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8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7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975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9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16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3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3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2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99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6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2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D268D-BD67-4C4A-82AC-6DAA1D50530B}" type="datetimeFigureOut">
              <a:rPr kumimoji="1" lang="zh-CN" altLang="en-US" smtClean="0"/>
              <a:t>2019/6/3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F347-1066-E54F-8381-441A6C2953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Photo-Realistic Single Image Super-Resolution Using a Generative Adversarial Network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863" y="745958"/>
            <a:ext cx="10643937" cy="5431005"/>
          </a:xfrm>
        </p:spPr>
        <p:txBody>
          <a:bodyPr/>
          <a:lstStyle/>
          <a:p>
            <a:r>
              <a:rPr lang="en-US" altLang="zh-CN" dirty="0"/>
              <a:t>The highly challenging task of estimating a </a:t>
            </a:r>
            <a:r>
              <a:rPr lang="en-US" altLang="zh-CN" dirty="0">
                <a:solidFill>
                  <a:srgbClr val="FF0000"/>
                </a:solidFill>
              </a:rPr>
              <a:t>high- resolution (HR) </a:t>
            </a:r>
            <a:r>
              <a:rPr lang="en-US" altLang="zh-CN" dirty="0"/>
              <a:t>image from its </a:t>
            </a:r>
            <a:r>
              <a:rPr lang="en-US" altLang="zh-CN" dirty="0">
                <a:solidFill>
                  <a:srgbClr val="FF0000"/>
                </a:solidFill>
              </a:rPr>
              <a:t>low-resolution (LR) </a:t>
            </a:r>
            <a:r>
              <a:rPr lang="en-US" altLang="zh-CN" dirty="0"/>
              <a:t>counterpart is referred to as </a:t>
            </a:r>
            <a:r>
              <a:rPr lang="en-US" altLang="zh-CN" dirty="0">
                <a:solidFill>
                  <a:srgbClr val="FF0000"/>
                </a:solidFill>
              </a:rPr>
              <a:t>super-resolution (SR).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The optimization target of supervised SR algorithms is commonly the minimization of the mean squared error (MSE) between the recovered HR image and the ground truth. </a:t>
            </a:r>
            <a:endParaRPr lang="en-US" altLang="zh-CN" dirty="0" smtClean="0"/>
          </a:p>
          <a:p>
            <a:r>
              <a:rPr lang="en-US" altLang="zh-CN" dirty="0"/>
              <a:t>This is convenient as minimizing MSE also maximizes the peak signal-to-noise ratio (PSNR), which is a common measure used to evaluate and compare SR algorithms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462" y="854242"/>
            <a:ext cx="10415337" cy="5322721"/>
          </a:xfrm>
        </p:spPr>
        <p:txBody>
          <a:bodyPr/>
          <a:lstStyle/>
          <a:p>
            <a:r>
              <a:rPr lang="en-US" altLang="zh-CN" dirty="0"/>
              <a:t>define a novel perceptual loss </a:t>
            </a:r>
            <a:r>
              <a:rPr lang="en-US" altLang="zh-CN" dirty="0" smtClean="0"/>
              <a:t>using </a:t>
            </a:r>
            <a:r>
              <a:rPr lang="en-US" altLang="zh-CN" dirty="0"/>
              <a:t>high-level feature maps of the VGG network </a:t>
            </a:r>
            <a:r>
              <a:rPr lang="en-US" altLang="zh-CN" dirty="0" smtClean="0"/>
              <a:t>combined </a:t>
            </a:r>
            <a:r>
              <a:rPr lang="en-US" altLang="zh-CN" dirty="0"/>
              <a:t>with a discriminator that encourages solutions perceptually hard to distinguish from the HR reference images.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88" y="2460457"/>
            <a:ext cx="9204159" cy="43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0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210" y="673768"/>
            <a:ext cx="10511589" cy="55031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4000" dirty="0" smtClean="0"/>
              <a:t>Method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aim is to estimate a high-resolution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I</a:t>
            </a:r>
            <a:r>
              <a:rPr lang="en-US" altLang="zh-CN" baseline="30000" dirty="0"/>
              <a:t>LR</a:t>
            </a:r>
            <a:r>
              <a:rPr lang="en-US" altLang="zh-CN" dirty="0"/>
              <a:t> is obtained by applying a Gaussian filter to </a:t>
            </a:r>
            <a:r>
              <a:rPr lang="en-US" altLang="zh-CN" dirty="0" smtClean="0"/>
              <a:t>I</a:t>
            </a:r>
            <a:r>
              <a:rPr lang="en-US" altLang="zh-CN" baseline="30000" dirty="0" smtClean="0"/>
              <a:t>HR</a:t>
            </a:r>
            <a:r>
              <a:rPr lang="en-US" altLang="zh-CN" dirty="0" smtClean="0"/>
              <a:t> </a:t>
            </a:r>
            <a:r>
              <a:rPr lang="en-US" altLang="zh-CN" dirty="0"/>
              <a:t>followed by a </a:t>
            </a:r>
            <a:r>
              <a:rPr lang="en-US" altLang="zh-CN" dirty="0" err="1"/>
              <a:t>downsampling</a:t>
            </a:r>
            <a:r>
              <a:rPr lang="en-US" altLang="zh-CN" dirty="0"/>
              <a:t> operation with </a:t>
            </a:r>
            <a:r>
              <a:rPr lang="en-US" altLang="zh-CN" dirty="0" err="1"/>
              <a:t>downsampling</a:t>
            </a:r>
            <a:r>
              <a:rPr lang="en-US" altLang="zh-CN" dirty="0"/>
              <a:t> factor r </a:t>
            </a:r>
            <a:endParaRPr lang="en-US" altLang="zh-CN" dirty="0" smtClean="0"/>
          </a:p>
          <a:p>
            <a:r>
              <a:rPr lang="en-US" altLang="zh-CN" dirty="0"/>
              <a:t>ultimate goal is to train a generating function G that estimates for a given LR input image its corresponding HR counterpart. </a:t>
            </a:r>
            <a:endParaRPr lang="en-US" altLang="zh-CN" dirty="0" smtClean="0">
              <a:effectLst/>
            </a:endParaRPr>
          </a:p>
          <a:p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41" y="3899568"/>
            <a:ext cx="4876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Adversarial network architecture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592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very </a:t>
            </a:r>
            <a:r>
              <a:rPr lang="en-US" altLang="zh-CN" dirty="0"/>
              <a:t>deep generator network G, which is illustrated in Figure 4 are B residual blocks with identical layout.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two convolutional layers with small 3×3 kernels and 64 feature maps followed by batch-normalization layers </a:t>
            </a:r>
            <a:r>
              <a:rPr lang="en-US" altLang="zh-CN" dirty="0" smtClean="0"/>
              <a:t>and </a:t>
            </a:r>
            <a:r>
              <a:rPr lang="en-US" altLang="zh-CN" dirty="0" err="1"/>
              <a:t>ParametricReLU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as the activation function. 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increase the resolution of the input image with two trained sub-pixel convolution </a:t>
            </a:r>
            <a:r>
              <a:rPr lang="en-US" altLang="zh-CN" dirty="0" smtClean="0"/>
              <a:t>layers</a:t>
            </a:r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02" y="4223083"/>
            <a:ext cx="9228556" cy="26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989" y="733926"/>
            <a:ext cx="10595811" cy="5443037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LeakyReLU</a:t>
            </a:r>
            <a:r>
              <a:rPr lang="en-US" altLang="zh-CN" dirty="0"/>
              <a:t> </a:t>
            </a:r>
            <a:r>
              <a:rPr lang="en-US" altLang="zh-CN" dirty="0" smtClean="0"/>
              <a:t>activation </a:t>
            </a:r>
            <a:r>
              <a:rPr lang="en-US" altLang="zh-CN" dirty="0"/>
              <a:t>and avoid max-pooling throughout the network </a:t>
            </a:r>
            <a:endParaRPr lang="en-US" altLang="zh-CN" dirty="0" smtClean="0"/>
          </a:p>
          <a:p>
            <a:r>
              <a:rPr lang="en-US" altLang="zh-CN" dirty="0"/>
              <a:t>It contains eight convolutional layers with an increasing number of 3 × 3 filter kernels, increasing by a factor of 2 from 64 to 512 </a:t>
            </a:r>
            <a:r>
              <a:rPr lang="en-US" altLang="zh-CN" dirty="0" smtClean="0"/>
              <a:t>kernels </a:t>
            </a:r>
          </a:p>
          <a:p>
            <a:r>
              <a:rPr lang="en-US" altLang="zh-CN" dirty="0"/>
              <a:t>The resulting 512 feature maps are followed by two dense layers and a final sigmoid activation function to obtain a probability for sample classification.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9" y="3675045"/>
            <a:ext cx="9757611" cy="29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Perceptual loss function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formulate the </a:t>
            </a:r>
            <a:r>
              <a:rPr lang="en-US" altLang="zh-CN" dirty="0" smtClean="0"/>
              <a:t>perceptual </a:t>
            </a:r>
            <a:r>
              <a:rPr lang="en-US" altLang="zh-CN" dirty="0"/>
              <a:t>loss as the weighted sum of a content loss </a:t>
            </a:r>
            <a:r>
              <a:rPr lang="en-US" altLang="zh-CN" dirty="0" smtClean="0"/>
              <a:t>and </a:t>
            </a:r>
            <a:r>
              <a:rPr lang="en-US" altLang="zh-CN" dirty="0"/>
              <a:t>an adversarial loss component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76" y="3033963"/>
            <a:ext cx="6540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 </a:t>
            </a:r>
            <a:r>
              <a:rPr lang="en-US" altLang="zh-CN" dirty="0" smtClean="0"/>
              <a:t>loss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/>
              <a:t>define the VGG loss based on the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en-US" altLang="zh-CN" dirty="0" smtClean="0"/>
              <a:t>activation </a:t>
            </a:r>
            <a:r>
              <a:rPr lang="en-US" altLang="zh-CN" dirty="0"/>
              <a:t>layers of the pre-trained 19 layer VGG network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07" y="1825625"/>
            <a:ext cx="7988300" cy="1384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57" y="4152900"/>
            <a:ext cx="7366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75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loss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the generative component of our GAN to the perceptual </a:t>
            </a:r>
            <a:r>
              <a:rPr lang="en-US" altLang="zh-CN" dirty="0" smtClean="0"/>
              <a:t>loss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2376571"/>
            <a:ext cx="588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6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347</Words>
  <Application>Microsoft Macintosh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宋体</vt:lpstr>
      <vt:lpstr>Arial</vt:lpstr>
      <vt:lpstr>Office 主题</vt:lpstr>
      <vt:lpstr>Photo-Realistic Single Image Super-Resolution Using a Generative Adversarial Network </vt:lpstr>
      <vt:lpstr>PowerPoint 演示文稿</vt:lpstr>
      <vt:lpstr>PowerPoint 演示文稿</vt:lpstr>
      <vt:lpstr>PowerPoint 演示文稿</vt:lpstr>
      <vt:lpstr>Adversarial network architecture </vt:lpstr>
      <vt:lpstr>PowerPoint 演示文稿</vt:lpstr>
      <vt:lpstr>Perceptual loss function </vt:lpstr>
      <vt:lpstr>Content loss</vt:lpstr>
      <vt:lpstr>Adversarial loss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2019-06-03T14:34:41Z</dcterms:created>
  <dcterms:modified xsi:type="dcterms:W3CDTF">2019-06-03T16:45:47Z</dcterms:modified>
</cp:coreProperties>
</file>