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9412"/>
            <a:ext cx="12192000" cy="4742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702" y="595144"/>
            <a:ext cx="8578128" cy="1104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2" y="2203923"/>
            <a:ext cx="10187909" cy="13303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85091" y="4177253"/>
            <a:ext cx="10324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Clearly, the expectation of GQ is the same as that of G, regardless of the new measure Q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87" y="5789775"/>
            <a:ext cx="5105662" cy="8382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3567" y="5172364"/>
            <a:ext cx="2430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 practical use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6872"/>
            <a:ext cx="11933382" cy="48281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522" y="77019"/>
            <a:ext cx="8757100" cy="17717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04" y="1848760"/>
            <a:ext cx="4781796" cy="35371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7596"/>
            <a:ext cx="7401745" cy="2800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6952" y="168717"/>
            <a:ext cx="3210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</a:t>
            </a:r>
            <a:endParaRPr lang="zh-CN" alt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618" y="1182255"/>
            <a:ext cx="118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  As </a:t>
            </a:r>
            <a:r>
              <a:rPr lang="en-US" altLang="zh-CN" sz="3600" dirty="0"/>
              <a:t>with many graph algorithms, the adjacency matrix encodes the pairwise relationship for </a:t>
            </a:r>
            <a:r>
              <a:rPr lang="en-US" altLang="zh-CN" sz="3600" dirty="0" smtClean="0"/>
              <a:t>both training </a:t>
            </a:r>
            <a:r>
              <a:rPr lang="en-US" altLang="zh-CN" sz="3600" dirty="0"/>
              <a:t>and test data. </a:t>
            </a:r>
            <a:r>
              <a:rPr lang="en-US" altLang="zh-CN" sz="3600" dirty="0" smtClean="0"/>
              <a:t>but </a:t>
            </a:r>
            <a:r>
              <a:rPr lang="en-US" altLang="zh-CN" sz="3600" dirty="0"/>
              <a:t>the graph may be </a:t>
            </a:r>
            <a:r>
              <a:rPr lang="en-US" altLang="zh-CN" sz="3600" dirty="0" smtClean="0"/>
              <a:t>constantly expanding </a:t>
            </a:r>
            <a:r>
              <a:rPr lang="en-US" altLang="zh-CN" sz="3600" dirty="0"/>
              <a:t>with new </a:t>
            </a:r>
            <a:r>
              <a:rPr lang="en-US" altLang="zh-CN" sz="3600" dirty="0" smtClean="0"/>
              <a:t>vertices.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en-US" altLang="zh-CN" sz="3600" dirty="0"/>
              <a:t>. A more severe challenge for GCN is that the recursive expansion of neighborhoods across </a:t>
            </a:r>
            <a:r>
              <a:rPr lang="en-US" altLang="zh-CN" sz="3600" dirty="0" smtClean="0"/>
              <a:t>layers incurs </a:t>
            </a:r>
            <a:r>
              <a:rPr lang="en-US" altLang="zh-CN" sz="3600" dirty="0"/>
              <a:t>expensive computations in batched training.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0533" y="0"/>
            <a:ext cx="105910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/>
              <a:t>View </a:t>
            </a:r>
            <a:r>
              <a:rPr lang="en-US" altLang="zh-CN" sz="4000" b="1" dirty="0"/>
              <a:t>graph convolutions as integral transforms</a:t>
            </a:r>
            <a:r>
              <a:rPr lang="en-US" altLang="zh-CN" sz="8800" b="1" dirty="0"/>
              <a:t> </a:t>
            </a:r>
            <a:endParaRPr lang="zh-CN" altLang="en-US" sz="8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291" y="1507990"/>
            <a:ext cx="10991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 consider </a:t>
            </a:r>
            <a:r>
              <a:rPr lang="en-US" altLang="zh-CN" sz="2400" dirty="0"/>
              <a:t>the standard SGD scenario where the loss is the expectation of some </a:t>
            </a:r>
            <a:r>
              <a:rPr lang="en-US" altLang="zh-CN" sz="2400" dirty="0" smtClean="0"/>
              <a:t>function g </a:t>
            </a:r>
            <a:r>
              <a:rPr lang="en-US" altLang="zh-CN" sz="2400" dirty="0"/>
              <a:t>with respect to a data distribution D: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914" y="2474318"/>
            <a:ext cx="3349358" cy="634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292" y="3676073"/>
            <a:ext cx="1004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Through Sampling: 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97" y="4057937"/>
            <a:ext cx="4703448" cy="8628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86" y="5512654"/>
            <a:ext cx="9119069" cy="450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982" y="415636"/>
            <a:ext cx="114715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For graphs, one may no longer leverage the independence and compute the sample gradient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!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sz="3600" dirty="0" smtClean="0"/>
              <a:t>An </a:t>
            </a:r>
            <a:r>
              <a:rPr lang="en-US" altLang="zh-CN" sz="3600" dirty="0"/>
              <a:t>alternative </a:t>
            </a:r>
            <a:r>
              <a:rPr lang="en-US" altLang="zh-CN" sz="3600" dirty="0" smtClean="0"/>
              <a:t>formulation???</a:t>
            </a:r>
            <a:endParaRPr lang="en-US" altLang="zh-CN" sz="3600" dirty="0" smtClean="0"/>
          </a:p>
          <a:p>
            <a:r>
              <a:rPr lang="en-US" altLang="zh-CN" sz="3600" dirty="0" smtClean="0"/>
              <a:t>let </a:t>
            </a:r>
            <a:r>
              <a:rPr lang="en-US" altLang="zh-CN" sz="3600" dirty="0"/>
              <a:t>us assume that there is a (possibly infinite) graph G0 with </a:t>
            </a:r>
            <a:r>
              <a:rPr lang="en-US" altLang="zh-CN" sz="3600" dirty="0" smtClean="0"/>
              <a:t>the vertex </a:t>
            </a:r>
            <a:r>
              <a:rPr lang="en-US" altLang="zh-CN" sz="3600" dirty="0"/>
              <a:t>set </a:t>
            </a:r>
            <a:r>
              <a:rPr lang="en-US" altLang="zh-CN" sz="3600" dirty="0" smtClean="0"/>
              <a:t>V0 </a:t>
            </a:r>
            <a:r>
              <a:rPr lang="en-US" altLang="zh-CN" sz="3600" dirty="0"/>
              <a:t>associated with a probability space (</a:t>
            </a:r>
            <a:r>
              <a:rPr lang="en-US" altLang="zh-CN" sz="3600" dirty="0" smtClean="0"/>
              <a:t>V0</a:t>
            </a:r>
            <a:r>
              <a:rPr lang="en-US" altLang="zh-CN" sz="3600" dirty="0"/>
              <a:t>; F; </a:t>
            </a:r>
            <a:r>
              <a:rPr lang="en-US" altLang="zh-CN" sz="3600" dirty="0" smtClean="0"/>
              <a:t>P). For </a:t>
            </a:r>
            <a:r>
              <a:rPr lang="en-US" altLang="zh-CN" sz="3600" dirty="0"/>
              <a:t>the given graph G, it is </a:t>
            </a:r>
            <a:r>
              <a:rPr lang="en-US" altLang="zh-CN" sz="3600" dirty="0" smtClean="0"/>
              <a:t>an induced </a:t>
            </a:r>
            <a:r>
              <a:rPr lang="en-US" altLang="zh-CN" sz="3600" dirty="0"/>
              <a:t>subgraph of G0 and its vertices are iid samples of </a:t>
            </a:r>
            <a:r>
              <a:rPr lang="en-US" altLang="zh-CN" sz="3600" dirty="0" smtClean="0"/>
              <a:t>V0 </a:t>
            </a:r>
            <a:r>
              <a:rPr lang="en-US" altLang="zh-CN" sz="3600" dirty="0"/>
              <a:t>according to the probability </a:t>
            </a:r>
            <a:r>
              <a:rPr lang="en-US" altLang="zh-CN" sz="3600" dirty="0" smtClean="0"/>
              <a:t>measure P</a:t>
            </a:r>
            <a:r>
              <a:rPr lang="en-US" altLang="zh-CN" sz="3600" dirty="0"/>
              <a:t>.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819" y="408817"/>
            <a:ext cx="8164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Recall </a:t>
            </a:r>
            <a:r>
              <a:rPr lang="en-US" altLang="zh-CN" sz="3200" dirty="0"/>
              <a:t>the architecture </a:t>
            </a:r>
            <a:r>
              <a:rPr lang="en-US" altLang="zh-CN" sz="3200" dirty="0" smtClean="0"/>
              <a:t>of GCN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965" y="1178487"/>
            <a:ext cx="10099656" cy="8165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5" y="2887183"/>
            <a:ext cx="11560046" cy="21928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3636" y="501226"/>
            <a:ext cx="10557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For each layer l, we </a:t>
            </a:r>
            <a:r>
              <a:rPr lang="en-US" altLang="zh-CN" sz="2400" b="1" dirty="0" smtClean="0"/>
              <a:t>use </a:t>
            </a:r>
            <a:r>
              <a:rPr lang="en-US" altLang="zh-CN" sz="2400" b="1" dirty="0"/>
              <a:t>iid samples </a:t>
            </a:r>
            <a:r>
              <a:rPr lang="en-US" altLang="zh-CN" sz="2400" b="1" dirty="0" smtClean="0"/>
              <a:t>∼ </a:t>
            </a:r>
            <a:r>
              <a:rPr lang="en-US" altLang="zh-CN" sz="2400" b="1" dirty="0"/>
              <a:t>P to </a:t>
            </a:r>
            <a:r>
              <a:rPr lang="en-US" altLang="zh-CN" sz="2400" b="1" dirty="0" smtClean="0"/>
              <a:t>approximately evaluate </a:t>
            </a:r>
            <a:r>
              <a:rPr lang="en-US" altLang="zh-CN" sz="2400" b="1" dirty="0"/>
              <a:t>the integral </a:t>
            </a:r>
            <a:r>
              <a:rPr lang="en-US" altLang="zh-CN" sz="2400" b="1" dirty="0" smtClean="0"/>
              <a:t>transform: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36" y="2160132"/>
            <a:ext cx="10439041" cy="897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9" y="3796146"/>
            <a:ext cx="10693276" cy="1704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27" y="423098"/>
            <a:ext cx="10196946" cy="6011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56" y="1583080"/>
            <a:ext cx="12023009" cy="44113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65761" y="214898"/>
            <a:ext cx="5238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Uniform Sampling</a:t>
            </a:r>
            <a:endParaRPr lang="zh-CN" alt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4797" y="150244"/>
            <a:ext cx="6171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Importance Sampling</a:t>
            </a:r>
            <a:endParaRPr lang="zh-CN" alt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65" y="1228437"/>
            <a:ext cx="11183170" cy="26786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1765" y="4205008"/>
            <a:ext cx="111176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The current result (6) is </a:t>
            </a:r>
            <a:r>
              <a:rPr lang="en-US" altLang="zh-CN" sz="2800" b="1" dirty="0" smtClean="0"/>
              <a:t>the consequence </a:t>
            </a:r>
            <a:r>
              <a:rPr lang="en-US" altLang="zh-CN" sz="2800" b="1" dirty="0"/>
              <a:t>of sampling </a:t>
            </a:r>
            <a:r>
              <a:rPr lang="en-US" altLang="zh-CN" sz="2800" b="1" dirty="0" err="1" smtClean="0"/>
              <a:t>uj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by using the probability measure P</a:t>
            </a:r>
            <a:r>
              <a:rPr lang="en-US" altLang="zh-CN" sz="2800" b="1" dirty="0" smtClean="0"/>
              <a:t>. </a:t>
            </a:r>
            <a:r>
              <a:rPr lang="en-US" altLang="zh-CN" sz="2800" b="1" dirty="0"/>
              <a:t>One may perform </a:t>
            </a:r>
            <a:r>
              <a:rPr lang="en-US" altLang="zh-CN" sz="2800" b="1" dirty="0" smtClean="0"/>
              <a:t>importance sampling</a:t>
            </a:r>
            <a:r>
              <a:rPr lang="en-US" altLang="zh-CN" sz="2800" b="1" dirty="0"/>
              <a:t>, altering the sampling distribution to reduce variance</a:t>
            </a:r>
            <a:r>
              <a:rPr lang="en-US" altLang="zh-CN" sz="2400" dirty="0"/>
              <a:t>.</a:t>
            </a:r>
            <a:r>
              <a:rPr lang="en-US" altLang="zh-CN" sz="3200" dirty="0"/>
              <a:t> 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LA-SY</cp:lastModifiedBy>
  <cp:revision>13</cp:revision>
  <dcterms:created xsi:type="dcterms:W3CDTF">2019-06-13T01:36:00Z</dcterms:created>
  <dcterms:modified xsi:type="dcterms:W3CDTF">2019-06-18T00:45:44Z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