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75" r:id="rId5"/>
    <p:sldId id="276" r:id="rId6"/>
    <p:sldId id="277" r:id="rId7"/>
    <p:sldId id="278" r:id="rId8"/>
    <p:sldId id="274" r:id="rId9"/>
    <p:sldId id="280" r:id="rId10"/>
    <p:sldId id="281" r:id="rId11"/>
    <p:sldId id="279" r:id="rId12"/>
    <p:sldId id="282" r:id="rId13"/>
    <p:sldId id="283" r:id="rId14"/>
    <p:sldId id="284" r:id="rId15"/>
    <p:sldId id="285" r:id="rId16"/>
    <p:sldId id="286" r:id="rId17"/>
    <p:sldId id="271" r:id="rId1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In general, ftrans and fout can be arbitrary neural networks,and Pθi can be an arbitrary distribution over binary vectors.This general framework is summarized in Algorithm 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ICML 2018</a:t>
            </a:r>
            <a:endParaRPr lang="en-US" altLang="en-US" dirty="0"/>
          </a:p>
          <a:p>
            <a:r>
              <a:rPr lang="en-US" altLang="en-US" dirty="0"/>
              <a:t>							</a:t>
            </a:r>
            <a:r>
              <a:rPr lang="en-US" altLang="en-US" dirty="0" err="1"/>
              <a:t>PanXiang</a:t>
            </a:r>
            <a:endParaRPr lang="en-US" altLang="en-US" dirty="0"/>
          </a:p>
          <a:p>
            <a:r>
              <a:rPr lang="en-US" altLang="en-US"/>
              <a:t>							2019.3.12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772795"/>
            <a:ext cx="11403965" cy="2298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Approach</a:t>
            </a:r>
            <a:endParaRPr lang="en-US" alt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160780"/>
            <a:ext cx="6847840" cy="4780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3903345"/>
            <a:ext cx="3876040" cy="22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160780"/>
            <a:ext cx="7276465" cy="2742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590" y="3233420"/>
            <a:ext cx="430530" cy="391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435" y="2296795"/>
            <a:ext cx="501650" cy="47117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Approach</a:t>
            </a:r>
            <a:endParaRPr lang="en-US" altLang="en-US" sz="30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105" y="2202180"/>
            <a:ext cx="321818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3903345"/>
            <a:ext cx="3876040" cy="22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160780"/>
            <a:ext cx="7276465" cy="2742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590" y="3233420"/>
            <a:ext cx="430530" cy="391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435" y="2296795"/>
            <a:ext cx="501650" cy="47117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Approach</a:t>
            </a:r>
            <a:endParaRPr lang="en-US" altLang="en-US" sz="30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105" y="2202180"/>
            <a:ext cx="321818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996950" y="607695"/>
            <a:ext cx="103898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GRAPHRNN VARIANTS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" altLang="en-US" sz="3000">
                <a:sym typeface="+mn-ea"/>
              </a:rPr>
              <a:t>T</a:t>
            </a:r>
            <a:r>
              <a:rPr lang="en-US" altLang="en-US" sz="3000">
                <a:sym typeface="+mn-ea"/>
              </a:rPr>
              <a:t>ransition function f</a:t>
            </a:r>
            <a:r>
              <a:rPr lang="" altLang="en-US" sz="3000">
                <a:sym typeface="+mn-ea"/>
              </a:rPr>
              <a:t>_</a:t>
            </a:r>
            <a:r>
              <a:rPr lang="en-US" altLang="en-US" sz="3000">
                <a:sym typeface="+mn-ea"/>
              </a:rPr>
              <a:t>trans as a Gated RecurrentUnit (GRU) 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" altLang="en-US" sz="3000">
                <a:sym typeface="+mn-ea"/>
              </a:rPr>
              <a:t>D</a:t>
            </a:r>
            <a:r>
              <a:rPr lang="en-US" altLang="en-US" sz="3000">
                <a:sym typeface="+mn-ea"/>
              </a:rPr>
              <a:t>iffer in the implementation of f</a:t>
            </a:r>
            <a:r>
              <a:rPr lang="" altLang="en-US" sz="3000">
                <a:sym typeface="+mn-ea"/>
              </a:rPr>
              <a:t>_</a:t>
            </a:r>
            <a:r>
              <a:rPr lang="en-US" altLang="en-US" sz="3000">
                <a:sym typeface="+mn-ea"/>
              </a:rPr>
              <a:t>out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endParaRPr lang="en-US" altLang="en-US" sz="3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Multivariate Bernoulli.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147695"/>
            <a:ext cx="2428875" cy="13811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25825" y="3653790"/>
            <a:ext cx="7150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single layer multilayer perceptron (MLP) with sigmoid activation function,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25825" y="4022090"/>
            <a:ext cx="69513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We then sample edges in Siπ independently according to a multivariate Bernoulli distribution parametrized by θi.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Dependent Bernoulli sequence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95" y="1614805"/>
            <a:ext cx="2428875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550" y="1731645"/>
            <a:ext cx="7202170" cy="17964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467735" y="4072255"/>
            <a:ext cx="378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/>
              <a:t>Add information: now link 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" altLang="en-US" sz="3000" b="1">
                <a:sym typeface="+mn-ea"/>
              </a:rPr>
              <a:t>BFS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423035"/>
            <a:ext cx="384746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2387600"/>
            <a:ext cx="3361690" cy="5143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463415" y="2461260"/>
            <a:ext cx="3897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random permutation π as input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092200" y="3358515"/>
            <a:ext cx="8179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b="1"/>
              <a:t>Benefit</a:t>
            </a:r>
            <a:endParaRPr lang="" altLang="en-US"/>
          </a:p>
          <a:p>
            <a:pPr marL="342900" indent="-342900">
              <a:buAutoNum type="arabicPeriod"/>
            </a:pPr>
            <a:r>
              <a:rPr lang="" altLang="en-US"/>
              <a:t>all possible BFS orderings, rather than all possiblenode permutations</a:t>
            </a:r>
          </a:p>
          <a:p>
            <a:pPr marL="342900" indent="-342900">
              <a:buAutoNum type="arabicPeriod"/>
            </a:pPr>
            <a:r>
              <a:rPr lang="" altLang="en-US"/>
              <a:t>“LOCAL”:in the “frontier”of the BFS(in BFS)</a:t>
            </a:r>
          </a:p>
          <a:p>
            <a:pPr lvl="1" indent="0">
              <a:buNone/>
            </a:pPr>
            <a:r>
              <a:rPr lang="" altLang="en-US"/>
              <a:t>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5" y="4378960"/>
            <a:ext cx="5043170" cy="2059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050" y="2886075"/>
            <a:ext cx="6057265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Maximum Mean Discrepancy (MMD) </a:t>
            </a:r>
            <a:r>
              <a:rPr lang="" altLang="en-US" sz="3000" b="1">
                <a:sym typeface="+mn-ea"/>
              </a:rPr>
              <a:t>M</a:t>
            </a:r>
            <a:r>
              <a:rPr lang="en-US" altLang="en-US" sz="3000" b="1">
                <a:sym typeface="+mn-ea"/>
              </a:rPr>
              <a:t>easures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471930"/>
            <a:ext cx="6057265" cy="10858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96950" y="2812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Wasserstein distance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376295"/>
            <a:ext cx="505714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857250"/>
            <a:ext cx="11071225" cy="3087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5" y="4070985"/>
            <a:ext cx="10837545" cy="26371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86790" y="989330"/>
            <a:ext cx="103898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en-US" altLang="en-US" sz="3000" b="1">
                <a:sym typeface="+mn-ea"/>
              </a:rPr>
              <a:t>WORK</a:t>
            </a:r>
          </a:p>
          <a:p>
            <a:pPr marL="514350" indent="-514350" algn="l">
              <a:buAutoNum type="arabicPeriod"/>
            </a:pPr>
            <a:r>
              <a:rPr lang="en-US" altLang="en-US" sz="3000">
                <a:sym typeface="+mn-ea"/>
              </a:rPr>
              <a:t>GRAPH-RNN</a:t>
            </a:r>
            <a:r>
              <a:rPr lang="en-US" altLang="en-US" sz="3000" b="1">
                <a:sym typeface="+mn-ea"/>
              </a:rPr>
              <a:t>:</a:t>
            </a:r>
            <a:r>
              <a:rPr lang="en-US" altLang="en-US" sz="3000"/>
              <a:t>approximates any distribution of graphs with minimal assumptions about their structure</a:t>
            </a:r>
          </a:p>
          <a:p>
            <a:pPr marL="514350" indent="-514350" algn="l">
              <a:buAutoNum type="arabicPeriod"/>
            </a:pPr>
            <a:r>
              <a:rPr lang="en-US" altLang="en-US" sz="3000"/>
              <a:t>Benchmark</a:t>
            </a:r>
          </a:p>
          <a:p>
            <a:pPr marL="514350" indent="-514350" algn="l">
              <a:buAutoNum type="arabicPeriod"/>
            </a:pPr>
            <a:r>
              <a:rPr lang="en-US" altLang="en-US" sz="3000"/>
              <a:t>Scaling to graphs 50× larger than previous deep models</a:t>
            </a:r>
          </a:p>
          <a:p>
            <a:pPr indent="0" algn="l">
              <a:buNone/>
            </a:pPr>
            <a:endParaRPr lang="en-US" altLang="en-US" sz="3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Abstract</a:t>
            </a:r>
            <a:endParaRPr lang="en-US" altLang="en-US" sz="3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sz="3000">
                <a:sym typeface="+mn-ea"/>
              </a:rPr>
              <a:t>Modeling and </a:t>
            </a:r>
            <a:r>
              <a:rPr lang="en-US" altLang="en-US" sz="3000">
                <a:sym typeface="+mn-ea"/>
              </a:rPr>
              <a:t>G</a:t>
            </a:r>
            <a:r>
              <a:rPr lang="en-US" sz="3000">
                <a:sym typeface="+mn-ea"/>
              </a:rPr>
              <a:t>enerating </a:t>
            </a:r>
            <a:r>
              <a:rPr lang="en-US" altLang="en-US" sz="3000">
                <a:sym typeface="+mn-ea"/>
              </a:rPr>
              <a:t>G</a:t>
            </a:r>
            <a:r>
              <a:rPr lang="en-US" sz="3000">
                <a:sym typeface="+mn-ea"/>
              </a:rPr>
              <a:t>raphs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en-US" sz="3000">
                <a:sym typeface="+mn-ea"/>
              </a:rPr>
              <a:t>Area: </a:t>
            </a:r>
            <a:r>
              <a:rPr lang="en-US" sz="3000">
                <a:sym typeface="+mn-ea"/>
              </a:rPr>
              <a:t>biology, engineering and social sciences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Challenge</a:t>
            </a:r>
            <a:endParaRPr lang="en-US" sz="3000"/>
          </a:p>
          <a:p>
            <a:pPr marL="457200" indent="-457200" algn="l">
              <a:buFont typeface="Wingdings" panose="05000000000000000000" charset="0"/>
              <a:buChar char=""/>
            </a:pPr>
            <a:r>
              <a:rPr lang="en-US" sz="3000"/>
              <a:t>efficiently sampling </a:t>
            </a:r>
          </a:p>
          <a:p>
            <a:pPr marL="457200" indent="-457200" algn="l">
              <a:buFont typeface="Wingdings" panose="05000000000000000000" charset="0"/>
              <a:buChar char=""/>
            </a:pPr>
            <a:r>
              <a:rPr lang="en-US" sz="3000"/>
              <a:t>Large and variable output spaces</a:t>
            </a:r>
          </a:p>
          <a:p>
            <a:pPr marL="457200" indent="-457200" algn="l">
              <a:buFont typeface="Wingdings" panose="05000000000000000000" charset="0"/>
              <a:buChar char=""/>
            </a:pPr>
            <a:r>
              <a:rPr lang="en-US" sz="3000"/>
              <a:t>Non-unique representations</a:t>
            </a:r>
          </a:p>
          <a:p>
            <a:pPr marL="457200" indent="-457200" algn="l">
              <a:buFont typeface="Wingdings" panose="05000000000000000000" charset="0"/>
              <a:buChar char=""/>
            </a:pPr>
            <a:r>
              <a:rPr lang="en-US" sz="3000"/>
              <a:t>Complex dependencies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Related-work</a:t>
            </a:r>
            <a:endParaRPr lang="en-US" altLang="en-US" sz="3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en-US" sz="3000">
                <a:sym typeface="+mn-ea"/>
              </a:rPr>
              <a:t>GraphVAE</a:t>
            </a:r>
            <a:endParaRPr lang="en-US" altLang="en-US" sz="3000"/>
          </a:p>
          <a:p>
            <a:pPr indent="0" algn="l">
              <a:buFont typeface="Wingdings" panose="05000000000000000000" charset="0"/>
              <a:buNone/>
            </a:pPr>
            <a:r>
              <a:rPr lang="en-US" altLang="en-US" sz="3000">
                <a:sym typeface="+mn-ea"/>
              </a:rPr>
              <a:t>GraphGAN</a:t>
            </a:r>
            <a:endParaRPr lang="en-US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Notations and Problem Definition</a:t>
            </a:r>
          </a:p>
          <a:p>
            <a:pPr indent="0" algn="l">
              <a:buFont typeface="Wingdings" panose="05000000000000000000" charset="0"/>
              <a:buNone/>
            </a:pPr>
            <a:endParaRPr 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212340"/>
            <a:ext cx="7228840" cy="409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2800985"/>
            <a:ext cx="6152515" cy="40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1358900"/>
            <a:ext cx="150495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410" y="1473200"/>
            <a:ext cx="229552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935" y="1473200"/>
            <a:ext cx="321881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9375" y="2212340"/>
            <a:ext cx="131445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" altLang="en-US" sz="3000" b="1">
                <a:sym typeface="+mn-ea"/>
              </a:rPr>
              <a:t>Approach</a:t>
            </a:r>
            <a:endParaRPr lang="" alt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160780"/>
            <a:ext cx="7019290" cy="15335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6950" y="2694305"/>
            <a:ext cx="1038987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Vector-representation based models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" altLang="en-US" sz="2800">
                <a:sym typeface="+mn-ea"/>
              </a:rPr>
              <a:t>Graph-Embedding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" altLang="en-US" sz="3000">
                <a:sym typeface="+mn-ea"/>
              </a:rPr>
              <a:t>GAN, VAE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en-US" sz="3000" b="1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" altLang="en-US" sz="3000" b="1">
                <a:sym typeface="+mn-ea"/>
              </a:rPr>
              <a:t>Drawback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" altLang="en-US" sz="3000">
                <a:sym typeface="+mn-ea"/>
              </a:rPr>
              <a:t>Cannot naturally generalize to graphs of varying size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" altLang="en-US" sz="3000">
                <a:sym typeface="+mn-ea"/>
              </a:rPr>
              <a:t>Requires training on all possible node permutations or specifying a canonical permutation, both of which require O(n!) time in general</a:t>
            </a:r>
            <a:endParaRPr lang="" altLang="en-US" sz="3000" b="1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en-US" sz="30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Approach</a:t>
            </a:r>
            <a:endParaRPr lang="en-US" altLang="en-US" sz="3000"/>
          </a:p>
        </p:txBody>
      </p:sp>
      <p:sp>
        <p:nvSpPr>
          <p:cNvPr id="3" name="Text Box 2"/>
          <p:cNvSpPr txBox="1"/>
          <p:nvPr/>
        </p:nvSpPr>
        <p:spPr>
          <a:xfrm>
            <a:off x="996950" y="1160780"/>
            <a:ext cx="103898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Node-embedding based models. 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en-US" altLang="en-US" sz="3000">
                <a:sym typeface="+mn-ea"/>
              </a:rPr>
              <a:t>encoding a graph’s structural properties into node embeddings </a:t>
            </a:r>
          </a:p>
          <a:p>
            <a:pPr marL="514350" indent="-514350" algn="l">
              <a:buFont typeface="Wingdings" panose="05000000000000000000" charset="0"/>
              <a:buAutoNum type="arabicPeriod"/>
            </a:pPr>
            <a:r>
              <a:rPr lang="" altLang="en-US" sz="3000">
                <a:sym typeface="+mn-ea"/>
              </a:rPr>
              <a:t>define a generative model that decodes edge probabilities based on pairwise relationships between learned node embeddings</a:t>
            </a:r>
          </a:p>
          <a:p>
            <a:pPr indent="0" algn="l">
              <a:buFont typeface="Wingdings" panose="05000000000000000000" charset="0"/>
              <a:buNone/>
            </a:pPr>
            <a:endParaRPr lang="" altLang="en-US" sz="3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Drawback</a:t>
            </a:r>
            <a:endParaRPr lang="" altLang="en-US" sz="3000"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" altLang="en-US" sz="3000">
                <a:sym typeface="+mn-ea"/>
              </a:rPr>
              <a:t>a fixed-set of nodes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Approach</a:t>
            </a:r>
            <a:endParaRPr lang="en-US" alt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160780"/>
            <a:ext cx="7276465" cy="2742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" y="4234180"/>
            <a:ext cx="4523740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30" y="4286250"/>
            <a:ext cx="3413125" cy="486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8325" y="4334510"/>
            <a:ext cx="2133600" cy="390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590" y="3233420"/>
            <a:ext cx="430530" cy="391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0435" y="2296795"/>
            <a:ext cx="501650" cy="471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05" y="3903345"/>
            <a:ext cx="3876040" cy="22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1160780"/>
            <a:ext cx="7276465" cy="2742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590" y="3233420"/>
            <a:ext cx="430530" cy="391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435" y="2296795"/>
            <a:ext cx="501650" cy="47117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Approach</a:t>
            </a:r>
            <a:endParaRPr lang="en-US" altLang="en-US" sz="30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05" y="2202180"/>
            <a:ext cx="3218180" cy="660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885" y="4057015"/>
            <a:ext cx="3047365" cy="1095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1545" y="5264785"/>
            <a:ext cx="6144260" cy="1273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96950" y="607695"/>
            <a:ext cx="10389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endParaRPr lang="en-US" sz="3000"/>
          </a:p>
          <a:p>
            <a:pPr indent="0" algn="l">
              <a:buNone/>
            </a:pPr>
            <a:endParaRPr lang="en-US" sz="3000"/>
          </a:p>
          <a:p>
            <a:pPr marL="342900" indent="-342900" algn="l">
              <a:buAutoNum type="arabicPeriod"/>
            </a:pPr>
            <a:endParaRPr lang="en-US" sz="3000"/>
          </a:p>
        </p:txBody>
      </p:sp>
      <p:sp>
        <p:nvSpPr>
          <p:cNvPr id="14" name="Text Box 13"/>
          <p:cNvSpPr txBox="1"/>
          <p:nvPr/>
        </p:nvSpPr>
        <p:spPr>
          <a:xfrm>
            <a:off x="996950" y="607695"/>
            <a:ext cx="103898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en-US" sz="3000" b="1">
                <a:sym typeface="+mn-ea"/>
              </a:rPr>
              <a:t>Approach</a:t>
            </a:r>
            <a:endParaRPr lang="en-US" altLang="en-US" sz="3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1160780"/>
            <a:ext cx="6847840" cy="4780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hover</dc:creator>
  <cp:lastModifiedBy>翔 潘</cp:lastModifiedBy>
  <cp:revision>112</cp:revision>
  <dcterms:created xsi:type="dcterms:W3CDTF">2019-03-11T17:05:12Z</dcterms:created>
  <dcterms:modified xsi:type="dcterms:W3CDTF">2019-03-12T01:55:48Z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