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94" r:id="rId4"/>
    <p:sldId id="325" r:id="rId5"/>
    <p:sldId id="326" r:id="rId6"/>
    <p:sldId id="286" r:id="rId7"/>
    <p:sldId id="311" r:id="rId8"/>
    <p:sldId id="327" r:id="rId9"/>
    <p:sldId id="328" r:id="rId10"/>
    <p:sldId id="329" r:id="rId11"/>
    <p:sldId id="330" r:id="rId12"/>
    <p:sldId id="331" r:id="rId13"/>
    <p:sldId id="319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 yu" initials="s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40C1E-3F43-42A9-9C33-A51C6455E86E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360B3-3ABE-4706-8B99-17847DA86CF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D0E62-DD21-4AF0-8A6C-8D4DB6A77BAF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6C24-9D1D-407F-9F64-95C45AC5A056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24D68-BC02-4B70-B6B6-839653271A94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551B-00BE-4127-9E47-0E8018E39C57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CEDDD-8548-45E1-905C-25B6555ED850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810AE-02FF-401A-BF3D-91BE25415BAC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F91D-F53E-4770-9BED-B5DBD27CCAB0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BEA9B-C5EF-44A9-8CC9-1FACCEC4F5EC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0AF47-90C4-4CFD-920D-A923BC7DE12D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9F04-30D6-4A3B-A696-8551070B4EC0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120D-8EBE-49B5-9A7A-3B2C0F2B68D0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A97C4-2FCC-424C-B69C-9ACD862F9BD4}" type="datetime1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EFC46-2647-46A2-8AC3-A285DF3717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850236" y="5404822"/>
            <a:ext cx="112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方子玄</a:t>
            </a:r>
          </a:p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2019/5/28</a:t>
            </a:r>
            <a:endParaRPr lang="en-US" altLang="zh-CN" b="1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8045" y="1684020"/>
            <a:ext cx="739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868045" y="351363"/>
            <a:ext cx="10498455" cy="29462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Convolutional Spatial Attention Model for Reading Comprehension with Multiple-Choice Questions 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986" y="2837938"/>
            <a:ext cx="9028571" cy="16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Convolutional Spatial Attention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0746" y="1135180"/>
            <a:ext cx="9779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With previously generated representations, we can </a:t>
            </a:r>
            <a:r>
              <a:rPr lang="en-US" altLang="zh-CN" sz="2400" dirty="0" smtClean="0">
                <a:solidFill>
                  <a:prstClr val="black"/>
                </a:solidFill>
              </a:rPr>
              <a:t>calculate </a:t>
            </a:r>
            <a:r>
              <a:rPr lang="en-US" altLang="zh-CN" sz="2400" dirty="0">
                <a:solidFill>
                  <a:prstClr val="black"/>
                </a:solidFill>
              </a:rPr>
              <a:t>the matching matrix to measure the similarity between them.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lvl="0"/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 the candidate information is </a:t>
            </a:r>
            <a:r>
              <a:rPr lang="en-US" altLang="zh-CN" sz="2400" dirty="0" smtClean="0">
                <a:solidFill>
                  <a:prstClr val="black"/>
                </a:solidFill>
              </a:rPr>
              <a:t>important </a:t>
            </a:r>
            <a:r>
              <a:rPr lang="en-US" altLang="zh-CN" sz="2400" dirty="0">
                <a:solidFill>
                  <a:prstClr val="black"/>
                </a:solidFill>
              </a:rPr>
              <a:t>to answer the question, firstly we calculate the matching matrix using various candidate representations to the self-attended question representation </a:t>
            </a:r>
            <a:r>
              <a:rPr lang="en-US" altLang="zh-CN" sz="2400" dirty="0" err="1">
                <a:solidFill>
                  <a:prstClr val="black"/>
                </a:solidFill>
              </a:rPr>
              <a:t>R</a:t>
            </a:r>
            <a:r>
              <a:rPr lang="en-US" altLang="zh-CN" sz="1400" dirty="0" err="1">
                <a:solidFill>
                  <a:prstClr val="black"/>
                </a:solidFill>
              </a:rPr>
              <a:t>self</a:t>
            </a:r>
            <a:r>
              <a:rPr lang="en-US" altLang="zh-CN" sz="1400" dirty="0">
                <a:solidFill>
                  <a:prstClr val="black"/>
                </a:solidFill>
              </a:rPr>
              <a:t>-Q</a:t>
            </a:r>
            <a:r>
              <a:rPr lang="en-US" altLang="zh-CN" sz="2400" dirty="0">
                <a:solidFill>
                  <a:prstClr val="black"/>
                </a:solidFill>
              </a:rPr>
              <a:t>.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In a similar way, we can also replace the self-attended question representation </a:t>
            </a:r>
            <a:r>
              <a:rPr lang="en-US" altLang="zh-CN" sz="2400" dirty="0" err="1">
                <a:solidFill>
                  <a:prstClr val="black"/>
                </a:solidFill>
              </a:rPr>
              <a:t>R</a:t>
            </a:r>
            <a:r>
              <a:rPr lang="en-US" altLang="zh-CN" sz="1400" dirty="0" err="1">
                <a:solidFill>
                  <a:prstClr val="black"/>
                </a:solidFill>
              </a:rPr>
              <a:t>self</a:t>
            </a:r>
            <a:r>
              <a:rPr lang="en-US" altLang="zh-CN" sz="1400" dirty="0">
                <a:solidFill>
                  <a:prstClr val="black"/>
                </a:solidFill>
              </a:rPr>
              <a:t>-Q</a:t>
            </a:r>
            <a:r>
              <a:rPr lang="en-US" altLang="zh-CN" sz="2400" dirty="0">
                <a:solidFill>
                  <a:prstClr val="black"/>
                </a:solidFill>
              </a:rPr>
              <a:t> with passage-aware </a:t>
            </a:r>
            <a:r>
              <a:rPr lang="en-US" altLang="zh-CN" sz="2400" dirty="0" smtClean="0">
                <a:solidFill>
                  <a:prstClr val="black"/>
                </a:solidFill>
              </a:rPr>
              <a:t>question </a:t>
            </a:r>
            <a:r>
              <a:rPr lang="en-US" altLang="zh-CN" sz="2400" dirty="0">
                <a:solidFill>
                  <a:prstClr val="black"/>
                </a:solidFill>
              </a:rPr>
              <a:t>representation RQP </a:t>
            </a:r>
            <a:r>
              <a:rPr lang="en-US" altLang="zh-CN" sz="2400" dirty="0" smtClean="0">
                <a:solidFill>
                  <a:prstClr val="black"/>
                </a:solidFill>
              </a:rPr>
              <a:t>to </a:t>
            </a:r>
            <a:r>
              <a:rPr lang="en-US" altLang="zh-CN" sz="2400" dirty="0">
                <a:solidFill>
                  <a:prstClr val="black"/>
                </a:solidFill>
              </a:rPr>
              <a:t>obtain M</a:t>
            </a:r>
            <a:r>
              <a:rPr lang="en-US" altLang="zh-CN" sz="1400" dirty="0">
                <a:solidFill>
                  <a:prstClr val="black"/>
                </a:solidFill>
              </a:rPr>
              <a:t>21</a:t>
            </a:r>
            <a:r>
              <a:rPr lang="en-US" altLang="zh-CN" sz="2400" dirty="0">
                <a:solidFill>
                  <a:prstClr val="black"/>
                </a:solidFill>
              </a:rPr>
              <a:t>;M</a:t>
            </a:r>
            <a:r>
              <a:rPr lang="en-US" altLang="zh-CN" sz="1400" dirty="0">
                <a:solidFill>
                  <a:prstClr val="black"/>
                </a:solidFill>
              </a:rPr>
              <a:t>22</a:t>
            </a:r>
            <a:r>
              <a:rPr lang="en-US" altLang="zh-CN" sz="2400" dirty="0">
                <a:solidFill>
                  <a:prstClr val="black"/>
                </a:solidFill>
              </a:rPr>
              <a:t>;M</a:t>
            </a:r>
            <a:r>
              <a:rPr lang="en-US" altLang="zh-CN" sz="1400" dirty="0">
                <a:solidFill>
                  <a:prstClr val="black"/>
                </a:solidFill>
              </a:rPr>
              <a:t>23</a:t>
            </a:r>
            <a:r>
              <a:rPr lang="en-US" altLang="zh-CN" sz="2400" dirty="0">
                <a:solidFill>
                  <a:prstClr val="black"/>
                </a:solidFill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246" y="3746631"/>
            <a:ext cx="2819048" cy="11047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70" y="6128680"/>
            <a:ext cx="4400000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23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817" y="1445446"/>
            <a:ext cx="8342857" cy="155238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64" y="4053279"/>
            <a:ext cx="4504762" cy="1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5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Final Prediction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99725" y="1010892"/>
            <a:ext cx="977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After obtaining three feature vectors, we flatten, </a:t>
            </a:r>
            <a:r>
              <a:rPr lang="en-US" altLang="zh-CN" sz="2400" dirty="0" smtClean="0">
                <a:solidFill>
                  <a:prstClr val="black"/>
                </a:solidFill>
              </a:rPr>
              <a:t>concatenate</a:t>
            </a:r>
            <a:r>
              <a:rPr lang="en-US" altLang="zh-CN" sz="2400" dirty="0">
                <a:solidFill>
                  <a:prstClr val="black"/>
                </a:solidFill>
              </a:rPr>
              <a:t>, and feed them into a fully-connected layer to get a scalar value denoting the possibility of being the correct </a:t>
            </a:r>
            <a:r>
              <a:rPr lang="en-US" altLang="zh-CN" sz="2400" dirty="0" smtClean="0">
                <a:solidFill>
                  <a:prstClr val="black"/>
                </a:solidFill>
              </a:rPr>
              <a:t>answer.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We apply </a:t>
            </a:r>
            <a:r>
              <a:rPr lang="en-US" altLang="zh-CN" sz="2400" dirty="0" err="1">
                <a:solidFill>
                  <a:prstClr val="black"/>
                </a:solidFill>
              </a:rPr>
              <a:t>softmax</a:t>
            </a:r>
            <a:r>
              <a:rPr lang="en-US" altLang="zh-CN" sz="2400" dirty="0">
                <a:solidFill>
                  <a:prstClr val="black"/>
                </a:solidFill>
              </a:rPr>
              <a:t> function to these scores to obtain the final probability distributions over the candidates.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685" y="4084027"/>
            <a:ext cx="4723809" cy="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26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>
              <a:defRPr/>
            </a:pPr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EXPERIMENTS 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5" y="1172217"/>
            <a:ext cx="9854568" cy="491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531312" y="2362602"/>
            <a:ext cx="2757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1" i="1" dirty="0" smtClean="0"/>
              <a:t>Thanks!</a:t>
            </a:r>
            <a:endParaRPr lang="en-GB" altLang="zh-CN" sz="5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4667" y="292599"/>
            <a:ext cx="3796665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9132" y="1820191"/>
            <a:ext cx="102277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Owing to the rapid release of various </a:t>
            </a:r>
            <a:r>
              <a:rPr lang="en-US" altLang="zh-CN" sz="2400" b="1" dirty="0"/>
              <a:t>large-scale datasets</a:t>
            </a:r>
            <a:r>
              <a:rPr lang="en-US" altLang="zh-CN" sz="2400" dirty="0"/>
              <a:t>, Machine Reading Comprehension (MRC) has become </a:t>
            </a:r>
            <a:r>
              <a:rPr lang="en-US" altLang="zh-CN" sz="2400" dirty="0" smtClean="0"/>
              <a:t>enormously </a:t>
            </a:r>
            <a:r>
              <a:rPr lang="en-US" altLang="zh-CN" sz="2400" dirty="0"/>
              <a:t>popular in Natural Language Processing.</a:t>
            </a: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Machine Reading Comprehension (MRC) with multiple-choice questions requires the machine to </a:t>
            </a:r>
            <a:r>
              <a:rPr lang="en-US" altLang="zh-CN" sz="2400" b="1" dirty="0"/>
              <a:t>read given passage and select the correct answer among several </a:t>
            </a:r>
            <a:r>
              <a:rPr lang="en-US" altLang="zh-CN" sz="2400" b="1" dirty="0" smtClean="0"/>
              <a:t>candidates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9135" y="139920"/>
            <a:ext cx="34259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>
              <a:defRPr/>
            </a:pPr>
            <a:r>
              <a:rPr lang="en-US" altLang="zh-CN" sz="5400" dirty="0" smtClean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Challenges</a:t>
            </a:r>
            <a:endParaRPr kumimoji="0" lang="en-US" altLang="zh-CN" sz="54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52991" y="1391724"/>
            <a:ext cx="977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prstClr val="black"/>
                </a:solidFill>
              </a:rPr>
              <a:t>At </a:t>
            </a:r>
            <a:r>
              <a:rPr lang="en-US" altLang="zh-CN" sz="2400" dirty="0">
                <a:solidFill>
                  <a:prstClr val="black"/>
                </a:solidFill>
              </a:rPr>
              <a:t>the be-ginning of the reading comprehension study, this type of reading comprehension task was not that popular because </a:t>
            </a:r>
            <a:r>
              <a:rPr lang="en-US" altLang="zh-CN" sz="2400" b="1" dirty="0">
                <a:solidFill>
                  <a:prstClr val="black"/>
                </a:solidFill>
              </a:rPr>
              <a:t>there is no large-scale dataset available </a:t>
            </a:r>
            <a:r>
              <a:rPr lang="en-US" altLang="zh-CN" sz="2400" dirty="0">
                <a:solidFill>
                  <a:prstClr val="black"/>
                </a:solidFill>
              </a:rPr>
              <a:t>and thus we cannot apply neural network approaches to solve them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To bring more challenges to reading comprehension task and </a:t>
            </a:r>
            <a:r>
              <a:rPr lang="en-US" altLang="zh-CN" sz="2400" dirty="0" err="1">
                <a:solidFill>
                  <a:prstClr val="black"/>
                </a:solidFill>
              </a:rPr>
              <a:t>miti</a:t>
            </a:r>
            <a:r>
              <a:rPr lang="en-US" altLang="zh-CN" sz="2400" dirty="0">
                <a:solidFill>
                  <a:prstClr val="black"/>
                </a:solidFill>
              </a:rPr>
              <a:t>-gate the absence of large-scale multi-choice reading </a:t>
            </a:r>
            <a:r>
              <a:rPr lang="en-US" altLang="zh-CN" sz="2400" dirty="0" smtClean="0">
                <a:solidFill>
                  <a:prstClr val="black"/>
                </a:solidFill>
              </a:rPr>
              <a:t>comprehension </a:t>
            </a:r>
            <a:r>
              <a:rPr lang="en-US" altLang="zh-CN" sz="2400" dirty="0">
                <a:solidFill>
                  <a:prstClr val="black"/>
                </a:solidFill>
              </a:rPr>
              <a:t>dataset, Lai et al.(2017) propose a new dataset called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RACE</a:t>
            </a:r>
            <a:r>
              <a:rPr lang="en-US" altLang="zh-CN" sz="2400" dirty="0" smtClean="0">
                <a:solidFill>
                  <a:prstClr val="black"/>
                </a:solidFill>
              </a:rPr>
              <a:t>. 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93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93698" y="219871"/>
            <a:ext cx="9779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 RACE dataset is made from the English examinations for Chinese middle and high school students, </a:t>
            </a:r>
            <a:r>
              <a:rPr lang="en-US" altLang="zh-CN" sz="2400" b="1" dirty="0">
                <a:solidFill>
                  <a:prstClr val="black"/>
                </a:solidFill>
              </a:rPr>
              <a:t>consisting near 100,000 questions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generated </a:t>
            </a:r>
            <a:r>
              <a:rPr lang="en-US" altLang="zh-CN" sz="2400" b="1" dirty="0">
                <a:solidFill>
                  <a:prstClr val="black"/>
                </a:solidFill>
              </a:rPr>
              <a:t>by human experts</a:t>
            </a:r>
            <a:r>
              <a:rPr lang="en-US" altLang="zh-CN" sz="2400" dirty="0">
                <a:solidFill>
                  <a:prstClr val="black"/>
                </a:solidFill>
              </a:rPr>
              <a:t>, and is far more challenging than the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MCTest</a:t>
            </a:r>
            <a:r>
              <a:rPr lang="en-US" altLang="zh-CN" sz="2400" dirty="0" smtClean="0">
                <a:solidFill>
                  <a:prstClr val="black"/>
                </a:solidFill>
              </a:rPr>
              <a:t>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lvl="0"/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Different from the earlier </a:t>
            </a:r>
            <a:r>
              <a:rPr lang="en-US" altLang="zh-CN" sz="2400" dirty="0" err="1">
                <a:solidFill>
                  <a:prstClr val="black"/>
                </a:solidFill>
              </a:rPr>
              <a:t>MCTest</a:t>
            </a:r>
            <a:r>
              <a:rPr lang="en-US" altLang="zh-CN" sz="2400" dirty="0">
                <a:solidFill>
                  <a:prstClr val="black"/>
                </a:solidFill>
              </a:rPr>
              <a:t> dataset (Richardson, Burges, and Ren-</a:t>
            </a:r>
            <a:r>
              <a:rPr lang="en-US" altLang="zh-CN" sz="2400" dirty="0" err="1">
                <a:solidFill>
                  <a:prstClr val="black"/>
                </a:solidFill>
              </a:rPr>
              <a:t>shaw</a:t>
            </a:r>
            <a:r>
              <a:rPr lang="en-US" altLang="zh-CN" sz="2400" dirty="0">
                <a:solidFill>
                  <a:prstClr val="black"/>
                </a:solidFill>
              </a:rPr>
              <a:t> 2013), the RACE dataset is significantly larger, and thus we can apply deep learning approaches for this task.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As all the questions and choices are generated by human </a:t>
            </a:r>
            <a:r>
              <a:rPr lang="en-US" altLang="zh-CN" sz="2400" dirty="0" smtClean="0">
                <a:solidFill>
                  <a:prstClr val="black"/>
                </a:solidFill>
              </a:rPr>
              <a:t>experts</a:t>
            </a:r>
            <a:r>
              <a:rPr lang="en-US" altLang="zh-CN" sz="2400" dirty="0">
                <a:solidFill>
                  <a:prstClr val="black"/>
                </a:solidFill>
              </a:rPr>
              <a:t>, RACE dataset provides </a:t>
            </a:r>
            <a:r>
              <a:rPr lang="en-US" altLang="zh-CN" sz="2400" b="1" dirty="0">
                <a:solidFill>
                  <a:prstClr val="black"/>
                </a:solidFill>
              </a:rPr>
              <a:t>more comprehensive and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realistic </a:t>
            </a:r>
            <a:r>
              <a:rPr lang="en-US" altLang="zh-CN" sz="2400" b="1" dirty="0">
                <a:solidFill>
                  <a:prstClr val="black"/>
                </a:solidFill>
              </a:rPr>
              <a:t>evaluation </a:t>
            </a:r>
            <a:r>
              <a:rPr lang="en-US" altLang="zh-CN" sz="2400" dirty="0">
                <a:solidFill>
                  <a:prstClr val="black"/>
                </a:solidFill>
              </a:rPr>
              <a:t>on machine reading comprehension than the other popular datasets such as CNN/</a:t>
            </a:r>
            <a:r>
              <a:rPr lang="en-US" altLang="zh-CN" sz="2400" dirty="0" err="1">
                <a:solidFill>
                  <a:prstClr val="black"/>
                </a:solidFill>
              </a:rPr>
              <a:t>DailyMail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</a:rPr>
              <a:t>SQuAD</a:t>
            </a:r>
            <a:r>
              <a:rPr lang="en-US" altLang="zh-CN" sz="2400" dirty="0">
                <a:solidFill>
                  <a:prstClr val="black"/>
                </a:solidFill>
              </a:rPr>
              <a:t> datasets, whose answer should appear in context.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39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7415"/>
            <a:ext cx="12200000" cy="46571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67160" y="5566299"/>
            <a:ext cx="965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2018 Task11 is closely the same with the RACE dataset but with two candidates and small size.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05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-99329" y="188090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Model  </a:t>
            </a:r>
            <a:endParaRPr lang="en-US" sz="40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586" y="787506"/>
            <a:ext cx="9907090" cy="55688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1069" y="1139757"/>
            <a:ext cx="111817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We transform each word in the passage, question, and </a:t>
            </a:r>
            <a:r>
              <a:rPr lang="en-US" altLang="zh-CN" sz="2000" dirty="0" smtClean="0">
                <a:solidFill>
                  <a:prstClr val="black"/>
                </a:solidFill>
              </a:rPr>
              <a:t>candidates </a:t>
            </a:r>
            <a:r>
              <a:rPr lang="en-US" altLang="zh-CN" sz="2000" dirty="0">
                <a:solidFill>
                  <a:prstClr val="black"/>
                </a:solidFill>
              </a:rPr>
              <a:t>into continuous representations. In this paper, there are three components in the embedding layer, which can be listed as </a:t>
            </a:r>
            <a:r>
              <a:rPr lang="en-US" altLang="zh-CN" sz="2000" dirty="0" smtClean="0">
                <a:solidFill>
                  <a:prstClr val="black"/>
                </a:solidFill>
              </a:rPr>
              <a:t>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prstClr val="black"/>
                </a:solidFill>
              </a:rPr>
              <a:t>Word Embedding </a:t>
            </a:r>
            <a:r>
              <a:rPr lang="en-US" altLang="zh-CN" sz="2000" b="1" dirty="0" err="1">
                <a:solidFill>
                  <a:prstClr val="black"/>
                </a:solidFill>
              </a:rPr>
              <a:t>E</a:t>
            </a:r>
            <a:r>
              <a:rPr lang="en-US" altLang="zh-CN" sz="1200" b="1" dirty="0" err="1">
                <a:solidFill>
                  <a:prstClr val="black"/>
                </a:solidFill>
              </a:rPr>
              <a:t>word</a:t>
            </a:r>
            <a:r>
              <a:rPr lang="en-US" altLang="zh-CN" sz="2000" dirty="0">
                <a:solidFill>
                  <a:prstClr val="black"/>
                </a:solidFill>
              </a:rPr>
              <a:t>: We use traditional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pretrained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b="1" dirty="0" err="1">
                <a:solidFill>
                  <a:prstClr val="black"/>
                </a:solidFill>
              </a:rPr>
              <a:t>GloVe</a:t>
            </a:r>
            <a:r>
              <a:rPr lang="en-US" altLang="zh-CN" sz="2000" b="1" dirty="0">
                <a:solidFill>
                  <a:prstClr val="black"/>
                </a:solidFill>
              </a:rPr>
              <a:t> embedding </a:t>
            </a:r>
            <a:r>
              <a:rPr lang="en-US" altLang="zh-CN" sz="2000" dirty="0">
                <a:solidFill>
                  <a:prstClr val="black"/>
                </a:solidFill>
              </a:rPr>
              <a:t>for initialization (Pennington, </a:t>
            </a:r>
            <a:r>
              <a:rPr lang="en-US" altLang="zh-CN" sz="2000" dirty="0" err="1">
                <a:solidFill>
                  <a:prstClr val="black"/>
                </a:solidFill>
              </a:rPr>
              <a:t>Socher</a:t>
            </a:r>
            <a:r>
              <a:rPr lang="en-US" altLang="zh-CN" sz="2000" dirty="0">
                <a:solidFill>
                  <a:prstClr val="black"/>
                </a:solidFill>
              </a:rPr>
              <a:t>, and Manning 2014) and keep fixed during the training process.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solidFill>
                  <a:prstClr val="black"/>
                </a:solidFill>
              </a:rPr>
              <a:t>ELMo</a:t>
            </a:r>
            <a:r>
              <a:rPr lang="en-US" altLang="zh-CN" sz="2000" b="1" dirty="0">
                <a:solidFill>
                  <a:prstClr val="black"/>
                </a:solidFill>
              </a:rPr>
              <a:t> Embedding </a:t>
            </a:r>
            <a:r>
              <a:rPr lang="en-US" altLang="zh-CN" sz="2000" b="1" dirty="0" err="1">
                <a:solidFill>
                  <a:prstClr val="black"/>
                </a:solidFill>
              </a:rPr>
              <a:t>E</a:t>
            </a:r>
            <a:r>
              <a:rPr lang="en-US" altLang="zh-CN" sz="1200" b="1" dirty="0" err="1">
                <a:solidFill>
                  <a:prstClr val="black"/>
                </a:solidFill>
              </a:rPr>
              <a:t>elmo</a:t>
            </a:r>
            <a:r>
              <a:rPr lang="en-US" altLang="zh-CN" sz="2000" dirty="0">
                <a:solidFill>
                  <a:prstClr val="black"/>
                </a:solidFill>
              </a:rPr>
              <a:t>: For this part, we use pre-trained </a:t>
            </a:r>
            <a:r>
              <a:rPr lang="en-US" altLang="zh-CN" sz="2000" dirty="0" err="1">
                <a:solidFill>
                  <a:prstClr val="black"/>
                </a:solidFill>
              </a:rPr>
              <a:t>ELMo</a:t>
            </a:r>
            <a:r>
              <a:rPr lang="en-US" altLang="zh-CN" sz="2000" dirty="0">
                <a:solidFill>
                  <a:prstClr val="black"/>
                </a:solidFill>
              </a:rPr>
              <a:t> (Peters et al. 2018) embedding. </a:t>
            </a:r>
            <a:endParaRPr lang="en-US" altLang="zh-CN" sz="20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prstClr val="black"/>
                </a:solidFill>
              </a:rPr>
              <a:t>Feature Embedding </a:t>
            </a:r>
            <a:r>
              <a:rPr lang="en-US" altLang="zh-CN" sz="2000" b="1" dirty="0" err="1">
                <a:solidFill>
                  <a:prstClr val="black"/>
                </a:solidFill>
              </a:rPr>
              <a:t>E</a:t>
            </a:r>
            <a:r>
              <a:rPr lang="en-US" altLang="zh-CN" sz="1200" b="1" dirty="0" err="1">
                <a:solidFill>
                  <a:prstClr val="black"/>
                </a:solidFill>
              </a:rPr>
              <a:t>feat</a:t>
            </a:r>
            <a:r>
              <a:rPr lang="en-US" altLang="zh-CN" sz="2000" dirty="0">
                <a:solidFill>
                  <a:prstClr val="black"/>
                </a:solidFill>
              </a:rPr>
              <a:t>: We also utilize three </a:t>
            </a:r>
            <a:r>
              <a:rPr lang="en-US" altLang="zh-CN" sz="2000" dirty="0" err="1">
                <a:solidFill>
                  <a:prstClr val="black"/>
                </a:solidFill>
              </a:rPr>
              <a:t>addi-tional</a:t>
            </a:r>
            <a:r>
              <a:rPr lang="en-US" altLang="zh-CN" sz="2000" dirty="0">
                <a:solidFill>
                  <a:prstClr val="black"/>
                </a:solidFill>
              </a:rPr>
              <a:t> features to enhance the word representations: </a:t>
            </a:r>
            <a:r>
              <a:rPr lang="en-US" altLang="zh-CN" sz="2000" b="1" dirty="0">
                <a:solidFill>
                  <a:prstClr val="black"/>
                </a:solidFill>
              </a:rPr>
              <a:t>POS-tag Embedding E</a:t>
            </a:r>
            <a:r>
              <a:rPr lang="en-US" altLang="zh-CN" sz="1200" b="1" dirty="0">
                <a:solidFill>
                  <a:prstClr val="black"/>
                </a:solidFill>
              </a:rPr>
              <a:t>pos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en-US" altLang="zh-CN" sz="2000" b="1" dirty="0">
                <a:solidFill>
                  <a:prstClr val="black"/>
                </a:solidFill>
              </a:rPr>
              <a:t>Word Matching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F</a:t>
            </a:r>
            <a:r>
              <a:rPr lang="en-US" altLang="zh-CN" sz="1200" b="1" dirty="0" err="1" smtClean="0">
                <a:solidFill>
                  <a:prstClr val="black"/>
                </a:solidFill>
              </a:rPr>
              <a:t>match</a:t>
            </a:r>
            <a:r>
              <a:rPr lang="en-US" altLang="zh-CN" sz="2000" dirty="0">
                <a:solidFill>
                  <a:prstClr val="black"/>
                </a:solidFill>
              </a:rPr>
              <a:t>, </a:t>
            </a:r>
            <a:r>
              <a:rPr lang="en-US" altLang="zh-CN" sz="2000" b="1" dirty="0">
                <a:solidFill>
                  <a:prstClr val="black"/>
                </a:solidFill>
              </a:rPr>
              <a:t>Fuzzy Word Matching </a:t>
            </a:r>
            <a:r>
              <a:rPr lang="en-US" altLang="zh-CN" sz="2000" b="1" dirty="0" err="1" smtClean="0">
                <a:solidFill>
                  <a:prstClr val="black"/>
                </a:solidFill>
              </a:rPr>
              <a:t>F</a:t>
            </a:r>
            <a:r>
              <a:rPr lang="en-US" altLang="zh-CN" sz="1200" b="1" dirty="0" err="1" smtClean="0">
                <a:solidFill>
                  <a:prstClr val="black"/>
                </a:solidFill>
              </a:rPr>
              <a:t>fuzzy</a:t>
            </a:r>
            <a:r>
              <a:rPr lang="en-US" altLang="zh-CN" sz="2000" dirty="0" smtClean="0">
                <a:solidFill>
                  <a:prstClr val="black"/>
                </a:solidFill>
              </a:rPr>
              <a:t>.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sz="20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Word Representation </a:t>
            </a:r>
            <a:endParaRPr lang="en-US" sz="400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71" y="5079057"/>
            <a:ext cx="429523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6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EFC46-2647-46A2-8AC3-A285DF371778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93698" y="841308"/>
            <a:ext cx="9779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After obtaining embedding representations, we further feed each word embedding into a </a:t>
            </a:r>
            <a:r>
              <a:rPr lang="en-US" altLang="zh-CN" sz="2400" b="1" dirty="0">
                <a:solidFill>
                  <a:prstClr val="black"/>
                </a:solidFill>
              </a:rPr>
              <a:t>shared highway network </a:t>
            </a:r>
            <a:r>
              <a:rPr lang="en-US" altLang="zh-CN" sz="2400" dirty="0">
                <a:solidFill>
                  <a:prstClr val="black"/>
                </a:solidFill>
              </a:rPr>
              <a:t>(Srivastava, </a:t>
            </a:r>
            <a:r>
              <a:rPr lang="en-US" altLang="zh-CN" sz="2400" dirty="0" err="1">
                <a:solidFill>
                  <a:prstClr val="black"/>
                </a:solidFill>
              </a:rPr>
              <a:t>Greff</a:t>
            </a:r>
            <a:r>
              <a:rPr lang="en-US" altLang="zh-CN" sz="2400" dirty="0">
                <a:solidFill>
                  <a:prstClr val="black"/>
                </a:solidFill>
              </a:rPr>
              <a:t>, and </a:t>
            </a:r>
            <a:r>
              <a:rPr lang="en-US" altLang="zh-CN" sz="2400" dirty="0" err="1">
                <a:solidFill>
                  <a:prstClr val="black"/>
                </a:solidFill>
              </a:rPr>
              <a:t>Schmidhuber</a:t>
            </a:r>
            <a:r>
              <a:rPr lang="en-US" altLang="zh-CN" sz="2400" dirty="0">
                <a:solidFill>
                  <a:prstClr val="black"/>
                </a:solidFill>
              </a:rPr>
              <a:t> 2015) </a:t>
            </a:r>
            <a:r>
              <a:rPr lang="en-US" altLang="zh-CN" sz="2400" dirty="0" smtClean="0">
                <a:solidFill>
                  <a:prstClr val="black"/>
                </a:solidFill>
              </a:rPr>
              <a:t>with </a:t>
            </a:r>
            <a:r>
              <a:rPr lang="en-US" altLang="zh-CN" sz="2400" dirty="0" err="1" smtClean="0">
                <a:solidFill>
                  <a:prstClr val="black"/>
                </a:solidFill>
              </a:rPr>
              <a:t>tanh</a:t>
            </a:r>
            <a:r>
              <a:rPr lang="en-US" altLang="zh-CN" sz="2400" dirty="0" smtClean="0">
                <a:solidFill>
                  <a:prstClr val="black"/>
                </a:solidFill>
              </a:rPr>
              <a:t> output activation.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lvl="0"/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Then we use </a:t>
            </a:r>
            <a:r>
              <a:rPr lang="en-US" altLang="zh-CN" sz="2400" b="1" dirty="0">
                <a:solidFill>
                  <a:prstClr val="black"/>
                </a:solidFill>
              </a:rPr>
              <a:t>Bi-Directional LSTM </a:t>
            </a:r>
            <a:r>
              <a:rPr lang="en-US" altLang="zh-CN" sz="2400" dirty="0">
                <a:solidFill>
                  <a:prstClr val="black"/>
                </a:solidFill>
              </a:rPr>
              <a:t>(Graves and </a:t>
            </a:r>
            <a:r>
              <a:rPr lang="en-US" altLang="zh-CN" sz="2400" dirty="0" err="1">
                <a:solidFill>
                  <a:prstClr val="black"/>
                </a:solidFill>
              </a:rPr>
              <a:t>Schmidhuber</a:t>
            </a:r>
            <a:r>
              <a:rPr lang="en-US" altLang="zh-CN" sz="2400" dirty="0">
                <a:solidFill>
                  <a:prstClr val="black"/>
                </a:solidFill>
              </a:rPr>
              <a:t> 2005) to model the contextual information.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400" dirty="0" smtClean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847" y="4290606"/>
            <a:ext cx="3114286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25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4EFC46-2647-46A2-8AC3-A285DF37177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8811" y="1162974"/>
            <a:ext cx="425808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Calculating </a:t>
            </a:r>
            <a:r>
              <a:rPr lang="en-US" altLang="zh-CN" sz="2000" b="1" dirty="0">
                <a:solidFill>
                  <a:prstClr val="black"/>
                </a:solidFill>
              </a:rPr>
              <a:t>attention</a:t>
            </a:r>
            <a:r>
              <a:rPr lang="en-US" altLang="zh-CN" sz="2000" dirty="0">
                <a:solidFill>
                  <a:prstClr val="black"/>
                </a:solidFill>
              </a:rPr>
              <a:t> and </a:t>
            </a:r>
            <a:r>
              <a:rPr lang="en-US" altLang="zh-CN" sz="2000" b="1" dirty="0">
                <a:solidFill>
                  <a:prstClr val="black"/>
                </a:solidFill>
              </a:rPr>
              <a:t>generating enriched representation</a:t>
            </a:r>
            <a:r>
              <a:rPr lang="en-US" altLang="zh-CN" sz="2000" dirty="0">
                <a:solidFill>
                  <a:prstClr val="black"/>
                </a:solidFill>
              </a:rPr>
              <a:t> play very important roles in machine </a:t>
            </a:r>
            <a:r>
              <a:rPr lang="en-US" altLang="zh-CN" sz="2000" dirty="0" smtClean="0">
                <a:solidFill>
                  <a:prstClr val="black"/>
                </a:solidFill>
              </a:rPr>
              <a:t>reading.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prstClr val="black"/>
                </a:solidFill>
              </a:rPr>
              <a:t>For example, we wish to embed the passage information into the candidate representation to better aware the relevant part in the passage and obtain the passage-aware candidate </a:t>
            </a:r>
            <a:r>
              <a:rPr lang="en-US" altLang="zh-CN" sz="2000" dirty="0" smtClean="0">
                <a:solidFill>
                  <a:prstClr val="black"/>
                </a:solidFill>
              </a:rPr>
              <a:t>representation R</a:t>
            </a:r>
            <a:r>
              <a:rPr lang="en-US" altLang="zh-CN" sz="1400" dirty="0" smtClean="0">
                <a:solidFill>
                  <a:prstClr val="black"/>
                </a:solidFill>
              </a:rPr>
              <a:t>CP</a:t>
            </a:r>
            <a:r>
              <a:rPr lang="en-US" altLang="zh-CN" sz="2000" dirty="0">
                <a:solidFill>
                  <a:prstClr val="black"/>
                </a:solidFill>
              </a:rPr>
              <a:t>.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196475"/>
            <a:ext cx="121920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en-US" sz="4000" dirty="0">
                <a:ln w="0"/>
                <a:solidFill>
                  <a:srgbClr val="5B9BD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Enriched Representation </a:t>
            </a:r>
            <a:endParaRPr kumimoji="0" lang="en-US" sz="4000" b="0" i="0" u="none" strike="noStrike" kern="1200" cap="none" spc="0" normalizeH="0" baseline="0" noProof="0" dirty="0">
              <a:ln w="0"/>
              <a:solidFill>
                <a:srgbClr val="5B9B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等线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707" y="850899"/>
            <a:ext cx="5642684" cy="55054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68" y="5319211"/>
            <a:ext cx="2167221" cy="114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1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618</Words>
  <Application>Microsoft Office PowerPoint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song yu</dc:creator>
  <cp:lastModifiedBy>方子玄</cp:lastModifiedBy>
  <cp:revision>123</cp:revision>
  <dcterms:created xsi:type="dcterms:W3CDTF">2018-06-23T16:50:00Z</dcterms:created>
  <dcterms:modified xsi:type="dcterms:W3CDTF">2019-05-27T12:19:50Z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