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" y="760730"/>
            <a:ext cx="11903710" cy="3497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25" y="5269865"/>
            <a:ext cx="9493250" cy="40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865" y="213995"/>
            <a:ext cx="9897745" cy="36309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460" y="4326890"/>
            <a:ext cx="5339080" cy="24491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99440" y="148590"/>
            <a:ext cx="10778490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LIMITATIONS AND FUTURE WORK</a:t>
            </a:r>
            <a:endParaRPr lang="zh-CN" altLang="en-US" sz="6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680" y="1455420"/>
            <a:ext cx="1049337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b="1"/>
              <a:t>Memory requirement</a:t>
            </a:r>
            <a:r>
              <a:rPr lang="en-US" altLang="zh-CN" sz="4000" b="1"/>
              <a:t>, full batch training</a:t>
            </a:r>
            <a:endParaRPr lang="en-US" altLang="zh-CN" sz="4000" b="1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b="1"/>
              <a:t>Directed edges and edge features </a:t>
            </a:r>
            <a:endParaRPr lang="en-US" altLang="zh-CN" sz="4000" b="1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b="1"/>
              <a:t>Limiting assumption</a:t>
            </a:r>
            <a:endParaRPr lang="en-US" altLang="zh-CN" sz="4000" b="1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4000" b="1"/>
              <a:t>(1)locality (dependence on the Kth-order neighborhood for a GCN with K layers)</a:t>
            </a:r>
            <a:endParaRPr lang="en-US" altLang="zh-CN" sz="4000" b="1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4000" b="1"/>
              <a:t>(2)introduce a trade-off parameter λ </a:t>
            </a:r>
            <a:endParaRPr lang="en-US" altLang="zh-CN" sz="40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1585" y="5346065"/>
            <a:ext cx="3425190" cy="10725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545" y="524510"/>
            <a:ext cx="10836910" cy="58096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03333" y="153035"/>
            <a:ext cx="43313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Definitions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283845"/>
            <a:ext cx="11759565" cy="60566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805" y="485775"/>
            <a:ext cx="11757660" cy="5886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063875" y="149225"/>
            <a:ext cx="60642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 limitations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6545" y="1348105"/>
            <a:ext cx="591439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/>
              <a:t>M</a:t>
            </a:r>
            <a:r>
              <a:rPr lang="zh-CN" altLang="en-US" sz="2800" b="1"/>
              <a:t>ultiplication with A means that, for every node, we</a:t>
            </a:r>
            <a:r>
              <a:rPr lang="zh-CN" altLang="en-US" sz="2800" b="1">
                <a:solidFill>
                  <a:srgbClr val="FF0000"/>
                </a:solidFill>
              </a:rPr>
              <a:t> sum up all the feature vectors of all neighboring nodes but not the node itself</a:t>
            </a:r>
            <a:r>
              <a:rPr lang="zh-CN" altLang="en-US" sz="2800" b="1"/>
              <a:t> (unless there are self-loops in the graph).</a:t>
            </a:r>
            <a:endParaRPr lang="zh-CN" altLang="en-US" sz="28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0315" y="1821180"/>
            <a:ext cx="4911090" cy="11220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390" y="5166995"/>
            <a:ext cx="1180401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400" b="1"/>
              <a:t>with A^=A+I, where I is the identity matrix </a:t>
            </a:r>
            <a:endParaRPr lang="zh-CN" altLang="en-US" sz="4400" b="1"/>
          </a:p>
        </p:txBody>
      </p:sp>
      <p:sp>
        <p:nvSpPr>
          <p:cNvPr id="6" name="矩形 5"/>
          <p:cNvSpPr/>
          <p:nvPr/>
        </p:nvSpPr>
        <p:spPr>
          <a:xfrm>
            <a:off x="2199323" y="4101465"/>
            <a:ext cx="356679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to fix that?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080" y="3083560"/>
            <a:ext cx="3845560" cy="1943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080" y="3039110"/>
            <a:ext cx="4020820" cy="2031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59765" y="1406525"/>
            <a:ext cx="1110869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/>
              <a:t> A is typically </a:t>
            </a:r>
            <a:r>
              <a:rPr lang="zh-CN" altLang="en-US" sz="3200" b="1">
                <a:solidFill>
                  <a:srgbClr val="FF0000"/>
                </a:solidFill>
              </a:rPr>
              <a:t>not normalized</a:t>
            </a:r>
            <a:r>
              <a:rPr lang="zh-CN" altLang="en-US" sz="3200" b="1"/>
              <a:t> and therefore the multiplication with A will completely change the scale of the feature vectors</a:t>
            </a:r>
            <a:endParaRPr lang="zh-CN" altLang="en-US" sz="3200" b="1"/>
          </a:p>
        </p:txBody>
      </p:sp>
      <p:sp>
        <p:nvSpPr>
          <p:cNvPr id="3" name="矩形 2"/>
          <p:cNvSpPr/>
          <p:nvPr/>
        </p:nvSpPr>
        <p:spPr>
          <a:xfrm>
            <a:off x="3018473" y="207645"/>
            <a:ext cx="603694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Two limitations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1408" y="2712085"/>
            <a:ext cx="390461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to fix that?</a:t>
            </a:r>
            <a:endParaRPr lang="en-US" altLang="zh-CN" sz="4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9765" y="3752215"/>
            <a:ext cx="97389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Normalizing A such that all rows sum to one</a:t>
            </a:r>
            <a:r>
              <a:rPr lang="en-US" altLang="zh-CN" sz="2800" b="1"/>
              <a:t>, i.e. D^-1A</a:t>
            </a:r>
            <a:endParaRPr lang="en-US" altLang="zh-CN" sz="2800" b="1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35965" y="4579620"/>
            <a:ext cx="812546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/>
              <a:t>D  is the diagonal node degree matrix</a:t>
            </a:r>
            <a:endParaRPr lang="zh-CN" altLang="en-US" sz="3200" b="1"/>
          </a:p>
        </p:txBody>
      </p:sp>
      <p:sp>
        <p:nvSpPr>
          <p:cNvPr id="13" name="文本框 12"/>
          <p:cNvSpPr txBox="1"/>
          <p:nvPr/>
        </p:nvSpPr>
        <p:spPr>
          <a:xfrm>
            <a:off x="659765" y="5442585"/>
            <a:ext cx="114617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/>
              <a:t>use a symmetric normalization, i.e. D</a:t>
            </a:r>
            <a:r>
              <a:rPr lang="en-US" altLang="zh-CN" sz="3200" b="1"/>
              <a:t>^(-1/2)</a:t>
            </a:r>
            <a:r>
              <a:rPr lang="zh-CN" altLang="en-US" sz="3200" b="1"/>
              <a:t>AD</a:t>
            </a:r>
            <a:r>
              <a:rPr lang="en-US" altLang="zh-CN" sz="3200" b="1"/>
              <a:t>^(</a:t>
            </a:r>
            <a:r>
              <a:rPr lang="zh-CN" altLang="en-US" sz="3200" b="1"/>
              <a:t>−1</a:t>
            </a:r>
            <a:r>
              <a:rPr lang="en-US" altLang="zh-CN" sz="3200" b="1"/>
              <a:t>/</a:t>
            </a:r>
            <a:r>
              <a:rPr lang="zh-CN" altLang="en-US" sz="3200" b="1"/>
              <a:t>2</a:t>
            </a:r>
            <a:r>
              <a:rPr lang="en-US" altLang="zh-CN" sz="3200" b="1"/>
              <a:t>)</a:t>
            </a:r>
            <a:r>
              <a:rPr lang="zh-CN" altLang="en-US" sz="3200" b="1"/>
              <a:t> 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180" y="2468880"/>
            <a:ext cx="11852910" cy="26238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30083" y="403225"/>
            <a:ext cx="83318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The propagation rule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4645" y="1288415"/>
            <a:ext cx="9042400" cy="53187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07933" y="89535"/>
            <a:ext cx="688276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simple example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9705" y="2224405"/>
            <a:ext cx="673671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/>
              <a:t> </a:t>
            </a:r>
            <a:r>
              <a:rPr lang="en-US" altLang="zh-CN" sz="2000" b="1"/>
              <a:t>A</a:t>
            </a:r>
            <a:r>
              <a:rPr lang="zh-CN" altLang="en-US" sz="2000" b="1"/>
              <a:t> 3-layer GCN with randomly initialized weights.</a:t>
            </a:r>
            <a:endParaRPr lang="zh-CN" alt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/>
              <a:t>we simply insert the adjacency matrix of the graph and X=I (i.e. the identity matrix, as we don't have any node features) into the model. 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6230" y="1248410"/>
            <a:ext cx="8784590" cy="54959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17963" y="49530"/>
            <a:ext cx="35109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Visualize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1031</Words>
  <Application>WPS 演示</Application>
  <PresentationFormat>宽屏</PresentationFormat>
  <Paragraphs>39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</dc:creator>
  <cp:lastModifiedBy>LA-SY</cp:lastModifiedBy>
  <cp:revision>8</cp:revision>
  <dcterms:created xsi:type="dcterms:W3CDTF">2019-01-21T02:43:00Z</dcterms:created>
  <dcterms:modified xsi:type="dcterms:W3CDTF">2019-01-24T07:17:50Z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