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9" autoAdjust="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9F2B2-37BD-4507-8099-59EF495B91E0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6CE39-E63D-45E3-BDD4-6201910F1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the nodes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in the same category, they should also share the similar characteristics.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6CE39-E63D-45E3-BDD4-6201910F1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3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异质信息？ 节点分类处理可以保留异质信息？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实验具有可信度？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太久了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6CE39-E63D-45E3-BDD4-6201910F1D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1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2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5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4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96EEA-D2E7-4545-9974-21B08D7ECD9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5785-0796-450F-9E2D-85D5CC280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52" y="730155"/>
            <a:ext cx="9922513" cy="38676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011" y="5098774"/>
            <a:ext cx="4395284" cy="10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4" y="1332832"/>
            <a:ext cx="5927885" cy="45791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89" y="1332832"/>
            <a:ext cx="6058211" cy="4579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10437" y="184381"/>
            <a:ext cx="4551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Prediction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17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95" y="1427681"/>
            <a:ext cx="7466931" cy="530260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97610" y="144627"/>
            <a:ext cx="5796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Parameter Analysis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69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415" y="2967335"/>
            <a:ext cx="4729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QA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448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734777"/>
            <a:ext cx="6553200" cy="57661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25" y="290254"/>
            <a:ext cx="8249074" cy="4445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60773" y="18932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The relations of nodes in U, nodes in T and nodes between U and T are two-dimensional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880645" y="41892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Each node in U is associated to one parent in C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87099" y="327849"/>
            <a:ext cx="2506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two types of 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4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9693" y="-83972"/>
            <a:ext cx="2292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MINES</a:t>
            </a:r>
            <a:endParaRPr lang="zh-CN" altLang="en-US" sz="54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4007" y="755375"/>
            <a:ext cx="11075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2400" b="1" dirty="0" smtClean="0"/>
              <a:t> Mathematically capture multi-dimensional information and hierarchical structure</a:t>
            </a:r>
          </a:p>
          <a:p>
            <a:pPr marL="342900" indent="-342900">
              <a:buAutoNum type="arabicParenBoth"/>
            </a:pPr>
            <a:r>
              <a:rPr lang="en-US" altLang="zh-CN" sz="2400" b="1" dirty="0" smtClean="0"/>
              <a:t> Incorporate such information simultaneously for embedding.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815547" y="1893259"/>
            <a:ext cx="830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ssume all the types of nodes have hierarchical structures with a depth of 2</a:t>
            </a:r>
          </a:p>
          <a:p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89" y="2305882"/>
            <a:ext cx="7696202" cy="42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437740" y="5053526"/>
                <a:ext cx="3256802" cy="8862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altLang="zh-CN" sz="3200" b="1" dirty="0"/>
                  <a:t>= f 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altLang="zh-CN" sz="3200" b="1" dirty="0"/>
                  <a:t>)</a:t>
                </a:r>
                <a:endParaRPr lang="zh-CN" altLang="en-US" sz="3200" b="1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740" y="5053526"/>
                <a:ext cx="3256802" cy="886251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1726" y="3896139"/>
            <a:ext cx="5981572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0385" y="2683565"/>
            <a:ext cx="5365429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434" y="204262"/>
            <a:ext cx="111091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Capturing Multi-Dimensional Relations</a:t>
            </a:r>
            <a:endParaRPr lang="zh-CN" altLang="en-US" sz="4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椭圆 3"/>
          <p:cNvSpPr/>
          <p:nvPr/>
        </p:nvSpPr>
        <p:spPr>
          <a:xfrm>
            <a:off x="785191" y="1063492"/>
            <a:ext cx="4164496" cy="1490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/>
              <a:t>perform the network embedding for each dimension separately</a:t>
            </a:r>
            <a:endParaRPr lang="en-US" altLang="zh-CN" sz="2000" i="1" dirty="0"/>
          </a:p>
        </p:txBody>
      </p:sp>
      <p:sp>
        <p:nvSpPr>
          <p:cNvPr id="6" name="right-arrow_36738"/>
          <p:cNvSpPr>
            <a:spLocks noChangeAspect="1"/>
          </p:cNvSpPr>
          <p:nvPr/>
        </p:nvSpPr>
        <p:spPr bwMode="auto">
          <a:xfrm>
            <a:off x="5194224" y="1552189"/>
            <a:ext cx="609685" cy="522867"/>
          </a:xfrm>
          <a:custGeom>
            <a:avLst/>
            <a:gdLst>
              <a:gd name="T0" fmla="*/ 397 w 397"/>
              <a:gd name="T1" fmla="*/ 173 h 341"/>
              <a:gd name="T2" fmla="*/ 240 w 397"/>
              <a:gd name="T3" fmla="*/ 329 h 341"/>
              <a:gd name="T4" fmla="*/ 212 w 397"/>
              <a:gd name="T5" fmla="*/ 341 h 341"/>
              <a:gd name="T6" fmla="*/ 184 w 397"/>
              <a:gd name="T7" fmla="*/ 329 h 341"/>
              <a:gd name="T8" fmla="*/ 184 w 397"/>
              <a:gd name="T9" fmla="*/ 273 h 341"/>
              <a:gd name="T10" fmla="*/ 244 w 397"/>
              <a:gd name="T11" fmla="*/ 212 h 341"/>
              <a:gd name="T12" fmla="*/ 40 w 397"/>
              <a:gd name="T13" fmla="*/ 212 h 341"/>
              <a:gd name="T14" fmla="*/ 0 w 397"/>
              <a:gd name="T15" fmla="*/ 172 h 341"/>
              <a:gd name="T16" fmla="*/ 40 w 397"/>
              <a:gd name="T17" fmla="*/ 132 h 341"/>
              <a:gd name="T18" fmla="*/ 244 w 397"/>
              <a:gd name="T19" fmla="*/ 132 h 341"/>
              <a:gd name="T20" fmla="*/ 184 w 397"/>
              <a:gd name="T21" fmla="*/ 72 h 341"/>
              <a:gd name="T22" fmla="*/ 184 w 397"/>
              <a:gd name="T23" fmla="*/ 16 h 341"/>
              <a:gd name="T24" fmla="*/ 240 w 397"/>
              <a:gd name="T25" fmla="*/ 16 h 341"/>
              <a:gd name="T26" fmla="*/ 397 w 397"/>
              <a:gd name="T27" fmla="*/ 173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" h="341">
                <a:moveTo>
                  <a:pt x="397" y="173"/>
                </a:moveTo>
                <a:lnTo>
                  <a:pt x="240" y="329"/>
                </a:lnTo>
                <a:cubicBezTo>
                  <a:pt x="233" y="337"/>
                  <a:pt x="222" y="341"/>
                  <a:pt x="212" y="341"/>
                </a:cubicBezTo>
                <a:cubicBezTo>
                  <a:pt x="202" y="341"/>
                  <a:pt x="192" y="337"/>
                  <a:pt x="184" y="329"/>
                </a:cubicBezTo>
                <a:cubicBezTo>
                  <a:pt x="168" y="314"/>
                  <a:pt x="168" y="288"/>
                  <a:pt x="184" y="273"/>
                </a:cubicBezTo>
                <a:lnTo>
                  <a:pt x="244" y="212"/>
                </a:lnTo>
                <a:lnTo>
                  <a:pt x="40" y="212"/>
                </a:lnTo>
                <a:cubicBezTo>
                  <a:pt x="18" y="212"/>
                  <a:pt x="0" y="195"/>
                  <a:pt x="0" y="172"/>
                </a:cubicBezTo>
                <a:cubicBezTo>
                  <a:pt x="0" y="150"/>
                  <a:pt x="18" y="132"/>
                  <a:pt x="40" y="132"/>
                </a:cubicBezTo>
                <a:lnTo>
                  <a:pt x="244" y="132"/>
                </a:lnTo>
                <a:lnTo>
                  <a:pt x="184" y="72"/>
                </a:lnTo>
                <a:cubicBezTo>
                  <a:pt x="168" y="57"/>
                  <a:pt x="168" y="31"/>
                  <a:pt x="184" y="16"/>
                </a:cubicBezTo>
                <a:cubicBezTo>
                  <a:pt x="199" y="0"/>
                  <a:pt x="225" y="0"/>
                  <a:pt x="240" y="16"/>
                </a:cubicBezTo>
                <a:lnTo>
                  <a:pt x="39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椭圆 2"/>
          <p:cNvSpPr/>
          <p:nvPr/>
        </p:nvSpPr>
        <p:spPr>
          <a:xfrm>
            <a:off x="6033051" y="1103248"/>
            <a:ext cx="4263887" cy="1490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ignores information across dimensions</a:t>
            </a:r>
            <a:endParaRPr lang="zh-CN" altLang="en-US" sz="2000" b="1" i="1" dirty="0"/>
          </a:p>
        </p:txBody>
      </p:sp>
      <p:sp>
        <p:nvSpPr>
          <p:cNvPr id="7" name="矩形 6"/>
          <p:cNvSpPr/>
          <p:nvPr/>
        </p:nvSpPr>
        <p:spPr>
          <a:xfrm>
            <a:off x="230385" y="2872408"/>
            <a:ext cx="5693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independent </a:t>
            </a:r>
            <a:r>
              <a:rPr lang="en-US" altLang="zh-CN" sz="2400" b="1" dirty="0" smtClean="0"/>
              <a:t>information individually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-47909" y="4129566"/>
            <a:ext cx="6359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dirty="0" smtClean="0"/>
              <a:t>dependent information across dimensions</a:t>
            </a:r>
            <a:endParaRPr lang="zh-CN" altLang="en-US" sz="2400" b="1" dirty="0"/>
          </a:p>
        </p:txBody>
      </p:sp>
      <p:sp>
        <p:nvSpPr>
          <p:cNvPr id="11" name="right-arrow_36738"/>
          <p:cNvSpPr>
            <a:spLocks noChangeAspect="1"/>
          </p:cNvSpPr>
          <p:nvPr/>
        </p:nvSpPr>
        <p:spPr bwMode="auto">
          <a:xfrm>
            <a:off x="6066141" y="4126472"/>
            <a:ext cx="609685" cy="522867"/>
          </a:xfrm>
          <a:custGeom>
            <a:avLst/>
            <a:gdLst>
              <a:gd name="T0" fmla="*/ 397 w 397"/>
              <a:gd name="T1" fmla="*/ 173 h 341"/>
              <a:gd name="T2" fmla="*/ 240 w 397"/>
              <a:gd name="T3" fmla="*/ 329 h 341"/>
              <a:gd name="T4" fmla="*/ 212 w 397"/>
              <a:gd name="T5" fmla="*/ 341 h 341"/>
              <a:gd name="T6" fmla="*/ 184 w 397"/>
              <a:gd name="T7" fmla="*/ 329 h 341"/>
              <a:gd name="T8" fmla="*/ 184 w 397"/>
              <a:gd name="T9" fmla="*/ 273 h 341"/>
              <a:gd name="T10" fmla="*/ 244 w 397"/>
              <a:gd name="T11" fmla="*/ 212 h 341"/>
              <a:gd name="T12" fmla="*/ 40 w 397"/>
              <a:gd name="T13" fmla="*/ 212 h 341"/>
              <a:gd name="T14" fmla="*/ 0 w 397"/>
              <a:gd name="T15" fmla="*/ 172 h 341"/>
              <a:gd name="T16" fmla="*/ 40 w 397"/>
              <a:gd name="T17" fmla="*/ 132 h 341"/>
              <a:gd name="T18" fmla="*/ 244 w 397"/>
              <a:gd name="T19" fmla="*/ 132 h 341"/>
              <a:gd name="T20" fmla="*/ 184 w 397"/>
              <a:gd name="T21" fmla="*/ 72 h 341"/>
              <a:gd name="T22" fmla="*/ 184 w 397"/>
              <a:gd name="T23" fmla="*/ 16 h 341"/>
              <a:gd name="T24" fmla="*/ 240 w 397"/>
              <a:gd name="T25" fmla="*/ 16 h 341"/>
              <a:gd name="T26" fmla="*/ 397 w 397"/>
              <a:gd name="T27" fmla="*/ 173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" h="341">
                <a:moveTo>
                  <a:pt x="397" y="173"/>
                </a:moveTo>
                <a:lnTo>
                  <a:pt x="240" y="329"/>
                </a:lnTo>
                <a:cubicBezTo>
                  <a:pt x="233" y="337"/>
                  <a:pt x="222" y="341"/>
                  <a:pt x="212" y="341"/>
                </a:cubicBezTo>
                <a:cubicBezTo>
                  <a:pt x="202" y="341"/>
                  <a:pt x="192" y="337"/>
                  <a:pt x="184" y="329"/>
                </a:cubicBezTo>
                <a:cubicBezTo>
                  <a:pt x="168" y="314"/>
                  <a:pt x="168" y="288"/>
                  <a:pt x="184" y="273"/>
                </a:cubicBezTo>
                <a:lnTo>
                  <a:pt x="244" y="212"/>
                </a:lnTo>
                <a:lnTo>
                  <a:pt x="40" y="212"/>
                </a:lnTo>
                <a:cubicBezTo>
                  <a:pt x="18" y="212"/>
                  <a:pt x="0" y="195"/>
                  <a:pt x="0" y="172"/>
                </a:cubicBezTo>
                <a:cubicBezTo>
                  <a:pt x="0" y="150"/>
                  <a:pt x="18" y="132"/>
                  <a:pt x="40" y="132"/>
                </a:cubicBezTo>
                <a:lnTo>
                  <a:pt x="244" y="132"/>
                </a:lnTo>
                <a:lnTo>
                  <a:pt x="184" y="72"/>
                </a:lnTo>
                <a:cubicBezTo>
                  <a:pt x="168" y="57"/>
                  <a:pt x="168" y="31"/>
                  <a:pt x="184" y="16"/>
                </a:cubicBezTo>
                <a:cubicBezTo>
                  <a:pt x="199" y="0"/>
                  <a:pt x="225" y="0"/>
                  <a:pt x="240" y="16"/>
                </a:cubicBezTo>
                <a:lnTo>
                  <a:pt x="39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矩形 11"/>
          <p:cNvSpPr/>
          <p:nvPr/>
        </p:nvSpPr>
        <p:spPr>
          <a:xfrm>
            <a:off x="6798366" y="3896139"/>
            <a:ext cx="4025348" cy="86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 u for the information shared across dimensions</a:t>
            </a:r>
            <a:endParaRPr lang="zh-CN" altLang="en-US" sz="2000" b="1" dirty="0"/>
          </a:p>
        </p:txBody>
      </p:sp>
      <p:sp>
        <p:nvSpPr>
          <p:cNvPr id="13" name="right-arrow_36738"/>
          <p:cNvSpPr>
            <a:spLocks noChangeAspect="1"/>
          </p:cNvSpPr>
          <p:nvPr/>
        </p:nvSpPr>
        <p:spPr bwMode="auto">
          <a:xfrm>
            <a:off x="5761298" y="2794977"/>
            <a:ext cx="609685" cy="522867"/>
          </a:xfrm>
          <a:custGeom>
            <a:avLst/>
            <a:gdLst>
              <a:gd name="T0" fmla="*/ 397 w 397"/>
              <a:gd name="T1" fmla="*/ 173 h 341"/>
              <a:gd name="T2" fmla="*/ 240 w 397"/>
              <a:gd name="T3" fmla="*/ 329 h 341"/>
              <a:gd name="T4" fmla="*/ 212 w 397"/>
              <a:gd name="T5" fmla="*/ 341 h 341"/>
              <a:gd name="T6" fmla="*/ 184 w 397"/>
              <a:gd name="T7" fmla="*/ 329 h 341"/>
              <a:gd name="T8" fmla="*/ 184 w 397"/>
              <a:gd name="T9" fmla="*/ 273 h 341"/>
              <a:gd name="T10" fmla="*/ 244 w 397"/>
              <a:gd name="T11" fmla="*/ 212 h 341"/>
              <a:gd name="T12" fmla="*/ 40 w 397"/>
              <a:gd name="T13" fmla="*/ 212 h 341"/>
              <a:gd name="T14" fmla="*/ 0 w 397"/>
              <a:gd name="T15" fmla="*/ 172 h 341"/>
              <a:gd name="T16" fmla="*/ 40 w 397"/>
              <a:gd name="T17" fmla="*/ 132 h 341"/>
              <a:gd name="T18" fmla="*/ 244 w 397"/>
              <a:gd name="T19" fmla="*/ 132 h 341"/>
              <a:gd name="T20" fmla="*/ 184 w 397"/>
              <a:gd name="T21" fmla="*/ 72 h 341"/>
              <a:gd name="T22" fmla="*/ 184 w 397"/>
              <a:gd name="T23" fmla="*/ 16 h 341"/>
              <a:gd name="T24" fmla="*/ 240 w 397"/>
              <a:gd name="T25" fmla="*/ 16 h 341"/>
              <a:gd name="T26" fmla="*/ 397 w 397"/>
              <a:gd name="T27" fmla="*/ 173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" h="341">
                <a:moveTo>
                  <a:pt x="397" y="173"/>
                </a:moveTo>
                <a:lnTo>
                  <a:pt x="240" y="329"/>
                </a:lnTo>
                <a:cubicBezTo>
                  <a:pt x="233" y="337"/>
                  <a:pt x="222" y="341"/>
                  <a:pt x="212" y="341"/>
                </a:cubicBezTo>
                <a:cubicBezTo>
                  <a:pt x="202" y="341"/>
                  <a:pt x="192" y="337"/>
                  <a:pt x="184" y="329"/>
                </a:cubicBezTo>
                <a:cubicBezTo>
                  <a:pt x="168" y="314"/>
                  <a:pt x="168" y="288"/>
                  <a:pt x="184" y="273"/>
                </a:cubicBezTo>
                <a:lnTo>
                  <a:pt x="244" y="212"/>
                </a:lnTo>
                <a:lnTo>
                  <a:pt x="40" y="212"/>
                </a:lnTo>
                <a:cubicBezTo>
                  <a:pt x="18" y="212"/>
                  <a:pt x="0" y="195"/>
                  <a:pt x="0" y="172"/>
                </a:cubicBezTo>
                <a:cubicBezTo>
                  <a:pt x="0" y="150"/>
                  <a:pt x="18" y="132"/>
                  <a:pt x="40" y="132"/>
                </a:cubicBezTo>
                <a:lnTo>
                  <a:pt x="244" y="132"/>
                </a:lnTo>
                <a:lnTo>
                  <a:pt x="184" y="72"/>
                </a:lnTo>
                <a:cubicBezTo>
                  <a:pt x="168" y="57"/>
                  <a:pt x="168" y="31"/>
                  <a:pt x="184" y="16"/>
                </a:cubicBezTo>
                <a:cubicBezTo>
                  <a:pt x="199" y="0"/>
                  <a:pt x="225" y="0"/>
                  <a:pt x="240" y="16"/>
                </a:cubicBezTo>
                <a:lnTo>
                  <a:pt x="39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549889" y="2683565"/>
                <a:ext cx="3876261" cy="805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+mj-lt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 smtClean="0">
                            <a:latin typeface="+mj-lt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latin typeface="+mj-lt"/>
                  </a:rPr>
                  <a:t> specific </a:t>
                </a:r>
                <a:r>
                  <a:rPr lang="en-US" altLang="zh-CN" sz="2000" b="1" dirty="0">
                    <a:latin typeface="+mj-lt"/>
                  </a:rPr>
                  <a:t>to the dimension d</a:t>
                </a:r>
                <a:endParaRPr lang="zh-CN" altLang="en-US" sz="2000" b="1" dirty="0">
                  <a:latin typeface="+mj-lt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889" y="2683565"/>
                <a:ext cx="3876261" cy="805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-arrow_36738"/>
          <p:cNvSpPr>
            <a:spLocks noChangeAspect="1"/>
          </p:cNvSpPr>
          <p:nvPr/>
        </p:nvSpPr>
        <p:spPr bwMode="auto">
          <a:xfrm>
            <a:off x="3505157" y="5364473"/>
            <a:ext cx="609685" cy="522867"/>
          </a:xfrm>
          <a:custGeom>
            <a:avLst/>
            <a:gdLst>
              <a:gd name="T0" fmla="*/ 397 w 397"/>
              <a:gd name="T1" fmla="*/ 173 h 341"/>
              <a:gd name="T2" fmla="*/ 240 w 397"/>
              <a:gd name="T3" fmla="*/ 329 h 341"/>
              <a:gd name="T4" fmla="*/ 212 w 397"/>
              <a:gd name="T5" fmla="*/ 341 h 341"/>
              <a:gd name="T6" fmla="*/ 184 w 397"/>
              <a:gd name="T7" fmla="*/ 329 h 341"/>
              <a:gd name="T8" fmla="*/ 184 w 397"/>
              <a:gd name="T9" fmla="*/ 273 h 341"/>
              <a:gd name="T10" fmla="*/ 244 w 397"/>
              <a:gd name="T11" fmla="*/ 212 h 341"/>
              <a:gd name="T12" fmla="*/ 40 w 397"/>
              <a:gd name="T13" fmla="*/ 212 h 341"/>
              <a:gd name="T14" fmla="*/ 0 w 397"/>
              <a:gd name="T15" fmla="*/ 172 h 341"/>
              <a:gd name="T16" fmla="*/ 40 w 397"/>
              <a:gd name="T17" fmla="*/ 132 h 341"/>
              <a:gd name="T18" fmla="*/ 244 w 397"/>
              <a:gd name="T19" fmla="*/ 132 h 341"/>
              <a:gd name="T20" fmla="*/ 184 w 397"/>
              <a:gd name="T21" fmla="*/ 72 h 341"/>
              <a:gd name="T22" fmla="*/ 184 w 397"/>
              <a:gd name="T23" fmla="*/ 16 h 341"/>
              <a:gd name="T24" fmla="*/ 240 w 397"/>
              <a:gd name="T25" fmla="*/ 16 h 341"/>
              <a:gd name="T26" fmla="*/ 397 w 397"/>
              <a:gd name="T27" fmla="*/ 173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" h="341">
                <a:moveTo>
                  <a:pt x="397" y="173"/>
                </a:moveTo>
                <a:lnTo>
                  <a:pt x="240" y="329"/>
                </a:lnTo>
                <a:cubicBezTo>
                  <a:pt x="233" y="337"/>
                  <a:pt x="222" y="341"/>
                  <a:pt x="212" y="341"/>
                </a:cubicBezTo>
                <a:cubicBezTo>
                  <a:pt x="202" y="341"/>
                  <a:pt x="192" y="337"/>
                  <a:pt x="184" y="329"/>
                </a:cubicBezTo>
                <a:cubicBezTo>
                  <a:pt x="168" y="314"/>
                  <a:pt x="168" y="288"/>
                  <a:pt x="184" y="273"/>
                </a:cubicBezTo>
                <a:lnTo>
                  <a:pt x="244" y="212"/>
                </a:lnTo>
                <a:lnTo>
                  <a:pt x="40" y="212"/>
                </a:lnTo>
                <a:cubicBezTo>
                  <a:pt x="18" y="212"/>
                  <a:pt x="0" y="195"/>
                  <a:pt x="0" y="172"/>
                </a:cubicBezTo>
                <a:cubicBezTo>
                  <a:pt x="0" y="150"/>
                  <a:pt x="18" y="132"/>
                  <a:pt x="40" y="132"/>
                </a:cubicBezTo>
                <a:lnTo>
                  <a:pt x="244" y="132"/>
                </a:lnTo>
                <a:lnTo>
                  <a:pt x="184" y="72"/>
                </a:lnTo>
                <a:cubicBezTo>
                  <a:pt x="168" y="57"/>
                  <a:pt x="168" y="31"/>
                  <a:pt x="184" y="16"/>
                </a:cubicBezTo>
                <a:cubicBezTo>
                  <a:pt x="199" y="0"/>
                  <a:pt x="225" y="0"/>
                  <a:pt x="240" y="16"/>
                </a:cubicBezTo>
                <a:lnTo>
                  <a:pt x="39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85191" y="6177020"/>
                <a:ext cx="102671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/>
                  <a:t>f is a function to combine the shared component u and </a:t>
                </a:r>
                <a:r>
                  <a:rPr lang="en-US" altLang="zh-CN" sz="2000" b="1" dirty="0" smtClean="0"/>
                  <a:t>the specific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1" y="6177020"/>
                <a:ext cx="10267122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2604" y="224139"/>
            <a:ext cx="10286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Capturing Hierarchical Structure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18606" y="1495330"/>
            <a:ext cx="4520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model its category </a:t>
            </a:r>
            <a:r>
              <a:rPr lang="en-US" altLang="zh-CN" sz="2400" b="1" dirty="0" smtClean="0"/>
              <a:t>information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540600" y="1495330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model the hierarchical structure</a:t>
            </a:r>
            <a:endParaRPr lang="zh-CN" altLang="en-US" sz="2400" b="1" dirty="0"/>
          </a:p>
        </p:txBody>
      </p:sp>
      <p:sp>
        <p:nvSpPr>
          <p:cNvPr id="5" name="right-arrow_36738"/>
          <p:cNvSpPr>
            <a:spLocks noChangeAspect="1"/>
          </p:cNvSpPr>
          <p:nvPr/>
        </p:nvSpPr>
        <p:spPr bwMode="auto">
          <a:xfrm>
            <a:off x="5572455" y="1548309"/>
            <a:ext cx="629562" cy="384346"/>
          </a:xfrm>
          <a:custGeom>
            <a:avLst/>
            <a:gdLst>
              <a:gd name="T0" fmla="*/ 397 w 397"/>
              <a:gd name="T1" fmla="*/ 173 h 341"/>
              <a:gd name="T2" fmla="*/ 240 w 397"/>
              <a:gd name="T3" fmla="*/ 329 h 341"/>
              <a:gd name="T4" fmla="*/ 212 w 397"/>
              <a:gd name="T5" fmla="*/ 341 h 341"/>
              <a:gd name="T6" fmla="*/ 184 w 397"/>
              <a:gd name="T7" fmla="*/ 329 h 341"/>
              <a:gd name="T8" fmla="*/ 184 w 397"/>
              <a:gd name="T9" fmla="*/ 273 h 341"/>
              <a:gd name="T10" fmla="*/ 244 w 397"/>
              <a:gd name="T11" fmla="*/ 212 h 341"/>
              <a:gd name="T12" fmla="*/ 40 w 397"/>
              <a:gd name="T13" fmla="*/ 212 h 341"/>
              <a:gd name="T14" fmla="*/ 0 w 397"/>
              <a:gd name="T15" fmla="*/ 172 h 341"/>
              <a:gd name="T16" fmla="*/ 40 w 397"/>
              <a:gd name="T17" fmla="*/ 132 h 341"/>
              <a:gd name="T18" fmla="*/ 244 w 397"/>
              <a:gd name="T19" fmla="*/ 132 h 341"/>
              <a:gd name="T20" fmla="*/ 184 w 397"/>
              <a:gd name="T21" fmla="*/ 72 h 341"/>
              <a:gd name="T22" fmla="*/ 184 w 397"/>
              <a:gd name="T23" fmla="*/ 16 h 341"/>
              <a:gd name="T24" fmla="*/ 240 w 397"/>
              <a:gd name="T25" fmla="*/ 16 h 341"/>
              <a:gd name="T26" fmla="*/ 397 w 397"/>
              <a:gd name="T27" fmla="*/ 173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" h="341">
                <a:moveTo>
                  <a:pt x="397" y="173"/>
                </a:moveTo>
                <a:lnTo>
                  <a:pt x="240" y="329"/>
                </a:lnTo>
                <a:cubicBezTo>
                  <a:pt x="233" y="337"/>
                  <a:pt x="222" y="341"/>
                  <a:pt x="212" y="341"/>
                </a:cubicBezTo>
                <a:cubicBezTo>
                  <a:pt x="202" y="341"/>
                  <a:pt x="192" y="337"/>
                  <a:pt x="184" y="329"/>
                </a:cubicBezTo>
                <a:cubicBezTo>
                  <a:pt x="168" y="314"/>
                  <a:pt x="168" y="288"/>
                  <a:pt x="184" y="273"/>
                </a:cubicBezTo>
                <a:lnTo>
                  <a:pt x="244" y="212"/>
                </a:lnTo>
                <a:lnTo>
                  <a:pt x="40" y="212"/>
                </a:lnTo>
                <a:cubicBezTo>
                  <a:pt x="18" y="212"/>
                  <a:pt x="0" y="195"/>
                  <a:pt x="0" y="172"/>
                </a:cubicBezTo>
                <a:cubicBezTo>
                  <a:pt x="0" y="150"/>
                  <a:pt x="18" y="132"/>
                  <a:pt x="40" y="132"/>
                </a:cubicBezTo>
                <a:lnTo>
                  <a:pt x="244" y="132"/>
                </a:lnTo>
                <a:lnTo>
                  <a:pt x="184" y="72"/>
                </a:lnTo>
                <a:cubicBezTo>
                  <a:pt x="168" y="57"/>
                  <a:pt x="168" y="31"/>
                  <a:pt x="184" y="16"/>
                </a:cubicBezTo>
                <a:cubicBezTo>
                  <a:pt x="199" y="0"/>
                  <a:pt x="225" y="0"/>
                  <a:pt x="240" y="16"/>
                </a:cubicBezTo>
                <a:lnTo>
                  <a:pt x="39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52605" y="2390865"/>
                <a:ext cx="1028679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CN" sz="2800" b="1" dirty="0" smtClean="0"/>
                  <a:t> one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altLang="zh-CN" sz="2800" b="1" dirty="0" smtClean="0"/>
                  <a:t> </a:t>
                </a:r>
                <a:r>
                  <a:rPr lang="en-US" altLang="zh-CN" sz="2800" b="1" dirty="0"/>
                  <a:t>indicates category </a:t>
                </a:r>
                <a:r>
                  <a:rPr lang="en-US" altLang="zh-CN" sz="2800" b="1" dirty="0" smtClean="0"/>
                  <a:t>information </a:t>
                </a:r>
                <a:r>
                  <a:rPr lang="en-US" altLang="zh-CN" sz="2800" b="1" dirty="0"/>
                  <a:t>which is shared by all the nodes in the category, </a:t>
                </a:r>
                <a:endParaRPr lang="en-US" altLang="zh-CN" sz="2800" b="1" dirty="0" smtClean="0"/>
              </a:p>
              <a:p>
                <a:endParaRPr lang="en-US" altLang="zh-CN" sz="2800" b="1" dirty="0" smtClean="0"/>
              </a:p>
              <a:p>
                <a:r>
                  <a:rPr lang="en-US" altLang="zh-CN" sz="2800" b="1" dirty="0" smtClean="0"/>
                  <a:t>(2) one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altLang="zh-CN" sz="2800" b="1" dirty="0" smtClean="0"/>
                  <a:t> </a:t>
                </a:r>
                <a:r>
                  <a:rPr lang="en-US" altLang="zh-CN" sz="2800" b="1" dirty="0"/>
                  <a:t>is </a:t>
                </a:r>
                <a:r>
                  <a:rPr lang="en-US" altLang="zh-CN" sz="2800" b="1" dirty="0" smtClean="0"/>
                  <a:t>specific </a:t>
                </a:r>
                <a:r>
                  <a:rPr lang="en-US" altLang="zh-CN" sz="2800" b="1" dirty="0"/>
                  <a:t>to the node. 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05" y="2390865"/>
                <a:ext cx="10286790" cy="1815882"/>
              </a:xfrm>
              <a:prstGeom prst="rect">
                <a:avLst/>
              </a:prstGeom>
              <a:blipFill>
                <a:blip r:embed="rId3"/>
                <a:stretch>
                  <a:fillRect l="-1185" t="-3356" r="-1007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04" y="4424092"/>
            <a:ext cx="4028664" cy="1046890"/>
          </a:xfrm>
          <a:prstGeom prst="rect">
            <a:avLst/>
          </a:prstGeom>
        </p:spPr>
      </p:pic>
      <p:sp>
        <p:nvSpPr>
          <p:cNvPr id="9" name="right-arrow_36738"/>
          <p:cNvSpPr>
            <a:spLocks noChangeAspect="1"/>
          </p:cNvSpPr>
          <p:nvPr/>
        </p:nvSpPr>
        <p:spPr bwMode="auto">
          <a:xfrm>
            <a:off x="3163829" y="4755364"/>
            <a:ext cx="629562" cy="384346"/>
          </a:xfrm>
          <a:custGeom>
            <a:avLst/>
            <a:gdLst>
              <a:gd name="T0" fmla="*/ 397 w 397"/>
              <a:gd name="T1" fmla="*/ 173 h 341"/>
              <a:gd name="T2" fmla="*/ 240 w 397"/>
              <a:gd name="T3" fmla="*/ 329 h 341"/>
              <a:gd name="T4" fmla="*/ 212 w 397"/>
              <a:gd name="T5" fmla="*/ 341 h 341"/>
              <a:gd name="T6" fmla="*/ 184 w 397"/>
              <a:gd name="T7" fmla="*/ 329 h 341"/>
              <a:gd name="T8" fmla="*/ 184 w 397"/>
              <a:gd name="T9" fmla="*/ 273 h 341"/>
              <a:gd name="T10" fmla="*/ 244 w 397"/>
              <a:gd name="T11" fmla="*/ 212 h 341"/>
              <a:gd name="T12" fmla="*/ 40 w 397"/>
              <a:gd name="T13" fmla="*/ 212 h 341"/>
              <a:gd name="T14" fmla="*/ 0 w 397"/>
              <a:gd name="T15" fmla="*/ 172 h 341"/>
              <a:gd name="T16" fmla="*/ 40 w 397"/>
              <a:gd name="T17" fmla="*/ 132 h 341"/>
              <a:gd name="T18" fmla="*/ 244 w 397"/>
              <a:gd name="T19" fmla="*/ 132 h 341"/>
              <a:gd name="T20" fmla="*/ 184 w 397"/>
              <a:gd name="T21" fmla="*/ 72 h 341"/>
              <a:gd name="T22" fmla="*/ 184 w 397"/>
              <a:gd name="T23" fmla="*/ 16 h 341"/>
              <a:gd name="T24" fmla="*/ 240 w 397"/>
              <a:gd name="T25" fmla="*/ 16 h 341"/>
              <a:gd name="T26" fmla="*/ 397 w 397"/>
              <a:gd name="T27" fmla="*/ 173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" h="341">
                <a:moveTo>
                  <a:pt x="397" y="173"/>
                </a:moveTo>
                <a:lnTo>
                  <a:pt x="240" y="329"/>
                </a:lnTo>
                <a:cubicBezTo>
                  <a:pt x="233" y="337"/>
                  <a:pt x="222" y="341"/>
                  <a:pt x="212" y="341"/>
                </a:cubicBezTo>
                <a:cubicBezTo>
                  <a:pt x="202" y="341"/>
                  <a:pt x="192" y="337"/>
                  <a:pt x="184" y="329"/>
                </a:cubicBezTo>
                <a:cubicBezTo>
                  <a:pt x="168" y="314"/>
                  <a:pt x="168" y="288"/>
                  <a:pt x="184" y="273"/>
                </a:cubicBezTo>
                <a:lnTo>
                  <a:pt x="244" y="212"/>
                </a:lnTo>
                <a:lnTo>
                  <a:pt x="40" y="212"/>
                </a:lnTo>
                <a:cubicBezTo>
                  <a:pt x="18" y="212"/>
                  <a:pt x="0" y="195"/>
                  <a:pt x="0" y="172"/>
                </a:cubicBezTo>
                <a:cubicBezTo>
                  <a:pt x="0" y="150"/>
                  <a:pt x="18" y="132"/>
                  <a:pt x="40" y="132"/>
                </a:cubicBezTo>
                <a:lnTo>
                  <a:pt x="244" y="132"/>
                </a:lnTo>
                <a:lnTo>
                  <a:pt x="184" y="72"/>
                </a:lnTo>
                <a:cubicBezTo>
                  <a:pt x="168" y="57"/>
                  <a:pt x="168" y="31"/>
                  <a:pt x="184" y="16"/>
                </a:cubicBezTo>
                <a:cubicBezTo>
                  <a:pt x="199" y="0"/>
                  <a:pt x="225" y="0"/>
                  <a:pt x="240" y="16"/>
                </a:cubicBezTo>
                <a:lnTo>
                  <a:pt x="39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53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9740" y="124748"/>
            <a:ext cx="7792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Proposed Framework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0565" y="1286324"/>
            <a:ext cx="275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b="1" dirty="0"/>
              <a:t>skip-gram model 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33" y="1834312"/>
            <a:ext cx="1657435" cy="520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6716" y="1266450"/>
            <a:ext cx="782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learn the </a:t>
            </a:r>
            <a:r>
              <a:rPr lang="en-US" altLang="zh-CN" sz="2400" b="1" dirty="0" err="1"/>
              <a:t>embeddings</a:t>
            </a:r>
            <a:r>
              <a:rPr lang="en-US" altLang="zh-CN" sz="2400" b="1" dirty="0"/>
              <a:t> for the nodes in each dimension</a:t>
            </a:r>
            <a:endParaRPr lang="zh-CN" altLang="en-US" sz="2400" b="1" dirty="0"/>
          </a:p>
        </p:txBody>
      </p:sp>
      <p:sp>
        <p:nvSpPr>
          <p:cNvPr id="6" name="right-arrow_36738"/>
          <p:cNvSpPr>
            <a:spLocks noChangeAspect="1"/>
          </p:cNvSpPr>
          <p:nvPr/>
        </p:nvSpPr>
        <p:spPr bwMode="auto">
          <a:xfrm>
            <a:off x="3448155" y="1304610"/>
            <a:ext cx="629562" cy="384346"/>
          </a:xfrm>
          <a:custGeom>
            <a:avLst/>
            <a:gdLst>
              <a:gd name="T0" fmla="*/ 397 w 397"/>
              <a:gd name="T1" fmla="*/ 173 h 341"/>
              <a:gd name="T2" fmla="*/ 240 w 397"/>
              <a:gd name="T3" fmla="*/ 329 h 341"/>
              <a:gd name="T4" fmla="*/ 212 w 397"/>
              <a:gd name="T5" fmla="*/ 341 h 341"/>
              <a:gd name="T6" fmla="*/ 184 w 397"/>
              <a:gd name="T7" fmla="*/ 329 h 341"/>
              <a:gd name="T8" fmla="*/ 184 w 397"/>
              <a:gd name="T9" fmla="*/ 273 h 341"/>
              <a:gd name="T10" fmla="*/ 244 w 397"/>
              <a:gd name="T11" fmla="*/ 212 h 341"/>
              <a:gd name="T12" fmla="*/ 40 w 397"/>
              <a:gd name="T13" fmla="*/ 212 h 341"/>
              <a:gd name="T14" fmla="*/ 0 w 397"/>
              <a:gd name="T15" fmla="*/ 172 h 341"/>
              <a:gd name="T16" fmla="*/ 40 w 397"/>
              <a:gd name="T17" fmla="*/ 132 h 341"/>
              <a:gd name="T18" fmla="*/ 244 w 397"/>
              <a:gd name="T19" fmla="*/ 132 h 341"/>
              <a:gd name="T20" fmla="*/ 184 w 397"/>
              <a:gd name="T21" fmla="*/ 72 h 341"/>
              <a:gd name="T22" fmla="*/ 184 w 397"/>
              <a:gd name="T23" fmla="*/ 16 h 341"/>
              <a:gd name="T24" fmla="*/ 240 w 397"/>
              <a:gd name="T25" fmla="*/ 16 h 341"/>
              <a:gd name="T26" fmla="*/ 397 w 397"/>
              <a:gd name="T27" fmla="*/ 173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" h="341">
                <a:moveTo>
                  <a:pt x="397" y="173"/>
                </a:moveTo>
                <a:lnTo>
                  <a:pt x="240" y="329"/>
                </a:lnTo>
                <a:cubicBezTo>
                  <a:pt x="233" y="337"/>
                  <a:pt x="222" y="341"/>
                  <a:pt x="212" y="341"/>
                </a:cubicBezTo>
                <a:cubicBezTo>
                  <a:pt x="202" y="341"/>
                  <a:pt x="192" y="337"/>
                  <a:pt x="184" y="329"/>
                </a:cubicBezTo>
                <a:cubicBezTo>
                  <a:pt x="168" y="314"/>
                  <a:pt x="168" y="288"/>
                  <a:pt x="184" y="273"/>
                </a:cubicBezTo>
                <a:lnTo>
                  <a:pt x="244" y="212"/>
                </a:lnTo>
                <a:lnTo>
                  <a:pt x="40" y="212"/>
                </a:lnTo>
                <a:cubicBezTo>
                  <a:pt x="18" y="212"/>
                  <a:pt x="0" y="195"/>
                  <a:pt x="0" y="172"/>
                </a:cubicBezTo>
                <a:cubicBezTo>
                  <a:pt x="0" y="150"/>
                  <a:pt x="18" y="132"/>
                  <a:pt x="40" y="132"/>
                </a:cubicBezTo>
                <a:lnTo>
                  <a:pt x="244" y="132"/>
                </a:lnTo>
                <a:lnTo>
                  <a:pt x="184" y="72"/>
                </a:lnTo>
                <a:cubicBezTo>
                  <a:pt x="168" y="57"/>
                  <a:pt x="168" y="31"/>
                  <a:pt x="184" y="16"/>
                </a:cubicBezTo>
                <a:cubicBezTo>
                  <a:pt x="199" y="0"/>
                  <a:pt x="225" y="0"/>
                  <a:pt x="240" y="16"/>
                </a:cubicBezTo>
                <a:lnTo>
                  <a:pt x="397" y="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51" y="2706918"/>
            <a:ext cx="2564571" cy="11137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163" y="4202853"/>
            <a:ext cx="5362465" cy="1045490"/>
          </a:xfrm>
          <a:prstGeom prst="rect">
            <a:avLst/>
          </a:prstGeom>
        </p:spPr>
      </p:pic>
      <p:sp>
        <p:nvSpPr>
          <p:cNvPr id="9" name="sort-down_31581"/>
          <p:cNvSpPr>
            <a:spLocks noChangeAspect="1"/>
          </p:cNvSpPr>
          <p:nvPr/>
        </p:nvSpPr>
        <p:spPr bwMode="auto">
          <a:xfrm>
            <a:off x="5263721" y="2395925"/>
            <a:ext cx="251014" cy="471385"/>
          </a:xfrm>
          <a:custGeom>
            <a:avLst/>
            <a:gdLst>
              <a:gd name="T0" fmla="*/ 0 w 2704"/>
              <a:gd name="T1" fmla="*/ 3350 h 5085"/>
              <a:gd name="T2" fmla="*/ 13 w 2704"/>
              <a:gd name="T3" fmla="*/ 3309 h 5085"/>
              <a:gd name="T4" fmla="*/ 93 w 2704"/>
              <a:gd name="T5" fmla="*/ 3287 h 5085"/>
              <a:gd name="T6" fmla="*/ 942 w 2704"/>
              <a:gd name="T7" fmla="*/ 3622 h 5085"/>
              <a:gd name="T8" fmla="*/ 942 w 2704"/>
              <a:gd name="T9" fmla="*/ 68 h 5085"/>
              <a:gd name="T10" fmla="*/ 1010 w 2704"/>
              <a:gd name="T11" fmla="*/ 0 h 5085"/>
              <a:gd name="T12" fmla="*/ 1690 w 2704"/>
              <a:gd name="T13" fmla="*/ 0 h 5085"/>
              <a:gd name="T14" fmla="*/ 1758 w 2704"/>
              <a:gd name="T15" fmla="*/ 68 h 5085"/>
              <a:gd name="T16" fmla="*/ 1758 w 2704"/>
              <a:gd name="T17" fmla="*/ 3622 h 5085"/>
              <a:gd name="T18" fmla="*/ 2607 w 2704"/>
              <a:gd name="T19" fmla="*/ 3287 h 5085"/>
              <a:gd name="T20" fmla="*/ 2686 w 2704"/>
              <a:gd name="T21" fmla="*/ 3309 h 5085"/>
              <a:gd name="T22" fmla="*/ 2686 w 2704"/>
              <a:gd name="T23" fmla="*/ 3391 h 5085"/>
              <a:gd name="T24" fmla="*/ 1404 w 2704"/>
              <a:gd name="T25" fmla="*/ 5059 h 5085"/>
              <a:gd name="T26" fmla="*/ 1350 w 2704"/>
              <a:gd name="T27" fmla="*/ 5085 h 5085"/>
              <a:gd name="T28" fmla="*/ 1296 w 2704"/>
              <a:gd name="T29" fmla="*/ 5059 h 5085"/>
              <a:gd name="T30" fmla="*/ 14 w 2704"/>
              <a:gd name="T31" fmla="*/ 3391 h 5085"/>
              <a:gd name="T32" fmla="*/ 0 w 2704"/>
              <a:gd name="T33" fmla="*/ 3350 h 5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4" h="5085">
                <a:moveTo>
                  <a:pt x="0" y="3350"/>
                </a:moveTo>
                <a:cubicBezTo>
                  <a:pt x="0" y="3336"/>
                  <a:pt x="4" y="3321"/>
                  <a:pt x="13" y="3309"/>
                </a:cubicBezTo>
                <a:cubicBezTo>
                  <a:pt x="32" y="3285"/>
                  <a:pt x="64" y="3275"/>
                  <a:pt x="93" y="3287"/>
                </a:cubicBezTo>
                <a:lnTo>
                  <a:pt x="942" y="3622"/>
                </a:lnTo>
                <a:lnTo>
                  <a:pt x="942" y="68"/>
                </a:lnTo>
                <a:cubicBezTo>
                  <a:pt x="942" y="30"/>
                  <a:pt x="972" y="0"/>
                  <a:pt x="1010" y="0"/>
                </a:cubicBezTo>
                <a:lnTo>
                  <a:pt x="1690" y="0"/>
                </a:lnTo>
                <a:cubicBezTo>
                  <a:pt x="1727" y="0"/>
                  <a:pt x="1758" y="30"/>
                  <a:pt x="1758" y="68"/>
                </a:cubicBezTo>
                <a:lnTo>
                  <a:pt x="1758" y="3622"/>
                </a:lnTo>
                <a:lnTo>
                  <a:pt x="2607" y="3287"/>
                </a:lnTo>
                <a:cubicBezTo>
                  <a:pt x="2635" y="3275"/>
                  <a:pt x="2667" y="3285"/>
                  <a:pt x="2686" y="3309"/>
                </a:cubicBezTo>
                <a:cubicBezTo>
                  <a:pt x="2704" y="3333"/>
                  <a:pt x="2704" y="3367"/>
                  <a:pt x="2686" y="3391"/>
                </a:cubicBezTo>
                <a:lnTo>
                  <a:pt x="1404" y="5059"/>
                </a:lnTo>
                <a:cubicBezTo>
                  <a:pt x="1391" y="5076"/>
                  <a:pt x="1371" y="5085"/>
                  <a:pt x="1350" y="5085"/>
                </a:cubicBezTo>
                <a:cubicBezTo>
                  <a:pt x="1329" y="5085"/>
                  <a:pt x="1308" y="5075"/>
                  <a:pt x="1296" y="5059"/>
                </a:cubicBezTo>
                <a:lnTo>
                  <a:pt x="14" y="3391"/>
                </a:lnTo>
                <a:cubicBezTo>
                  <a:pt x="4" y="3379"/>
                  <a:pt x="0" y="3364"/>
                  <a:pt x="0" y="33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ort-down_31581"/>
          <p:cNvSpPr>
            <a:spLocks noChangeAspect="1"/>
          </p:cNvSpPr>
          <p:nvPr/>
        </p:nvSpPr>
        <p:spPr bwMode="auto">
          <a:xfrm>
            <a:off x="5261520" y="3580429"/>
            <a:ext cx="324659" cy="609685"/>
          </a:xfrm>
          <a:custGeom>
            <a:avLst/>
            <a:gdLst>
              <a:gd name="T0" fmla="*/ 0 w 2704"/>
              <a:gd name="T1" fmla="*/ 3350 h 5085"/>
              <a:gd name="T2" fmla="*/ 13 w 2704"/>
              <a:gd name="T3" fmla="*/ 3309 h 5085"/>
              <a:gd name="T4" fmla="*/ 93 w 2704"/>
              <a:gd name="T5" fmla="*/ 3287 h 5085"/>
              <a:gd name="T6" fmla="*/ 942 w 2704"/>
              <a:gd name="T7" fmla="*/ 3622 h 5085"/>
              <a:gd name="T8" fmla="*/ 942 w 2704"/>
              <a:gd name="T9" fmla="*/ 68 h 5085"/>
              <a:gd name="T10" fmla="*/ 1010 w 2704"/>
              <a:gd name="T11" fmla="*/ 0 h 5085"/>
              <a:gd name="T12" fmla="*/ 1690 w 2704"/>
              <a:gd name="T13" fmla="*/ 0 h 5085"/>
              <a:gd name="T14" fmla="*/ 1758 w 2704"/>
              <a:gd name="T15" fmla="*/ 68 h 5085"/>
              <a:gd name="T16" fmla="*/ 1758 w 2704"/>
              <a:gd name="T17" fmla="*/ 3622 h 5085"/>
              <a:gd name="T18" fmla="*/ 2607 w 2704"/>
              <a:gd name="T19" fmla="*/ 3287 h 5085"/>
              <a:gd name="T20" fmla="*/ 2686 w 2704"/>
              <a:gd name="T21" fmla="*/ 3309 h 5085"/>
              <a:gd name="T22" fmla="*/ 2686 w 2704"/>
              <a:gd name="T23" fmla="*/ 3391 h 5085"/>
              <a:gd name="T24" fmla="*/ 1404 w 2704"/>
              <a:gd name="T25" fmla="*/ 5059 h 5085"/>
              <a:gd name="T26" fmla="*/ 1350 w 2704"/>
              <a:gd name="T27" fmla="*/ 5085 h 5085"/>
              <a:gd name="T28" fmla="*/ 1296 w 2704"/>
              <a:gd name="T29" fmla="*/ 5059 h 5085"/>
              <a:gd name="T30" fmla="*/ 14 w 2704"/>
              <a:gd name="T31" fmla="*/ 3391 h 5085"/>
              <a:gd name="T32" fmla="*/ 0 w 2704"/>
              <a:gd name="T33" fmla="*/ 3350 h 5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4" h="5085">
                <a:moveTo>
                  <a:pt x="0" y="3350"/>
                </a:moveTo>
                <a:cubicBezTo>
                  <a:pt x="0" y="3336"/>
                  <a:pt x="4" y="3321"/>
                  <a:pt x="13" y="3309"/>
                </a:cubicBezTo>
                <a:cubicBezTo>
                  <a:pt x="32" y="3285"/>
                  <a:pt x="64" y="3275"/>
                  <a:pt x="93" y="3287"/>
                </a:cubicBezTo>
                <a:lnTo>
                  <a:pt x="942" y="3622"/>
                </a:lnTo>
                <a:lnTo>
                  <a:pt x="942" y="68"/>
                </a:lnTo>
                <a:cubicBezTo>
                  <a:pt x="942" y="30"/>
                  <a:pt x="972" y="0"/>
                  <a:pt x="1010" y="0"/>
                </a:cubicBezTo>
                <a:lnTo>
                  <a:pt x="1690" y="0"/>
                </a:lnTo>
                <a:cubicBezTo>
                  <a:pt x="1727" y="0"/>
                  <a:pt x="1758" y="30"/>
                  <a:pt x="1758" y="68"/>
                </a:cubicBezTo>
                <a:lnTo>
                  <a:pt x="1758" y="3622"/>
                </a:lnTo>
                <a:lnTo>
                  <a:pt x="2607" y="3287"/>
                </a:lnTo>
                <a:cubicBezTo>
                  <a:pt x="2635" y="3275"/>
                  <a:pt x="2667" y="3285"/>
                  <a:pt x="2686" y="3309"/>
                </a:cubicBezTo>
                <a:cubicBezTo>
                  <a:pt x="2704" y="3333"/>
                  <a:pt x="2704" y="3367"/>
                  <a:pt x="2686" y="3391"/>
                </a:cubicBezTo>
                <a:lnTo>
                  <a:pt x="1404" y="5059"/>
                </a:lnTo>
                <a:cubicBezTo>
                  <a:pt x="1391" y="5076"/>
                  <a:pt x="1371" y="5085"/>
                  <a:pt x="1350" y="5085"/>
                </a:cubicBezTo>
                <a:cubicBezTo>
                  <a:pt x="1329" y="5085"/>
                  <a:pt x="1308" y="5075"/>
                  <a:pt x="1296" y="5059"/>
                </a:cubicBezTo>
                <a:lnTo>
                  <a:pt x="14" y="3391"/>
                </a:lnTo>
                <a:cubicBezTo>
                  <a:pt x="4" y="3379"/>
                  <a:pt x="0" y="3364"/>
                  <a:pt x="0" y="33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735" y="2676856"/>
            <a:ext cx="3225966" cy="10668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102" y="5707485"/>
            <a:ext cx="2691203" cy="8033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751" y="5798930"/>
            <a:ext cx="1384371" cy="438173"/>
          </a:xfrm>
          <a:prstGeom prst="rect">
            <a:avLst/>
          </a:prstGeom>
        </p:spPr>
      </p:pic>
      <p:sp>
        <p:nvSpPr>
          <p:cNvPr id="14" name="sort-down_31581"/>
          <p:cNvSpPr>
            <a:spLocks noChangeAspect="1"/>
          </p:cNvSpPr>
          <p:nvPr/>
        </p:nvSpPr>
        <p:spPr bwMode="auto">
          <a:xfrm>
            <a:off x="5301992" y="5020836"/>
            <a:ext cx="324659" cy="609685"/>
          </a:xfrm>
          <a:custGeom>
            <a:avLst/>
            <a:gdLst>
              <a:gd name="T0" fmla="*/ 0 w 2704"/>
              <a:gd name="T1" fmla="*/ 3350 h 5085"/>
              <a:gd name="T2" fmla="*/ 13 w 2704"/>
              <a:gd name="T3" fmla="*/ 3309 h 5085"/>
              <a:gd name="T4" fmla="*/ 93 w 2704"/>
              <a:gd name="T5" fmla="*/ 3287 h 5085"/>
              <a:gd name="T6" fmla="*/ 942 w 2704"/>
              <a:gd name="T7" fmla="*/ 3622 h 5085"/>
              <a:gd name="T8" fmla="*/ 942 w 2704"/>
              <a:gd name="T9" fmla="*/ 68 h 5085"/>
              <a:gd name="T10" fmla="*/ 1010 w 2704"/>
              <a:gd name="T11" fmla="*/ 0 h 5085"/>
              <a:gd name="T12" fmla="*/ 1690 w 2704"/>
              <a:gd name="T13" fmla="*/ 0 h 5085"/>
              <a:gd name="T14" fmla="*/ 1758 w 2704"/>
              <a:gd name="T15" fmla="*/ 68 h 5085"/>
              <a:gd name="T16" fmla="*/ 1758 w 2704"/>
              <a:gd name="T17" fmla="*/ 3622 h 5085"/>
              <a:gd name="T18" fmla="*/ 2607 w 2704"/>
              <a:gd name="T19" fmla="*/ 3287 h 5085"/>
              <a:gd name="T20" fmla="*/ 2686 w 2704"/>
              <a:gd name="T21" fmla="*/ 3309 h 5085"/>
              <a:gd name="T22" fmla="*/ 2686 w 2704"/>
              <a:gd name="T23" fmla="*/ 3391 h 5085"/>
              <a:gd name="T24" fmla="*/ 1404 w 2704"/>
              <a:gd name="T25" fmla="*/ 5059 h 5085"/>
              <a:gd name="T26" fmla="*/ 1350 w 2704"/>
              <a:gd name="T27" fmla="*/ 5085 h 5085"/>
              <a:gd name="T28" fmla="*/ 1296 w 2704"/>
              <a:gd name="T29" fmla="*/ 5059 h 5085"/>
              <a:gd name="T30" fmla="*/ 14 w 2704"/>
              <a:gd name="T31" fmla="*/ 3391 h 5085"/>
              <a:gd name="T32" fmla="*/ 0 w 2704"/>
              <a:gd name="T33" fmla="*/ 3350 h 5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4" h="5085">
                <a:moveTo>
                  <a:pt x="0" y="3350"/>
                </a:moveTo>
                <a:cubicBezTo>
                  <a:pt x="0" y="3336"/>
                  <a:pt x="4" y="3321"/>
                  <a:pt x="13" y="3309"/>
                </a:cubicBezTo>
                <a:cubicBezTo>
                  <a:pt x="32" y="3285"/>
                  <a:pt x="64" y="3275"/>
                  <a:pt x="93" y="3287"/>
                </a:cubicBezTo>
                <a:lnTo>
                  <a:pt x="942" y="3622"/>
                </a:lnTo>
                <a:lnTo>
                  <a:pt x="942" y="68"/>
                </a:lnTo>
                <a:cubicBezTo>
                  <a:pt x="942" y="30"/>
                  <a:pt x="972" y="0"/>
                  <a:pt x="1010" y="0"/>
                </a:cubicBezTo>
                <a:lnTo>
                  <a:pt x="1690" y="0"/>
                </a:lnTo>
                <a:cubicBezTo>
                  <a:pt x="1727" y="0"/>
                  <a:pt x="1758" y="30"/>
                  <a:pt x="1758" y="68"/>
                </a:cubicBezTo>
                <a:lnTo>
                  <a:pt x="1758" y="3622"/>
                </a:lnTo>
                <a:lnTo>
                  <a:pt x="2607" y="3287"/>
                </a:lnTo>
                <a:cubicBezTo>
                  <a:pt x="2635" y="3275"/>
                  <a:pt x="2667" y="3285"/>
                  <a:pt x="2686" y="3309"/>
                </a:cubicBezTo>
                <a:cubicBezTo>
                  <a:pt x="2704" y="3333"/>
                  <a:pt x="2704" y="3367"/>
                  <a:pt x="2686" y="3391"/>
                </a:cubicBezTo>
                <a:lnTo>
                  <a:pt x="1404" y="5059"/>
                </a:lnTo>
                <a:cubicBezTo>
                  <a:pt x="1391" y="5076"/>
                  <a:pt x="1371" y="5085"/>
                  <a:pt x="1350" y="5085"/>
                </a:cubicBezTo>
                <a:cubicBezTo>
                  <a:pt x="1329" y="5085"/>
                  <a:pt x="1308" y="5075"/>
                  <a:pt x="1296" y="5059"/>
                </a:cubicBezTo>
                <a:lnTo>
                  <a:pt x="14" y="3391"/>
                </a:lnTo>
                <a:cubicBezTo>
                  <a:pt x="4" y="3379"/>
                  <a:pt x="0" y="3364"/>
                  <a:pt x="0" y="33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8534" y="5548612"/>
            <a:ext cx="1471121" cy="9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09" y="357810"/>
            <a:ext cx="8209346" cy="38166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558" y="4477697"/>
            <a:ext cx="5808735" cy="1035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6" y="4661453"/>
            <a:ext cx="5253202" cy="6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1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3316" y="293714"/>
            <a:ext cx="6965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 Method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83" y="1217044"/>
            <a:ext cx="8587407" cy="3420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33" y="4845044"/>
            <a:ext cx="6354420" cy="20129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30" y="4386542"/>
            <a:ext cx="4299171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8278" y="104873"/>
            <a:ext cx="4655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EXPERIMENTS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0" y="1846337"/>
            <a:ext cx="4655442" cy="3662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20" y="1351326"/>
            <a:ext cx="3293363" cy="6238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373" y="888521"/>
            <a:ext cx="5380383" cy="58568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45742"/>
            <a:ext cx="5774635" cy="40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195</Words>
  <Application>Microsoft Office PowerPoint</Application>
  <PresentationFormat>宽屏</PresentationFormat>
  <Paragraphs>35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yu</dc:creator>
  <cp:lastModifiedBy>song yu</cp:lastModifiedBy>
  <cp:revision>12</cp:revision>
  <dcterms:created xsi:type="dcterms:W3CDTF">2018-11-01T03:07:22Z</dcterms:created>
  <dcterms:modified xsi:type="dcterms:W3CDTF">2018-11-01T08:25:11Z</dcterms:modified>
</cp:coreProperties>
</file>