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330" r:id="rId3"/>
    <p:sldId id="270" r:id="rId4"/>
    <p:sldId id="343" r:id="rId5"/>
    <p:sldId id="283" r:id="rId6"/>
    <p:sldId id="344" r:id="rId7"/>
    <p:sldId id="346" r:id="rId8"/>
    <p:sldId id="347" r:id="rId9"/>
    <p:sldId id="348" r:id="rId10"/>
    <p:sldId id="349" r:id="rId11"/>
    <p:sldId id="351" r:id="rId12"/>
    <p:sldId id="353" r:id="rId13"/>
    <p:sldId id="350" r:id="rId14"/>
    <p:sldId id="352" r:id="rId15"/>
    <p:sldId id="268" r:id="rId16"/>
    <p:sldId id="323" r:id="rId17"/>
    <p:sldId id="290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78621" autoAdjust="0"/>
  </p:normalViewPr>
  <p:slideViewPr>
    <p:cSldViewPr snapToGrid="0">
      <p:cViewPr varScale="1">
        <p:scale>
          <a:sx n="90" d="100"/>
          <a:sy n="90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E6B22-FA9D-49FD-A189-8EF3C5AE1EB3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00A36-039A-4DEB-B1FA-165D8B708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1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18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999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55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768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707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46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1.Citation network :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training, we only use 20 labels per class, but all feature vectors.</a:t>
            </a:r>
          </a:p>
          <a:p>
            <a:r>
              <a:rPr lang="en-US" altLang="zh-CN" dirty="0" smtClean="0"/>
              <a:t>2. Nell</a:t>
            </a:r>
            <a:r>
              <a:rPr lang="en-US" altLang="zh-CN" baseline="0" dirty="0" smtClean="0"/>
              <a:t> :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semi-supervised task here considers the extreme case of only a single labeled example per class in the training set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395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45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归一化互信息是度量两张图片相似度的一种表达方式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646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8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通常图中节点的属性也经常是社区形成的关键因素，比如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citation network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中的文章有关键字这个属性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806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5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52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59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75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14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240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04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2017/11/24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Wang, B., Chen, G., Fu, L., Song, L., &amp; Wang, X. (2017). Drimux: Dynamic rumor influence minimization with user experience in social networks. IEEE Transactions on Knowledge and Data Engineering, 29(10), 2168-2181.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2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2017/11/24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Wang, B., Chen, G., Fu, L., Song, L., &amp; Wang, X. (2017). Drimux: Dynamic rumor influence minimization with user experience in social networks. IEEE Transactions on Knowledge and Data Engineering, 29(10), 2168-2181.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43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2017/11/24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Wang, B., Chen, G., Fu, L., Song, L., &amp; Wang, X. (2017). Drimux: Dynamic rumor influence minimization with user experience in social networks. IEEE Transactions on Knowledge and Data Engineering, 29(10), 2168-2181.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8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2017/11/24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Wang, B., Chen, G., Fu, L., Song, L., &amp; Wang, X. (2017). Drimux: Dynamic rumor influence minimization with user experience in social networks. IEEE Transactions on Knowledge and Data Engineering, 29(10), 2168-2181.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6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2017/11/24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Wang, B., Chen, G., Fu, L., Song, L., &amp; Wang, X. (2017). Drimux: Dynamic rumor influence minimization with user experience in social networks. IEEE Transactions on Knowledge and Data Engineering, 29(10), 2168-2181.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58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2017/11/24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Wang, B., Chen, G., Fu, L., Song, L., &amp; Wang, X. (2017). Drimux: Dynamic rumor influence minimization with user experience in social networks. IEEE Transactions on Knowledge and Data Engineering, 29(10), 2168-2181.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17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2017/11/24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Wang, B., Chen, G., Fu, L., Song, L., &amp; Wang, X. (2017). Drimux: Dynamic rumor influence minimization with user experience in social networks. IEEE Transactions on Knowledge and Data Engineering, 29(10), 2168-2181.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2017/11/24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Wang, B., Chen, G., Fu, L., Song, L., &amp; Wang, X. (2017). Drimux: Dynamic rumor influence minimization with user experience in social networks. IEEE Transactions on Knowledge and Data Engineering, 29(10), 2168-2181.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2017/11/24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Wang, B., Chen, G., Fu, L., Song, L., &amp; Wang, X. (2017). Drimux: Dynamic rumor influence minimization with user experience in social networks. IEEE Transactions on Knowledge and Data Engineering, 29(10), 2168-2181.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4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2017/11/24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Wang, B., Chen, G., Fu, L., Song, L., &amp; Wang, X. (2017). Drimux: Dynamic rumor influence minimization with user experience in social networks. IEEE Transactions on Knowledge and Data Engineering, 29(10), 2168-2181.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8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2017/11/24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Wang, B., Chen, G., Fu, L., Song, L., &amp; Wang, X. (2017). Drimux: Dynamic rumor influence minimization with user experience in social networks. IEEE Transactions on Knowledge and Data Engineering, 29(10), 2168-2181.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2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2017/11/24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Wang, B., Chen, G., Fu, L., Song, L., &amp; Wang, X. (2017). Drimux: Dynamic rumor influence minimization with user experience in social networks. IEEE Transactions on Knowledge and Data Engineering, 29(10), 2168-2181.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B1A1-5E65-4ED8-9753-9676FBE27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2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6018" y="957761"/>
            <a:ext cx="10900181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Detection in Attributed Graphs: An Embedding Approach</a:t>
            </a:r>
            <a:endParaRPr lang="zh-CN" altLang="en-US" sz="44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71258" y="5591892"/>
            <a:ext cx="1120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吴尧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2018/9/26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572" y="3468079"/>
            <a:ext cx="8055428" cy="200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2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6034"/>
            <a:ext cx="10938974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Embedding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Matrix (</a:t>
            </a:r>
            <a:r>
              <a:rPr lang="en-US" altLang="zh-CN" i="1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).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966" y="2360289"/>
            <a:ext cx="8325442" cy="31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6034"/>
            <a:ext cx="10938974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Embedding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Matrix (</a:t>
            </a:r>
            <a:r>
              <a:rPr lang="en-US" altLang="zh-CN" i="1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).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38200" y="1967255"/>
            <a:ext cx="1110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Our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community structure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embedding method tries to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maximize </a:t>
            </a:r>
            <a:r>
              <a:rPr lang="el-GR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σ(</a:t>
            </a:r>
            <a:r>
              <a:rPr lang="en-US" altLang="zh-CN" sz="2400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Ui:U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connected nodes </a:t>
            </a:r>
            <a:r>
              <a:rPr lang="en-US" altLang="zh-CN" sz="2400" b="1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>
                <a:latin typeface="Book Antiqua" panose="0204060205030503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400" b="1" i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 , meanwhile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minimizing </a:t>
            </a:r>
            <a:r>
              <a:rPr lang="el-GR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σ(</a:t>
            </a:r>
            <a:r>
              <a:rPr lang="en-US" altLang="zh-CN" sz="2400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Ui:UTj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for a pair of randomly selected nodes </a:t>
            </a:r>
            <a:r>
              <a:rPr lang="en-US" altLang="zh-CN" sz="2400" b="1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400" b="1" i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 .</a:t>
            </a:r>
            <a:endParaRPr lang="en-US" altLang="zh-CN" sz="2400" dirty="0" smtClean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906" y="2107723"/>
            <a:ext cx="1190476" cy="4666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849" y="2662102"/>
            <a:ext cx="1190476" cy="4666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614" y="4181566"/>
            <a:ext cx="7171428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6034"/>
            <a:ext cx="10938974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Embedding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Matrix (</a:t>
            </a:r>
            <a:r>
              <a:rPr lang="en-US" altLang="zh-CN" i="1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).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84" y="1907683"/>
            <a:ext cx="8120746" cy="40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6034"/>
            <a:ext cx="10938974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Community Attributes.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46" y="2106385"/>
            <a:ext cx="9326882" cy="36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6034"/>
            <a:ext cx="10938974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Unified Objective Function for CDE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404" y="2045559"/>
            <a:ext cx="8538566" cy="40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0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108985" y="293450"/>
            <a:ext cx="48714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DATASET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457" y="478509"/>
            <a:ext cx="6161316" cy="54591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582" y="293450"/>
            <a:ext cx="7106296" cy="629648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6829" y="2184708"/>
            <a:ext cx="470262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Table 1: Dataset Statistics. |V |: number of nodes, |E|: number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of edges, s: number of node attributes, K: number </a:t>
            </a:r>
            <a:r>
              <a:rPr lang="en-US" altLang="zh-CN" sz="2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of communities</a:t>
            </a:r>
            <a:r>
              <a:rPr lang="en-US" altLang="zh-CN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endParaRPr lang="en-US" altLang="zh-CN" sz="2000" dirty="0" smtClean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AS</a:t>
            </a:r>
            <a:r>
              <a:rPr lang="en-US" altLang="zh-CN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: average size of communities, </a:t>
            </a:r>
            <a:endParaRPr lang="en-US" altLang="zh-CN" sz="2000" dirty="0" smtClean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AN</a:t>
            </a:r>
            <a:r>
              <a:rPr lang="en-US" altLang="zh-CN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average community </a:t>
            </a:r>
            <a:r>
              <a:rPr lang="en-US" altLang="zh-CN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memberships, FB: Facebook dataset.</a:t>
            </a:r>
            <a:endParaRPr lang="en-US" altLang="zh-CN" sz="2000" dirty="0" smtClean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740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0333" y="219323"/>
            <a:ext cx="542703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35" y="1544886"/>
            <a:ext cx="11667460" cy="43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0331" y="368179"/>
            <a:ext cx="542703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73" y="2057692"/>
            <a:ext cx="10944446" cy="270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5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3963" y="2681579"/>
            <a:ext cx="2757256" cy="1325563"/>
          </a:xfrm>
        </p:spPr>
        <p:txBody>
          <a:bodyPr>
            <a:normAutofit fontScale="90000"/>
          </a:bodyPr>
          <a:lstStyle/>
          <a:p>
            <a:r>
              <a:rPr lang="en-US" altLang="zh-CN" sz="6000" dirty="0" smtClean="0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Thanks </a:t>
            </a:r>
            <a:r>
              <a:rPr lang="en-US" altLang="zh-CN" sz="6000" b="1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!</a:t>
            </a:r>
            <a:endParaRPr lang="en-GB" altLang="zh-CN" sz="6000" dirty="0"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0182" y="5599136"/>
            <a:ext cx="10515600" cy="4351338"/>
          </a:xfrm>
        </p:spPr>
        <p:txBody>
          <a:bodyPr/>
          <a:lstStyle/>
          <a:p>
            <a:endParaRPr lang="en-US" altLang="zh-CN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63772" y="3941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latin typeface="Century" panose="02040604050505020304" pitchFamily="18" charset="0"/>
                <a:cs typeface="Times New Roman" panose="02020603050405020304" pitchFamily="18" charset="0"/>
              </a:rPr>
              <a:t>Problems</a:t>
            </a:r>
            <a:endParaRPr lang="zh-CN" altLang="en-US" dirty="0"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7272" y="1719700"/>
            <a:ext cx="103408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Numerous studies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are proposed to identify communities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using network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structure, including </a:t>
            </a:r>
            <a:r>
              <a:rPr lang="en-US" altLang="zh-CN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metric-based algorithms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generative </a:t>
            </a:r>
            <a:r>
              <a:rPr lang="en-US" altLang="zh-CN" sz="2400" b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models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entities modeled by the network nodes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usually have </a:t>
            </a:r>
            <a:r>
              <a:rPr lang="en-US" altLang="zh-CN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attribute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 information that is important for making sense of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communities.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While nodes in a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community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zh-CN" sz="2400" b="1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densely-connected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they should also share </a:t>
            </a:r>
            <a:r>
              <a:rPr lang="en-US" altLang="zh-CN" sz="2400" b="1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homogenous node </a:t>
            </a:r>
            <a:r>
              <a:rPr lang="en-US" altLang="zh-CN" sz="2400" b="1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attributes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8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6034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Problems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60497" y="1882226"/>
            <a:ext cx="103408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Most existing attributed community detection methods directly utilize </a:t>
            </a:r>
            <a:r>
              <a:rPr lang="en-US" altLang="zh-CN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the original network topology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leading to poor results due to </a:t>
            </a:r>
            <a:r>
              <a:rPr lang="en-US" altLang="zh-CN" sz="24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ignoring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inherent community structures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propose a novel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community structure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embedding based model for community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detection incorporating </a:t>
            </a:r>
            <a:r>
              <a:rPr lang="en-US" altLang="zh-CN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community structures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zh-CN" sz="2400" b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attributes.</a:t>
            </a:r>
          </a:p>
        </p:txBody>
      </p:sp>
    </p:spTree>
    <p:extLst>
      <p:ext uri="{BB962C8B-B14F-4D97-AF65-F5344CB8AC3E}">
        <p14:creationId xmlns:p14="http://schemas.microsoft.com/office/powerpoint/2010/main" val="20561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6034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83128" y="1751597"/>
            <a:ext cx="106940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Propose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embedding method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encode inherent community </a:t>
            </a:r>
            <a:r>
              <a:rPr lang="en-US" altLang="zh-CN" sz="2400" b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structures</a:t>
            </a:r>
            <a:endParaRPr lang="en-US" altLang="zh-CN" sz="2400" dirty="0" smtClean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Leverage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the information of node attributes and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explore associated attributes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Integrate </a:t>
            </a:r>
            <a:r>
              <a:rPr lang="en-US" altLang="zh-CN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community structure </a:t>
            </a:r>
            <a:r>
              <a:rPr lang="en-US" altLang="zh-CN" sz="2400" b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embedding matrix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node attributes matrix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and formulate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the problem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as an </a:t>
            </a:r>
            <a:r>
              <a:rPr lang="en-US" altLang="zh-CN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nonnegative matrix factorization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optimization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problem.</a:t>
            </a:r>
          </a:p>
        </p:txBody>
      </p:sp>
    </p:spTree>
    <p:extLst>
      <p:ext uri="{BB962C8B-B14F-4D97-AF65-F5344CB8AC3E}">
        <p14:creationId xmlns:p14="http://schemas.microsoft.com/office/powerpoint/2010/main" val="28706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838200" y="4260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Preliminaries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885" y="2227522"/>
            <a:ext cx="7924802" cy="33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0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402" y="2658889"/>
            <a:ext cx="7893312" cy="40625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6034"/>
            <a:ext cx="10938974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Community Structure 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83128" y="1653162"/>
            <a:ext cx="10694046" cy="1145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Obtain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community structure embedding </a:t>
            </a:r>
            <a:r>
              <a:rPr lang="en-US" altLang="zh-CN" sz="2400" b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matrix(</a:t>
            </a:r>
            <a:r>
              <a:rPr lang="en-US" altLang="zh-CN" sz="2400" b="1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encodes the inherent community structures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31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6034"/>
            <a:ext cx="10938974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Community Membership Similarity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623" y="3099048"/>
            <a:ext cx="7038095" cy="8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228" y="2249132"/>
            <a:ext cx="5885714" cy="3523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083128" y="4269583"/>
            <a:ext cx="106940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zh-CN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 nodes and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the number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of communities </a:t>
            </a:r>
            <a:r>
              <a:rPr lang="en-US" altLang="zh-CN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we define the community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membership matrix </a:t>
            </a:r>
            <a:r>
              <a:rPr lang="en-US" altLang="zh-CN" sz="2400" i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i="1" baseline="-250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n×K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 where each </a:t>
            </a:r>
            <a:r>
              <a:rPr lang="en-US" altLang="zh-CN" sz="2400" i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i="1" baseline="-250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 presents the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tendency that </a:t>
            </a:r>
            <a:r>
              <a:rPr lang="en-US" altLang="zh-CN" sz="2400" i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i-th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 node belongs to</a:t>
            </a:r>
            <a:r>
              <a:rPr lang="en-US" altLang="zh-CN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 j-</a:t>
            </a:r>
            <a:r>
              <a:rPr lang="en-US" altLang="zh-CN" sz="2400" i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community for </a:t>
            </a:r>
            <a:r>
              <a:rPr lang="en-US" altLang="zh-CN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1 ≤ </a:t>
            </a:r>
            <a:r>
              <a:rPr lang="en-US" altLang="zh-CN" sz="2400" i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CN" sz="2400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1 ≤ j ≤ K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i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i="1" baseline="-250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 presents </a:t>
            </a:r>
            <a:r>
              <a:rPr lang="en-US" altLang="zh-CN" sz="2400" i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i-th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 row of </a:t>
            </a:r>
            <a:r>
              <a:rPr lang="en-US" altLang="zh-CN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 smtClean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6034"/>
            <a:ext cx="10938974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Embedding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Matrix (</a:t>
            </a:r>
            <a:r>
              <a:rPr lang="en-US" altLang="zh-CN" i="1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).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38200" y="1967255"/>
            <a:ext cx="1110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Our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community structure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embedding method tries to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maximize </a:t>
            </a:r>
            <a:r>
              <a:rPr lang="el-GR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σ(</a:t>
            </a:r>
            <a:r>
              <a:rPr lang="en-US" altLang="zh-CN" sz="2400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Ui:U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connected nodes </a:t>
            </a:r>
            <a:r>
              <a:rPr lang="en-US" altLang="zh-CN" sz="2400" b="1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>
                <a:latin typeface="Book Antiqua" panose="0204060205030503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400" b="1" i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 , meanwhile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minimizing </a:t>
            </a:r>
            <a:r>
              <a:rPr lang="el-GR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σ(</a:t>
            </a:r>
            <a:r>
              <a:rPr lang="en-US" altLang="zh-CN" sz="2400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Ui:UTj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for a pair of randomly selected nodes </a:t>
            </a:r>
            <a:r>
              <a:rPr lang="en-US" altLang="zh-CN" sz="2400" b="1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400" b="1" i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 .</a:t>
            </a:r>
            <a:endParaRPr lang="en-US" altLang="zh-CN" sz="2400" dirty="0" smtClean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906" y="2107723"/>
            <a:ext cx="1190476" cy="4666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849" y="2662102"/>
            <a:ext cx="1190476" cy="4666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614" y="4181566"/>
            <a:ext cx="7171428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9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6034"/>
            <a:ext cx="10938974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Embedding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Matrix (</a:t>
            </a:r>
            <a:r>
              <a:rPr lang="en-US" altLang="zh-CN" i="1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).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202" y="4526453"/>
            <a:ext cx="5428571" cy="9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104" y="2026422"/>
            <a:ext cx="7104762" cy="8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9676" y="3058053"/>
            <a:ext cx="6876190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3932</TotalTime>
  <Words>491</Words>
  <Application>Microsoft Office PowerPoint</Application>
  <PresentationFormat>宽屏</PresentationFormat>
  <Paragraphs>75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宋体</vt:lpstr>
      <vt:lpstr>Arial</vt:lpstr>
      <vt:lpstr>Book Antiqua</vt:lpstr>
      <vt:lpstr>Century</vt:lpstr>
      <vt:lpstr>Times New Roman</vt:lpstr>
      <vt:lpstr>Office 主题​​</vt:lpstr>
      <vt:lpstr>Community Detection in Attributed Graphs: An Embedding Approach</vt:lpstr>
      <vt:lpstr>PowerPoint 演示文稿</vt:lpstr>
      <vt:lpstr>Problems</vt:lpstr>
      <vt:lpstr>Methods</vt:lpstr>
      <vt:lpstr>PowerPoint 演示文稿</vt:lpstr>
      <vt:lpstr>Community Structure Embedding</vt:lpstr>
      <vt:lpstr>Community Membership Similarity</vt:lpstr>
      <vt:lpstr>Embedding Matrix (M).</vt:lpstr>
      <vt:lpstr>Embedding Matrix (M).</vt:lpstr>
      <vt:lpstr>Embedding Matrix (M).</vt:lpstr>
      <vt:lpstr>Embedding Matrix (M).</vt:lpstr>
      <vt:lpstr>Embedding Matrix (M).</vt:lpstr>
      <vt:lpstr>Community Attributes.</vt:lpstr>
      <vt:lpstr>Unified Objective Function for CDE</vt:lpstr>
      <vt:lpstr>PowerPoint 演示文稿</vt:lpstr>
      <vt:lpstr>RESULTS</vt:lpstr>
      <vt:lpstr>RESULTS</vt:lpstr>
      <vt:lpstr>Thanks !</vt:lpstr>
    </vt:vector>
  </TitlesOfParts>
  <Company>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the Truth Lies: Explaining the Credibility of Emerging Claims on the Web and Social Media</dc:title>
  <dc:creator>Sky</dc:creator>
  <cp:lastModifiedBy>Microsoft</cp:lastModifiedBy>
  <cp:revision>210</cp:revision>
  <dcterms:created xsi:type="dcterms:W3CDTF">2017-10-20T06:11:11Z</dcterms:created>
  <dcterms:modified xsi:type="dcterms:W3CDTF">2018-09-26T10:37:11Z</dcterms:modified>
</cp:coreProperties>
</file>