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7" r:id="rId10"/>
    <p:sldId id="264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898" autoAdjust="0"/>
  </p:normalViewPr>
  <p:slideViewPr>
    <p:cSldViewPr snapToGrid="0">
      <p:cViewPr varScale="1">
        <p:scale>
          <a:sx n="66" d="100"/>
          <a:sy n="66" d="100"/>
        </p:scale>
        <p:origin x="58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70C58-38AF-4BE5-B34A-30D8A16936BB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830653-4E4F-4804-9D99-339DE3FAA3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772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 direct similarity embedding (</a:t>
            </a:r>
            <a:r>
              <a:rPr lang="en-US" altLang="zh-CN" dirty="0" err="1"/>
              <a:t>DSEmbed</a:t>
            </a:r>
            <a:r>
              <a:rPr lang="en-US" altLang="zh-CN" dirty="0"/>
              <a:t>) module to model user-item associations, and a neighborhood similarity embedding (</a:t>
            </a:r>
            <a:r>
              <a:rPr lang="en-US" altLang="zh-CN" dirty="0" err="1"/>
              <a:t>NSEmbed</a:t>
            </a:r>
            <a:r>
              <a:rPr lang="en-US" altLang="zh-CN" dirty="0"/>
              <a:t>) module to model user-user and item-item similarities.</a:t>
            </a:r>
          </a:p>
          <a:p>
            <a:r>
              <a:rPr lang="en-US" altLang="zh-CN" dirty="0"/>
              <a:t>The </a:t>
            </a:r>
            <a:r>
              <a:rPr lang="en-US" altLang="zh-CN" dirty="0" err="1"/>
              <a:t>DSEmbed</a:t>
            </a:r>
            <a:r>
              <a:rPr lang="en-US" altLang="zh-CN" dirty="0"/>
              <a:t> model provides the flexibility to implement two mainstream types of modeling techniques: rating-based and ranking-based </a:t>
            </a:r>
            <a:r>
              <a:rPr lang="en-US" altLang="zh-CN" dirty="0" err="1"/>
              <a:t>models</a:t>
            </a:r>
            <a:r>
              <a:rPr lang="en-US" altLang="zh-CN" dirty="0"/>
              <a:t> to preserve direct proximity of user-item associations; </a:t>
            </a:r>
            <a:r>
              <a:rPr lang="en-US" altLang="zh-CN" dirty="0" err="1"/>
              <a:t>NSEmbed</a:t>
            </a:r>
            <a:r>
              <a:rPr lang="en-US" altLang="zh-CN" dirty="0"/>
              <a:t>, in turn, models user-user and item-item relations using the contexts</a:t>
            </a:r>
          </a:p>
          <a:p>
            <a:r>
              <a:rPr lang="en-US" altLang="zh-CN" dirty="0"/>
              <a:t>within a k-step random walk,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30653-4E4F-4804-9D99-339DE3FAA33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533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For a </a:t>
            </a:r>
            <a:r>
              <a:rPr lang="en-US" altLang="zh-CN" dirty="0" err="1"/>
              <a:t>ratingbased</a:t>
            </a:r>
            <a:r>
              <a:rPr lang="en-US" altLang="zh-CN" dirty="0"/>
              <a:t> approach, the objective is to find the embedding matrix Φ that maximizes the log-likelihood function of observed user-item pairs</a:t>
            </a:r>
          </a:p>
          <a:p>
            <a:r>
              <a:rPr lang="en-US" altLang="zh-CN" dirty="0"/>
              <a:t>In contrast, a ranking-based approach cares more about whether we can predict stronger association between a ‘positive’ user-item pair (</a:t>
            </a:r>
            <a:r>
              <a:rPr lang="en-US" altLang="zh-CN" dirty="0" err="1"/>
              <a:t>vi,vj</a:t>
            </a:r>
            <a:r>
              <a:rPr lang="en-US" altLang="zh-CN" dirty="0"/>
              <a:t>) ∈ E than a ‘negative’ user-item pair (</a:t>
            </a:r>
            <a:r>
              <a:rPr lang="en-US" altLang="zh-CN" dirty="0" err="1"/>
              <a:t>vi,vk</a:t>
            </a:r>
            <a:r>
              <a:rPr lang="en-US" altLang="zh-CN" dirty="0"/>
              <a:t>) ∈ E¯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30653-4E4F-4804-9D99-339DE3FAA33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953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386108-0F5D-4EA5-9429-08CC530FD5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C6B6D5-DD59-42E3-8F8B-F62E5E426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F4242E-2D49-4C9E-8115-54D777126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B4C1-A1B0-4D63-A980-180D3647DDD7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5185F3-CD0D-4E04-A368-9FA06FA0D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BF4AFB-DB29-47EB-8635-B8AF54ACD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F660-4974-47E9-A9CC-1EE006DAA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103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03EE85-D26C-47DD-9C1E-AA3FA7355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1A695E-92CD-4FBA-B00F-2DF5473AC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EC7514-8590-4FD1-BDF8-0C3161401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B4C1-A1B0-4D63-A980-180D3647DDD7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9C6C8D-45C2-40EA-82F1-4A5499DF9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4A2AA1-52D6-48C1-B465-9BAF79659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F660-4974-47E9-A9CC-1EE006DAA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407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0E55FE7-AC38-4B64-A004-619EDB1003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2C4A20-422E-45C1-AFAF-AE8EDA0C8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0C3BB7-91C1-4F67-AB43-3B2C961A1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B4C1-A1B0-4D63-A980-180D3647DDD7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C90E21-B089-45D6-9728-C824B7992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71C1C9-F6AF-4DE4-8EFB-FAB0C466F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F660-4974-47E9-A9CC-1EE006DAA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777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DE7730-258A-4C50-8FBF-BD5BFB58E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10B16D-84BB-4D31-A032-CABCB3493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31382A-5FF9-4081-830D-1B714229D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B4C1-A1B0-4D63-A980-180D3647DDD7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2DA9E9-7100-4156-A82B-4F9A08BDC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AA49A0-74A1-4AFE-9455-E226994BB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F660-4974-47E9-A9CC-1EE006DAA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618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BF511C-7E64-4192-967B-DFBC6E471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E0F613-A0C9-46AC-91C2-8FE55ED1E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CCF76F-C02B-4A3A-A407-685AE5760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B4C1-A1B0-4D63-A980-180D3647DDD7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904CD8-967C-497A-AD23-0A08B85E1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9D86E8-7934-4730-BE07-F09FC5FEB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F660-4974-47E9-A9CC-1EE006DAA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169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443B7-5681-437D-9523-B49DE8BC9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06869C-5F2D-4015-8A5F-7A0978F9D1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29B923-5F53-4237-8361-DDCB34D77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6BEE99-DCDA-4E77-AA27-D840435BC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B4C1-A1B0-4D63-A980-180D3647DDD7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9F1BF2-EE10-47CE-8019-BA0C479FE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B58F67-8970-4456-8A66-9D9F7C283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F660-4974-47E9-A9CC-1EE006DAA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996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328E3-7C06-42EA-84B3-60395D3D3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D88358-E644-44F7-A1B6-9C2C2A067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55D6E5-A43C-4358-B93E-F4B573494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762C3B-6B24-4C75-A9A4-7A940316B3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AB9CEE9-FB3D-4F4C-BDC7-19F005158C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6F76B1-2931-45D7-89A3-484312B66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B4C1-A1B0-4D63-A980-180D3647DDD7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C5211F-8E69-4488-B48C-24AE2DCA6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D43F5E-308B-4C8D-B933-FBB7DD349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F660-4974-47E9-A9CC-1EE006DAA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27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983DD-CA5B-4B0D-9E55-8A3B8C754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E74283-04BE-4E6F-BB77-C6D14B891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B4C1-A1B0-4D63-A980-180D3647DDD7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95916EE-BD9F-4485-8B10-C3E9E70A9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B4AE5C-EA49-474C-B0FB-D205ADD0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F660-4974-47E9-A9CC-1EE006DAA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974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CA5432-2BEC-487F-AD23-45FB9CD8F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B4C1-A1B0-4D63-A980-180D3647DDD7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5EFCB6-8879-4C06-903D-5F0E7816B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24D7D4-696B-40C1-A758-65DCFEF46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F660-4974-47E9-A9CC-1EE006DAA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035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2F9D4B-88C5-4108-AB8C-FBE684E6B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CD7D0E-7B11-45A1-8806-29A72CBED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E0135F-EF8A-46FD-9B3C-9F49AFCD0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115CF7-CBE0-4C25-89D4-A33CA76B3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B4C1-A1B0-4D63-A980-180D3647DDD7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4BC06F-0ADC-4C09-A30B-81B1FF198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635416-AD40-4D41-A8C3-2A2BABE9F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F660-4974-47E9-A9CC-1EE006DAA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93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8910C6-DD2F-4872-A9A9-8026324F6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C27D41-2602-45FC-8312-B045442FA2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18F3D1-BB27-4BBD-BB71-90A9D6B19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E4D263-104A-4345-82E5-1A6841F98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B4C1-A1B0-4D63-A980-180D3647DDD7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4FDA16-1B05-4474-B5C8-69185FBAB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F91CD2-8086-4C05-84A6-3C5E99BBC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F660-4974-47E9-A9CC-1EE006DAA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952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485EB8D-9D93-4326-BAAF-4B625CCEC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34C935-54B5-472C-89EF-493B6C2E7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2237D0-481B-4C43-9EF3-5D61CF3F1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DB4C1-A1B0-4D63-A980-180D3647DDD7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B635CB-276B-44BF-857C-EC12572981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53E4A1-F179-4268-9565-673BC198B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FF660-4974-47E9-A9CC-1EE006DAA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940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648438E-E891-4991-9C1F-C2C9D40C23B1}"/>
              </a:ext>
            </a:extLst>
          </p:cNvPr>
          <p:cNvSpPr/>
          <p:nvPr/>
        </p:nvSpPr>
        <p:spPr>
          <a:xfrm>
            <a:off x="0" y="1345065"/>
            <a:ext cx="1219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latin typeface="Comic Sans MS" panose="030F0702030302020204" pitchFamily="66" charset="0"/>
              </a:rPr>
              <a:t>Collaborative Similarity Embedding </a:t>
            </a:r>
          </a:p>
          <a:p>
            <a:pPr algn="ctr"/>
            <a:r>
              <a:rPr lang="en-US" altLang="zh-CN" sz="4800" b="1" dirty="0">
                <a:latin typeface="Comic Sans MS" panose="030F0702030302020204" pitchFamily="66" charset="0"/>
              </a:rPr>
              <a:t>for Recommender Systems</a:t>
            </a:r>
            <a:endParaRPr lang="zh-CN" altLang="en-US" sz="4800" b="1" dirty="0">
              <a:latin typeface="Comic Sans MS" panose="030F0702030302020204" pitchFamily="66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10ED801-103C-44EC-847A-E1D36FA455A7}"/>
              </a:ext>
            </a:extLst>
          </p:cNvPr>
          <p:cNvSpPr txBox="1"/>
          <p:nvPr/>
        </p:nvSpPr>
        <p:spPr>
          <a:xfrm>
            <a:off x="0" y="6000854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WWW 19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E5F8C5B-092C-4BFB-AA66-4518A60C5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170" y="2914725"/>
            <a:ext cx="7841660" cy="238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886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FD840D9-E094-495F-B2A1-0FDFA3BCCC2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6068" y="3524425"/>
            <a:ext cx="8751567" cy="336071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D981D93-13A6-43BD-8C01-8B927344FE8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4655" y="27137"/>
            <a:ext cx="8682980" cy="340186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65097A9-299C-4816-977A-FD5149079B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0215" y="3295805"/>
            <a:ext cx="2187130" cy="45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937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A948368-B1A9-4310-83C9-240EB97B492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1228" y="3429000"/>
            <a:ext cx="8717273" cy="342929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FC9D617-D1C3-43F9-AB55-A99930A6B28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1804" y="0"/>
            <a:ext cx="8696697" cy="344301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37DDB11-A111-4747-9A4F-907C8C8E13DE}"/>
              </a:ext>
            </a:extLst>
          </p:cNvPr>
          <p:cNvSpPr txBox="1"/>
          <p:nvPr/>
        </p:nvSpPr>
        <p:spPr>
          <a:xfrm>
            <a:off x="9371663" y="626859"/>
            <a:ext cx="241910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Movielens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-Latest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259137 users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24404096 edges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Netflix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65533 users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25120129 edges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Last.fm-360K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359347 users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17559530 edges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Echonest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1019318 users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48373586 edges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502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539AEDC-80FA-466E-B0FB-4245C848A890}"/>
              </a:ext>
            </a:extLst>
          </p:cNvPr>
          <p:cNvSpPr/>
          <p:nvPr/>
        </p:nvSpPr>
        <p:spPr>
          <a:xfrm>
            <a:off x="1666857" y="1455323"/>
            <a:ext cx="9047544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model-based CF algorithms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leverage only the user-item associations available in a given user-item bipartite graph. Thus, when the available user-item associations are sparse, these algorithms may not work well.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higher-order proximity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been shown useful in graph embedding methods. In general, exploiting additional collaborative relations shows promise in learning better representations of vertexes in an information graph.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lack of a unified and efficient model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generalizes the underlying computation and aims at recommendation problems.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A0E45F7-E664-4C09-952E-FEDA8F26D847}"/>
              </a:ext>
            </a:extLst>
          </p:cNvPr>
          <p:cNvSpPr txBox="1"/>
          <p:nvPr/>
        </p:nvSpPr>
        <p:spPr>
          <a:xfrm>
            <a:off x="304800" y="293914"/>
            <a:ext cx="6760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Motivation </a:t>
            </a:r>
            <a:endParaRPr lang="zh-CN" altLang="en-US" sz="40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724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5465EEE-2E22-4615-AB89-914EACF0A2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9"/>
          <a:stretch/>
        </p:blipFill>
        <p:spPr>
          <a:xfrm>
            <a:off x="0" y="1151146"/>
            <a:ext cx="12192000" cy="417414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BA788E3-EA45-46A6-B044-7AA219C4B2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8521" y="5706854"/>
            <a:ext cx="2187130" cy="45724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570C478-3B09-4217-A7C3-E3904EB9FCE8}"/>
              </a:ext>
            </a:extLst>
          </p:cNvPr>
          <p:cNvSpPr txBox="1"/>
          <p:nvPr/>
        </p:nvSpPr>
        <p:spPr>
          <a:xfrm>
            <a:off x="304800" y="293914"/>
            <a:ext cx="6760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CSE Framework</a:t>
            </a:r>
            <a:endParaRPr lang="zh-CN" altLang="en-US" sz="40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469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753CF49-288B-44C8-A3C1-4BF00B725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409" y="1850746"/>
            <a:ext cx="4244708" cy="166130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96281D8-C3F9-4B04-B03F-39EDF1ABDB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5151" y="4140958"/>
            <a:ext cx="4671465" cy="169940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A33E389-0FA9-4B15-8064-F3F2211180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1117" y="2559205"/>
            <a:ext cx="3246401" cy="78492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D506C7D-F43E-46DB-95E9-CA84C4F625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6200" y="5661391"/>
            <a:ext cx="4968671" cy="63251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3B04A76-4007-402E-84DF-FF9AA2BF58F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0914" r="22638"/>
          <a:stretch/>
        </p:blipFill>
        <p:spPr>
          <a:xfrm>
            <a:off x="9598952" y="1341926"/>
            <a:ext cx="2024743" cy="417414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3FE3E6D-2C08-40C6-B762-38CA1C19F282}"/>
              </a:ext>
            </a:extLst>
          </p:cNvPr>
          <p:cNvSpPr txBox="1"/>
          <p:nvPr/>
        </p:nvSpPr>
        <p:spPr>
          <a:xfrm>
            <a:off x="304800" y="293914"/>
            <a:ext cx="1188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Direct Similarity Embedding (</a:t>
            </a:r>
            <a:r>
              <a:rPr lang="en-US" altLang="zh-CN" sz="40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DSEmbed</a:t>
            </a:r>
            <a:r>
              <a:rPr lang="en-US" altLang="zh-CN" sz="40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)</a:t>
            </a:r>
            <a:endParaRPr lang="zh-CN" altLang="en-US" sz="40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CE45B96-B723-498B-9976-54C65E84AB4D}"/>
              </a:ext>
            </a:extLst>
          </p:cNvPr>
          <p:cNvSpPr txBox="1"/>
          <p:nvPr/>
        </p:nvSpPr>
        <p:spPr>
          <a:xfrm>
            <a:off x="636607" y="1205276"/>
            <a:ext cx="4244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rating-based approach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0193D5D-B8A0-492E-A103-2119356F10AF}"/>
              </a:ext>
            </a:extLst>
          </p:cNvPr>
          <p:cNvSpPr txBox="1"/>
          <p:nvPr/>
        </p:nvSpPr>
        <p:spPr>
          <a:xfrm>
            <a:off x="636607" y="3499479"/>
            <a:ext cx="4244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ranking-based approach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976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4E9D899-5213-4F9F-8EC5-7A3101B6C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738" y="1404218"/>
            <a:ext cx="5464013" cy="114309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7560204-AD67-4CB4-870C-5263B52FA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738" y="2824054"/>
            <a:ext cx="5913632" cy="106689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5BD114E-FBB1-4D40-B63A-DBBBA2789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738" y="4239984"/>
            <a:ext cx="5311600" cy="125740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F6A8524-9A5F-4CB5-86BB-D6C42E6054F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7362"/>
          <a:stretch/>
        </p:blipFill>
        <p:spPr>
          <a:xfrm>
            <a:off x="8721936" y="1341926"/>
            <a:ext cx="2786743" cy="417414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945975C-8F66-4220-9090-0F710CB53C62}"/>
              </a:ext>
            </a:extLst>
          </p:cNvPr>
          <p:cNvSpPr txBox="1"/>
          <p:nvPr/>
        </p:nvSpPr>
        <p:spPr>
          <a:xfrm>
            <a:off x="304800" y="293914"/>
            <a:ext cx="11332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Neighborhood Similarity Embedding(</a:t>
            </a:r>
            <a:r>
              <a:rPr lang="en-US" altLang="zh-CN" sz="4000" b="1" dirty="0" err="1">
                <a:solidFill>
                  <a:srgbClr val="FF0000"/>
                </a:solidFill>
                <a:latin typeface="Bradley Hand ITC" panose="03070402050302030203" pitchFamily="66" charset="0"/>
              </a:rPr>
              <a:t>NSEmbed</a:t>
            </a:r>
            <a:r>
              <a:rPr lang="en-US" altLang="zh-CN" sz="40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)</a:t>
            </a:r>
            <a:endParaRPr lang="zh-CN" altLang="en-US" sz="40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8C8D8A8-56F7-4D8F-801D-AA9D84724CD7}"/>
              </a:ext>
            </a:extLst>
          </p:cNvPr>
          <p:cNvSpPr/>
          <p:nvPr/>
        </p:nvSpPr>
        <p:spPr>
          <a:xfrm>
            <a:off x="1333738" y="5662208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AutoNum type="arabicParenR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vertex itself  </a:t>
            </a:r>
            <a:r>
              <a:rPr lang="el-G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context of other vertices </a:t>
            </a:r>
            <a:r>
              <a:rPr lang="el-G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690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509E435-D371-45D7-96F3-83C3B67BE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045" y="1283264"/>
            <a:ext cx="5060118" cy="123454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A37DBA7-3718-4575-B238-63928FF18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045" y="2437293"/>
            <a:ext cx="6515665" cy="72396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D806A27-EAE3-492D-80B4-D5B9A7DBBF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0045" y="3696745"/>
            <a:ext cx="5982218" cy="277392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E8633FF-FD29-4F07-A0A7-3635E9F454EA}"/>
              </a:ext>
            </a:extLst>
          </p:cNvPr>
          <p:cNvSpPr txBox="1"/>
          <p:nvPr/>
        </p:nvSpPr>
        <p:spPr>
          <a:xfrm>
            <a:off x="304800" y="293914"/>
            <a:ext cx="9535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Sampling-based Expectation Loss</a:t>
            </a:r>
            <a:endParaRPr lang="zh-CN" altLang="en-US" sz="40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039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300C379-B566-4CEE-9D21-03B6E065B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70" y="1755503"/>
            <a:ext cx="11220660" cy="334699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563A5B9-4F97-4A98-8774-9BA733260B5D}"/>
              </a:ext>
            </a:extLst>
          </p:cNvPr>
          <p:cNvSpPr txBox="1"/>
          <p:nvPr/>
        </p:nvSpPr>
        <p:spPr>
          <a:xfrm>
            <a:off x="304800" y="293914"/>
            <a:ext cx="6760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Bradley Hand ITC" panose="03070402050302030203" pitchFamily="66" charset="0"/>
              </a:rPr>
              <a:t>Experiment </a:t>
            </a:r>
            <a:endParaRPr lang="zh-CN" altLang="en-US" sz="4000" b="1" dirty="0">
              <a:solidFill>
                <a:srgbClr val="FF0000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544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522D2C5-3AB9-4A88-AAC6-B4C7006AE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03" y="1017060"/>
            <a:ext cx="11579594" cy="482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52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9A050B9-279D-4153-A83C-948DF68637A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3641" y="0"/>
            <a:ext cx="8758425" cy="341558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7C7CA0A-BE8F-4E5A-8FB1-E82110775D0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6207" y="3415580"/>
            <a:ext cx="8785859" cy="3429297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5EF1B2F-1B3A-46F5-9843-F475444857BC}"/>
              </a:ext>
            </a:extLst>
          </p:cNvPr>
          <p:cNvSpPr/>
          <p:nvPr/>
        </p:nvSpPr>
        <p:spPr>
          <a:xfrm>
            <a:off x="9421792" y="2630750"/>
            <a:ext cx="261587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k-order neighborhood proximity of a pair of users (or items)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990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316</Words>
  <Application>Microsoft Office PowerPoint</Application>
  <PresentationFormat>宽屏</PresentationFormat>
  <Paragraphs>39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等线</vt:lpstr>
      <vt:lpstr>等线 Light</vt:lpstr>
      <vt:lpstr>Arial</vt:lpstr>
      <vt:lpstr>Bradley Hand ITC</vt:lpstr>
      <vt:lpstr>Comic Sans MS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ZRT</dc:creator>
  <cp:lastModifiedBy>ZRT</cp:lastModifiedBy>
  <cp:revision>22</cp:revision>
  <dcterms:created xsi:type="dcterms:W3CDTF">2019-04-01T00:49:49Z</dcterms:created>
  <dcterms:modified xsi:type="dcterms:W3CDTF">2019-04-02T00:47:22Z</dcterms:modified>
</cp:coreProperties>
</file>