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4" r:id="rId4"/>
    <p:sldId id="332" r:id="rId5"/>
    <p:sldId id="325" r:id="rId6"/>
    <p:sldId id="286" r:id="rId7"/>
    <p:sldId id="311" r:id="rId8"/>
    <p:sldId id="333" r:id="rId9"/>
    <p:sldId id="334" r:id="rId10"/>
    <p:sldId id="319" r:id="rId11"/>
    <p:sldId id="27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 yu" initials="s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40C1E-3F43-42A9-9C33-A51C6455E86E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360B3-3ABE-4706-8B99-17847DA86C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0E62-DD21-4AF0-8A6C-8D4DB6A77BAF}" type="datetime1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C24-9D1D-407F-9F64-95C45AC5A056}" type="datetime1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D68-BC02-4B70-B6B6-839653271A94}" type="datetime1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551B-00BE-4127-9E47-0E8018E39C57}" type="datetime1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DDD-8548-45E1-905C-25B6555ED850}" type="datetime1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10AE-02FF-401A-BF3D-91BE25415BAC}" type="datetime1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F91D-F53E-4770-9BED-B5DBD27CCAB0}" type="datetime1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EA9B-C5EF-44A9-8CC9-1FACCEC4F5EC}" type="datetime1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AF47-90C4-4CFD-920D-A923BC7DE12D}" type="datetime1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9F04-30D6-4A3B-A696-8551070B4EC0}" type="datetime1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120D-8EBE-49B5-9A7A-3B2C0F2B68D0}" type="datetime1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A97C4-2FCC-424C-B69C-9ACD862F9BD4}" type="datetime1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907945" y="5404822"/>
            <a:ext cx="1005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方子玄</a:t>
            </a:r>
          </a:p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2019/6/4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8045" y="1684020"/>
            <a:ext cx="739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855345" y="407453"/>
            <a:ext cx="10498455" cy="29462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AHNG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Representation </a:t>
            </a:r>
            <a:r>
              <a:rPr lang="en-US" altLang="zh-CN" dirty="0"/>
              <a:t>learning on attributed heterogeneous network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951" y="2984622"/>
            <a:ext cx="9851009" cy="1837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19647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>
              <a:defRPr/>
            </a:pPr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EXPERIMENTS </a:t>
            </a:r>
            <a:endParaRPr kumimoji="0" lang="en-US" sz="40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063" y="1430355"/>
            <a:ext cx="8285714" cy="4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531312" y="2362602"/>
            <a:ext cx="2757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i="1" dirty="0" smtClean="0"/>
              <a:t>Thanks!</a:t>
            </a:r>
            <a:endParaRPr lang="en-GB" altLang="zh-CN" sz="54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667" y="292599"/>
            <a:ext cx="379666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9132" y="1820191"/>
            <a:ext cx="102277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Network embedding </a:t>
            </a:r>
            <a:r>
              <a:rPr lang="en-US" altLang="zh-CN" sz="2400" dirty="0"/>
              <a:t>aims to encode nodes into a low-dimensional space with the structure and inherent properties of the networks </a:t>
            </a:r>
            <a:r>
              <a:rPr lang="en-US" altLang="zh-CN" sz="2400" dirty="0" smtClean="0"/>
              <a:t>preserved.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M</a:t>
            </a:r>
            <a:r>
              <a:rPr lang="en-US" altLang="zh-CN" sz="2400" dirty="0" smtClean="0"/>
              <a:t>ost </a:t>
            </a:r>
            <a:r>
              <a:rPr lang="en-US" altLang="zh-CN" sz="2400" dirty="0"/>
              <a:t>existing efforts are devoted to </a:t>
            </a:r>
            <a:r>
              <a:rPr lang="en-US" altLang="zh-CN" sz="2400" b="1" dirty="0"/>
              <a:t>homogeneous </a:t>
            </a:r>
            <a:r>
              <a:rPr lang="en-US" altLang="zh-CN" sz="2400" b="1" dirty="0" smtClean="0"/>
              <a:t>networks</a:t>
            </a:r>
            <a:r>
              <a:rPr lang="en-US" altLang="zh-CN" sz="2400" dirty="0"/>
              <a:t>.  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However, networks in real-world scenarios are usually </a:t>
            </a:r>
            <a:r>
              <a:rPr lang="en-US" altLang="zh-CN" sz="2400" b="1" dirty="0" smtClean="0"/>
              <a:t>heterogeneous</a:t>
            </a:r>
            <a:r>
              <a:rPr lang="en-US" altLang="zh-CN" sz="2400" dirty="0" smtClean="0"/>
              <a:t>, </a:t>
            </a:r>
            <a:r>
              <a:rPr lang="en-US" altLang="zh-CN" sz="2400" dirty="0"/>
              <a:t>i.e., they contain multi-type nodes/links and diverse node attributes.</a:t>
            </a:r>
            <a:endParaRPr lang="en-US" altLang="zh-CN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9135" y="139920"/>
            <a:ext cx="3425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>
              <a:defRPr/>
            </a:pPr>
            <a:r>
              <a:rPr lang="en-US" altLang="zh-CN" sz="540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Challenges</a:t>
            </a:r>
            <a:endParaRPr kumimoji="0" lang="en-US" altLang="zh-CN" sz="54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2991" y="1391724"/>
            <a:ext cx="977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How </a:t>
            </a:r>
            <a:r>
              <a:rPr lang="en-US" altLang="zh-CN" sz="2400" dirty="0">
                <a:solidFill>
                  <a:prstClr val="black"/>
                </a:solidFill>
              </a:rPr>
              <a:t>to fuse heterogeneous information sources including network structures, semantic information and node </a:t>
            </a:r>
            <a:r>
              <a:rPr lang="en-US" altLang="zh-CN" sz="2400" dirty="0" smtClean="0">
                <a:solidFill>
                  <a:prstClr val="black"/>
                </a:solidFill>
              </a:rPr>
              <a:t>attributes.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How </a:t>
            </a:r>
            <a:r>
              <a:rPr lang="en-US" altLang="zh-CN" sz="2400" dirty="0">
                <a:solidFill>
                  <a:prstClr val="black"/>
                </a:solidFill>
              </a:rPr>
              <a:t>to capture uncertainty of node </a:t>
            </a:r>
            <a:r>
              <a:rPr lang="en-US" altLang="zh-CN" sz="2400" dirty="0" err="1">
                <a:solidFill>
                  <a:prstClr val="black"/>
                </a:solidFill>
              </a:rPr>
              <a:t>embeddings</a:t>
            </a:r>
            <a:r>
              <a:rPr lang="en-US" altLang="zh-CN" sz="2400" dirty="0">
                <a:solidFill>
                  <a:prstClr val="black"/>
                </a:solidFill>
              </a:rPr>
              <a:t> caused by diverse attributes..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93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5" y="739904"/>
            <a:ext cx="11594237" cy="395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64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3698" y="219871"/>
            <a:ext cx="9779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Few heterogeneous network embedding methods came out until the concept of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meta-path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is presented..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lvl="0"/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there are two kinds of meta-path be- tween </a:t>
            </a:r>
            <a:r>
              <a:rPr lang="en-US" altLang="zh-CN" sz="2400" dirty="0" smtClean="0">
                <a:solidFill>
                  <a:prstClr val="black"/>
                </a:solidFill>
              </a:rPr>
              <a:t>a2 </a:t>
            </a:r>
            <a:r>
              <a:rPr lang="en-US" altLang="zh-CN" sz="2400" dirty="0">
                <a:solidFill>
                  <a:prstClr val="black"/>
                </a:solidFill>
              </a:rPr>
              <a:t>and </a:t>
            </a:r>
            <a:r>
              <a:rPr lang="en-US" altLang="zh-CN" sz="2400" dirty="0" smtClean="0">
                <a:solidFill>
                  <a:prstClr val="black"/>
                </a:solidFill>
              </a:rPr>
              <a:t>a4 </a:t>
            </a:r>
            <a:r>
              <a:rPr lang="en-US" altLang="zh-CN" sz="2400" dirty="0">
                <a:solidFill>
                  <a:prstClr val="black"/>
                </a:solidFill>
              </a:rPr>
              <a:t>, indicating different semantic </a:t>
            </a:r>
            <a:r>
              <a:rPr lang="en-US" altLang="zh-CN" sz="2400" dirty="0" smtClean="0">
                <a:solidFill>
                  <a:prstClr val="black"/>
                </a:solidFill>
              </a:rPr>
              <a:t>information: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a </a:t>
            </a:r>
            <a:r>
              <a:rPr lang="en-US" altLang="zh-CN" sz="2400" dirty="0">
                <a:solidFill>
                  <a:prstClr val="black"/>
                </a:solidFill>
              </a:rPr>
              <a:t>collaborative relationship between </a:t>
            </a:r>
            <a:r>
              <a:rPr lang="en-US" altLang="zh-CN" sz="2400" dirty="0" smtClean="0">
                <a:solidFill>
                  <a:prstClr val="black"/>
                </a:solidFill>
              </a:rPr>
              <a:t>a2 </a:t>
            </a:r>
            <a:r>
              <a:rPr lang="en-US" altLang="zh-CN" sz="2400" dirty="0">
                <a:solidFill>
                  <a:prstClr val="black"/>
                </a:solidFill>
              </a:rPr>
              <a:t>and </a:t>
            </a:r>
            <a:r>
              <a:rPr lang="en-US" altLang="zh-CN" sz="2400" dirty="0" smtClean="0">
                <a:solidFill>
                  <a:prstClr val="black"/>
                </a:solidFill>
              </a:rPr>
              <a:t>a4: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a2 </a:t>
            </a:r>
            <a:r>
              <a:rPr lang="en-US" altLang="zh-CN" sz="2400" dirty="0">
                <a:solidFill>
                  <a:prstClr val="black"/>
                </a:solidFill>
              </a:rPr>
              <a:t>and a4 may have common research </a:t>
            </a:r>
            <a:r>
              <a:rPr lang="en-US" altLang="zh-CN" sz="2400" dirty="0" smtClean="0">
                <a:solidFill>
                  <a:prstClr val="black"/>
                </a:solidFill>
              </a:rPr>
              <a:t>interests: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825" y="2939984"/>
            <a:ext cx="2161905" cy="676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299" y="4703994"/>
            <a:ext cx="3666667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9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99329" y="188090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proposed AHNG </a:t>
            </a:r>
            <a:endParaRPr lang="en-US" sz="400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78" y="1029810"/>
            <a:ext cx="10225587" cy="4993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069" y="1139757"/>
            <a:ext cx="111817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A two-layer neural </a:t>
            </a:r>
            <a:r>
              <a:rPr lang="en-US" altLang="zh-CN" sz="2000" dirty="0" smtClean="0">
                <a:solidFill>
                  <a:prstClr val="black"/>
                </a:solidFill>
              </a:rPr>
              <a:t>network, </a:t>
            </a:r>
            <a:r>
              <a:rPr lang="en-US" altLang="zh-CN" sz="2000" dirty="0">
                <a:solidFill>
                  <a:prstClr val="black"/>
                </a:solidFill>
              </a:rPr>
              <a:t>called attribute encoder, processes the node’s attributes, outputs mean and covariance for each </a:t>
            </a:r>
            <a:r>
              <a:rPr lang="en-US" altLang="zh-CN" sz="2000" dirty="0" smtClean="0">
                <a:solidFill>
                  <a:prstClr val="black"/>
                </a:solidFill>
              </a:rPr>
              <a:t>node: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lvl="2"/>
            <a:endParaRPr lang="en-US" altLang="zh-CN" sz="2000" dirty="0" smtClean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19647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Attribute encoder  </a:t>
            </a:r>
            <a:endParaRPr lang="en-US" sz="400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971" y="2799446"/>
            <a:ext cx="3895238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6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7802" y="1805582"/>
            <a:ext cx="111817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Different from random </a:t>
            </a:r>
            <a:r>
              <a:rPr lang="en-US" altLang="zh-CN" sz="2000" dirty="0" smtClean="0">
                <a:solidFill>
                  <a:prstClr val="black"/>
                </a:solidFill>
              </a:rPr>
              <a:t>walk-based </a:t>
            </a:r>
            <a:r>
              <a:rPr lang="en-US" altLang="zh-CN" sz="2000" dirty="0">
                <a:solidFill>
                  <a:prstClr val="black"/>
                </a:solidFill>
              </a:rPr>
              <a:t>models in homogeneous network, in which a random walker </a:t>
            </a:r>
            <a:r>
              <a:rPr lang="en-US" altLang="zh-CN" sz="2000" dirty="0" smtClean="0">
                <a:solidFill>
                  <a:prstClr val="black"/>
                </a:solidFill>
              </a:rPr>
              <a:t>traverses </a:t>
            </a:r>
            <a:r>
              <a:rPr lang="en-US" altLang="zh-CN" sz="2000" dirty="0">
                <a:solidFill>
                  <a:prstClr val="black"/>
                </a:solidFill>
              </a:rPr>
              <a:t>the whole network without constraint, a meta-path based </a:t>
            </a:r>
            <a:r>
              <a:rPr lang="en-US" altLang="zh-CN" sz="2000" dirty="0" smtClean="0">
                <a:solidFill>
                  <a:prstClr val="black"/>
                </a:solidFill>
              </a:rPr>
              <a:t>random </a:t>
            </a:r>
            <a:r>
              <a:rPr lang="en-US" altLang="zh-CN" sz="2000" dirty="0">
                <a:solidFill>
                  <a:prstClr val="black"/>
                </a:solidFill>
              </a:rPr>
              <a:t>walker </a:t>
            </a:r>
            <a:r>
              <a:rPr lang="en-US" altLang="zh-CN" sz="2000" dirty="0" smtClean="0">
                <a:solidFill>
                  <a:prstClr val="black"/>
                </a:solidFill>
              </a:rPr>
              <a:t>traverse </a:t>
            </a:r>
            <a:r>
              <a:rPr lang="en-US" altLang="zh-CN" sz="2000" dirty="0">
                <a:solidFill>
                  <a:prstClr val="black"/>
                </a:solidFill>
              </a:rPr>
              <a:t>an AHN based on preassigned meta-paths</a:t>
            </a:r>
            <a:r>
              <a:rPr lang="en-US" altLang="zh-CN" sz="2000" dirty="0" smtClean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As for those nodes who conform to con- </a:t>
            </a:r>
            <a:r>
              <a:rPr lang="en-US" altLang="zh-CN" sz="2000" dirty="0" err="1">
                <a:solidFill>
                  <a:prstClr val="black"/>
                </a:solidFill>
              </a:rPr>
              <a:t>ditions</a:t>
            </a:r>
            <a:r>
              <a:rPr lang="en-US" altLang="zh-CN" sz="2000" dirty="0">
                <a:solidFill>
                  <a:prstClr val="black"/>
                </a:solidFill>
              </a:rPr>
              <a:t> above, one of them is picked out randomly.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19647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Meta-path based random walker</a:t>
            </a:r>
            <a:endParaRPr kumimoji="0" lang="en-US" sz="40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7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5128" y="1193023"/>
            <a:ext cx="1118174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prstClr val="black"/>
                </a:solidFill>
              </a:rPr>
              <a:t>Skip-gram models </a:t>
            </a:r>
            <a:r>
              <a:rPr lang="en-US" altLang="zh-CN" sz="2000" dirty="0">
                <a:solidFill>
                  <a:prstClr val="black"/>
                </a:solidFill>
              </a:rPr>
              <a:t>maximize the probability of observing a neighborhood node (context) based on a center node </a:t>
            </a:r>
            <a:r>
              <a:rPr lang="en-US" altLang="zh-CN" sz="2000" dirty="0" smtClean="0">
                <a:solidFill>
                  <a:prstClr val="black"/>
                </a:solidFill>
              </a:rPr>
              <a:t>embedding.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The key notion of skip-gram is to learn center node </a:t>
            </a:r>
            <a:r>
              <a:rPr lang="en-US" altLang="zh-CN" sz="2000" dirty="0" err="1">
                <a:solidFill>
                  <a:prstClr val="black"/>
                </a:solidFill>
              </a:rPr>
              <a:t>embeddings</a:t>
            </a:r>
            <a:r>
              <a:rPr lang="en-US" altLang="zh-CN" sz="2000" dirty="0">
                <a:solidFill>
                  <a:prstClr val="black"/>
                </a:solidFill>
              </a:rPr>
              <a:t> that specializes in predicting the nearby nodes, thus the similarity between a center node and a context node is assumed to be asymmetric. Hence, we use </a:t>
            </a:r>
            <a:r>
              <a:rPr lang="en-US" altLang="zh-CN" sz="2000" dirty="0" err="1">
                <a:solidFill>
                  <a:prstClr val="black"/>
                </a:solidFill>
              </a:rPr>
              <a:t>Kullback</a:t>
            </a:r>
            <a:r>
              <a:rPr lang="en-US" altLang="zh-CN" sz="2000" dirty="0">
                <a:solidFill>
                  <a:prstClr val="black"/>
                </a:solidFill>
              </a:rPr>
              <a:t>–</a:t>
            </a:r>
            <a:r>
              <a:rPr lang="en-US" altLang="zh-CN" sz="2000" dirty="0" err="1">
                <a:solidFill>
                  <a:prstClr val="black"/>
                </a:solidFill>
              </a:rPr>
              <a:t>Leibler</a:t>
            </a:r>
            <a:r>
              <a:rPr lang="en-US" altLang="zh-CN" sz="2000" dirty="0">
                <a:solidFill>
                  <a:prstClr val="black"/>
                </a:solidFill>
              </a:rPr>
              <a:t>(KL) divergence, a naturally asymmetric mea- sure, to incorporate covariance (denotes uncertainties of node </a:t>
            </a:r>
            <a:r>
              <a:rPr lang="en-US" altLang="zh-CN" sz="2000" dirty="0" smtClean="0">
                <a:solidFill>
                  <a:prstClr val="black"/>
                </a:solidFill>
              </a:rPr>
              <a:t>representations</a:t>
            </a:r>
            <a:r>
              <a:rPr lang="en-US" altLang="zh-CN" sz="2000" dirty="0">
                <a:solidFill>
                  <a:prstClr val="black"/>
                </a:solidFill>
              </a:rPr>
              <a:t>) into the model: 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19647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Learner</a:t>
            </a:r>
            <a:endParaRPr kumimoji="0" lang="en-US" sz="40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12" y="2134377"/>
            <a:ext cx="3866667" cy="7428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84" y="4934003"/>
            <a:ext cx="5876190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325</Words>
  <Application>Microsoft Office PowerPoint</Application>
  <PresentationFormat>宽屏</PresentationFormat>
  <Paragraphs>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yu</dc:creator>
  <cp:lastModifiedBy>方子玄</cp:lastModifiedBy>
  <cp:revision>131</cp:revision>
  <dcterms:created xsi:type="dcterms:W3CDTF">2018-06-23T16:50:00Z</dcterms:created>
  <dcterms:modified xsi:type="dcterms:W3CDTF">2019-06-03T12:59:05Z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