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75044"/>
  </p:normalViewPr>
  <p:slideViewPr>
    <p:cSldViewPr snapToGrid="0" snapToObjects="1">
      <p:cViewPr varScale="1">
        <p:scale>
          <a:sx n="72" d="100"/>
          <a:sy n="72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8386F-E3DD-7549-A883-3633729ABF6D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94138-C8E4-AF41-BEC1-55546036A8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这篇文章是第一个提出 </a:t>
            </a:r>
            <a:r>
              <a:rPr kumimoji="1" lang="en-US" altLang="zh-CN" dirty="0" smtClean="0"/>
              <a:t>community embedding </a:t>
            </a:r>
            <a:r>
              <a:rPr kumimoji="1" lang="zh-CN" altLang="en-US" dirty="0" smtClean="0"/>
              <a:t>的文章，思路为先利用 </a:t>
            </a:r>
            <a:r>
              <a:rPr kumimoji="1" lang="en-US" altLang="zh-CN" dirty="0" smtClean="0"/>
              <a:t>line </a:t>
            </a:r>
            <a:r>
              <a:rPr kumimoji="1" lang="zh-CN" altLang="en-US" dirty="0" smtClean="0"/>
              <a:t>的方法训练 </a:t>
            </a:r>
            <a:r>
              <a:rPr kumimoji="1" lang="en-US" altLang="zh-CN" dirty="0" smtClean="0"/>
              <a:t>first order loss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second order loss </a:t>
            </a:r>
            <a:r>
              <a:rPr kumimoji="1" lang="zh-CN" altLang="en-US" dirty="0" smtClean="0"/>
              <a:t>得到 </a:t>
            </a:r>
            <a:r>
              <a:rPr kumimoji="1" lang="en-US" altLang="zh-CN" dirty="0" smtClean="0"/>
              <a:t>embedding</a:t>
            </a:r>
            <a:r>
              <a:rPr kumimoji="1" lang="zh-CN" altLang="en-US" dirty="0" smtClean="0"/>
              <a:t>，然后使用 </a:t>
            </a:r>
            <a:r>
              <a:rPr kumimoji="1" lang="en-US" altLang="zh-CN" dirty="0" smtClean="0"/>
              <a:t>GMM </a:t>
            </a:r>
            <a:r>
              <a:rPr kumimoji="1" lang="zh-CN" altLang="en-US" dirty="0" smtClean="0"/>
              <a:t>模型进行聚类（下图</a:t>
            </a:r>
            <a:r>
              <a:rPr kumimoji="1" lang="en-US" altLang="zh-CN" dirty="0" smtClean="0"/>
              <a:t>(3)</a:t>
            </a:r>
            <a:r>
              <a:rPr kumimoji="1" lang="zh-CN" altLang="en-US" dirty="0" smtClean="0"/>
              <a:t>过程），得到 </a:t>
            </a:r>
            <a:r>
              <a:rPr kumimoji="1" lang="en-US" altLang="zh-CN" dirty="0" smtClean="0"/>
              <a:t>community embedding</a:t>
            </a:r>
            <a:r>
              <a:rPr kumimoji="1" lang="zh-CN" altLang="en-US" dirty="0" smtClean="0"/>
              <a:t>（下图</a:t>
            </a:r>
            <a:r>
              <a:rPr kumimoji="1" lang="en-US" altLang="zh-CN" dirty="0" smtClean="0"/>
              <a:t>(1)</a:t>
            </a:r>
            <a:r>
              <a:rPr kumimoji="1" lang="zh-CN" altLang="en-US" dirty="0" smtClean="0"/>
              <a:t>）过程。文章的主要贡献在于实现了</a:t>
            </a:r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过程，从而完成了下面的闭环。得到的模型既能进行 </a:t>
            </a:r>
            <a:r>
              <a:rPr kumimoji="1" lang="en-US" altLang="zh-CN" dirty="0" smtClean="0"/>
              <a:t>node embedding </a:t>
            </a:r>
            <a:r>
              <a:rPr kumimoji="1" lang="zh-CN" altLang="en-US" dirty="0" smtClean="0"/>
              <a:t>，也能进行 </a:t>
            </a:r>
            <a:r>
              <a:rPr kumimoji="1" lang="en-US" altLang="zh-CN" dirty="0" err="1" smtClean="0"/>
              <a:t>commuity</a:t>
            </a:r>
            <a:r>
              <a:rPr kumimoji="1" lang="en-US" altLang="zh-CN" dirty="0" smtClean="0"/>
              <a:t> detection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4138-C8E4-AF41-BEC1-55546036A8A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46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sigmoid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4138-C8E4-AF41-BEC1-55546036A8A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42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输入：节点的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输出：节点属于每个社团的概率，每个社团的分布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4138-C8E4-AF41-BEC1-55546036A8A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2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表示属于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类的点的概率和。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4138-C8E4-AF41-BEC1-55546036A8A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71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 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μ,Σμ,Σ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看做已知参数，通过迭代修改 </a:t>
            </a:r>
            <a:r>
              <a:rPr lang="en-US" altLang="zh-CN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的值来优化 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，这样能够使得同一个社团的节点的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能够靠近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94138-C8E4-AF41-BEC1-55546036A8A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14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21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3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00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63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99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8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57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62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26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8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CEF40-66FF-7E46-B1F3-2693E45D4FCF}" type="datetimeFigureOut">
              <a:rPr kumimoji="1" lang="zh-CN" altLang="en-US" smtClean="0"/>
              <a:t>2018/10/16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1888-08EA-5A48-9D23-0864261C57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946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Learning Community Embedding</a:t>
            </a:r>
            <a:br>
              <a:rPr lang="en-US" altLang="zh-CN" sz="40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4000" dirty="0">
                <a:latin typeface="Times New Roman" charset="0"/>
                <a:ea typeface="Times New Roman" charset="0"/>
                <a:cs typeface="Times New Roman" charset="0"/>
              </a:rPr>
              <a:t>with Community Detection and Node Embedding on Graphs </a:t>
            </a:r>
            <a:endParaRPr kumimoji="1" lang="zh-CN" altLang="en-US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3676217"/>
            <a:ext cx="10141527" cy="26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 can help improve community detection </a:t>
            </a:r>
            <a:endParaRPr lang="en-US" altLang="zh-CN" dirty="0" smtClean="0"/>
          </a:p>
          <a:p>
            <a:r>
              <a:rPr lang="en-US" altLang="zh-CN" dirty="0"/>
              <a:t>community embedding can be used to optimize the node </a:t>
            </a:r>
            <a:r>
              <a:rPr lang="en-US" altLang="zh-CN" dirty="0" smtClean="0"/>
              <a:t>embedding </a:t>
            </a:r>
            <a:r>
              <a:rPr lang="en-US" altLang="zh-CN" dirty="0"/>
              <a:t>by introducing a community-aware high-order proximity 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2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36" y="2225660"/>
            <a:ext cx="5395913" cy="3385013"/>
          </a:xfrm>
        </p:spPr>
      </p:pic>
      <p:sp>
        <p:nvSpPr>
          <p:cNvPr id="5" name="文本框 4"/>
          <p:cNvSpPr txBox="1"/>
          <p:nvPr/>
        </p:nvSpPr>
        <p:spPr>
          <a:xfrm>
            <a:off x="838200" y="2994836"/>
            <a:ext cx="57288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cannot simply de ne a community embedding as a vector </a:t>
            </a:r>
            <a:endParaRPr lang="zh-CN" altLang="en-US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we need to de ne it as a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 in the low-dimensional space 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3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Introduce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690688"/>
            <a:ext cx="8064500" cy="1930400"/>
          </a:xfrm>
        </p:spPr>
      </p:pic>
      <p:sp>
        <p:nvSpPr>
          <p:cNvPr id="5" name="文本框 4"/>
          <p:cNvSpPr txBox="1"/>
          <p:nvPr/>
        </p:nvSpPr>
        <p:spPr>
          <a:xfrm>
            <a:off x="1737402" y="4300320"/>
            <a:ext cx="8487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 closed loop among community embedding, community </a:t>
            </a:r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detection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and node embedding </a:t>
            </a:r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79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First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Second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loss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709" y="2364510"/>
            <a:ext cx="4064000" cy="66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650" y="3889736"/>
            <a:ext cx="6616700" cy="71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18" y="4600936"/>
            <a:ext cx="3581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0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Community Detection and </a:t>
            </a:r>
            <a:r>
              <a:rPr lang="en-US" altLang="zh-CN" dirty="0" smtClean="0"/>
              <a:t>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Gaussian </a:t>
            </a:r>
            <a:r>
              <a:rPr lang="en-US" altLang="zh-CN" dirty="0" smtClean="0"/>
              <a:t>distribution :</a:t>
            </a: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28" y="2341418"/>
            <a:ext cx="6358082" cy="1010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3352287"/>
            <a:ext cx="5107709" cy="10175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28" y="4369838"/>
            <a:ext cx="4440381" cy="1158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90" y="5489342"/>
            <a:ext cx="3723410" cy="10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7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Community Detection and Embedding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Optimize: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</a:t>
            </a:r>
            <a:endParaRPr kumimoji="1" lang="zh-CN" altLang="en-US" dirty="0" smtClean="0"/>
          </a:p>
          <a:p>
            <a:r>
              <a:rPr kumimoji="1" lang="en-US" altLang="zh-CN" dirty="0" smtClean="0"/>
              <a:t>E: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 smtClean="0"/>
              <a:t>M: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1" y="2451100"/>
            <a:ext cx="3571009" cy="9705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91" y="3580329"/>
            <a:ext cx="4940300" cy="176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6" y="5734908"/>
            <a:ext cx="1306945" cy="4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community embedding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 embedding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73" y="1690688"/>
            <a:ext cx="3771900" cy="93764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5" y="2660651"/>
            <a:ext cx="5270500" cy="71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55" y="3326236"/>
            <a:ext cx="6591300" cy="647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55" y="4141355"/>
            <a:ext cx="5245100" cy="736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55" y="4877955"/>
            <a:ext cx="6591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</a:t>
            </a:r>
            <a:r>
              <a:rPr kumimoji="1" lang="en-US" altLang="zh-CN" dirty="0" smtClean="0"/>
              <a:t>xperiments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We evaluate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ComE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on multiple real-world datasets with various application tasks. It renders better graph visualization results, and also improves the state-of-the-art baselines by at least 6.6% (NMI) and 2.2%–16.9% (conductance) in 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community detection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, 0.8%–26.9% (macro-F1) and 0.71%–48% (micro-F1) in </a:t>
            </a:r>
            <a:r>
              <a:rPr lang="en-US" altLang="zh-CN" b="1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node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  <a:endParaRPr lang="zh-CN" altLang="en-US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Conductance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is basically a ratio between the number of edges leaving a community and that within the community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26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b="1" i="1" dirty="0">
                <a:latin typeface="Times New Roman" charset="0"/>
                <a:ea typeface="Times New Roman" charset="0"/>
                <a:cs typeface="Times New Roman" charset="0"/>
              </a:rPr>
              <a:t>NMI</a:t>
            </a:r>
            <a:r>
              <a:rPr lang="en-US" altLang="zh-CN" sz="2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measures the closeness between the predicted communities with ground truth based on the node labels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2600" b="1" i="1" dirty="0">
                <a:latin typeface="Times New Roman" charset="0"/>
                <a:ea typeface="Times New Roman" charset="0"/>
                <a:cs typeface="Times New Roman" charset="0"/>
              </a:rPr>
              <a:t>Micro- F1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is the overall F1 </a:t>
            </a:r>
            <a:endParaRPr lang="zh-CN" altLang="en-US" sz="26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2600" b="1" i="1" dirty="0" smtClean="0">
                <a:latin typeface="Times New Roman" charset="0"/>
                <a:ea typeface="Times New Roman" charset="0"/>
                <a:cs typeface="Times New Roman" charset="0"/>
              </a:rPr>
              <a:t>Macro-F1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600" dirty="0">
                <a:latin typeface="Times New Roman" charset="0"/>
                <a:ea typeface="Times New Roman" charset="0"/>
                <a:cs typeface="Times New Roman" charset="0"/>
              </a:rPr>
              <a:t>is the average of F1 scores </a:t>
            </a:r>
            <a:r>
              <a:rPr lang="en-US" altLang="zh-CN" sz="26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zh-CN" sz="2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324</Words>
  <Application>Microsoft Macintosh PowerPoint</Application>
  <PresentationFormat>宽屏</PresentationFormat>
  <Paragraphs>39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Learning Community Embedding with Community Detection and Node Embedding on Graphs </vt:lpstr>
      <vt:lpstr>Introduce</vt:lpstr>
      <vt:lpstr>Introduce</vt:lpstr>
      <vt:lpstr>Introduce</vt:lpstr>
      <vt:lpstr>Node embedding</vt:lpstr>
      <vt:lpstr>Community Detection and Embedding</vt:lpstr>
      <vt:lpstr>Community Detection and Embedding</vt:lpstr>
      <vt:lpstr>community embedding -&gt; node embedding</vt:lpstr>
      <vt:lpstr>Experiments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Community Embedding with Community Detection and Node Embedding on Graphs </dc:title>
  <dc:creator>wluluo@gmail.com</dc:creator>
  <cp:lastModifiedBy>wluluo@gmail.com</cp:lastModifiedBy>
  <cp:revision>13</cp:revision>
  <dcterms:created xsi:type="dcterms:W3CDTF">2018-10-15T07:35:50Z</dcterms:created>
  <dcterms:modified xsi:type="dcterms:W3CDTF">2018-10-16T01:34:36Z</dcterms:modified>
</cp:coreProperties>
</file>