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15" autoAdjust="0"/>
  </p:normalViewPr>
  <p:slideViewPr>
    <p:cSldViewPr snapToGrid="0">
      <p:cViewPr varScale="1">
        <p:scale>
          <a:sx n="84" d="100"/>
          <a:sy n="84"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26502-8A39-49EA-BDE3-DBAABE222382}" type="datetimeFigureOut">
              <a:rPr lang="zh-CN" altLang="en-US" smtClean="0"/>
              <a:t>2019/1/1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45A56-3F04-4D52-A93B-0DA6F0D55288}" type="slidenum">
              <a:rPr lang="zh-CN" altLang="en-US" smtClean="0"/>
              <a:t>‹#›</a:t>
            </a:fld>
            <a:endParaRPr lang="zh-CN" altLang="en-US"/>
          </a:p>
        </p:txBody>
      </p:sp>
    </p:spTree>
    <p:extLst>
      <p:ext uri="{BB962C8B-B14F-4D97-AF65-F5344CB8AC3E}">
        <p14:creationId xmlns:p14="http://schemas.microsoft.com/office/powerpoint/2010/main" val="20822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945A56-3F04-4D52-A93B-0DA6F0D55288}" type="slidenum">
              <a:rPr lang="zh-CN" altLang="en-US" smtClean="0"/>
              <a:t>3</a:t>
            </a:fld>
            <a:endParaRPr lang="zh-CN" altLang="en-US"/>
          </a:p>
        </p:txBody>
      </p:sp>
    </p:spTree>
    <p:extLst>
      <p:ext uri="{BB962C8B-B14F-4D97-AF65-F5344CB8AC3E}">
        <p14:creationId xmlns:p14="http://schemas.microsoft.com/office/powerpoint/2010/main" val="394099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API calls are used by the Android apps in order to access operating system functionality and system resources. therefore, they can be used as representations of the behaviors of an Android app.</a:t>
            </a:r>
          </a:p>
          <a:p>
            <a:r>
              <a:rPr lang="en-US" altLang="zh-CN" dirty="0" smtClean="0"/>
              <a:t> (1) invoke-static: invokes a static method with parameters; (2) invoke-virtual: invokes a virtual method with parameters; (3) invoke-direct: invokes a method with parameters without the virtual method resolution; (4) invoke-super: invokes the virtual method of the immediate parent class; and (5) </a:t>
            </a:r>
            <a:r>
              <a:rPr lang="en-US" altLang="zh-CN" dirty="0" err="1" smtClean="0"/>
              <a:t>invokeinterface</a:t>
            </a:r>
            <a:r>
              <a:rPr lang="en-US" altLang="zh-CN" dirty="0" smtClean="0"/>
              <a:t>: invokes an interface method. </a:t>
            </a:r>
            <a:endParaRPr lang="zh-CN" altLang="en-US" dirty="0"/>
          </a:p>
        </p:txBody>
      </p:sp>
      <p:sp>
        <p:nvSpPr>
          <p:cNvPr id="4" name="灯片编号占位符 3"/>
          <p:cNvSpPr>
            <a:spLocks noGrp="1"/>
          </p:cNvSpPr>
          <p:nvPr>
            <p:ph type="sldNum" sz="quarter" idx="10"/>
          </p:nvPr>
        </p:nvSpPr>
        <p:spPr/>
        <p:txBody>
          <a:bodyPr/>
          <a:lstStyle/>
          <a:p>
            <a:fld id="{80945A56-3F04-4D52-A93B-0DA6F0D55288}" type="slidenum">
              <a:rPr lang="zh-CN" altLang="en-US" smtClean="0"/>
              <a:t>4</a:t>
            </a:fld>
            <a:endParaRPr lang="zh-CN" altLang="en-US"/>
          </a:p>
        </p:txBody>
      </p:sp>
    </p:spTree>
    <p:extLst>
      <p:ext uri="{BB962C8B-B14F-4D97-AF65-F5344CB8AC3E}">
        <p14:creationId xmlns:p14="http://schemas.microsoft.com/office/powerpoint/2010/main" val="1266767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r>
              <a:rPr lang="en-US" altLang="zh-CN" dirty="0" err="1" smtClean="0"/>
              <a:t>ξi</a:t>
            </a:r>
            <a:r>
              <a:rPr lang="en-US" altLang="zh-CN" dirty="0" smtClean="0"/>
              <a:t>  is introduced to allow </a:t>
            </a:r>
            <a:r>
              <a:rPr lang="en-US" altLang="zh-CN" dirty="0" err="1" smtClean="0"/>
              <a:t>mis</a:t>
            </a:r>
            <a:r>
              <a:rPr lang="en-US" altLang="zh-CN" dirty="0" smtClean="0"/>
              <a:t>-classification.</a:t>
            </a:r>
          </a:p>
          <a:p>
            <a:endParaRPr lang="en-US" altLang="zh-CN" dirty="0" smtClean="0"/>
          </a:p>
          <a:p>
            <a:r>
              <a:rPr lang="en-US" altLang="zh-CN" dirty="0" smtClean="0"/>
              <a:t>[23] S. V. N. </a:t>
            </a:r>
            <a:r>
              <a:rPr lang="en-US" altLang="zh-CN" dirty="0" err="1" smtClean="0"/>
              <a:t>Vishwanathan</a:t>
            </a:r>
            <a:r>
              <a:rPr lang="en-US" altLang="zh-CN" dirty="0" smtClean="0"/>
              <a:t>, </a:t>
            </a:r>
            <a:r>
              <a:rPr lang="en-US" altLang="zh-CN" dirty="0" err="1" smtClean="0"/>
              <a:t>Zhaonan</a:t>
            </a:r>
            <a:r>
              <a:rPr lang="en-US" altLang="zh-CN" dirty="0" smtClean="0"/>
              <a:t> sun, </a:t>
            </a:r>
            <a:r>
              <a:rPr lang="en-US" altLang="zh-CN" dirty="0" err="1" smtClean="0"/>
              <a:t>Nawanol</a:t>
            </a:r>
            <a:r>
              <a:rPr lang="en-US" altLang="zh-CN" dirty="0" smtClean="0"/>
              <a:t> </a:t>
            </a:r>
            <a:r>
              <a:rPr lang="en-US" altLang="zh-CN" dirty="0" err="1" smtClean="0"/>
              <a:t>Ampornpunt</a:t>
            </a:r>
            <a:r>
              <a:rPr lang="en-US" altLang="zh-CN" dirty="0" smtClean="0"/>
              <a:t>, and </a:t>
            </a:r>
            <a:r>
              <a:rPr lang="en-US" altLang="zh-CN" dirty="0" err="1" smtClean="0"/>
              <a:t>Manik</a:t>
            </a:r>
            <a:r>
              <a:rPr lang="en-US" altLang="zh-CN" dirty="0" smtClean="0"/>
              <a:t> Varma.2010. Multiple Kernel Learning and the SMO Algorithm. In NIPS. 2361–2369.</a:t>
            </a:r>
            <a:endParaRPr lang="zh-CN" altLang="en-US" dirty="0"/>
          </a:p>
        </p:txBody>
      </p:sp>
      <p:sp>
        <p:nvSpPr>
          <p:cNvPr id="4" name="灯片编号占位符 3"/>
          <p:cNvSpPr>
            <a:spLocks noGrp="1"/>
          </p:cNvSpPr>
          <p:nvPr>
            <p:ph type="sldNum" sz="quarter" idx="10"/>
          </p:nvPr>
        </p:nvSpPr>
        <p:spPr/>
        <p:txBody>
          <a:bodyPr/>
          <a:lstStyle/>
          <a:p>
            <a:fld id="{80945A56-3F04-4D52-A93B-0DA6F0D55288}" type="slidenum">
              <a:rPr lang="zh-CN" altLang="en-US" smtClean="0"/>
              <a:t>7</a:t>
            </a:fld>
            <a:endParaRPr lang="zh-CN" altLang="en-US"/>
          </a:p>
        </p:txBody>
      </p:sp>
    </p:spTree>
    <p:extLst>
      <p:ext uri="{BB962C8B-B14F-4D97-AF65-F5344CB8AC3E}">
        <p14:creationId xmlns:p14="http://schemas.microsoft.com/office/powerpoint/2010/main" val="25438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p>
          <a:p>
            <a:r>
              <a:rPr lang="en-US" altLang="zh-CN" dirty="0" smtClean="0"/>
              <a:t>select the top </a:t>
            </a:r>
            <a:r>
              <a:rPr lang="en-US" altLang="zh-CN" dirty="0" err="1" smtClean="0"/>
              <a:t>ve</a:t>
            </a:r>
            <a:r>
              <a:rPr lang="en-US" altLang="zh-CN" dirty="0" smtClean="0"/>
              <a:t> meta-paths (i.e., PID12, PID16, PID6, PID3, and PID5) and use their Laplacian scores as the weights to construct a new kernel (i.e., </a:t>
            </a:r>
            <a:r>
              <a:rPr lang="en-US" altLang="zh-CN" sz="1600" b="1" i="0" u="sng" dirty="0" smtClean="0"/>
              <a:t>PID17</a:t>
            </a:r>
            <a:r>
              <a:rPr lang="en-US" altLang="zh-CN" dirty="0" smtClean="0"/>
              <a:t>) fed to the SVM. Similar to multi-kernel learning, if the similarity matrix is not PSD, we remove the negative eigenvalues following [26]. We also use these top </a:t>
            </a:r>
            <a:r>
              <a:rPr lang="en-US" altLang="zh-CN" dirty="0" err="1" smtClean="0"/>
              <a:t>ve</a:t>
            </a:r>
            <a:r>
              <a:rPr lang="en-US" altLang="zh-CN" dirty="0" smtClean="0"/>
              <a:t> meta-paths as the kernels and apply multi-kernel learning (described in Section 3.3) for comparison (i.e., </a:t>
            </a:r>
            <a:r>
              <a:rPr lang="en-US" altLang="zh-CN" b="1" u="sng" dirty="0" smtClean="0">
                <a:solidFill>
                  <a:srgbClr val="FF0000"/>
                </a:solidFill>
              </a:rPr>
              <a:t>PID19</a:t>
            </a:r>
            <a:r>
              <a:rPr lang="en-US" altLang="zh-CN" dirty="0" smtClean="0"/>
              <a:t>). Another set of comparison is using all the meta-paths (i.e., </a:t>
            </a:r>
            <a:r>
              <a:rPr lang="en-US" altLang="zh-CN" sz="1600" b="1" u="sng" dirty="0" smtClean="0"/>
              <a:t>PID18</a:t>
            </a:r>
            <a:r>
              <a:rPr lang="en-US" altLang="zh-CN" dirty="0" smtClean="0"/>
              <a:t> with combined similarity and </a:t>
            </a:r>
            <a:r>
              <a:rPr lang="en-US" altLang="zh-CN" b="1" u="sng" dirty="0" smtClean="0"/>
              <a:t>PID20</a:t>
            </a:r>
            <a:r>
              <a:rPr lang="en-US" altLang="zh-CN" dirty="0" smtClean="0"/>
              <a:t> by applying multi-kernel learning). e experimental results are shown in Table 3.</a:t>
            </a:r>
            <a:endParaRPr lang="zh-CN" altLang="en-US" dirty="0"/>
          </a:p>
        </p:txBody>
      </p:sp>
      <p:sp>
        <p:nvSpPr>
          <p:cNvPr id="4" name="灯片编号占位符 3"/>
          <p:cNvSpPr>
            <a:spLocks noGrp="1"/>
          </p:cNvSpPr>
          <p:nvPr>
            <p:ph type="sldNum" sz="quarter" idx="10"/>
          </p:nvPr>
        </p:nvSpPr>
        <p:spPr/>
        <p:txBody>
          <a:bodyPr/>
          <a:lstStyle/>
          <a:p>
            <a:fld id="{80945A56-3F04-4D52-A93B-0DA6F0D55288}" type="slidenum">
              <a:rPr lang="zh-CN" altLang="en-US" smtClean="0"/>
              <a:t>9</a:t>
            </a:fld>
            <a:endParaRPr lang="zh-CN" altLang="en-US"/>
          </a:p>
        </p:txBody>
      </p:sp>
    </p:spTree>
    <p:extLst>
      <p:ext uri="{BB962C8B-B14F-4D97-AF65-F5344CB8AC3E}">
        <p14:creationId xmlns:p14="http://schemas.microsoft.com/office/powerpoint/2010/main" val="34842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117462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369089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118176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56657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329399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377963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12534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110829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63665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143681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F685823-A78F-48A5-ADFC-62520E542197}" type="datetimeFigureOut">
              <a:rPr lang="zh-CN" altLang="en-US" smtClean="0"/>
              <a:t>2019/1/1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287485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85823-A78F-48A5-ADFC-62520E542197}" type="datetimeFigureOut">
              <a:rPr lang="zh-CN" altLang="en-US" smtClean="0"/>
              <a:t>2019/1/1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43CBD-3280-4A2B-AF02-007594219A98}" type="slidenum">
              <a:rPr lang="zh-CN" altLang="en-US" smtClean="0"/>
              <a:t>‹#›</a:t>
            </a:fld>
            <a:endParaRPr lang="zh-CN" altLang="en-US"/>
          </a:p>
        </p:txBody>
      </p:sp>
    </p:spTree>
    <p:extLst>
      <p:ext uri="{BB962C8B-B14F-4D97-AF65-F5344CB8AC3E}">
        <p14:creationId xmlns:p14="http://schemas.microsoft.com/office/powerpoint/2010/main" val="2185601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334397"/>
            <a:ext cx="12192000" cy="2387600"/>
          </a:xfrm>
        </p:spPr>
        <p:txBody>
          <a:bodyPr>
            <a:noAutofit/>
          </a:bodyPr>
          <a:lstStyle/>
          <a:p>
            <a:r>
              <a:rPr lang="en-US" altLang="zh-CN" b="1" dirty="0" err="1" smtClean="0">
                <a:latin typeface="Comic Sans MS" panose="030F0702030302020204" pitchFamily="66" charset="0"/>
              </a:rPr>
              <a:t>HinDroid</a:t>
            </a:r>
            <a:r>
              <a:rPr lang="en-US" altLang="zh-CN" b="1" dirty="0" smtClean="0">
                <a:latin typeface="Comic Sans MS" panose="030F0702030302020204" pitchFamily="66" charset="0"/>
              </a:rPr>
              <a:t>: </a:t>
            </a:r>
            <a:r>
              <a:rPr lang="en-US" altLang="zh-CN" sz="4400" b="1" dirty="0" smtClean="0">
                <a:latin typeface="Comic Sans MS" panose="030F0702030302020204" pitchFamily="66" charset="0"/>
              </a:rPr>
              <a:t>An Intelligent Android Malware Detection System </a:t>
            </a:r>
            <a:br>
              <a:rPr lang="en-US" altLang="zh-CN" sz="4400" b="1" dirty="0" smtClean="0">
                <a:latin typeface="Comic Sans MS" panose="030F0702030302020204" pitchFamily="66" charset="0"/>
              </a:rPr>
            </a:br>
            <a:r>
              <a:rPr lang="en-US" altLang="zh-CN" sz="4400" b="1" dirty="0" smtClean="0">
                <a:latin typeface="Comic Sans MS" panose="030F0702030302020204" pitchFamily="66" charset="0"/>
              </a:rPr>
              <a:t>Based on Structured Heterogeneous Information Network</a:t>
            </a:r>
            <a:endParaRPr lang="zh-CN" altLang="en-US" sz="4400" b="1" dirty="0">
              <a:latin typeface="Comic Sans MS" panose="030F0702030302020204" pitchFamily="66" charset="0"/>
            </a:endParaRPr>
          </a:p>
        </p:txBody>
      </p:sp>
      <p:pic>
        <p:nvPicPr>
          <p:cNvPr id="4" name="图片 3"/>
          <p:cNvPicPr>
            <a:picLocks noChangeAspect="1"/>
          </p:cNvPicPr>
          <p:nvPr/>
        </p:nvPicPr>
        <p:blipFill>
          <a:blip r:embed="rId2"/>
          <a:stretch>
            <a:fillRect/>
          </a:stretch>
        </p:blipFill>
        <p:spPr>
          <a:xfrm>
            <a:off x="1524571" y="4294602"/>
            <a:ext cx="9142857" cy="1104762"/>
          </a:xfrm>
          <a:prstGeom prst="rect">
            <a:avLst/>
          </a:prstGeom>
        </p:spPr>
      </p:pic>
    </p:spTree>
    <p:extLst>
      <p:ext uri="{BB962C8B-B14F-4D97-AF65-F5344CB8AC3E}">
        <p14:creationId xmlns:p14="http://schemas.microsoft.com/office/powerpoint/2010/main" val="4213984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82614" y="118484"/>
            <a:ext cx="6799047" cy="6579047"/>
          </a:xfrm>
          <a:prstGeom prst="rect">
            <a:avLst/>
          </a:prstGeom>
        </p:spPr>
      </p:pic>
    </p:spTree>
    <p:extLst>
      <p:ext uri="{BB962C8B-B14F-4D97-AF65-F5344CB8AC3E}">
        <p14:creationId xmlns:p14="http://schemas.microsoft.com/office/powerpoint/2010/main" val="73455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540000"/>
            <a:ext cx="3644348" cy="646331"/>
          </a:xfrm>
          <a:prstGeom prst="rect">
            <a:avLst/>
          </a:prstGeom>
          <a:noFill/>
        </p:spPr>
        <p:txBody>
          <a:bodyPr wrap="square" rtlCol="0">
            <a:spAutoFit/>
          </a:bodyPr>
          <a:lstStyle/>
          <a:p>
            <a:r>
              <a:rPr lang="en-US" altLang="zh-CN" sz="3600" b="1" dirty="0" smtClean="0">
                <a:solidFill>
                  <a:srgbClr val="FF0000"/>
                </a:solidFill>
                <a:latin typeface="Bradley Hand ITC" panose="03070402050302030203" pitchFamily="66" charset="0"/>
              </a:rPr>
              <a:t>PROBLEM</a:t>
            </a:r>
            <a:endParaRPr lang="zh-CN" altLang="en-US" sz="3600" b="1" dirty="0">
              <a:solidFill>
                <a:srgbClr val="FF0000"/>
              </a:solidFill>
              <a:latin typeface="Bradley Hand ITC" panose="03070402050302030203" pitchFamily="66" charset="0"/>
            </a:endParaRPr>
          </a:p>
        </p:txBody>
      </p:sp>
      <p:sp>
        <p:nvSpPr>
          <p:cNvPr id="3" name="矩形 2"/>
          <p:cNvSpPr/>
          <p:nvPr/>
        </p:nvSpPr>
        <p:spPr>
          <a:xfrm>
            <a:off x="2438399" y="2429975"/>
            <a:ext cx="7977809" cy="1938992"/>
          </a:xfrm>
          <a:prstGeom prst="rect">
            <a:avLst/>
          </a:prstGeom>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detect Android malware</a:t>
            </a:r>
          </a:p>
          <a:p>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 increasing sophistication of Android malware calls for new defensive techniques that are capable against novel threats and</a:t>
            </a:r>
          </a:p>
          <a:p>
            <a:r>
              <a:rPr lang="en-US" altLang="zh-CN" sz="2400" dirty="0" smtClean="0">
                <a:latin typeface="Times New Roman" panose="02020603050405020304" pitchFamily="18" charset="0"/>
                <a:cs typeface="Times New Roman" panose="02020603050405020304" pitchFamily="18" charset="0"/>
              </a:rPr>
              <a:t>harder to evade.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28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799722" y="690839"/>
            <a:ext cx="4845714" cy="5782858"/>
          </a:xfrm>
          <a:prstGeom prst="rect">
            <a:avLst/>
          </a:prstGeom>
        </p:spPr>
      </p:pic>
      <p:sp>
        <p:nvSpPr>
          <p:cNvPr id="3" name="文本框 2"/>
          <p:cNvSpPr txBox="1"/>
          <p:nvPr/>
        </p:nvSpPr>
        <p:spPr>
          <a:xfrm>
            <a:off x="756000" y="540000"/>
            <a:ext cx="6334540" cy="1200329"/>
          </a:xfrm>
          <a:prstGeom prst="rect">
            <a:avLst/>
          </a:prstGeom>
          <a:noFill/>
        </p:spPr>
        <p:txBody>
          <a:bodyPr wrap="square" rtlCol="0">
            <a:spAutoFit/>
          </a:bodyPr>
          <a:lstStyle/>
          <a:p>
            <a:r>
              <a:rPr lang="en-US" altLang="zh-CN" sz="3600" b="1" dirty="0" smtClean="0">
                <a:solidFill>
                  <a:srgbClr val="FF0000"/>
                </a:solidFill>
                <a:latin typeface="Bradley Hand ITC" panose="03070402050302030203" pitchFamily="66" charset="0"/>
              </a:rPr>
              <a:t>SYSTEM </a:t>
            </a:r>
          </a:p>
          <a:p>
            <a:r>
              <a:rPr lang="en-US" altLang="zh-CN" sz="3600" b="1" dirty="0" smtClean="0">
                <a:solidFill>
                  <a:srgbClr val="FF0000"/>
                </a:solidFill>
                <a:latin typeface="Bradley Hand ITC" panose="03070402050302030203" pitchFamily="66" charset="0"/>
              </a:rPr>
              <a:t>ARCHITECTURE</a:t>
            </a:r>
            <a:endParaRPr lang="zh-CN" altLang="en-US" sz="3600" b="1" dirty="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141124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540000"/>
            <a:ext cx="6334540" cy="646331"/>
          </a:xfrm>
          <a:prstGeom prst="rect">
            <a:avLst/>
          </a:prstGeom>
          <a:noFill/>
        </p:spPr>
        <p:txBody>
          <a:bodyPr wrap="square" rtlCol="0">
            <a:spAutoFit/>
          </a:bodyPr>
          <a:lstStyle/>
          <a:p>
            <a:r>
              <a:rPr lang="en-US" altLang="zh-CN" sz="3600" b="1" dirty="0" err="1" smtClean="0">
                <a:solidFill>
                  <a:srgbClr val="FF0000"/>
                </a:solidFill>
                <a:latin typeface="Bradley Hand ITC" panose="03070402050302030203" pitchFamily="66" charset="0"/>
              </a:rPr>
              <a:t>HinDroid</a:t>
            </a:r>
            <a:endParaRPr lang="zh-CN" altLang="en-US" sz="3600" b="1" dirty="0">
              <a:solidFill>
                <a:srgbClr val="FF0000"/>
              </a:solidFill>
              <a:latin typeface="Bradley Hand ITC" panose="03070402050302030203" pitchFamily="66" charset="0"/>
            </a:endParaRPr>
          </a:p>
        </p:txBody>
      </p:sp>
      <p:sp>
        <p:nvSpPr>
          <p:cNvPr id="9" name="矩形 8"/>
          <p:cNvSpPr/>
          <p:nvPr/>
        </p:nvSpPr>
        <p:spPr>
          <a:xfrm>
            <a:off x="756000" y="1202189"/>
            <a:ext cx="2681375" cy="461665"/>
          </a:xfrm>
          <a:prstGeom prst="rect">
            <a:avLst/>
          </a:prstGeom>
        </p:spPr>
        <p:txBody>
          <a:bodyPr wrap="none">
            <a:spAutoFit/>
          </a:bodyPr>
          <a:lstStyle/>
          <a:p>
            <a:r>
              <a:rPr lang="en-US" altLang="zh-CN" sz="2400" b="1" dirty="0" smtClean="0">
                <a:latin typeface="Times New Roman" panose="02020603050405020304" pitchFamily="18" charset="0"/>
                <a:cs typeface="Times New Roman" panose="02020603050405020304" pitchFamily="18" charset="0"/>
              </a:rPr>
              <a:t>Feature Extraction</a:t>
            </a:r>
            <a:endParaRPr lang="zh-CN" altLang="en-US" sz="2400" b="1" dirty="0">
              <a:latin typeface="Times New Roman" panose="02020603050405020304" pitchFamily="18" charset="0"/>
              <a:cs typeface="Times New Roman" panose="02020603050405020304" pitchFamily="18" charset="0"/>
            </a:endParaRPr>
          </a:p>
        </p:txBody>
      </p:sp>
      <p:sp>
        <p:nvSpPr>
          <p:cNvPr id="10" name="矩形 9"/>
          <p:cNvSpPr/>
          <p:nvPr/>
        </p:nvSpPr>
        <p:spPr>
          <a:xfrm>
            <a:off x="1799861" y="1902616"/>
            <a:ext cx="5851282" cy="707886"/>
          </a:xfrm>
          <a:prstGeom prst="rect">
            <a:avLst/>
          </a:prstGeom>
        </p:spPr>
        <p:txBody>
          <a:bodyPr wrap="none">
            <a:spAutoFit/>
          </a:bodyPr>
          <a:lstStyle/>
          <a:p>
            <a:r>
              <a:rPr lang="en-US" altLang="zh-CN" sz="2000" dirty="0" smtClean="0">
                <a:latin typeface="Times New Roman" panose="02020603050405020304" pitchFamily="18" charset="0"/>
                <a:cs typeface="Times New Roman" panose="02020603050405020304" pitchFamily="18" charset="0"/>
              </a:rPr>
              <a:t>API Call Extraction</a:t>
            </a:r>
          </a:p>
          <a:p>
            <a:r>
              <a:rPr lang="en-US" altLang="zh-CN" sz="2000" dirty="0" smtClean="0">
                <a:latin typeface="Times New Roman" panose="02020603050405020304" pitchFamily="18" charset="0"/>
                <a:cs typeface="Times New Roman" panose="02020603050405020304" pitchFamily="18" charset="0"/>
              </a:rPr>
              <a:t>Relationship Analysis among the Extracted API Calls</a:t>
            </a:r>
            <a:endParaRPr lang="zh-CN" altLang="en-US" sz="2000"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2897320" y="2849265"/>
            <a:ext cx="5771429" cy="3428572"/>
          </a:xfrm>
          <a:prstGeom prst="rect">
            <a:avLst/>
          </a:prstGeom>
        </p:spPr>
      </p:pic>
    </p:spTree>
    <p:extLst>
      <p:ext uri="{BB962C8B-B14F-4D97-AF65-F5344CB8AC3E}">
        <p14:creationId xmlns:p14="http://schemas.microsoft.com/office/powerpoint/2010/main" val="422170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74039" y="974728"/>
            <a:ext cx="8777143" cy="4602857"/>
          </a:xfrm>
          <a:prstGeom prst="rect">
            <a:avLst/>
          </a:prstGeom>
        </p:spPr>
      </p:pic>
      <p:cxnSp>
        <p:nvCxnSpPr>
          <p:cNvPr id="5" name="直接连接符 4"/>
          <p:cNvCxnSpPr/>
          <p:nvPr/>
        </p:nvCxnSpPr>
        <p:spPr>
          <a:xfrm>
            <a:off x="3108960" y="3577590"/>
            <a:ext cx="529209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a:off x="3863340" y="4229100"/>
            <a:ext cx="4537710" cy="381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9" name="矩形 8"/>
          <p:cNvSpPr/>
          <p:nvPr/>
        </p:nvSpPr>
        <p:spPr>
          <a:xfrm>
            <a:off x="9551182" y="2768324"/>
            <a:ext cx="2640818" cy="1015663"/>
          </a:xfrm>
          <a:prstGeom prst="rect">
            <a:avLst/>
          </a:prstGeom>
        </p:spPr>
        <p:txBody>
          <a:bodyPr wrap="square">
            <a:spAutoFit/>
          </a:bodyPr>
          <a:lstStyle/>
          <a:p>
            <a:r>
              <a:rPr lang="en-US" altLang="zh-CN" sz="2000" dirty="0" smtClean="0">
                <a:latin typeface="Times New Roman" panose="02020603050405020304" pitchFamily="18" charset="0"/>
                <a:cs typeface="Times New Roman" panose="02020603050405020304" pitchFamily="18" charset="0"/>
              </a:rPr>
              <a:t>API-Package</a:t>
            </a:r>
          </a:p>
          <a:p>
            <a:r>
              <a:rPr lang="en-US" altLang="zh-CN" sz="2000" dirty="0" smtClean="0">
                <a:latin typeface="Times New Roman" panose="02020603050405020304" pitchFamily="18" charset="0"/>
                <a:cs typeface="Times New Roman" panose="02020603050405020304" pitchFamily="18" charset="0"/>
              </a:rPr>
              <a:t> the same package “</a:t>
            </a:r>
            <a:r>
              <a:rPr lang="en-US" altLang="zh-CN" sz="2000" dirty="0" err="1" smtClean="0">
                <a:latin typeface="Times New Roman" panose="02020603050405020304" pitchFamily="18" charset="0"/>
                <a:cs typeface="Times New Roman" panose="02020603050405020304" pitchFamily="18" charset="0"/>
              </a:rPr>
              <a:t>Ljava</a:t>
            </a:r>
            <a:r>
              <a:rPr lang="en-US" altLang="zh-CN" sz="2000" dirty="0" smtClean="0">
                <a:latin typeface="Times New Roman" panose="02020603050405020304" pitchFamily="18" charset="0"/>
                <a:cs typeface="Times New Roman" panose="02020603050405020304" pitchFamily="18" charset="0"/>
              </a:rPr>
              <a:t>/</a:t>
            </a:r>
            <a:r>
              <a:rPr lang="en-US" altLang="zh-CN" sz="2000" dirty="0" err="1" smtClean="0">
                <a:latin typeface="Times New Roman" panose="02020603050405020304" pitchFamily="18" charset="0"/>
                <a:cs typeface="Times New Roman" panose="02020603050405020304" pitchFamily="18" charset="0"/>
              </a:rPr>
              <a:t>lang</a:t>
            </a:r>
            <a:r>
              <a:rPr lang="en-US" altLang="zh-CN" sz="2000" dirty="0" smtClean="0">
                <a:latin typeface="Times New Roman" panose="02020603050405020304" pitchFamily="18" charset="0"/>
                <a:cs typeface="Times New Roman" panose="02020603050405020304" pitchFamily="18" charset="0"/>
              </a:rPr>
              <a:t>/Runtime”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52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540000"/>
            <a:ext cx="6334540" cy="646331"/>
          </a:xfrm>
          <a:prstGeom prst="rect">
            <a:avLst/>
          </a:prstGeom>
          <a:noFill/>
        </p:spPr>
        <p:txBody>
          <a:bodyPr wrap="square" rtlCol="0">
            <a:spAutoFit/>
          </a:bodyPr>
          <a:lstStyle/>
          <a:p>
            <a:r>
              <a:rPr lang="en-US" altLang="zh-CN" sz="3600" b="1" dirty="0" err="1" smtClean="0">
                <a:solidFill>
                  <a:srgbClr val="FF0000"/>
                </a:solidFill>
                <a:latin typeface="Bradley Hand ITC" panose="03070402050302030203" pitchFamily="66" charset="0"/>
              </a:rPr>
              <a:t>HinDroid</a:t>
            </a:r>
            <a:endParaRPr lang="zh-CN" altLang="en-US" sz="3600" b="1" dirty="0">
              <a:solidFill>
                <a:srgbClr val="FF0000"/>
              </a:solidFill>
              <a:latin typeface="Bradley Hand ITC" panose="03070402050302030203" pitchFamily="66" charset="0"/>
            </a:endParaRPr>
          </a:p>
        </p:txBody>
      </p:sp>
      <p:sp>
        <p:nvSpPr>
          <p:cNvPr id="3" name="矩形 2"/>
          <p:cNvSpPr/>
          <p:nvPr/>
        </p:nvSpPr>
        <p:spPr>
          <a:xfrm>
            <a:off x="756000" y="1202189"/>
            <a:ext cx="2571538" cy="461665"/>
          </a:xfrm>
          <a:prstGeom prst="rect">
            <a:avLst/>
          </a:prstGeom>
        </p:spPr>
        <p:txBody>
          <a:bodyPr wrap="none">
            <a:spAutoFit/>
          </a:bodyPr>
          <a:lstStyle/>
          <a:p>
            <a:r>
              <a:rPr lang="en-US" altLang="zh-CN" sz="2400" b="1" dirty="0" smtClean="0">
                <a:latin typeface="Times New Roman" panose="02020603050405020304" pitchFamily="18" charset="0"/>
                <a:cs typeface="Times New Roman" panose="02020603050405020304" pitchFamily="18" charset="0"/>
              </a:rPr>
              <a:t>HIN Construction</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079473" y="2337552"/>
            <a:ext cx="1371428" cy="457142"/>
          </a:xfrm>
          <a:prstGeom prst="rect">
            <a:avLst/>
          </a:prstGeom>
        </p:spPr>
      </p:pic>
      <p:sp>
        <p:nvSpPr>
          <p:cNvPr id="6" name="矩形 5"/>
          <p:cNvSpPr/>
          <p:nvPr/>
        </p:nvSpPr>
        <p:spPr>
          <a:xfrm>
            <a:off x="2041769" y="1989082"/>
            <a:ext cx="4075411" cy="400110"/>
          </a:xfrm>
          <a:prstGeom prst="rect">
            <a:avLst/>
          </a:prstGeom>
        </p:spPr>
        <p:txBody>
          <a:bodyPr wrap="none">
            <a:spAutoFit/>
          </a:bodyPr>
          <a:lstStyle/>
          <a:p>
            <a:r>
              <a:rPr lang="en-US" altLang="zh-CN" sz="2000" dirty="0" smtClean="0">
                <a:latin typeface="Times New Roman" panose="02020603050405020304" pitchFamily="18" charset="0"/>
                <a:cs typeface="Times New Roman" panose="02020603050405020304" pitchFamily="18" charset="0"/>
              </a:rPr>
              <a:t>A heterogeneous information network</a:t>
            </a:r>
            <a:endParaRPr lang="zh-CN" altLang="en-US" sz="2000" dirty="0">
              <a:latin typeface="Times New Roman" panose="02020603050405020304" pitchFamily="18" charset="0"/>
              <a:cs typeface="Times New Roman" panose="02020603050405020304" pitchFamily="18" charset="0"/>
            </a:endParaRPr>
          </a:p>
        </p:txBody>
      </p:sp>
      <p:sp>
        <p:nvSpPr>
          <p:cNvPr id="8" name="矩形 7"/>
          <p:cNvSpPr/>
          <p:nvPr/>
        </p:nvSpPr>
        <p:spPr>
          <a:xfrm>
            <a:off x="2041769" y="2737662"/>
            <a:ext cx="6096000" cy="400110"/>
          </a:xfrm>
          <a:prstGeom prst="rect">
            <a:avLst/>
          </a:prstGeom>
        </p:spPr>
        <p:txBody>
          <a:bodyPr>
            <a:spAutoFit/>
          </a:bodyPr>
          <a:lstStyle/>
          <a:p>
            <a:r>
              <a:rPr lang="en-US" altLang="zh-CN" sz="2000" dirty="0" smtClean="0">
                <a:latin typeface="Times New Roman" panose="02020603050405020304" pitchFamily="18" charset="0"/>
                <a:cs typeface="Times New Roman" panose="02020603050405020304" pitchFamily="18" charset="0"/>
              </a:rPr>
              <a:t>The network schema</a:t>
            </a:r>
            <a:endParaRPr lang="zh-CN" altLang="en-US" sz="20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4079472" y="3214549"/>
            <a:ext cx="1508572" cy="365714"/>
          </a:xfrm>
          <a:prstGeom prst="rect">
            <a:avLst/>
          </a:prstGeom>
        </p:spPr>
      </p:pic>
      <p:sp>
        <p:nvSpPr>
          <p:cNvPr id="10" name="矩形 9"/>
          <p:cNvSpPr/>
          <p:nvPr/>
        </p:nvSpPr>
        <p:spPr>
          <a:xfrm>
            <a:off x="2041769" y="3538687"/>
            <a:ext cx="1414170" cy="400110"/>
          </a:xfrm>
          <a:prstGeom prst="rect">
            <a:avLst/>
          </a:prstGeom>
        </p:spPr>
        <p:txBody>
          <a:bodyPr wrap="none">
            <a:spAutoFit/>
          </a:bodyPr>
          <a:lstStyle/>
          <a:p>
            <a:r>
              <a:rPr lang="en-US" altLang="zh-CN" sz="2000" dirty="0" smtClean="0">
                <a:latin typeface="Times New Roman" panose="02020603050405020304" pitchFamily="18" charset="0"/>
                <a:cs typeface="Times New Roman" panose="02020603050405020304" pitchFamily="18" charset="0"/>
              </a:rPr>
              <a:t>meta-path P</a:t>
            </a:r>
            <a:endParaRPr lang="zh-CN" altLang="en-US" sz="2000"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4"/>
          <a:stretch>
            <a:fillRect/>
          </a:stretch>
        </p:blipFill>
        <p:spPr>
          <a:xfrm>
            <a:off x="4079472" y="3791186"/>
            <a:ext cx="3314286" cy="457142"/>
          </a:xfrm>
          <a:prstGeom prst="rect">
            <a:avLst/>
          </a:prstGeom>
        </p:spPr>
      </p:pic>
      <p:sp>
        <p:nvSpPr>
          <p:cNvPr id="13" name="矩形 12"/>
          <p:cNvSpPr/>
          <p:nvPr/>
        </p:nvSpPr>
        <p:spPr>
          <a:xfrm>
            <a:off x="2041769" y="4339712"/>
            <a:ext cx="2693366" cy="400110"/>
          </a:xfrm>
          <a:prstGeom prst="rect">
            <a:avLst/>
          </a:prstGeom>
        </p:spPr>
        <p:txBody>
          <a:bodyPr wrap="none">
            <a:spAutoFit/>
          </a:bodyPr>
          <a:lstStyle/>
          <a:p>
            <a:r>
              <a:rPr lang="en-US" altLang="zh-CN" sz="2000" dirty="0" smtClean="0">
                <a:latin typeface="Times New Roman" panose="02020603050405020304" pitchFamily="18" charset="0"/>
                <a:cs typeface="Times New Roman" panose="02020603050405020304" pitchFamily="18" charset="0"/>
              </a:rPr>
              <a:t>a commuting matrix M</a:t>
            </a:r>
            <a:r>
              <a:rPr lang="en-US" altLang="zh-CN" sz="2000" baseline="-25000" dirty="0" smtClean="0">
                <a:latin typeface="Times New Roman" panose="02020603050405020304" pitchFamily="18" charset="0"/>
                <a:cs typeface="Times New Roman" panose="02020603050405020304" pitchFamily="18" charset="0"/>
              </a:rPr>
              <a:t>P</a:t>
            </a:r>
            <a:endParaRPr lang="zh-CN" altLang="en-US" sz="2000" baseline="-25000" dirty="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5"/>
          <a:stretch>
            <a:fillRect/>
          </a:stretch>
        </p:blipFill>
        <p:spPr>
          <a:xfrm>
            <a:off x="4079472" y="4739822"/>
            <a:ext cx="2262857" cy="525714"/>
          </a:xfrm>
          <a:prstGeom prst="rect">
            <a:avLst/>
          </a:prstGeom>
        </p:spPr>
      </p:pic>
      <p:sp>
        <p:nvSpPr>
          <p:cNvPr id="16" name="文本框 15"/>
          <p:cNvSpPr txBox="1"/>
          <p:nvPr/>
        </p:nvSpPr>
        <p:spPr>
          <a:xfrm>
            <a:off x="6733150" y="4802624"/>
            <a:ext cx="2628900"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(AA</a:t>
            </a:r>
            <a:r>
              <a:rPr lang="en-US" altLang="zh-CN" sz="2000" baseline="30000" dirty="0" smtClean="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6733150" y="3183464"/>
            <a:ext cx="2617470"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A=2, R=4</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73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540000"/>
            <a:ext cx="6334540" cy="646331"/>
          </a:xfrm>
          <a:prstGeom prst="rect">
            <a:avLst/>
          </a:prstGeom>
          <a:noFill/>
        </p:spPr>
        <p:txBody>
          <a:bodyPr wrap="square" rtlCol="0">
            <a:spAutoFit/>
          </a:bodyPr>
          <a:lstStyle/>
          <a:p>
            <a:r>
              <a:rPr lang="en-US" altLang="zh-CN" sz="3600" b="1" dirty="0" err="1" smtClean="0">
                <a:solidFill>
                  <a:srgbClr val="FF0000"/>
                </a:solidFill>
                <a:latin typeface="Bradley Hand ITC" panose="03070402050302030203" pitchFamily="66" charset="0"/>
              </a:rPr>
              <a:t>HinDroid</a:t>
            </a:r>
            <a:endParaRPr lang="zh-CN" altLang="en-US" sz="3600" b="1" dirty="0">
              <a:solidFill>
                <a:srgbClr val="FF0000"/>
              </a:solidFill>
              <a:latin typeface="Bradley Hand ITC" panose="03070402050302030203" pitchFamily="66" charset="0"/>
            </a:endParaRPr>
          </a:p>
        </p:txBody>
      </p:sp>
      <p:sp>
        <p:nvSpPr>
          <p:cNvPr id="3" name="矩形 2"/>
          <p:cNvSpPr/>
          <p:nvPr/>
        </p:nvSpPr>
        <p:spPr>
          <a:xfrm>
            <a:off x="756000" y="1202189"/>
            <a:ext cx="3215945" cy="461665"/>
          </a:xfrm>
          <a:prstGeom prst="rect">
            <a:avLst/>
          </a:prstGeom>
        </p:spPr>
        <p:txBody>
          <a:bodyPr wrap="none">
            <a:spAutoFit/>
          </a:bodyPr>
          <a:lstStyle/>
          <a:p>
            <a:r>
              <a:rPr lang="en-US" altLang="zh-CN" sz="2400" b="1" dirty="0" smtClean="0">
                <a:latin typeface="Times New Roman" panose="02020603050405020304" pitchFamily="18" charset="0"/>
                <a:cs typeface="Times New Roman" panose="02020603050405020304" pitchFamily="18" charset="0"/>
              </a:rPr>
              <a:t>Multi-Kernel Learning</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503410" y="1946962"/>
            <a:ext cx="2217143" cy="1005714"/>
          </a:xfrm>
          <a:prstGeom prst="rect">
            <a:avLst/>
          </a:prstGeom>
        </p:spPr>
      </p:pic>
      <p:sp>
        <p:nvSpPr>
          <p:cNvPr id="5" name="矩形 4"/>
          <p:cNvSpPr/>
          <p:nvPr/>
        </p:nvSpPr>
        <p:spPr>
          <a:xfrm>
            <a:off x="6504802" y="2265153"/>
            <a:ext cx="1891865" cy="400110"/>
          </a:xfrm>
          <a:prstGeom prst="rect">
            <a:avLst/>
          </a:prstGeom>
        </p:spPr>
        <p:txBody>
          <a:bodyPr wrap="none">
            <a:spAutoFit/>
          </a:bodyPr>
          <a:lstStyle/>
          <a:p>
            <a:r>
              <a:rPr lang="en-US" altLang="zh-CN" sz="2000" dirty="0" smtClean="0">
                <a:latin typeface="Times New Roman" panose="02020603050405020304" pitchFamily="18" charset="0"/>
                <a:cs typeface="Times New Roman" panose="02020603050405020304" pitchFamily="18" charset="0"/>
              </a:rPr>
              <a:t>K meta-paths </a:t>
            </a:r>
            <a:r>
              <a:rPr lang="en-US" altLang="zh-CN" sz="2000" dirty="0" err="1" smtClean="0">
                <a:latin typeface="Times New Roman" panose="02020603050405020304" pitchFamily="18" charset="0"/>
                <a:cs typeface="Times New Roman" panose="02020603050405020304" pitchFamily="18" charset="0"/>
              </a:rPr>
              <a:t>P</a:t>
            </a:r>
            <a:r>
              <a:rPr lang="en-US" altLang="zh-CN" sz="2000" baseline="-25000" dirty="0" err="1" smtClean="0">
                <a:latin typeface="Times New Roman" panose="02020603050405020304" pitchFamily="18" charset="0"/>
                <a:cs typeface="Times New Roman" panose="02020603050405020304" pitchFamily="18" charset="0"/>
              </a:rPr>
              <a:t>k</a:t>
            </a:r>
            <a:endParaRPr lang="zh-CN" altLang="en-US" sz="2000" baseline="-250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2451930" y="3077212"/>
            <a:ext cx="6857143" cy="1908571"/>
          </a:xfrm>
          <a:prstGeom prst="rect">
            <a:avLst/>
          </a:prstGeom>
        </p:spPr>
      </p:pic>
      <p:pic>
        <p:nvPicPr>
          <p:cNvPr id="7" name="图片 6"/>
          <p:cNvPicPr>
            <a:picLocks noChangeAspect="1"/>
          </p:cNvPicPr>
          <p:nvPr/>
        </p:nvPicPr>
        <p:blipFill>
          <a:blip r:embed="rId5"/>
          <a:stretch>
            <a:fillRect/>
          </a:stretch>
        </p:blipFill>
        <p:spPr>
          <a:xfrm>
            <a:off x="6617443" y="5339565"/>
            <a:ext cx="2160000" cy="377143"/>
          </a:xfrm>
          <a:prstGeom prst="rect">
            <a:avLst/>
          </a:prstGeom>
        </p:spPr>
      </p:pic>
      <p:pic>
        <p:nvPicPr>
          <p:cNvPr id="8" name="图片 7"/>
          <p:cNvPicPr>
            <a:picLocks noChangeAspect="1"/>
          </p:cNvPicPr>
          <p:nvPr/>
        </p:nvPicPr>
        <p:blipFill>
          <a:blip r:embed="rId6"/>
          <a:stretch>
            <a:fillRect/>
          </a:stretch>
        </p:blipFill>
        <p:spPr>
          <a:xfrm>
            <a:off x="8590440" y="2178295"/>
            <a:ext cx="1417142" cy="491429"/>
          </a:xfrm>
          <a:prstGeom prst="rect">
            <a:avLst/>
          </a:prstGeom>
        </p:spPr>
      </p:pic>
      <p:grpSp>
        <p:nvGrpSpPr>
          <p:cNvPr id="14" name="组合 13"/>
          <p:cNvGrpSpPr>
            <a:grpSpLocks noChangeAspect="1"/>
          </p:cNvGrpSpPr>
          <p:nvPr/>
        </p:nvGrpSpPr>
        <p:grpSpPr>
          <a:xfrm>
            <a:off x="3289093" y="5299075"/>
            <a:ext cx="2996902" cy="445714"/>
            <a:chOff x="5841210" y="5367647"/>
            <a:chExt cx="2497418" cy="371429"/>
          </a:xfrm>
        </p:grpSpPr>
        <p:pic>
          <p:nvPicPr>
            <p:cNvPr id="12" name="图片 11"/>
            <p:cNvPicPr>
              <a:picLocks noChangeAspect="1"/>
            </p:cNvPicPr>
            <p:nvPr/>
          </p:nvPicPr>
          <p:blipFill>
            <a:blip r:embed="rId7"/>
            <a:stretch>
              <a:fillRect/>
            </a:stretch>
          </p:blipFill>
          <p:spPr>
            <a:xfrm>
              <a:off x="5841210" y="5367647"/>
              <a:ext cx="1609524" cy="371429"/>
            </a:xfrm>
            <a:prstGeom prst="rect">
              <a:avLst/>
            </a:prstGeom>
          </p:spPr>
        </p:pic>
        <p:pic>
          <p:nvPicPr>
            <p:cNvPr id="13" name="图片 12"/>
            <p:cNvPicPr>
              <a:picLocks noChangeAspect="1"/>
            </p:cNvPicPr>
            <p:nvPr/>
          </p:nvPicPr>
          <p:blipFill rotWithShape="1">
            <a:blip r:embed="rId8"/>
            <a:srcRect l="3888" t="4966"/>
            <a:stretch/>
          </p:blipFill>
          <p:spPr>
            <a:xfrm>
              <a:off x="7450734" y="5393271"/>
              <a:ext cx="887894" cy="334879"/>
            </a:xfrm>
            <a:prstGeom prst="rect">
              <a:avLst/>
            </a:prstGeom>
          </p:spPr>
        </p:pic>
      </p:grpSp>
      <p:sp>
        <p:nvSpPr>
          <p:cNvPr id="15" name="矩形 14"/>
          <p:cNvSpPr/>
          <p:nvPr/>
        </p:nvSpPr>
        <p:spPr>
          <a:xfrm>
            <a:off x="1464069" y="3035729"/>
            <a:ext cx="2039341" cy="400110"/>
          </a:xfrm>
          <a:prstGeom prst="rect">
            <a:avLst/>
          </a:prstGeom>
        </p:spPr>
        <p:txBody>
          <a:bodyPr wrap="none">
            <a:spAutoFit/>
          </a:bodyPr>
          <a:lstStyle/>
          <a:p>
            <a:r>
              <a:rPr lang="en-US" altLang="zh-CN" sz="2000" dirty="0" smtClean="0">
                <a:latin typeface="Times New Roman" panose="02020603050405020304" pitchFamily="18" charset="0"/>
                <a:cs typeface="Times New Roman" panose="02020603050405020304" pitchFamily="18" charset="0"/>
              </a:rPr>
              <a:t>objective function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74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540000"/>
            <a:ext cx="6334540" cy="646331"/>
          </a:xfrm>
          <a:prstGeom prst="rect">
            <a:avLst/>
          </a:prstGeom>
          <a:noFill/>
        </p:spPr>
        <p:txBody>
          <a:bodyPr wrap="square" rtlCol="0">
            <a:spAutoFit/>
          </a:bodyPr>
          <a:lstStyle/>
          <a:p>
            <a:r>
              <a:rPr lang="en-US" altLang="zh-CN" sz="3600" b="1" dirty="0" smtClean="0">
                <a:solidFill>
                  <a:srgbClr val="FF0000"/>
                </a:solidFill>
                <a:latin typeface="Bradley Hand ITC" panose="03070402050302030203" pitchFamily="66" charset="0"/>
              </a:rPr>
              <a:t>EXPERIMENTS</a:t>
            </a:r>
            <a:endParaRPr lang="zh-CN" altLang="en-US" sz="3600" b="1" dirty="0">
              <a:solidFill>
                <a:srgbClr val="FF0000"/>
              </a:solidFill>
              <a:latin typeface="Bradley Hand ITC" panose="03070402050302030203" pitchFamily="66" charset="0"/>
            </a:endParaRPr>
          </a:p>
        </p:txBody>
      </p:sp>
      <p:sp>
        <p:nvSpPr>
          <p:cNvPr id="3" name="矩形 2"/>
          <p:cNvSpPr/>
          <p:nvPr/>
        </p:nvSpPr>
        <p:spPr>
          <a:xfrm>
            <a:off x="756000" y="1202189"/>
            <a:ext cx="2808782" cy="461665"/>
          </a:xfrm>
          <a:prstGeom prst="rect">
            <a:avLst/>
          </a:prstGeom>
        </p:spPr>
        <p:txBody>
          <a:bodyPr wrap="none">
            <a:spAutoFit/>
          </a:bodyPr>
          <a:lstStyle/>
          <a:p>
            <a:r>
              <a:rPr lang="en-US" altLang="zh-CN" sz="2400" b="1" dirty="0" smtClean="0">
                <a:latin typeface="Times New Roman" panose="02020603050405020304" pitchFamily="18" charset="0"/>
                <a:cs typeface="Times New Roman" panose="02020603050405020304" pitchFamily="18" charset="0"/>
              </a:rPr>
              <a:t>Experimental Setup</a:t>
            </a:r>
            <a:endParaRPr lang="zh-CN" altLang="en-US" sz="2400" b="1" dirty="0">
              <a:latin typeface="Times New Roman" panose="02020603050405020304" pitchFamily="18" charset="0"/>
              <a:cs typeface="Times New Roman" panose="02020603050405020304" pitchFamily="18" charset="0"/>
            </a:endParaRPr>
          </a:p>
        </p:txBody>
      </p:sp>
      <p:sp>
        <p:nvSpPr>
          <p:cNvPr id="4" name="矩形 3"/>
          <p:cNvSpPr/>
          <p:nvPr/>
        </p:nvSpPr>
        <p:spPr>
          <a:xfrm>
            <a:off x="1881943" y="1804154"/>
            <a:ext cx="8462207" cy="1631216"/>
          </a:xfrm>
          <a:prstGeom prst="rect">
            <a:avLst/>
          </a:prstGeom>
        </p:spPr>
        <p:txBody>
          <a:bodyPr wrap="square">
            <a:spAutoFit/>
          </a:bodyPr>
          <a:lstStyle/>
          <a:p>
            <a:r>
              <a:rPr lang="en-US" altLang="zh-CN" sz="2000" dirty="0" smtClean="0">
                <a:latin typeface="Times New Roman" panose="02020603050405020304" pitchFamily="18" charset="0"/>
                <a:cs typeface="Times New Roman" panose="02020603050405020304" pitchFamily="18" charset="0"/>
              </a:rPr>
              <a:t>two datasets from </a:t>
            </a:r>
            <a:r>
              <a:rPr lang="en-US" altLang="zh-CN" sz="2000" dirty="0" err="1" smtClean="0">
                <a:latin typeface="Times New Roman" panose="02020603050405020304" pitchFamily="18" charset="0"/>
                <a:cs typeface="Times New Roman" panose="02020603050405020304" pitchFamily="18" charset="0"/>
              </a:rPr>
              <a:t>Comodo</a:t>
            </a:r>
            <a:r>
              <a:rPr lang="en-US" altLang="zh-CN" sz="2000" dirty="0" smtClean="0">
                <a:latin typeface="Times New Roman" panose="02020603050405020304" pitchFamily="18" charset="0"/>
                <a:cs typeface="Times New Roman" panose="02020603050405020304" pitchFamily="18" charset="0"/>
              </a:rPr>
              <a:t> Cloud Security Center:</a:t>
            </a:r>
          </a:p>
          <a:p>
            <a:pPr marL="457200" indent="-457200">
              <a:buFont typeface="+mj-lt"/>
              <a:buAutoNum type="arabicPeriod"/>
            </a:pPr>
            <a:r>
              <a:rPr lang="en-US" altLang="zh-CN" sz="2000" dirty="0" smtClean="0">
                <a:latin typeface="Times New Roman" panose="02020603050405020304" pitchFamily="18" charset="0"/>
                <a:cs typeface="Times New Roman" panose="02020603050405020304" pitchFamily="18" charset="0"/>
              </a:rPr>
              <a:t>recent collected Android apps (through January 30, 2017 to February 5, 2017), contains 1,834 training Android apps and 500 testing samples</a:t>
            </a:r>
          </a:p>
          <a:p>
            <a:pPr marL="457200" indent="-457200">
              <a:buFont typeface="+mj-lt"/>
              <a:buAutoNum type="arabicPeriod"/>
            </a:pPr>
            <a:r>
              <a:rPr lang="en-US" altLang="zh-CN" sz="2000" dirty="0" smtClean="0">
                <a:latin typeface="Times New Roman" panose="02020603050405020304" pitchFamily="18" charset="0"/>
                <a:cs typeface="Times New Roman" panose="02020603050405020304" pitchFamily="18" charset="0"/>
              </a:rPr>
              <a:t>larger sample collection containing 30,000 Android apps obtained within one month (</a:t>
            </a:r>
            <a:r>
              <a:rPr lang="en-US" altLang="zh-CN" sz="2000" dirty="0" err="1" smtClean="0">
                <a:latin typeface="Times New Roman" panose="02020603050405020304" pitchFamily="18" charset="0"/>
                <a:cs typeface="Times New Roman" panose="02020603050405020304" pitchFamily="18" charset="0"/>
              </a:rPr>
              <a:t>Januray</a:t>
            </a:r>
            <a:r>
              <a:rPr lang="en-US" altLang="zh-CN" sz="2000" dirty="0" smtClean="0">
                <a:latin typeface="Times New Roman" panose="02020603050405020304" pitchFamily="18" charset="0"/>
                <a:cs typeface="Times New Roman" panose="02020603050405020304" pitchFamily="18" charset="0"/>
              </a:rPr>
              <a:t> 2017)</a:t>
            </a:r>
            <a:endParaRPr lang="zh-CN" altLang="en-US" sz="2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505438" y="3881743"/>
            <a:ext cx="6971429" cy="1531428"/>
          </a:xfrm>
          <a:prstGeom prst="rect">
            <a:avLst/>
          </a:prstGeom>
        </p:spPr>
      </p:pic>
    </p:spTree>
    <p:extLst>
      <p:ext uri="{BB962C8B-B14F-4D97-AF65-F5344CB8AC3E}">
        <p14:creationId xmlns:p14="http://schemas.microsoft.com/office/powerpoint/2010/main" val="14233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23687" y="160021"/>
            <a:ext cx="9377143" cy="6497143"/>
          </a:xfrm>
          <a:prstGeom prst="rect">
            <a:avLst/>
          </a:prstGeom>
        </p:spPr>
      </p:pic>
      <p:cxnSp>
        <p:nvCxnSpPr>
          <p:cNvPr id="4" name="直接连接符 3"/>
          <p:cNvCxnSpPr/>
          <p:nvPr/>
        </p:nvCxnSpPr>
        <p:spPr>
          <a:xfrm flipV="1">
            <a:off x="2400300" y="834390"/>
            <a:ext cx="502920" cy="1143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 name="直接连接符 4"/>
          <p:cNvCxnSpPr/>
          <p:nvPr/>
        </p:nvCxnSpPr>
        <p:spPr>
          <a:xfrm flipV="1">
            <a:off x="2400300" y="1146810"/>
            <a:ext cx="502920" cy="1143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 name="直接连接符 5"/>
          <p:cNvCxnSpPr/>
          <p:nvPr/>
        </p:nvCxnSpPr>
        <p:spPr>
          <a:xfrm flipV="1">
            <a:off x="2400300" y="2377440"/>
            <a:ext cx="914400" cy="1524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229263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415</Words>
  <Application>Microsoft Office PowerPoint</Application>
  <PresentationFormat>宽屏</PresentationFormat>
  <Paragraphs>42</Paragraphs>
  <Slides>10</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Arial</vt:lpstr>
      <vt:lpstr>Bradley Hand ITC</vt:lpstr>
      <vt:lpstr>Comic Sans MS</vt:lpstr>
      <vt:lpstr>Times New Roman</vt:lpstr>
      <vt:lpstr>Office 主题​​</vt:lpstr>
      <vt:lpstr>HinDroid: An Intelligent Android Malware Detection System  Based on Structured Heterogeneous Information 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HinDroid: An Intelligent Android Malware Detection System  Based on Structured Heterogeneous Information Network</dc:title>
  <dc:creator>朱 容天</dc:creator>
  <cp:lastModifiedBy>朱 容天</cp:lastModifiedBy>
  <cp:revision>12</cp:revision>
  <dcterms:created xsi:type="dcterms:W3CDTF">2019-01-01T14:08:08Z</dcterms:created>
  <dcterms:modified xsi:type="dcterms:W3CDTF">2019-01-01T15:20:19Z</dcterms:modified>
</cp:coreProperties>
</file>