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57" r:id="rId4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30.png"/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5.png"/><Relationship Id="rId1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7995" y="640715"/>
            <a:ext cx="11256645" cy="338518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7635" y="4782820"/>
            <a:ext cx="4316095" cy="101219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1947863" y="139065"/>
            <a:ext cx="8164195" cy="92202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5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Knowledge-aware Attention</a:t>
            </a:r>
            <a:endParaRPr lang="zh-CN" altLang="en-US" sz="5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55240" y="1927860"/>
            <a:ext cx="6949440" cy="104203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1060" y="3775075"/>
            <a:ext cx="8441690" cy="167703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01345" y="3244850"/>
            <a:ext cx="5097145" cy="953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800"/>
              <a:t>N</a:t>
            </a:r>
            <a:r>
              <a:rPr lang="zh-CN" altLang="en-US" sz="2800"/>
              <a:t>ormalize the coefcients across all triplets</a:t>
            </a:r>
            <a:endParaRPr lang="zh-CN" altLang="en-US" sz="2800"/>
          </a:p>
        </p:txBody>
      </p:sp>
      <p:sp>
        <p:nvSpPr>
          <p:cNvPr id="6" name="文本框 5"/>
          <p:cNvSpPr txBox="1"/>
          <p:nvPr/>
        </p:nvSpPr>
        <p:spPr>
          <a:xfrm>
            <a:off x="705485" y="1338580"/>
            <a:ext cx="289941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/>
              <a:t>implement π(h,r, t) </a:t>
            </a:r>
            <a:endParaRPr lang="zh-CN" altLang="en-US" sz="2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2119630" y="92075"/>
            <a:ext cx="7952740" cy="101473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6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Information Aggregation</a:t>
            </a:r>
            <a:endParaRPr lang="zh-CN" altLang="en-US" sz="6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1105" y="1316355"/>
            <a:ext cx="1232535" cy="74676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6365" y="1316355"/>
            <a:ext cx="2174875" cy="74739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15010" y="2723515"/>
            <a:ext cx="254000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/>
              <a:t>GCN Aggregator</a:t>
            </a:r>
            <a:endParaRPr lang="zh-CN" altLang="en-US" sz="24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8475" y="2564130"/>
            <a:ext cx="5126355" cy="77978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67690" y="4305935"/>
            <a:ext cx="304228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/>
              <a:t>GraphSage Aggregator</a:t>
            </a:r>
            <a:endParaRPr lang="zh-CN" altLang="en-US" sz="240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8475" y="4081145"/>
            <a:ext cx="4797425" cy="78930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402590" y="5755005"/>
            <a:ext cx="353377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/>
              <a:t>Bi-Interaction Aggregator</a:t>
            </a:r>
            <a:endParaRPr lang="zh-CN" altLang="en-US" sz="240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99280" y="5375910"/>
            <a:ext cx="4944110" cy="121856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2662555" y="54610"/>
            <a:ext cx="6866890" cy="92202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5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High-order Propagation</a:t>
            </a:r>
            <a:endParaRPr lang="zh-CN" altLang="en-US" sz="5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28040" y="1096010"/>
            <a:ext cx="1086485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/>
              <a:t>S</a:t>
            </a:r>
            <a:r>
              <a:rPr lang="zh-CN" altLang="en-US" sz="2400"/>
              <a:t>tack more propagation layers to explore the high-order connectivity information</a:t>
            </a:r>
            <a:endParaRPr lang="zh-CN" altLang="en-US" sz="24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94760" y="3234690"/>
            <a:ext cx="4341495" cy="138303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2575" y="4897120"/>
            <a:ext cx="6546215" cy="150431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1700" y="2009775"/>
            <a:ext cx="5048250" cy="5461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3374708" y="54610"/>
            <a:ext cx="5100955" cy="92202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5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Model Prediction</a:t>
            </a:r>
            <a:endParaRPr lang="zh-CN" altLang="en-US" sz="5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59105" y="1136015"/>
            <a:ext cx="519239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/>
              <a:t>multiple representations for user node u</a:t>
            </a:r>
            <a:endParaRPr lang="zh-CN" altLang="en-US" sz="24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33805" y="1972310"/>
            <a:ext cx="3256915" cy="86487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3755" y="1964055"/>
            <a:ext cx="3025775" cy="8731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1860" y="3355340"/>
            <a:ext cx="7828280" cy="105791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43585" y="4839970"/>
            <a:ext cx="421640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/>
              <a:t>predict their matching score</a:t>
            </a:r>
            <a:endParaRPr lang="zh-CN" altLang="en-US" sz="240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0720" y="5516880"/>
            <a:ext cx="3070225" cy="80518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55340" y="1345565"/>
            <a:ext cx="5215255" cy="105918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098608" y="129540"/>
            <a:ext cx="3881755" cy="92202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5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Optimization</a:t>
            </a:r>
            <a:endParaRPr lang="en-US" altLang="zh-CN" sz="5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6790" y="2840990"/>
            <a:ext cx="7966710" cy="75946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8050" y="4251325"/>
            <a:ext cx="8123555" cy="124396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3849053" y="139700"/>
            <a:ext cx="4209415" cy="92202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5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EXPERIMENTS</a:t>
            </a:r>
            <a:endParaRPr lang="zh-CN" altLang="en-US" sz="5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22550" y="3759835"/>
            <a:ext cx="7438390" cy="264604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2550" y="1191895"/>
            <a:ext cx="7338060" cy="230441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5890" y="83820"/>
            <a:ext cx="5327650" cy="27305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1150" y="284480"/>
            <a:ext cx="6565265" cy="207264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1420" y="2994025"/>
            <a:ext cx="7475855" cy="375729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02235" y="403225"/>
            <a:ext cx="11987530" cy="61855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600"/>
              <a:t>Current Models</a:t>
            </a:r>
            <a:endParaRPr lang="en-US" altLang="zh-CN" sz="3600"/>
          </a:p>
          <a:p>
            <a:r>
              <a:rPr lang="en-US" altLang="zh-CN" sz="3600"/>
              <a:t>1. Collaborative fltering:  inability of modeling side information</a:t>
            </a:r>
            <a:endParaRPr lang="en-US" altLang="zh-CN" sz="3600"/>
          </a:p>
          <a:p>
            <a:endParaRPr lang="en-US" altLang="zh-CN" sz="3600"/>
          </a:p>
          <a:p>
            <a:r>
              <a:rPr lang="en-US" altLang="zh-CN" sz="3600"/>
              <a:t>2. SL paradigm for recommendation(FM,NFM,Wide&amp;Deep):   transform Side Infprmation into a generic feature vector, together with user ID and item ID, and feed them into a supervised learning (SL) model</a:t>
            </a:r>
            <a:endParaRPr lang="en-US" altLang="zh-CN" sz="3600"/>
          </a:p>
          <a:p>
            <a:r>
              <a:rPr lang="en-US" altLang="zh-CN" sz="3600">
                <a:solidFill>
                  <a:srgbClr val="FF0000"/>
                </a:solidFill>
              </a:rPr>
              <a:t> </a:t>
            </a:r>
            <a:endParaRPr lang="en-US" altLang="zh-CN" sz="3600">
              <a:solidFill>
                <a:srgbClr val="FF0000"/>
              </a:solidFill>
            </a:endParaRPr>
          </a:p>
          <a:p>
            <a:endParaRPr lang="en-US" altLang="zh-CN" sz="3600">
              <a:solidFill>
                <a:srgbClr val="FF0000"/>
              </a:solidFill>
            </a:endParaRPr>
          </a:p>
          <a:p>
            <a:r>
              <a:rPr lang="en-US" altLang="zh-CN" sz="3600">
                <a:solidFill>
                  <a:srgbClr val="FF0000"/>
                </a:solidFill>
              </a:rPr>
              <a:t>Backs: model each interaction as an independent data instance and do not consider their relations</a:t>
            </a:r>
            <a:endParaRPr lang="en-US" altLang="zh-CN" sz="36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1565" y="748665"/>
            <a:ext cx="10008870" cy="536067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52705" y="311785"/>
            <a:ext cx="12086590" cy="3538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/>
              <a:t>As illustrated in Figure 1, the key to successful recommendation is to fully exploit the high-order relations in CKG, e.g., the long-range connectivities:</a:t>
            </a:r>
            <a:endParaRPr lang="zh-CN" altLang="en-US" sz="2800"/>
          </a:p>
          <a:p>
            <a:r>
              <a:rPr lang="en-US" altLang="zh-CN" sz="2800"/>
              <a:t>Challenges:</a:t>
            </a:r>
            <a:endParaRPr lang="zh-CN" altLang="en-US" sz="2800"/>
          </a:p>
          <a:p>
            <a:r>
              <a:rPr lang="zh-CN" altLang="en-US" sz="2800"/>
              <a:t>1) the nodes that have high-order relations with the target user increase dramatically with the order size, which imposes computational overload to the model, </a:t>
            </a:r>
            <a:endParaRPr lang="zh-CN" altLang="en-US" sz="2800"/>
          </a:p>
          <a:p>
            <a:r>
              <a:rPr lang="zh-CN" altLang="en-US" sz="2800"/>
              <a:t>2) the high-order relations contribute unequally to a prediction, which requires the model to carefully weight (or select) them</a:t>
            </a:r>
            <a:endParaRPr lang="zh-CN" altLang="en-US" sz="28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32280" y="4902200"/>
            <a:ext cx="8177530" cy="18097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2160" y="1353185"/>
            <a:ext cx="4794250" cy="15748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3628708" y="111125"/>
            <a:ext cx="4516755" cy="70675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4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TASK FORMULATION</a:t>
            </a:r>
            <a:endParaRPr lang="zh-CN" altLang="en-US" sz="4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660" y="3723005"/>
            <a:ext cx="4730750" cy="24257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8855" y="1219835"/>
            <a:ext cx="4845050" cy="17081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9445" y="3723005"/>
            <a:ext cx="6112510" cy="196596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2214245" y="149225"/>
            <a:ext cx="7763510" cy="101473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6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High Order Connectivity</a:t>
            </a:r>
            <a:endParaRPr lang="en-US" altLang="zh-CN" sz="6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73100" y="1495425"/>
            <a:ext cx="108458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CF models: similarity users would exhibit similar preferences on items</a:t>
            </a:r>
            <a:endParaRPr lang="en-US" altLang="zh-CN" sz="28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22625" y="2265045"/>
            <a:ext cx="4667250" cy="7366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67080" y="3409315"/>
            <a:ext cx="108458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SL models</a:t>
            </a:r>
            <a:r>
              <a:rPr lang="en-US" altLang="zh-CN" sz="2800"/>
              <a:t>: Users tend to adopt items tha</a:t>
            </a:r>
            <a:r>
              <a:rPr lang="en-US" altLang="zh-CN" sz="2800"/>
              <a:t>t share similar properities</a:t>
            </a:r>
            <a:endParaRPr lang="en-US" altLang="zh-CN" sz="28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2970" y="4292600"/>
            <a:ext cx="4226560" cy="77343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0665" y="5556250"/>
            <a:ext cx="6024245" cy="10693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725" y="1457960"/>
            <a:ext cx="12020550" cy="394144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3066415" y="120650"/>
            <a:ext cx="5604510" cy="101473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6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Embedding Layer</a:t>
            </a:r>
            <a:endParaRPr lang="zh-CN" altLang="en-US" sz="6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2580" y="2209165"/>
            <a:ext cx="11280140" cy="141732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795655" y="1344295"/>
            <a:ext cx="73215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/>
              <a:t>TransR: Knowledge graph embedding  </a:t>
            </a:r>
            <a:endParaRPr lang="en-US" altLang="zh-CN" sz="36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0495" y="4286250"/>
            <a:ext cx="6659245" cy="11080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872173" y="168275"/>
            <a:ext cx="10446385" cy="82994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4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Attentive Embedding Propagation Layers</a:t>
            </a:r>
            <a:endParaRPr lang="zh-CN" altLang="en-US" sz="4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60350" y="1226820"/>
            <a:ext cx="430085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/>
              <a:t>Information Propagation</a:t>
            </a:r>
            <a:r>
              <a:rPr lang="en-US" altLang="zh-CN" sz="2400"/>
              <a:t>:</a:t>
            </a:r>
            <a:endParaRPr lang="en-US" altLang="zh-CN" sz="24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82520" y="1899920"/>
            <a:ext cx="7428230" cy="8001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870" y="3185160"/>
            <a:ext cx="10970895" cy="285813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1496</Words>
  <Application>WPS 演示</Application>
  <PresentationFormat>宽屏</PresentationFormat>
  <Paragraphs>57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3" baseType="lpstr">
      <vt:lpstr>Arial</vt:lpstr>
      <vt:lpstr>宋体</vt:lpstr>
      <vt:lpstr>Wingdings</vt:lpstr>
      <vt:lpstr>微软雅黑</vt:lpstr>
      <vt:lpstr>Arial Unicode MS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yu</dc:creator>
  <cp:lastModifiedBy>LA-SY</cp:lastModifiedBy>
  <cp:revision>6</cp:revision>
  <dcterms:created xsi:type="dcterms:W3CDTF">2019-06-21T01:26:00Z</dcterms:created>
  <dcterms:modified xsi:type="dcterms:W3CDTF">2019-06-25T01:40:25Z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2052-11.1.0.8612</vt:lpwstr>
  </property>
</Properties>
</file>