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94" r:id="rId4"/>
    <p:sldId id="296" r:id="rId5"/>
    <p:sldId id="297" r:id="rId6"/>
    <p:sldId id="286" r:id="rId7"/>
    <p:sldId id="298" r:id="rId8"/>
    <p:sldId id="299" r:id="rId9"/>
    <p:sldId id="308" r:id="rId10"/>
    <p:sldId id="300" r:id="rId11"/>
    <p:sldId id="309" r:id="rId12"/>
    <p:sldId id="278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ng yu" initials="sy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E40C1E-3F43-42A9-9C33-A51C6455E86E}" type="datetimeFigureOut">
              <a:rPr lang="zh-CN" altLang="en-US" smtClean="0"/>
              <a:t>2019/2/25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360B3-3ABE-4706-8B99-17847DA86C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D0E62-DD21-4AF0-8A6C-8D4DB6A77BAF}" type="datetime1">
              <a:rPr lang="zh-CN" altLang="en-US" smtClean="0"/>
              <a:t>2019/2/25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FC46-2647-46A2-8AC3-A285DF3717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66C24-9D1D-407F-9F64-95C45AC5A056}" type="datetime1">
              <a:rPr lang="zh-CN" altLang="en-US" smtClean="0"/>
              <a:t>2019/2/25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FC46-2647-46A2-8AC3-A285DF3717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24D68-BC02-4B70-B6B6-839653271A94}" type="datetime1">
              <a:rPr lang="zh-CN" altLang="en-US" smtClean="0"/>
              <a:t>2019/2/25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FC46-2647-46A2-8AC3-A285DF3717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D551B-00BE-4127-9E47-0E8018E39C57}" type="datetime1">
              <a:rPr lang="zh-CN" altLang="en-US" smtClean="0"/>
              <a:t>2019/2/25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FC46-2647-46A2-8AC3-A285DF3717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CEDDD-8548-45E1-905C-25B6555ED850}" type="datetime1">
              <a:rPr lang="zh-CN" altLang="en-US" smtClean="0"/>
              <a:t>2019/2/25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FC46-2647-46A2-8AC3-A285DF3717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810AE-02FF-401A-BF3D-91BE25415BAC}" type="datetime1">
              <a:rPr lang="zh-CN" altLang="en-US" smtClean="0"/>
              <a:t>2019/2/25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FC46-2647-46A2-8AC3-A285DF3717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1F91D-F53E-4770-9BED-B5DBD27CCAB0}" type="datetime1">
              <a:rPr lang="zh-CN" altLang="en-US" smtClean="0"/>
              <a:t>2019/2/25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FC46-2647-46A2-8AC3-A285DF3717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BEA9B-C5EF-44A9-8CC9-1FACCEC4F5EC}" type="datetime1">
              <a:rPr lang="zh-CN" altLang="en-US" smtClean="0"/>
              <a:t>2019/2/25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FC46-2647-46A2-8AC3-A285DF3717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AF47-90C4-4CFD-920D-A923BC7DE12D}" type="datetime1">
              <a:rPr lang="zh-CN" altLang="en-US" smtClean="0"/>
              <a:t>2019/2/25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FC46-2647-46A2-8AC3-A285DF3717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A9F04-30D6-4A3B-A696-8551070B4EC0}" type="datetime1">
              <a:rPr lang="zh-CN" altLang="en-US" smtClean="0"/>
              <a:t>2019/2/25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FC46-2647-46A2-8AC3-A285DF3717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B120D-8EBE-49B5-9A7A-3B2C0F2B68D0}" type="datetime1">
              <a:rPr lang="zh-CN" altLang="en-US" smtClean="0"/>
              <a:t>2019/2/25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FC46-2647-46A2-8AC3-A285DF3717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A97C4-2FCC-424C-B69C-9ACD862F9BD4}" type="datetime1">
              <a:rPr lang="zh-CN" altLang="en-US" smtClean="0"/>
              <a:t>2019/2/25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4EFC46-2647-46A2-8AC3-A285DF3717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FC46-2647-46A2-8AC3-A285DF371778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9850233" y="5404822"/>
            <a:ext cx="11208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方子玄</a:t>
            </a:r>
          </a:p>
          <a:p>
            <a:pPr algn="ctr"/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2019/2/26</a:t>
            </a:r>
            <a:endParaRPr lang="en-US" altLang="zh-CN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68045" y="1684020"/>
            <a:ext cx="7391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8" name="标题 1"/>
          <p:cNvSpPr>
            <a:spLocks noGrp="1"/>
          </p:cNvSpPr>
          <p:nvPr/>
        </p:nvSpPr>
        <p:spPr>
          <a:xfrm>
            <a:off x="869741" y="853003"/>
            <a:ext cx="10498455" cy="290703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Attributed Network Embedding for Incomplete Structure Information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7042" y="3362746"/>
            <a:ext cx="7689688" cy="14049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FC46-2647-46A2-8AC3-A285DF371778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339409" y="4490961"/>
            <a:ext cx="9779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prstClr val="black"/>
                </a:solidFill>
              </a:rPr>
              <a:t>For </a:t>
            </a:r>
            <a:r>
              <a:rPr lang="en-US" altLang="zh-CN" sz="2000" dirty="0" err="1">
                <a:solidFill>
                  <a:prstClr val="black"/>
                </a:solidFill>
              </a:rPr>
              <a:t>Citeseer</a:t>
            </a:r>
            <a:r>
              <a:rPr lang="en-US" altLang="zh-CN" sz="2000" dirty="0">
                <a:solidFill>
                  <a:prstClr val="black"/>
                </a:solidFill>
              </a:rPr>
              <a:t> and Cora datasets, ABRW outperformances other methods for almost all cases, which again validates the robustness and effectiveness of our method. </a:t>
            </a:r>
            <a:endParaRPr lang="en-US" altLang="zh-CN" sz="2000" dirty="0" smtClean="0">
              <a:solidFill>
                <a:prstClr val="black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prstClr val="black"/>
                </a:solidFill>
              </a:rPr>
              <a:t>For </a:t>
            </a:r>
            <a:r>
              <a:rPr lang="en-US" altLang="zh-CN" sz="2000" dirty="0" err="1">
                <a:solidFill>
                  <a:prstClr val="black"/>
                </a:solidFill>
              </a:rPr>
              <a:t>Pubmed</a:t>
            </a:r>
            <a:r>
              <a:rPr lang="en-US" altLang="zh-CN" sz="2000" dirty="0">
                <a:solidFill>
                  <a:prstClr val="black"/>
                </a:solidFill>
              </a:rPr>
              <a:t> dataset, in case of sufficient links, TADW receives the best performances. However, in case of in-sufficient links, TADW receives very poor performances. </a:t>
            </a:r>
            <a:endParaRPr lang="en-US" altLang="zh-CN" sz="2000" dirty="0" smtClean="0">
              <a:solidFill>
                <a:prstClr val="black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279" y="494838"/>
            <a:ext cx="10875158" cy="3312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145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4EFC46-2647-46A2-8AC3-A285DF37177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39409" y="4490961"/>
            <a:ext cx="9779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prstClr val="black"/>
                </a:solidFill>
              </a:rPr>
              <a:t>Our method is robust to </a:t>
            </a:r>
            <a:r>
              <a:rPr lang="en-US" altLang="zh-CN" sz="2000" dirty="0" smtClean="0">
                <a:solidFill>
                  <a:prstClr val="black"/>
                </a:solidFill>
              </a:rPr>
              <a:t>                                         on </a:t>
            </a:r>
            <a:r>
              <a:rPr lang="en-US" altLang="zh-CN" sz="2000" dirty="0">
                <a:solidFill>
                  <a:prstClr val="black"/>
                </a:solidFill>
              </a:rPr>
              <a:t>both link prediction and node classification tasks, which means it can obtain satisfactory performance without too many tricks on parameter tuning.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905" y="1022819"/>
            <a:ext cx="9681346" cy="304327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8834" y="4562509"/>
            <a:ext cx="2796467" cy="303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997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FC46-2647-46A2-8AC3-A285DF371778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4531312" y="2362602"/>
            <a:ext cx="275725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5400" b="1" i="1" dirty="0" smtClean="0"/>
              <a:t>Thanks!</a:t>
            </a:r>
            <a:endParaRPr lang="en-GB" altLang="zh-CN" sz="5400" dirty="0">
              <a:effectLst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324667" y="292599"/>
            <a:ext cx="3796665" cy="9220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Introduction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26066" y="1544983"/>
            <a:ext cx="1022773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/>
              <a:t>An </a:t>
            </a:r>
            <a:r>
              <a:rPr lang="en-US" altLang="zh-CN" sz="3200" b="1" dirty="0"/>
              <a:t>attributed network </a:t>
            </a:r>
            <a:r>
              <a:rPr lang="en-US" altLang="zh-CN" sz="3200" dirty="0"/>
              <a:t>enriches a pure network by encoding a part of widely accessible node auxiliary information into node attributes</a:t>
            </a:r>
            <a:r>
              <a:rPr lang="en-US" altLang="zh-CN" sz="3200" dirty="0" smtClean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/>
              <a:t>Network Embedding (NE) for such an attributed net-work by considering </a:t>
            </a:r>
            <a:r>
              <a:rPr lang="en-US" altLang="zh-CN" sz="3200" b="1" dirty="0"/>
              <a:t>both structure and attribute information </a:t>
            </a:r>
            <a:r>
              <a:rPr lang="en-US" altLang="zh-CN" sz="3200" dirty="0"/>
              <a:t>has recently attracted considerable </a:t>
            </a:r>
            <a:r>
              <a:rPr lang="en-US" altLang="zh-CN" sz="3200" dirty="0" smtClean="0"/>
              <a:t>attention.</a:t>
            </a:r>
            <a:endParaRPr lang="en-US" altLang="zh-CN" sz="3200"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FC46-2647-46A2-8AC3-A285DF371778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405645" y="468394"/>
            <a:ext cx="33794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0" i="0" u="none" strike="noStrike" kern="1200" cap="none" spc="0" normalizeH="0" baseline="0" noProof="0" dirty="0" smtClean="0">
                <a:ln w="0"/>
                <a:solidFill>
                  <a:srgbClr val="5B9BD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Motivation</a:t>
            </a:r>
            <a:endParaRPr kumimoji="0" lang="en-US" altLang="zh-CN" sz="5400" b="0" i="0" u="none" strike="noStrike" kern="1200" cap="none" spc="0" normalizeH="0" baseline="0" noProof="0" dirty="0">
              <a:ln w="0"/>
              <a:solidFill>
                <a:srgbClr val="5B9BD5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4EFC46-2647-46A2-8AC3-A285DF37177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61869" y="1794866"/>
            <a:ext cx="9779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prstClr val="black"/>
                </a:solidFill>
              </a:rPr>
              <a:t>Most of previous works have not considered the significant case of a network with </a:t>
            </a:r>
            <a:r>
              <a:rPr lang="en-US" altLang="zh-CN" sz="2400" b="1" dirty="0">
                <a:solidFill>
                  <a:prstClr val="black"/>
                </a:solidFill>
              </a:rPr>
              <a:t>incomplete structure information</a:t>
            </a:r>
            <a:r>
              <a:rPr lang="en-US" altLang="zh-CN" sz="2400" dirty="0">
                <a:solidFill>
                  <a:prstClr val="black"/>
                </a:solidFill>
              </a:rPr>
              <a:t>, which however, would often appear in our real-world </a:t>
            </a:r>
            <a:r>
              <a:rPr lang="en-US" altLang="zh-CN" sz="2400" dirty="0" smtClean="0">
                <a:solidFill>
                  <a:prstClr val="black"/>
                </a:solidFill>
              </a:rPr>
              <a:t>scenarios e.g. </a:t>
            </a:r>
            <a:r>
              <a:rPr lang="en-US" altLang="zh-CN" sz="2400" dirty="0">
                <a:solidFill>
                  <a:prstClr val="black"/>
                </a:solidFill>
              </a:rPr>
              <a:t>the abnormal users in a social network who intentionally hide their friend-ships</a:t>
            </a:r>
            <a:r>
              <a:rPr lang="en-US" altLang="zh-CN" sz="2400" dirty="0" smtClean="0">
                <a:solidFill>
                  <a:prstClr val="black"/>
                </a:solidFill>
              </a:rPr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prstClr val="black"/>
                </a:solidFill>
              </a:rPr>
              <a:t>To tackle that, we propose a robust NE method called Attributed Bi-</a:t>
            </a:r>
            <a:r>
              <a:rPr lang="en-US" altLang="zh-CN" sz="2400" dirty="0" err="1">
                <a:solidFill>
                  <a:prstClr val="black"/>
                </a:solidFill>
              </a:rPr>
              <a:t>ased</a:t>
            </a:r>
            <a:r>
              <a:rPr lang="en-US" altLang="zh-CN" sz="2400" dirty="0">
                <a:solidFill>
                  <a:prstClr val="black"/>
                </a:solidFill>
              </a:rPr>
              <a:t> Random Walks (ABRW)to </a:t>
            </a:r>
            <a:r>
              <a:rPr lang="en-US" altLang="zh-CN" sz="2400" b="1" dirty="0">
                <a:solidFill>
                  <a:prstClr val="black"/>
                </a:solidFill>
              </a:rPr>
              <a:t>employ attribute information for compensating incomplete structure information </a:t>
            </a:r>
            <a:r>
              <a:rPr lang="en-US" altLang="zh-CN" sz="2400" dirty="0">
                <a:solidFill>
                  <a:prstClr val="black"/>
                </a:solidFill>
              </a:rPr>
              <a:t>by using transition matrices.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293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2" y="397565"/>
            <a:ext cx="1219200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lvl="0" algn="ctr"/>
            <a:r>
              <a:rPr lang="en-US" sz="4800" dirty="0">
                <a:ln w="0"/>
                <a:solidFill>
                  <a:srgbClr val="5B9BD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Attributed Biased Random Walks (ABRW)</a:t>
            </a:r>
            <a:endParaRPr kumimoji="0" lang="en-US" sz="4800" b="0" i="0" u="none" strike="noStrike" kern="1200" cap="none" spc="0" normalizeH="0" baseline="0" noProof="0" dirty="0" smtClean="0">
              <a:ln w="0"/>
              <a:solidFill>
                <a:srgbClr val="5B9BD5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等线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4EFC46-2647-46A2-8AC3-A285DF37177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488502" y="2274260"/>
            <a:ext cx="977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prstClr val="black"/>
                </a:solidFill>
              </a:rPr>
              <a:t>In this work, we simply use the first order proximity to define </a:t>
            </a:r>
            <a:r>
              <a:rPr lang="en-US" altLang="zh-CN" sz="2400" dirty="0" smtClean="0">
                <a:solidFill>
                  <a:prstClr val="black"/>
                </a:solidFill>
              </a:rPr>
              <a:t>W.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502" y="1846556"/>
            <a:ext cx="6509138" cy="3192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8502" y="3141912"/>
            <a:ext cx="6776767" cy="316396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417481" y="3648658"/>
            <a:ext cx="9779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prstClr val="black"/>
                </a:solidFill>
              </a:rPr>
              <a:t>In this work, we are not interested in how to preprocess the raw attributes such as users’ profiles and papers’ titles, but instead, assume A is ready-to-use.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6160" y="5048617"/>
            <a:ext cx="5999676" cy="110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779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4EFC46-2647-46A2-8AC3-A285DF37177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-2" y="397565"/>
            <a:ext cx="1219200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lvl="0" algn="ctr"/>
            <a:r>
              <a:rPr lang="en-US" sz="4800" dirty="0">
                <a:ln w="0"/>
                <a:solidFill>
                  <a:srgbClr val="5B9BD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Problem Formulation</a:t>
            </a:r>
            <a:endParaRPr kumimoji="0" lang="en-US" sz="4800" b="0" i="0" u="none" strike="noStrike" kern="1200" cap="none" spc="0" normalizeH="0" baseline="0" noProof="0" dirty="0" smtClean="0">
              <a:ln w="0"/>
              <a:solidFill>
                <a:srgbClr val="5B9BD5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等线"/>
              <a:ea typeface="+mn-ea"/>
              <a:cs typeface="+mn-cs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800" y="1386034"/>
            <a:ext cx="7718207" cy="33808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0327" y="1881590"/>
            <a:ext cx="4297736" cy="81186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4800" y="2857903"/>
            <a:ext cx="7436035" cy="33836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3691" y="3353611"/>
            <a:ext cx="3759163" cy="933309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74800" y="4638934"/>
            <a:ext cx="4753082" cy="374013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72962" y="5364961"/>
            <a:ext cx="5537638" cy="79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66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FC46-2647-46A2-8AC3-A285DF371778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227" y="570719"/>
            <a:ext cx="7318066" cy="3839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3252" y="1150977"/>
            <a:ext cx="4357773" cy="88119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9948" y="3159671"/>
            <a:ext cx="7061693" cy="41344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1053" y="4125122"/>
            <a:ext cx="5749240" cy="8115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4EFC46-2647-46A2-8AC3-A285DF37177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653" y="2225311"/>
            <a:ext cx="5199870" cy="226194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7219" y="883413"/>
            <a:ext cx="4493055" cy="298671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2450" y="4153117"/>
            <a:ext cx="5262594" cy="1637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34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FC46-2647-46A2-8AC3-A285DF371778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-1" y="291033"/>
            <a:ext cx="1219200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lvl="0" algn="ctr"/>
            <a:r>
              <a:rPr lang="en-US" sz="4800" dirty="0" smtClean="0">
                <a:ln w="0"/>
                <a:solidFill>
                  <a:srgbClr val="5B9BD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</a:t>
            </a:r>
            <a:endParaRPr kumimoji="0" lang="en-US" sz="4800" b="0" i="0" u="none" strike="noStrike" kern="1200" cap="none" spc="0" normalizeH="0" baseline="0" noProof="0" dirty="0" smtClean="0">
              <a:ln w="0"/>
              <a:solidFill>
                <a:srgbClr val="5B9BD5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等线"/>
              <a:ea typeface="+mn-ea"/>
              <a:cs typeface="+mn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912" y="2024728"/>
            <a:ext cx="7931129" cy="1830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670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FC46-2647-46A2-8AC3-A285DF371778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-1" y="291033"/>
            <a:ext cx="1219200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lvl="0" algn="ctr"/>
            <a:r>
              <a:rPr lang="en-US" sz="4800" dirty="0" smtClean="0">
                <a:ln w="0"/>
                <a:solidFill>
                  <a:srgbClr val="5B9BD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result</a:t>
            </a:r>
            <a:endParaRPr kumimoji="0" lang="en-US" sz="4800" b="0" i="0" u="none" strike="noStrike" kern="1200" cap="none" spc="0" normalizeH="0" baseline="0" noProof="0" dirty="0" smtClean="0">
              <a:ln w="0"/>
              <a:solidFill>
                <a:srgbClr val="5B9BD5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等线"/>
              <a:ea typeface="+mn-ea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06499" y="4851079"/>
            <a:ext cx="9779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prstClr val="black"/>
                </a:solidFill>
              </a:rPr>
              <a:t> our method ABRW consistently outperformances other methods for all cases, and the performances are gradually improving as the avail-able structure information </a:t>
            </a:r>
            <a:r>
              <a:rPr lang="en-US" altLang="zh-CN" sz="2400" dirty="0" smtClean="0">
                <a:solidFill>
                  <a:prstClr val="black"/>
                </a:solidFill>
              </a:rPr>
              <a:t>increasing.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724" y="1301108"/>
            <a:ext cx="10310550" cy="3268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25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</TotalTime>
  <Words>312</Words>
  <Application>Microsoft Office PowerPoint</Application>
  <PresentationFormat>宽屏</PresentationFormat>
  <Paragraphs>34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等线</vt:lpstr>
      <vt:lpstr>等线 Light</vt:lpstr>
      <vt:lpstr>宋体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song yu</dc:creator>
  <cp:lastModifiedBy>方子玄</cp:lastModifiedBy>
  <cp:revision>57</cp:revision>
  <dcterms:created xsi:type="dcterms:W3CDTF">2018-06-23T16:50:00Z</dcterms:created>
  <dcterms:modified xsi:type="dcterms:W3CDTF">2019-02-25T12:44:45Z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