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5" autoAdjust="0"/>
    <p:restoredTop sz="87762" autoAdjust="0"/>
  </p:normalViewPr>
  <p:slideViewPr>
    <p:cSldViewPr snapToGrid="0">
      <p:cViewPr varScale="1">
        <p:scale>
          <a:sx n="101" d="100"/>
          <a:sy n="101" d="100"/>
        </p:scale>
        <p:origin x="82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81055D-C623-46B3-9D50-B018563BA0B3}" type="datetimeFigureOut">
              <a:rPr lang="zh-CN" altLang="en-US" smtClean="0"/>
              <a:t>2019/3/11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4768BD-AF0A-462D-ADC4-4918AD4DB8C4}" type="slidenum">
              <a:rPr lang="zh-CN" altLang="en-US" smtClean="0"/>
              <a:t>‹#›</a:t>
            </a:fld>
            <a:endParaRPr lang="zh-CN" altLang="en-US"/>
          </a:p>
        </p:txBody>
      </p:sp>
    </p:spTree>
    <p:extLst>
      <p:ext uri="{BB962C8B-B14F-4D97-AF65-F5344CB8AC3E}">
        <p14:creationId xmlns:p14="http://schemas.microsoft.com/office/powerpoint/2010/main" val="4088662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前者由新闻报道捕获</a:t>
            </a:r>
            <a:endParaRPr lang="zh-CN" altLang="en-US" dirty="0"/>
          </a:p>
        </p:txBody>
      </p:sp>
      <p:sp>
        <p:nvSpPr>
          <p:cNvPr id="4" name="灯片编号占位符 3"/>
          <p:cNvSpPr>
            <a:spLocks noGrp="1"/>
          </p:cNvSpPr>
          <p:nvPr>
            <p:ph type="sldNum" sz="quarter" idx="10"/>
          </p:nvPr>
        </p:nvSpPr>
        <p:spPr/>
        <p:txBody>
          <a:bodyPr/>
          <a:lstStyle/>
          <a:p>
            <a:fld id="{EF4768BD-AF0A-462D-ADC4-4918AD4DB8C4}" type="slidenum">
              <a:rPr lang="zh-CN" altLang="en-US" smtClean="0"/>
              <a:t>3</a:t>
            </a:fld>
            <a:endParaRPr lang="zh-CN" altLang="en-US"/>
          </a:p>
        </p:txBody>
      </p:sp>
    </p:spTree>
    <p:extLst>
      <p:ext uri="{BB962C8B-B14F-4D97-AF65-F5344CB8AC3E}">
        <p14:creationId xmlns:p14="http://schemas.microsoft.com/office/powerpoint/2010/main" val="3142358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考虑到各国媒体市场的不同规模，找到一个链接权重的全球阈值进行剪枝并非易事。</a:t>
            </a:r>
            <a:endParaRPr lang="zh-CN" altLang="en-US" dirty="0"/>
          </a:p>
        </p:txBody>
      </p:sp>
      <p:sp>
        <p:nvSpPr>
          <p:cNvPr id="4" name="灯片编号占位符 3"/>
          <p:cNvSpPr>
            <a:spLocks noGrp="1"/>
          </p:cNvSpPr>
          <p:nvPr>
            <p:ph type="sldNum" sz="quarter" idx="10"/>
          </p:nvPr>
        </p:nvSpPr>
        <p:spPr/>
        <p:txBody>
          <a:bodyPr/>
          <a:lstStyle/>
          <a:p>
            <a:fld id="{EF4768BD-AF0A-462D-ADC4-4918AD4DB8C4}" type="slidenum">
              <a:rPr lang="zh-CN" altLang="en-US" smtClean="0"/>
              <a:t>4</a:t>
            </a:fld>
            <a:endParaRPr lang="zh-CN" altLang="en-US"/>
          </a:p>
        </p:txBody>
      </p:sp>
    </p:spTree>
    <p:extLst>
      <p:ext uri="{BB962C8B-B14F-4D97-AF65-F5344CB8AC3E}">
        <p14:creationId xmlns:p14="http://schemas.microsoft.com/office/powerpoint/2010/main" val="48040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如果一个国家得到了其他国家媒体的广泛关注，它是否也得到了公众的广泛关注</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度中心性、中介中心性、特征向量中心性、封闭性中心性</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媒体注意和公众注意的结构特征在二元水平上是不同的，这与节点中心的高相关性是相反的</a:t>
            </a:r>
            <a:endParaRPr lang="zh-CN" altLang="en-US" dirty="0"/>
          </a:p>
        </p:txBody>
      </p:sp>
      <p:sp>
        <p:nvSpPr>
          <p:cNvPr id="4" name="灯片编号占位符 3"/>
          <p:cNvSpPr>
            <a:spLocks noGrp="1"/>
          </p:cNvSpPr>
          <p:nvPr>
            <p:ph type="sldNum" sz="quarter" idx="10"/>
          </p:nvPr>
        </p:nvSpPr>
        <p:spPr/>
        <p:txBody>
          <a:bodyPr/>
          <a:lstStyle/>
          <a:p>
            <a:fld id="{EF4768BD-AF0A-462D-ADC4-4918AD4DB8C4}" type="slidenum">
              <a:rPr lang="zh-CN" altLang="en-US" smtClean="0"/>
              <a:t>6</a:t>
            </a:fld>
            <a:endParaRPr lang="zh-CN" altLang="en-US"/>
          </a:p>
        </p:txBody>
      </p:sp>
    </p:spTree>
    <p:extLst>
      <p:ext uri="{BB962C8B-B14F-4D97-AF65-F5344CB8AC3E}">
        <p14:creationId xmlns:p14="http://schemas.microsoft.com/office/powerpoint/2010/main" val="2891258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一个国家的注意力有多少集中在</a:t>
            </a:r>
            <a:r>
              <a:rPr lang="en-US" altLang="zh-CN" sz="1200" b="0" i="0" kern="1200" dirty="0" err="1" smtClean="0">
                <a:solidFill>
                  <a:schemeClr val="tx1"/>
                </a:solidFill>
                <a:effectLst/>
                <a:latin typeface="+mn-lt"/>
                <a:ea typeface="+mn-ea"/>
                <a:cs typeface="+mn-cs"/>
              </a:rPr>
              <a:t>top@k</a:t>
            </a:r>
            <a:r>
              <a:rPr lang="zh-CN" altLang="en-US" sz="1200" b="0" i="0" kern="1200" dirty="0" smtClean="0">
                <a:solidFill>
                  <a:schemeClr val="tx1"/>
                </a:solidFill>
                <a:effectLst/>
                <a:latin typeface="+mn-lt"/>
                <a:ea typeface="+mn-ea"/>
                <a:cs typeface="+mn-cs"/>
              </a:rPr>
              <a:t>邻居身上</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媒体和公众的注意力在多大程度上从一个国家转移到另一个国家</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为了回答这个问题，我们计算每个节点的链接权值的基尼系数。</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基尼系数衡量给定分布的统计离散度或不平等。基本上，系数越大，表示不平等或偏态分布越多。当给定的分布是均匀的</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完全相等</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时，最小值为零</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当给定的分布是最大偏态时，最大值为</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表示各节点链路权值的基尼系数在</a:t>
            </a:r>
            <a:r>
              <a:rPr lang="en-US" altLang="zh-CN" sz="1200" b="0" i="0" kern="1200" dirty="0" smtClean="0">
                <a:solidFill>
                  <a:schemeClr val="tx1"/>
                </a:solidFill>
                <a:effectLst/>
                <a:latin typeface="+mn-lt"/>
                <a:ea typeface="+mn-ea"/>
                <a:cs typeface="+mn-cs"/>
              </a:rPr>
              <a:t>NM</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NP</a:t>
            </a:r>
            <a:r>
              <a:rPr lang="zh-CN" altLang="en-US" sz="1200" b="0" i="0" kern="1200" dirty="0" smtClean="0">
                <a:solidFill>
                  <a:schemeClr val="tx1"/>
                </a:solidFill>
                <a:effectLst/>
                <a:latin typeface="+mn-lt"/>
                <a:ea typeface="+mn-ea"/>
                <a:cs typeface="+mn-cs"/>
              </a:rPr>
              <a:t>中的累积分布</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NP</a:t>
            </a:r>
            <a:r>
              <a:rPr lang="zh-CN" altLang="en-US" sz="1200" b="0" i="0" kern="1200" dirty="0" smtClean="0">
                <a:solidFill>
                  <a:schemeClr val="tx1"/>
                </a:solidFill>
                <a:effectLst/>
                <a:latin typeface="+mn-lt"/>
                <a:ea typeface="+mn-ea"/>
                <a:cs typeface="+mn-cs"/>
              </a:rPr>
              <a:t>中基尼系数的累积分布位于</a:t>
            </a:r>
            <a:r>
              <a:rPr lang="en-US" altLang="zh-CN" sz="1200" b="0" i="0" kern="1200" dirty="0" smtClean="0">
                <a:solidFill>
                  <a:schemeClr val="tx1"/>
                </a:solidFill>
                <a:effectLst/>
                <a:latin typeface="+mn-lt"/>
                <a:ea typeface="+mn-ea"/>
                <a:cs typeface="+mn-cs"/>
              </a:rPr>
              <a:t>NM</a:t>
            </a:r>
            <a:r>
              <a:rPr lang="zh-CN" altLang="en-US" sz="1200" b="0" i="0" kern="1200" dirty="0" smtClean="0">
                <a:solidFill>
                  <a:schemeClr val="tx1"/>
                </a:solidFill>
                <a:effectLst/>
                <a:latin typeface="+mn-lt"/>
                <a:ea typeface="+mn-ea"/>
                <a:cs typeface="+mn-cs"/>
              </a:rPr>
              <a:t>中基尼系数的左侧。这表明公众对其他国家的关注比媒体的关注更加平等。</a:t>
            </a:r>
            <a:r>
              <a:rPr lang="en-US" altLang="zh-CN" sz="1200" b="0" i="0" kern="1200" dirty="0" smtClean="0">
                <a:solidFill>
                  <a:schemeClr val="tx1"/>
                </a:solidFill>
                <a:effectLst/>
                <a:latin typeface="+mn-lt"/>
                <a:ea typeface="+mn-ea"/>
                <a:cs typeface="+mn-cs"/>
              </a:rPr>
              <a:t>NP</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NM</a:t>
            </a:r>
            <a:r>
              <a:rPr lang="zh-CN" altLang="en-US" sz="1200" b="0" i="0" kern="1200" dirty="0" smtClean="0">
                <a:solidFill>
                  <a:schemeClr val="tx1"/>
                </a:solidFill>
                <a:effectLst/>
                <a:latin typeface="+mn-lt"/>
                <a:ea typeface="+mn-ea"/>
                <a:cs typeface="+mn-cs"/>
              </a:rPr>
              <a:t>的基尼系数中值分别为</a:t>
            </a:r>
            <a:r>
              <a:rPr lang="en-US" altLang="zh-CN" sz="1200" b="0" i="0" kern="1200" dirty="0" smtClean="0">
                <a:solidFill>
                  <a:schemeClr val="tx1"/>
                </a:solidFill>
                <a:effectLst/>
                <a:latin typeface="+mn-lt"/>
                <a:ea typeface="+mn-ea"/>
                <a:cs typeface="+mn-cs"/>
              </a:rPr>
              <a:t>0.374</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0.799</a:t>
            </a:r>
            <a:r>
              <a:rPr lang="zh-CN" altLang="en-US" sz="1200" b="0" i="0" kern="1200" dirty="0" smtClean="0">
                <a:solidFill>
                  <a:schemeClr val="tx1"/>
                </a:solidFill>
                <a:effectLst/>
                <a:latin typeface="+mn-lt"/>
                <a:ea typeface="+mn-ea"/>
                <a:cs typeface="+mn-cs"/>
              </a:rPr>
              <a:t>。我们确认了差异</a:t>
            </a:r>
            <a:endParaRPr lang="zh-CN" altLang="en-US" dirty="0"/>
          </a:p>
        </p:txBody>
      </p:sp>
      <p:sp>
        <p:nvSpPr>
          <p:cNvPr id="4" name="灯片编号占位符 3"/>
          <p:cNvSpPr>
            <a:spLocks noGrp="1"/>
          </p:cNvSpPr>
          <p:nvPr>
            <p:ph type="sldNum" sz="quarter" idx="10"/>
          </p:nvPr>
        </p:nvSpPr>
        <p:spPr/>
        <p:txBody>
          <a:bodyPr/>
          <a:lstStyle/>
          <a:p>
            <a:fld id="{EF4768BD-AF0A-462D-ADC4-4918AD4DB8C4}" type="slidenum">
              <a:rPr lang="zh-CN" altLang="en-US" smtClean="0"/>
              <a:t>7</a:t>
            </a:fld>
            <a:endParaRPr lang="zh-CN" altLang="en-US"/>
          </a:p>
        </p:txBody>
      </p:sp>
    </p:spTree>
    <p:extLst>
      <p:ext uri="{BB962C8B-B14F-4D97-AF65-F5344CB8AC3E}">
        <p14:creationId xmlns:p14="http://schemas.microsoft.com/office/powerpoint/2010/main" val="973139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媒体关注度方面，亚洲和欧洲对自身关注度最高，其他地区次之。相比之下，在公众关注方面，除大洋洲外，其他地区都是最关注自己的。其次，亚洲作为媒体关注的接受者的出现是显而易见的，而这在公众的关注中是不可见的。除欧洲外，其他地区对亚洲的关注程度最高，甚至欧洲也是第二高的。最后，公众的关注比媒体更加平等。</a:t>
            </a:r>
            <a:endParaRPr lang="zh-CN" altLang="en-US" dirty="0"/>
          </a:p>
        </p:txBody>
      </p:sp>
      <p:sp>
        <p:nvSpPr>
          <p:cNvPr id="4" name="灯片编号占位符 3"/>
          <p:cNvSpPr>
            <a:spLocks noGrp="1"/>
          </p:cNvSpPr>
          <p:nvPr>
            <p:ph type="sldNum" sz="quarter" idx="10"/>
          </p:nvPr>
        </p:nvSpPr>
        <p:spPr/>
        <p:txBody>
          <a:bodyPr/>
          <a:lstStyle/>
          <a:p>
            <a:fld id="{EF4768BD-AF0A-462D-ADC4-4918AD4DB8C4}" type="slidenum">
              <a:rPr lang="zh-CN" altLang="en-US" smtClean="0"/>
              <a:t>9</a:t>
            </a:fld>
            <a:endParaRPr lang="zh-CN" altLang="en-US"/>
          </a:p>
        </p:txBody>
      </p:sp>
    </p:spTree>
    <p:extLst>
      <p:ext uri="{BB962C8B-B14F-4D97-AF65-F5344CB8AC3E}">
        <p14:creationId xmlns:p14="http://schemas.microsoft.com/office/powerpoint/2010/main" val="106170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由此产生的群体可以揭示出媒体关注和公众关注网络的嵌入式模块化结构</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B(NM)</a:t>
            </a:r>
            <a:r>
              <a:rPr lang="zh-CN" altLang="en-US" sz="1200" b="0" i="0" kern="1200" dirty="0" smtClean="0">
                <a:solidFill>
                  <a:schemeClr val="tx1"/>
                </a:solidFill>
                <a:effectLst/>
                <a:latin typeface="+mn-lt"/>
                <a:ea typeface="+mn-ea"/>
                <a:cs typeface="+mn-cs"/>
              </a:rPr>
              <a:t>，有一个巨大的社区</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共享文化和宗教身份的“文明”对于理解冷战后世界的冲突非常重要。</a:t>
            </a:r>
            <a:endParaRPr lang="zh-CN" altLang="en-US" dirty="0"/>
          </a:p>
        </p:txBody>
      </p:sp>
      <p:sp>
        <p:nvSpPr>
          <p:cNvPr id="4" name="灯片编号占位符 3"/>
          <p:cNvSpPr>
            <a:spLocks noGrp="1"/>
          </p:cNvSpPr>
          <p:nvPr>
            <p:ph type="sldNum" sz="quarter" idx="10"/>
          </p:nvPr>
        </p:nvSpPr>
        <p:spPr/>
        <p:txBody>
          <a:bodyPr/>
          <a:lstStyle/>
          <a:p>
            <a:fld id="{EF4768BD-AF0A-462D-ADC4-4918AD4DB8C4}" type="slidenum">
              <a:rPr lang="zh-CN" altLang="en-US" smtClean="0"/>
              <a:t>10</a:t>
            </a:fld>
            <a:endParaRPr lang="zh-CN" altLang="en-US"/>
          </a:p>
        </p:txBody>
      </p:sp>
    </p:spTree>
    <p:extLst>
      <p:ext uri="{BB962C8B-B14F-4D97-AF65-F5344CB8AC3E}">
        <p14:creationId xmlns:p14="http://schemas.microsoft.com/office/powerpoint/2010/main" val="2739475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简单来说它通过比较“已知上一时刻所有信息，这一时刻</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的概率分布情况”和“已知上一时刻除</a:t>
            </a:r>
            <a:r>
              <a:rPr lang="en-US" altLang="zh-CN" sz="1200" b="0" i="0" kern="1200" dirty="0" smtClean="0">
                <a:solidFill>
                  <a:schemeClr val="tx1"/>
                </a:solidFill>
                <a:effectLst/>
                <a:latin typeface="+mn-lt"/>
                <a:ea typeface="+mn-ea"/>
                <a:cs typeface="+mn-cs"/>
              </a:rPr>
              <a:t>Y</a:t>
            </a:r>
            <a:r>
              <a:rPr lang="zh-CN" altLang="en-US" sz="1200" b="0" i="0" kern="1200" dirty="0" smtClean="0">
                <a:solidFill>
                  <a:schemeClr val="tx1"/>
                </a:solidFill>
                <a:effectLst/>
                <a:latin typeface="+mn-lt"/>
                <a:ea typeface="+mn-ea"/>
                <a:cs typeface="+mn-cs"/>
              </a:rPr>
              <a:t>以外的所有信息，这一时刻</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的概率分布情况”，来判断</a:t>
            </a:r>
            <a:r>
              <a:rPr lang="en-US" altLang="zh-CN" sz="1200" b="0" i="0" kern="1200" dirty="0" smtClean="0">
                <a:solidFill>
                  <a:schemeClr val="tx1"/>
                </a:solidFill>
                <a:effectLst/>
                <a:latin typeface="+mn-lt"/>
                <a:ea typeface="+mn-ea"/>
                <a:cs typeface="+mn-cs"/>
              </a:rPr>
              <a:t>Y</a:t>
            </a:r>
            <a:r>
              <a:rPr lang="zh-CN" altLang="en-US" sz="1200" b="0" i="0" kern="1200" dirty="0" smtClean="0">
                <a:solidFill>
                  <a:schemeClr val="tx1"/>
                </a:solidFill>
                <a:effectLst/>
                <a:latin typeface="+mn-lt"/>
                <a:ea typeface="+mn-ea"/>
                <a:cs typeface="+mn-cs"/>
              </a:rPr>
              <a:t>对</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是否存在因果关系。</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当媒体关注同一地区的一个国家时，媒体关注和公众关注之间的联系比其他地区更强。</a:t>
            </a:r>
            <a:endParaRPr lang="zh-CN" altLang="en-US" dirty="0"/>
          </a:p>
        </p:txBody>
      </p:sp>
      <p:sp>
        <p:nvSpPr>
          <p:cNvPr id="4" name="灯片编号占位符 3"/>
          <p:cNvSpPr>
            <a:spLocks noGrp="1"/>
          </p:cNvSpPr>
          <p:nvPr>
            <p:ph type="sldNum" sz="quarter" idx="10"/>
          </p:nvPr>
        </p:nvSpPr>
        <p:spPr/>
        <p:txBody>
          <a:bodyPr/>
          <a:lstStyle/>
          <a:p>
            <a:fld id="{EF4768BD-AF0A-462D-ADC4-4918AD4DB8C4}" type="slidenum">
              <a:rPr lang="zh-CN" altLang="en-US" smtClean="0"/>
              <a:t>11</a:t>
            </a:fld>
            <a:endParaRPr lang="zh-CN" altLang="en-US"/>
          </a:p>
        </p:txBody>
      </p:sp>
    </p:spTree>
    <p:extLst>
      <p:ext uri="{BB962C8B-B14F-4D97-AF65-F5344CB8AC3E}">
        <p14:creationId xmlns:p14="http://schemas.microsoft.com/office/powerpoint/2010/main" val="2761585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7A973C92-F58B-45FF-B41A-369BB33B54BD}" type="datetimeFigureOut">
              <a:rPr lang="zh-CN" altLang="en-US" smtClean="0"/>
              <a:t>2019/3/11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4DEF286-A4FE-41A4-9B1A-52AD7B313859}" type="slidenum">
              <a:rPr lang="zh-CN" altLang="en-US" smtClean="0"/>
              <a:t>‹#›</a:t>
            </a:fld>
            <a:endParaRPr lang="zh-CN" altLang="en-US"/>
          </a:p>
        </p:txBody>
      </p:sp>
    </p:spTree>
    <p:extLst>
      <p:ext uri="{BB962C8B-B14F-4D97-AF65-F5344CB8AC3E}">
        <p14:creationId xmlns:p14="http://schemas.microsoft.com/office/powerpoint/2010/main" val="924197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A973C92-F58B-45FF-B41A-369BB33B54BD}" type="datetimeFigureOut">
              <a:rPr lang="zh-CN" altLang="en-US" smtClean="0"/>
              <a:t>2019/3/11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4DEF286-A4FE-41A4-9B1A-52AD7B313859}" type="slidenum">
              <a:rPr lang="zh-CN" altLang="en-US" smtClean="0"/>
              <a:t>‹#›</a:t>
            </a:fld>
            <a:endParaRPr lang="zh-CN" altLang="en-US"/>
          </a:p>
        </p:txBody>
      </p:sp>
    </p:spTree>
    <p:extLst>
      <p:ext uri="{BB962C8B-B14F-4D97-AF65-F5344CB8AC3E}">
        <p14:creationId xmlns:p14="http://schemas.microsoft.com/office/powerpoint/2010/main" val="3917882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A973C92-F58B-45FF-B41A-369BB33B54BD}" type="datetimeFigureOut">
              <a:rPr lang="zh-CN" altLang="en-US" smtClean="0"/>
              <a:t>2019/3/11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4DEF286-A4FE-41A4-9B1A-52AD7B313859}" type="slidenum">
              <a:rPr lang="zh-CN" altLang="en-US" smtClean="0"/>
              <a:t>‹#›</a:t>
            </a:fld>
            <a:endParaRPr lang="zh-CN" altLang="en-US"/>
          </a:p>
        </p:txBody>
      </p:sp>
    </p:spTree>
    <p:extLst>
      <p:ext uri="{BB962C8B-B14F-4D97-AF65-F5344CB8AC3E}">
        <p14:creationId xmlns:p14="http://schemas.microsoft.com/office/powerpoint/2010/main" val="2740196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A973C92-F58B-45FF-B41A-369BB33B54BD}" type="datetimeFigureOut">
              <a:rPr lang="zh-CN" altLang="en-US" smtClean="0"/>
              <a:t>2019/3/11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4DEF286-A4FE-41A4-9B1A-52AD7B313859}" type="slidenum">
              <a:rPr lang="zh-CN" altLang="en-US" smtClean="0"/>
              <a:t>‹#›</a:t>
            </a:fld>
            <a:endParaRPr lang="zh-CN" altLang="en-US"/>
          </a:p>
        </p:txBody>
      </p:sp>
    </p:spTree>
    <p:extLst>
      <p:ext uri="{BB962C8B-B14F-4D97-AF65-F5344CB8AC3E}">
        <p14:creationId xmlns:p14="http://schemas.microsoft.com/office/powerpoint/2010/main" val="3096455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7A973C92-F58B-45FF-B41A-369BB33B54BD}" type="datetimeFigureOut">
              <a:rPr lang="zh-CN" altLang="en-US" smtClean="0"/>
              <a:t>2019/3/11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4DEF286-A4FE-41A4-9B1A-52AD7B313859}" type="slidenum">
              <a:rPr lang="zh-CN" altLang="en-US" smtClean="0"/>
              <a:t>‹#›</a:t>
            </a:fld>
            <a:endParaRPr lang="zh-CN" altLang="en-US"/>
          </a:p>
        </p:txBody>
      </p:sp>
    </p:spTree>
    <p:extLst>
      <p:ext uri="{BB962C8B-B14F-4D97-AF65-F5344CB8AC3E}">
        <p14:creationId xmlns:p14="http://schemas.microsoft.com/office/powerpoint/2010/main" val="3658753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A973C92-F58B-45FF-B41A-369BB33B54BD}" type="datetimeFigureOut">
              <a:rPr lang="zh-CN" altLang="en-US" smtClean="0"/>
              <a:t>2019/3/11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4DEF286-A4FE-41A4-9B1A-52AD7B313859}" type="slidenum">
              <a:rPr lang="zh-CN" altLang="en-US" smtClean="0"/>
              <a:t>‹#›</a:t>
            </a:fld>
            <a:endParaRPr lang="zh-CN" altLang="en-US"/>
          </a:p>
        </p:txBody>
      </p:sp>
    </p:spTree>
    <p:extLst>
      <p:ext uri="{BB962C8B-B14F-4D97-AF65-F5344CB8AC3E}">
        <p14:creationId xmlns:p14="http://schemas.microsoft.com/office/powerpoint/2010/main" val="450870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A973C92-F58B-45FF-B41A-369BB33B54BD}" type="datetimeFigureOut">
              <a:rPr lang="zh-CN" altLang="en-US" smtClean="0"/>
              <a:t>2019/3/11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DEF286-A4FE-41A4-9B1A-52AD7B313859}" type="slidenum">
              <a:rPr lang="zh-CN" altLang="en-US" smtClean="0"/>
              <a:t>‹#›</a:t>
            </a:fld>
            <a:endParaRPr lang="zh-CN" altLang="en-US"/>
          </a:p>
        </p:txBody>
      </p:sp>
    </p:spTree>
    <p:extLst>
      <p:ext uri="{BB962C8B-B14F-4D97-AF65-F5344CB8AC3E}">
        <p14:creationId xmlns:p14="http://schemas.microsoft.com/office/powerpoint/2010/main" val="30150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A973C92-F58B-45FF-B41A-369BB33B54BD}" type="datetimeFigureOut">
              <a:rPr lang="zh-CN" altLang="en-US" smtClean="0"/>
              <a:t>2019/3/11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4DEF286-A4FE-41A4-9B1A-52AD7B313859}" type="slidenum">
              <a:rPr lang="zh-CN" altLang="en-US" smtClean="0"/>
              <a:t>‹#›</a:t>
            </a:fld>
            <a:endParaRPr lang="zh-CN" altLang="en-US"/>
          </a:p>
        </p:txBody>
      </p:sp>
    </p:spTree>
    <p:extLst>
      <p:ext uri="{BB962C8B-B14F-4D97-AF65-F5344CB8AC3E}">
        <p14:creationId xmlns:p14="http://schemas.microsoft.com/office/powerpoint/2010/main" val="2122776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A973C92-F58B-45FF-B41A-369BB33B54BD}" type="datetimeFigureOut">
              <a:rPr lang="zh-CN" altLang="en-US" smtClean="0"/>
              <a:t>2019/3/11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4DEF286-A4FE-41A4-9B1A-52AD7B313859}" type="slidenum">
              <a:rPr lang="zh-CN" altLang="en-US" smtClean="0"/>
              <a:t>‹#›</a:t>
            </a:fld>
            <a:endParaRPr lang="zh-CN" altLang="en-US"/>
          </a:p>
        </p:txBody>
      </p:sp>
    </p:spTree>
    <p:extLst>
      <p:ext uri="{BB962C8B-B14F-4D97-AF65-F5344CB8AC3E}">
        <p14:creationId xmlns:p14="http://schemas.microsoft.com/office/powerpoint/2010/main" val="2763366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A973C92-F58B-45FF-B41A-369BB33B54BD}" type="datetimeFigureOut">
              <a:rPr lang="zh-CN" altLang="en-US" smtClean="0"/>
              <a:t>2019/3/11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4DEF286-A4FE-41A4-9B1A-52AD7B313859}" type="slidenum">
              <a:rPr lang="zh-CN" altLang="en-US" smtClean="0"/>
              <a:t>‹#›</a:t>
            </a:fld>
            <a:endParaRPr lang="zh-CN" altLang="en-US"/>
          </a:p>
        </p:txBody>
      </p:sp>
    </p:spTree>
    <p:extLst>
      <p:ext uri="{BB962C8B-B14F-4D97-AF65-F5344CB8AC3E}">
        <p14:creationId xmlns:p14="http://schemas.microsoft.com/office/powerpoint/2010/main" val="2923848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A973C92-F58B-45FF-B41A-369BB33B54BD}" type="datetimeFigureOut">
              <a:rPr lang="zh-CN" altLang="en-US" smtClean="0"/>
              <a:t>2019/3/11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4DEF286-A4FE-41A4-9B1A-52AD7B313859}" type="slidenum">
              <a:rPr lang="zh-CN" altLang="en-US" smtClean="0"/>
              <a:t>‹#›</a:t>
            </a:fld>
            <a:endParaRPr lang="zh-CN" altLang="en-US"/>
          </a:p>
        </p:txBody>
      </p:sp>
    </p:spTree>
    <p:extLst>
      <p:ext uri="{BB962C8B-B14F-4D97-AF65-F5344CB8AC3E}">
        <p14:creationId xmlns:p14="http://schemas.microsoft.com/office/powerpoint/2010/main" val="1023827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973C92-F58B-45FF-B41A-369BB33B54BD}" type="datetimeFigureOut">
              <a:rPr lang="zh-CN" altLang="en-US" smtClean="0"/>
              <a:t>2019/3/11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DEF286-A4FE-41A4-9B1A-52AD7B313859}" type="slidenum">
              <a:rPr lang="zh-CN" altLang="en-US" smtClean="0"/>
              <a:t>‹#›</a:t>
            </a:fld>
            <a:endParaRPr lang="zh-CN" altLang="en-US"/>
          </a:p>
        </p:txBody>
      </p:sp>
    </p:spTree>
    <p:extLst>
      <p:ext uri="{BB962C8B-B14F-4D97-AF65-F5344CB8AC3E}">
        <p14:creationId xmlns:p14="http://schemas.microsoft.com/office/powerpoint/2010/main" val="636783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4000" dirty="0" err="1">
                <a:latin typeface="Times New Roman" panose="02020603050405020304" pitchFamily="18" charset="0"/>
                <a:cs typeface="Times New Roman" panose="02020603050405020304" pitchFamily="18" charset="0"/>
              </a:rPr>
              <a:t>WhatWe</a:t>
            </a:r>
            <a:r>
              <a:rPr lang="en-US" altLang="zh-CN" sz="4000" dirty="0">
                <a:latin typeface="Times New Roman" panose="02020603050405020304" pitchFamily="18" charset="0"/>
                <a:cs typeface="Times New Roman" panose="02020603050405020304" pitchFamily="18" charset="0"/>
              </a:rPr>
              <a:t> Read, </a:t>
            </a:r>
            <a:r>
              <a:rPr lang="en-US" altLang="zh-CN" sz="4000" dirty="0" err="1">
                <a:latin typeface="Times New Roman" panose="02020603050405020304" pitchFamily="18" charset="0"/>
                <a:cs typeface="Times New Roman" panose="02020603050405020304" pitchFamily="18" charset="0"/>
              </a:rPr>
              <a:t>WhatWe</a:t>
            </a:r>
            <a:r>
              <a:rPr lang="en-US" altLang="zh-CN" sz="4000" dirty="0">
                <a:latin typeface="Times New Roman" panose="02020603050405020304" pitchFamily="18" charset="0"/>
                <a:cs typeface="Times New Roman" panose="02020603050405020304" pitchFamily="18" charset="0"/>
              </a:rPr>
              <a:t> Search:</a:t>
            </a:r>
            <a:br>
              <a:rPr lang="en-US" altLang="zh-CN" sz="4000" dirty="0">
                <a:latin typeface="Times New Roman" panose="02020603050405020304" pitchFamily="18" charset="0"/>
                <a:cs typeface="Times New Roman" panose="02020603050405020304" pitchFamily="18" charset="0"/>
              </a:rPr>
            </a:br>
            <a:r>
              <a:rPr lang="en-US" altLang="zh-CN" sz="4000" dirty="0">
                <a:latin typeface="Times New Roman" panose="02020603050405020304" pitchFamily="18" charset="0"/>
                <a:cs typeface="Times New Roman" panose="02020603050405020304" pitchFamily="18" charset="0"/>
              </a:rPr>
              <a:t>Media Attention and Public Attention Among 193 Countries</a:t>
            </a:r>
            <a:endParaRPr lang="zh-CN" altLang="en-US" sz="4000" dirty="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617" y="3602038"/>
            <a:ext cx="10058400" cy="2822013"/>
          </a:xfrm>
          <a:prstGeom prst="rect">
            <a:avLst/>
          </a:prstGeom>
        </p:spPr>
      </p:pic>
    </p:spTree>
    <p:extLst>
      <p:ext uri="{BB962C8B-B14F-4D97-AF65-F5344CB8AC3E}">
        <p14:creationId xmlns:p14="http://schemas.microsoft.com/office/powerpoint/2010/main" val="1074445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2950" y="365126"/>
            <a:ext cx="10610850" cy="635000"/>
          </a:xfrm>
        </p:spPr>
        <p:txBody>
          <a:bodyPr>
            <a:normAutofit/>
          </a:bodyPr>
          <a:lstStyle/>
          <a:p>
            <a:r>
              <a:rPr lang="en-US" altLang="zh-CN" sz="3200" dirty="0">
                <a:latin typeface="Times New Roman" panose="02020603050405020304" pitchFamily="18" charset="0"/>
                <a:cs typeface="Times New Roman" panose="02020603050405020304" pitchFamily="18" charset="0"/>
              </a:rPr>
              <a:t>Community Structure in Networks</a:t>
            </a:r>
            <a:endParaRPr lang="zh-CN" altLang="en-US" sz="32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742950" y="1000126"/>
            <a:ext cx="10610850" cy="5176837"/>
          </a:xfrm>
        </p:spPr>
        <p:txBody>
          <a:bodyPr>
            <a:normAutofit/>
          </a:bodyPr>
          <a:lstStyle/>
          <a:p>
            <a:r>
              <a:rPr lang="en-US" altLang="zh-CN" sz="2400" dirty="0">
                <a:latin typeface="Times New Roman" panose="02020603050405020304" pitchFamily="18" charset="0"/>
                <a:cs typeface="Times New Roman" panose="02020603050405020304" pitchFamily="18" charset="0"/>
              </a:rPr>
              <a:t>find groups of countries based on the </a:t>
            </a:r>
            <a:r>
              <a:rPr lang="en-US" altLang="zh-CN" sz="2400" dirty="0" smtClean="0">
                <a:latin typeface="Times New Roman" panose="02020603050405020304" pitchFamily="18" charset="0"/>
                <a:cs typeface="Times New Roman" panose="02020603050405020304" pitchFamily="18" charset="0"/>
              </a:rPr>
              <a:t>actual attention </a:t>
            </a:r>
            <a:r>
              <a:rPr lang="en-US" altLang="zh-CN" sz="2400" dirty="0">
                <a:latin typeface="Times New Roman" panose="02020603050405020304" pitchFamily="18" charset="0"/>
                <a:cs typeface="Times New Roman" panose="02020603050405020304" pitchFamily="18" charset="0"/>
              </a:rPr>
              <a:t>flow by a community identification </a:t>
            </a:r>
            <a:r>
              <a:rPr lang="en-US" altLang="zh-CN" sz="2400" dirty="0" smtClean="0">
                <a:latin typeface="Times New Roman" panose="02020603050405020304" pitchFamily="18" charset="0"/>
                <a:cs typeface="Times New Roman" panose="02020603050405020304" pitchFamily="18" charset="0"/>
              </a:rPr>
              <a:t>method</a:t>
            </a:r>
          </a:p>
          <a:p>
            <a:r>
              <a:rPr lang="en-US" altLang="zh-CN" sz="2400" dirty="0">
                <a:latin typeface="Times New Roman" panose="02020603050405020304" pitchFamily="18" charset="0"/>
                <a:cs typeface="Times New Roman" panose="02020603050405020304" pitchFamily="18" charset="0"/>
              </a:rPr>
              <a:t>community identification </a:t>
            </a:r>
            <a:r>
              <a:rPr lang="en-US" altLang="zh-CN" sz="2400" dirty="0" smtClean="0">
                <a:latin typeface="Times New Roman" panose="02020603050405020304" pitchFamily="18" charset="0"/>
                <a:cs typeface="Times New Roman" panose="02020603050405020304" pitchFamily="18" charset="0"/>
              </a:rPr>
              <a:t>method: use </a:t>
            </a:r>
            <a:r>
              <a:rPr lang="en-US" altLang="zh-CN" sz="2400" dirty="0" err="1" smtClean="0">
                <a:latin typeface="Times New Roman" panose="02020603050405020304" pitchFamily="18" charset="0"/>
                <a:cs typeface="Times New Roman" panose="02020603050405020304" pitchFamily="18" charset="0"/>
              </a:rPr>
              <a:t>InfoMAP</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based on a random walk that can incorporate the </a:t>
            </a:r>
            <a:r>
              <a:rPr lang="en-US" altLang="zh-CN" sz="2400" dirty="0" smtClean="0">
                <a:latin typeface="Times New Roman" panose="02020603050405020304" pitchFamily="18" charset="0"/>
                <a:cs typeface="Times New Roman" panose="02020603050405020304" pitchFamily="18" charset="0"/>
              </a:rPr>
              <a:t>direction of </a:t>
            </a:r>
            <a:r>
              <a:rPr lang="en-US" altLang="zh-CN" sz="2400" dirty="0">
                <a:latin typeface="Times New Roman" panose="02020603050405020304" pitchFamily="18" charset="0"/>
                <a:cs typeface="Times New Roman" panose="02020603050405020304" pitchFamily="18" charset="0"/>
              </a:rPr>
              <a:t>the links by nature.</a:t>
            </a:r>
            <a:endParaRPr lang="zh-CN" altLang="en-US" sz="24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837" y="2572543"/>
            <a:ext cx="4197025" cy="4239419"/>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4937" y="2714625"/>
            <a:ext cx="6381750" cy="3333750"/>
          </a:xfrm>
          <a:prstGeom prst="rect">
            <a:avLst/>
          </a:prstGeom>
        </p:spPr>
      </p:pic>
    </p:spTree>
    <p:extLst>
      <p:ext uri="{BB962C8B-B14F-4D97-AF65-F5344CB8AC3E}">
        <p14:creationId xmlns:p14="http://schemas.microsoft.com/office/powerpoint/2010/main" val="1449666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latin typeface="Times New Roman" panose="02020603050405020304" pitchFamily="18" charset="0"/>
                <a:cs typeface="Times New Roman" panose="02020603050405020304" pitchFamily="18" charset="0"/>
              </a:rPr>
              <a:t>Interplay between media attention and public attention</a:t>
            </a:r>
            <a:endParaRPr lang="zh-CN" altLang="en-US" sz="32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solidFill>
                  <a:srgbClr val="FF0000"/>
                </a:solidFill>
                <a:latin typeface="Times New Roman" panose="02020603050405020304" pitchFamily="18" charset="0"/>
                <a:cs typeface="Times New Roman" panose="02020603050405020304" pitchFamily="18" charset="0"/>
              </a:rPr>
              <a:t>Granger causality </a:t>
            </a:r>
            <a:r>
              <a:rPr lang="en-US" altLang="zh-CN" sz="2400" dirty="0">
                <a:latin typeface="Times New Roman" panose="02020603050405020304" pitchFamily="18" charset="0"/>
                <a:cs typeface="Times New Roman" panose="02020603050405020304" pitchFamily="18" charset="0"/>
              </a:rPr>
              <a:t>is a statistical </a:t>
            </a:r>
            <a:r>
              <a:rPr lang="en-US" altLang="zh-CN" sz="2400" dirty="0" smtClean="0">
                <a:latin typeface="Times New Roman" panose="02020603050405020304" pitchFamily="18" charset="0"/>
                <a:cs typeface="Times New Roman" panose="02020603050405020304" pitchFamily="18" charset="0"/>
              </a:rPr>
              <a:t>concept </a:t>
            </a:r>
            <a:r>
              <a:rPr lang="en-US" altLang="zh-CN" sz="2400" dirty="0">
                <a:latin typeface="Times New Roman" panose="02020603050405020304" pitchFamily="18" charset="0"/>
                <a:cs typeface="Times New Roman" panose="02020603050405020304" pitchFamily="18" charset="0"/>
              </a:rPr>
              <a:t>of causality between </a:t>
            </a:r>
            <a:r>
              <a:rPr lang="en-US" altLang="zh-CN" sz="2400" dirty="0" smtClean="0">
                <a:latin typeface="Times New Roman" panose="02020603050405020304" pitchFamily="18" charset="0"/>
                <a:cs typeface="Times New Roman" panose="02020603050405020304" pitchFamily="18" charset="0"/>
              </a:rPr>
              <a:t>two time series.</a:t>
            </a:r>
          </a:p>
          <a:p>
            <a:endParaRPr lang="en-US" altLang="zh-CN" sz="2400" dirty="0">
              <a:latin typeface="Times New Roman" panose="02020603050405020304" pitchFamily="18" charset="0"/>
              <a:cs typeface="Times New Roman" panose="02020603050405020304" pitchFamily="18" charset="0"/>
            </a:endParaRPr>
          </a:p>
          <a:p>
            <a:endParaRPr lang="en-US" altLang="zh-CN" sz="2400" dirty="0" smtClean="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smtClean="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smtClean="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smtClean="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362005"/>
            <a:ext cx="10058400" cy="3096422"/>
          </a:xfrm>
          <a:prstGeom prst="rect">
            <a:avLst/>
          </a:prstGeom>
        </p:spPr>
      </p:pic>
    </p:spTree>
    <p:extLst>
      <p:ext uri="{BB962C8B-B14F-4D97-AF65-F5344CB8AC3E}">
        <p14:creationId xmlns:p14="http://schemas.microsoft.com/office/powerpoint/2010/main" val="1150001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62024" y="762000"/>
            <a:ext cx="10391775" cy="5414963"/>
          </a:xfrm>
        </p:spPr>
        <p:txBody>
          <a:bodyPr>
            <a:normAutofit/>
          </a:bodyPr>
          <a:lstStyle/>
          <a:p>
            <a:r>
              <a:rPr lang="en-US" altLang="zh-CN" sz="3200" dirty="0">
                <a:latin typeface="Times New Roman" panose="02020603050405020304" pitchFamily="18" charset="0"/>
                <a:cs typeface="Times New Roman" panose="02020603050405020304" pitchFamily="18" charset="0"/>
              </a:rPr>
              <a:t>Topic-level </a:t>
            </a:r>
            <a:r>
              <a:rPr lang="en-US" altLang="zh-CN" sz="3200" dirty="0" smtClean="0">
                <a:latin typeface="Times New Roman" panose="02020603050405020304" pitchFamily="18" charset="0"/>
                <a:cs typeface="Times New Roman" panose="02020603050405020304" pitchFamily="18" charset="0"/>
              </a:rPr>
              <a:t>Interaction</a:t>
            </a:r>
          </a:p>
          <a:p>
            <a:endParaRPr lang="en-US" altLang="zh-CN" sz="3200" dirty="0">
              <a:latin typeface="Times New Roman" panose="02020603050405020304" pitchFamily="18" charset="0"/>
              <a:cs typeface="Times New Roman" panose="02020603050405020304" pitchFamily="18" charset="0"/>
            </a:endParaRPr>
          </a:p>
          <a:p>
            <a:endParaRPr lang="en-US" altLang="zh-CN" sz="3200" dirty="0" smtClean="0">
              <a:latin typeface="Times New Roman" panose="02020603050405020304" pitchFamily="18" charset="0"/>
              <a:cs typeface="Times New Roman" panose="02020603050405020304" pitchFamily="18" charset="0"/>
            </a:endParaRPr>
          </a:p>
          <a:p>
            <a:endParaRPr lang="en-US" altLang="zh-CN" sz="3200" dirty="0">
              <a:latin typeface="Times New Roman" panose="02020603050405020304" pitchFamily="18" charset="0"/>
              <a:cs typeface="Times New Roman" panose="02020603050405020304" pitchFamily="18" charset="0"/>
            </a:endParaRPr>
          </a:p>
          <a:p>
            <a:endParaRPr lang="en-US" altLang="zh-CN" sz="3200" dirty="0" smtClean="0">
              <a:latin typeface="Times New Roman" panose="02020603050405020304" pitchFamily="18" charset="0"/>
              <a:cs typeface="Times New Roman" panose="02020603050405020304" pitchFamily="18" charset="0"/>
            </a:endParaRPr>
          </a:p>
          <a:p>
            <a:endParaRPr lang="en-US" altLang="zh-CN" sz="32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topics of co-mentions for each country</a:t>
            </a:r>
            <a:endParaRPr lang="zh-CN" altLang="en-US" sz="24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025" y="1262062"/>
            <a:ext cx="6781800" cy="2562225"/>
          </a:xfrm>
          <a:prstGeom prst="rect">
            <a:avLst/>
          </a:prstGeom>
        </p:spPr>
      </p:pic>
    </p:spTree>
    <p:extLst>
      <p:ext uri="{BB962C8B-B14F-4D97-AF65-F5344CB8AC3E}">
        <p14:creationId xmlns:p14="http://schemas.microsoft.com/office/powerpoint/2010/main" val="3083406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72836" y="1147156"/>
            <a:ext cx="10480964" cy="5029807"/>
          </a:xfrm>
        </p:spPr>
        <p:txBody>
          <a:bodyPr/>
          <a:lstStyle/>
          <a:p>
            <a:r>
              <a:rPr lang="en-US" altLang="zh-CN" dirty="0" smtClean="0"/>
              <a:t> </a:t>
            </a:r>
            <a:r>
              <a:rPr lang="en-US" altLang="zh-CN" dirty="0">
                <a:latin typeface="Times New Roman" panose="02020603050405020304" pitchFamily="18" charset="0"/>
                <a:cs typeface="Times New Roman" panose="02020603050405020304" pitchFamily="18" charset="0"/>
              </a:rPr>
              <a:t>RQ1: How are media attention and public attention structurally</a:t>
            </a:r>
          </a:p>
          <a:p>
            <a:pPr marL="0" indent="0">
              <a:buNone/>
            </a:pPr>
            <a:r>
              <a:rPr lang="en-US" altLang="zh-CN" dirty="0">
                <a:latin typeface="Times New Roman" panose="02020603050405020304" pitchFamily="18" charset="0"/>
                <a:cs typeface="Times New Roman" panose="02020603050405020304" pitchFamily="18" charset="0"/>
              </a:rPr>
              <a:t>aligned?</a:t>
            </a:r>
          </a:p>
          <a:p>
            <a:r>
              <a:rPr lang="en-US" altLang="zh-CN" dirty="0" smtClean="0">
                <a:latin typeface="Times New Roman" panose="02020603050405020304" pitchFamily="18" charset="0"/>
                <a:cs typeface="Times New Roman" panose="02020603050405020304" pitchFamily="18" charset="0"/>
              </a:rPr>
              <a:t>RQ2</a:t>
            </a:r>
            <a:r>
              <a:rPr lang="en-US" altLang="zh-CN" dirty="0">
                <a:latin typeface="Times New Roman" panose="02020603050405020304" pitchFamily="18" charset="0"/>
                <a:cs typeface="Times New Roman" panose="02020603050405020304" pitchFamily="18" charset="0"/>
              </a:rPr>
              <a:t>: What is the causal relationship between media </a:t>
            </a:r>
            <a:r>
              <a:rPr lang="en-US" altLang="zh-CN" dirty="0" smtClean="0">
                <a:latin typeface="Times New Roman" panose="02020603050405020304" pitchFamily="18" charset="0"/>
                <a:cs typeface="Times New Roman" panose="02020603050405020304" pitchFamily="18" charset="0"/>
              </a:rPr>
              <a:t>attention and </a:t>
            </a:r>
            <a:r>
              <a:rPr lang="en-US" altLang="zh-CN" dirty="0">
                <a:latin typeface="Times New Roman" panose="02020603050405020304" pitchFamily="18" charset="0"/>
                <a:cs typeface="Times New Roman" panose="02020603050405020304" pitchFamily="18" charset="0"/>
              </a:rPr>
              <a:t>public attention?</a:t>
            </a:r>
          </a:p>
          <a:p>
            <a:r>
              <a:rPr lang="en-US" altLang="zh-CN" dirty="0" smtClean="0">
                <a:latin typeface="Times New Roman" panose="02020603050405020304" pitchFamily="18" charset="0"/>
                <a:cs typeface="Times New Roman" panose="02020603050405020304" pitchFamily="18" charset="0"/>
              </a:rPr>
              <a:t>RQ3</a:t>
            </a:r>
            <a:r>
              <a:rPr lang="en-US" altLang="zh-CN" dirty="0">
                <a:latin typeface="Times New Roman" panose="02020603050405020304" pitchFamily="18" charset="0"/>
                <a:cs typeface="Times New Roman" panose="02020603050405020304" pitchFamily="18" charset="0"/>
              </a:rPr>
              <a:t>: Are there topical aspects that affect the </a:t>
            </a:r>
            <a:r>
              <a:rPr lang="en-US" altLang="zh-CN" dirty="0" smtClean="0">
                <a:latin typeface="Times New Roman" panose="02020603050405020304" pitchFamily="18" charset="0"/>
                <a:cs typeface="Times New Roman" panose="02020603050405020304" pitchFamily="18" charset="0"/>
              </a:rPr>
              <a:t>interaction between </a:t>
            </a:r>
            <a:r>
              <a:rPr lang="en-US" altLang="zh-CN" dirty="0">
                <a:latin typeface="Times New Roman" panose="02020603050405020304" pitchFamily="18" charset="0"/>
                <a:cs typeface="Times New Roman" panose="02020603050405020304" pitchFamily="18" charset="0"/>
              </a:rPr>
              <a:t>media attention and public attention?</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2206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latin typeface="Times New Roman" panose="02020603050405020304" pitchFamily="18" charset="0"/>
                <a:cs typeface="Times New Roman" panose="02020603050405020304" pitchFamily="18" charset="0"/>
              </a:rPr>
              <a:t>Building the multiplex network</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smtClean="0">
                <a:latin typeface="Times New Roman" panose="02020603050405020304" pitchFamily="18" charset="0"/>
                <a:cs typeface="Times New Roman" panose="02020603050405020304" pitchFamily="18" charset="0"/>
              </a:rPr>
              <a:t>build </a:t>
            </a:r>
            <a:r>
              <a:rPr lang="en-US" altLang="zh-CN" sz="2400" dirty="0">
                <a:latin typeface="Times New Roman" panose="02020603050405020304" pitchFamily="18" charset="0"/>
                <a:cs typeface="Times New Roman" panose="02020603050405020304" pitchFamily="18" charset="0"/>
              </a:rPr>
              <a:t>a multiplex </a:t>
            </a:r>
            <a:r>
              <a:rPr lang="en-US" altLang="zh-CN" sz="2400" dirty="0" smtClean="0">
                <a:latin typeface="Times New Roman" panose="02020603050405020304" pitchFamily="18" charset="0"/>
                <a:cs typeface="Times New Roman" panose="02020603050405020304" pitchFamily="18" charset="0"/>
              </a:rPr>
              <a:t>network of </a:t>
            </a:r>
            <a:r>
              <a:rPr lang="en-US" altLang="zh-CN" sz="2400" dirty="0">
                <a:solidFill>
                  <a:srgbClr val="FF0000"/>
                </a:solidFill>
                <a:latin typeface="Times New Roman" panose="02020603050405020304" pitchFamily="18" charset="0"/>
                <a:cs typeface="Times New Roman" panose="02020603050405020304" pitchFamily="18" charset="0"/>
              </a:rPr>
              <a:t>attention among countries</a:t>
            </a:r>
            <a:r>
              <a:rPr lang="en-US" altLang="zh-CN" sz="2400" dirty="0">
                <a:latin typeface="Times New Roman" panose="02020603050405020304" pitchFamily="18" charset="0"/>
                <a:cs typeface="Times New Roman" panose="02020603050405020304" pitchFamily="18" charset="0"/>
              </a:rPr>
              <a:t>. </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The </a:t>
            </a:r>
            <a:r>
              <a:rPr lang="en-US" altLang="zh-CN" sz="2400" dirty="0">
                <a:latin typeface="Times New Roman" panose="02020603050405020304" pitchFamily="18" charset="0"/>
                <a:cs typeface="Times New Roman" panose="02020603050405020304" pitchFamily="18" charset="0"/>
              </a:rPr>
              <a:t>attention has two types: </a:t>
            </a:r>
            <a:r>
              <a:rPr lang="en-US" altLang="zh-CN" sz="2400" dirty="0" smtClean="0">
                <a:solidFill>
                  <a:srgbClr val="FF0000"/>
                </a:solidFill>
                <a:latin typeface="Times New Roman" panose="02020603050405020304" pitchFamily="18" charset="0"/>
                <a:cs typeface="Times New Roman" panose="02020603050405020304" pitchFamily="18" charset="0"/>
              </a:rPr>
              <a:t>media attention </a:t>
            </a:r>
            <a:r>
              <a:rPr lang="en-US" altLang="zh-CN" sz="2400" dirty="0">
                <a:latin typeface="Times New Roman" panose="02020603050405020304" pitchFamily="18" charset="0"/>
                <a:cs typeface="Times New Roman" panose="02020603050405020304" pitchFamily="18" charset="0"/>
              </a:rPr>
              <a:t>and </a:t>
            </a:r>
            <a:r>
              <a:rPr lang="en-US" altLang="zh-CN" sz="2400" dirty="0">
                <a:solidFill>
                  <a:srgbClr val="FF0000"/>
                </a:solidFill>
                <a:latin typeface="Times New Roman" panose="02020603050405020304" pitchFamily="18" charset="0"/>
                <a:cs typeface="Times New Roman" panose="02020603050405020304" pitchFamily="18" charset="0"/>
              </a:rPr>
              <a:t>public attention</a:t>
            </a:r>
            <a:r>
              <a:rPr lang="en-US" altLang="zh-CN" sz="2400" dirty="0" smtClean="0">
                <a:latin typeface="Times New Roman" panose="02020603050405020304" pitchFamily="18" charset="0"/>
                <a:cs typeface="Times New Roman" panose="02020603050405020304" pitchFamily="18" charset="0"/>
              </a:rPr>
              <a:t>.</a:t>
            </a:r>
          </a:p>
          <a:p>
            <a:r>
              <a:rPr lang="en-US" altLang="zh-CN" sz="2400" dirty="0" smtClean="0">
                <a:latin typeface="Times New Roman" panose="02020603050405020304" pitchFamily="18" charset="0"/>
                <a:cs typeface="Times New Roman" panose="02020603050405020304" pitchFamily="18" charset="0"/>
              </a:rPr>
              <a:t>Each country </a:t>
            </a:r>
            <a:r>
              <a:rPr lang="en-US" altLang="zh-CN" sz="2400" dirty="0">
                <a:latin typeface="Times New Roman" panose="02020603050405020304" pitchFamily="18" charset="0"/>
                <a:cs typeface="Times New Roman" panose="02020603050405020304" pitchFamily="18" charset="0"/>
              </a:rPr>
              <a:t>is mapped into a node of the multiplex </a:t>
            </a:r>
            <a:r>
              <a:rPr lang="en-US" altLang="zh-CN" sz="2400" dirty="0" smtClean="0">
                <a:latin typeface="Times New Roman" panose="02020603050405020304" pitchFamily="18" charset="0"/>
                <a:cs typeface="Times New Roman" panose="02020603050405020304" pitchFamily="18" charset="0"/>
              </a:rPr>
              <a:t>network</a:t>
            </a:r>
            <a:endParaRPr lang="en-US" altLang="zh-CN" sz="2400" dirty="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edge </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the </a:t>
            </a:r>
            <a:r>
              <a:rPr lang="en-US" altLang="zh-CN" sz="2400" dirty="0">
                <a:latin typeface="Times New Roman" panose="02020603050405020304" pitchFamily="18" charset="0"/>
                <a:cs typeface="Times New Roman" panose="02020603050405020304" pitchFamily="18" charset="0"/>
              </a:rPr>
              <a:t>attention from one country to another</a:t>
            </a:r>
          </a:p>
          <a:p>
            <a:r>
              <a:rPr lang="en-US" altLang="zh-CN" sz="2400" dirty="0" smtClean="0">
                <a:latin typeface="Times New Roman" panose="02020603050405020304" pitchFamily="18" charset="0"/>
                <a:cs typeface="Times New Roman" panose="02020603050405020304" pitchFamily="18" charset="0"/>
              </a:rPr>
              <a:t>Edge weight: the </a:t>
            </a:r>
            <a:r>
              <a:rPr lang="en-US" altLang="zh-CN" sz="2400" dirty="0">
                <a:latin typeface="Times New Roman" panose="02020603050405020304" pitchFamily="18" charset="0"/>
                <a:cs typeface="Times New Roman" panose="02020603050405020304" pitchFamily="18" charset="0"/>
              </a:rPr>
              <a:t>strength of the attention.</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0949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11225"/>
          </a:xfrm>
        </p:spPr>
        <p:txBody>
          <a:bodyPr>
            <a:normAutofit/>
          </a:bodyPr>
          <a:lstStyle/>
          <a:p>
            <a:r>
              <a:rPr lang="en-US" altLang="zh-CN" sz="2800" dirty="0">
                <a:latin typeface="Times New Roman" panose="02020603050405020304" pitchFamily="18" charset="0"/>
                <a:cs typeface="Times New Roman" panose="02020603050405020304" pitchFamily="18" charset="0"/>
              </a:rPr>
              <a:t>Media Attention Layer</a:t>
            </a:r>
            <a:endParaRPr lang="zh-CN" altLang="en-US" sz="2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The weight of links from c</a:t>
            </a:r>
            <a:r>
              <a:rPr lang="en-US" altLang="zh-CN" sz="1600" dirty="0">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to </a:t>
            </a:r>
            <a:r>
              <a:rPr lang="en-US" altLang="zh-CN" sz="2400" dirty="0" err="1">
                <a:latin typeface="Times New Roman" panose="02020603050405020304" pitchFamily="18" charset="0"/>
                <a:cs typeface="Times New Roman" panose="02020603050405020304" pitchFamily="18" charset="0"/>
              </a:rPr>
              <a:t>c</a:t>
            </a:r>
            <a:r>
              <a:rPr lang="en-US" altLang="zh-CN" sz="1600" dirty="0" err="1">
                <a:latin typeface="Times New Roman" panose="02020603050405020304" pitchFamily="18" charset="0"/>
                <a:cs typeface="Times New Roman" panose="02020603050405020304" pitchFamily="18" charset="0"/>
              </a:rPr>
              <a:t>j</a:t>
            </a:r>
            <a:r>
              <a:rPr lang="en-US" altLang="zh-CN" sz="2400" dirty="0">
                <a:latin typeface="Times New Roman" panose="02020603050405020304" pitchFamily="18" charset="0"/>
                <a:cs typeface="Times New Roman" panose="02020603050405020304" pitchFamily="18" charset="0"/>
              </a:rPr>
              <a:t> is the number of </a:t>
            </a:r>
            <a:r>
              <a:rPr lang="en-US" altLang="zh-CN" sz="2400" dirty="0" smtClean="0">
                <a:latin typeface="Times New Roman" panose="02020603050405020304" pitchFamily="18" charset="0"/>
                <a:cs typeface="Times New Roman" panose="02020603050405020304" pitchFamily="18" charset="0"/>
              </a:rPr>
              <a:t>news articles </a:t>
            </a:r>
            <a:r>
              <a:rPr lang="en-US" altLang="zh-CN" sz="2400" dirty="0">
                <a:latin typeface="Times New Roman" panose="02020603050405020304" pitchFamily="18" charset="0"/>
                <a:cs typeface="Times New Roman" panose="02020603050405020304" pitchFamily="18" charset="0"/>
              </a:rPr>
              <a:t>mentioning </a:t>
            </a:r>
            <a:r>
              <a:rPr lang="en-US" altLang="zh-CN" sz="2400" dirty="0" err="1">
                <a:latin typeface="Times New Roman" panose="02020603050405020304" pitchFamily="18" charset="0"/>
                <a:cs typeface="Times New Roman" panose="02020603050405020304" pitchFamily="18" charset="0"/>
              </a:rPr>
              <a:t>c</a:t>
            </a:r>
            <a:r>
              <a:rPr lang="en-US" altLang="zh-CN" sz="1600" dirty="0" err="1">
                <a:latin typeface="Times New Roman" panose="02020603050405020304" pitchFamily="18" charset="0"/>
                <a:cs typeface="Times New Roman" panose="02020603050405020304" pitchFamily="18" charset="0"/>
              </a:rPr>
              <a:t>j</a:t>
            </a:r>
            <a:r>
              <a:rPr lang="en-US" altLang="zh-CN" sz="2400" dirty="0">
                <a:latin typeface="Times New Roman" panose="02020603050405020304" pitchFamily="18" charset="0"/>
                <a:cs typeface="Times New Roman" panose="02020603050405020304" pitchFamily="18" charset="0"/>
              </a:rPr>
              <a:t> published by news media in c</a:t>
            </a:r>
            <a:r>
              <a:rPr lang="en-US" altLang="zh-CN" sz="1600" dirty="0">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a:t>
            </a:r>
          </a:p>
          <a:p>
            <a:r>
              <a:rPr lang="en-US" altLang="zh-CN" sz="2400" dirty="0" smtClean="0">
                <a:latin typeface="Times New Roman" panose="02020603050405020304" pitchFamily="18" charset="0"/>
                <a:cs typeface="Times New Roman" panose="02020603050405020304" pitchFamily="18" charset="0"/>
              </a:rPr>
              <a:t>eliminate self-loops</a:t>
            </a:r>
            <a:r>
              <a:rPr lang="en-US" altLang="zh-CN" sz="2400" dirty="0">
                <a:latin typeface="Times New Roman" panose="02020603050405020304" pitchFamily="18" charset="0"/>
                <a:cs typeface="Times New Roman" panose="02020603050405020304" pitchFamily="18" charset="0"/>
              </a:rPr>
              <a:t>, which represent domestic news</a:t>
            </a:r>
            <a:r>
              <a:rPr lang="en-US" altLang="zh-CN" dirty="0" smtClean="0"/>
              <a:t>.</a:t>
            </a:r>
          </a:p>
          <a:p>
            <a:endParaRPr lang="en-US" altLang="zh-CN" dirty="0" smtClean="0"/>
          </a:p>
          <a:p>
            <a:r>
              <a:rPr lang="en-US" altLang="zh-CN" sz="2400" dirty="0">
                <a:latin typeface="Times New Roman" panose="02020603050405020304" pitchFamily="18" charset="0"/>
                <a:cs typeface="Times New Roman" panose="02020603050405020304" pitchFamily="18" charset="0"/>
              </a:rPr>
              <a:t>The links discovered by the disparity filter are </a:t>
            </a:r>
            <a:r>
              <a:rPr lang="en-US" altLang="zh-CN" sz="2400" dirty="0" smtClean="0">
                <a:latin typeface="Times New Roman" panose="02020603050405020304" pitchFamily="18" charset="0"/>
                <a:cs typeface="Times New Roman" panose="02020603050405020304" pitchFamily="18" charset="0"/>
              </a:rPr>
              <a:t>called the </a:t>
            </a:r>
            <a:r>
              <a:rPr lang="en-US" altLang="zh-CN" sz="2400" dirty="0">
                <a:solidFill>
                  <a:srgbClr val="FF0000"/>
                </a:solidFill>
                <a:latin typeface="Times New Roman" panose="02020603050405020304" pitchFamily="18" charset="0"/>
                <a:cs typeface="Times New Roman" panose="02020603050405020304" pitchFamily="18" charset="0"/>
              </a:rPr>
              <a:t>backbone</a:t>
            </a:r>
            <a:r>
              <a:rPr lang="en-US" altLang="zh-CN" sz="2400" dirty="0">
                <a:latin typeface="Times New Roman" panose="02020603050405020304" pitchFamily="18" charset="0"/>
                <a:cs typeface="Times New Roman" panose="02020603050405020304" pitchFamily="18" charset="0"/>
              </a:rPr>
              <a:t> of the </a:t>
            </a:r>
            <a:r>
              <a:rPr lang="en-US" altLang="zh-CN" sz="2400" dirty="0" smtClean="0">
                <a:latin typeface="Times New Roman" panose="02020603050405020304" pitchFamily="18" charset="0"/>
                <a:cs typeface="Times New Roman" panose="02020603050405020304" pitchFamily="18" charset="0"/>
              </a:rPr>
              <a:t>network: B</a:t>
            </a:r>
            <a:r>
              <a:rPr lang="en-US" altLang="zh-CN" sz="2400" dirty="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6813" y="3128963"/>
            <a:ext cx="6119812" cy="406212"/>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6625" y="3128963"/>
            <a:ext cx="1396006" cy="319087"/>
          </a:xfrm>
          <a:prstGeom prst="rect">
            <a:avLst/>
          </a:prstGeom>
        </p:spPr>
      </p:pic>
    </p:spTree>
    <p:extLst>
      <p:ext uri="{BB962C8B-B14F-4D97-AF65-F5344CB8AC3E}">
        <p14:creationId xmlns:p14="http://schemas.microsoft.com/office/powerpoint/2010/main" val="2049806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a:latin typeface="Times New Roman" panose="02020603050405020304" pitchFamily="18" charset="0"/>
                <a:cs typeface="Times New Roman" panose="02020603050405020304" pitchFamily="18" charset="0"/>
              </a:rPr>
              <a:t>Basic Characteristics of the </a:t>
            </a:r>
            <a:r>
              <a:rPr lang="en-US" altLang="zh-CN" sz="2800" dirty="0" smtClean="0">
                <a:latin typeface="Times New Roman" panose="02020603050405020304" pitchFamily="18" charset="0"/>
                <a:cs typeface="Times New Roman" panose="02020603050405020304" pitchFamily="18" charset="0"/>
              </a:rPr>
              <a:t>Attention Networks</a:t>
            </a:r>
            <a:endParaRPr lang="zh-CN" altLang="en-US" sz="2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the number of nodes N, that of links L, </a:t>
            </a:r>
            <a:r>
              <a:rPr lang="en-US" altLang="zh-CN" sz="2400" dirty="0" smtClean="0">
                <a:latin typeface="Times New Roman" panose="02020603050405020304" pitchFamily="18" charset="0"/>
                <a:cs typeface="Times New Roman" panose="02020603050405020304" pitchFamily="18" charset="0"/>
              </a:rPr>
              <a:t>the mean </a:t>
            </a:r>
            <a:r>
              <a:rPr lang="en-US" altLang="zh-CN" sz="2400" dirty="0">
                <a:latin typeface="Times New Roman" panose="02020603050405020304" pitchFamily="18" charset="0"/>
                <a:cs typeface="Times New Roman" panose="02020603050405020304" pitchFamily="18" charset="0"/>
              </a:rPr>
              <a:t>degree ⟨k⟩, the average clustering coefficient CC, the </a:t>
            </a:r>
            <a:r>
              <a:rPr lang="en-US" altLang="zh-CN" sz="2400" dirty="0" err="1" smtClean="0">
                <a:latin typeface="Times New Roman" panose="02020603050405020304" pitchFamily="18" charset="0"/>
                <a:cs typeface="Times New Roman" panose="02020603050405020304" pitchFamily="18" charset="0"/>
              </a:rPr>
              <a:t>assortativity</a:t>
            </a:r>
            <a:r>
              <a:rPr lang="en-US" altLang="zh-CN" sz="2400" dirty="0" smtClean="0">
                <a:latin typeface="Times New Roman" panose="02020603050405020304" pitchFamily="18" charset="0"/>
                <a:cs typeface="Times New Roman" panose="02020603050405020304" pitchFamily="18" charset="0"/>
              </a:rPr>
              <a:t> coefficient </a:t>
            </a:r>
            <a:r>
              <a:rPr lang="en-US" altLang="zh-CN" sz="2400" dirty="0">
                <a:latin typeface="Times New Roman" panose="02020603050405020304" pitchFamily="18" charset="0"/>
                <a:cs typeface="Times New Roman" panose="02020603050405020304" pitchFamily="18" charset="0"/>
              </a:rPr>
              <a:t>α </a:t>
            </a:r>
            <a:r>
              <a:rPr lang="en-US" altLang="zh-CN" sz="2400" dirty="0" smtClean="0">
                <a:latin typeface="Times New Roman" panose="02020603050405020304" pitchFamily="18" charset="0"/>
                <a:cs typeface="Times New Roman" panose="02020603050405020304" pitchFamily="18" charset="0"/>
              </a:rPr>
              <a:t>, the </a:t>
            </a:r>
            <a:r>
              <a:rPr lang="en-US" altLang="zh-CN" sz="2400" dirty="0">
                <a:latin typeface="Times New Roman" panose="02020603050405020304" pitchFamily="18" charset="0"/>
                <a:cs typeface="Times New Roman" panose="02020603050405020304" pitchFamily="18" charset="0"/>
              </a:rPr>
              <a:t>percentage of the strongest </a:t>
            </a:r>
            <a:r>
              <a:rPr lang="en-US" altLang="zh-CN" sz="2400" dirty="0" smtClean="0">
                <a:latin typeface="Times New Roman" panose="02020603050405020304" pitchFamily="18" charset="0"/>
                <a:cs typeface="Times New Roman" panose="02020603050405020304" pitchFamily="18" charset="0"/>
              </a:rPr>
              <a:t>connected component </a:t>
            </a:r>
            <a:r>
              <a:rPr lang="en-US" altLang="zh-CN" sz="2400" dirty="0">
                <a:latin typeface="Times New Roman" panose="02020603050405020304" pitchFamily="18" charset="0"/>
                <a:cs typeface="Times New Roman" panose="02020603050405020304" pitchFamily="18" charset="0"/>
              </a:rPr>
              <a:t>SCC(%), and the reciprocity ρ</a:t>
            </a:r>
            <a:endParaRPr lang="zh-CN" altLang="en-US" sz="24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325" y="3024187"/>
            <a:ext cx="6934200" cy="2638425"/>
          </a:xfrm>
          <a:prstGeom prst="rect">
            <a:avLst/>
          </a:prstGeom>
        </p:spPr>
      </p:pic>
    </p:spTree>
    <p:extLst>
      <p:ext uri="{BB962C8B-B14F-4D97-AF65-F5344CB8AC3E}">
        <p14:creationId xmlns:p14="http://schemas.microsoft.com/office/powerpoint/2010/main" val="138395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latin typeface="Times New Roman" panose="02020603050405020304" pitchFamily="18" charset="0"/>
                <a:cs typeface="Times New Roman" panose="02020603050405020304" pitchFamily="18" charset="0"/>
              </a:rPr>
              <a:t>the structural characteristics of </a:t>
            </a:r>
            <a:r>
              <a:rPr lang="en-US" altLang="zh-CN" sz="3200" dirty="0" smtClean="0">
                <a:latin typeface="Times New Roman" panose="02020603050405020304" pitchFamily="18" charset="0"/>
                <a:cs typeface="Times New Roman" panose="02020603050405020304" pitchFamily="18" charset="0"/>
              </a:rPr>
              <a:t>the media </a:t>
            </a:r>
            <a:r>
              <a:rPr lang="en-US" altLang="zh-CN" sz="3200" dirty="0">
                <a:latin typeface="Times New Roman" panose="02020603050405020304" pitchFamily="18" charset="0"/>
                <a:cs typeface="Times New Roman" panose="02020603050405020304" pitchFamily="18" charset="0"/>
              </a:rPr>
              <a:t>attention and the public attention</a:t>
            </a:r>
            <a:endParaRPr lang="zh-CN" altLang="en-US" sz="32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Centrality </a:t>
            </a:r>
            <a:r>
              <a:rPr lang="en-US" altLang="zh-CN" dirty="0" smtClean="0">
                <a:latin typeface="Times New Roman" panose="02020603050405020304" pitchFamily="18" charset="0"/>
                <a:cs typeface="Times New Roman" panose="02020603050405020304" pitchFamily="18" charset="0"/>
              </a:rPr>
              <a:t>Correlations: </a:t>
            </a:r>
            <a:r>
              <a:rPr lang="en-US" altLang="zh-CN" dirty="0">
                <a:latin typeface="Times New Roman" panose="02020603050405020304" pitchFamily="18" charset="0"/>
                <a:cs typeface="Times New Roman" panose="02020603050405020304" pitchFamily="18" charset="0"/>
              </a:rPr>
              <a:t>compare the centrality of countries in the </a:t>
            </a:r>
            <a:r>
              <a:rPr lang="en-US" altLang="zh-CN" dirty="0" smtClean="0">
                <a:latin typeface="Times New Roman" panose="02020603050405020304" pitchFamily="18" charset="0"/>
                <a:cs typeface="Times New Roman" panose="02020603050405020304" pitchFamily="18" charset="0"/>
              </a:rPr>
              <a:t>media attention </a:t>
            </a:r>
            <a:r>
              <a:rPr lang="en-US" altLang="zh-CN" dirty="0">
                <a:latin typeface="Times New Roman" panose="02020603050405020304" pitchFamily="18" charset="0"/>
                <a:cs typeface="Times New Roman" panose="02020603050405020304" pitchFamily="18" charset="0"/>
              </a:rPr>
              <a:t>network and the public attention </a:t>
            </a:r>
            <a:r>
              <a:rPr lang="en-US" altLang="zh-CN" dirty="0" smtClean="0">
                <a:latin typeface="Times New Roman" panose="02020603050405020304" pitchFamily="18" charset="0"/>
                <a:cs typeface="Times New Roman" panose="02020603050405020304" pitchFamily="18" charset="0"/>
              </a:rPr>
              <a:t>network. </a:t>
            </a:r>
          </a:p>
          <a:p>
            <a:pPr lvl="1"/>
            <a:r>
              <a:rPr lang="en-US" altLang="zh-CN" dirty="0" smtClean="0">
                <a:latin typeface="Times New Roman" panose="02020603050405020304" pitchFamily="18" charset="0"/>
                <a:cs typeface="Times New Roman" panose="02020603050405020304" pitchFamily="18" charset="0"/>
              </a:rPr>
              <a:t>The Spearman correlation </a:t>
            </a:r>
            <a:r>
              <a:rPr lang="en-US" altLang="zh-CN" dirty="0">
                <a:latin typeface="Times New Roman" panose="02020603050405020304" pitchFamily="18" charset="0"/>
                <a:cs typeface="Times New Roman" panose="02020603050405020304" pitchFamily="18" charset="0"/>
              </a:rPr>
              <a:t>coefficients of the degree centrality, </a:t>
            </a:r>
            <a:r>
              <a:rPr lang="en-US" altLang="zh-CN" dirty="0" err="1" smtClean="0">
                <a:latin typeface="Times New Roman" panose="02020603050405020304" pitchFamily="18" charset="0"/>
                <a:cs typeface="Times New Roman" panose="02020603050405020304" pitchFamily="18" charset="0"/>
              </a:rPr>
              <a:t>betweenness</a:t>
            </a:r>
            <a:r>
              <a:rPr lang="en-US" altLang="zh-CN" dirty="0" smtClean="0">
                <a:latin typeface="Times New Roman" panose="02020603050405020304" pitchFamily="18" charset="0"/>
                <a:cs typeface="Times New Roman" panose="02020603050405020304" pitchFamily="18" charset="0"/>
              </a:rPr>
              <a:t> centrality</a:t>
            </a:r>
            <a:r>
              <a:rPr lang="en-US" altLang="zh-CN" dirty="0">
                <a:latin typeface="Times New Roman" panose="02020603050405020304" pitchFamily="18" charset="0"/>
                <a:cs typeface="Times New Roman" panose="02020603050405020304" pitchFamily="18" charset="0"/>
              </a:rPr>
              <a:t>, eigenvector centrality, and closeness centrality </a:t>
            </a:r>
            <a:r>
              <a:rPr lang="en-US" altLang="zh-CN" dirty="0" smtClean="0">
                <a:latin typeface="Times New Roman" panose="02020603050405020304" pitchFamily="18" charset="0"/>
                <a:cs typeface="Times New Roman" panose="02020603050405020304" pitchFamily="18" charset="0"/>
              </a:rPr>
              <a:t>between</a:t>
            </a:r>
          </a:p>
          <a:p>
            <a:pPr lvl="1"/>
            <a:r>
              <a:rPr lang="en-US" altLang="zh-CN" dirty="0">
                <a:latin typeface="Times New Roman" panose="02020603050405020304" pitchFamily="18" charset="0"/>
                <a:cs typeface="Times New Roman" panose="02020603050405020304" pitchFamily="18" charset="0"/>
              </a:rPr>
              <a:t>All of these positive coefficients show the </a:t>
            </a:r>
            <a:r>
              <a:rPr lang="en-US" altLang="zh-CN" dirty="0" smtClean="0">
                <a:latin typeface="Times New Roman" panose="02020603050405020304" pitchFamily="18" charset="0"/>
                <a:cs typeface="Times New Roman" panose="02020603050405020304" pitchFamily="18" charset="0"/>
              </a:rPr>
              <a:t>moderate positive </a:t>
            </a:r>
            <a:r>
              <a:rPr lang="en-US" altLang="zh-CN" dirty="0">
                <a:latin typeface="Times New Roman" panose="02020603050405020304" pitchFamily="18" charset="0"/>
                <a:cs typeface="Times New Roman" panose="02020603050405020304" pitchFamily="18" charset="0"/>
              </a:rPr>
              <a:t>relationship between the </a:t>
            </a:r>
            <a:r>
              <a:rPr lang="en-US" altLang="zh-CN" dirty="0" smtClean="0">
                <a:latin typeface="Times New Roman" panose="02020603050405020304" pitchFamily="18" charset="0"/>
                <a:cs typeface="Times New Roman" panose="02020603050405020304" pitchFamily="18" charset="0"/>
              </a:rPr>
              <a:t>two.</a:t>
            </a:r>
            <a:endParaRPr lang="en-US" altLang="zh-CN" dirty="0">
              <a:latin typeface="Times New Roman" panose="02020603050405020304" pitchFamily="18" charset="0"/>
              <a:cs typeface="Times New Roman" panose="02020603050405020304" pitchFamily="18" charset="0"/>
            </a:endParaRPr>
          </a:p>
          <a:p>
            <a:pPr marL="228600" lvl="1">
              <a:spcBef>
                <a:spcPts val="1000"/>
              </a:spcBef>
            </a:pPr>
            <a:r>
              <a:rPr lang="en-US" altLang="zh-CN" sz="2800" dirty="0">
                <a:latin typeface="Times New Roman" panose="02020603050405020304" pitchFamily="18" charset="0"/>
                <a:cs typeface="Times New Roman" panose="02020603050405020304" pitchFamily="18" charset="0"/>
              </a:rPr>
              <a:t>Overlap of </a:t>
            </a:r>
            <a:r>
              <a:rPr lang="en-US" altLang="zh-CN" sz="2800" dirty="0" smtClean="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Top@k</a:t>
            </a:r>
            <a:r>
              <a:rPr lang="en-US" altLang="zh-CN" sz="2800" dirty="0" smtClean="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Neighbor Countries</a:t>
            </a:r>
            <a:endParaRPr lang="zh-CN" altLang="en-US" sz="28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0738" y="3009900"/>
            <a:ext cx="1824038" cy="356579"/>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9925" y="4582319"/>
            <a:ext cx="4219576" cy="2157442"/>
          </a:xfrm>
          <a:prstGeom prst="rect">
            <a:avLst/>
          </a:prstGeom>
        </p:spPr>
      </p:pic>
    </p:spTree>
    <p:extLst>
      <p:ext uri="{BB962C8B-B14F-4D97-AF65-F5344CB8AC3E}">
        <p14:creationId xmlns:p14="http://schemas.microsoft.com/office/powerpoint/2010/main" val="3480118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85824" y="723900"/>
            <a:ext cx="10467975" cy="5453063"/>
          </a:xfrm>
        </p:spPr>
        <p:txBody>
          <a:bodyPr>
            <a:normAutofit/>
          </a:bodyPr>
          <a:lstStyle/>
          <a:p>
            <a:pPr lvl="1"/>
            <a:r>
              <a:rPr lang="en-US" altLang="zh-CN" dirty="0">
                <a:latin typeface="Times New Roman" panose="02020603050405020304" pitchFamily="18" charset="0"/>
                <a:cs typeface="Times New Roman" panose="02020603050405020304" pitchFamily="18" charset="0"/>
              </a:rPr>
              <a:t>the distance and trade volume between countries do not </a:t>
            </a:r>
            <a:r>
              <a:rPr lang="en-US" altLang="zh-CN" dirty="0" smtClean="0">
                <a:latin typeface="Times New Roman" panose="02020603050405020304" pitchFamily="18" charset="0"/>
                <a:cs typeface="Times New Roman" panose="02020603050405020304" pitchFamily="18" charset="0"/>
              </a:rPr>
              <a:t>differently influence </a:t>
            </a:r>
            <a:r>
              <a:rPr lang="en-US" altLang="zh-CN" dirty="0">
                <a:latin typeface="Times New Roman" panose="02020603050405020304" pitchFamily="18" charset="0"/>
                <a:cs typeface="Times New Roman" panose="02020603050405020304" pitchFamily="18" charset="0"/>
              </a:rPr>
              <a:t>the dyadic </a:t>
            </a:r>
            <a:r>
              <a:rPr lang="en-US" altLang="zh-CN" dirty="0" smtClean="0">
                <a:latin typeface="Times New Roman" panose="02020603050405020304" pitchFamily="18" charset="0"/>
                <a:cs typeface="Times New Roman" panose="02020603050405020304" pitchFamily="18" charset="0"/>
              </a:rPr>
              <a:t>relationships</a:t>
            </a:r>
          </a:p>
          <a:p>
            <a:pPr lvl="1"/>
            <a:r>
              <a:rPr lang="en-US" altLang="zh-CN" dirty="0">
                <a:latin typeface="Times New Roman" panose="02020603050405020304" pitchFamily="18" charset="0"/>
                <a:cs typeface="Times New Roman" panose="02020603050405020304" pitchFamily="18" charset="0"/>
              </a:rPr>
              <a:t>t</a:t>
            </a:r>
            <a:r>
              <a:rPr lang="en-US" altLang="zh-CN" dirty="0" smtClean="0">
                <a:latin typeface="Times New Roman" panose="02020603050405020304" pitchFamily="18" charset="0"/>
                <a:cs typeface="Times New Roman" panose="02020603050405020304" pitchFamily="18" charset="0"/>
              </a:rPr>
              <a:t>emporally stable</a:t>
            </a:r>
          </a:p>
          <a:p>
            <a:r>
              <a:rPr lang="en-US" altLang="zh-CN" dirty="0">
                <a:latin typeface="Times New Roman" panose="02020603050405020304" pitchFamily="18" charset="0"/>
                <a:cs typeface="Times New Roman" panose="02020603050405020304" pitchFamily="18" charset="0"/>
              </a:rPr>
              <a:t>Attention </a:t>
            </a:r>
            <a:r>
              <a:rPr lang="en-US" altLang="zh-CN" dirty="0" smtClean="0">
                <a:latin typeface="Times New Roman" panose="02020603050405020304" pitchFamily="18" charset="0"/>
                <a:cs typeface="Times New Roman" panose="02020603050405020304" pitchFamily="18" charset="0"/>
              </a:rPr>
              <a:t>Balance: </a:t>
            </a:r>
            <a:r>
              <a:rPr lang="en-US" altLang="zh-CN" dirty="0">
                <a:latin typeface="Times New Roman" panose="02020603050405020304" pitchFamily="18" charset="0"/>
                <a:cs typeface="Times New Roman" panose="02020603050405020304" pitchFamily="18" charset="0"/>
              </a:rPr>
              <a:t>compute the Gini coefficients of the link weights for each node</a:t>
            </a:r>
            <a:endParaRPr lang="zh-CN" altLang="en-US" sz="24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8525" y="3019425"/>
            <a:ext cx="4395416" cy="2414587"/>
          </a:xfrm>
          <a:prstGeom prst="rect">
            <a:avLst/>
          </a:prstGeom>
        </p:spPr>
      </p:pic>
    </p:spTree>
    <p:extLst>
      <p:ext uri="{BB962C8B-B14F-4D97-AF65-F5344CB8AC3E}">
        <p14:creationId xmlns:p14="http://schemas.microsoft.com/office/powerpoint/2010/main" val="4148825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latin typeface="Times New Roman" panose="02020603050405020304" pitchFamily="18" charset="0"/>
                <a:cs typeface="Times New Roman" panose="02020603050405020304" pitchFamily="18" charset="0"/>
              </a:rPr>
              <a:t>Attention Flow among Three Countries</a:t>
            </a:r>
            <a:endParaRPr lang="zh-CN" altLang="en-US" sz="32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A positive (negative) Z-score means that the </a:t>
            </a:r>
            <a:r>
              <a:rPr lang="en-US" altLang="zh-CN" sz="2400" dirty="0" smtClean="0">
                <a:latin typeface="Times New Roman" panose="02020603050405020304" pitchFamily="18" charset="0"/>
                <a:cs typeface="Times New Roman" panose="02020603050405020304" pitchFamily="18" charset="0"/>
              </a:rPr>
              <a:t>corresponding motif </a:t>
            </a:r>
            <a:r>
              <a:rPr lang="en-US" altLang="zh-CN" sz="2400" dirty="0">
                <a:latin typeface="Times New Roman" panose="02020603050405020304" pitchFamily="18" charset="0"/>
                <a:cs typeface="Times New Roman" panose="02020603050405020304" pitchFamily="18" charset="0"/>
              </a:rPr>
              <a:t>is overrepresented (underrepresented) as compared to </a:t>
            </a:r>
            <a:r>
              <a:rPr lang="en-US" altLang="zh-CN" sz="2400" dirty="0" smtClean="0">
                <a:latin typeface="Times New Roman" panose="02020603050405020304" pitchFamily="18" charset="0"/>
                <a:cs typeface="Times New Roman" panose="02020603050405020304" pitchFamily="18" charset="0"/>
              </a:rPr>
              <a:t>the null </a:t>
            </a:r>
            <a:r>
              <a:rPr lang="en-US" altLang="zh-CN" sz="2400" dirty="0">
                <a:latin typeface="Times New Roman" panose="02020603050405020304" pitchFamily="18" charset="0"/>
                <a:cs typeface="Times New Roman" panose="02020603050405020304" pitchFamily="18" charset="0"/>
              </a:rPr>
              <a:t>model, which is an ensemble of the 1,000 random </a:t>
            </a:r>
            <a:r>
              <a:rPr lang="en-US" altLang="zh-CN" sz="2400" dirty="0" smtClean="0">
                <a:latin typeface="Times New Roman" panose="02020603050405020304" pitchFamily="18" charset="0"/>
                <a:cs typeface="Times New Roman" panose="02020603050405020304" pitchFamily="18" charset="0"/>
              </a:rPr>
              <a:t>networks with </a:t>
            </a:r>
            <a:r>
              <a:rPr lang="en-US" altLang="zh-CN" sz="2400" dirty="0">
                <a:latin typeface="Times New Roman" panose="02020603050405020304" pitchFamily="18" charset="0"/>
                <a:cs typeface="Times New Roman" panose="02020603050405020304" pitchFamily="18" charset="0"/>
              </a:rPr>
              <a:t>the same degree distribution.</a:t>
            </a:r>
            <a:endParaRPr lang="zh-CN" altLang="en-US" sz="24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4937" y="2899390"/>
            <a:ext cx="5491163" cy="3634760"/>
          </a:xfrm>
          <a:prstGeom prst="rect">
            <a:avLst/>
          </a:prstGeom>
        </p:spPr>
      </p:pic>
    </p:spTree>
    <p:extLst>
      <p:ext uri="{BB962C8B-B14F-4D97-AF65-F5344CB8AC3E}">
        <p14:creationId xmlns:p14="http://schemas.microsoft.com/office/powerpoint/2010/main" val="4140136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latin typeface="Times New Roman" panose="02020603050405020304" pitchFamily="18" charset="0"/>
                <a:cs typeface="Times New Roman" panose="02020603050405020304" pitchFamily="18" charset="0"/>
              </a:rPr>
              <a:t>Attention Flow among Regions</a:t>
            </a:r>
            <a:endParaRPr lang="zh-CN" altLang="en-US" sz="32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a:t>add geographical information as the node properties </a:t>
            </a:r>
            <a:r>
              <a:rPr lang="en-US" altLang="zh-CN" dirty="0" smtClean="0"/>
              <a:t>to the </a:t>
            </a:r>
            <a:r>
              <a:rPr lang="en-US" altLang="zh-CN" dirty="0"/>
              <a:t>network to extract meaningful patterns from the </a:t>
            </a:r>
            <a:r>
              <a:rPr lang="en-US" altLang="zh-CN" dirty="0" smtClean="0"/>
              <a:t>attention flow</a:t>
            </a:r>
            <a:r>
              <a:rPr lang="en-US" altLang="zh-CN" dirty="0"/>
              <a:t>.</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665" y="2668505"/>
            <a:ext cx="5935835" cy="3855935"/>
          </a:xfrm>
          <a:prstGeom prst="rect">
            <a:avLst/>
          </a:prstGeom>
        </p:spPr>
      </p:pic>
    </p:spTree>
    <p:extLst>
      <p:ext uri="{BB962C8B-B14F-4D97-AF65-F5344CB8AC3E}">
        <p14:creationId xmlns:p14="http://schemas.microsoft.com/office/powerpoint/2010/main" val="389777755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Words>935</Words>
  <Application>Microsoft Office PowerPoint</Application>
  <PresentationFormat>宽屏</PresentationFormat>
  <Paragraphs>70</Paragraphs>
  <Slides>12</Slides>
  <Notes>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等线</vt:lpstr>
      <vt:lpstr>等线 Light</vt:lpstr>
      <vt:lpstr>Arial</vt:lpstr>
      <vt:lpstr>Times New Roman</vt:lpstr>
      <vt:lpstr>Office 主题​​</vt:lpstr>
      <vt:lpstr>WhatWe Read, WhatWe Search: Media Attention and Public Attention Among 193 Countries</vt:lpstr>
      <vt:lpstr>PowerPoint 演示文稿</vt:lpstr>
      <vt:lpstr>Building the multiplex network</vt:lpstr>
      <vt:lpstr>Media Attention Layer</vt:lpstr>
      <vt:lpstr>Basic Characteristics of the Attention Networks</vt:lpstr>
      <vt:lpstr>the structural characteristics of the media attention and the public attention</vt:lpstr>
      <vt:lpstr>PowerPoint 演示文稿</vt:lpstr>
      <vt:lpstr>Attention Flow among Three Countries</vt:lpstr>
      <vt:lpstr>Attention Flow among Regions</vt:lpstr>
      <vt:lpstr>Community Structure in Networks</vt:lpstr>
      <vt:lpstr>Interplay between media attention and public attention</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WhatWe Read, WhatWe Search: Media Attention and Public Attention Among 193 Countries</dc:title>
  <dc:creator>wluluo@gmail.com</dc:creator>
  <cp:lastModifiedBy>wluluo@gmail.com</cp:lastModifiedBy>
  <cp:revision>13</cp:revision>
  <dcterms:created xsi:type="dcterms:W3CDTF">2019-03-11T09:59:02Z</dcterms:created>
  <dcterms:modified xsi:type="dcterms:W3CDTF">2019-03-11T13:13:58Z</dcterms:modified>
</cp:coreProperties>
</file>