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4" r:id="rId4"/>
    <p:sldId id="325" r:id="rId5"/>
    <p:sldId id="296" r:id="rId6"/>
    <p:sldId id="286" r:id="rId7"/>
    <p:sldId id="311" r:id="rId8"/>
    <p:sldId id="319" r:id="rId9"/>
    <p:sldId id="320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C1E-3F43-42A9-9C33-A51C6455E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60B3-3ABE-4706-8B99-17847DA86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E62-DD21-4AF0-8A6C-8D4DB6A77BAF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C24-9D1D-407F-9F64-95C45AC5A05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D68-BC02-4B70-B6B6-839653271A94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51B-00BE-4127-9E47-0E8018E39C5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DDD-8548-45E1-905C-25B6555ED85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AE-02FF-401A-BF3D-91BE25415BAC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F91D-F53E-4770-9BED-B5DBD27CCAB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EA9B-C5EF-44A9-8CC9-1FACCEC4F5EC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AF47-90C4-4CFD-920D-A923BC7DE12D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9F04-30D6-4A3B-A696-8551070B4EC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20D-8EBE-49B5-9A7A-3B2C0F2B68D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97C4-2FCC-424C-B69C-9ACD862F9BD4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0236" y="5404822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方子玄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2019/5/20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045" y="1684020"/>
            <a:ext cx="739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68045" y="773495"/>
            <a:ext cx="10498455" cy="2946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Session-based Social Recommendation via Dynamic Graph </a:t>
            </a:r>
          </a:p>
          <a:p>
            <a:r>
              <a:rPr lang="en-US" altLang="zh-CN" dirty="0"/>
              <a:t>Attention Networks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89" y="2841136"/>
            <a:ext cx="9457767" cy="1777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31312" y="2362602"/>
            <a:ext cx="2757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smtClean="0"/>
              <a:t>Thanks!</a:t>
            </a:r>
            <a:endParaRPr lang="en-GB" altLang="zh-CN" sz="5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667" y="292599"/>
            <a:ext cx="37966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132" y="1820191"/>
            <a:ext cx="10227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Online social communities are an essential part of today’s online experience.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Recommender systems </a:t>
            </a:r>
            <a:r>
              <a:rPr lang="en-US" altLang="zh-CN" sz="2400" dirty="0"/>
              <a:t>for these platforms are therefore critical to surface information of interest to users and to improve long-term user engagement.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9135" y="139920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altLang="zh-CN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</a:t>
            </a:r>
            <a:endParaRPr kumimoji="0" lang="en-US" altLang="zh-CN" sz="5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991" y="1391724"/>
            <a:ext cx="977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User </a:t>
            </a:r>
            <a:r>
              <a:rPr lang="en-US" altLang="zh-CN" sz="2400" dirty="0">
                <a:solidFill>
                  <a:prstClr val="black"/>
                </a:solidFill>
              </a:rPr>
              <a:t>interests are </a:t>
            </a:r>
            <a:r>
              <a:rPr lang="en-US" altLang="zh-CN" sz="2400" b="1" dirty="0">
                <a:solidFill>
                  <a:prstClr val="black"/>
                </a:solidFill>
              </a:rPr>
              <a:t>dynamic by nature</a:t>
            </a:r>
            <a:r>
              <a:rPr lang="en-US" altLang="zh-CN" sz="2400" dirty="0">
                <a:solidFill>
                  <a:prstClr val="black"/>
                </a:solidFill>
              </a:rPr>
              <a:t>. A user may be </a:t>
            </a:r>
            <a:r>
              <a:rPr lang="en-US" altLang="zh-CN" sz="2400" dirty="0" smtClean="0">
                <a:solidFill>
                  <a:prstClr val="black"/>
                </a:solidFill>
              </a:rPr>
              <a:t>interested </a:t>
            </a:r>
            <a:r>
              <a:rPr lang="en-US" altLang="zh-CN" sz="2400" dirty="0">
                <a:solidFill>
                  <a:prstClr val="black"/>
                </a:solidFill>
              </a:rPr>
              <a:t>in sports items for a period of time and then search for new music groups.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Since </a:t>
            </a:r>
            <a:r>
              <a:rPr lang="en-US" altLang="zh-CN" sz="2400" dirty="0">
                <a:solidFill>
                  <a:prstClr val="black"/>
                </a:solidFill>
              </a:rPr>
              <a:t>online communities often </a:t>
            </a:r>
            <a:r>
              <a:rPr lang="en-US" altLang="zh-CN" sz="2400" dirty="0" smtClean="0">
                <a:solidFill>
                  <a:prstClr val="black"/>
                </a:solidFill>
              </a:rPr>
              <a:t>promote </a:t>
            </a:r>
            <a:r>
              <a:rPr lang="en-US" altLang="zh-CN" sz="2400" dirty="0">
                <a:solidFill>
                  <a:prstClr val="black"/>
                </a:solidFill>
              </a:rPr>
              <a:t>sharing information among friends, users are also likely to be </a:t>
            </a:r>
            <a:r>
              <a:rPr lang="en-US" altLang="zh-CN" sz="2400" b="1" dirty="0">
                <a:solidFill>
                  <a:prstClr val="black"/>
                </a:solidFill>
              </a:rPr>
              <a:t>influenced by their friends</a:t>
            </a:r>
            <a:r>
              <a:rPr lang="en-US" altLang="zh-CN" sz="2400" dirty="0">
                <a:solidFill>
                  <a:prstClr val="black"/>
                </a:solidFill>
              </a:rPr>
              <a:t>. For instance, a user looking for a movie may be influenced by what her friends have liked.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The </a:t>
            </a:r>
            <a:r>
              <a:rPr lang="en-US" altLang="zh-CN" sz="2400" dirty="0">
                <a:solidFill>
                  <a:prstClr val="black"/>
                </a:solidFill>
              </a:rPr>
              <a:t>set of influencers can be dynamic since they can be </a:t>
            </a:r>
            <a:r>
              <a:rPr lang="en-US" altLang="zh-CN" sz="2400" b="1" dirty="0">
                <a:solidFill>
                  <a:prstClr val="black"/>
                </a:solidFill>
              </a:rPr>
              <a:t>context-dependent.</a:t>
            </a:r>
            <a:r>
              <a:rPr lang="en-US" altLang="zh-CN" sz="2400" dirty="0">
                <a:solidFill>
                  <a:prstClr val="black"/>
                </a:solidFill>
              </a:rPr>
              <a:t> For instance, a user will trust a set of friends who like comedies when searching for funny films; while she could be influenced by another set of friends when searching for action movies</a:t>
            </a:r>
          </a:p>
        </p:txBody>
      </p:sp>
    </p:spTree>
    <p:extLst>
      <p:ext uri="{BB962C8B-B14F-4D97-AF65-F5344CB8AC3E}">
        <p14:creationId xmlns:p14="http://schemas.microsoft.com/office/powerpoint/2010/main" val="17329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" y="1348646"/>
            <a:ext cx="11175748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9121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contributions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405" y="1598200"/>
            <a:ext cx="11151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Propose to study both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dynamic user interests and context-dependent </a:t>
            </a:r>
            <a:r>
              <a:rPr lang="en-US" altLang="zh-CN" sz="2000" b="1" dirty="0">
                <a:solidFill>
                  <a:prstClr val="black"/>
                </a:solidFill>
              </a:rPr>
              <a:t>social influences </a:t>
            </a:r>
            <a:r>
              <a:rPr lang="en-US" altLang="zh-CN" sz="2000" dirty="0">
                <a:solidFill>
                  <a:prstClr val="black"/>
                </a:solidFill>
              </a:rPr>
              <a:t>for the recommendation in on-line communities.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P</a:t>
            </a:r>
            <a:r>
              <a:rPr lang="en-US" altLang="zh-CN" sz="2000" dirty="0" smtClean="0">
                <a:solidFill>
                  <a:prstClr val="black"/>
                </a:solidFill>
              </a:rPr>
              <a:t>ropose </a:t>
            </a:r>
            <a:r>
              <a:rPr lang="en-US" altLang="zh-CN" sz="2000" dirty="0">
                <a:solidFill>
                  <a:prstClr val="black"/>
                </a:solidFill>
              </a:rPr>
              <a:t>a novel recommendation approach based on </a:t>
            </a:r>
            <a:r>
              <a:rPr lang="en-US" altLang="zh-CN" sz="2000" b="1" dirty="0">
                <a:solidFill>
                  <a:prstClr val="black"/>
                </a:solidFill>
              </a:rPr>
              <a:t>dynamic-graph-attention networks </a:t>
            </a:r>
            <a:r>
              <a:rPr lang="en-US" altLang="zh-CN" sz="2000" dirty="0">
                <a:solidFill>
                  <a:prstClr val="black"/>
                </a:solidFill>
              </a:rPr>
              <a:t>for modeling both </a:t>
            </a:r>
            <a:r>
              <a:rPr lang="en-US" altLang="zh-CN" sz="2000" dirty="0" smtClean="0">
                <a:solidFill>
                  <a:prstClr val="black"/>
                </a:solidFill>
              </a:rPr>
              <a:t>dynamic </a:t>
            </a:r>
            <a:r>
              <a:rPr lang="en-US" altLang="zh-CN" sz="2000" dirty="0">
                <a:solidFill>
                  <a:prstClr val="black"/>
                </a:solidFill>
              </a:rPr>
              <a:t>user interests and context-dependent social influences. The approach can effectively scale to large data sets.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Conduct </a:t>
            </a:r>
            <a:r>
              <a:rPr lang="en-US" altLang="zh-CN" sz="2000" dirty="0">
                <a:solidFill>
                  <a:prstClr val="black"/>
                </a:solidFill>
              </a:rPr>
              <a:t>extensive experiments on real-world data sets. Experimental results demonstrate the effectiveness of our model over strong and state-of-the-art baselines. 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7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DYNAMIC SOCIAL RECOMMENDER SYSTEMS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81" y="1751117"/>
            <a:ext cx="8007909" cy="39595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149" y="1557839"/>
            <a:ext cx="38310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a recurrent neural network (</a:t>
            </a:r>
            <a:r>
              <a:rPr lang="en-US" altLang="zh-CN" sz="1400" b="1" dirty="0">
                <a:solidFill>
                  <a:prstClr val="black"/>
                </a:solidFill>
              </a:rPr>
              <a:t>RNN</a:t>
            </a:r>
            <a:r>
              <a:rPr lang="en-US" altLang="zh-CN" sz="1400" dirty="0">
                <a:solidFill>
                  <a:prstClr val="black"/>
                </a:solidFill>
              </a:rPr>
              <a:t>) </a:t>
            </a:r>
            <a:r>
              <a:rPr lang="en-US" altLang="zh-CN" sz="1400" dirty="0" smtClean="0">
                <a:solidFill>
                  <a:prstClr val="black"/>
                </a:solidFill>
              </a:rPr>
              <a:t>models </a:t>
            </a:r>
            <a:r>
              <a:rPr lang="en-US" altLang="zh-CN" sz="1400" dirty="0">
                <a:solidFill>
                  <a:prstClr val="black"/>
                </a:solidFill>
              </a:rPr>
              <a:t>the sequence of items consumed in the (target) user’s current session</a:t>
            </a:r>
            <a:r>
              <a:rPr lang="en-US" altLang="zh-CN" sz="1400" dirty="0" smtClean="0">
                <a:solidFill>
                  <a:prstClr val="black"/>
                </a:solidFill>
              </a:rPr>
              <a:t>.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The short-term preferences, or items in their most recent session, are also encoded using an RNN. Friends’ long-term preferences are encoded with a learned individual embedding.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The model then combines the representation of the current user with the representations of her friends using a </a:t>
            </a:r>
            <a:r>
              <a:rPr lang="en-US" altLang="zh-CN" sz="1400" b="1" dirty="0">
                <a:solidFill>
                  <a:prstClr val="black"/>
                </a:solidFill>
              </a:rPr>
              <a:t>graph-attention 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network</a:t>
            </a:r>
            <a:r>
              <a:rPr lang="en-US" altLang="zh-CN" sz="1400" dirty="0" smtClean="0">
                <a:solidFill>
                  <a:prstClr val="black"/>
                </a:solidFill>
              </a:rPr>
              <a:t> 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</a:rPr>
              <a:t>The proposed </a:t>
            </a:r>
            <a:r>
              <a:rPr lang="en-US" altLang="zh-CN" sz="1400" dirty="0">
                <a:solidFill>
                  <a:prstClr val="black"/>
                </a:solidFill>
              </a:rPr>
              <a:t>mechanism learns to weigh the influence of each friend based on the user’s current </a:t>
            </a:r>
            <a:r>
              <a:rPr lang="en-US" altLang="zh-CN" sz="1400" dirty="0" smtClean="0">
                <a:solidFill>
                  <a:prstClr val="black"/>
                </a:solidFill>
              </a:rPr>
              <a:t>interests.</a:t>
            </a:r>
          </a:p>
          <a:p>
            <a:pPr lvl="0"/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048" y="1583641"/>
            <a:ext cx="11181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We obtain this combined representation using a novel graph-attention network.</a:t>
            </a:r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First, we encode the friendship network in a graph where nodes correspond to users (i.e., target users and their friends) and edges denote friendship. In </a:t>
            </a:r>
            <a:r>
              <a:rPr lang="en-US" altLang="zh-CN" sz="2000" dirty="0" smtClean="0">
                <a:solidFill>
                  <a:prstClr val="black"/>
                </a:solidFill>
              </a:rPr>
              <a:t>addition, each </a:t>
            </a:r>
            <a:r>
              <a:rPr lang="en-US" altLang="zh-CN" sz="2000" dirty="0">
                <a:solidFill>
                  <a:prstClr val="black"/>
                </a:solidFill>
              </a:rPr>
              <a:t>node uses its corresponding user’s representation </a:t>
            </a:r>
            <a:r>
              <a:rPr lang="en-US" altLang="zh-CN" sz="2000" dirty="0" smtClean="0">
                <a:solidFill>
                  <a:prstClr val="black"/>
                </a:solidFill>
              </a:rPr>
              <a:t>as </a:t>
            </a:r>
            <a:r>
              <a:rPr lang="en-US" altLang="zh-CN" sz="2000" dirty="0">
                <a:solidFill>
                  <a:prstClr val="black"/>
                </a:solidFill>
              </a:rPr>
              <a:t>(dynamic) features.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Second, these features are propagated along the edges using a </a:t>
            </a:r>
            <a:r>
              <a:rPr lang="en-US" altLang="zh-CN" sz="2000" b="1" dirty="0">
                <a:solidFill>
                  <a:prstClr val="black"/>
                </a:solidFill>
              </a:rPr>
              <a:t>message-passing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algorithm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The main novelty of our </a:t>
            </a:r>
            <a:r>
              <a:rPr lang="en-US" altLang="zh-CN" sz="2000" dirty="0" smtClean="0">
                <a:solidFill>
                  <a:prstClr val="black"/>
                </a:solidFill>
              </a:rPr>
              <a:t>approach lies in using an attention mechanism to weigh the features </a:t>
            </a:r>
            <a:r>
              <a:rPr lang="en-US" altLang="zh-CN" sz="2000" dirty="0">
                <a:solidFill>
                  <a:prstClr val="black"/>
                </a:solidFill>
              </a:rPr>
              <a:t>traveling along each edge.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After a fixed number of iterations of message passing, the resulting features at the target user’s node are the combined representation. 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DYNAMIC SOCIAL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033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8" y="1623184"/>
            <a:ext cx="6152381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altLang="zh-CN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r>
              <a:rPr lang="en-US" sz="40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" y="1455938"/>
            <a:ext cx="10667771" cy="37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463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方子玄</cp:lastModifiedBy>
  <cp:revision>114</cp:revision>
  <dcterms:created xsi:type="dcterms:W3CDTF">2018-06-23T16:50:00Z</dcterms:created>
  <dcterms:modified xsi:type="dcterms:W3CDTF">2019-05-20T09:49:46Z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