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94" r:id="rId4"/>
    <p:sldId id="296" r:id="rId5"/>
    <p:sldId id="286" r:id="rId6"/>
    <p:sldId id="311" r:id="rId7"/>
    <p:sldId id="319" r:id="rId8"/>
    <p:sldId id="320" r:id="rId9"/>
    <p:sldId id="321" r:id="rId10"/>
    <p:sldId id="322" r:id="rId11"/>
    <p:sldId id="323" r:id="rId12"/>
    <p:sldId id="324" r:id="rId13"/>
    <p:sldId id="299" r:id="rId14"/>
    <p:sldId id="300" r:id="rId15"/>
    <p:sldId id="318" r:id="rId16"/>
    <p:sldId id="278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ong yu" initials="sy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E40C1E-3F43-42A9-9C33-A51C6455E86E}" type="datetimeFigureOut">
              <a:rPr lang="zh-CN" altLang="en-US" smtClean="0"/>
              <a:t>2019/4/15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A360B3-3ABE-4706-8B99-17847DA86CF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D0E62-DD21-4AF0-8A6C-8D4DB6A77BAF}" type="datetime1">
              <a:rPr lang="zh-CN" altLang="en-US" smtClean="0"/>
              <a:t>2019/4/15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EFC46-2647-46A2-8AC3-A285DF37177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66C24-9D1D-407F-9F64-95C45AC5A056}" type="datetime1">
              <a:rPr lang="zh-CN" altLang="en-US" smtClean="0"/>
              <a:t>2019/4/15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EFC46-2647-46A2-8AC3-A285DF37177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24D68-BC02-4B70-B6B6-839653271A94}" type="datetime1">
              <a:rPr lang="zh-CN" altLang="en-US" smtClean="0"/>
              <a:t>2019/4/15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EFC46-2647-46A2-8AC3-A285DF37177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D551B-00BE-4127-9E47-0E8018E39C57}" type="datetime1">
              <a:rPr lang="zh-CN" altLang="en-US" smtClean="0"/>
              <a:t>2019/4/15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EFC46-2647-46A2-8AC3-A285DF37177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CEDDD-8548-45E1-905C-25B6555ED850}" type="datetime1">
              <a:rPr lang="zh-CN" altLang="en-US" smtClean="0"/>
              <a:t>2019/4/15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EFC46-2647-46A2-8AC3-A285DF37177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810AE-02FF-401A-BF3D-91BE25415BAC}" type="datetime1">
              <a:rPr lang="zh-CN" altLang="en-US" smtClean="0"/>
              <a:t>2019/4/15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EFC46-2647-46A2-8AC3-A285DF37177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1F91D-F53E-4770-9BED-B5DBD27CCAB0}" type="datetime1">
              <a:rPr lang="zh-CN" altLang="en-US" smtClean="0"/>
              <a:t>2019/4/15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EFC46-2647-46A2-8AC3-A285DF37177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BEA9B-C5EF-44A9-8CC9-1FACCEC4F5EC}" type="datetime1">
              <a:rPr lang="zh-CN" altLang="en-US" smtClean="0"/>
              <a:t>2019/4/15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EFC46-2647-46A2-8AC3-A285DF37177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0AF47-90C4-4CFD-920D-A923BC7DE12D}" type="datetime1">
              <a:rPr lang="zh-CN" altLang="en-US" smtClean="0"/>
              <a:t>2019/4/15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EFC46-2647-46A2-8AC3-A285DF37177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A9F04-30D6-4A3B-A696-8551070B4EC0}" type="datetime1">
              <a:rPr lang="zh-CN" altLang="en-US" smtClean="0"/>
              <a:t>2019/4/15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EFC46-2647-46A2-8AC3-A285DF37177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B120D-8EBE-49B5-9A7A-3B2C0F2B68D0}" type="datetime1">
              <a:rPr lang="zh-CN" altLang="en-US" smtClean="0"/>
              <a:t>2019/4/15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EFC46-2647-46A2-8AC3-A285DF37177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4A97C4-2FCC-424C-B69C-9ACD862F9BD4}" type="datetime1">
              <a:rPr lang="zh-CN" altLang="en-US" smtClean="0"/>
              <a:t>2019/4/15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4EFC46-2647-46A2-8AC3-A285DF37177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EFC46-2647-46A2-8AC3-A285DF371778}" type="slidenum">
              <a:rPr lang="zh-CN" altLang="en-US" smtClean="0"/>
              <a:t>1</a:t>
            </a:fld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9850235" y="5404822"/>
            <a:ext cx="11208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方子玄</a:t>
            </a:r>
          </a:p>
          <a:p>
            <a:pPr algn="ctr"/>
            <a:r>
              <a:rPr lang="en-US" altLang="zh-CN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2019/4/16</a:t>
            </a:r>
            <a:endParaRPr lang="en-US" altLang="zh-CN" b="1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68045" y="1684020"/>
            <a:ext cx="73914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  <p:sp>
        <p:nvSpPr>
          <p:cNvPr id="8" name="标题 1"/>
          <p:cNvSpPr>
            <a:spLocks noGrp="1"/>
          </p:cNvSpPr>
          <p:nvPr/>
        </p:nvSpPr>
        <p:spPr>
          <a:xfrm>
            <a:off x="868045" y="699522"/>
            <a:ext cx="10498455" cy="290703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Sentiment Classification towards Question-Answering with Hierarchical Matching Network</a:t>
            </a:r>
            <a:br>
              <a:rPr lang="en-US" altLang="zh-CN" dirty="0"/>
            </a:br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47" y="3196590"/>
            <a:ext cx="11714286" cy="166666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4EFC46-2647-46A2-8AC3-A285DF37177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0" y="225345"/>
            <a:ext cx="12192001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lvl="0" algn="ctr"/>
            <a:r>
              <a:rPr lang="en-US" sz="4000" dirty="0">
                <a:ln w="0"/>
                <a:solidFill>
                  <a:srgbClr val="5B9BD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QA Bidirectional Matching Layer</a:t>
            </a:r>
            <a:endParaRPr kumimoji="0" lang="en-US" sz="4000" b="0" i="0" u="none" strike="noStrike" kern="1200" cap="none" spc="0" normalizeH="0" baseline="0" noProof="0" dirty="0">
              <a:ln w="0"/>
              <a:solidFill>
                <a:srgbClr val="5B9BD5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LnTx/>
              <a:uFillTx/>
              <a:latin typeface="等线"/>
              <a:ea typeface="+mn-ea"/>
              <a:cs typeface="+mn-cs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01" y="933231"/>
            <a:ext cx="5848399" cy="566146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0729" y="933231"/>
            <a:ext cx="4419048" cy="742857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7232666" y="1620298"/>
            <a:ext cx="44832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prstClr val="black"/>
                </a:solidFill>
              </a:rPr>
              <a:t>Answer-to-Question Attention:</a:t>
            </a:r>
            <a:endParaRPr lang="zh-CN" altLang="en-US" sz="2000" b="1" dirty="0">
              <a:solidFill>
                <a:prstClr val="black"/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5584" y="2111224"/>
            <a:ext cx="2921072" cy="961271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76259" y="3075038"/>
            <a:ext cx="2357348" cy="587297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7145369" y="3555278"/>
            <a:ext cx="44832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prstClr val="black"/>
                </a:solidFill>
              </a:rPr>
              <a:t>Question-to-Answer Attention:</a:t>
            </a:r>
            <a:endParaRPr lang="zh-CN" altLang="en-US" sz="2000" b="1" dirty="0">
              <a:solidFill>
                <a:prstClr val="black"/>
              </a:solidFill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18593" y="4030643"/>
            <a:ext cx="2630425" cy="781453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83546" y="4851375"/>
            <a:ext cx="2099141" cy="493037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52786" y="5489683"/>
            <a:ext cx="3066667" cy="8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24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4EFC46-2647-46A2-8AC3-A285DF37177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-2" y="397565"/>
            <a:ext cx="12192001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lvl="0" algn="ctr"/>
            <a:r>
              <a:rPr lang="en-US" sz="4000" dirty="0">
                <a:ln w="0"/>
                <a:solidFill>
                  <a:srgbClr val="5B9BD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Self-Matching Attention Mechanism </a:t>
            </a:r>
            <a:endParaRPr kumimoji="0" lang="en-US" sz="4000" b="0" i="0" u="none" strike="noStrike" kern="1200" cap="none" spc="0" normalizeH="0" baseline="0" noProof="0" dirty="0">
              <a:ln w="0"/>
              <a:solidFill>
                <a:srgbClr val="5B9BD5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LnTx/>
              <a:uFillTx/>
              <a:latin typeface="等线"/>
              <a:ea typeface="+mn-ea"/>
              <a:cs typeface="+mn-cs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53435" y="1775533"/>
            <a:ext cx="5791754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solidFill>
                  <a:prstClr val="black"/>
                </a:solidFill>
              </a:rPr>
              <a:t>Intuitively</a:t>
            </a:r>
            <a:r>
              <a:rPr lang="en-US" altLang="zh-CN" sz="2000" dirty="0">
                <a:solidFill>
                  <a:prstClr val="black"/>
                </a:solidFill>
              </a:rPr>
              <a:t>, each matching vector </a:t>
            </a:r>
            <a:r>
              <a:rPr lang="en-US" altLang="zh-CN" sz="2000" dirty="0" smtClean="0">
                <a:solidFill>
                  <a:prstClr val="black"/>
                </a:solidFill>
              </a:rPr>
              <a:t>for [</a:t>
            </a:r>
            <a:r>
              <a:rPr lang="en-US" altLang="zh-CN" sz="2000" dirty="0">
                <a:solidFill>
                  <a:prstClr val="black"/>
                </a:solidFill>
              </a:rPr>
              <a:t>Q-sentence, A-sentence] unit holds </a:t>
            </a:r>
            <a:r>
              <a:rPr lang="en-US" altLang="zh-CN" sz="2000" b="1" dirty="0">
                <a:solidFill>
                  <a:prstClr val="black"/>
                </a:solidFill>
              </a:rPr>
              <a:t>different importance</a:t>
            </a:r>
            <a:r>
              <a:rPr lang="en-US" altLang="zh-CN" sz="2000" dirty="0">
                <a:solidFill>
                  <a:prstClr val="black"/>
                </a:solidFill>
              </a:rPr>
              <a:t> to a QA text pair</a:t>
            </a:r>
            <a:r>
              <a:rPr lang="en-US" altLang="zh-CN" sz="2000" dirty="0" smtClean="0">
                <a:solidFill>
                  <a:prstClr val="black"/>
                </a:solidFill>
              </a:rPr>
              <a:t>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altLang="zh-CN" sz="2000" dirty="0">
              <a:solidFill>
                <a:prstClr val="black"/>
              </a:solidFill>
              <a:latin typeface="等线"/>
              <a:ea typeface="等线" panose="02010600030101010101" pitchFamily="2" charset="-122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prstClr val="black"/>
                </a:solidFill>
              </a:rPr>
              <a:t>To better aggregate the evidence from these vectors for inferring the sentiment polarity of the QA text pair, we propose a self-matching attention layer, matching these informative vectors against themselves. 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0122" y="2202225"/>
            <a:ext cx="4828571" cy="161904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7914" y="4160987"/>
            <a:ext cx="1514286" cy="6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341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4EFC46-2647-46A2-8AC3-A285DF37177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-2" y="397565"/>
            <a:ext cx="12192001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lvl="0" algn="ctr"/>
            <a:r>
              <a:rPr lang="en-US" sz="4000" dirty="0">
                <a:ln w="0"/>
                <a:solidFill>
                  <a:srgbClr val="5B9BD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Classification Model </a:t>
            </a:r>
            <a:endParaRPr kumimoji="0" lang="en-US" sz="4000" b="0" i="0" u="none" strike="noStrike" kern="1200" cap="none" spc="0" normalizeH="0" baseline="0" noProof="0" dirty="0">
              <a:ln w="0"/>
              <a:solidFill>
                <a:srgbClr val="5B9BD5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LnTx/>
              <a:uFillTx/>
              <a:latin typeface="等线"/>
              <a:ea typeface="+mn-ea"/>
              <a:cs typeface="+mn-cs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5045" y="1811228"/>
            <a:ext cx="3961905" cy="71428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8280" y="2805163"/>
            <a:ext cx="4695238" cy="12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535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EFC46-2647-46A2-8AC3-A285DF371778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143083"/>
            <a:ext cx="12192001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lvl="0" algn="ctr"/>
            <a:r>
              <a:rPr lang="en-US" sz="4800" dirty="0">
                <a:ln w="0"/>
                <a:solidFill>
                  <a:srgbClr val="5B9BD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4800" dirty="0" smtClean="0">
                <a:ln w="0"/>
                <a:solidFill>
                  <a:srgbClr val="5B9BD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results</a:t>
            </a:r>
            <a:endParaRPr lang="en-US" sz="4800" dirty="0">
              <a:ln w="0"/>
              <a:solidFill>
                <a:srgbClr val="5B9BD5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7198" y="974080"/>
            <a:ext cx="7886511" cy="297627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1332" y="4209968"/>
            <a:ext cx="7082932" cy="1886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6701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EFC46-2647-46A2-8AC3-A285DF371778}" type="slidenum">
              <a:rPr lang="zh-CN" altLang="en-US" smtClean="0"/>
              <a:t>14</a:t>
            </a:fld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971" y="1054986"/>
            <a:ext cx="10099427" cy="3943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1459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EFC46-2647-46A2-8AC3-A285DF371778}" type="slidenum">
              <a:rPr lang="zh-CN" altLang="en-US" smtClean="0"/>
              <a:t>15</a:t>
            </a:fld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5396" y="620051"/>
            <a:ext cx="8023925" cy="4629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5790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EFC46-2647-46A2-8AC3-A285DF371778}" type="slidenum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4" name="标题 1"/>
          <p:cNvSpPr>
            <a:spLocks noGrp="1"/>
          </p:cNvSpPr>
          <p:nvPr/>
        </p:nvSpPr>
        <p:spPr>
          <a:xfrm>
            <a:off x="4531312" y="2362602"/>
            <a:ext cx="275725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5400" b="1" i="1" dirty="0" smtClean="0"/>
              <a:t>Thanks!</a:t>
            </a:r>
            <a:endParaRPr lang="en-GB" altLang="zh-CN" sz="5400" dirty="0">
              <a:effectLst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324667" y="292599"/>
            <a:ext cx="3796665" cy="9220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Introduction</a:t>
            </a:r>
            <a:endParaRPr lang="zh-CN" alt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09132" y="1820191"/>
            <a:ext cx="1022773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400" dirty="0"/>
              <a:t>In an e-commerce environment, user-oriented question-answering (QA) text pair could carry rich sentiment information</a:t>
            </a:r>
            <a:r>
              <a:rPr lang="en-US" altLang="zh-CN" sz="2400" dirty="0" smtClean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4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400" b="1" dirty="0"/>
              <a:t>Sentiment analysis</a:t>
            </a:r>
            <a:r>
              <a:rPr lang="en-US" altLang="zh-CN" sz="2400" dirty="0"/>
              <a:t>, a.k.a. opinion mining</a:t>
            </a:r>
            <a:r>
              <a:rPr lang="en-US" altLang="zh-CN" sz="2400" dirty="0" smtClean="0"/>
              <a:t>, is </a:t>
            </a:r>
            <a:r>
              <a:rPr lang="en-US" altLang="zh-CN" sz="2400" dirty="0"/>
              <a:t>a task which aims to identify the user sentiment </a:t>
            </a:r>
            <a:r>
              <a:rPr lang="en-US" altLang="zh-CN" sz="2400" dirty="0" smtClean="0"/>
              <a:t>orientation </a:t>
            </a:r>
            <a:r>
              <a:rPr lang="en-US" altLang="zh-CN" sz="2400" dirty="0"/>
              <a:t>of a product/brand/service by monitoring the online textual data, e.g., reviews and social </a:t>
            </a:r>
            <a:r>
              <a:rPr lang="en-US" altLang="zh-CN" sz="2400" dirty="0" smtClean="0"/>
              <a:t>media </a:t>
            </a:r>
            <a:r>
              <a:rPr lang="en-US" altLang="zh-CN" sz="2400" dirty="0"/>
              <a:t>messages.</a:t>
            </a:r>
            <a:endParaRPr lang="en-US" altLang="zh-CN" sz="240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EFC46-2647-46A2-8AC3-A285DF371778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405645" y="468394"/>
            <a:ext cx="337945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5400" b="0" i="0" u="none" strike="noStrike" kern="1200" cap="none" spc="0" normalizeH="0" baseline="0" noProof="0" dirty="0" smtClean="0">
                <a:ln w="0"/>
                <a:solidFill>
                  <a:srgbClr val="5B9BD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Motivation</a:t>
            </a:r>
            <a:endParaRPr kumimoji="0" lang="en-US" altLang="zh-CN" sz="5400" b="0" i="0" u="none" strike="noStrike" kern="1200" cap="none" spc="0" normalizeH="0" baseline="0" noProof="0" dirty="0">
              <a:ln w="0"/>
              <a:solidFill>
                <a:srgbClr val="5B9BD5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4EFC46-2647-46A2-8AC3-A285DF37177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479624" y="1661701"/>
            <a:ext cx="9779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prstClr val="black"/>
                </a:solidFill>
              </a:rPr>
              <a:t>Recently, a </a:t>
            </a:r>
            <a:r>
              <a:rPr lang="en-US" altLang="zh-CN" sz="2400" b="1" dirty="0">
                <a:solidFill>
                  <a:prstClr val="black"/>
                </a:solidFill>
              </a:rPr>
              <a:t>new QA-style reviewing form</a:t>
            </a:r>
            <a:r>
              <a:rPr lang="en-US" altLang="zh-CN" sz="2400" dirty="0">
                <a:solidFill>
                  <a:prstClr val="black"/>
                </a:solidFill>
              </a:rPr>
              <a:t>, namely “customer questions &amp; answers”, has </a:t>
            </a:r>
            <a:r>
              <a:rPr lang="en-US" altLang="zh-CN" sz="2400" dirty="0" smtClean="0">
                <a:solidFill>
                  <a:prstClr val="black"/>
                </a:solidFill>
              </a:rPr>
              <a:t>become </a:t>
            </a:r>
            <a:r>
              <a:rPr lang="en-US" altLang="zh-CN" sz="2400" dirty="0">
                <a:solidFill>
                  <a:prstClr val="black"/>
                </a:solidFill>
              </a:rPr>
              <a:t>increasingly popular on the giant e-commerce platforms.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prstClr val="black"/>
                </a:solidFill>
              </a:rPr>
              <a:t>However, because of the significant </a:t>
            </a:r>
            <a:r>
              <a:rPr lang="en-US" altLang="zh-CN" sz="2400" b="1" dirty="0" smtClean="0">
                <a:solidFill>
                  <a:prstClr val="black"/>
                </a:solidFill>
              </a:rPr>
              <a:t>differences </a:t>
            </a:r>
            <a:r>
              <a:rPr lang="en-US" altLang="zh-CN" sz="2400" b="1" dirty="0">
                <a:solidFill>
                  <a:prstClr val="black"/>
                </a:solidFill>
              </a:rPr>
              <a:t>between QA-style and classical reviews</a:t>
            </a:r>
            <a:r>
              <a:rPr lang="en-US" altLang="zh-CN" sz="2400" dirty="0">
                <a:solidFill>
                  <a:prstClr val="black"/>
                </a:solidFill>
              </a:rPr>
              <a:t>, </a:t>
            </a:r>
            <a:r>
              <a:rPr lang="en-US" altLang="zh-CN" sz="2400" dirty="0" smtClean="0">
                <a:solidFill>
                  <a:prstClr val="black"/>
                </a:solidFill>
              </a:rPr>
              <a:t>existing </a:t>
            </a:r>
            <a:r>
              <a:rPr lang="en-US" altLang="zh-CN" sz="2400" dirty="0">
                <a:solidFill>
                  <a:prstClr val="black"/>
                </a:solidFill>
              </a:rPr>
              <a:t>review mining algorithms, e.g., text-based sentiment analysis/classification, should not be </a:t>
            </a:r>
            <a:r>
              <a:rPr lang="en-US" altLang="zh-CN" sz="2400" dirty="0" smtClean="0">
                <a:solidFill>
                  <a:prstClr val="black"/>
                </a:solidFill>
              </a:rPr>
              <a:t>directly </a:t>
            </a:r>
            <a:r>
              <a:rPr lang="en-US" altLang="zh-CN" sz="2400" dirty="0">
                <a:solidFill>
                  <a:prstClr val="black"/>
                </a:solidFill>
              </a:rPr>
              <a:t>applied to this new kind of QA-style data</a:t>
            </a:r>
            <a:r>
              <a:rPr lang="en-US" altLang="zh-CN" sz="2400" dirty="0" smtClean="0">
                <a:solidFill>
                  <a:prstClr val="black"/>
                </a:solidFill>
              </a:rPr>
              <a:t>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prstClr val="black"/>
                </a:solidFill>
              </a:rPr>
              <a:t>In this study, we propose a novel task/method to address QA sentiment analysis.</a:t>
            </a:r>
            <a:endParaRPr lang="en-US" altLang="zh-CN" sz="2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2934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59121"/>
            <a:ext cx="12192001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lvl="0" algn="ctr"/>
            <a:r>
              <a:rPr lang="en-US" sz="4800" dirty="0" smtClean="0">
                <a:ln w="0"/>
                <a:solidFill>
                  <a:srgbClr val="5B9BD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Challenges</a:t>
            </a:r>
            <a:endParaRPr kumimoji="0" lang="en-US" sz="4800" b="0" i="0" u="none" strike="noStrike" kern="1200" cap="none" spc="0" normalizeH="0" baseline="0" noProof="0" dirty="0" smtClean="0">
              <a:ln w="0"/>
              <a:solidFill>
                <a:srgbClr val="5B9BD5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LnTx/>
              <a:uFillTx/>
              <a:latin typeface="等线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4EFC46-2647-46A2-8AC3-A285DF37177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27637" y="1607077"/>
            <a:ext cx="5469481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prstClr val="black"/>
                </a:solidFill>
              </a:rPr>
              <a:t>First, in QA-style text, the question and answer text are more likely to be two </a:t>
            </a:r>
            <a:r>
              <a:rPr lang="en-US" altLang="zh-CN" sz="2000" b="1" dirty="0">
                <a:solidFill>
                  <a:prstClr val="black"/>
                </a:solidFill>
              </a:rPr>
              <a:t>parallel units</a:t>
            </a:r>
            <a:r>
              <a:rPr lang="en-US" altLang="zh-CN" sz="2000" dirty="0">
                <a:solidFill>
                  <a:prstClr val="black"/>
                </a:solidFill>
              </a:rPr>
              <a:t> rather than a sequence form</a:t>
            </a:r>
            <a:r>
              <a:rPr lang="en-US" altLang="zh-CN" sz="2000" dirty="0" smtClean="0">
                <a:solidFill>
                  <a:prstClr val="black"/>
                </a:solidFill>
              </a:rPr>
              <a:t>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altLang="zh-CN" sz="2000" dirty="0" smtClean="0">
              <a:solidFill>
                <a:prstClr val="black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prstClr val="black"/>
                </a:solidFill>
              </a:rPr>
              <a:t>Second, although the main sentiment polarity is usually expressed from the answer text, the </a:t>
            </a:r>
            <a:r>
              <a:rPr lang="en-US" altLang="zh-CN" sz="2000" b="1" dirty="0" smtClean="0">
                <a:solidFill>
                  <a:prstClr val="black"/>
                </a:solidFill>
              </a:rPr>
              <a:t>question </a:t>
            </a:r>
            <a:r>
              <a:rPr lang="en-US" altLang="zh-CN" sz="2000" b="1" dirty="0">
                <a:solidFill>
                  <a:prstClr val="black"/>
                </a:solidFill>
              </a:rPr>
              <a:t>text could also carry important sentiment tips</a:t>
            </a:r>
            <a:r>
              <a:rPr lang="en-US" altLang="zh-CN" sz="2000" dirty="0">
                <a:solidFill>
                  <a:prstClr val="black"/>
                </a:solidFill>
              </a:rPr>
              <a:t> to predict the sentiment polarity of a QA text pair</a:t>
            </a:r>
            <a:r>
              <a:rPr lang="en-US" altLang="zh-CN" sz="2000" dirty="0" smtClean="0">
                <a:solidFill>
                  <a:prstClr val="black"/>
                </a:solidFill>
              </a:rPr>
              <a:t>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kumimoji="0" lang="en-US" altLang="zh-CN" sz="20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solidFill>
                  <a:prstClr val="black"/>
                </a:solidFill>
              </a:rPr>
              <a:t>Third</a:t>
            </a:r>
            <a:r>
              <a:rPr lang="en-US" altLang="zh-CN" sz="2000" dirty="0">
                <a:solidFill>
                  <a:prstClr val="black"/>
                </a:solidFill>
              </a:rPr>
              <a:t>, in each QA text pair, the </a:t>
            </a:r>
            <a:r>
              <a:rPr lang="en-US" altLang="zh-CN" sz="2000" b="1" dirty="0">
                <a:solidFill>
                  <a:prstClr val="black"/>
                </a:solidFill>
              </a:rPr>
              <a:t>importance </a:t>
            </a:r>
            <a:r>
              <a:rPr lang="en-US" altLang="zh-CN" sz="2000" b="1" dirty="0" smtClean="0">
                <a:solidFill>
                  <a:prstClr val="black"/>
                </a:solidFill>
              </a:rPr>
              <a:t>degrees</a:t>
            </a:r>
            <a:r>
              <a:rPr lang="en-US" altLang="zh-CN" sz="2000" dirty="0" smtClean="0">
                <a:solidFill>
                  <a:prstClr val="black"/>
                </a:solidFill>
              </a:rPr>
              <a:t> </a:t>
            </a:r>
            <a:r>
              <a:rPr lang="en-US" altLang="zh-CN" sz="2000" dirty="0">
                <a:solidFill>
                  <a:prstClr val="black"/>
                </a:solidFill>
              </a:rPr>
              <a:t>of different [Q-sentence, A-sentence] units can be different.</a:t>
            </a:r>
            <a:endParaRPr kumimoji="0" lang="en-US" altLang="zh-CN" sz="200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3655" y="1398319"/>
            <a:ext cx="5866260" cy="3954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779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EFC46-2647-46A2-8AC3-A285DF371778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-2" y="397565"/>
            <a:ext cx="12192001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lvl="0" algn="ctr"/>
            <a:r>
              <a:rPr lang="en-US" sz="4000" dirty="0">
                <a:ln w="0"/>
                <a:solidFill>
                  <a:srgbClr val="5B9BD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Data Collection and Annotation </a:t>
            </a:r>
            <a:endParaRPr lang="en-US" sz="4000" dirty="0">
              <a:ln w="0"/>
              <a:solidFill>
                <a:srgbClr val="5B9BD5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180393" y="2210757"/>
            <a:ext cx="74321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prstClr val="black"/>
                </a:solidFill>
              </a:rPr>
              <a:t>We collect QA text pairs from “Asking All” in </a:t>
            </a:r>
            <a:r>
              <a:rPr lang="en-US" altLang="zh-CN" sz="2000" dirty="0" err="1" smtClean="0">
                <a:solidFill>
                  <a:prstClr val="black"/>
                </a:solidFill>
              </a:rPr>
              <a:t>Taobao</a:t>
            </a:r>
            <a:r>
              <a:rPr lang="en-US" altLang="zh-CN" sz="2000" dirty="0" smtClean="0">
                <a:solidFill>
                  <a:prstClr val="black"/>
                </a:solidFill>
              </a:rPr>
              <a:t>(Alibaba)</a:t>
            </a:r>
            <a:endParaRPr kumimoji="0" lang="en-US" altLang="zh-CN" sz="200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0772" y="3015778"/>
            <a:ext cx="8171428" cy="20761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4EFC46-2647-46A2-8AC3-A285DF37177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5144" y="1258031"/>
            <a:ext cx="7432186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prstClr val="black"/>
                </a:solidFill>
              </a:rPr>
              <a:t>A QA text pair in which the question and the answer do not match is annotated as </a:t>
            </a:r>
            <a:r>
              <a:rPr lang="en-US" altLang="zh-CN" sz="2000" dirty="0" smtClean="0">
                <a:solidFill>
                  <a:prstClr val="black"/>
                </a:solidFill>
              </a:rPr>
              <a:t>a neutral sample.</a:t>
            </a:r>
            <a:endParaRPr kumimoji="0" lang="en-US" altLang="zh-CN" sz="20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altLang="zh-CN" sz="2000" dirty="0" smtClean="0">
              <a:solidFill>
                <a:prstClr val="black"/>
              </a:solidFill>
              <a:latin typeface="等线"/>
              <a:ea typeface="等线" panose="02010600030101010101" pitchFamily="2" charset="-122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altLang="zh-CN" sz="2000" dirty="0" smtClean="0">
              <a:solidFill>
                <a:prstClr val="black"/>
              </a:solidFill>
              <a:latin typeface="等线"/>
              <a:ea typeface="等线" panose="02010600030101010101" pitchFamily="2" charset="-122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prstClr val="black"/>
                </a:solidFill>
              </a:rPr>
              <a:t>A QA text pair with an unknown or uncertain answer is annotated as a neutral </a:t>
            </a:r>
            <a:r>
              <a:rPr lang="en-US" altLang="zh-CN" sz="2000" dirty="0" smtClean="0">
                <a:solidFill>
                  <a:prstClr val="black"/>
                </a:solidFill>
              </a:rPr>
              <a:t>sample.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kumimoji="0" lang="en-US" altLang="zh-CN" sz="200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kumimoji="0" lang="en-US" altLang="zh-CN" sz="20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prstClr val="black"/>
                </a:solidFill>
              </a:rPr>
              <a:t>A QA text pair with only </a:t>
            </a:r>
            <a:r>
              <a:rPr lang="en-US" altLang="zh-CN" sz="2000" dirty="0" smtClean="0">
                <a:solidFill>
                  <a:prstClr val="black"/>
                </a:solidFill>
              </a:rPr>
              <a:t>objective </a:t>
            </a:r>
            <a:r>
              <a:rPr lang="en-US" altLang="zh-CN" sz="2000" dirty="0">
                <a:solidFill>
                  <a:prstClr val="black"/>
                </a:solidFill>
              </a:rPr>
              <a:t>description is annotated as </a:t>
            </a:r>
            <a:r>
              <a:rPr lang="en-US" altLang="zh-CN" sz="2000" dirty="0" smtClean="0">
                <a:solidFill>
                  <a:prstClr val="black"/>
                </a:solidFill>
              </a:rPr>
              <a:t>an </a:t>
            </a:r>
            <a:r>
              <a:rPr lang="en-US" altLang="zh-CN" sz="2000" dirty="0" err="1" smtClean="0">
                <a:solidFill>
                  <a:prstClr val="black"/>
                </a:solidFill>
              </a:rPr>
              <a:t>eutral</a:t>
            </a:r>
            <a:r>
              <a:rPr lang="en-US" altLang="zh-CN" sz="2000" dirty="0" smtClean="0">
                <a:solidFill>
                  <a:prstClr val="black"/>
                </a:solidFill>
              </a:rPr>
              <a:t> sample</a:t>
            </a:r>
            <a:r>
              <a:rPr lang="en-US" altLang="zh-CN" sz="2000" dirty="0">
                <a:solidFill>
                  <a:prstClr val="black"/>
                </a:solidFill>
              </a:rPr>
              <a:t>. </a:t>
            </a:r>
            <a:endParaRPr lang="en-US" altLang="zh-CN" sz="2000" dirty="0" smtClean="0">
              <a:solidFill>
                <a:prstClr val="black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kumimoji="0" lang="en-US" altLang="zh-CN" sz="200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kumimoji="0" lang="en-US" altLang="zh-CN" sz="20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prstClr val="black"/>
                </a:solidFill>
              </a:rPr>
              <a:t>A QA text pair which compares two different products is annotated as a neutral sample</a:t>
            </a:r>
            <a:r>
              <a:rPr lang="en-US" altLang="zh-CN" sz="2000" dirty="0" smtClean="0">
                <a:solidFill>
                  <a:prstClr val="black"/>
                </a:solidFill>
              </a:rPr>
              <a:t>.</a:t>
            </a:r>
          </a:p>
          <a:p>
            <a:pPr lvl="0"/>
            <a:endParaRPr kumimoji="0" lang="en-US" altLang="zh-CN" sz="20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kumimoji="0" lang="en-US" altLang="zh-CN" sz="200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-1" y="196475"/>
            <a:ext cx="12192001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lvl="0" algn="ctr"/>
            <a:r>
              <a:rPr lang="en-US" sz="4000" dirty="0">
                <a:ln w="0"/>
                <a:solidFill>
                  <a:srgbClr val="5B9BD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annotation guidelines</a:t>
            </a:r>
            <a:endParaRPr lang="en-US" sz="4000" dirty="0">
              <a:ln w="0"/>
              <a:solidFill>
                <a:srgbClr val="5B9BD5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7330" y="1258031"/>
            <a:ext cx="4192718" cy="89225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3761" y="2307156"/>
            <a:ext cx="4264130" cy="74224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62340" y="3565510"/>
            <a:ext cx="4629660" cy="78045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33761" y="4862068"/>
            <a:ext cx="4264130" cy="939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867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4EFC46-2647-46A2-8AC3-A285DF37177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5144" y="1258031"/>
            <a:ext cx="696484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prstClr val="black"/>
                </a:solidFill>
              </a:rPr>
              <a:t>If the answer text contains sentimental </a:t>
            </a:r>
            <a:r>
              <a:rPr lang="en-US" altLang="zh-CN" sz="2000" dirty="0" smtClean="0">
                <a:solidFill>
                  <a:prstClr val="black"/>
                </a:solidFill>
              </a:rPr>
              <a:t>expressions </a:t>
            </a:r>
            <a:r>
              <a:rPr lang="en-US" altLang="zh-CN" sz="2000" dirty="0">
                <a:solidFill>
                  <a:prstClr val="black"/>
                </a:solidFill>
              </a:rPr>
              <a:t>to question like “disappointed”, “terrible”, and so </a:t>
            </a:r>
            <a:r>
              <a:rPr lang="en-US" altLang="zh-CN" sz="2000" dirty="0" smtClean="0">
                <a:solidFill>
                  <a:prstClr val="black"/>
                </a:solidFill>
              </a:rPr>
              <a:t>on.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prstClr val="black"/>
                </a:solidFill>
              </a:rPr>
              <a:t>If the answer text contains sentimental </a:t>
            </a:r>
            <a:r>
              <a:rPr lang="en-US" altLang="zh-CN" sz="2000" dirty="0" smtClean="0">
                <a:solidFill>
                  <a:prstClr val="black"/>
                </a:solidFill>
              </a:rPr>
              <a:t>expressions </a:t>
            </a:r>
            <a:r>
              <a:rPr lang="en-US" altLang="zh-CN" sz="2000" dirty="0">
                <a:solidFill>
                  <a:prstClr val="black"/>
                </a:solidFill>
              </a:rPr>
              <a:t>to question like “perfect”, “satisfied”, and so on, we annotate it as positive.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prstClr val="black"/>
                </a:solidFill>
              </a:rPr>
              <a:t>If we cannot confirm the polarity of a QA text pair only depending on answer text, we annotate the polarity according to both the question and </a:t>
            </a:r>
            <a:r>
              <a:rPr lang="en-US" altLang="zh-CN" sz="2000" dirty="0" smtClean="0">
                <a:solidFill>
                  <a:prstClr val="black"/>
                </a:solidFill>
              </a:rPr>
              <a:t>answer </a:t>
            </a:r>
            <a:r>
              <a:rPr lang="en-US" altLang="zh-CN" sz="2000" dirty="0">
                <a:solidFill>
                  <a:prstClr val="black"/>
                </a:solidFill>
              </a:rPr>
              <a:t>text.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-1" y="196475"/>
            <a:ext cx="12192001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 w="0"/>
                <a:solidFill>
                  <a:srgbClr val="5B9BD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等线"/>
                <a:ea typeface="+mn-ea"/>
                <a:cs typeface="+mn-cs"/>
              </a:rPr>
              <a:t>annotation guidelines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3235" y="1258031"/>
            <a:ext cx="4554167" cy="979632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3235" y="2923332"/>
            <a:ext cx="4687410" cy="783902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3235" y="4663066"/>
            <a:ext cx="4218217" cy="737451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55659" y="5538451"/>
            <a:ext cx="3911710" cy="679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614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4EFC46-2647-46A2-8AC3-A285DF37177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-2" y="397565"/>
            <a:ext cx="12192001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lvl="0" algn="ctr"/>
            <a:r>
              <a:rPr lang="en-US" sz="4000" dirty="0">
                <a:ln w="0"/>
                <a:solidFill>
                  <a:srgbClr val="5B9BD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Methodology  </a:t>
            </a:r>
            <a:endParaRPr kumimoji="0" lang="en-US" sz="4000" b="0" i="0" u="none" strike="noStrike" kern="1200" cap="none" spc="0" normalizeH="0" baseline="0" noProof="0" dirty="0">
              <a:ln w="0"/>
              <a:solidFill>
                <a:srgbClr val="5B9BD5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LnTx/>
              <a:uFillTx/>
              <a:latin typeface="等线"/>
              <a:ea typeface="+mn-ea"/>
              <a:cs typeface="+mn-cs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4998" y="1580176"/>
            <a:ext cx="9521372" cy="4523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137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4EFC46-2647-46A2-8AC3-A285DF37177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0" y="225345"/>
            <a:ext cx="12192001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lvl="0" algn="ctr"/>
            <a:r>
              <a:rPr lang="en-US" sz="4000" dirty="0">
                <a:ln w="0"/>
                <a:solidFill>
                  <a:srgbClr val="5B9BD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Word Encoding Layer</a:t>
            </a:r>
            <a:endParaRPr kumimoji="0" lang="en-US" sz="4000" b="0" i="0" u="none" strike="noStrike" kern="1200" cap="none" spc="0" normalizeH="0" baseline="0" noProof="0" dirty="0">
              <a:ln w="0"/>
              <a:solidFill>
                <a:srgbClr val="5B9BD5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LnTx/>
              <a:uFillTx/>
              <a:latin typeface="等线"/>
              <a:ea typeface="+mn-ea"/>
              <a:cs typeface="+mn-cs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362149" y="1243091"/>
            <a:ext cx="796258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prstClr val="black"/>
                </a:solidFill>
              </a:rPr>
              <a:t>After </a:t>
            </a:r>
            <a:r>
              <a:rPr lang="en-US" altLang="zh-CN" sz="2000" b="1" dirty="0">
                <a:solidFill>
                  <a:prstClr val="black"/>
                </a:solidFill>
              </a:rPr>
              <a:t>sentence </a:t>
            </a:r>
            <a:r>
              <a:rPr lang="en-US" altLang="zh-CN" sz="2000" b="1" dirty="0" smtClean="0">
                <a:solidFill>
                  <a:prstClr val="black"/>
                </a:solidFill>
              </a:rPr>
              <a:t>segmentation</a:t>
            </a:r>
            <a:r>
              <a:rPr lang="en-US" altLang="zh-CN" sz="2000" dirty="0">
                <a:solidFill>
                  <a:prstClr val="black"/>
                </a:solidFill>
              </a:rPr>
              <a:t>, the question text in a QA text pair contains N sentences, </a:t>
            </a:r>
            <a:r>
              <a:rPr lang="en-US" altLang="zh-CN" sz="2000" dirty="0" err="1" smtClean="0">
                <a:solidFill>
                  <a:prstClr val="black"/>
                </a:solidFill>
              </a:rPr>
              <a:t>SQi</a:t>
            </a:r>
            <a:r>
              <a:rPr lang="en-US" altLang="zh-CN" sz="2000" dirty="0" smtClean="0">
                <a:solidFill>
                  <a:prstClr val="black"/>
                </a:solidFill>
              </a:rPr>
              <a:t> represents </a:t>
            </a:r>
            <a:r>
              <a:rPr lang="en-US" altLang="zh-CN" sz="2000" dirty="0">
                <a:solidFill>
                  <a:prstClr val="black"/>
                </a:solidFill>
              </a:rPr>
              <a:t>the </a:t>
            </a:r>
            <a:r>
              <a:rPr lang="en-US" altLang="zh-CN" sz="2000" dirty="0" err="1">
                <a:solidFill>
                  <a:prstClr val="black"/>
                </a:solidFill>
              </a:rPr>
              <a:t>i-th</a:t>
            </a:r>
            <a:r>
              <a:rPr lang="en-US" altLang="zh-CN" sz="2000" dirty="0">
                <a:solidFill>
                  <a:prstClr val="black"/>
                </a:solidFill>
              </a:rPr>
              <a:t> sentence in the question text. Similarly, the answer text in this QA text pair contains M sentences, </a:t>
            </a:r>
            <a:r>
              <a:rPr lang="en-US" altLang="zh-CN" sz="2000" dirty="0" err="1" smtClean="0">
                <a:solidFill>
                  <a:prstClr val="black"/>
                </a:solidFill>
              </a:rPr>
              <a:t>SAj</a:t>
            </a:r>
            <a:r>
              <a:rPr lang="en-US" altLang="zh-CN" sz="2000" dirty="0" smtClean="0">
                <a:solidFill>
                  <a:prstClr val="black"/>
                </a:solidFill>
              </a:rPr>
              <a:t> represents </a:t>
            </a:r>
            <a:r>
              <a:rPr lang="en-US" altLang="zh-CN" sz="2000" dirty="0">
                <a:solidFill>
                  <a:prstClr val="black"/>
                </a:solidFill>
              </a:rPr>
              <a:t>the j-</a:t>
            </a:r>
            <a:r>
              <a:rPr lang="en-US" altLang="zh-CN" sz="2000" dirty="0" err="1">
                <a:solidFill>
                  <a:prstClr val="black"/>
                </a:solidFill>
              </a:rPr>
              <a:t>th</a:t>
            </a:r>
            <a:r>
              <a:rPr lang="en-US" altLang="zh-CN" sz="2000" dirty="0">
                <a:solidFill>
                  <a:prstClr val="black"/>
                </a:solidFill>
              </a:rPr>
              <a:t> sentence in the answer text</a:t>
            </a:r>
            <a:r>
              <a:rPr lang="en-US" altLang="zh-CN" sz="2000" dirty="0" smtClean="0">
                <a:solidFill>
                  <a:prstClr val="black"/>
                </a:solidFill>
              </a:rPr>
              <a:t>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solidFill>
                  <a:prstClr val="black"/>
                </a:solidFill>
              </a:rPr>
              <a:t>Given </a:t>
            </a:r>
            <a:r>
              <a:rPr lang="en-US" altLang="zh-CN" sz="2000" dirty="0">
                <a:solidFill>
                  <a:prstClr val="black"/>
                </a:solidFill>
              </a:rPr>
              <a:t>a [</a:t>
            </a:r>
            <a:r>
              <a:rPr lang="en-US" altLang="zh-CN" sz="2000" dirty="0" err="1">
                <a:solidFill>
                  <a:prstClr val="black"/>
                </a:solidFill>
              </a:rPr>
              <a:t>SQi</a:t>
            </a:r>
            <a:r>
              <a:rPr lang="en-US" altLang="zh-CN" sz="2000" dirty="0">
                <a:solidFill>
                  <a:prstClr val="black"/>
                </a:solidFill>
              </a:rPr>
              <a:t>, </a:t>
            </a:r>
            <a:r>
              <a:rPr lang="en-US" altLang="zh-CN" sz="2000" dirty="0" err="1">
                <a:solidFill>
                  <a:prstClr val="black"/>
                </a:solidFill>
              </a:rPr>
              <a:t>SAj</a:t>
            </a:r>
            <a:r>
              <a:rPr lang="en-US" altLang="zh-CN" sz="2000" dirty="0">
                <a:solidFill>
                  <a:prstClr val="black"/>
                </a:solidFill>
              </a:rPr>
              <a:t>] unit in this QA text </a:t>
            </a:r>
            <a:r>
              <a:rPr lang="en-US" altLang="zh-CN" sz="2000" dirty="0" smtClean="0">
                <a:solidFill>
                  <a:prstClr val="black"/>
                </a:solidFill>
              </a:rPr>
              <a:t>pair</a:t>
            </a:r>
            <a:r>
              <a:rPr lang="en-US" altLang="zh-CN" sz="2000" dirty="0">
                <a:solidFill>
                  <a:prstClr val="black"/>
                </a:solidFill>
              </a:rPr>
              <a:t>, we first convert the words to their respective </a:t>
            </a:r>
            <a:r>
              <a:rPr lang="en-US" altLang="zh-CN" sz="2000" b="1" dirty="0">
                <a:solidFill>
                  <a:prstClr val="black"/>
                </a:solidFill>
              </a:rPr>
              <a:t>word </a:t>
            </a:r>
            <a:r>
              <a:rPr lang="en-US" altLang="zh-CN" sz="2000" b="1" dirty="0" err="1" smtClean="0">
                <a:solidFill>
                  <a:prstClr val="black"/>
                </a:solidFill>
              </a:rPr>
              <a:t>embeddings</a:t>
            </a:r>
            <a:r>
              <a:rPr lang="en-US" altLang="zh-CN" sz="2000" dirty="0" smtClean="0">
                <a:solidFill>
                  <a:prstClr val="black"/>
                </a:solidFill>
              </a:rPr>
              <a:t>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prstClr val="black"/>
                </a:solidFill>
              </a:rPr>
              <a:t>We then use </a:t>
            </a:r>
            <a:r>
              <a:rPr lang="en-US" altLang="zh-CN" sz="2000" b="1" dirty="0">
                <a:solidFill>
                  <a:prstClr val="black"/>
                </a:solidFill>
              </a:rPr>
              <a:t>Bi-directional LSTM</a:t>
            </a:r>
            <a:r>
              <a:rPr lang="en-US" altLang="zh-CN" sz="2000" dirty="0">
                <a:solidFill>
                  <a:prstClr val="black"/>
                </a:solidFill>
              </a:rPr>
              <a:t> (namely Bi-LSTM), which can efficiently make use of past features (via forward states) and </a:t>
            </a:r>
            <a:r>
              <a:rPr lang="en-US" altLang="zh-CN" sz="2000" dirty="0" smtClean="0">
                <a:solidFill>
                  <a:prstClr val="black"/>
                </a:solidFill>
              </a:rPr>
              <a:t>future </a:t>
            </a:r>
            <a:r>
              <a:rPr lang="en-US" altLang="zh-CN" sz="2000" dirty="0">
                <a:solidFill>
                  <a:prstClr val="black"/>
                </a:solidFill>
              </a:rPr>
              <a:t>features (via backward states) for a specific time step, to get contextual representations of </a:t>
            </a:r>
            <a:r>
              <a:rPr lang="en-US" altLang="zh-CN" sz="2000" dirty="0" err="1" smtClean="0">
                <a:solidFill>
                  <a:prstClr val="black"/>
                </a:solidFill>
              </a:rPr>
              <a:t>SQi</a:t>
            </a:r>
            <a:r>
              <a:rPr lang="en-US" altLang="zh-CN" sz="2000" dirty="0" smtClean="0">
                <a:solidFill>
                  <a:prstClr val="black"/>
                </a:solidFill>
              </a:rPr>
              <a:t> and </a:t>
            </a:r>
            <a:r>
              <a:rPr lang="en-US" altLang="zh-CN" sz="2000" dirty="0" err="1" smtClean="0">
                <a:solidFill>
                  <a:prstClr val="black"/>
                </a:solidFill>
              </a:rPr>
              <a:t>SAj</a:t>
            </a:r>
            <a:r>
              <a:rPr lang="en-US" altLang="zh-CN" sz="2000" dirty="0" smtClean="0">
                <a:solidFill>
                  <a:prstClr val="black"/>
                </a:solidFill>
              </a:rPr>
              <a:t> individually</a:t>
            </a:r>
            <a:r>
              <a:rPr lang="en-US" altLang="zh-CN" sz="2000" dirty="0">
                <a:solidFill>
                  <a:prstClr val="black"/>
                </a:solidFill>
              </a:rPr>
              <a:t>. 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524" y="5279583"/>
            <a:ext cx="4780952" cy="12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070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1253</TotalTime>
  <Words>609</Words>
  <Application>Microsoft Office PowerPoint</Application>
  <PresentationFormat>宽屏</PresentationFormat>
  <Paragraphs>80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2" baseType="lpstr">
      <vt:lpstr>等线</vt:lpstr>
      <vt:lpstr>等线 Light</vt:lpstr>
      <vt:lpstr>宋体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song yu</dc:creator>
  <cp:lastModifiedBy>方子玄</cp:lastModifiedBy>
  <cp:revision>94</cp:revision>
  <dcterms:created xsi:type="dcterms:W3CDTF">2018-06-23T16:50:00Z</dcterms:created>
  <dcterms:modified xsi:type="dcterms:W3CDTF">2019-04-15T10:13:02Z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2052-10.1.0.7469</vt:lpwstr>
  </property>
</Properties>
</file>