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0093" autoAdjust="0"/>
  </p:normalViewPr>
  <p:slideViewPr>
    <p:cSldViewPr snapToGrid="0">
      <p:cViewPr varScale="1">
        <p:scale>
          <a:sx n="103" d="100"/>
          <a:sy n="103" d="100"/>
        </p:scale>
        <p:origin x="1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CC767-37D8-4DFA-85DF-D92A501319AC}"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DE02D-0BDD-4FEA-BA7F-58078EAE9078}" type="slidenum">
              <a:rPr lang="zh-CN" altLang="en-US" smtClean="0"/>
              <a:t>‹#›</a:t>
            </a:fld>
            <a:endParaRPr lang="zh-CN" altLang="en-US"/>
          </a:p>
        </p:txBody>
      </p:sp>
    </p:spTree>
    <p:extLst>
      <p:ext uri="{BB962C8B-B14F-4D97-AF65-F5344CB8AC3E}">
        <p14:creationId xmlns:p14="http://schemas.microsoft.com/office/powerpoint/2010/main" val="38973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引入</a:t>
            </a:r>
            <a:r>
              <a:rPr lang="en-US" altLang="zh-CN" sz="1200" b="0" i="0" kern="1200" dirty="0" smtClean="0">
                <a:solidFill>
                  <a:schemeClr val="tx1"/>
                </a:solidFill>
                <a:effectLst/>
                <a:latin typeface="+mn-lt"/>
                <a:ea typeface="+mn-ea"/>
                <a:cs typeface="+mn-cs"/>
              </a:rPr>
              <a:t>diffusion-convolution</a:t>
            </a:r>
            <a:r>
              <a:rPr lang="zh-CN" altLang="en-US" sz="1200" b="0" i="0" kern="1200" dirty="0" smtClean="0">
                <a:solidFill>
                  <a:schemeClr val="tx1"/>
                </a:solidFill>
                <a:effectLst/>
                <a:latin typeface="+mn-lt"/>
                <a:ea typeface="+mn-ea"/>
                <a:cs typeface="+mn-cs"/>
              </a:rPr>
              <a:t>操作，可以从图结构数据中得到基于扩散性质的表示，用于顶点分类。</a:t>
            </a:r>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还有几个性质，关于一个图数据的隐含表示，还有多项式时间复杂度的预测以及高效的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实现。通过多个真实数据集的实验，</a:t>
            </a:r>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表现出了在关系顶点分类任务上超越概率关系模型以及</a:t>
            </a:r>
            <a:r>
              <a:rPr lang="en-US" altLang="zh-CN" sz="1200" b="0" i="0" kern="1200" dirty="0" smtClean="0">
                <a:solidFill>
                  <a:schemeClr val="tx1"/>
                </a:solidFill>
                <a:effectLst/>
                <a:latin typeface="+mn-lt"/>
                <a:ea typeface="+mn-ea"/>
                <a:cs typeface="+mn-cs"/>
              </a:rPr>
              <a:t>kernel-on-graph</a:t>
            </a:r>
            <a:r>
              <a:rPr lang="zh-CN" altLang="en-US" sz="1200" b="0" i="0" kern="1200" dirty="0" smtClean="0">
                <a:solidFill>
                  <a:schemeClr val="tx1"/>
                </a:solidFill>
                <a:effectLst/>
                <a:latin typeface="+mn-lt"/>
                <a:ea typeface="+mn-ea"/>
                <a:cs typeface="+mn-cs"/>
              </a:rPr>
              <a:t>的结果。</a:t>
            </a:r>
            <a:endParaRPr lang="zh-CN" altLang="en-US" dirty="0"/>
          </a:p>
        </p:txBody>
      </p:sp>
      <p:sp>
        <p:nvSpPr>
          <p:cNvPr id="4" name="灯片编号占位符 3"/>
          <p:cNvSpPr>
            <a:spLocks noGrp="1"/>
          </p:cNvSpPr>
          <p:nvPr>
            <p:ph type="sldNum" sz="quarter" idx="10"/>
          </p:nvPr>
        </p:nvSpPr>
        <p:spPr/>
        <p:txBody>
          <a:bodyPr/>
          <a:lstStyle/>
          <a:p>
            <a:fld id="{F67DE02D-0BDD-4FEA-BA7F-58078EAE9078}" type="slidenum">
              <a:rPr lang="zh-CN" altLang="en-US" smtClean="0"/>
              <a:t>2</a:t>
            </a:fld>
            <a:endParaRPr lang="zh-CN" altLang="en-US"/>
          </a:p>
        </p:txBody>
      </p:sp>
    </p:spTree>
    <p:extLst>
      <p:ext uri="{BB962C8B-B14F-4D97-AF65-F5344CB8AC3E}">
        <p14:creationId xmlns:p14="http://schemas.microsoft.com/office/powerpoint/2010/main" val="6906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不是像标准卷积操作一样扫描一个矩形的参数，</a:t>
            </a:r>
            <a:r>
              <a:rPr lang="en-US" altLang="zh-CN" sz="1200" b="0" i="0" kern="1200" dirty="0" smtClean="0">
                <a:solidFill>
                  <a:schemeClr val="tx1"/>
                </a:solidFill>
                <a:effectLst/>
                <a:latin typeface="+mn-lt"/>
                <a:ea typeface="+mn-ea"/>
                <a:cs typeface="+mn-cs"/>
              </a:rPr>
              <a:t>diffusion-convolution</a:t>
            </a:r>
            <a:r>
              <a:rPr lang="zh-CN" altLang="en-US" sz="1200" b="0" i="0" kern="1200" dirty="0" smtClean="0">
                <a:solidFill>
                  <a:schemeClr val="tx1"/>
                </a:solidFill>
                <a:effectLst/>
                <a:latin typeface="+mn-lt"/>
                <a:ea typeface="+mn-ea"/>
                <a:cs typeface="+mn-cs"/>
              </a:rPr>
              <a:t>操作通过扩散性的过程扫描图结构输入中每个顶点，构建一个隐含表示</a:t>
            </a:r>
            <a:endParaRPr lang="zh-CN" altLang="en-US" dirty="0"/>
          </a:p>
        </p:txBody>
      </p:sp>
      <p:sp>
        <p:nvSpPr>
          <p:cNvPr id="4" name="灯片编号占位符 3"/>
          <p:cNvSpPr>
            <a:spLocks noGrp="1"/>
          </p:cNvSpPr>
          <p:nvPr>
            <p:ph type="sldNum" sz="quarter" idx="10"/>
          </p:nvPr>
        </p:nvSpPr>
        <p:spPr/>
        <p:txBody>
          <a:bodyPr/>
          <a:lstStyle/>
          <a:p>
            <a:fld id="{F67DE02D-0BDD-4FEA-BA7F-58078EAE9078}" type="slidenum">
              <a:rPr lang="zh-CN" altLang="en-US" smtClean="0"/>
              <a:t>3</a:t>
            </a:fld>
            <a:endParaRPr lang="zh-CN" altLang="en-US"/>
          </a:p>
        </p:txBody>
      </p:sp>
    </p:spTree>
    <p:extLst>
      <p:ext uri="{BB962C8B-B14F-4D97-AF65-F5344CB8AC3E}">
        <p14:creationId xmlns:p14="http://schemas.microsoft.com/office/powerpoint/2010/main" val="268996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 </a:t>
            </a:r>
            <a:r>
              <a:rPr lang="en-US" altLang="zh-CN" sz="1200" b="0" i="0" u="none" strike="noStrike"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 个特征上 </a:t>
            </a:r>
            <a:r>
              <a:rPr lang="en-US" altLang="zh-CN" sz="1200" b="0" i="0" u="none" strike="noStrike"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 步扩散的维度为 </a:t>
            </a:r>
            <a:r>
              <a:rPr lang="en-US" altLang="zh-CN" sz="1200" b="0" i="0" u="none" strike="noStrike" kern="1200" dirty="0" smtClean="0">
                <a:solidFill>
                  <a:schemeClr val="tx1"/>
                </a:solidFill>
                <a:effectLst/>
                <a:latin typeface="+mn-lt"/>
                <a:ea typeface="+mn-ea"/>
                <a:cs typeface="+mn-cs"/>
              </a:rPr>
              <a:t>H×F</a:t>
            </a:r>
            <a:r>
              <a:rPr lang="en-US" altLang="zh-CN" sz="1200" b="0" i="0" u="none" strike="noStrike"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的实数矩阵定义，每个实体是由 </a:t>
            </a:r>
            <a:r>
              <a:rPr lang="en-US" altLang="zh-CN" sz="1200" b="0" i="0" u="none" strike="noStrike" kern="1200" dirty="0" smtClean="0">
                <a:solidFill>
                  <a:schemeClr val="tx1"/>
                </a:solidFill>
                <a:effectLst/>
                <a:latin typeface="+mn-lt"/>
                <a:ea typeface="+mn-ea"/>
                <a:cs typeface="+mn-cs"/>
              </a:rPr>
              <a:t>H×F</a:t>
            </a:r>
            <a:r>
              <a:rPr lang="zh-CN" altLang="en-US" sz="1200" b="0" i="0" kern="1200" dirty="0" smtClean="0">
                <a:solidFill>
                  <a:schemeClr val="tx1"/>
                </a:solidFill>
                <a:effectLst/>
                <a:latin typeface="+mn-lt"/>
                <a:ea typeface="+mn-ea"/>
                <a:cs typeface="+mn-cs"/>
              </a:rPr>
              <a:t>的实数矩阵 </a:t>
            </a:r>
            <a:r>
              <a:rPr lang="en-US" altLang="zh-CN" sz="1200" b="0" i="0" u="none" strike="noStrike" kern="1200" dirty="0" err="1" smtClean="0">
                <a:solidFill>
                  <a:schemeClr val="tx1"/>
                </a:solidFill>
                <a:effectLst/>
                <a:latin typeface="+mn-lt"/>
                <a:ea typeface="+mn-ea"/>
                <a:cs typeface="+mn-cs"/>
              </a:rPr>
              <a:t>Wc</a:t>
            </a:r>
            <a:r>
              <a:rPr lang="zh-CN" altLang="en-US" sz="1200" b="0" i="0" kern="1200" dirty="0" smtClean="0">
                <a:solidFill>
                  <a:schemeClr val="tx1"/>
                </a:solidFill>
                <a:effectLst/>
                <a:latin typeface="+mn-lt"/>
                <a:ea typeface="+mn-ea"/>
                <a:cs typeface="+mn-cs"/>
              </a:rPr>
              <a:t> 和一个非线性可微分函数 </a:t>
            </a:r>
            <a:r>
              <a:rPr lang="en-US" altLang="zh-CN" sz="1200" b="0" i="0" u="none" strike="noStrike"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计算激活定义的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核心操作是从顶点和他们的特征映射到从那个顶点开始的扩散过程的结果上。不同于标准的</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参数根据搜索的深度而不是他们在网格中的位置而绑定起来。扩散卷积表示对于顶点的</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是不变的，而不是他们的位置；换句话说，两个同质的图的扩散卷积激活会是一样的。不像标准的</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没有池化。</a:t>
            </a:r>
            <a:endParaRPr lang="zh-CN" altLang="en-US" dirty="0"/>
          </a:p>
        </p:txBody>
      </p:sp>
      <p:sp>
        <p:nvSpPr>
          <p:cNvPr id="4" name="灯片编号占位符 3"/>
          <p:cNvSpPr>
            <a:spLocks noGrp="1"/>
          </p:cNvSpPr>
          <p:nvPr>
            <p:ph type="sldNum" sz="quarter" idx="10"/>
          </p:nvPr>
        </p:nvSpPr>
        <p:spPr/>
        <p:txBody>
          <a:bodyPr/>
          <a:lstStyle/>
          <a:p>
            <a:fld id="{F67DE02D-0BDD-4FEA-BA7F-58078EAE9078}" type="slidenum">
              <a:rPr lang="zh-CN" altLang="en-US" smtClean="0"/>
              <a:t>5</a:t>
            </a:fld>
            <a:endParaRPr lang="zh-CN" altLang="en-US"/>
          </a:p>
        </p:txBody>
      </p:sp>
    </p:spTree>
    <p:extLst>
      <p:ext uri="{BB962C8B-B14F-4D97-AF65-F5344CB8AC3E}">
        <p14:creationId xmlns:p14="http://schemas.microsoft.com/office/powerpoint/2010/main" val="3735907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其中 </a:t>
            </a:r>
            <a:r>
              <a:rPr lang="zh-CN" altLang="en-US" sz="1200" b="0" i="0" u="none" strike="noStrike"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表示</a:t>
            </a:r>
            <a:r>
              <a:rPr lang="en-US" altLang="zh-CN" sz="1200" b="0" i="0" kern="1200" dirty="0" smtClean="0">
                <a:solidFill>
                  <a:schemeClr val="tx1"/>
                </a:solidFill>
                <a:effectLst/>
                <a:latin typeface="+mn-lt"/>
                <a:ea typeface="+mn-ea"/>
                <a:cs typeface="+mn-cs"/>
              </a:rPr>
              <a:t>element-wise</a:t>
            </a:r>
            <a:r>
              <a:rPr lang="zh-CN" altLang="en-US" sz="1200" b="0" i="0" kern="1200" dirty="0" smtClean="0">
                <a:solidFill>
                  <a:schemeClr val="tx1"/>
                </a:solidFill>
                <a:effectLst/>
                <a:latin typeface="+mn-lt"/>
                <a:ea typeface="+mn-ea"/>
                <a:cs typeface="+mn-cs"/>
              </a:rPr>
              <a:t>乘法；图</a:t>
            </a:r>
            <a:r>
              <a:rPr lang="en-US" altLang="zh-CN" sz="1200" b="0" i="0" kern="1200" dirty="0" smtClean="0">
                <a:solidFill>
                  <a:schemeClr val="tx1"/>
                </a:solidFill>
                <a:effectLst/>
                <a:latin typeface="+mn-lt"/>
                <a:ea typeface="+mn-ea"/>
                <a:cs typeface="+mn-cs"/>
              </a:rPr>
              <a:t>1a</a:t>
            </a:r>
            <a:r>
              <a:rPr lang="zh-CN" altLang="en-US" sz="1200" b="0" i="0" kern="1200" dirty="0" smtClean="0">
                <a:solidFill>
                  <a:schemeClr val="tx1"/>
                </a:solidFill>
                <a:effectLst/>
                <a:latin typeface="+mn-lt"/>
                <a:ea typeface="+mn-ea"/>
                <a:cs typeface="+mn-cs"/>
              </a:rPr>
              <a:t>。模型只有 </a:t>
            </a:r>
            <a:r>
              <a:rPr lang="en-US" altLang="zh-CN" sz="1200" b="0" i="0" u="none" strike="noStrike" kern="1200" dirty="0" smtClean="0">
                <a:solidFill>
                  <a:schemeClr val="tx1"/>
                </a:solidFill>
                <a:effectLst/>
                <a:latin typeface="+mn-lt"/>
                <a:ea typeface="+mn-ea"/>
                <a:cs typeface="+mn-cs"/>
              </a:rPr>
              <a:t>O(H×F)</a:t>
            </a:r>
            <a:r>
              <a:rPr lang="zh-CN" altLang="en-US" sz="1200" b="0" i="0" kern="1200" dirty="0" smtClean="0">
                <a:solidFill>
                  <a:schemeClr val="tx1"/>
                </a:solidFill>
                <a:effectLst/>
                <a:latin typeface="+mn-lt"/>
                <a:ea typeface="+mn-ea"/>
                <a:cs typeface="+mn-cs"/>
              </a:rPr>
              <a:t>个参数，使得隐扩散卷积表示的参数数量与输入大小无关。</a:t>
            </a:r>
            <a:endParaRPr lang="zh-CN" altLang="en-US" dirty="0"/>
          </a:p>
        </p:txBody>
      </p:sp>
      <p:sp>
        <p:nvSpPr>
          <p:cNvPr id="4" name="灯片编号占位符 3"/>
          <p:cNvSpPr>
            <a:spLocks noGrp="1"/>
          </p:cNvSpPr>
          <p:nvPr>
            <p:ph type="sldNum" sz="quarter" idx="10"/>
          </p:nvPr>
        </p:nvSpPr>
        <p:spPr/>
        <p:txBody>
          <a:bodyPr/>
          <a:lstStyle/>
          <a:p>
            <a:fld id="{F67DE02D-0BDD-4FEA-BA7F-58078EAE9078}" type="slidenum">
              <a:rPr lang="zh-CN" altLang="en-US" smtClean="0"/>
              <a:t>6</a:t>
            </a:fld>
            <a:endParaRPr lang="zh-CN" altLang="en-US"/>
          </a:p>
        </p:txBody>
      </p:sp>
    </p:spTree>
    <p:extLst>
      <p:ext uri="{BB962C8B-B14F-4D97-AF65-F5344CB8AC3E}">
        <p14:creationId xmlns:p14="http://schemas.microsoft.com/office/powerpoint/2010/main" val="384982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DCNN</a:t>
            </a:r>
            <a:r>
              <a:rPr lang="zh-CN" altLang="en-US" sz="1200" b="0" i="0" kern="1200" dirty="0" smtClean="0">
                <a:solidFill>
                  <a:schemeClr val="tx1"/>
                </a:solidFill>
                <a:effectLst/>
                <a:latin typeface="+mn-lt"/>
                <a:ea typeface="+mn-ea"/>
                <a:cs typeface="+mn-cs"/>
              </a:rPr>
              <a:t>使用随机梯度下降训练。每轮，顶点的</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随机的分到几个</a:t>
            </a:r>
            <a:r>
              <a:rPr lang="en-US" altLang="zh-CN" sz="1200" b="0" i="0" kern="1200" dirty="0" smtClean="0">
                <a:solidFill>
                  <a:schemeClr val="tx1"/>
                </a:solidFill>
                <a:effectLst/>
                <a:latin typeface="+mn-lt"/>
                <a:ea typeface="+mn-ea"/>
                <a:cs typeface="+mn-cs"/>
              </a:rPr>
              <a:t>batches</a:t>
            </a:r>
            <a:r>
              <a:rPr lang="zh-CN" altLang="en-US" sz="1200" b="0" i="0" kern="1200" dirty="0" smtClean="0">
                <a:solidFill>
                  <a:schemeClr val="tx1"/>
                </a:solidFill>
                <a:effectLst/>
                <a:latin typeface="+mn-lt"/>
                <a:ea typeface="+mn-ea"/>
                <a:cs typeface="+mn-cs"/>
              </a:rPr>
              <a:t>中。每个</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error</a:t>
            </a:r>
            <a:r>
              <a:rPr lang="zh-CN" altLang="en-US" sz="1200" b="0" i="0" kern="1200" dirty="0" smtClean="0">
                <a:solidFill>
                  <a:schemeClr val="tx1"/>
                </a:solidFill>
                <a:effectLst/>
                <a:latin typeface="+mn-lt"/>
                <a:ea typeface="+mn-ea"/>
                <a:cs typeface="+mn-cs"/>
              </a:rPr>
              <a:t>通过取</a:t>
            </a:r>
            <a:r>
              <a:rPr lang="en-US" altLang="zh-CN" sz="1200" b="0" i="0" kern="1200" dirty="0" smtClean="0">
                <a:solidFill>
                  <a:schemeClr val="tx1"/>
                </a:solidFill>
                <a:effectLst/>
                <a:latin typeface="+mn-lt"/>
                <a:ea typeface="+mn-ea"/>
                <a:cs typeface="+mn-cs"/>
              </a:rPr>
              <a:t>taking slices of the graph definition power series</a:t>
            </a:r>
            <a:r>
              <a:rPr lang="zh-CN" altLang="en-US" sz="1200" b="0" i="0" kern="1200" dirty="0" smtClean="0">
                <a:solidFill>
                  <a:schemeClr val="tx1"/>
                </a:solidFill>
                <a:effectLst/>
                <a:latin typeface="+mn-lt"/>
                <a:ea typeface="+mn-ea"/>
                <a:cs typeface="+mn-cs"/>
              </a:rPr>
              <a:t>，然后正向、反向、梯度上升更新权重。也使用了</a:t>
            </a:r>
            <a:r>
              <a:rPr lang="en-US" altLang="zh-CN" sz="1200" b="0" i="0" kern="1200" dirty="0" smtClean="0">
                <a:solidFill>
                  <a:schemeClr val="tx1"/>
                </a:solidFill>
                <a:effectLst/>
                <a:latin typeface="+mn-lt"/>
                <a:ea typeface="+mn-ea"/>
                <a:cs typeface="+mn-cs"/>
              </a:rPr>
              <a:t>windowed early stopping</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validation error</a:t>
            </a:r>
            <a:r>
              <a:rPr lang="zh-CN" altLang="en-US" sz="1200" b="0" i="0" kern="1200" dirty="0" smtClean="0">
                <a:solidFill>
                  <a:schemeClr val="tx1"/>
                </a:solidFill>
                <a:effectLst/>
                <a:latin typeface="+mn-lt"/>
                <a:ea typeface="+mn-ea"/>
                <a:cs typeface="+mn-cs"/>
              </a:rPr>
              <a:t>大于前几轮的平均值，就</a:t>
            </a:r>
            <a:r>
              <a:rPr lang="en-US" altLang="zh-CN" sz="1200" b="0" i="0" kern="1200" dirty="0" smtClean="0">
                <a:solidFill>
                  <a:schemeClr val="tx1"/>
                </a:solidFill>
                <a:effectLst/>
                <a:latin typeface="+mn-lt"/>
                <a:ea typeface="+mn-ea"/>
                <a:cs typeface="+mn-cs"/>
              </a:rPr>
              <a:t>stop</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67DE02D-0BDD-4FEA-BA7F-58078EAE9078}" type="slidenum">
              <a:rPr lang="zh-CN" altLang="en-US" smtClean="0"/>
              <a:t>8</a:t>
            </a:fld>
            <a:endParaRPr lang="zh-CN" altLang="en-US"/>
          </a:p>
        </p:txBody>
      </p:sp>
    </p:spTree>
    <p:extLst>
      <p:ext uri="{BB962C8B-B14F-4D97-AF65-F5344CB8AC3E}">
        <p14:creationId xmlns:p14="http://schemas.microsoft.com/office/powerpoint/2010/main" val="33828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204752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31013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8836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132865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142098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396161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415138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116704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3021317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36975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475FD37-4430-497D-97BC-F8543DC84434}"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178060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5FD37-4430-497D-97BC-F8543DC84434}" type="datetimeFigureOut">
              <a:rPr lang="zh-CN" altLang="en-US" smtClean="0"/>
              <a:t>2018/12/24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1CFE5-63E2-4392-9D89-3FBCCDC2387C}" type="slidenum">
              <a:rPr lang="zh-CN" altLang="en-US" smtClean="0"/>
              <a:t>‹#›</a:t>
            </a:fld>
            <a:endParaRPr lang="zh-CN" altLang="en-US"/>
          </a:p>
        </p:txBody>
      </p:sp>
    </p:spTree>
    <p:extLst>
      <p:ext uri="{BB962C8B-B14F-4D97-AF65-F5344CB8AC3E}">
        <p14:creationId xmlns:p14="http://schemas.microsoft.com/office/powerpoint/2010/main" val="101972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Diffusion-Convolutional Neural Networks</a:t>
            </a:r>
            <a:endParaRPr lang="zh-CN" altLang="en-US" sz="48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862" y="3675191"/>
            <a:ext cx="6010275" cy="1933575"/>
          </a:xfrm>
          <a:prstGeom prst="rect">
            <a:avLst/>
          </a:prstGeom>
        </p:spPr>
      </p:pic>
    </p:spTree>
    <p:extLst>
      <p:ext uri="{BB962C8B-B14F-4D97-AF65-F5344CB8AC3E}">
        <p14:creationId xmlns:p14="http://schemas.microsoft.com/office/powerpoint/2010/main" val="405975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a latent representation for </a:t>
            </a:r>
            <a:r>
              <a:rPr lang="en-US" altLang="zh-CN" dirty="0" smtClean="0">
                <a:latin typeface="Times New Roman" panose="02020603050405020304" pitchFamily="18" charset="0"/>
                <a:cs typeface="Times New Roman" panose="02020603050405020304" pitchFamily="18" charset="0"/>
              </a:rPr>
              <a:t>graphical data </a:t>
            </a:r>
            <a:r>
              <a:rPr lang="en-US" altLang="zh-CN" dirty="0">
                <a:latin typeface="Times New Roman" panose="02020603050405020304" pitchFamily="18" charset="0"/>
                <a:cs typeface="Times New Roman" panose="02020603050405020304" pitchFamily="18" charset="0"/>
              </a:rPr>
              <a:t>that is invariant under </a:t>
            </a:r>
            <a:r>
              <a:rPr lang="en-US" altLang="zh-CN" dirty="0" smtClean="0">
                <a:latin typeface="Times New Roman" panose="02020603050405020304" pitchFamily="18" charset="0"/>
                <a:cs typeface="Times New Roman" panose="02020603050405020304" pitchFamily="18" charset="0"/>
              </a:rPr>
              <a:t>isomorphism</a:t>
            </a:r>
          </a:p>
          <a:p>
            <a:r>
              <a:rPr lang="en-US" altLang="zh-CN" dirty="0" smtClean="0">
                <a:latin typeface="Times New Roman" panose="02020603050405020304" pitchFamily="18" charset="0"/>
                <a:cs typeface="Times New Roman" panose="02020603050405020304" pitchFamily="18" charset="0"/>
              </a:rPr>
              <a:t>polynomial-time </a:t>
            </a:r>
            <a:r>
              <a:rPr lang="en-US" altLang="zh-CN" dirty="0">
                <a:latin typeface="Times New Roman" panose="02020603050405020304" pitchFamily="18" charset="0"/>
                <a:cs typeface="Times New Roman" panose="02020603050405020304" pitchFamily="18" charset="0"/>
              </a:rPr>
              <a:t>prediction</a:t>
            </a:r>
          </a:p>
          <a:p>
            <a:r>
              <a:rPr lang="en-US" altLang="zh-CN" dirty="0" smtClean="0">
                <a:latin typeface="Times New Roman" panose="02020603050405020304" pitchFamily="18" charset="0"/>
                <a:cs typeface="Times New Roman" panose="02020603050405020304" pitchFamily="18" charset="0"/>
              </a:rPr>
              <a:t>efficiently implemented on </a:t>
            </a:r>
            <a:r>
              <a:rPr lang="en-US" altLang="zh-CN" dirty="0">
                <a:latin typeface="Times New Roman" panose="02020603050405020304" pitchFamily="18" charset="0"/>
                <a:cs typeface="Times New Roman" panose="02020603050405020304" pitchFamily="18" charset="0"/>
              </a:rPr>
              <a:t>the GPU</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DCNNs </a:t>
            </a:r>
            <a:r>
              <a:rPr lang="en-US" altLang="zh-CN" dirty="0">
                <a:latin typeface="Times New Roman" panose="02020603050405020304" pitchFamily="18" charset="0"/>
                <a:cs typeface="Times New Roman" panose="02020603050405020304" pitchFamily="18" charset="0"/>
              </a:rPr>
              <a:t>are able to outperform probabilistic relational </a:t>
            </a:r>
            <a:r>
              <a:rPr lang="en-US" altLang="zh-CN" dirty="0" smtClean="0">
                <a:latin typeface="Times New Roman" panose="02020603050405020304" pitchFamily="18" charset="0"/>
                <a:cs typeface="Times New Roman" panose="02020603050405020304" pitchFamily="18" charset="0"/>
              </a:rPr>
              <a:t>models and </a:t>
            </a:r>
            <a:r>
              <a:rPr lang="en-US" altLang="zh-CN" dirty="0">
                <a:latin typeface="Times New Roman" panose="02020603050405020304" pitchFamily="18" charset="0"/>
                <a:cs typeface="Times New Roman" panose="02020603050405020304" pitchFamily="18" charset="0"/>
              </a:rPr>
              <a:t>kernel-on-graph methods at relational node classification tasks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2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rather than scanning a </a:t>
            </a:r>
            <a:r>
              <a:rPr lang="en-US" altLang="zh-CN" b="1" dirty="0" smtClean="0">
                <a:solidFill>
                  <a:srgbClr val="C00000"/>
                </a:solidFill>
                <a:latin typeface="Times New Roman" panose="02020603050405020304" pitchFamily="18" charset="0"/>
                <a:cs typeface="Times New Roman" panose="02020603050405020304" pitchFamily="18" charset="0"/>
              </a:rPr>
              <a:t>square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parameters across </a:t>
            </a:r>
            <a:r>
              <a:rPr lang="en-US" altLang="zh-CN" dirty="0" smtClean="0">
                <a:latin typeface="Times New Roman" panose="02020603050405020304" pitchFamily="18" charset="0"/>
                <a:cs typeface="Times New Roman" panose="02020603050405020304" pitchFamily="18" charset="0"/>
              </a:rPr>
              <a:t>a grid-structured </a:t>
            </a:r>
            <a:r>
              <a:rPr lang="en-US" altLang="zh-CN" dirty="0">
                <a:latin typeface="Times New Roman" panose="02020603050405020304" pitchFamily="18" charset="0"/>
                <a:cs typeface="Times New Roman" panose="02020603050405020304" pitchFamily="18" charset="0"/>
              </a:rPr>
              <a:t>input like the standard convolution </a:t>
            </a:r>
            <a:r>
              <a:rPr lang="en-US" altLang="zh-CN" dirty="0" smtClean="0">
                <a:latin typeface="Times New Roman" panose="02020603050405020304" pitchFamily="18" charset="0"/>
                <a:cs typeface="Times New Roman" panose="02020603050405020304" pitchFamily="18" charset="0"/>
              </a:rPr>
              <a:t>operation, </a:t>
            </a:r>
            <a:r>
              <a:rPr lang="en-US" altLang="zh-CN" dirty="0">
                <a:latin typeface="Times New Roman" panose="02020603050405020304" pitchFamily="18" charset="0"/>
                <a:cs typeface="Times New Roman" panose="02020603050405020304" pitchFamily="18" charset="0"/>
              </a:rPr>
              <a:t>the </a:t>
            </a:r>
            <a:r>
              <a:rPr lang="en-US" altLang="zh-CN" b="1" dirty="0" smtClean="0">
                <a:solidFill>
                  <a:srgbClr val="C00000"/>
                </a:solidFill>
                <a:latin typeface="Times New Roman" panose="02020603050405020304" pitchFamily="18" charset="0"/>
                <a:cs typeface="Times New Roman" panose="02020603050405020304" pitchFamily="18" charset="0"/>
              </a:rPr>
              <a:t>diffusion-convolution</a:t>
            </a:r>
            <a:r>
              <a:rPr lang="en-US" altLang="zh-CN" dirty="0" smtClean="0">
                <a:latin typeface="Times New Roman" panose="02020603050405020304" pitchFamily="18" charset="0"/>
                <a:cs typeface="Times New Roman" panose="02020603050405020304" pitchFamily="18" charset="0"/>
              </a:rPr>
              <a:t> operation builds </a:t>
            </a:r>
            <a:r>
              <a:rPr lang="en-US" altLang="zh-CN" dirty="0">
                <a:latin typeface="Times New Roman" panose="02020603050405020304" pitchFamily="18" charset="0"/>
                <a:cs typeface="Times New Roman" panose="02020603050405020304" pitchFamily="18" charset="0"/>
              </a:rPr>
              <a:t>a latent representation by scanning a diffusion process across each node in a </a:t>
            </a:r>
            <a:r>
              <a:rPr lang="en-US" altLang="zh-CN" dirty="0" smtClean="0">
                <a:latin typeface="Times New Roman" panose="02020603050405020304" pitchFamily="18" charset="0"/>
                <a:cs typeface="Times New Roman" panose="02020603050405020304" pitchFamily="18" charset="0"/>
              </a:rPr>
              <a:t>graph-structured input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degree-normalized transition matrix </a:t>
            </a:r>
            <a:r>
              <a:rPr lang="en-US" altLang="zh-CN" b="1" i="1" dirty="0" smtClean="0">
                <a:latin typeface="Times New Roman" panose="02020603050405020304" pitchFamily="18" charset="0"/>
                <a:cs typeface="Times New Roman" panose="02020603050405020304" pitchFamily="18" charset="0"/>
              </a:rPr>
              <a:t>P</a:t>
            </a:r>
            <a:r>
              <a:rPr lang="en-US" altLang="zh-CN" sz="2000" b="1" i="1" dirty="0" smtClean="0">
                <a:latin typeface="Times New Roman" panose="02020603050405020304" pitchFamily="18" charset="0"/>
                <a:cs typeface="Times New Roman" panose="02020603050405020304" pitchFamily="18" charset="0"/>
              </a:rPr>
              <a:t>t</a:t>
            </a:r>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that </a:t>
            </a:r>
            <a:r>
              <a:rPr lang="en-US" altLang="zh-CN" dirty="0">
                <a:latin typeface="Times New Roman" panose="02020603050405020304" pitchFamily="18" charset="0"/>
                <a:cs typeface="Times New Roman" panose="02020603050405020304" pitchFamily="18" charset="0"/>
              </a:rPr>
              <a:t>gives the probability of jumping from node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to node j in one step</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0163"/>
            <a:ext cx="3067050" cy="3619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67493"/>
            <a:ext cx="3467100" cy="285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232" y="1434744"/>
            <a:ext cx="4305300" cy="43815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876712"/>
            <a:ext cx="2571750" cy="30480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6975" y="2819562"/>
            <a:ext cx="952500" cy="361950"/>
          </a:xfrm>
          <a:prstGeom prst="rect">
            <a:avLst/>
          </a:prstGeom>
        </p:spPr>
      </p:pic>
    </p:spTree>
    <p:extLst>
      <p:ext uri="{BB962C8B-B14F-4D97-AF65-F5344CB8AC3E}">
        <p14:creationId xmlns:p14="http://schemas.microsoft.com/office/powerpoint/2010/main" val="225402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755" y="979714"/>
            <a:ext cx="10514045" cy="5197249"/>
          </a:xfrm>
        </p:spPr>
        <p:txBody>
          <a:bodyPr/>
          <a:lstStyle/>
          <a:p>
            <a:r>
              <a:rPr lang="en-US" altLang="zh-CN" dirty="0">
                <a:latin typeface="Times New Roman" panose="02020603050405020304" pitchFamily="18" charset="0"/>
                <a:cs typeface="Times New Roman" panose="02020603050405020304" pitchFamily="18" charset="0"/>
              </a:rPr>
              <a:t>Each entity of interest (be it a node, a graph, or an edge) is transformed to a </a:t>
            </a:r>
            <a:r>
              <a:rPr lang="en-US" altLang="zh-CN" dirty="0" err="1" smtClean="0">
                <a:latin typeface="Times New Roman" panose="02020603050405020304" pitchFamily="18" charset="0"/>
                <a:cs typeface="Times New Roman" panose="02020603050405020304" pitchFamily="18" charset="0"/>
              </a:rPr>
              <a:t>diffusionconvolutional</a:t>
            </a:r>
            <a:r>
              <a:rPr lang="en-US" altLang="zh-CN" dirty="0" smtClean="0">
                <a:latin typeface="Times New Roman" panose="02020603050405020304" pitchFamily="18" charset="0"/>
                <a:cs typeface="Times New Roman" panose="02020603050405020304" pitchFamily="18" charset="0"/>
              </a:rPr>
              <a:t> representation,</a:t>
            </a:r>
            <a:r>
              <a:rPr lang="en-US" altLang="zh-CN" dirty="0">
                <a:latin typeface="Times New Roman" panose="02020603050405020304" pitchFamily="18" charset="0"/>
                <a:cs typeface="Times New Roman" panose="02020603050405020304" pitchFamily="18" charset="0"/>
              </a:rPr>
              <a:t> which is a </a:t>
            </a:r>
            <a:r>
              <a:rPr lang="en-US" altLang="zh-CN" b="1" dirty="0" smtClean="0">
                <a:latin typeface="Times New Roman" panose="02020603050405020304" pitchFamily="18" charset="0"/>
                <a:cs typeface="Times New Roman" panose="02020603050405020304" pitchFamily="18" charset="0"/>
              </a:rPr>
              <a:t>H*F</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real </a:t>
            </a:r>
            <a:r>
              <a:rPr lang="en-US" altLang="zh-CN" dirty="0" smtClean="0">
                <a:latin typeface="Times New Roman" panose="02020603050405020304" pitchFamily="18" charset="0"/>
                <a:cs typeface="Times New Roman" panose="02020603050405020304" pitchFamily="18" charset="0"/>
              </a:rPr>
              <a:t>matrix</a:t>
            </a:r>
          </a:p>
          <a:p>
            <a:r>
              <a:rPr lang="en-US" altLang="zh-CN" dirty="0">
                <a:latin typeface="Times New Roman" panose="02020603050405020304" pitchFamily="18" charset="0"/>
                <a:cs typeface="Times New Roman" panose="02020603050405020304" pitchFamily="18" charset="0"/>
              </a:rPr>
              <a:t>core </a:t>
            </a:r>
            <a:r>
              <a:rPr lang="en-US" altLang="zh-CN" dirty="0" smtClean="0">
                <a:latin typeface="Times New Roman" panose="02020603050405020304" pitchFamily="18" charset="0"/>
                <a:cs typeface="Times New Roman" panose="02020603050405020304" pitchFamily="18" charset="0"/>
              </a:rPr>
              <a:t>operation: </a:t>
            </a:r>
            <a:r>
              <a:rPr lang="en-US" altLang="zh-CN" dirty="0">
                <a:latin typeface="Times New Roman" panose="02020603050405020304" pitchFamily="18" charset="0"/>
                <a:cs typeface="Times New Roman" panose="02020603050405020304" pitchFamily="18" charset="0"/>
              </a:rPr>
              <a:t>a mapping from nodes and their features to the results of a diffusion process that begins at that node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60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Times New Roman" panose="02020603050405020304" pitchFamily="18" charset="0"/>
                <a:cs typeface="Times New Roman" panose="02020603050405020304" pitchFamily="18" charset="0"/>
              </a:rPr>
              <a:t>Node Classification</a:t>
            </a:r>
            <a:endParaRPr lang="zh-CN" altLang="en-US" sz="3600"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91132"/>
            <a:ext cx="4276725" cy="110490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71" y="2596032"/>
            <a:ext cx="2847975" cy="4953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221976"/>
            <a:ext cx="4495800" cy="1000125"/>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6320" y="1275377"/>
            <a:ext cx="3997480" cy="4893321"/>
          </a:xfrm>
          <a:prstGeom prst="rect">
            <a:avLst/>
          </a:prstGeom>
        </p:spPr>
      </p:pic>
    </p:spTree>
    <p:extLst>
      <p:ext uri="{BB962C8B-B14F-4D97-AF65-F5344CB8AC3E}">
        <p14:creationId xmlns:p14="http://schemas.microsoft.com/office/powerpoint/2010/main" val="274433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Times New Roman" panose="02020603050405020304" pitchFamily="18" charset="0"/>
                <a:cs typeface="Times New Roman" panose="02020603050405020304" pitchFamily="18" charset="0"/>
              </a:rPr>
              <a:t>Graph Classification</a:t>
            </a:r>
            <a:endParaRPr lang="zh-CN" altLang="en-US" sz="4000"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096" y="1358981"/>
            <a:ext cx="3400425" cy="382905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54" y="5254982"/>
            <a:ext cx="4270311" cy="615340"/>
          </a:xfrm>
          <a:prstGeom prst="rect">
            <a:avLst/>
          </a:prstGeom>
        </p:spPr>
      </p:pic>
    </p:spTree>
    <p:extLst>
      <p:ext uri="{BB962C8B-B14F-4D97-AF65-F5344CB8AC3E}">
        <p14:creationId xmlns:p14="http://schemas.microsoft.com/office/powerpoint/2010/main" val="64231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Learning</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stochastic </a:t>
            </a:r>
            <a:r>
              <a:rPr lang="en-US" altLang="zh-CN" dirty="0" err="1">
                <a:latin typeface="Times New Roman" panose="02020603050405020304" pitchFamily="18" charset="0"/>
                <a:cs typeface="Times New Roman" panose="02020603050405020304" pitchFamily="18" charset="0"/>
              </a:rPr>
              <a:t>minibatch</a:t>
            </a:r>
            <a:r>
              <a:rPr lang="en-US" altLang="zh-CN" dirty="0">
                <a:latin typeface="Times New Roman" panose="02020603050405020304" pitchFamily="18" charset="0"/>
                <a:cs typeface="Times New Roman" panose="02020603050405020304" pitchFamily="18" charset="0"/>
              </a:rPr>
              <a:t> gradient descent on </a:t>
            </a:r>
            <a:r>
              <a:rPr lang="en-US" altLang="zh-CN" dirty="0" err="1">
                <a:latin typeface="Times New Roman" panose="02020603050405020304" pitchFamily="18" charset="0"/>
                <a:cs typeface="Times New Roman" panose="02020603050405020304" pitchFamily="18" charset="0"/>
              </a:rPr>
              <a:t>backpropagated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error</a:t>
            </a:r>
          </a:p>
          <a:p>
            <a:r>
              <a:rPr lang="en-US" altLang="zh-CN" dirty="0">
                <a:latin typeface="Times New Roman" panose="02020603050405020304" pitchFamily="18" charset="0"/>
                <a:cs typeface="Times New Roman" panose="02020603050405020304" pitchFamily="18" charset="0"/>
              </a:rPr>
              <a:t>The error of each batch </a:t>
            </a:r>
            <a:r>
              <a:rPr lang="en-US" altLang="zh-CN" dirty="0" smtClean="0">
                <a:latin typeface="Times New Roman" panose="02020603050405020304" pitchFamily="18" charset="0"/>
                <a:cs typeface="Times New Roman" panose="02020603050405020304" pitchFamily="18" charset="0"/>
              </a:rPr>
              <a:t>is computed </a:t>
            </a:r>
            <a:r>
              <a:rPr lang="en-US" altLang="zh-CN" dirty="0">
                <a:latin typeface="Times New Roman" panose="02020603050405020304" pitchFamily="18" charset="0"/>
                <a:cs typeface="Times New Roman" panose="02020603050405020304" pitchFamily="18" charset="0"/>
              </a:rPr>
              <a:t>by taking slices of the graph definition power </a:t>
            </a:r>
            <a:r>
              <a:rPr lang="en-US" altLang="zh-CN" dirty="0" smtClean="0">
                <a:latin typeface="Times New Roman" panose="02020603050405020304" pitchFamily="18" charset="0"/>
                <a:cs typeface="Times New Roman" panose="02020603050405020304" pitchFamily="18" charset="0"/>
              </a:rPr>
              <a:t>series</a:t>
            </a:r>
          </a:p>
          <a:p>
            <a:r>
              <a:rPr lang="en-US" altLang="zh-CN" dirty="0">
                <a:latin typeface="Times New Roman" panose="02020603050405020304" pitchFamily="18" charset="0"/>
                <a:cs typeface="Times New Roman" panose="02020603050405020304" pitchFamily="18" charset="0"/>
              </a:rPr>
              <a:t>windowed early stopping</a:t>
            </a: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5232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360</Words>
  <Application>Microsoft Office PowerPoint</Application>
  <PresentationFormat>宽屏</PresentationFormat>
  <Paragraphs>31</Paragraphs>
  <Slides>8</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Diffusion-Convolutional Neural Networks</vt:lpstr>
      <vt:lpstr>Introduction</vt:lpstr>
      <vt:lpstr>PowerPoint 演示文稿</vt:lpstr>
      <vt:lpstr>Model</vt:lpstr>
      <vt:lpstr>PowerPoint 演示文稿</vt:lpstr>
      <vt:lpstr>Node Classification</vt:lpstr>
      <vt:lpstr>Graph Classification</vt:lpstr>
      <vt:lpstr>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Diffusion-Convolutional Neural Networks</dc:title>
  <dc:creator>wluluo@gmail.com</dc:creator>
  <cp:lastModifiedBy>wluluo@gmail.com</cp:lastModifiedBy>
  <cp:revision>6</cp:revision>
  <dcterms:created xsi:type="dcterms:W3CDTF">2018-12-24T12:20:36Z</dcterms:created>
  <dcterms:modified xsi:type="dcterms:W3CDTF">2018-12-25T00:47:30Z</dcterms:modified>
</cp:coreProperties>
</file>