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330" r:id="rId3"/>
    <p:sldId id="270" r:id="rId4"/>
    <p:sldId id="354" r:id="rId5"/>
    <p:sldId id="343" r:id="rId6"/>
    <p:sldId id="283" r:id="rId7"/>
    <p:sldId id="344" r:id="rId8"/>
    <p:sldId id="268" r:id="rId9"/>
    <p:sldId id="355" r:id="rId10"/>
    <p:sldId id="323" r:id="rId11"/>
    <p:sldId id="290" r:id="rId12"/>
    <p:sldId id="356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78621" autoAdjust="0"/>
  </p:normalViewPr>
  <p:slideViewPr>
    <p:cSldViewPr snapToGrid="0">
      <p:cViewPr varScale="1">
        <p:scale>
          <a:sx n="90" d="100"/>
          <a:sy n="90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E6B22-FA9D-49FD-A189-8EF3C5AE1EB3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00A36-039A-4DEB-B1FA-165D8B708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11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18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45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归一化互信息是度量两张图片相似度的一种表达方式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46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归一化互信息是度量两张图片相似度的一种表达方式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39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81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通常图中节点的属性也经常是社区形成的关键因素，比如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citation network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中的文章有关键字这个属性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06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5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94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5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59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75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1.Citation network :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training, we only use 20 labels per class, but all feature vectors.</a:t>
            </a:r>
          </a:p>
          <a:p>
            <a:r>
              <a:rPr lang="en-US" altLang="zh-CN" dirty="0" smtClean="0"/>
              <a:t>2. Nell</a:t>
            </a:r>
            <a:r>
              <a:rPr lang="en-US" altLang="zh-CN" baseline="0" dirty="0" smtClean="0"/>
              <a:t> :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semi-supervised task here considers the extreme case of only a single labeled example per class in the training set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395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1.Citation network :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training, we only use 20 labels per class, but all feature vectors.</a:t>
            </a:r>
          </a:p>
          <a:p>
            <a:r>
              <a:rPr lang="en-US" altLang="zh-CN" dirty="0" smtClean="0"/>
              <a:t>2. Nell</a:t>
            </a:r>
            <a:r>
              <a:rPr lang="en-US" altLang="zh-CN" baseline="0" dirty="0" smtClean="0"/>
              <a:t> :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semi-supervised task here considers the extreme case of only a single labeled example per class in the training set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00A36-039A-4DEB-B1FA-165D8B7085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9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2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43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8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6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58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7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4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4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8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2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2017/11/24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Wang, B., Chen, G., Fu, L., Song, L., &amp; Wang, X. (2017). Drimux: Dynamic rumor influence minimization with user experience in social networks. IEEE Transactions on Knowledge and Data Engineering, 29(10), 2168-2181.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B1A1-5E65-4ED8-9753-9676FBE271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2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5775" y="466228"/>
            <a:ext cx="11408773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SHINE: Signed Heterogeneous Information Network </a:t>
            </a:r>
            <a:r>
              <a:rPr lang="en-US" altLang="zh-CN" sz="44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for </a:t>
            </a:r>
            <a:r>
              <a:rPr lang="en-US" altLang="zh-CN" sz="4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Link Prediction</a:t>
            </a:r>
            <a:endParaRPr lang="zh-CN" altLang="en-US" sz="44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13549" y="5591892"/>
            <a:ext cx="1236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吴尧</a:t>
            </a:r>
            <a:endParaRPr lang="en-US" altLang="zh-CN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2018/10/15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23" y="2951431"/>
            <a:ext cx="10190476" cy="2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0333" y="219323"/>
            <a:ext cx="542703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43" y="1924238"/>
            <a:ext cx="10685714" cy="3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7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0331" y="368179"/>
            <a:ext cx="542703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288" y="2075890"/>
            <a:ext cx="7571052" cy="359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0331" y="368179"/>
            <a:ext cx="5427035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90" y="1499703"/>
            <a:ext cx="10847619" cy="4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9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3963" y="2681579"/>
            <a:ext cx="2757256" cy="1325563"/>
          </a:xfrm>
        </p:spPr>
        <p:txBody>
          <a:bodyPr>
            <a:normAutofit fontScale="90000"/>
          </a:bodyPr>
          <a:lstStyle/>
          <a:p>
            <a:r>
              <a:rPr lang="en-US" altLang="zh-CN" sz="6000" dirty="0" smtClean="0">
                <a:solidFill>
                  <a:schemeClr val="bg2">
                    <a:lumMod val="1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Thanks </a:t>
            </a:r>
            <a:r>
              <a:rPr lang="en-US" altLang="zh-CN" sz="6000" b="1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!</a:t>
            </a:r>
            <a:endParaRPr lang="en-GB" altLang="zh-CN" sz="6000" dirty="0">
              <a:effectLst/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0182" y="5599136"/>
            <a:ext cx="10515600" cy="4351338"/>
          </a:xfrm>
        </p:spPr>
        <p:txBody>
          <a:bodyPr/>
          <a:lstStyle/>
          <a:p>
            <a:endParaRPr lang="en-US" altLang="zh-CN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763772" y="3941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latin typeface="Century" panose="02040604050505020304" pitchFamily="18" charset="0"/>
                <a:cs typeface="Times New Roman" panose="02020603050405020304" pitchFamily="18" charset="0"/>
              </a:rPr>
              <a:t>Problems</a:t>
            </a:r>
            <a:endParaRPr lang="zh-CN" altLang="en-US" dirty="0"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48537" y="1889821"/>
            <a:ext cx="103408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Predicting the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sign of sentiment links is a fundamental task in many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areas such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as personal advertising and public opinion analysis. </a:t>
            </a:r>
            <a:endParaRPr lang="en-US" altLang="zh-CN" sz="2400" dirty="0" smtClean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Previous works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mainly focus on textual sentiment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the most are unobserved but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implied by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other sources of information such as social relation and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users’ profile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603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17966" y="1685908"/>
            <a:ext cx="10340828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First, due to the lack of explicit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sentiment links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in mainstream social networks, we establish a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labeled heterogeneous sentiment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dataset which consists of users’ </a:t>
            </a:r>
            <a:r>
              <a:rPr lang="en-US" altLang="zh-CN" sz="2400" dirty="0" smtClean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sentiment relation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social relation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profile knowledge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by entity-level </a:t>
            </a:r>
            <a:r>
              <a:rPr lang="en-US" altLang="zh-CN" sz="24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sentiment extraction </a:t>
            </a:r>
            <a:r>
              <a:rPr lang="en-US" altLang="zh-CN" sz="2400" dirty="0">
                <a:latin typeface="Book Antiqua" panose="02040602050305030304" pitchFamily="18" charset="0"/>
                <a:cs typeface="Times New Roman" panose="02020603050405020304" pitchFamily="18" charset="0"/>
              </a:rPr>
              <a:t>method.</a:t>
            </a:r>
            <a:endParaRPr lang="en-US" altLang="zh-CN" sz="2400" b="1" dirty="0" smtClean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951" y="3564524"/>
            <a:ext cx="5342857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9311" y="4098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797" y="2416336"/>
            <a:ext cx="5333333" cy="246666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699311" y="2734466"/>
            <a:ext cx="6167428" cy="1893046"/>
            <a:chOff x="1156511" y="1787944"/>
            <a:chExt cx="6167428" cy="1893046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7939" y="3157180"/>
              <a:ext cx="5142857" cy="52381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6511" y="2193624"/>
              <a:ext cx="5285714" cy="1019048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1227939" y="1787944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entiment orientation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(SO)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scores as: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8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9" y="2423017"/>
            <a:ext cx="10866667" cy="39333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26034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Framework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38200" y="1336927"/>
            <a:ext cx="1069404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Book Antiqua" panose="02040602050305030304" pitchFamily="18" charset="0"/>
                <a:cs typeface="Times New Roman" panose="02020603050405020304" pitchFamily="18" charset="0"/>
              </a:rPr>
              <a:t>Then we propose a novel and </a:t>
            </a:r>
            <a:r>
              <a:rPr lang="en-US" altLang="zh-CN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flexible </a:t>
            </a:r>
            <a:r>
              <a:rPr lang="en-US" altLang="zh-CN" b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end-to-end</a:t>
            </a:r>
            <a:r>
              <a:rPr lang="en-US" altLang="zh-CN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Book Antiqua" panose="02040602050305030304" pitchFamily="18" charset="0"/>
                <a:cs typeface="Times New Roman" panose="02020603050405020304" pitchFamily="18" charset="0"/>
              </a:rPr>
              <a:t>Signed Heterogeneous Information Network </a:t>
            </a:r>
            <a:r>
              <a:rPr lang="en-US" altLang="zh-CN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Embedding (SHINE</a:t>
            </a:r>
            <a:r>
              <a:rPr lang="en-US" altLang="zh-CN" dirty="0">
                <a:latin typeface="Book Antiqua" panose="02040602050305030304" pitchFamily="18" charset="0"/>
                <a:cs typeface="Times New Roman" panose="02020603050405020304" pitchFamily="18" charset="0"/>
              </a:rPr>
              <a:t>) framework to extract users’ latent representations </a:t>
            </a:r>
            <a:r>
              <a:rPr lang="en-US" altLang="zh-CN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from heterogeneous </a:t>
            </a:r>
            <a:r>
              <a:rPr lang="en-US" altLang="zh-CN" dirty="0">
                <a:latin typeface="Book Antiqua" panose="02040602050305030304" pitchFamily="18" charset="0"/>
                <a:cs typeface="Times New Roman" panose="02020603050405020304" pitchFamily="18" charset="0"/>
              </a:rPr>
              <a:t>networks and predict the sign of unobserved </a:t>
            </a:r>
            <a:r>
              <a:rPr lang="en-US" altLang="zh-CN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sentiment links</a:t>
            </a:r>
            <a:r>
              <a:rPr lang="en-US" altLang="zh-CN" dirty="0"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 smtClean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08321" y="2588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Network 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159" y="2148615"/>
            <a:ext cx="5304762" cy="292380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3018" y="1834987"/>
            <a:ext cx="54562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Book Antiqua" panose="02040602050305030304" pitchFamily="18" charset="0"/>
                <a:cs typeface="Times New Roman" panose="02020603050405020304" pitchFamily="18" charset="0"/>
              </a:rPr>
              <a:t>Given the </a:t>
            </a:r>
            <a:r>
              <a:rPr lang="en-US" altLang="zh-CN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input </a:t>
            </a:r>
            <a:r>
              <a:rPr lang="en-US" altLang="zh-CN" i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Book Antiqua" panose="0204060205030503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zh-CN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hidden  representations for </a:t>
            </a:r>
            <a:r>
              <a:rPr lang="en-US" altLang="zh-CN" dirty="0">
                <a:latin typeface="Book Antiqua" panose="02040602050305030304" pitchFamily="18" charset="0"/>
                <a:cs typeface="Times New Roman" panose="02020603050405020304" pitchFamily="18" charset="0"/>
              </a:rPr>
              <a:t>each layer </a:t>
            </a:r>
            <a:r>
              <a:rPr lang="en-US" altLang="zh-CN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are: </a:t>
            </a:r>
          </a:p>
          <a:p>
            <a:pPr>
              <a:lnSpc>
                <a:spcPct val="150000"/>
              </a:lnSpc>
            </a:pPr>
            <a:endParaRPr lang="en-US" altLang="zh-CN" dirty="0" smtClean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Book Antiqua" panose="02040602050305030304" pitchFamily="18" charset="0"/>
                <a:cs typeface="Times New Roman" panose="02020603050405020304" pitchFamily="18" charset="0"/>
              </a:rPr>
              <a:t>The basic goal of the </a:t>
            </a:r>
            <a:r>
              <a:rPr lang="en-US" altLang="zh-CN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auto encoder </a:t>
            </a:r>
            <a:r>
              <a:rPr lang="en-US" altLang="zh-CN" dirty="0">
                <a:latin typeface="Book Antiqua" panose="02040602050305030304" pitchFamily="18" charset="0"/>
                <a:cs typeface="Times New Roman" panose="02020603050405020304" pitchFamily="18" charset="0"/>
              </a:rPr>
              <a:t>is to minimize the </a:t>
            </a:r>
            <a:r>
              <a:rPr lang="en-US" altLang="zh-CN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reconstruction loss </a:t>
            </a:r>
            <a:r>
              <a:rPr lang="en-US" altLang="zh-CN" dirty="0">
                <a:latin typeface="Book Antiqua" panose="02040602050305030304" pitchFamily="18" charset="0"/>
                <a:cs typeface="Times New Roman" panose="02020603050405020304" pitchFamily="18" charset="0"/>
              </a:rPr>
              <a:t>between input and output representations.</a:t>
            </a:r>
            <a:endParaRPr lang="en-US" altLang="zh-CN" dirty="0" smtClean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502" y="2613362"/>
            <a:ext cx="4295238" cy="5142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026" y="4420310"/>
            <a:ext cx="3809524" cy="4476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121" y="4867929"/>
            <a:ext cx="5400000" cy="1352381"/>
          </a:xfrm>
          <a:prstGeom prst="rect">
            <a:avLst/>
          </a:prstGeom>
        </p:spPr>
      </p:pic>
      <p:sp>
        <p:nvSpPr>
          <p:cNvPr id="10" name="AutoShape 2" descr="https://www.zhihu.com/equation?tex=x_%7Bi%7D%3D%5Cleft%5C%7B+s_%7Bij%7D%E4%B8%A8j%5Cin+V+%5Cright%5C%7D%5Ccup%5Cleft%5C%7B+s_%7Bji%7D%E4%B8%A8j%5Cin+V+%5Cright%5C%7D"/>
          <p:cNvSpPr>
            <a:spLocks noChangeAspect="1" noChangeArrowheads="1"/>
          </p:cNvSpPr>
          <p:nvPr/>
        </p:nvSpPr>
        <p:spPr bwMode="auto">
          <a:xfrm>
            <a:off x="155574" y="-144463"/>
            <a:ext cx="2045365" cy="152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0941" y="1773475"/>
            <a:ext cx="2828925" cy="4286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8206" y="5544119"/>
            <a:ext cx="1666667" cy="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0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9717" y="880265"/>
            <a:ext cx="4892749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Representation </a:t>
            </a:r>
            <a:r>
              <a:rPr lang="en-US" altLang="zh-CN" sz="2800" b="1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Aggregation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88" y="2661849"/>
            <a:ext cx="5418606" cy="201510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6000" y="1109081"/>
            <a:ext cx="6096000" cy="867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 smtClean="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ea typeface="+mj-ea"/>
                <a:cs typeface="Times New Roman" panose="02020603050405020304" pitchFamily="18" charset="0"/>
              </a:rPr>
              <a:t>Sentiment Prediction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latin typeface="Century" panose="020406040505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437" y="2469251"/>
            <a:ext cx="51911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108985" y="293450"/>
            <a:ext cx="48714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DATASET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23247" y="2227238"/>
            <a:ext cx="9234881" cy="3278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Weibo-STC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: Our proposed Weibo Sentiment Towards Celebrities dataset consists of three heterogeneous networks </a:t>
            </a:r>
            <a:endParaRPr lang="en-US" altLang="zh-CN" sz="2000" dirty="0" smtClean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Wiki-</a:t>
            </a:r>
            <a:r>
              <a:rPr lang="en-US" altLang="zh-CN" sz="2000" b="1" dirty="0" err="1" smtClean="0">
                <a:latin typeface="Book Antiqua" panose="02040602050305030304" pitchFamily="18" charset="0"/>
                <a:cs typeface="Times New Roman" panose="02020603050405020304" pitchFamily="18" charset="0"/>
              </a:rPr>
              <a:t>RfA</a:t>
            </a:r>
            <a:r>
              <a:rPr lang="en-US" altLang="zh-CN" sz="20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 Wikipedia Requests for </a:t>
            </a:r>
            <a:r>
              <a:rPr lang="en-US" altLang="zh-CN" sz="20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Adminship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signed network 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with 10,835 nodes and 159,388 edges, </a:t>
            </a: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corresponding to 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votes cast by Wikipedia uses in election for </a:t>
            </a: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promoting individuals 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to the role of administrator. A signed link </a:t>
            </a: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indicates a 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positive or negative vote by one user on the </a:t>
            </a: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promotion of 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another.</a:t>
            </a:r>
            <a:endParaRPr lang="en-US" altLang="zh-CN" sz="2000" dirty="0" smtClean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567" y="560571"/>
            <a:ext cx="5342857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40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B1A1-5E65-4ED8-9753-9676FBE2714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-108985" y="293450"/>
            <a:ext cx="48714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bg2">
                    <a:lumMod val="10000"/>
                  </a:schemeClr>
                </a:solidFill>
                <a:latin typeface="Century" panose="020406040505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Baselines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323247" y="1312838"/>
            <a:ext cx="1003055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LINE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• Node2vec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• SDNE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sz="2000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FxG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: Fairness and Goodness [12] predicts the weights of </a:t>
            </a: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edges in 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weighted signed networks by introducing two measures </a:t>
            </a: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of node 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behavior: goodness (i.e., how much the node is liked </a:t>
            </a: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by other 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nodes) and fairness (i.e., how fair the node is in </a:t>
            </a: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rating other 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nodes’ likeability).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• LIBFM: LIBFM [18] is a state-of-the-art feature based </a:t>
            </a: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factorization model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. In this paper, we use the concatenated </a:t>
            </a:r>
            <a:r>
              <a:rPr lang="en-US" altLang="zh-CN" sz="2000" dirty="0" smtClean="0">
                <a:latin typeface="Book Antiqua" panose="02040602050305030304" pitchFamily="18" charset="0"/>
                <a:cs typeface="Times New Roman" panose="02020603050405020304" pitchFamily="18" charset="0"/>
              </a:rPr>
              <a:t>one-hot vectors </a:t>
            </a:r>
            <a:r>
              <a:rPr lang="en-US" altLang="zh-CN" sz="2000" dirty="0">
                <a:latin typeface="Book Antiqua" panose="02040602050305030304" pitchFamily="18" charset="0"/>
                <a:cs typeface="Times New Roman" panose="02020603050405020304" pitchFamily="18" charset="0"/>
              </a:rPr>
              <a:t>of users in three networks as input to feed LIBFM.</a:t>
            </a:r>
            <a:endParaRPr lang="en-US" altLang="zh-CN" sz="2000" dirty="0" smtClean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18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4000</TotalTime>
  <Words>524</Words>
  <Application>Microsoft Office PowerPoint</Application>
  <PresentationFormat>宽屏</PresentationFormat>
  <Paragraphs>64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Book Antiqua</vt:lpstr>
      <vt:lpstr>Century</vt:lpstr>
      <vt:lpstr>Times New Roman</vt:lpstr>
      <vt:lpstr>Office 主题​​</vt:lpstr>
      <vt:lpstr>SHINE: Signed Heterogeneous Information Network Embedding for Sentiment Link Prediction</vt:lpstr>
      <vt:lpstr>PowerPoint 演示文稿</vt:lpstr>
      <vt:lpstr>Solution</vt:lpstr>
      <vt:lpstr>Solution</vt:lpstr>
      <vt:lpstr>Framework</vt:lpstr>
      <vt:lpstr>PowerPoint 演示文稿</vt:lpstr>
      <vt:lpstr>Representation Aggregation</vt:lpstr>
      <vt:lpstr>PowerPoint 演示文稿</vt:lpstr>
      <vt:lpstr>PowerPoint 演示文稿</vt:lpstr>
      <vt:lpstr>RESULTS</vt:lpstr>
      <vt:lpstr>RESULTS</vt:lpstr>
      <vt:lpstr>RESULTS</vt:lpstr>
      <vt:lpstr>Thanks !</vt:lpstr>
    </vt:vector>
  </TitlesOfParts>
  <Company>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the Truth Lies: Explaining the Credibility of Emerging Claims on the Web and Social Media</dc:title>
  <dc:creator>Sky</dc:creator>
  <cp:lastModifiedBy>Microsoft</cp:lastModifiedBy>
  <cp:revision>218</cp:revision>
  <dcterms:created xsi:type="dcterms:W3CDTF">2017-10-20T06:11:11Z</dcterms:created>
  <dcterms:modified xsi:type="dcterms:W3CDTF">2018-10-15T12:56:50Z</dcterms:modified>
</cp:coreProperties>
</file>