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228" autoAdjust="0"/>
  </p:normalViewPr>
  <p:slideViewPr>
    <p:cSldViewPr snapToGrid="0">
      <p:cViewPr varScale="1">
        <p:scale>
          <a:sx n="101" d="100"/>
          <a:sy n="101" d="100"/>
        </p:scale>
        <p:origin x="9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BF930-965A-4497-8B16-508407BF8580}" type="datetimeFigureOut">
              <a:rPr lang="zh-CN" altLang="en-US" smtClean="0"/>
              <a:t>2019/3/18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E2CBC-E616-4A25-8C1E-7456CDE84C5B}" type="slidenum">
              <a:rPr lang="zh-CN" altLang="en-US" smtClean="0"/>
              <a:t>‹#›</a:t>
            </a:fld>
            <a:endParaRPr lang="zh-CN" altLang="en-US"/>
          </a:p>
        </p:txBody>
      </p:sp>
    </p:spTree>
    <p:extLst>
      <p:ext uri="{BB962C8B-B14F-4D97-AF65-F5344CB8AC3E}">
        <p14:creationId xmlns:p14="http://schemas.microsoft.com/office/powerpoint/2010/main" val="4080104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document relevance rank, as they express general themes without the ability to take advantage of supervised information.</a:t>
            </a:r>
          </a:p>
          <a:p>
            <a:r>
              <a:rPr lang="zh-CN" altLang="en-US" sz="1200" b="0" i="0" kern="1200" dirty="0" smtClean="0">
                <a:solidFill>
                  <a:schemeClr val="tx1"/>
                </a:solidFill>
                <a:effectLst/>
                <a:latin typeface="+mn-lt"/>
                <a:ea typeface="+mn-ea"/>
                <a:cs typeface="+mn-cs"/>
              </a:rPr>
              <a:t>既然是</a:t>
            </a:r>
            <a:r>
              <a:rPr lang="en-US" altLang="zh-CN" sz="1200" b="0" i="0" kern="1200" dirty="0" smtClean="0">
                <a:solidFill>
                  <a:schemeClr val="tx1"/>
                </a:solidFill>
                <a:effectLst/>
                <a:latin typeface="+mn-lt"/>
                <a:ea typeface="+mn-ea"/>
                <a:cs typeface="+mn-cs"/>
              </a:rPr>
              <a:t>Supervised</a:t>
            </a:r>
            <a:r>
              <a:rPr lang="zh-CN" altLang="en-US" sz="1200" b="0" i="0" kern="1200" dirty="0" smtClean="0">
                <a:solidFill>
                  <a:schemeClr val="tx1"/>
                </a:solidFill>
                <a:effectLst/>
                <a:latin typeface="+mn-lt"/>
                <a:ea typeface="+mn-ea"/>
                <a:cs typeface="+mn-cs"/>
              </a:rPr>
              <a:t>，就得有个</a:t>
            </a:r>
            <a:r>
              <a:rPr lang="en-US" altLang="zh-CN" sz="1200" b="0" i="0" kern="1200" dirty="0" smtClean="0">
                <a:solidFill>
                  <a:schemeClr val="tx1"/>
                </a:solidFill>
                <a:effectLst/>
                <a:latin typeface="+mn-lt"/>
                <a:ea typeface="+mn-ea"/>
                <a:cs typeface="+mn-cs"/>
              </a:rPr>
              <a:t>label</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sLDA</a:t>
            </a:r>
            <a:r>
              <a:rPr lang="zh-CN" altLang="en-US" sz="1200" b="0" i="0" kern="1200" dirty="0" smtClean="0">
                <a:solidFill>
                  <a:schemeClr val="tx1"/>
                </a:solidFill>
                <a:effectLst/>
                <a:latin typeface="+mn-lt"/>
                <a:ea typeface="+mn-ea"/>
                <a:cs typeface="+mn-cs"/>
              </a:rPr>
              <a:t>是把这个</a:t>
            </a:r>
            <a:r>
              <a:rPr lang="en-US" altLang="zh-CN" sz="1200" b="0" i="0" kern="1200" dirty="0" smtClean="0">
                <a:solidFill>
                  <a:schemeClr val="tx1"/>
                </a:solidFill>
                <a:effectLst/>
                <a:latin typeface="+mn-lt"/>
                <a:ea typeface="+mn-ea"/>
                <a:cs typeface="+mn-cs"/>
              </a:rPr>
              <a:t>label</a:t>
            </a:r>
            <a:r>
              <a:rPr lang="zh-CN" altLang="en-US" sz="1200" b="0" i="0" kern="1200" dirty="0" smtClean="0">
                <a:solidFill>
                  <a:schemeClr val="tx1"/>
                </a:solidFill>
                <a:effectLst/>
                <a:latin typeface="+mn-lt"/>
                <a:ea typeface="+mn-ea"/>
                <a:cs typeface="+mn-cs"/>
              </a:rPr>
              <a:t>，也就是</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和每个文档</a:t>
            </a:r>
            <a:r>
              <a:rPr lang="en-US" altLang="zh-CN" sz="1200" b="0" i="0" kern="1200" dirty="0" smtClean="0">
                <a:solidFill>
                  <a:schemeClr val="tx1"/>
                </a:solidFill>
                <a:effectLst/>
                <a:latin typeface="+mn-lt"/>
                <a:ea typeface="+mn-ea"/>
                <a:cs typeface="+mn-cs"/>
              </a:rPr>
              <a:t>document</a:t>
            </a:r>
            <a:r>
              <a:rPr lang="zh-CN" altLang="en-US" sz="1200" b="0" i="0" kern="1200" dirty="0" smtClean="0">
                <a:solidFill>
                  <a:schemeClr val="tx1"/>
                </a:solidFill>
                <a:effectLst/>
                <a:latin typeface="+mn-lt"/>
                <a:ea typeface="+mn-ea"/>
                <a:cs typeface="+mn-cs"/>
              </a:rPr>
              <a:t>关联起来的。</a:t>
            </a:r>
            <a:endParaRPr lang="zh-CN" altLang="en-US" dirty="0"/>
          </a:p>
        </p:txBody>
      </p:sp>
      <p:sp>
        <p:nvSpPr>
          <p:cNvPr id="4" name="灯片编号占位符 3"/>
          <p:cNvSpPr>
            <a:spLocks noGrp="1"/>
          </p:cNvSpPr>
          <p:nvPr>
            <p:ph type="sldNum" sz="quarter" idx="10"/>
          </p:nvPr>
        </p:nvSpPr>
        <p:spPr/>
        <p:txBody>
          <a:bodyPr/>
          <a:lstStyle/>
          <a:p>
            <a:fld id="{05AE2CBC-E616-4A25-8C1E-7456CDE84C5B}" type="slidenum">
              <a:rPr lang="zh-CN" altLang="en-US" smtClean="0"/>
              <a:t>3</a:t>
            </a:fld>
            <a:endParaRPr lang="zh-CN" altLang="en-US"/>
          </a:p>
        </p:txBody>
      </p:sp>
    </p:spTree>
    <p:extLst>
      <p:ext uri="{BB962C8B-B14F-4D97-AF65-F5344CB8AC3E}">
        <p14:creationId xmlns:p14="http://schemas.microsoft.com/office/powerpoint/2010/main" val="233543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CPR</a:t>
            </a:r>
            <a:r>
              <a:rPr lang="zh-CN" altLang="en-US" dirty="0" smtClean="0"/>
              <a:t>生成分区上的可交换分布，就是说聚类结果不受客户顺序的影响，对城市区域聚类不合适，</a:t>
            </a:r>
            <a:r>
              <a:rPr lang="zh-CN" altLang="en-US" sz="1200" b="0" i="0" kern="1200" dirty="0" smtClean="0">
                <a:solidFill>
                  <a:schemeClr val="tx1"/>
                </a:solidFill>
                <a:effectLst/>
                <a:latin typeface="+mn-lt"/>
                <a:ea typeface="+mn-ea"/>
                <a:cs typeface="+mn-cs"/>
              </a:rPr>
              <a:t>因为邻近的城市区域更有可能具有相似的人口构成和对城市功能的需求。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新客户往往坐在她最亲密朋友坐的桌子上。</a:t>
            </a:r>
            <a:r>
              <a:rPr lang="en-US" altLang="zh-CN" sz="1200" b="0" i="0" kern="1200" dirty="0" smtClean="0">
                <a:solidFill>
                  <a:schemeClr val="tx1"/>
                </a:solidFill>
                <a:effectLst/>
                <a:latin typeface="+mn-lt"/>
                <a:ea typeface="+mn-ea"/>
                <a:cs typeface="+mn-cs"/>
              </a:rPr>
              <a:t>di j</a:t>
            </a:r>
            <a:r>
              <a:rPr lang="zh-CN" altLang="en-US" sz="1200" b="0" i="0" kern="1200" dirty="0" smtClean="0">
                <a:solidFill>
                  <a:schemeClr val="tx1"/>
                </a:solidFill>
                <a:effectLst/>
                <a:latin typeface="+mn-lt"/>
                <a:ea typeface="+mn-ea"/>
                <a:cs typeface="+mn-cs"/>
              </a:rPr>
              <a:t>表示预定义的客户对之间的距离度量</a:t>
            </a:r>
            <a:r>
              <a:rPr lang="en-US" altLang="zh-CN" sz="1200" b="0" i="0" kern="1200" dirty="0" smtClean="0">
                <a:solidFill>
                  <a:schemeClr val="tx1"/>
                </a:solidFill>
                <a:effectLst/>
                <a:latin typeface="+mn-lt"/>
                <a:ea typeface="+mn-ea"/>
                <a:cs typeface="+mn-cs"/>
              </a:rPr>
              <a:t>,α</a:t>
            </a:r>
            <a:r>
              <a:rPr lang="zh-CN" altLang="en-US" sz="1200" b="0" i="0" kern="1200" dirty="0" smtClean="0">
                <a:solidFill>
                  <a:schemeClr val="tx1"/>
                </a:solidFill>
                <a:effectLst/>
                <a:latin typeface="+mn-lt"/>
                <a:ea typeface="+mn-ea"/>
                <a:cs typeface="+mn-cs"/>
              </a:rPr>
              <a:t>的概率是一个新客户分配给自己。</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是一个衰减函数，它调解两个客户之间的距离如何影响彼此链接的概率。整个客户分配间接地决定了桌子分配，桌子分配指定了客户的分区。当且仅当一个客户可以通过客户链接联系到另一个客户时，两个客户位于同一个</a:t>
            </a:r>
            <a:r>
              <a:rPr lang="en-US" altLang="zh-CN" sz="1200" b="0" i="0" kern="1200" dirty="0" smtClean="0">
                <a:solidFill>
                  <a:schemeClr val="tx1"/>
                </a:solidFill>
                <a:effectLst/>
                <a:latin typeface="+mn-lt"/>
                <a:ea typeface="+mn-ea"/>
                <a:cs typeface="+mn-cs"/>
              </a:rPr>
              <a:t>cluster</a:t>
            </a:r>
            <a:r>
              <a:rPr lang="zh-CN" altLang="en-US" sz="1200" b="0" i="0" kern="1200" dirty="0" smtClean="0">
                <a:solidFill>
                  <a:schemeClr val="tx1"/>
                </a:solidFill>
                <a:effectLst/>
                <a:latin typeface="+mn-lt"/>
                <a:ea typeface="+mn-ea"/>
                <a:cs typeface="+mn-cs"/>
              </a:rPr>
              <a:t>中。在我们的案例中，我们将</a:t>
            </a:r>
            <a:r>
              <a:rPr lang="en-US" altLang="zh-CN" sz="1200" b="0" i="0" kern="1200" dirty="0" smtClean="0">
                <a:solidFill>
                  <a:schemeClr val="tx1"/>
                </a:solidFill>
                <a:effectLst/>
                <a:latin typeface="+mn-lt"/>
                <a:ea typeface="+mn-ea"/>
                <a:cs typeface="+mn-cs"/>
              </a:rPr>
              <a:t>SUSAs</a:t>
            </a:r>
            <a:r>
              <a:rPr lang="zh-CN" altLang="en-US" sz="1200" b="0" i="0" kern="1200" dirty="0" smtClean="0">
                <a:solidFill>
                  <a:schemeClr val="tx1"/>
                </a:solidFill>
                <a:effectLst/>
                <a:latin typeface="+mn-lt"/>
                <a:ea typeface="+mn-ea"/>
                <a:cs typeface="+mn-cs"/>
              </a:rPr>
              <a:t>视为客户</a:t>
            </a:r>
            <a:endParaRPr lang="zh-CN" altLang="en-US" dirty="0"/>
          </a:p>
        </p:txBody>
      </p:sp>
      <p:sp>
        <p:nvSpPr>
          <p:cNvPr id="4" name="灯片编号占位符 3"/>
          <p:cNvSpPr>
            <a:spLocks noGrp="1"/>
          </p:cNvSpPr>
          <p:nvPr>
            <p:ph type="sldNum" sz="quarter" idx="10"/>
          </p:nvPr>
        </p:nvSpPr>
        <p:spPr/>
        <p:txBody>
          <a:bodyPr/>
          <a:lstStyle/>
          <a:p>
            <a:fld id="{05AE2CBC-E616-4A25-8C1E-7456CDE84C5B}" type="slidenum">
              <a:rPr lang="zh-CN" altLang="en-US" smtClean="0"/>
              <a:t>4</a:t>
            </a:fld>
            <a:endParaRPr lang="zh-CN" altLang="en-US"/>
          </a:p>
        </p:txBody>
      </p:sp>
    </p:spTree>
    <p:extLst>
      <p:ext uri="{BB962C8B-B14F-4D97-AF65-F5344CB8AC3E}">
        <p14:creationId xmlns:p14="http://schemas.microsoft.com/office/powerpoint/2010/main" val="107652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分别考虑空间相似性和功能相似性</a:t>
            </a:r>
            <a:endParaRPr lang="zh-CN" altLang="en-US" dirty="0"/>
          </a:p>
        </p:txBody>
      </p:sp>
      <p:sp>
        <p:nvSpPr>
          <p:cNvPr id="4" name="灯片编号占位符 3"/>
          <p:cNvSpPr>
            <a:spLocks noGrp="1"/>
          </p:cNvSpPr>
          <p:nvPr>
            <p:ph type="sldNum" sz="quarter" idx="10"/>
          </p:nvPr>
        </p:nvSpPr>
        <p:spPr/>
        <p:txBody>
          <a:bodyPr/>
          <a:lstStyle/>
          <a:p>
            <a:fld id="{05AE2CBC-E616-4A25-8C1E-7456CDE84C5B}" type="slidenum">
              <a:rPr lang="zh-CN" altLang="en-US" smtClean="0"/>
              <a:t>5</a:t>
            </a:fld>
            <a:endParaRPr lang="zh-CN" altLang="en-US"/>
          </a:p>
        </p:txBody>
      </p:sp>
    </p:spTree>
    <p:extLst>
      <p:ext uri="{BB962C8B-B14F-4D97-AF65-F5344CB8AC3E}">
        <p14:creationId xmlns:p14="http://schemas.microsoft.com/office/powerpoint/2010/main" val="414879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监督分层</a:t>
            </a:r>
            <a:r>
              <a:rPr lang="en-US" altLang="zh-CN" dirty="0" smtClean="0"/>
              <a:t>LDA L1</a:t>
            </a:r>
            <a:r>
              <a:rPr lang="zh-CN" altLang="en-US" dirty="0" smtClean="0"/>
              <a:t>正则化二乘回归</a:t>
            </a:r>
            <a:endParaRPr lang="zh-CN" altLang="en-US" dirty="0"/>
          </a:p>
        </p:txBody>
      </p:sp>
      <p:sp>
        <p:nvSpPr>
          <p:cNvPr id="4" name="灯片编号占位符 3"/>
          <p:cNvSpPr>
            <a:spLocks noGrp="1"/>
          </p:cNvSpPr>
          <p:nvPr>
            <p:ph type="sldNum" sz="quarter" idx="10"/>
          </p:nvPr>
        </p:nvSpPr>
        <p:spPr/>
        <p:txBody>
          <a:bodyPr/>
          <a:lstStyle/>
          <a:p>
            <a:fld id="{05AE2CBC-E616-4A25-8C1E-7456CDE84C5B}" type="slidenum">
              <a:rPr lang="zh-CN" altLang="en-US" smtClean="0"/>
              <a:t>7</a:t>
            </a:fld>
            <a:endParaRPr lang="zh-CN" altLang="en-US"/>
          </a:p>
        </p:txBody>
      </p:sp>
    </p:spTree>
    <p:extLst>
      <p:ext uri="{BB962C8B-B14F-4D97-AF65-F5344CB8AC3E}">
        <p14:creationId xmlns:p14="http://schemas.microsoft.com/office/powerpoint/2010/main" val="3712997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B2ACA1D-AEA1-4F6F-BCF7-2ED114105014}"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427789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2ACA1D-AEA1-4F6F-BCF7-2ED114105014}"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167487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2ACA1D-AEA1-4F6F-BCF7-2ED114105014}"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19167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2ACA1D-AEA1-4F6F-BCF7-2ED114105014}"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7961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B2ACA1D-AEA1-4F6F-BCF7-2ED114105014}"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13142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B2ACA1D-AEA1-4F6F-BCF7-2ED114105014}"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115172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2ACA1D-AEA1-4F6F-BCF7-2ED114105014}" type="datetimeFigureOut">
              <a:rPr lang="zh-CN" altLang="en-US" smtClean="0"/>
              <a:t>2019/3/18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355546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B2ACA1D-AEA1-4F6F-BCF7-2ED114105014}" type="datetimeFigureOut">
              <a:rPr lang="zh-CN" altLang="en-US" smtClean="0"/>
              <a:t>2019/3/18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241676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2ACA1D-AEA1-4F6F-BCF7-2ED114105014}" type="datetimeFigureOut">
              <a:rPr lang="zh-CN" altLang="en-US" smtClean="0"/>
              <a:t>2019/3/18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2078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B2ACA1D-AEA1-4F6F-BCF7-2ED114105014}"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88928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B2ACA1D-AEA1-4F6F-BCF7-2ED114105014}"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3217639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ACA1D-AEA1-4F6F-BCF7-2ED114105014}" type="datetimeFigureOut">
              <a:rPr lang="zh-CN" altLang="en-US" smtClean="0"/>
              <a:t>2019/3/18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5EA90-416A-4B00-A1BA-8F06B98EF7A0}" type="slidenum">
              <a:rPr lang="zh-CN" altLang="en-US" smtClean="0"/>
              <a:t>‹#›</a:t>
            </a:fld>
            <a:endParaRPr lang="zh-CN" altLang="en-US"/>
          </a:p>
        </p:txBody>
      </p:sp>
    </p:spTree>
    <p:extLst>
      <p:ext uri="{BB962C8B-B14F-4D97-AF65-F5344CB8AC3E}">
        <p14:creationId xmlns:p14="http://schemas.microsoft.com/office/powerpoint/2010/main" val="2247588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Simultaneous Urban Region Function Discovery and </a:t>
            </a:r>
            <a:r>
              <a:rPr lang="en-US" altLang="zh-CN" sz="3600" dirty="0" smtClean="0">
                <a:latin typeface="Times New Roman" panose="02020603050405020304" pitchFamily="18" charset="0"/>
                <a:cs typeface="Times New Roman" panose="02020603050405020304" pitchFamily="18" charset="0"/>
              </a:rPr>
              <a:t>Popularity Estimation </a:t>
            </a:r>
            <a:r>
              <a:rPr lang="en-US" altLang="zh-CN" sz="3600" dirty="0">
                <a:latin typeface="Times New Roman" panose="02020603050405020304" pitchFamily="18" charset="0"/>
                <a:cs typeface="Times New Roman" panose="02020603050405020304" pitchFamily="18" charset="0"/>
              </a:rPr>
              <a:t>via an Infinite Urbanization Process Model</a:t>
            </a:r>
            <a:endParaRPr lang="zh-CN" altLang="en-US" sz="3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546" y="3781598"/>
            <a:ext cx="10058400" cy="2355448"/>
          </a:xfrm>
          <a:prstGeom prst="rect">
            <a:avLst/>
          </a:prstGeom>
        </p:spPr>
      </p:pic>
    </p:spTree>
    <p:extLst>
      <p:ext uri="{BB962C8B-B14F-4D97-AF65-F5344CB8AC3E}">
        <p14:creationId xmlns:p14="http://schemas.microsoft.com/office/powerpoint/2010/main" val="362485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makes the contribution via tackling the following </a:t>
            </a:r>
            <a:r>
              <a:rPr lang="en-US" altLang="zh-CN" dirty="0" smtClean="0">
                <a:latin typeface="Times New Roman" panose="02020603050405020304" pitchFamily="18" charset="0"/>
                <a:cs typeface="Times New Roman" panose="02020603050405020304" pitchFamily="18" charset="0"/>
              </a:rPr>
              <a:t>three challenges:</a:t>
            </a:r>
          </a:p>
          <a:p>
            <a:pPr marL="457200" lvl="1" indent="0">
              <a:buNone/>
            </a:pPr>
            <a:r>
              <a:rPr lang="en-US" altLang="zh-CN" dirty="0">
                <a:latin typeface="Times New Roman" panose="02020603050405020304" pitchFamily="18" charset="0"/>
                <a:cs typeface="Times New Roman" panose="02020603050405020304" pitchFamily="18" charset="0"/>
              </a:rPr>
              <a:t>(1) </a:t>
            </a:r>
            <a:r>
              <a:rPr lang="en-US" altLang="zh-CN" dirty="0" smtClean="0">
                <a:latin typeface="Times New Roman" panose="02020603050405020304" pitchFamily="18" charset="0"/>
                <a:cs typeface="Times New Roman" panose="02020603050405020304" pitchFamily="18" charset="0"/>
              </a:rPr>
              <a:t>How to define </a:t>
            </a:r>
            <a:r>
              <a:rPr lang="en-US" altLang="zh-CN" dirty="0">
                <a:latin typeface="Times New Roman" panose="02020603050405020304" pitchFamily="18" charset="0"/>
                <a:cs typeface="Times New Roman" panose="02020603050405020304" pitchFamily="18" charset="0"/>
              </a:rPr>
              <a:t>and discover underlying urban development patterns </a:t>
            </a:r>
            <a:r>
              <a:rPr lang="en-US" altLang="zh-CN" dirty="0" smtClean="0">
                <a:latin typeface="Times New Roman" panose="02020603050405020304" pitchFamily="18" charset="0"/>
                <a:cs typeface="Times New Roman" panose="02020603050405020304" pitchFamily="18" charset="0"/>
              </a:rPr>
              <a:t>hidden in </a:t>
            </a:r>
            <a:r>
              <a:rPr lang="en-US" altLang="zh-CN" dirty="0">
                <a:latin typeface="Times New Roman" panose="02020603050405020304" pitchFamily="18" charset="0"/>
                <a:cs typeface="Times New Roman" panose="02020603050405020304" pitchFamily="18" charset="0"/>
              </a:rPr>
              <a:t>the cross-domain urban data? </a:t>
            </a:r>
            <a:endParaRPr lang="en-US" altLang="zh-CN" dirty="0" smtClean="0">
              <a:latin typeface="Times New Roman" panose="02020603050405020304" pitchFamily="18" charset="0"/>
              <a:cs typeface="Times New Roman" panose="02020603050405020304" pitchFamily="18" charset="0"/>
            </a:endParaRPr>
          </a:p>
          <a:p>
            <a:pPr marL="457200" lvl="1" indent="0">
              <a:buNone/>
            </a:pP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 How to cluster urban </a:t>
            </a:r>
            <a:r>
              <a:rPr lang="en-US" altLang="zh-CN" dirty="0" smtClean="0">
                <a:latin typeface="Times New Roman" panose="02020603050405020304" pitchFamily="18" charset="0"/>
                <a:cs typeface="Times New Roman" panose="02020603050405020304" pitchFamily="18" charset="0"/>
              </a:rPr>
              <a:t>regions based </a:t>
            </a:r>
            <a:r>
              <a:rPr lang="en-US" altLang="zh-CN" dirty="0">
                <a:latin typeface="Times New Roman" panose="02020603050405020304" pitchFamily="18" charset="0"/>
                <a:cs typeface="Times New Roman" panose="02020603050405020304" pitchFamily="18" charset="0"/>
              </a:rPr>
              <a:t>on their urbanization patterns</a:t>
            </a:r>
            <a:r>
              <a:rPr lang="en-US" altLang="zh-CN" dirty="0" smtClean="0">
                <a:latin typeface="Times New Roman" panose="02020603050405020304" pitchFamily="18" charset="0"/>
                <a:cs typeface="Times New Roman" panose="02020603050405020304" pitchFamily="18" charset="0"/>
              </a:rPr>
              <a:t>?</a:t>
            </a:r>
          </a:p>
          <a:p>
            <a:pPr marL="457200" lvl="2" indent="0">
              <a:spcBef>
                <a:spcPts val="1000"/>
              </a:spcBef>
              <a:buNone/>
            </a:pPr>
            <a:r>
              <a:rPr lang="en-US" altLang="zh-CN" dirty="0">
                <a:latin typeface="Times New Roman" panose="02020603050405020304" pitchFamily="18" charset="0"/>
                <a:cs typeface="Times New Roman" panose="02020603050405020304" pitchFamily="18" charset="0"/>
              </a:rPr>
              <a:t>(3) How to make predictions for target domains given the discovered cross-domain correlations and patterns.</a:t>
            </a:r>
            <a:br>
              <a:rPr lang="en-US" altLang="zh-CN" dirty="0">
                <a:latin typeface="Times New Roman" panose="02020603050405020304" pitchFamily="18" charset="0"/>
                <a:cs typeface="Times New Roman" panose="02020603050405020304" pitchFamily="18" charset="0"/>
              </a:rPr>
            </a:br>
            <a:endParaRPr lang="en-US" altLang="zh-CN" dirty="0" smtClean="0">
              <a:latin typeface="Times New Roman" panose="02020603050405020304" pitchFamily="18" charset="0"/>
              <a:cs typeface="Times New Roman" panose="02020603050405020304" pitchFamily="18" charset="0"/>
            </a:endParaRPr>
          </a:p>
          <a:p>
            <a:pPr marL="228600" lvl="1">
              <a:spcBef>
                <a:spcPts val="1000"/>
              </a:spcBef>
            </a:pPr>
            <a:r>
              <a:rPr lang="en-US" altLang="zh-CN" sz="2800" dirty="0" smtClean="0">
                <a:latin typeface="Times New Roman" panose="02020603050405020304" pitchFamily="18" charset="0"/>
                <a:cs typeface="Times New Roman" panose="02020603050405020304" pitchFamily="18" charset="0"/>
              </a:rPr>
              <a:t>Main </a:t>
            </a:r>
            <a:r>
              <a:rPr lang="en-US" altLang="zh-CN" sz="2800" dirty="0">
                <a:latin typeface="Times New Roman" panose="02020603050405020304" pitchFamily="18" charset="0"/>
                <a:cs typeface="Times New Roman" panose="02020603050405020304" pitchFamily="18" charset="0"/>
              </a:rPr>
              <a:t>techniques</a:t>
            </a:r>
            <a:r>
              <a:rPr lang="en-US" altLang="zh-CN" sz="2800" dirty="0" smtClean="0">
                <a:latin typeface="Times New Roman" panose="02020603050405020304" pitchFamily="18" charset="0"/>
                <a:cs typeface="Times New Roman" panose="02020603050405020304" pitchFamily="18" charset="0"/>
              </a:rPr>
              <a:t>:</a:t>
            </a:r>
          </a:p>
          <a:p>
            <a:pPr marL="457200" lvl="2" indent="0">
              <a:spcBef>
                <a:spcPts val="1000"/>
              </a:spcBef>
              <a:buNone/>
            </a:pPr>
            <a:r>
              <a:rPr lang="en-US" altLang="zh-CN" sz="2400" dirty="0" smtClean="0">
                <a:latin typeface="Times New Roman" panose="02020603050405020304" pitchFamily="18" charset="0"/>
                <a:cs typeface="Times New Roman" panose="02020603050405020304" pitchFamily="18" charset="0"/>
              </a:rPr>
              <a:t>Supervised topic modelling and spatial distance dependent Bayesian nonparametric process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99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2836" y="731520"/>
            <a:ext cx="10480964" cy="5445443"/>
          </a:xfrm>
        </p:spPr>
        <p:txBody>
          <a:bodyPr/>
          <a:lstStyle/>
          <a:p>
            <a:r>
              <a:rPr lang="en-US" altLang="zh-CN" sz="3200" dirty="0">
                <a:latin typeface="Times New Roman" panose="02020603050405020304" pitchFamily="18" charset="0"/>
                <a:cs typeface="Times New Roman" panose="02020603050405020304" pitchFamily="18" charset="0"/>
              </a:rPr>
              <a:t>Supervised Topic </a:t>
            </a:r>
            <a:r>
              <a:rPr lang="en-US" altLang="zh-CN" sz="3200" dirty="0" smtClean="0">
                <a:latin typeface="Times New Roman" panose="02020603050405020304" pitchFamily="18" charset="0"/>
                <a:cs typeface="Times New Roman" panose="02020603050405020304" pitchFamily="18" charset="0"/>
              </a:rPr>
              <a:t>Model</a:t>
            </a:r>
          </a:p>
          <a:p>
            <a:endParaRPr lang="en-US" altLang="zh-CN" sz="2400" dirty="0" smtClean="0"/>
          </a:p>
          <a:p>
            <a:r>
              <a:rPr lang="en-US" altLang="zh-CN" sz="2400" b="1" dirty="0" smtClean="0"/>
              <a:t>LDA: </a:t>
            </a:r>
          </a:p>
          <a:p>
            <a:pPr lvl="1"/>
            <a:r>
              <a:rPr lang="en-US" altLang="zh-CN" dirty="0" smtClean="0"/>
              <a:t>unsupervised, but </a:t>
            </a:r>
            <a:r>
              <a:rPr lang="en-US" altLang="zh-CN" dirty="0"/>
              <a:t>they can hardly be utilized </a:t>
            </a:r>
            <a:r>
              <a:rPr lang="en-US" altLang="zh-CN" dirty="0" smtClean="0"/>
              <a:t>for predicting </a:t>
            </a:r>
            <a:r>
              <a:rPr lang="en-US" altLang="zh-CN" dirty="0"/>
              <a:t>documents’ </a:t>
            </a:r>
            <a:r>
              <a:rPr lang="en-US" altLang="zh-CN" dirty="0" smtClean="0"/>
              <a:t>responses.</a:t>
            </a:r>
          </a:p>
          <a:p>
            <a:r>
              <a:rPr lang="en-US" altLang="zh-CN" sz="2400" b="1" dirty="0" err="1" smtClean="0"/>
              <a:t>sLDA</a:t>
            </a:r>
            <a:r>
              <a:rPr lang="en-US" altLang="zh-CN" sz="2400" b="1" dirty="0" smtClean="0"/>
              <a:t>: </a:t>
            </a:r>
          </a:p>
          <a:p>
            <a:pPr lvl="1"/>
            <a:r>
              <a:rPr lang="en-US" altLang="zh-CN" dirty="0" smtClean="0"/>
              <a:t>supervised </a:t>
            </a:r>
            <a:r>
              <a:rPr lang="en-US" altLang="zh-CN" dirty="0"/>
              <a:t>topic </a:t>
            </a:r>
            <a:r>
              <a:rPr lang="en-US" altLang="zh-CN" dirty="0" smtClean="0"/>
              <a:t>models</a:t>
            </a:r>
          </a:p>
          <a:p>
            <a:pPr lvl="1"/>
            <a:r>
              <a:rPr lang="en-US" altLang="zh-CN" dirty="0" smtClean="0"/>
              <a:t>Jointly learning </a:t>
            </a:r>
            <a:r>
              <a:rPr lang="en-US" altLang="zh-CN" dirty="0"/>
              <a:t>topics and their regression coefficients for the </a:t>
            </a:r>
            <a:r>
              <a:rPr lang="en-US" altLang="zh-CN" dirty="0" smtClean="0"/>
              <a:t>document responses</a:t>
            </a:r>
            <a:endParaRPr lang="zh-CN" alt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836" y="4572000"/>
            <a:ext cx="4453564" cy="196215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0024" y="4286250"/>
            <a:ext cx="4360151" cy="2247900"/>
          </a:xfrm>
          <a:prstGeom prst="rect">
            <a:avLst/>
          </a:prstGeom>
        </p:spPr>
      </p:pic>
    </p:spTree>
    <p:extLst>
      <p:ext uri="{BB962C8B-B14F-4D97-AF65-F5344CB8AC3E}">
        <p14:creationId xmlns:p14="http://schemas.microsoft.com/office/powerpoint/2010/main" val="413676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47724" y="771525"/>
            <a:ext cx="10506075" cy="5405438"/>
          </a:xfrm>
        </p:spPr>
        <p:txBody>
          <a:bodyPr/>
          <a:lstStyle/>
          <a:p>
            <a:r>
              <a:rPr lang="en-US" altLang="zh-CN" sz="3200" dirty="0">
                <a:latin typeface="Times New Roman" panose="02020603050405020304" pitchFamily="18" charset="0"/>
                <a:cs typeface="Times New Roman" panose="02020603050405020304" pitchFamily="18" charset="0"/>
              </a:rPr>
              <a:t>Distance dependent </a:t>
            </a:r>
            <a:r>
              <a:rPr lang="en-US" altLang="zh-CN" sz="3200" dirty="0" smtClean="0">
                <a:latin typeface="Times New Roman" panose="02020603050405020304" pitchFamily="18" charset="0"/>
                <a:cs typeface="Times New Roman" panose="02020603050405020304" pitchFamily="18" charset="0"/>
              </a:rPr>
              <a:t>CRP</a:t>
            </a: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Chinese </a:t>
            </a:r>
            <a:r>
              <a:rPr lang="en-US" altLang="zh-CN" sz="2400" dirty="0">
                <a:latin typeface="Times New Roman" panose="02020603050405020304" pitchFamily="18" charset="0"/>
                <a:cs typeface="Times New Roman" panose="02020603050405020304" pitchFamily="18" charset="0"/>
              </a:rPr>
              <a:t>restaurant process (CRP) </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 distribution over a </a:t>
            </a:r>
            <a:r>
              <a:rPr lang="en-US" altLang="zh-CN" sz="2400" dirty="0" smtClean="0">
                <a:latin typeface="Times New Roman" panose="02020603050405020304" pitchFamily="18" charset="0"/>
                <a:cs typeface="Times New Roman" panose="02020603050405020304" pitchFamily="18" charset="0"/>
              </a:rPr>
              <a:t>probability measure.</a:t>
            </a:r>
          </a:p>
          <a:p>
            <a:r>
              <a:rPr lang="en-US" altLang="zh-CN" sz="2400" dirty="0">
                <a:latin typeface="Times New Roman" panose="02020603050405020304" pitchFamily="18" charset="0"/>
                <a:cs typeface="Times New Roman" panose="02020603050405020304" pitchFamily="18" charset="0"/>
              </a:rPr>
              <a:t>it is widely used as a Bayesian </a:t>
            </a:r>
            <a:r>
              <a:rPr lang="en-US" altLang="zh-CN" sz="2400" dirty="0" smtClean="0">
                <a:latin typeface="Times New Roman" panose="02020603050405020304" pitchFamily="18" charset="0"/>
                <a:cs typeface="Times New Roman" panose="02020603050405020304" pitchFamily="18" charset="0"/>
              </a:rPr>
              <a:t>nonparametric prior </a:t>
            </a:r>
            <a:r>
              <a:rPr lang="en-US" altLang="zh-CN" sz="2400" dirty="0">
                <a:latin typeface="Times New Roman" panose="02020603050405020304" pitchFamily="18" charset="0"/>
                <a:cs typeface="Times New Roman" panose="02020603050405020304" pitchFamily="18" charset="0"/>
              </a:rPr>
              <a:t>for clustering methods and mixture models</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the CRP </a:t>
            </a:r>
            <a:r>
              <a:rPr lang="en-US" altLang="zh-CN" sz="2400" dirty="0" smtClean="0">
                <a:latin typeface="Times New Roman" panose="02020603050405020304" pitchFamily="18" charset="0"/>
                <a:cs typeface="Times New Roman" panose="02020603050405020304" pitchFamily="18" charset="0"/>
              </a:rPr>
              <a:t>generates exchangeable </a:t>
            </a:r>
            <a:r>
              <a:rPr lang="en-US" altLang="zh-CN" sz="2400" dirty="0">
                <a:latin typeface="Times New Roman" panose="02020603050405020304" pitchFamily="18" charset="0"/>
                <a:cs typeface="Times New Roman" panose="02020603050405020304" pitchFamily="18" charset="0"/>
              </a:rPr>
              <a:t>distributions over </a:t>
            </a:r>
            <a:r>
              <a:rPr lang="en-US" altLang="zh-CN" sz="2400" dirty="0" smtClean="0">
                <a:latin typeface="Times New Roman" panose="02020603050405020304" pitchFamily="18" charset="0"/>
                <a:cs typeface="Times New Roman" panose="02020603050405020304" pitchFamily="18" charset="0"/>
              </a:rPr>
              <a:t>partitions</a:t>
            </a:r>
          </a:p>
          <a:p>
            <a:r>
              <a:rPr lang="en-US" altLang="zh-CN" sz="2400" dirty="0">
                <a:latin typeface="Times New Roman" panose="02020603050405020304" pitchFamily="18" charset="0"/>
                <a:cs typeface="Times New Roman" panose="02020603050405020304" pitchFamily="18" charset="0"/>
              </a:rPr>
              <a:t>The </a:t>
            </a:r>
            <a:r>
              <a:rPr lang="en-US" altLang="zh-CN" sz="2400" dirty="0" smtClean="0">
                <a:latin typeface="Times New Roman" panose="02020603050405020304" pitchFamily="18" charset="0"/>
                <a:cs typeface="Times New Roman" panose="02020603050405020304" pitchFamily="18" charset="0"/>
              </a:rPr>
              <a:t>distance dependent </a:t>
            </a:r>
            <a:r>
              <a:rPr lang="en-US" altLang="zh-CN" sz="2400" dirty="0">
                <a:latin typeface="Times New Roman" panose="02020603050405020304" pitchFamily="18" charset="0"/>
                <a:cs typeface="Times New Roman" panose="02020603050405020304" pitchFamily="18" charset="0"/>
              </a:rPr>
              <a:t>CRP (</a:t>
            </a:r>
            <a:r>
              <a:rPr lang="en-US" altLang="zh-CN" sz="2400" dirty="0" err="1">
                <a:latin typeface="Times New Roman" panose="02020603050405020304" pitchFamily="18" charset="0"/>
                <a:cs typeface="Times New Roman" panose="02020603050405020304" pitchFamily="18" charset="0"/>
              </a:rPr>
              <a:t>ddCRP</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modifies the CRP by </a:t>
            </a:r>
            <a:r>
              <a:rPr lang="en-US" altLang="zh-CN" sz="2400" dirty="0" smtClean="0">
                <a:latin typeface="Times New Roman" panose="02020603050405020304" pitchFamily="18" charset="0"/>
                <a:cs typeface="Times New Roman" panose="02020603050405020304" pitchFamily="18" charset="0"/>
              </a:rPr>
              <a:t>determining the </a:t>
            </a:r>
            <a:r>
              <a:rPr lang="en-US" altLang="zh-CN" sz="2400" dirty="0">
                <a:latin typeface="Times New Roman" panose="02020603050405020304" pitchFamily="18" charset="0"/>
                <a:cs typeface="Times New Roman" panose="02020603050405020304" pitchFamily="18" charset="0"/>
              </a:rPr>
              <a:t>table assignment via customer links</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We set the decay function as f (d) </a:t>
            </a:r>
            <a:r>
              <a:rPr lang="en-US" altLang="zh-CN" sz="2400" dirty="0" smtClean="0">
                <a:latin typeface="Times New Roman" panose="02020603050405020304" pitchFamily="18" charset="0"/>
                <a:cs typeface="Times New Roman" panose="02020603050405020304" pitchFamily="18" charset="0"/>
              </a:rPr>
              <a:t>= 1(d </a:t>
            </a:r>
            <a:r>
              <a:rPr lang="en-US" altLang="zh-CN" sz="2400" dirty="0">
                <a:latin typeface="Times New Roman" panose="02020603050405020304" pitchFamily="18" charset="0"/>
                <a:cs typeface="Times New Roman" panose="02020603050405020304" pitchFamily="18" charset="0"/>
              </a:rPr>
              <a:t>≤ a), where 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is the indicator function.</a:t>
            </a:r>
            <a:endParaRPr lang="zh-CN" altLang="en-US" sz="24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4386262"/>
            <a:ext cx="4114800" cy="866775"/>
          </a:xfrm>
          <a:prstGeom prst="rect">
            <a:avLst/>
          </a:prstGeom>
        </p:spPr>
      </p:pic>
    </p:spTree>
    <p:extLst>
      <p:ext uri="{BB962C8B-B14F-4D97-AF65-F5344CB8AC3E}">
        <p14:creationId xmlns:p14="http://schemas.microsoft.com/office/powerpoint/2010/main" val="371909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4874" y="752475"/>
            <a:ext cx="10448925" cy="5424488"/>
          </a:xfrm>
        </p:spPr>
        <p:txBody>
          <a:bodyPr/>
          <a:lstStyle/>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limit </a:t>
            </a:r>
            <a:r>
              <a:rPr lang="en-US" altLang="zh-CN" sz="2400" dirty="0" smtClean="0">
                <a:latin typeface="Times New Roman" panose="02020603050405020304" pitchFamily="18" charset="0"/>
                <a:cs typeface="Times New Roman" panose="02020603050405020304" pitchFamily="18" charset="0"/>
              </a:rPr>
              <a:t>: clustering </a:t>
            </a:r>
            <a:r>
              <a:rPr lang="en-US" altLang="zh-CN" sz="2400" dirty="0">
                <a:latin typeface="Times New Roman" panose="02020603050405020304" pitchFamily="18" charset="0"/>
                <a:cs typeface="Times New Roman" panose="02020603050405020304" pitchFamily="18" charset="0"/>
              </a:rPr>
              <a:t>urban regions </a:t>
            </a:r>
            <a:r>
              <a:rPr lang="en-US" altLang="zh-CN" sz="2400" dirty="0" smtClean="0">
                <a:latin typeface="Times New Roman" panose="02020603050405020304" pitchFamily="18" charset="0"/>
                <a:cs typeface="Times New Roman" panose="02020603050405020304" pitchFamily="18" charset="0"/>
              </a:rPr>
              <a:t>with similar </a:t>
            </a:r>
            <a:r>
              <a:rPr lang="en-US" altLang="zh-CN" sz="2400" dirty="0">
                <a:latin typeface="Times New Roman" panose="02020603050405020304" pitchFamily="18" charset="0"/>
                <a:cs typeface="Times New Roman" panose="02020603050405020304" pitchFamily="18" charset="0"/>
              </a:rPr>
              <a:t>functions but far away from each </a:t>
            </a:r>
            <a:r>
              <a:rPr lang="en-US" altLang="zh-CN" sz="2400" dirty="0" smtClean="0">
                <a:latin typeface="Times New Roman" panose="02020603050405020304" pitchFamily="18" charset="0"/>
                <a:cs typeface="Times New Roman" panose="02020603050405020304" pitchFamily="18" charset="0"/>
              </a:rPr>
              <a:t>other.</a:t>
            </a:r>
          </a:p>
          <a:p>
            <a:r>
              <a:rPr lang="en-US" altLang="zh-CN" sz="2400" dirty="0">
                <a:latin typeface="Times New Roman" panose="02020603050405020304" pitchFamily="18" charset="0"/>
                <a:cs typeface="Times New Roman" panose="02020603050405020304" pitchFamily="18" charset="0"/>
              </a:rPr>
              <a:t>introduce another hierarchy layer (a </a:t>
            </a:r>
            <a:r>
              <a:rPr lang="en-US" altLang="zh-CN" sz="2400" dirty="0" smtClean="0">
                <a:latin typeface="Times New Roman" panose="02020603050405020304" pitchFamily="18" charset="0"/>
                <a:cs typeface="Times New Roman" panose="02020603050405020304" pitchFamily="18" charset="0"/>
              </a:rPr>
              <a:t>standard CRP</a:t>
            </a:r>
            <a:r>
              <a:rPr lang="en-US" altLang="zh-CN" sz="2400" dirty="0">
                <a:latin typeface="Times New Roman" panose="02020603050405020304" pitchFamily="18" charset="0"/>
                <a:cs typeface="Times New Roman" panose="02020603050405020304" pitchFamily="18" charset="0"/>
              </a:rPr>
              <a:t>) on top of the </a:t>
            </a:r>
            <a:r>
              <a:rPr lang="en-US" altLang="zh-CN" sz="2400" dirty="0" err="1">
                <a:latin typeface="Times New Roman" panose="02020603050405020304" pitchFamily="18" charset="0"/>
                <a:cs typeface="Times New Roman" panose="02020603050405020304" pitchFamily="18" charset="0"/>
              </a:rPr>
              <a:t>ddCRP</a:t>
            </a:r>
            <a:r>
              <a:rPr lang="en-US" altLang="zh-CN" sz="2400" dirty="0">
                <a:latin typeface="Times New Roman" panose="02020603050405020304" pitchFamily="18" charset="0"/>
                <a:cs typeface="Times New Roman" panose="02020603050405020304" pitchFamily="18" charset="0"/>
              </a:rPr>
              <a:t> in which the connected SUSAs </a:t>
            </a:r>
            <a:r>
              <a:rPr lang="en-US" altLang="zh-CN" sz="2400" dirty="0" smtClean="0">
                <a:latin typeface="Times New Roman" panose="02020603050405020304" pitchFamily="18" charset="0"/>
                <a:cs typeface="Times New Roman" panose="02020603050405020304" pitchFamily="18" charset="0"/>
              </a:rPr>
              <a:t>generated by </a:t>
            </a:r>
            <a:r>
              <a:rPr lang="en-US" altLang="zh-CN" sz="2400" dirty="0">
                <a:latin typeface="Times New Roman" panose="02020603050405020304" pitchFamily="18" charset="0"/>
                <a:cs typeface="Times New Roman" panose="02020603050405020304" pitchFamily="18" charset="0"/>
              </a:rPr>
              <a:t>the </a:t>
            </a:r>
            <a:r>
              <a:rPr lang="en-US" altLang="zh-CN" sz="2400" dirty="0" err="1">
                <a:latin typeface="Times New Roman" panose="02020603050405020304" pitchFamily="18" charset="0"/>
                <a:cs typeface="Times New Roman" panose="02020603050405020304" pitchFamily="18" charset="0"/>
              </a:rPr>
              <a:t>ddCRP</a:t>
            </a:r>
            <a:r>
              <a:rPr lang="en-US" altLang="zh-CN" sz="2400" dirty="0">
                <a:latin typeface="Times New Roman" panose="02020603050405020304" pitchFamily="18" charset="0"/>
                <a:cs typeface="Times New Roman" panose="02020603050405020304" pitchFamily="18" charset="0"/>
              </a:rPr>
              <a:t> are further grouped into clusters.</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787" y="607023"/>
            <a:ext cx="6729413" cy="2857696"/>
          </a:xfrm>
          <a:prstGeom prst="rect">
            <a:avLst/>
          </a:prstGeom>
        </p:spPr>
      </p:pic>
    </p:spTree>
    <p:extLst>
      <p:ext uri="{BB962C8B-B14F-4D97-AF65-F5344CB8AC3E}">
        <p14:creationId xmlns:p14="http://schemas.microsoft.com/office/powerpoint/2010/main" val="222733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399" y="819150"/>
            <a:ext cx="5775939" cy="5172075"/>
          </a:xfrm>
        </p:spPr>
        <p:txBody>
          <a:bodyPr/>
          <a:lstStyle/>
          <a:p>
            <a:r>
              <a:rPr lang="en-US" altLang="zh-CN" sz="3200" dirty="0">
                <a:latin typeface="Times New Roman" panose="02020603050405020304" pitchFamily="18" charset="0"/>
                <a:cs typeface="Times New Roman" panose="02020603050405020304" pitchFamily="18" charset="0"/>
              </a:rPr>
              <a:t>Infinite Urbanization Process </a:t>
            </a:r>
            <a:r>
              <a:rPr lang="en-US" altLang="zh-CN" sz="3200" dirty="0" smtClean="0">
                <a:latin typeface="Times New Roman" panose="02020603050405020304" pitchFamily="18" charset="0"/>
                <a:cs typeface="Times New Roman" panose="02020603050405020304" pitchFamily="18" charset="0"/>
              </a:rPr>
              <a:t>Model</a:t>
            </a:r>
          </a:p>
          <a:p>
            <a:endParaRPr lang="en-US" altLang="zh-CN" dirty="0"/>
          </a:p>
          <a:p>
            <a:r>
              <a:rPr lang="en-US" altLang="zh-CN" sz="2400" dirty="0">
                <a:latin typeface="Times New Roman" panose="02020603050405020304" pitchFamily="18" charset="0"/>
                <a:cs typeface="Times New Roman" panose="02020603050405020304" pitchFamily="18" charset="0"/>
              </a:rPr>
              <a:t>A SUSA can only assigned to </a:t>
            </a:r>
            <a:r>
              <a:rPr lang="en-US" altLang="zh-CN" sz="2400" dirty="0" smtClean="0">
                <a:latin typeface="Times New Roman" panose="02020603050405020304" pitchFamily="18" charset="0"/>
                <a:cs typeface="Times New Roman" panose="02020603050405020304" pitchFamily="18" charset="0"/>
              </a:rPr>
              <a:t>its adjacent </a:t>
            </a:r>
            <a:r>
              <a:rPr lang="en-US" altLang="zh-CN" sz="2400" dirty="0">
                <a:latin typeface="Times New Roman" panose="02020603050405020304" pitchFamily="18" charset="0"/>
                <a:cs typeface="Times New Roman" panose="02020603050405020304" pitchFamily="18" charset="0"/>
              </a:rPr>
              <a:t>SUSA or itself as we set a = 1 in the decay function f (</a:t>
            </a:r>
            <a:r>
              <a:rPr lang="zh-CN" altLang="en-US"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Because </a:t>
            </a:r>
            <a:r>
              <a:rPr lang="en-US" altLang="zh-CN" sz="2400" dirty="0" smtClean="0">
                <a:latin typeface="Times New Roman" panose="02020603050405020304" pitchFamily="18" charset="0"/>
                <a:cs typeface="Times New Roman" panose="02020603050405020304" pitchFamily="18" charset="0"/>
              </a:rPr>
              <a:t>of its </a:t>
            </a:r>
            <a:r>
              <a:rPr lang="en-US" altLang="zh-CN" sz="2400" dirty="0">
                <a:latin typeface="Times New Roman" panose="02020603050405020304" pitchFamily="18" charset="0"/>
                <a:cs typeface="Times New Roman" panose="02020603050405020304" pitchFamily="18" charset="0"/>
              </a:rPr>
              <a:t>nonparametric nature, the IUP model can generate an </a:t>
            </a:r>
            <a:r>
              <a:rPr lang="en-US" altLang="zh-CN" sz="2400" dirty="0" smtClean="0">
                <a:latin typeface="Times New Roman" panose="02020603050405020304" pitchFamily="18" charset="0"/>
                <a:cs typeface="Times New Roman" panose="02020603050405020304" pitchFamily="18" charset="0"/>
              </a:rPr>
              <a:t>infinite large </a:t>
            </a:r>
            <a:r>
              <a:rPr lang="en-US" altLang="zh-CN" sz="2400" dirty="0">
                <a:latin typeface="Times New Roman" panose="02020603050405020304" pitchFamily="18" charset="0"/>
                <a:cs typeface="Times New Roman" panose="02020603050405020304" pitchFamily="18" charset="0"/>
              </a:rPr>
              <a:t>number of clusters.</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339" y="1638300"/>
            <a:ext cx="5377835" cy="4505325"/>
          </a:xfrm>
          <a:prstGeom prst="rect">
            <a:avLst/>
          </a:prstGeom>
        </p:spPr>
      </p:pic>
    </p:spTree>
    <p:extLst>
      <p:ext uri="{BB962C8B-B14F-4D97-AF65-F5344CB8AC3E}">
        <p14:creationId xmlns:p14="http://schemas.microsoft.com/office/powerpoint/2010/main" val="78228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300" y="695325"/>
            <a:ext cx="10477500" cy="5481638"/>
          </a:xfrm>
        </p:spPr>
        <p:txBody>
          <a:bodyPr>
            <a:normAutofit/>
          </a:bodyPr>
          <a:lstStyle/>
          <a:p>
            <a:r>
              <a:rPr lang="en-US" altLang="zh-CN" sz="2400" dirty="0">
                <a:latin typeface="Times New Roman" panose="02020603050405020304" pitchFamily="18" charset="0"/>
                <a:cs typeface="Times New Roman" panose="02020603050405020304" pitchFamily="18" charset="0"/>
              </a:rPr>
              <a:t>The predictive R2 score is used for measuring the </a:t>
            </a:r>
            <a:r>
              <a:rPr lang="en-US" altLang="zh-CN" sz="2400" dirty="0" smtClean="0">
                <a:latin typeface="Times New Roman" panose="02020603050405020304" pitchFamily="18" charset="0"/>
                <a:cs typeface="Times New Roman" panose="02020603050405020304" pitchFamily="18" charset="0"/>
              </a:rPr>
              <a:t>regression performance</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550" y="1133475"/>
            <a:ext cx="2781300" cy="74295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550" y="1809750"/>
            <a:ext cx="6438900" cy="3238500"/>
          </a:xfrm>
          <a:prstGeom prst="rect">
            <a:avLst/>
          </a:prstGeom>
        </p:spPr>
      </p:pic>
    </p:spTree>
    <p:extLst>
      <p:ext uri="{BB962C8B-B14F-4D97-AF65-F5344CB8AC3E}">
        <p14:creationId xmlns:p14="http://schemas.microsoft.com/office/powerpoint/2010/main" val="21350077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523</Words>
  <Application>Microsoft Office PowerPoint</Application>
  <PresentationFormat>宽屏</PresentationFormat>
  <Paragraphs>47</Paragraphs>
  <Slides>7</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Times New Roman</vt:lpstr>
      <vt:lpstr>Office 主题​​</vt:lpstr>
      <vt:lpstr>Simultaneous Urban Region Function Discovery and Popularity Estimation via an Infinite Urbanization Process Model</vt:lpstr>
      <vt:lpstr>Introduction</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Simultaneous Urban Region Function Discovery and Popularity Estimation via an Infinite Urbanization Process Model</dc:title>
  <dc:creator>wluluo@gmail.com</dc:creator>
  <cp:lastModifiedBy>wluluo@gmail.com</cp:lastModifiedBy>
  <cp:revision>13</cp:revision>
  <dcterms:created xsi:type="dcterms:W3CDTF">2019-03-18T07:04:49Z</dcterms:created>
  <dcterms:modified xsi:type="dcterms:W3CDTF">2019-03-18T11:23:14Z</dcterms:modified>
</cp:coreProperties>
</file>