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69" r:id="rId9"/>
    <p:sldId id="271" r:id="rId10"/>
    <p:sldId id="273" r:id="rId11"/>
    <p:sldId id="278" r:id="rId12"/>
    <p:sldId id="274" r:id="rId13"/>
    <p:sldId id="275" r:id="rId14"/>
    <p:sldId id="279" r:id="rId15"/>
    <p:sldId id="299" r:id="rId16"/>
    <p:sldId id="281" r:id="rId17"/>
    <p:sldId id="280" r:id="rId18"/>
    <p:sldId id="285" r:id="rId19"/>
    <p:sldId id="286" r:id="rId20"/>
    <p:sldId id="284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90" r:id="rId31"/>
    <p:sldId id="297" r:id="rId32"/>
    <p:sldId id="298" r:id="rId33"/>
    <p:sldId id="300" r:id="rId34"/>
    <p:sldId id="301" r:id="rId35"/>
    <p:sldId id="302" r:id="rId36"/>
    <p:sldId id="303" r:id="rId37"/>
    <p:sldId id="304" r:id="rId38"/>
    <p:sldId id="305" r:id="rId39"/>
    <p:sldId id="385" r:id="rId40"/>
    <p:sldId id="386" r:id="rId41"/>
    <p:sldId id="387" r:id="rId42"/>
    <p:sldId id="388" r:id="rId43"/>
    <p:sldId id="389" r:id="rId44"/>
    <p:sldId id="306" r:id="rId45"/>
    <p:sldId id="307" r:id="rId46"/>
    <p:sldId id="38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4A13-1512-4668-9D20-DFA29143AB1F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00864-C44D-4208-999C-11F42E658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2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00864-C44D-4208-999C-11F42E6585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6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00864-C44D-4208-999C-11F42E6585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00864-C44D-4208-999C-11F42E6585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7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00864-C44D-4208-999C-11F42E6585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8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53E5F-BDBB-87DC-1F54-0A80BF1A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1580D-B04C-898C-D971-118C267B4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6091A-3F49-6457-299C-9CC888B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744B1-D214-DFD5-F9EA-5CA31CB5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E91E1-2A81-02A2-E4B5-A86B903E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1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CBC0-4B67-4A4A-9918-EC094C13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07A30-9D32-5CF1-AEE1-4DC040DB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B58EA-96AF-5AC8-A84C-462F3E51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2E28D-ED76-BB08-2DDF-5C9ABBF6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567FA-0BD3-07C8-4AA5-EA6EED13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78AC6F-4B1E-98AD-C792-0816DEF07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F1816-8581-F3F4-75DA-ADE3FC6E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1EA4F-1567-08F2-EB3A-9741434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4C7D7-B5EB-5559-CD7E-DB09CF77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08083-529D-1A95-BA02-48B6831C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5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55459-FD90-043B-B95E-DF388977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7F841-57B8-E6FA-8C3C-430E4BFD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62A46-00A2-0A9B-ADB7-6CC24DCA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82569-7485-1943-1CD0-4DCC6013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28702-ACCE-A954-DB4A-AA72E806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D08D-158D-7951-926B-0B848CCC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5946D-498E-0B7C-6746-E0B437D2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C1E69-5E63-D822-5F6E-FFA9C5BC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769E4-8EB8-6110-D446-3A43C740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7D76B-5E37-7766-A5D7-82B63B92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6400F-1326-A1BC-57F7-9E6CDF00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DAC45-28E8-A66D-7323-928618C29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B608F-071A-5552-AE12-D2A90A04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E50AC-33CF-DA44-911B-5B5565A0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DFE39-A0DA-7FB5-6B96-C668BF54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F0C9A-234D-F4BA-46AF-2B53B26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8A002-5E18-2987-BE1D-0826C180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AE208-391D-EB57-9A26-17B2ABD0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66AD6-9EBF-64E5-FEE3-FC84E909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1D642-7B5B-0FFF-63EC-51BB0A22F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85DC49-7FFE-CDB0-B908-A9C25AB3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94BAA5-FD54-D569-F76F-6F62D144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1B1F32-34BC-A8CF-46FE-79CED7AE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78953D-274B-641D-EB01-96A1ED13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6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43A07-6628-84AB-E4D1-474AB7FD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18562D-249F-1575-8CB4-4A94C438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CE986-5809-7307-AD89-243454E0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A0DDC0-FEE1-5495-293C-214F4575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0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8933F-A5F7-70D6-F475-AA155FF8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1B2ECA-D374-4425-CD2D-1366EA73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2342DC-10C3-6EEE-3D0A-880D2A5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28C2A-91AA-B666-2A0A-9D1A8F0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4D6CA-87A5-A734-26A0-0309DBBC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B54E3-E666-D1D1-7AD4-05927EFF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C851E-9230-7688-442D-AF3DCA9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D4AF1-7123-0D5F-423D-B84247C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76A14-5F96-37B8-F71C-F6B0D176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6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7426-3D3C-C14E-6D75-E0E1F80B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3EC108-CCB1-AA95-EA18-5E125A13D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F41E0-E4F2-A001-8653-145CA831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16D97B-1434-8F2C-EACA-C707D63E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D2688-29EB-1036-5E56-A4429105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50278-4F9F-718F-D902-0C9E9014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0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A3114F-003C-0003-9B98-69418FB2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6863B-1E4B-555A-CBFE-B1D59430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BB3C0-B4F9-55AB-B213-3ADB3513E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5626-5CF2-40E7-9007-ACEBD2824EE4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128AC-0295-2909-77D0-353928AD4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AA0FF-558E-1294-C0E0-1BF85357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98BC-44CA-412B-9C42-42E9FC63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0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9637-025B-E4F3-8DD8-F46643760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0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用于大规模深度推荐模型的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专用推理参数服务器</a:t>
            </a:r>
          </a:p>
        </p:txBody>
      </p:sp>
    </p:spTree>
    <p:extLst>
      <p:ext uri="{BB962C8B-B14F-4D97-AF65-F5344CB8AC3E}">
        <p14:creationId xmlns:p14="http://schemas.microsoft.com/office/powerpoint/2010/main" val="6747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Deduplication and Skewness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Deduplication——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去除重复数据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目的：为了避免多次查找同一个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Skewness——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偏斜度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偏斜度越高，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Deduplication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的效果越好</a:t>
            </a:r>
            <a:endParaRPr lang="en-US" altLang="zh-CN" sz="2400" dirty="0">
              <a:solidFill>
                <a:srgbClr val="121212"/>
              </a:solidFill>
              <a:latin typeface="-apple-system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在深度推荐模型中近似满足幂律分布，因此偏斜度很高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D119C2-0AC8-AA3B-2944-B9B17D2E9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8" b="5095"/>
          <a:stretch/>
        </p:blipFill>
        <p:spPr>
          <a:xfrm>
            <a:off x="2244062" y="3330468"/>
            <a:ext cx="7194578" cy="34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GPU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加速的推理架构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许多现有的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加速数据系统都采用了多级存储结构（包括本文）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显存不够时，使用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的内存资源来扩展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的存储空间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GPU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混合架构的两个瓶颈：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等线" panose="02010600030101010101" pitchFamily="2" charset="-122"/>
              <a:cs typeface="+mn-cs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之间交互时，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DRAM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带宽限制导致的高延迟；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不断增长的模型大小和线上训练带来的复杂度，导致了部署延迟。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4D256-9D8A-A1C6-B8ED-46904E6E5D60}"/>
              </a:ext>
            </a:extLst>
          </p:cNvPr>
          <p:cNvSpPr txBox="1"/>
          <p:nvPr/>
        </p:nvSpPr>
        <p:spPr>
          <a:xfrm>
            <a:off x="1676400" y="4053840"/>
            <a:ext cx="942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Hierarchical Parameter Server (HPS)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64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122363"/>
            <a:ext cx="10373360" cy="2387600"/>
          </a:xfrm>
        </p:spPr>
        <p:txBody>
          <a:bodyPr/>
          <a:lstStyle/>
          <a:p>
            <a:r>
              <a:rPr lang="en-US" altLang="zh-CN" dirty="0"/>
              <a:t>3.Hierarchical Parameter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81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多级参数服务器（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HPS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设计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的目的：解决传统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参数服务器最可能面临的三个挑战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模型参数的下载与传输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内存中的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的模型参数下载并传输到单个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设备时可能会出现问题，当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不能整个装入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显存时问题更为严重。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利用了数据分布的局部性，采用一种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缓存机制极大程度的减轻了这一问题。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增加的部署开销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：来源于推理平台的高可用性要求和带宽限制。通过联合组织和使用推理集群的分布式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内存，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节省了资源并实现了快速线上模型更新。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参数更新与刷新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和参数服务器之间需要进行参数的更新与刷新。如果只有模型的一部分加载进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显存中，那么在查找过程中会产生参数丢失。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使用一种异步插入和刷新机制来维持参数在交换时的一致性。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968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多级参数服务器（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HPS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存储结构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FCEE20-D782-27D9-02C0-B01579C16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9"/>
          <a:stretch/>
        </p:blipFill>
        <p:spPr>
          <a:xfrm>
            <a:off x="2537238" y="1009952"/>
            <a:ext cx="7389081" cy="5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多级参数服务器（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HPS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存储结构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第一级：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GPU embedding cache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  <a:buNone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为推荐模型推理设计的动态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cache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，利用数据的局部性，保存访问频率最高的特征。支持多种操作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(4)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和动态插入异步刷新机制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(6)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来保证高命中率。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第二级：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Parameter partitions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  <a:buNone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用来复制并存储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内存中的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参数，其功能与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Cache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类似。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第三级：</a:t>
            </a: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Parameter replications</a:t>
            </a:r>
          </a:p>
          <a:p>
            <a:pPr marL="457200" lvl="1" indent="0">
              <a:lnSpc>
                <a:spcPct val="100000"/>
              </a:lnSpc>
              <a:buClr>
                <a:schemeClr val="accent5"/>
              </a:buClr>
              <a:buNone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为了确保不出错，在第三级的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SSD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中保存全部的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参数，如果上一级的访问也未命中，就在这一级中查找。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因此，如果有足够的时间，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总能找到每个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query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对应的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306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1122363"/>
            <a:ext cx="11490960" cy="2387600"/>
          </a:xfrm>
        </p:spPr>
        <p:txBody>
          <a:bodyPr/>
          <a:lstStyle/>
          <a:p>
            <a:r>
              <a:rPr lang="en-US" altLang="zh-CN" dirty="0"/>
              <a:t>4.Inference GPU Embedding 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05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Cache Data Model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541782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Slots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的基本存储单元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slot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包含一个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key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、一个与之相关的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vector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和一个访问计数器。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C46E2A-B915-8631-33AD-BB0C91E0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968334"/>
            <a:ext cx="6034568" cy="53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Cache Data Model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541782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Slabs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现代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以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warp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为单位执行代码，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warp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是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32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个线程。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因此本文将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32 slots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集合成一个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，每一个线程分配给一个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slot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每当在一个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中找到一个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key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，就执行寄存器级的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warp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内部通信来消除分支和内存分歧。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C46E2A-B915-8631-33AD-BB0C91E0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968334"/>
            <a:ext cx="6034568" cy="53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Cache Data Model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541782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Slabsets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Slabs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组成的集合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每一个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key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会首先映射到一个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slabset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中，但是可能占据任意一个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slot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。因此需要在单个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slabsets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中查找。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容量小的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slabset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可以减少查找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key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的延迟，但是会增加冲突的概率。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本文将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slabset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size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设置为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，来与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NVIDIA 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的架构相适配。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C46E2A-B915-8631-33AD-BB0C91E0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968334"/>
            <a:ext cx="6034568" cy="53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GPU Embedding Cache API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4955248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Query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为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keys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检索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vectors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未命中的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keys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会返回成一个列表，用于从第二级结构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parameter partitions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中获取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C4A82-8924-328D-88F2-33C23358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08" y="681036"/>
            <a:ext cx="6378232" cy="61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9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GPU Embedding Cache API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482600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Replace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插入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时优先填满空的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slots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如果空的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slots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不足，就采用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LRU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算法来替换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370D10-337A-4003-7673-359032FFE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9"/>
          <a:stretch/>
        </p:blipFill>
        <p:spPr>
          <a:xfrm>
            <a:off x="5220356" y="1605915"/>
            <a:ext cx="6829405" cy="39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17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GPU Embedding Cache API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4663440" cy="3758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Update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先确认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input keys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cached keys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的交集，然后替换对应的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vectors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F3DC3D-54FB-B869-8DB9-E8790F12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93" y="1377054"/>
            <a:ext cx="6782253" cy="31949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BB56D3-A2DF-DE51-871D-82C2487A4887}"/>
              </a:ext>
            </a:extLst>
          </p:cNvPr>
          <p:cNvSpPr txBox="1"/>
          <p:nvPr/>
        </p:nvSpPr>
        <p:spPr>
          <a:xfrm>
            <a:off x="518160" y="4947920"/>
            <a:ext cx="5892800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Dump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批量输出在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中的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embedding keys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8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Insertion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查找失败时，会将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内存或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SSD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中的数据插入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显存中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异步插入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：当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的命中率比预设的阈值高时进行异步插入。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任何一个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key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未命中时，就立即返回用户可配置的默认向量。在后续操作中，异步地从更高级存储结构中将正确的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取出来。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同步插入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：当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的命中率比预设的阈值低时进行同步插入。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在未命中的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被找到之前，先停止剩下的流水线。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如果阈值设置是合理的，那么同步插入只会发生在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warm-up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阶段或者模型更新后。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C601AB-5E7E-9AE3-532E-81391334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53" y="965358"/>
            <a:ext cx="7322254" cy="49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122363"/>
            <a:ext cx="11236960" cy="2387600"/>
          </a:xfrm>
        </p:spPr>
        <p:txBody>
          <a:bodyPr/>
          <a:lstStyle/>
          <a:p>
            <a:r>
              <a:rPr lang="en-US" altLang="zh-CN" dirty="0"/>
              <a:t>5.Computer Memory And SSD Storage 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09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Volatile Database (VDB)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易变数据库层（第二级）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VDB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存放在系统内存中。系统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/CPU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内存的扩展开销比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显存小。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当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未命中时，就会在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VDB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中查找。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类似于异步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，每个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VDB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上有时间戳记录上一次的访问时间，每当找到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vector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后，异步更新时间戳。未命中的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vector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会从下一级存储结构中插入到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VDB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每个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的分区分配由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XXH64hash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值确定。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异步可以避免查找过程的暂停和等待。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5E2D3-7B39-4319-6E66-55201D7F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42" y="4968089"/>
            <a:ext cx="842127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Persistent Database (PDB)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持续数据库层（第三级）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PDB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存放在硬盘或者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SSD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中。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有助于提高预测准确率，并且作为数据的备份与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ultimate ground truth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存放了所有可能的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，最大化容错率。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查找的耗时很长。但假如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可以保证足够高的命中率，客户应该只能感受到推理性能的微小偏差。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75128C-EDAA-F0E6-F6F1-63CEF695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4224066"/>
            <a:ext cx="829743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4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122363"/>
            <a:ext cx="11236960" cy="2387600"/>
          </a:xfrm>
        </p:spPr>
        <p:txBody>
          <a:bodyPr/>
          <a:lstStyle/>
          <a:p>
            <a:r>
              <a:rPr lang="en-US" altLang="zh-CN" dirty="0"/>
              <a:t>6.Online Model Updating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5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Model Updating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具有专用线上更新机制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在完成一轮训练后，广播到所有的推理结点中。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803BB2-D67A-1169-E837-098D2FE3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92" y="1792010"/>
            <a:ext cx="6752088" cy="50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Model Updating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VDB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PDB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的更新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在线更新机制围绕模型训练展开，它被设计为一个辅助进程，可以在任何时间点打开和关闭。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一旦取得了训练进展，训练结点将其更新转存到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Apache 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kafka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-based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消息缓冲区。这一步通过一个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Message Producer API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来实现。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需要更新的推理结点可以使用相应的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Message Source API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获取更新数据，允许共享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VDB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的结点也在它们之间共享更新工作负载。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为减少在线更新的开销，允许结点在后台惰性（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lazy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）的更新，更新过程与其他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I/O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请求保持一致。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390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推荐系统（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RS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推荐系统广泛应用于各种软件与网络服务中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新闻推送、电子商务、社交软件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zh-CN" altLang="en-US" dirty="0"/>
          </a:p>
        </p:txBody>
      </p:sp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0F5D37E6-C68A-42FF-FF2B-23C92C73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95838"/>
            <a:ext cx="7500620" cy="45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34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Model Updating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异步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GPU embedding cache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刷新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当有推理请求时，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必须随时可用，使用之前的方法会产生延迟，不满足需求。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因此，不直接从缓存区获取更新，而是允许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定期轮询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VDB/PDB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以获取更新，并在必要时替换嵌入。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刷新周期是根据训练情况设置：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使用在线训练时，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 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可以配置为定期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分钟、小时等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刷新其内容。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进行离线训练时，通过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Triton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模型管理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API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发送的信号触发刷新。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135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122363"/>
            <a:ext cx="11236960" cy="2387600"/>
          </a:xfrm>
        </p:spPr>
        <p:txBody>
          <a:bodyPr/>
          <a:lstStyle/>
          <a:p>
            <a:r>
              <a:rPr lang="en-US" altLang="zh-CN" dirty="0"/>
              <a:t>7.Performance 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922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环境配置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NVIDIA DGX A100 nodes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AMD EPYC 7742 CPUs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2TB CPU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内存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个连通的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NVIDIA A100 GPUs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80GB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显存）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8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个用于内部结点间传输的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Mellanox CX6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20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Criteo 1TB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一个大型的针对广告点击率的数据集。包含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13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dense features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26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sparse features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大约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90GB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MovieLens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一个包含电影推荐的小型数据集。包含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sparse features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大约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20MB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Synthetic dataset A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对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Criteo 1TB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数据集的模仿，但是一个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能达到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650GB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Synthetic dataset B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Synthetic dataset A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类似，但是包含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9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dense features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130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sparse features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大约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81GB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10924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Single-instance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Criteo 1TB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F80039-CAEE-9AE1-924F-424A09AF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53" y="1710107"/>
            <a:ext cx="10776093" cy="433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8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Single-instance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Synthetic dataset A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F1EDCB-2F8A-2993-4968-3BFD02A7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726606"/>
            <a:ext cx="6235106" cy="48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Warm-up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和稳定阶段的推理延迟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Criteo 1TB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warm-up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阶段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C1D54A-E1A0-727B-2BF1-BF82A0AB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04" y="1525001"/>
            <a:ext cx="6121096" cy="49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34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Warm-up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和稳定阶段的推理延迟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Synthetic dataset A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warm-up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阶段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DDC753-D474-D1EA-AB73-2DE03F0F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10" y="1644300"/>
            <a:ext cx="5434979" cy="44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Warm-up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和稳定阶段的推理延迟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Synthetic dataset A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数据集的稳定阶段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4EA740-2E2B-0781-174D-92F7F8C2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1447523"/>
            <a:ext cx="5585901" cy="48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30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GPU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，多实例的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吞吐量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B57E9B-FBD8-06DF-EF58-5E9E228F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51" y="1142877"/>
            <a:ext cx="8945697" cy="45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深度推荐模型（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DLRM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典型的深度推荐模型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6BDF2-BE7C-453A-A042-2254BAC6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8" y="1314112"/>
            <a:ext cx="8054703" cy="52797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54C457-FC8F-35A7-DFBD-F4875B33C321}"/>
              </a:ext>
            </a:extLst>
          </p:cNvPr>
          <p:cNvSpPr txBox="1"/>
          <p:nvPr/>
        </p:nvSpPr>
        <p:spPr>
          <a:xfrm>
            <a:off x="152400" y="4277360"/>
            <a:ext cx="166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年龄、价格等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4841CD-EDB8-993D-91B6-56C5A663F6BB}"/>
              </a:ext>
            </a:extLst>
          </p:cNvPr>
          <p:cNvSpPr txBox="1"/>
          <p:nvPr/>
        </p:nvSpPr>
        <p:spPr>
          <a:xfrm>
            <a:off x="3698240" y="5947509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Sparse Features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用户</a:t>
            </a:r>
            <a:r>
              <a:rPr lang="en-US" altLang="zh-CN" dirty="0"/>
              <a:t>ID</a:t>
            </a:r>
            <a:r>
              <a:rPr lang="zh-CN" altLang="en-US" dirty="0"/>
              <a:t>、商品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3C6035-7AC0-7CFB-28A5-6374CB17A72B}"/>
              </a:ext>
            </a:extLst>
          </p:cNvPr>
          <p:cNvSpPr txBox="1"/>
          <p:nvPr/>
        </p:nvSpPr>
        <p:spPr>
          <a:xfrm>
            <a:off x="7817031" y="2062480"/>
            <a:ext cx="334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Embeddings</a:t>
            </a:r>
            <a:r>
              <a:rPr lang="zh-CN" altLang="en-US" dirty="0"/>
              <a:t>占用大量内存，并且查找时间很长，会产生延时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29A245-FF17-C4F6-3AB2-F2B54AFAD364}"/>
              </a:ext>
            </a:extLst>
          </p:cNvPr>
          <p:cNvSpPr txBox="1"/>
          <p:nvPr/>
        </p:nvSpPr>
        <p:spPr>
          <a:xfrm>
            <a:off x="7817031" y="358464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 Embedding vectors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DFAEC8-F32E-1ECE-E9D1-32D6B6B7F862}"/>
              </a:ext>
            </a:extLst>
          </p:cNvPr>
          <p:cNvSpPr txBox="1"/>
          <p:nvPr/>
        </p:nvSpPr>
        <p:spPr>
          <a:xfrm>
            <a:off x="7701280" y="5750560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embedding</a:t>
            </a:r>
            <a:r>
              <a:rPr lang="zh-CN" altLang="en-US" dirty="0"/>
              <a:t>是独立的，因此可以使用支持并行计算的</a:t>
            </a:r>
            <a:r>
              <a:rPr lang="en-US" altLang="zh-CN" dirty="0"/>
              <a:t>GPU</a:t>
            </a:r>
            <a:r>
              <a:rPr lang="zh-CN" altLang="en-US" dirty="0"/>
              <a:t>完成查找任务</a:t>
            </a:r>
          </a:p>
        </p:txBody>
      </p:sp>
    </p:spTree>
    <p:extLst>
      <p:ext uri="{BB962C8B-B14F-4D97-AF65-F5344CB8AC3E}">
        <p14:creationId xmlns:p14="http://schemas.microsoft.com/office/powerpoint/2010/main" val="29230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推理的准确率和命中率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Criteo 1TB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114060-B7BC-5C47-0250-B73BC966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68" y="1464574"/>
            <a:ext cx="7371823" cy="45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1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NVIDIA GPU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下的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HPS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121212"/>
                </a:solidFill>
                <a:latin typeface="-apple-system"/>
              </a:rPr>
              <a:t>MovieLens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623B4C-D937-59AB-7783-AE2BAAD3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498017"/>
            <a:ext cx="6268719" cy="48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28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NVIDIA GPU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下的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HPS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Criteo 1TB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7DE192-773C-7097-583F-A0DB6D31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60" y="1271029"/>
            <a:ext cx="6249680" cy="49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6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NVIDIA GPU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下的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HPS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Synthetic dataset B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数据集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2687EF-E312-FBDC-5364-DBC81ADB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670422"/>
            <a:ext cx="6146800" cy="47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94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122363"/>
            <a:ext cx="11236960" cy="2387600"/>
          </a:xfrm>
        </p:spPr>
        <p:txBody>
          <a:bodyPr/>
          <a:lstStyle/>
          <a:p>
            <a:r>
              <a:rPr lang="en-US" altLang="zh-CN" dirty="0"/>
              <a:t>8.Conclusion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53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用于大规模深度推荐模型的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GPU 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专用推理参数服务器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——HPS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使用高性能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，利用数据局部性提升推理速度；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使用两层数据结构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VDB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PDB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扩展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显存，使其可用于大规模模型；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使用异步更新机制确保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保持高命中率。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成果：</a:t>
            </a:r>
            <a:endParaRPr lang="en-US" altLang="zh-CN" sz="2400" b="1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相比于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pytorch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的端到端模型推理延迟降低了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5-62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倍；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在不同的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上都有很好的表现。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1586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zh-CN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3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深度推荐模型（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DLRM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深度推荐模型面临的挑战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现在最先进的深度模型中使用的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是非常大的，通常有十亿字节到万亿字节，比大多数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的显存大得多；同时线上推理的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batch size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通常很小，不能充分利用哪怕一个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查找任务需要很大的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显存和很少的计算资源！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之前，人们提出最好的方案是将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查找任务交给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去做，但这样就没法利用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的优势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——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高内存带宽，同时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之间的传输带宽会成为主要的瓶颈。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不成比例的处理能力在这种设置中大多处于闲置状态，会造成大量的资源浪费。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803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深度推荐模型（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DLRM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解决方案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推荐模型中的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有很强的局部性，并且近似遵循幂律分布（如图）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因此可以在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显存中只存储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hot embeddings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92B265-C72F-8B31-78B5-0E14B3BF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80" y="2362881"/>
            <a:ext cx="8051040" cy="42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深度推荐模型（</a:t>
            </a:r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DLRM</a:t>
            </a:r>
            <a:r>
              <a:rPr lang="zh-CN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解决方案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The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HugeCTR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Hierarchical Parameter Server(HPS)——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大规模分级参数服务器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多级数据结构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：可以利用集群的内存资源，在线上推理时提供异步更新机制来保持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的高命中率；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高性能动态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GPU embedding cache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：追踪并缓存频率最高的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embeddings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到高吞吐量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显存中，从而将吞吐量（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throughput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）最大化；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线上模型更新机制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：用于分布式推理部署；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可定制的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HPS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后端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：提供并行模型的执行，混合模型部署，和为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NVIDIA Triton GPU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推理服务器提供的集成模型流水线服务。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751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AA671-C540-2873-813C-6C07A1235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3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21845-7ACB-39EE-B550-4CC19A23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10835640" cy="813435"/>
          </a:xfrm>
        </p:spPr>
        <p:txBody>
          <a:bodyPr>
            <a:normAutofit/>
          </a:bodyPr>
          <a:lstStyle/>
          <a:p>
            <a:r>
              <a:rPr lang="en-US" altLang="zh-C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Tables</a:t>
            </a:r>
            <a:endParaRPr lang="zh-CN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39373-D79A-0651-DE30-7F24325E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813436"/>
            <a:ext cx="10835640" cy="536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与深度神经网络组成深度推荐模型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，将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sparse features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的数学形式表示为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维的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dense vector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Key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，用于识别和引用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Embedding Tables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的表项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e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Query Key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q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Q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是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K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的子集，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结果：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A42C31-B164-0A77-DBBC-6932E75E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89" y="1540265"/>
            <a:ext cx="7242911" cy="656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589D09-D302-C95F-FBA2-EA9C2F101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79" y="2828229"/>
            <a:ext cx="2543530" cy="4382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B7CB0B-AD28-C0CC-4A40-1FE240A82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114" y="3844656"/>
            <a:ext cx="647790" cy="438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707430-E2F6-127C-0C3C-8191C6920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904" y="3817344"/>
            <a:ext cx="2048161" cy="4858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C68D9B-8900-878A-D864-E7E189FBB3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237"/>
          <a:stretch/>
        </p:blipFill>
        <p:spPr>
          <a:xfrm>
            <a:off x="2691672" y="5086082"/>
            <a:ext cx="5153744" cy="4633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3530900-84A3-D857-6273-AD7BE9099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80" y="4359069"/>
            <a:ext cx="415348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9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2129</Words>
  <Application>Microsoft Office PowerPoint</Application>
  <PresentationFormat>宽屏</PresentationFormat>
  <Paragraphs>198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-apple-system</vt:lpstr>
      <vt:lpstr>等线</vt:lpstr>
      <vt:lpstr>等线 Light</vt:lpstr>
      <vt:lpstr>Arial</vt:lpstr>
      <vt:lpstr>Wingdings</vt:lpstr>
      <vt:lpstr>Office 主题​​</vt:lpstr>
      <vt:lpstr>用于大规模深度推荐模型的 GPU 专用推理参数服务器</vt:lpstr>
      <vt:lpstr>1.Introduction</vt:lpstr>
      <vt:lpstr>推荐系统（RS）</vt:lpstr>
      <vt:lpstr>深度推荐模型（DLRM）</vt:lpstr>
      <vt:lpstr>深度推荐模型（DLRM）</vt:lpstr>
      <vt:lpstr>深度推荐模型（DLRM）</vt:lpstr>
      <vt:lpstr>深度推荐模型（DLRM）</vt:lpstr>
      <vt:lpstr>2.Background</vt:lpstr>
      <vt:lpstr>Embedding Tables</vt:lpstr>
      <vt:lpstr>Deduplication and Skewness</vt:lpstr>
      <vt:lpstr>GPU加速的推理架构</vt:lpstr>
      <vt:lpstr>3.Hierarchical Parameter Server</vt:lpstr>
      <vt:lpstr>多级参数服务器（HPS）</vt:lpstr>
      <vt:lpstr>多级参数服务器（HPS）</vt:lpstr>
      <vt:lpstr>多级参数服务器（HPS）</vt:lpstr>
      <vt:lpstr>4.Inference GPU Embedding Cache</vt:lpstr>
      <vt:lpstr>Cache Data Model</vt:lpstr>
      <vt:lpstr>Cache Data Model</vt:lpstr>
      <vt:lpstr>Cache Data Model</vt:lpstr>
      <vt:lpstr>GPU Embedding Cache API</vt:lpstr>
      <vt:lpstr>GPU Embedding Cache API</vt:lpstr>
      <vt:lpstr>GPU Embedding Cache API</vt:lpstr>
      <vt:lpstr>Embedding Insertion</vt:lpstr>
      <vt:lpstr>5.Computer Memory And SSD Storage Layers</vt:lpstr>
      <vt:lpstr>Volatile Database (VDB)</vt:lpstr>
      <vt:lpstr>Persistent Database (PDB)</vt:lpstr>
      <vt:lpstr>6.Online Model Updating</vt:lpstr>
      <vt:lpstr>Online Model Updating</vt:lpstr>
      <vt:lpstr>Online Model Updating</vt:lpstr>
      <vt:lpstr>Online Model Updating</vt:lpstr>
      <vt:lpstr>7.Performance Evaluation</vt:lpstr>
      <vt:lpstr>环境配置</vt:lpstr>
      <vt:lpstr>数据集</vt:lpstr>
      <vt:lpstr>Single-instance性能</vt:lpstr>
      <vt:lpstr>Single-instance性能</vt:lpstr>
      <vt:lpstr>Warm-up和稳定阶段的推理延迟</vt:lpstr>
      <vt:lpstr>Warm-up和稳定阶段的推理延迟</vt:lpstr>
      <vt:lpstr>Warm-up和稳定阶段的推理延迟</vt:lpstr>
      <vt:lpstr>多GPU，多实例的batch吞吐量</vt:lpstr>
      <vt:lpstr>推理的准确率和命中率</vt:lpstr>
      <vt:lpstr>不同NVIDIA GPU下的HPS性能</vt:lpstr>
      <vt:lpstr>不同NVIDIA GPU下的HPS性能</vt:lpstr>
      <vt:lpstr>不同NVIDIA GPU下的HPS性能</vt:lpstr>
      <vt:lpstr>8.Conclusion</vt:lpstr>
      <vt:lpstr>总结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用于大规模深度推荐模型的 GPU 专用推理参数服务器</dc:title>
  <dc:creator>宋 俊杰</dc:creator>
  <cp:lastModifiedBy>宋 俊杰</cp:lastModifiedBy>
  <cp:revision>108</cp:revision>
  <dcterms:created xsi:type="dcterms:W3CDTF">2022-09-13T08:40:13Z</dcterms:created>
  <dcterms:modified xsi:type="dcterms:W3CDTF">2022-09-15T12:25:27Z</dcterms:modified>
</cp:coreProperties>
</file>