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40" r:id="rId2"/>
    <p:sldId id="520" r:id="rId3"/>
    <p:sldId id="521" r:id="rId4"/>
    <p:sldId id="522" r:id="rId5"/>
    <p:sldId id="523" r:id="rId6"/>
    <p:sldId id="525" r:id="rId7"/>
    <p:sldId id="526" r:id="rId8"/>
    <p:sldId id="527" r:id="rId9"/>
    <p:sldId id="529" r:id="rId10"/>
    <p:sldId id="524" r:id="rId11"/>
    <p:sldId id="530" r:id="rId12"/>
    <p:sldId id="531" r:id="rId13"/>
    <p:sldId id="533" r:id="rId14"/>
    <p:sldId id="532" r:id="rId15"/>
    <p:sldId id="534" r:id="rId16"/>
    <p:sldId id="536" r:id="rId17"/>
    <p:sldId id="535" r:id="rId18"/>
    <p:sldId id="537" r:id="rId19"/>
    <p:sldId id="538" r:id="rId20"/>
    <p:sldId id="539" r:id="rId21"/>
    <p:sldId id="549" r:id="rId22"/>
    <p:sldId id="550" r:id="rId23"/>
    <p:sldId id="552" r:id="rId24"/>
    <p:sldId id="551" r:id="rId25"/>
    <p:sldId id="553" r:id="rId26"/>
    <p:sldId id="554" r:id="rId27"/>
    <p:sldId id="555" r:id="rId28"/>
    <p:sldId id="556" r:id="rId29"/>
    <p:sldId id="540" r:id="rId30"/>
    <p:sldId id="541" r:id="rId31"/>
    <p:sldId id="542" r:id="rId32"/>
    <p:sldId id="543" r:id="rId33"/>
    <p:sldId id="544" r:id="rId34"/>
    <p:sldId id="545" r:id="rId35"/>
    <p:sldId id="546" r:id="rId36"/>
    <p:sldId id="547" r:id="rId37"/>
    <p:sldId id="548" r:id="rId38"/>
    <p:sldId id="26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20"/>
            <p14:sldId id="521"/>
            <p14:sldId id="522"/>
            <p14:sldId id="523"/>
            <p14:sldId id="525"/>
            <p14:sldId id="526"/>
            <p14:sldId id="527"/>
            <p14:sldId id="529"/>
            <p14:sldId id="524"/>
            <p14:sldId id="530"/>
            <p14:sldId id="531"/>
            <p14:sldId id="533"/>
            <p14:sldId id="532"/>
            <p14:sldId id="534"/>
            <p14:sldId id="536"/>
            <p14:sldId id="535"/>
            <p14:sldId id="537"/>
            <p14:sldId id="538"/>
            <p14:sldId id="539"/>
            <p14:sldId id="549"/>
            <p14:sldId id="550"/>
            <p14:sldId id="552"/>
            <p14:sldId id="551"/>
            <p14:sldId id="553"/>
            <p14:sldId id="554"/>
            <p14:sldId id="555"/>
            <p14:sldId id="556"/>
            <p14:sldId id="540"/>
            <p14:sldId id="541"/>
            <p14:sldId id="542"/>
            <p14:sldId id="543"/>
            <p14:sldId id="544"/>
            <p14:sldId id="545"/>
            <p14:sldId id="546"/>
            <p14:sldId id="547"/>
            <p14:sldId id="54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E0AE3-C09A-FE4C-B384-56310A1D37A7}" v="32" dt="2020-07-01T12:32:33.0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2" autoAdjust="0"/>
  </p:normalViewPr>
  <p:slideViewPr>
    <p:cSldViewPr snapToGrid="0">
      <p:cViewPr varScale="1">
        <p:scale>
          <a:sx n="93" d="100"/>
          <a:sy n="93" d="100"/>
        </p:scale>
        <p:origin x="7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2022/9/22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extLst>
      <p:ext uri="{BB962C8B-B14F-4D97-AF65-F5344CB8AC3E}">
        <p14:creationId xmlns:p14="http://schemas.microsoft.com/office/powerpoint/2010/main" val="276579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extLst>
      <p:ext uri="{BB962C8B-B14F-4D97-AF65-F5344CB8AC3E}">
        <p14:creationId xmlns:p14="http://schemas.microsoft.com/office/powerpoint/2010/main" val="3945941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2498740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591365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2610006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68753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774226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3348824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extLst>
      <p:ext uri="{BB962C8B-B14F-4D97-AF65-F5344CB8AC3E}">
        <p14:creationId xmlns:p14="http://schemas.microsoft.com/office/powerpoint/2010/main" val="3477854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17</a:t>
            </a:fld>
            <a:endParaRPr lang="en-US" dirty="0"/>
          </a:p>
        </p:txBody>
      </p:sp>
    </p:spTree>
    <p:extLst>
      <p:ext uri="{BB962C8B-B14F-4D97-AF65-F5344CB8AC3E}">
        <p14:creationId xmlns:p14="http://schemas.microsoft.com/office/powerpoint/2010/main" val="1438924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18</a:t>
            </a:fld>
            <a:endParaRPr lang="en-US" dirty="0"/>
          </a:p>
        </p:txBody>
      </p:sp>
    </p:spTree>
    <p:extLst>
      <p:ext uri="{BB962C8B-B14F-4D97-AF65-F5344CB8AC3E}">
        <p14:creationId xmlns:p14="http://schemas.microsoft.com/office/powerpoint/2010/main" val="3964201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19</a:t>
            </a:fld>
            <a:endParaRPr lang="en-US" dirty="0"/>
          </a:p>
        </p:txBody>
      </p:sp>
    </p:spTree>
    <p:extLst>
      <p:ext uri="{BB962C8B-B14F-4D97-AF65-F5344CB8AC3E}">
        <p14:creationId xmlns:p14="http://schemas.microsoft.com/office/powerpoint/2010/main" val="226748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4221912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20</a:t>
            </a:fld>
            <a:endParaRPr lang="en-US" dirty="0"/>
          </a:p>
        </p:txBody>
      </p:sp>
    </p:spTree>
    <p:extLst>
      <p:ext uri="{BB962C8B-B14F-4D97-AF65-F5344CB8AC3E}">
        <p14:creationId xmlns:p14="http://schemas.microsoft.com/office/powerpoint/2010/main" val="1958105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21</a:t>
            </a:fld>
            <a:endParaRPr lang="en-US" dirty="0"/>
          </a:p>
        </p:txBody>
      </p:sp>
    </p:spTree>
    <p:extLst>
      <p:ext uri="{BB962C8B-B14F-4D97-AF65-F5344CB8AC3E}">
        <p14:creationId xmlns:p14="http://schemas.microsoft.com/office/powerpoint/2010/main" val="1615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22</a:t>
            </a:fld>
            <a:endParaRPr lang="en-US" dirty="0"/>
          </a:p>
        </p:txBody>
      </p:sp>
    </p:spTree>
    <p:extLst>
      <p:ext uri="{BB962C8B-B14F-4D97-AF65-F5344CB8AC3E}">
        <p14:creationId xmlns:p14="http://schemas.microsoft.com/office/powerpoint/2010/main" val="1178014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23</a:t>
            </a:fld>
            <a:endParaRPr lang="en-US" dirty="0"/>
          </a:p>
        </p:txBody>
      </p:sp>
    </p:spTree>
    <p:extLst>
      <p:ext uri="{BB962C8B-B14F-4D97-AF65-F5344CB8AC3E}">
        <p14:creationId xmlns:p14="http://schemas.microsoft.com/office/powerpoint/2010/main" val="542179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24</a:t>
            </a:fld>
            <a:endParaRPr lang="en-US" dirty="0"/>
          </a:p>
        </p:txBody>
      </p:sp>
    </p:spTree>
    <p:extLst>
      <p:ext uri="{BB962C8B-B14F-4D97-AF65-F5344CB8AC3E}">
        <p14:creationId xmlns:p14="http://schemas.microsoft.com/office/powerpoint/2010/main" val="804363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25</a:t>
            </a:fld>
            <a:endParaRPr lang="en-US" dirty="0"/>
          </a:p>
        </p:txBody>
      </p:sp>
    </p:spTree>
    <p:extLst>
      <p:ext uri="{BB962C8B-B14F-4D97-AF65-F5344CB8AC3E}">
        <p14:creationId xmlns:p14="http://schemas.microsoft.com/office/powerpoint/2010/main" val="1431548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26</a:t>
            </a:fld>
            <a:endParaRPr lang="en-US" dirty="0"/>
          </a:p>
        </p:txBody>
      </p:sp>
    </p:spTree>
    <p:extLst>
      <p:ext uri="{BB962C8B-B14F-4D97-AF65-F5344CB8AC3E}">
        <p14:creationId xmlns:p14="http://schemas.microsoft.com/office/powerpoint/2010/main" val="2505521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27</a:t>
            </a:fld>
            <a:endParaRPr lang="en-US" dirty="0"/>
          </a:p>
        </p:txBody>
      </p:sp>
    </p:spTree>
    <p:extLst>
      <p:ext uri="{BB962C8B-B14F-4D97-AF65-F5344CB8AC3E}">
        <p14:creationId xmlns:p14="http://schemas.microsoft.com/office/powerpoint/2010/main" val="1509031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28</a:t>
            </a:fld>
            <a:endParaRPr lang="en-US" dirty="0"/>
          </a:p>
        </p:txBody>
      </p:sp>
    </p:spTree>
    <p:extLst>
      <p:ext uri="{BB962C8B-B14F-4D97-AF65-F5344CB8AC3E}">
        <p14:creationId xmlns:p14="http://schemas.microsoft.com/office/powerpoint/2010/main" val="2984634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29</a:t>
            </a:fld>
            <a:endParaRPr lang="en-US" dirty="0"/>
          </a:p>
        </p:txBody>
      </p:sp>
    </p:spTree>
    <p:extLst>
      <p:ext uri="{BB962C8B-B14F-4D97-AF65-F5344CB8AC3E}">
        <p14:creationId xmlns:p14="http://schemas.microsoft.com/office/powerpoint/2010/main" val="209651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3683861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30</a:t>
            </a:fld>
            <a:endParaRPr lang="en-US" dirty="0"/>
          </a:p>
        </p:txBody>
      </p:sp>
    </p:spTree>
    <p:extLst>
      <p:ext uri="{BB962C8B-B14F-4D97-AF65-F5344CB8AC3E}">
        <p14:creationId xmlns:p14="http://schemas.microsoft.com/office/powerpoint/2010/main" val="2840878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31</a:t>
            </a:fld>
            <a:endParaRPr lang="en-US" dirty="0"/>
          </a:p>
        </p:txBody>
      </p:sp>
    </p:spTree>
    <p:extLst>
      <p:ext uri="{BB962C8B-B14F-4D97-AF65-F5344CB8AC3E}">
        <p14:creationId xmlns:p14="http://schemas.microsoft.com/office/powerpoint/2010/main" val="6833160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32</a:t>
            </a:fld>
            <a:endParaRPr lang="en-US" dirty="0"/>
          </a:p>
        </p:txBody>
      </p:sp>
    </p:spTree>
    <p:extLst>
      <p:ext uri="{BB962C8B-B14F-4D97-AF65-F5344CB8AC3E}">
        <p14:creationId xmlns:p14="http://schemas.microsoft.com/office/powerpoint/2010/main" val="4065823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33</a:t>
            </a:fld>
            <a:endParaRPr lang="en-US" dirty="0"/>
          </a:p>
        </p:txBody>
      </p:sp>
    </p:spTree>
    <p:extLst>
      <p:ext uri="{BB962C8B-B14F-4D97-AF65-F5344CB8AC3E}">
        <p14:creationId xmlns:p14="http://schemas.microsoft.com/office/powerpoint/2010/main" val="3635496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34</a:t>
            </a:fld>
            <a:endParaRPr lang="en-US" dirty="0"/>
          </a:p>
        </p:txBody>
      </p:sp>
    </p:spTree>
    <p:extLst>
      <p:ext uri="{BB962C8B-B14F-4D97-AF65-F5344CB8AC3E}">
        <p14:creationId xmlns:p14="http://schemas.microsoft.com/office/powerpoint/2010/main" val="1871397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35</a:t>
            </a:fld>
            <a:endParaRPr lang="en-US" dirty="0"/>
          </a:p>
        </p:txBody>
      </p:sp>
    </p:spTree>
    <p:extLst>
      <p:ext uri="{BB962C8B-B14F-4D97-AF65-F5344CB8AC3E}">
        <p14:creationId xmlns:p14="http://schemas.microsoft.com/office/powerpoint/2010/main" val="2677063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36</a:t>
            </a:fld>
            <a:endParaRPr lang="en-US" dirty="0"/>
          </a:p>
        </p:txBody>
      </p:sp>
    </p:spTree>
    <p:extLst>
      <p:ext uri="{BB962C8B-B14F-4D97-AF65-F5344CB8AC3E}">
        <p14:creationId xmlns:p14="http://schemas.microsoft.com/office/powerpoint/2010/main" val="12917178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37</a:t>
            </a:fld>
            <a:endParaRPr lang="en-US" dirty="0"/>
          </a:p>
        </p:txBody>
      </p:sp>
    </p:spTree>
    <p:extLst>
      <p:ext uri="{BB962C8B-B14F-4D97-AF65-F5344CB8AC3E}">
        <p14:creationId xmlns:p14="http://schemas.microsoft.com/office/powerpoint/2010/main" val="2184428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38</a:t>
            </a:fld>
            <a:endParaRPr lang="zh-CN" altLang="en-US"/>
          </a:p>
        </p:txBody>
      </p:sp>
    </p:spTree>
    <p:extLst>
      <p:ext uri="{BB962C8B-B14F-4D97-AF65-F5344CB8AC3E}">
        <p14:creationId xmlns:p14="http://schemas.microsoft.com/office/powerpoint/2010/main" val="1105931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39950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spcAft>
                <a:spcPts val="1200"/>
              </a:spcAft>
              <a:buFont typeface="Arial" panose="020B0604020202020204" pitchFamily="34" charset="0"/>
              <a:buNone/>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78530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LinLibertineT"/>
              </a:rPr>
              <a:t>[1] Brendan McMahan, Eider Moore, Daniel Ramage, Seth Hampson, and Blaise </a:t>
            </a:r>
            <a:r>
              <a:rPr lang="en-US" altLang="zh-CN" sz="1800" b="0" i="0" u="none" strike="noStrike" baseline="0" dirty="0" err="1">
                <a:latin typeface="LinLibertineT"/>
              </a:rPr>
              <a:t>Aguera</a:t>
            </a:r>
            <a:r>
              <a:rPr lang="en-US" altLang="zh-CN" sz="1800" b="0" i="0" u="none" strike="noStrike" baseline="0" dirty="0">
                <a:latin typeface="LinLibertineT"/>
              </a:rPr>
              <a:t> y </a:t>
            </a:r>
            <a:r>
              <a:rPr lang="en-US" altLang="zh-CN" sz="1800" b="0" i="0" u="none" strike="noStrike" baseline="0" dirty="0" err="1">
                <a:latin typeface="LinLibertineT"/>
              </a:rPr>
              <a:t>Arcas</a:t>
            </a:r>
            <a:r>
              <a:rPr lang="en-US" altLang="zh-CN" sz="1800" b="0" i="0" u="none" strike="noStrike" baseline="0" dirty="0">
                <a:latin typeface="LinLibertineT"/>
              </a:rPr>
              <a:t>. 2017. Communication-Efficient Learning of Deep Networks from Decentralized Data. In </a:t>
            </a:r>
            <a:r>
              <a:rPr lang="en-US" altLang="zh-CN" sz="1800" b="0" i="0" u="none" strike="noStrike" baseline="0" dirty="0">
                <a:latin typeface="LinLibertineTI"/>
              </a:rPr>
              <a:t>AISTATS</a:t>
            </a:r>
            <a:r>
              <a:rPr lang="en-US" altLang="zh-CN" sz="1800" b="0" i="0" u="none" strike="noStrike" baseline="0" dirty="0">
                <a:latin typeface="LinLibertineT"/>
              </a:rPr>
              <a:t>. 1273–1282.</a:t>
            </a:r>
          </a:p>
          <a:p>
            <a:pPr algn="l"/>
            <a:r>
              <a:rPr lang="en-US" altLang="zh-CN" sz="1800" b="0" i="0" u="none" strike="noStrike" baseline="0" dirty="0">
                <a:latin typeface="LinLibertineT"/>
              </a:rPr>
              <a:t>[2] Tian Li, </a:t>
            </a:r>
            <a:r>
              <a:rPr lang="en-US" altLang="zh-CN" sz="1800" b="0" i="0" u="none" strike="noStrike" baseline="0" dirty="0" err="1">
                <a:latin typeface="LinLibertineT"/>
              </a:rPr>
              <a:t>Anit</a:t>
            </a:r>
            <a:r>
              <a:rPr lang="en-US" altLang="zh-CN" sz="1800" b="0" i="0" u="none" strike="noStrike" baseline="0" dirty="0">
                <a:latin typeface="LinLibertineT"/>
              </a:rPr>
              <a:t> Kumar </a:t>
            </a:r>
            <a:r>
              <a:rPr lang="en-US" altLang="zh-CN" sz="1800" b="0" i="0" u="none" strike="noStrike" baseline="0" dirty="0" err="1">
                <a:latin typeface="LinLibertineT"/>
              </a:rPr>
              <a:t>Sahu</a:t>
            </a:r>
            <a:r>
              <a:rPr lang="en-US" altLang="zh-CN" sz="1800" b="0" i="0" u="none" strike="noStrike" baseline="0" dirty="0">
                <a:latin typeface="LinLibertineT"/>
              </a:rPr>
              <a:t>, Manzil Zaheer, </a:t>
            </a:r>
            <a:r>
              <a:rPr lang="en-US" altLang="zh-CN" sz="1800" b="0" i="0" u="none" strike="noStrike" baseline="0" dirty="0" err="1">
                <a:latin typeface="LinLibertineT"/>
              </a:rPr>
              <a:t>Maziar</a:t>
            </a:r>
            <a:r>
              <a:rPr lang="en-US" altLang="zh-CN" sz="1800" b="0" i="0" u="none" strike="noStrike" baseline="0" dirty="0">
                <a:latin typeface="LinLibertineT"/>
              </a:rPr>
              <a:t> </a:t>
            </a:r>
            <a:r>
              <a:rPr lang="en-US" altLang="zh-CN" sz="1800" b="0" i="0" u="none" strike="noStrike" baseline="0" dirty="0" err="1">
                <a:latin typeface="LinLibertineT"/>
              </a:rPr>
              <a:t>Sanjabi</a:t>
            </a:r>
            <a:r>
              <a:rPr lang="en-US" altLang="zh-CN" sz="1800" b="0" i="0" u="none" strike="noStrike" baseline="0" dirty="0">
                <a:latin typeface="LinLibertineT"/>
              </a:rPr>
              <a:t>, </a:t>
            </a:r>
            <a:r>
              <a:rPr lang="en-US" altLang="zh-CN" sz="1800" b="0" i="0" u="none" strike="noStrike" baseline="0" dirty="0" err="1">
                <a:latin typeface="LinLibertineT"/>
              </a:rPr>
              <a:t>Ameet</a:t>
            </a:r>
            <a:r>
              <a:rPr lang="en-US" altLang="zh-CN" sz="1800" b="0" i="0" u="none" strike="noStrike" baseline="0" dirty="0">
                <a:latin typeface="LinLibertineT"/>
              </a:rPr>
              <a:t> Talwalkar, and Virginia Smith. 2020. Federated optimization in heterogeneous networks. </a:t>
            </a:r>
            <a:r>
              <a:rPr lang="en-US" altLang="zh-CN" sz="1800" b="0" i="0" u="none" strike="noStrike" baseline="0" dirty="0">
                <a:latin typeface="LinLibertineTI"/>
              </a:rPr>
              <a:t>Proceedings of Machine Learning and Systems </a:t>
            </a:r>
            <a:r>
              <a:rPr lang="en-US" altLang="zh-CN" sz="1800" b="0" i="0" u="none" strike="noStrike" baseline="0" dirty="0">
                <a:latin typeface="LinLibertineT"/>
              </a:rPr>
              <a:t>(2020), 429–450.</a:t>
            </a:r>
          </a:p>
          <a:p>
            <a:pPr algn="l"/>
            <a:r>
              <a:rPr lang="en-US" altLang="zh-CN" sz="1800" b="0" i="0" u="none" strike="noStrike" baseline="0" dirty="0">
                <a:latin typeface="LinLibertineT"/>
              </a:rPr>
              <a:t>[3] Muhammad </a:t>
            </a:r>
            <a:r>
              <a:rPr lang="en-US" altLang="zh-CN" sz="1800" b="0" i="0" u="none" strike="noStrike" baseline="0" dirty="0" err="1">
                <a:latin typeface="LinLibertineT"/>
              </a:rPr>
              <a:t>Asad</a:t>
            </a:r>
            <a:r>
              <a:rPr lang="en-US" altLang="zh-CN" sz="1800" b="0" i="0" u="none" strike="noStrike" baseline="0" dirty="0">
                <a:latin typeface="LinLibertineT"/>
              </a:rPr>
              <a:t>, Ahmed </a:t>
            </a:r>
            <a:r>
              <a:rPr lang="en-US" altLang="zh-CN" sz="1800" b="0" i="0" u="none" strike="noStrike" baseline="0" dirty="0" err="1">
                <a:latin typeface="LinLibertineT"/>
              </a:rPr>
              <a:t>Moustafa</a:t>
            </a:r>
            <a:r>
              <a:rPr lang="en-US" altLang="zh-CN" sz="1800" b="0" i="0" u="none" strike="noStrike" baseline="0" dirty="0">
                <a:latin typeface="LinLibertineT"/>
              </a:rPr>
              <a:t>, and Takayuki Ito. 2020. </a:t>
            </a:r>
            <a:r>
              <a:rPr lang="en-US" altLang="zh-CN" sz="1800" b="0" i="0" u="none" strike="noStrike" baseline="0" dirty="0" err="1">
                <a:latin typeface="LinLibertineT"/>
              </a:rPr>
              <a:t>FedOpt</a:t>
            </a:r>
            <a:r>
              <a:rPr lang="en-US" altLang="zh-CN" sz="1800" b="0" i="0" u="none" strike="noStrike" baseline="0" dirty="0">
                <a:latin typeface="LinLibertineT"/>
              </a:rPr>
              <a:t>: Towards Communication Efficiency and Privacy Preservation in Federated Learning. </a:t>
            </a:r>
            <a:r>
              <a:rPr lang="en-US" altLang="zh-CN" sz="1800" b="0" i="0" u="none" strike="noStrike" baseline="0" dirty="0">
                <a:latin typeface="LinLibertineTI"/>
              </a:rPr>
              <a:t>Applied Sciences </a:t>
            </a:r>
            <a:r>
              <a:rPr lang="en-US" altLang="zh-CN" sz="1800" b="0" i="0" u="none" strike="noStrike" baseline="0" dirty="0">
                <a:latin typeface="LinLibertineT"/>
              </a:rPr>
              <a:t>10 (2020).</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371817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255633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1094594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41639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7435832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984068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525544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2964443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804234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3695420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2022/9/22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837519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2022/9/22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486979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2022/9/22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5503089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5136107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40096902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2022/9/22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6359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3.emf"/><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3.jpeg"/><Relationship Id="rId7" Type="http://schemas.openxmlformats.org/officeDocument/2006/relationships/image" Target="../media/image240.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30.png"/><Relationship Id="rId11" Type="http://schemas.openxmlformats.org/officeDocument/2006/relationships/image" Target="../media/image37.png"/><Relationship Id="rId5" Type="http://schemas.openxmlformats.org/officeDocument/2006/relationships/image" Target="../media/image220.png"/><Relationship Id="rId10" Type="http://schemas.openxmlformats.org/officeDocument/2006/relationships/image" Target="../media/image36.png"/><Relationship Id="rId4" Type="http://schemas.openxmlformats.org/officeDocument/2006/relationships/image" Target="../media/image2.png"/><Relationship Id="rId9" Type="http://schemas.openxmlformats.org/officeDocument/2006/relationships/image" Target="../media/image260.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hyperlink" Target="https://github.com/alibaba/FederatedScope"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578B9E4-7351-4340-9BAC-4D885C36E6D1}"/>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9F279D7-716D-41DC-91D1-CF67A641CB66}"/>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a:extLst>
              <a:ext uri="{FF2B5EF4-FFF2-40B4-BE49-F238E27FC236}">
                <a16:creationId xmlns:a16="http://schemas.microsoft.com/office/drawing/2014/main" id="{995050F5-8F30-4A70-A69E-F6B787105A13}"/>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a:extLst>
              <a:ext uri="{FF2B5EF4-FFF2-40B4-BE49-F238E27FC236}">
                <a16:creationId xmlns:a16="http://schemas.microsoft.com/office/drawing/2014/main" id="{A0076C24-50E0-45A9-96B9-F8F6ABD87F0F}"/>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a:extLst>
              <a:ext uri="{FF2B5EF4-FFF2-40B4-BE49-F238E27FC236}">
                <a16:creationId xmlns:a16="http://schemas.microsoft.com/office/drawing/2014/main" id="{B4AF9F1A-FCAA-4005-A145-35FCDE54E4B4}"/>
              </a:ext>
            </a:extLst>
          </p:cNvPr>
          <p:cNvSpPr/>
          <p:nvPr/>
        </p:nvSpPr>
        <p:spPr>
          <a:xfrm>
            <a:off x="941298" y="1618943"/>
            <a:ext cx="10084106" cy="923330"/>
          </a:xfrm>
          <a:prstGeom prst="rect">
            <a:avLst/>
          </a:prstGeom>
        </p:spPr>
        <p:txBody>
          <a:bodyPr wrap="square">
            <a:spAutoFit/>
          </a:bodyPr>
          <a:lstStyle/>
          <a:p>
            <a:pPr algn="ctr"/>
            <a:r>
              <a:rPr lang="en-US" altLang="zh-CN" sz="5400" b="1" dirty="0">
                <a:solidFill>
                  <a:srgbClr val="4747BA"/>
                </a:solidFill>
                <a:latin typeface="Constantia" panose="02030602050306030303" pitchFamily="18" charset="0"/>
                <a:ea typeface="微软雅黑" charset="0"/>
                <a:cs typeface="Calibri" panose="020F0502020204030204" pitchFamily="34" charset="0"/>
              </a:rPr>
              <a:t>20220922</a:t>
            </a:r>
            <a:r>
              <a:rPr lang="zh-CN" altLang="en-US" sz="5400" b="1" dirty="0">
                <a:solidFill>
                  <a:srgbClr val="4747BA"/>
                </a:solidFill>
                <a:latin typeface="Constantia" panose="02030602050306030303" pitchFamily="18" charset="0"/>
                <a:ea typeface="微软雅黑" charset="0"/>
                <a:cs typeface="Calibri" panose="020F0502020204030204" pitchFamily="34" charset="0"/>
              </a:rPr>
              <a:t>论文讲解</a:t>
            </a:r>
            <a:endParaRPr lang="en-US" altLang="zh-CN" sz="5400" b="1" dirty="0">
              <a:solidFill>
                <a:srgbClr val="4747BA"/>
              </a:solidFill>
              <a:latin typeface="Constantia" panose="02030602050306030303" pitchFamily="18" charset="0"/>
              <a:ea typeface="微软雅黑" charset="0"/>
              <a:cs typeface="Calibri" panose="020F0502020204030204" pitchFamily="34" charset="0"/>
            </a:endParaRPr>
          </a:p>
        </p:txBody>
      </p:sp>
      <p:sp>
        <p:nvSpPr>
          <p:cNvPr id="20" name="矩形 19">
            <a:extLst>
              <a:ext uri="{FF2B5EF4-FFF2-40B4-BE49-F238E27FC236}">
                <a16:creationId xmlns:a16="http://schemas.microsoft.com/office/drawing/2014/main" id="{D74FDF6D-3C2D-ED4C-83FC-CE66320837F4}"/>
              </a:ext>
            </a:extLst>
          </p:cNvPr>
          <p:cNvSpPr/>
          <p:nvPr/>
        </p:nvSpPr>
        <p:spPr>
          <a:xfrm>
            <a:off x="4813798" y="5011308"/>
            <a:ext cx="2339102" cy="461665"/>
          </a:xfrm>
          <a:prstGeom prst="rect">
            <a:avLst/>
          </a:prstGeom>
        </p:spPr>
        <p:txBody>
          <a:bodyPr wrap="none">
            <a:spAutoFit/>
          </a:bodyPr>
          <a:lstStyle/>
          <a:p>
            <a:pPr algn="ctr"/>
            <a:r>
              <a:rPr lang="zh-CN" altLang="en-US" sz="2400" b="1" dirty="0">
                <a:solidFill>
                  <a:srgbClr val="4747BA"/>
                </a:solidFill>
                <a:latin typeface="Constantia" panose="02030602050306030303" pitchFamily="18" charset="0"/>
              </a:rPr>
              <a:t>汇报人：郑明晗</a:t>
            </a:r>
          </a:p>
        </p:txBody>
      </p:sp>
      <p:sp>
        <p:nvSpPr>
          <p:cNvPr id="16" name="Fußzeilenplatzhalter 4">
            <a:extLst>
              <a:ext uri="{FF2B5EF4-FFF2-40B4-BE49-F238E27FC236}">
                <a16:creationId xmlns:a16="http://schemas.microsoft.com/office/drawing/2014/main" id="{654A4F32-55D8-45EB-91E7-C3D4C7630972}"/>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pic>
        <p:nvPicPr>
          <p:cNvPr id="15" name="图片 14">
            <a:extLst>
              <a:ext uri="{FF2B5EF4-FFF2-40B4-BE49-F238E27FC236}">
                <a16:creationId xmlns:a16="http://schemas.microsoft.com/office/drawing/2014/main" id="{B5107ECD-ADC8-4E2D-BAD5-C8BB26DF3A3F}"/>
              </a:ext>
            </a:extLst>
          </p:cNvPr>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a:extLst>
              <a:ext uri="{FF2B5EF4-FFF2-40B4-BE49-F238E27FC236}">
                <a16:creationId xmlns:a16="http://schemas.microsoft.com/office/drawing/2014/main" id="{8599389A-CA9E-2845-8DF2-0586F33584CA}"/>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17835870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Introduction</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385590" y="2081002"/>
            <a:ext cx="11204727" cy="253640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solidFill>
                  <a:srgbClr val="000000"/>
                </a:solidFill>
                <a:latin typeface="Constantia" panose="02030602050306030303" pitchFamily="18" charset="0"/>
                <a:ea typeface="微软雅黑" panose="020B0503020204020204" pitchFamily="34" charset="-122"/>
              </a:rPr>
              <a:t>模块化和弹性编程的统一视图。</a:t>
            </a:r>
            <a:r>
              <a:rPr lang="en-US" altLang="zh-CN" dirty="0">
                <a:solidFill>
                  <a:srgbClr val="000000"/>
                </a:solidFill>
                <a:latin typeface="Constantia" panose="02030602050306030303" pitchFamily="18" charset="0"/>
                <a:ea typeface="微软雅黑" panose="020B0503020204020204" pitchFamily="34" charset="-122"/>
              </a:rPr>
              <a:t>FGL</a:t>
            </a:r>
            <a:r>
              <a:rPr lang="zh-CN" altLang="en-US" dirty="0">
                <a:solidFill>
                  <a:srgbClr val="000000"/>
                </a:solidFill>
                <a:latin typeface="Constantia" panose="02030602050306030303" pitchFamily="18" charset="0"/>
                <a:ea typeface="微软雅黑" panose="020B0503020204020204" pitchFamily="34" charset="-122"/>
              </a:rPr>
              <a:t>算法通常需要在参与者之间交换异构数据。</a:t>
            </a:r>
            <a:endParaRPr lang="en-US" altLang="zh-CN" b="1"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solidFill>
                  <a:srgbClr val="000000"/>
                </a:solidFill>
                <a:latin typeface="Constantia" panose="02030602050306030303" pitchFamily="18" charset="0"/>
                <a:ea typeface="微软雅黑" panose="020B0503020204020204" pitchFamily="34" charset="-122"/>
              </a:rPr>
              <a:t>统一全面的</a:t>
            </a:r>
            <a:r>
              <a:rPr lang="en-US" altLang="zh-CN" b="1" dirty="0">
                <a:solidFill>
                  <a:srgbClr val="000000"/>
                </a:solidFill>
                <a:latin typeface="Constantia" panose="02030602050306030303" pitchFamily="18" charset="0"/>
                <a:ea typeface="微软雅黑" panose="020B0503020204020204" pitchFamily="34" charset="-122"/>
              </a:rPr>
              <a:t>Benchmarks</a:t>
            </a:r>
            <a:r>
              <a:rPr lang="zh-CN" altLang="en-US" b="1" dirty="0">
                <a:solidFill>
                  <a:srgbClr val="000000"/>
                </a:solidFill>
                <a:latin typeface="Constantia" panose="02030602050306030303" pitchFamily="18" charset="0"/>
                <a:ea typeface="微软雅黑" panose="020B0503020204020204" pitchFamily="34" charset="-122"/>
              </a:rPr>
              <a:t>。</a:t>
            </a:r>
            <a:r>
              <a:rPr lang="zh-CN" altLang="en-US" dirty="0">
                <a:solidFill>
                  <a:srgbClr val="000000"/>
                </a:solidFill>
                <a:latin typeface="Constantia" panose="02030602050306030303" pitchFamily="18" charset="0"/>
                <a:ea typeface="微软雅黑" panose="020B0503020204020204" pitchFamily="34" charset="-122"/>
              </a:rPr>
              <a:t>需要对（</a:t>
            </a:r>
            <a:r>
              <a:rPr lang="en-US" altLang="zh-CN" dirty="0">
                <a:solidFill>
                  <a:srgbClr val="000000"/>
                </a:solidFill>
                <a:latin typeface="Constantia" panose="02030602050306030303" pitchFamily="18" charset="0"/>
                <a:ea typeface="微软雅黑" panose="020B0503020204020204" pitchFamily="34" charset="-122"/>
              </a:rPr>
              <a:t>Data, GNN, FL</a:t>
            </a:r>
            <a:r>
              <a:rPr lang="zh-CN" altLang="en-US" dirty="0">
                <a:solidFill>
                  <a:srgbClr val="000000"/>
                </a:solidFill>
                <a:latin typeface="Constantia" panose="02030602050306030303" pitchFamily="18" charset="0"/>
                <a:ea typeface="微软雅黑" panose="020B0503020204020204" pitchFamily="34" charset="-122"/>
              </a:rPr>
              <a:t>算法）三元组进行全面的研究，包括对每个可配置的参数进行统一的实现。</a:t>
            </a:r>
            <a:endParaRPr lang="en-US" altLang="zh-CN" b="1"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solidFill>
                  <a:srgbClr val="000000"/>
                </a:solidFill>
                <a:latin typeface="Constantia" panose="02030602050306030303" pitchFamily="18" charset="0"/>
                <a:ea typeface="微软雅黑" panose="020B0503020204020204" pitchFamily="34" charset="-122"/>
              </a:rPr>
              <a:t>高效自动的模型调优。</a:t>
            </a:r>
            <a:r>
              <a:rPr lang="zh-CN" altLang="en-US" dirty="0">
                <a:solidFill>
                  <a:srgbClr val="000000"/>
                </a:solidFill>
                <a:latin typeface="Constantia" panose="02030602050306030303" pitchFamily="18" charset="0"/>
                <a:ea typeface="微软雅黑" panose="020B0503020204020204" pitchFamily="34" charset="-122"/>
              </a:rPr>
              <a:t>通用的超参调优（</a:t>
            </a:r>
            <a:r>
              <a:rPr lang="en-US" altLang="zh-CN" dirty="0">
                <a:solidFill>
                  <a:srgbClr val="000000"/>
                </a:solidFill>
                <a:latin typeface="Constantia" panose="02030602050306030303" pitchFamily="18" charset="0"/>
                <a:ea typeface="微软雅黑" panose="020B0503020204020204" pitchFamily="34" charset="-122"/>
              </a:rPr>
              <a:t>HBO</a:t>
            </a:r>
            <a:r>
              <a:rPr lang="zh-CN" altLang="en-US" dirty="0">
                <a:solidFill>
                  <a:srgbClr val="000000"/>
                </a:solidFill>
                <a:latin typeface="Constantia" panose="02030602050306030303" pitchFamily="18" charset="0"/>
                <a:ea typeface="微软雅黑" panose="020B0503020204020204" pitchFamily="34" charset="-122"/>
              </a:rPr>
              <a:t>）工具无法满足</a:t>
            </a:r>
            <a:r>
              <a:rPr lang="en-US" altLang="zh-CN" dirty="0">
                <a:solidFill>
                  <a:srgbClr val="000000"/>
                </a:solidFill>
                <a:latin typeface="Constantia" panose="02030602050306030303" pitchFamily="18" charset="0"/>
                <a:ea typeface="微软雅黑" panose="020B0503020204020204" pitchFamily="34" charset="-122"/>
              </a:rPr>
              <a:t>FL</a:t>
            </a:r>
            <a:r>
              <a:rPr lang="zh-CN" altLang="en-US" dirty="0">
                <a:solidFill>
                  <a:srgbClr val="000000"/>
                </a:solidFill>
                <a:latin typeface="Constantia" panose="02030602050306030303" pitchFamily="18" charset="0"/>
                <a:ea typeface="微软雅黑" panose="020B0503020204020204" pitchFamily="34" charset="-122"/>
              </a:rPr>
              <a:t>的需求。异构任务的</a:t>
            </a:r>
            <a:r>
              <a:rPr lang="en-US" altLang="zh-CN" dirty="0">
                <a:solidFill>
                  <a:srgbClr val="000000"/>
                </a:solidFill>
                <a:latin typeface="Constantia" panose="02030602050306030303" pitchFamily="18" charset="0"/>
                <a:ea typeface="微软雅黑" panose="020B0503020204020204" pitchFamily="34" charset="-122"/>
              </a:rPr>
              <a:t>FGL</a:t>
            </a:r>
            <a:r>
              <a:rPr lang="zh-CN" altLang="en-US" dirty="0">
                <a:solidFill>
                  <a:srgbClr val="000000"/>
                </a:solidFill>
                <a:latin typeface="Constantia" panose="02030602050306030303" pitchFamily="18" charset="0"/>
                <a:ea typeface="微软雅黑" panose="020B0503020204020204" pitchFamily="34" charset="-122"/>
              </a:rPr>
              <a:t>存在不同的本地模型架构。</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solidFill>
                  <a:srgbClr val="000000"/>
                </a:solidFill>
                <a:latin typeface="Constantia" panose="02030602050306030303" pitchFamily="18" charset="0"/>
                <a:ea typeface="微软雅黑" panose="020B0503020204020204" pitchFamily="34" charset="-122"/>
              </a:rPr>
              <a:t>隐私攻击和防御。</a:t>
            </a:r>
            <a:r>
              <a:rPr lang="en-US" altLang="zh-CN" dirty="0">
                <a:solidFill>
                  <a:srgbClr val="000000"/>
                </a:solidFill>
                <a:latin typeface="Constantia" panose="02030602050306030303" pitchFamily="18" charset="0"/>
                <a:ea typeface="微软雅黑" panose="020B0503020204020204" pitchFamily="34" charset="-122"/>
              </a:rPr>
              <a:t>FGL</a:t>
            </a:r>
            <a:r>
              <a:rPr lang="zh-CN" altLang="en-US" dirty="0">
                <a:solidFill>
                  <a:srgbClr val="000000"/>
                </a:solidFill>
                <a:latin typeface="Constantia" panose="02030602050306030303" pitchFamily="18" charset="0"/>
                <a:ea typeface="微软雅黑" panose="020B0503020204020204" pitchFamily="34" charset="-122"/>
              </a:rPr>
              <a:t>更多的信息交流也会导致隐私更容易泄露。</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FCFAE12-D9AA-4124-BEDB-0B99C16F28DE}"/>
              </a:ext>
            </a:extLst>
          </p:cNvPr>
          <p:cNvSpPr txBox="1"/>
          <p:nvPr/>
        </p:nvSpPr>
        <p:spPr>
          <a:xfrm>
            <a:off x="385590" y="1253439"/>
            <a:ext cx="1826141"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研究目的</a:t>
            </a:r>
          </a:p>
        </p:txBody>
      </p:sp>
    </p:spTree>
    <p:extLst>
      <p:ext uri="{BB962C8B-B14F-4D97-AF65-F5344CB8AC3E}">
        <p14:creationId xmlns:p14="http://schemas.microsoft.com/office/powerpoint/2010/main" val="376540273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FGL</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算法更加复杂</a:t>
            </a: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2133599" y="1230069"/>
            <a:ext cx="8730909"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solidFill>
                  <a:srgbClr val="000000"/>
                </a:solidFill>
                <a:latin typeface="Constantia" panose="02030602050306030303" pitchFamily="18" charset="0"/>
                <a:ea typeface="微软雅黑" panose="020B0503020204020204" pitchFamily="34" charset="-122"/>
              </a:rPr>
              <a:t>FGL</a:t>
            </a:r>
            <a:r>
              <a:rPr lang="zh-CN" altLang="en-US" dirty="0">
                <a:solidFill>
                  <a:srgbClr val="000000"/>
                </a:solidFill>
                <a:latin typeface="Constantia" panose="02030602050306030303" pitchFamily="18" charset="0"/>
                <a:ea typeface="微软雅黑" panose="020B0503020204020204" pitchFamily="34" charset="-122"/>
              </a:rPr>
              <a:t>算法通常需要在参与者之间传递异构的信息</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因此，为了处理收到的信息，联邦学习参与者具有更加丰富的行为</a:t>
            </a:r>
            <a:endParaRPr lang="zh-CN" altLang="en-US" dirty="0">
              <a:solidFill>
                <a:srgbClr val="0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0C8A7EE-AC47-47FC-845D-65787D1375FF}"/>
              </a:ext>
            </a:extLst>
          </p:cNvPr>
          <p:cNvPicPr>
            <a:picLocks noChangeAspect="1"/>
          </p:cNvPicPr>
          <p:nvPr/>
        </p:nvPicPr>
        <p:blipFill>
          <a:blip r:embed="rId5"/>
          <a:stretch>
            <a:fillRect/>
          </a:stretch>
        </p:blipFill>
        <p:spPr>
          <a:xfrm>
            <a:off x="2360958" y="2273474"/>
            <a:ext cx="7470083" cy="4092230"/>
          </a:xfrm>
          <a:prstGeom prst="rect">
            <a:avLst/>
          </a:prstGeom>
        </p:spPr>
      </p:pic>
    </p:spTree>
    <p:extLst>
      <p:ext uri="{BB962C8B-B14F-4D97-AF65-F5344CB8AC3E}">
        <p14:creationId xmlns:p14="http://schemas.microsoft.com/office/powerpoint/2010/main" val="141338813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事件驱动编程框架</a:t>
            </a: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544457" y="1326507"/>
            <a:ext cx="4529432"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定义交换信息的类别</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描述</a:t>
            </a:r>
            <a:r>
              <a:rPr lang="en-US" altLang="zh-CN" dirty="0">
                <a:solidFill>
                  <a:srgbClr val="000000"/>
                </a:solidFill>
                <a:latin typeface="Constantia" panose="02030602050306030303" pitchFamily="18" charset="0"/>
                <a:ea typeface="微软雅黑" panose="020B0503020204020204" pitchFamily="34" charset="-122"/>
              </a:rPr>
              <a:t>server/client</a:t>
            </a:r>
            <a:r>
              <a:rPr lang="zh-CN" altLang="en-US" dirty="0">
                <a:solidFill>
                  <a:srgbClr val="000000"/>
                </a:solidFill>
                <a:latin typeface="Constantia" panose="02030602050306030303" pitchFamily="18" charset="0"/>
                <a:ea typeface="微软雅黑" panose="020B0503020204020204" pitchFamily="34" charset="-122"/>
              </a:rPr>
              <a:t>处理这些信息的行为</a:t>
            </a:r>
            <a:endParaRPr lang="zh-CN" altLang="en-US" dirty="0">
              <a:solidFill>
                <a:srgbClr val="00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6154713A-29E2-406C-B124-6AE0A5542351}"/>
              </a:ext>
            </a:extLst>
          </p:cNvPr>
          <p:cNvPicPr>
            <a:picLocks noChangeAspect="1"/>
          </p:cNvPicPr>
          <p:nvPr/>
        </p:nvPicPr>
        <p:blipFill>
          <a:blip r:embed="rId5"/>
          <a:stretch>
            <a:fillRect/>
          </a:stretch>
        </p:blipFill>
        <p:spPr>
          <a:xfrm>
            <a:off x="5678905" y="1405104"/>
            <a:ext cx="5968638" cy="1703314"/>
          </a:xfrm>
          <a:prstGeom prst="rect">
            <a:avLst/>
          </a:prstGeom>
        </p:spPr>
      </p:pic>
      <p:pic>
        <p:nvPicPr>
          <p:cNvPr id="4" name="图片 3">
            <a:extLst>
              <a:ext uri="{FF2B5EF4-FFF2-40B4-BE49-F238E27FC236}">
                <a16:creationId xmlns:a16="http://schemas.microsoft.com/office/drawing/2014/main" id="{1D9F96E1-6485-4C2C-8CAF-5531FD7110CD}"/>
              </a:ext>
            </a:extLst>
          </p:cNvPr>
          <p:cNvPicPr>
            <a:picLocks noChangeAspect="1"/>
          </p:cNvPicPr>
          <p:nvPr/>
        </p:nvPicPr>
        <p:blipFill>
          <a:blip r:embed="rId6"/>
          <a:stretch>
            <a:fillRect/>
          </a:stretch>
        </p:blipFill>
        <p:spPr>
          <a:xfrm>
            <a:off x="544457" y="3598143"/>
            <a:ext cx="11277036" cy="2493784"/>
          </a:xfrm>
          <a:prstGeom prst="rect">
            <a:avLst/>
          </a:prstGeom>
        </p:spPr>
      </p:pic>
    </p:spTree>
    <p:extLst>
      <p:ext uri="{BB962C8B-B14F-4D97-AF65-F5344CB8AC3E}">
        <p14:creationId xmlns:p14="http://schemas.microsoft.com/office/powerpoint/2010/main" val="4836380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统一全面的</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Benchmarks</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415182" y="2466546"/>
            <a:ext cx="10151981" cy="128990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以统一的接口提供多种可配置的</a:t>
            </a:r>
            <a:r>
              <a:rPr lang="en-US" altLang="zh-CN" dirty="0">
                <a:solidFill>
                  <a:srgbClr val="000000"/>
                </a:solidFill>
                <a:latin typeface="Constantia" panose="02030602050306030303" pitchFamily="18" charset="0"/>
                <a:ea typeface="微软雅黑" panose="020B0503020204020204" pitchFamily="34" charset="-122"/>
              </a:rPr>
              <a:t>splitter</a:t>
            </a:r>
          </a:p>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一部分</a:t>
            </a:r>
            <a:r>
              <a:rPr lang="en-US" altLang="zh-CN" dirty="0">
                <a:solidFill>
                  <a:srgbClr val="000000"/>
                </a:solidFill>
                <a:latin typeface="Constantia" panose="02030602050306030303" pitchFamily="18" charset="0"/>
                <a:ea typeface="微软雅黑" panose="020B0503020204020204" pitchFamily="34" charset="-122"/>
              </a:rPr>
              <a:t>Splitter</a:t>
            </a:r>
            <a:r>
              <a:rPr lang="zh-CN" altLang="en-US" dirty="0">
                <a:solidFill>
                  <a:srgbClr val="000000"/>
                </a:solidFill>
                <a:latin typeface="Constantia" panose="02030602050306030303" pitchFamily="18" charset="0"/>
                <a:ea typeface="微软雅黑" panose="020B0503020204020204" pitchFamily="34" charset="-122"/>
              </a:rPr>
              <a:t>按特定元数据或属性值来分割以模拟真实的联邦场景</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另一部分则用于模拟每个</a:t>
            </a:r>
            <a:r>
              <a:rPr lang="en-US" altLang="zh-CN" dirty="0">
                <a:solidFill>
                  <a:srgbClr val="000000"/>
                </a:solidFill>
                <a:latin typeface="微软雅黑" panose="020B0503020204020204" pitchFamily="34" charset="-122"/>
                <a:ea typeface="微软雅黑" panose="020B0503020204020204" pitchFamily="34" charset="-122"/>
              </a:rPr>
              <a:t>client</a:t>
            </a:r>
            <a:r>
              <a:rPr lang="zh-CN" altLang="en-US" dirty="0">
                <a:solidFill>
                  <a:srgbClr val="000000"/>
                </a:solidFill>
                <a:latin typeface="微软雅黑" panose="020B0503020204020204" pitchFamily="34" charset="-122"/>
                <a:ea typeface="微软雅黑" panose="020B0503020204020204" pitchFamily="34" charset="-122"/>
              </a:rPr>
              <a:t>本地数据之间的</a:t>
            </a:r>
            <a:r>
              <a:rPr lang="en-US" altLang="zh-CN" dirty="0">
                <a:solidFill>
                  <a:srgbClr val="000000"/>
                </a:solidFill>
                <a:latin typeface="微软雅黑" panose="020B0503020204020204" pitchFamily="34" charset="-122"/>
                <a:ea typeface="微软雅黑" panose="020B0503020204020204" pitchFamily="34" charset="-122"/>
              </a:rPr>
              <a:t>non-</a:t>
            </a:r>
            <a:r>
              <a:rPr lang="en-US" altLang="zh-CN" dirty="0" err="1">
                <a:solidFill>
                  <a:srgbClr val="000000"/>
                </a:solidFill>
                <a:latin typeface="微软雅黑" panose="020B0503020204020204" pitchFamily="34" charset="-122"/>
                <a:ea typeface="微软雅黑" panose="020B0503020204020204" pitchFamily="34" charset="-122"/>
              </a:rPr>
              <a:t>i.i.d.ness</a:t>
            </a:r>
            <a:r>
              <a:rPr lang="zh-CN" altLang="en-US" dirty="0">
                <a:solidFill>
                  <a:srgbClr val="000000"/>
                </a:solidFill>
                <a:latin typeface="微软雅黑" panose="020B0503020204020204" pitchFamily="34" charset="-122"/>
                <a:ea typeface="微软雅黑" panose="020B0503020204020204" pitchFamily="34" charset="-122"/>
              </a:rPr>
              <a:t>，例如协变量偏移、概念漂移等</a:t>
            </a:r>
          </a:p>
        </p:txBody>
      </p:sp>
      <p:sp>
        <p:nvSpPr>
          <p:cNvPr id="15" name="文本框 14">
            <a:extLst>
              <a:ext uri="{FF2B5EF4-FFF2-40B4-BE49-F238E27FC236}">
                <a16:creationId xmlns:a16="http://schemas.microsoft.com/office/drawing/2014/main" id="{D46A8251-95FF-437F-9C4F-D37BC9167EDD}"/>
              </a:ext>
            </a:extLst>
          </p:cNvPr>
          <p:cNvSpPr txBox="1"/>
          <p:nvPr/>
        </p:nvSpPr>
        <p:spPr>
          <a:xfrm>
            <a:off x="385590" y="1253439"/>
            <a:ext cx="6508513" cy="584775"/>
          </a:xfrm>
          <a:prstGeom prst="rect">
            <a:avLst/>
          </a:prstGeom>
          <a:noFill/>
        </p:spPr>
        <p:txBody>
          <a:bodyPr wrap="none" rtlCol="0">
            <a:spAutoFit/>
          </a:bodyPr>
          <a:lstStyle/>
          <a:p>
            <a:r>
              <a:rPr lang="en-US" altLang="zh-CN" sz="3200" b="1" dirty="0" err="1">
                <a:latin typeface="Constantia" panose="02030602050306030303" pitchFamily="18" charset="0"/>
                <a:ea typeface="微软雅黑" panose="020B0503020204020204" pitchFamily="34" charset="-122"/>
              </a:rPr>
              <a:t>GraphDataZoo</a:t>
            </a:r>
            <a:r>
              <a:rPr lang="zh-CN" altLang="en-US" sz="3200" b="1" dirty="0">
                <a:latin typeface="Constantia" panose="02030602050306030303" pitchFamily="18" charset="0"/>
                <a:ea typeface="微软雅黑" panose="020B0503020204020204" pitchFamily="34" charset="-122"/>
              </a:rPr>
              <a:t>：构建</a:t>
            </a:r>
            <a:r>
              <a:rPr lang="zh-CN" altLang="en-US" sz="3200" b="1" dirty="0">
                <a:latin typeface="微软雅黑" panose="020B0503020204020204" pitchFamily="34" charset="-122"/>
                <a:ea typeface="微软雅黑" panose="020B0503020204020204" pitchFamily="34" charset="-122"/>
              </a:rPr>
              <a:t>联邦图数据</a:t>
            </a:r>
          </a:p>
        </p:txBody>
      </p:sp>
      <p:sp>
        <p:nvSpPr>
          <p:cNvPr id="16" name="文本框 15">
            <a:extLst>
              <a:ext uri="{FF2B5EF4-FFF2-40B4-BE49-F238E27FC236}">
                <a16:creationId xmlns:a16="http://schemas.microsoft.com/office/drawing/2014/main" id="{56EDE064-EB08-49FA-AAE6-0E0EB16E319E}"/>
              </a:ext>
            </a:extLst>
          </p:cNvPr>
          <p:cNvSpPr txBox="1"/>
          <p:nvPr/>
        </p:nvSpPr>
        <p:spPr>
          <a:xfrm>
            <a:off x="385590" y="2043931"/>
            <a:ext cx="3647152" cy="369332"/>
          </a:xfrm>
          <a:prstGeom prst="rect">
            <a:avLst/>
          </a:prstGeom>
          <a:noFill/>
        </p:spPr>
        <p:txBody>
          <a:bodyPr wrap="none" rtlCol="0">
            <a:spAutoFit/>
          </a:bodyPr>
          <a:lstStyle/>
          <a:p>
            <a:r>
              <a:rPr lang="zh-CN" altLang="en-US" b="1" dirty="0">
                <a:latin typeface="Constantia" panose="02030602050306030303" pitchFamily="18" charset="0"/>
                <a:ea typeface="微软雅黑" panose="020B0503020204020204" pitchFamily="34" charset="-122"/>
              </a:rPr>
              <a:t>将现有的单个数据库分割成联邦型</a:t>
            </a:r>
            <a:endParaRPr lang="zh-CN" altLang="en-US"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D315BC42-C095-49B5-A2F5-B80FE314BBAF}"/>
              </a:ext>
            </a:extLst>
          </p:cNvPr>
          <p:cNvSpPr txBox="1"/>
          <p:nvPr/>
        </p:nvSpPr>
        <p:spPr>
          <a:xfrm>
            <a:off x="2110980" y="4123923"/>
            <a:ext cx="3380192" cy="2031325"/>
          </a:xfrm>
          <a:prstGeom prst="rect">
            <a:avLst/>
          </a:prstGeom>
          <a:noFill/>
        </p:spPr>
        <p:txBody>
          <a:bodyPr wrap="square">
            <a:spAutoFit/>
          </a:bodyPr>
          <a:lstStyle/>
          <a:p>
            <a:pPr marL="285750" indent="-285750">
              <a:buFont typeface="Arial" panose="020B0604020202020204" pitchFamily="34" charset="0"/>
              <a:buChar char="•"/>
            </a:pPr>
            <a:r>
              <a:rPr lang="en-US" altLang="zh-CN" dirty="0" err="1">
                <a:solidFill>
                  <a:srgbClr val="000000"/>
                </a:solidFill>
                <a:latin typeface="Constantia" panose="02030602050306030303" pitchFamily="18" charset="0"/>
                <a:ea typeface="微软雅黑" panose="020B0503020204020204" pitchFamily="34" charset="-122"/>
              </a:rPr>
              <a:t>Community_splitter</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buFont typeface="Arial" panose="020B0604020202020204" pitchFamily="34" charset="0"/>
              <a:buChar char="•"/>
            </a:pPr>
            <a:r>
              <a:rPr lang="en-US" altLang="zh-CN" dirty="0" err="1">
                <a:solidFill>
                  <a:srgbClr val="000000"/>
                </a:solidFill>
                <a:latin typeface="Constantia" panose="02030602050306030303" pitchFamily="18" charset="0"/>
                <a:ea typeface="微软雅黑" panose="020B0503020204020204" pitchFamily="34" charset="-122"/>
              </a:rPr>
              <a:t>Random_splitter</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buFont typeface="Arial" panose="020B0604020202020204" pitchFamily="34" charset="0"/>
              <a:buChar char="•"/>
            </a:pPr>
            <a:r>
              <a:rPr lang="en-US" altLang="zh-CN" dirty="0" err="1">
                <a:solidFill>
                  <a:srgbClr val="000000"/>
                </a:solidFill>
                <a:latin typeface="Constantia" panose="02030602050306030303" pitchFamily="18" charset="0"/>
                <a:ea typeface="微软雅黑" panose="020B0503020204020204" pitchFamily="34" charset="-122"/>
              </a:rPr>
              <a:t>Meta_splitter</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buFont typeface="Arial" panose="020B0604020202020204" pitchFamily="34" charset="0"/>
              <a:buChar char="•"/>
            </a:pPr>
            <a:r>
              <a:rPr lang="en-US" altLang="zh-CN" dirty="0" err="1">
                <a:solidFill>
                  <a:srgbClr val="000000"/>
                </a:solidFill>
                <a:latin typeface="Constantia" panose="02030602050306030303" pitchFamily="18" charset="0"/>
                <a:ea typeface="微软雅黑" panose="020B0503020204020204" pitchFamily="34" charset="-122"/>
              </a:rPr>
              <a:t>Instance_space_splitter</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buFont typeface="Arial" panose="020B0604020202020204" pitchFamily="34" charset="0"/>
              <a:buChar char="•"/>
            </a:pPr>
            <a:r>
              <a:rPr lang="en-US" altLang="zh-CN" dirty="0" err="1">
                <a:solidFill>
                  <a:srgbClr val="000000"/>
                </a:solidFill>
                <a:latin typeface="Constantia" panose="02030602050306030303" pitchFamily="18" charset="0"/>
                <a:ea typeface="微软雅黑" panose="020B0503020204020204" pitchFamily="34" charset="-122"/>
              </a:rPr>
              <a:t>Label_space_splitter</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buFont typeface="Arial" panose="020B0604020202020204" pitchFamily="34" charset="0"/>
              <a:buChar char="•"/>
            </a:pPr>
            <a:r>
              <a:rPr lang="en-US" altLang="zh-CN" dirty="0" err="1">
                <a:solidFill>
                  <a:srgbClr val="000000"/>
                </a:solidFill>
                <a:latin typeface="Constantia" panose="02030602050306030303" pitchFamily="18" charset="0"/>
                <a:ea typeface="微软雅黑" panose="020B0503020204020204" pitchFamily="34" charset="-122"/>
              </a:rPr>
              <a:t>Multi_task_splitter</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Constantia" panose="02030602050306030303" pitchFamily="18" charset="0"/>
              <a:ea typeface="微软雅黑" panose="020B0503020204020204" pitchFamily="34" charset="-122"/>
            </a:endParaRPr>
          </a:p>
        </p:txBody>
      </p:sp>
      <p:pic>
        <p:nvPicPr>
          <p:cNvPr id="3" name="图片 2">
            <a:extLst>
              <a:ext uri="{FF2B5EF4-FFF2-40B4-BE49-F238E27FC236}">
                <a16:creationId xmlns:a16="http://schemas.microsoft.com/office/drawing/2014/main" id="{F3974170-60AA-4B9D-9953-13CE011E2F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4103" y="3973212"/>
            <a:ext cx="2389750" cy="2215061"/>
          </a:xfrm>
          <a:prstGeom prst="rect">
            <a:avLst/>
          </a:prstGeom>
        </p:spPr>
      </p:pic>
    </p:spTree>
    <p:extLst>
      <p:ext uri="{BB962C8B-B14F-4D97-AF65-F5344CB8AC3E}">
        <p14:creationId xmlns:p14="http://schemas.microsoft.com/office/powerpoint/2010/main" val="394937764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统一全面的</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Benchmarks</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415182" y="2466546"/>
            <a:ext cx="11265762"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err="1">
                <a:solidFill>
                  <a:srgbClr val="000000"/>
                </a:solidFill>
                <a:latin typeface="Constantia" panose="02030602050306030303" pitchFamily="18" charset="0"/>
                <a:ea typeface="微软雅黑" panose="020B0503020204020204" pitchFamily="34" charset="-122"/>
              </a:rPr>
              <a:t>FedDBLP</a:t>
            </a:r>
            <a:r>
              <a:rPr lang="zh-CN" altLang="en-US" dirty="0">
                <a:solidFill>
                  <a:srgbClr val="000000"/>
                </a:solidFill>
                <a:latin typeface="Constantia" panose="02030602050306030303" pitchFamily="18" charset="0"/>
                <a:ea typeface="微软雅黑" panose="020B0503020204020204" pitchFamily="34" charset="-122"/>
              </a:rPr>
              <a:t>：从最新的原始</a:t>
            </a:r>
            <a:r>
              <a:rPr lang="en-US" altLang="zh-CN" dirty="0">
                <a:solidFill>
                  <a:srgbClr val="000000"/>
                </a:solidFill>
                <a:latin typeface="Constantia" panose="02030602050306030303" pitchFamily="18" charset="0"/>
                <a:ea typeface="微软雅黑" panose="020B0503020204020204" pitchFamily="34" charset="-122"/>
              </a:rPr>
              <a:t>DBLP dump</a:t>
            </a:r>
            <a:r>
              <a:rPr lang="zh-CN" altLang="en-US" dirty="0">
                <a:solidFill>
                  <a:srgbClr val="000000"/>
                </a:solidFill>
                <a:latin typeface="Constantia" panose="02030602050306030303" pitchFamily="18" charset="0"/>
                <a:ea typeface="微软雅黑" panose="020B0503020204020204" pitchFamily="34" charset="-122"/>
              </a:rPr>
              <a:t>中构建而来。可以依据节点（文章）的举办地或主办方属性来分割</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err="1">
                <a:solidFill>
                  <a:srgbClr val="000000"/>
                </a:solidFill>
                <a:latin typeface="Constantia" panose="02030602050306030303" pitchFamily="18" charset="0"/>
                <a:ea typeface="微软雅黑" panose="020B0503020204020204" pitchFamily="34" charset="-122"/>
              </a:rPr>
              <a:t>FedcSBM</a:t>
            </a:r>
            <a:r>
              <a:rPr lang="zh-CN" altLang="en-US" dirty="0">
                <a:solidFill>
                  <a:srgbClr val="000000"/>
                </a:solidFill>
                <a:latin typeface="Constantia" panose="02030602050306030303" pitchFamily="18" charset="0"/>
                <a:ea typeface="微软雅黑" panose="020B0503020204020204" pitchFamily="34" charset="-122"/>
              </a:rPr>
              <a:t>：模拟图数据中特有的</a:t>
            </a:r>
            <a:r>
              <a:rPr lang="en-US" altLang="zh-CN" dirty="0">
                <a:solidFill>
                  <a:srgbClr val="000000"/>
                </a:solidFill>
                <a:latin typeface="Constantia" panose="02030602050306030303" pitchFamily="18" charset="0"/>
                <a:ea typeface="微软雅黑" panose="020B0503020204020204" pitchFamily="34" charset="-122"/>
              </a:rPr>
              <a:t>non-</a:t>
            </a:r>
            <a:r>
              <a:rPr lang="en-US" altLang="zh-CN" dirty="0" err="1">
                <a:solidFill>
                  <a:srgbClr val="000000"/>
                </a:solidFill>
                <a:latin typeface="Constantia" panose="02030602050306030303" pitchFamily="18" charset="0"/>
                <a:ea typeface="微软雅黑" panose="020B0503020204020204" pitchFamily="34" charset="-122"/>
              </a:rPr>
              <a:t>i.i.d.ness</a:t>
            </a:r>
            <a:r>
              <a:rPr lang="zh-CN" altLang="en-US" dirty="0">
                <a:solidFill>
                  <a:srgbClr val="000000"/>
                </a:solidFill>
                <a:latin typeface="Constantia" panose="02030602050306030303" pitchFamily="18" charset="0"/>
                <a:ea typeface="微软雅黑" panose="020B0503020204020204" pitchFamily="34" charset="-122"/>
              </a:rPr>
              <a:t>。不同</a:t>
            </a:r>
            <a:r>
              <a:rPr lang="en-US" altLang="zh-CN" dirty="0">
                <a:solidFill>
                  <a:srgbClr val="000000"/>
                </a:solidFill>
                <a:latin typeface="Constantia" panose="02030602050306030303" pitchFamily="18" charset="0"/>
                <a:ea typeface="微软雅黑" panose="020B0503020204020204" pitchFamily="34" charset="-122"/>
              </a:rPr>
              <a:t>client</a:t>
            </a:r>
            <a:r>
              <a:rPr lang="zh-CN" altLang="en-US" dirty="0">
                <a:solidFill>
                  <a:srgbClr val="000000"/>
                </a:solidFill>
                <a:latin typeface="Constantia" panose="02030602050306030303" pitchFamily="18" charset="0"/>
                <a:ea typeface="微软雅黑" panose="020B0503020204020204" pitchFamily="34" charset="-122"/>
              </a:rPr>
              <a:t>之间特征的分布是一样的，但节点连接情况不同</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D46A8251-95FF-437F-9C4F-D37BC9167EDD}"/>
              </a:ext>
            </a:extLst>
          </p:cNvPr>
          <p:cNvSpPr txBox="1"/>
          <p:nvPr/>
        </p:nvSpPr>
        <p:spPr>
          <a:xfrm>
            <a:off x="385590" y="1253439"/>
            <a:ext cx="6508513" cy="584775"/>
          </a:xfrm>
          <a:prstGeom prst="rect">
            <a:avLst/>
          </a:prstGeom>
          <a:noFill/>
        </p:spPr>
        <p:txBody>
          <a:bodyPr wrap="none" rtlCol="0">
            <a:spAutoFit/>
          </a:bodyPr>
          <a:lstStyle/>
          <a:p>
            <a:r>
              <a:rPr lang="en-US" altLang="zh-CN" sz="3200" b="1" dirty="0" err="1">
                <a:latin typeface="Constantia" panose="02030602050306030303" pitchFamily="18" charset="0"/>
                <a:ea typeface="微软雅黑" panose="020B0503020204020204" pitchFamily="34" charset="-122"/>
              </a:rPr>
              <a:t>GraphDataZoo</a:t>
            </a:r>
            <a:r>
              <a:rPr lang="zh-CN" altLang="en-US" sz="3200" b="1" dirty="0">
                <a:latin typeface="Constantia" panose="02030602050306030303" pitchFamily="18" charset="0"/>
                <a:ea typeface="微软雅黑" panose="020B0503020204020204" pitchFamily="34" charset="-122"/>
              </a:rPr>
              <a:t>：构建</a:t>
            </a:r>
            <a:r>
              <a:rPr lang="zh-CN" altLang="en-US" sz="3200" b="1" dirty="0">
                <a:latin typeface="微软雅黑" panose="020B0503020204020204" pitchFamily="34" charset="-122"/>
                <a:ea typeface="微软雅黑" panose="020B0503020204020204" pitchFamily="34" charset="-122"/>
              </a:rPr>
              <a:t>联邦图数据</a:t>
            </a:r>
          </a:p>
        </p:txBody>
      </p:sp>
      <p:sp>
        <p:nvSpPr>
          <p:cNvPr id="16" name="文本框 15">
            <a:extLst>
              <a:ext uri="{FF2B5EF4-FFF2-40B4-BE49-F238E27FC236}">
                <a16:creationId xmlns:a16="http://schemas.microsoft.com/office/drawing/2014/main" id="{56EDE064-EB08-49FA-AAE6-0E0EB16E319E}"/>
              </a:ext>
            </a:extLst>
          </p:cNvPr>
          <p:cNvSpPr txBox="1"/>
          <p:nvPr/>
        </p:nvSpPr>
        <p:spPr>
          <a:xfrm>
            <a:off x="385590" y="2043931"/>
            <a:ext cx="2262158" cy="369332"/>
          </a:xfrm>
          <a:prstGeom prst="rect">
            <a:avLst/>
          </a:prstGeom>
          <a:noFill/>
        </p:spPr>
        <p:txBody>
          <a:bodyPr wrap="none" rtlCol="0">
            <a:spAutoFit/>
          </a:bodyPr>
          <a:lstStyle/>
          <a:p>
            <a:r>
              <a:rPr lang="zh-CN" altLang="en-US" b="1" dirty="0">
                <a:latin typeface="Constantia" panose="02030602050306030303" pitchFamily="18" charset="0"/>
                <a:ea typeface="微软雅黑" panose="020B0503020204020204" pitchFamily="34" charset="-122"/>
              </a:rPr>
              <a:t>新的联邦学习数据集</a:t>
            </a:r>
            <a:endParaRPr lang="zh-CN" altLang="en-US"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5DF3FC14-EC8C-40CC-8499-94C23745C562}"/>
              </a:ext>
            </a:extLst>
          </p:cNvPr>
          <p:cNvPicPr>
            <a:picLocks noChangeAspect="1"/>
          </p:cNvPicPr>
          <p:nvPr/>
        </p:nvPicPr>
        <p:blipFill>
          <a:blip r:embed="rId5"/>
          <a:stretch>
            <a:fillRect/>
          </a:stretch>
        </p:blipFill>
        <p:spPr>
          <a:xfrm>
            <a:off x="2448329" y="3698138"/>
            <a:ext cx="7199468" cy="2198409"/>
          </a:xfrm>
          <a:prstGeom prst="rect">
            <a:avLst/>
          </a:prstGeom>
        </p:spPr>
      </p:pic>
    </p:spTree>
    <p:extLst>
      <p:ext uri="{BB962C8B-B14F-4D97-AF65-F5344CB8AC3E}">
        <p14:creationId xmlns:p14="http://schemas.microsoft.com/office/powerpoint/2010/main" val="32696109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统一全面的</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Benchmarks</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415182" y="2466546"/>
            <a:ext cx="4514328" cy="171008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提供多种</a:t>
            </a:r>
            <a:r>
              <a:rPr lang="en-US" altLang="zh-CN" dirty="0">
                <a:solidFill>
                  <a:srgbClr val="000000"/>
                </a:solidFill>
                <a:latin typeface="Constantia" panose="02030602050306030303" pitchFamily="18" charset="0"/>
                <a:ea typeface="微软雅黑" panose="020B0503020204020204" pitchFamily="34" charset="-122"/>
              </a:rPr>
              <a:t>encoder, decoder</a:t>
            </a:r>
            <a:r>
              <a:rPr lang="zh-CN" altLang="en-US" dirty="0">
                <a:solidFill>
                  <a:srgbClr val="000000"/>
                </a:solidFill>
                <a:latin typeface="Constantia" panose="02030602050306030303" pitchFamily="18" charset="0"/>
                <a:ea typeface="微软雅黑" panose="020B0503020204020204" pitchFamily="34" charset="-122"/>
              </a:rPr>
              <a:t>和</a:t>
            </a:r>
            <a:r>
              <a:rPr lang="en-US" altLang="zh-CN" dirty="0">
                <a:solidFill>
                  <a:srgbClr val="000000"/>
                </a:solidFill>
                <a:latin typeface="Constantia" panose="02030602050306030303" pitchFamily="18" charset="0"/>
                <a:ea typeface="微软雅黑" panose="020B0503020204020204" pitchFamily="34" charset="-122"/>
              </a:rPr>
              <a:t>readout</a:t>
            </a:r>
            <a:r>
              <a:rPr lang="zh-CN" altLang="en-US" dirty="0">
                <a:solidFill>
                  <a:srgbClr val="000000"/>
                </a:solidFill>
                <a:latin typeface="Constantia" panose="02030602050306030303" pitchFamily="18" charset="0"/>
                <a:ea typeface="微软雅黑" panose="020B0503020204020204" pitchFamily="34" charset="-122"/>
              </a:rPr>
              <a:t>的选择</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不同的</a:t>
            </a:r>
            <a:r>
              <a:rPr lang="en-US" altLang="zh-CN" dirty="0">
                <a:solidFill>
                  <a:srgbClr val="000000"/>
                </a:solidFill>
                <a:latin typeface="Constantia" panose="02030602050306030303" pitchFamily="18" charset="0"/>
                <a:ea typeface="微软雅黑" panose="020B0503020204020204" pitchFamily="34" charset="-122"/>
              </a:rPr>
              <a:t>GNN</a:t>
            </a:r>
            <a:r>
              <a:rPr lang="zh-CN" altLang="en-US" dirty="0">
                <a:solidFill>
                  <a:srgbClr val="000000"/>
                </a:solidFill>
                <a:latin typeface="Constantia" panose="02030602050306030303" pitchFamily="18" charset="0"/>
                <a:ea typeface="微软雅黑" panose="020B0503020204020204" pitchFamily="34" charset="-122"/>
              </a:rPr>
              <a:t>模型实现，如</a:t>
            </a:r>
            <a:r>
              <a:rPr lang="en-US" altLang="zh-CN" dirty="0">
                <a:solidFill>
                  <a:srgbClr val="000000"/>
                </a:solidFill>
                <a:latin typeface="Constantia" panose="02030602050306030303" pitchFamily="18" charset="0"/>
                <a:ea typeface="微软雅黑" panose="020B0503020204020204" pitchFamily="34" charset="-122"/>
              </a:rPr>
              <a:t>GCN,</a:t>
            </a:r>
            <a:r>
              <a:rPr lang="zh-CN" altLang="en-US" dirty="0">
                <a:solidFill>
                  <a:srgbClr val="000000"/>
                </a:solidFill>
                <a:latin typeface="Constantia" panose="02030602050306030303" pitchFamily="18" charset="0"/>
                <a:ea typeface="微软雅黑" panose="020B0503020204020204" pitchFamily="34" charset="-122"/>
              </a:rPr>
              <a:t> </a:t>
            </a:r>
            <a:r>
              <a:rPr lang="en-US" altLang="zh-CN" dirty="0">
                <a:solidFill>
                  <a:srgbClr val="000000"/>
                </a:solidFill>
                <a:latin typeface="Constantia" panose="02030602050306030303" pitchFamily="18" charset="0"/>
                <a:ea typeface="微软雅黑" panose="020B0503020204020204" pitchFamily="34" charset="-122"/>
              </a:rPr>
              <a:t>GIN,</a:t>
            </a:r>
            <a:r>
              <a:rPr lang="zh-CN" altLang="en-US" dirty="0">
                <a:solidFill>
                  <a:srgbClr val="000000"/>
                </a:solidFill>
                <a:latin typeface="Constantia" panose="02030602050306030303" pitchFamily="18" charset="0"/>
                <a:ea typeface="微软雅黑" panose="020B0503020204020204" pitchFamily="34" charset="-122"/>
              </a:rPr>
              <a:t> </a:t>
            </a:r>
            <a:r>
              <a:rPr lang="en-US" altLang="zh-CN" dirty="0" err="1">
                <a:solidFill>
                  <a:srgbClr val="000000"/>
                </a:solidFill>
                <a:latin typeface="Constantia" panose="02030602050306030303" pitchFamily="18" charset="0"/>
                <a:ea typeface="微软雅黑" panose="020B0503020204020204" pitchFamily="34" charset="-122"/>
              </a:rPr>
              <a:t>GraphSage</a:t>
            </a:r>
            <a:r>
              <a:rPr lang="zh-CN" altLang="en-US" dirty="0">
                <a:solidFill>
                  <a:srgbClr val="000000"/>
                </a:solidFill>
                <a:latin typeface="Constantia" panose="02030602050306030303" pitchFamily="18" charset="0"/>
                <a:ea typeface="微软雅黑" panose="020B0503020204020204" pitchFamily="34" charset="-122"/>
              </a:rPr>
              <a:t>和</a:t>
            </a:r>
            <a:r>
              <a:rPr lang="en-US" altLang="zh-CN" dirty="0">
                <a:solidFill>
                  <a:srgbClr val="000000"/>
                </a:solidFill>
                <a:latin typeface="Constantia" panose="02030602050306030303" pitchFamily="18" charset="0"/>
                <a:ea typeface="微软雅黑" panose="020B0503020204020204" pitchFamily="34" charset="-122"/>
              </a:rPr>
              <a:t>GPR-GNN</a:t>
            </a:r>
            <a:r>
              <a:rPr lang="zh-CN" altLang="en-US" dirty="0">
                <a:solidFill>
                  <a:srgbClr val="000000"/>
                </a:solidFill>
                <a:latin typeface="Constantia" panose="02030602050306030303" pitchFamily="18" charset="0"/>
                <a:ea typeface="微软雅黑" panose="020B0503020204020204" pitchFamily="34" charset="-122"/>
              </a:rPr>
              <a:t>等</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D46A8251-95FF-437F-9C4F-D37BC9167EDD}"/>
              </a:ext>
            </a:extLst>
          </p:cNvPr>
          <p:cNvSpPr txBox="1"/>
          <p:nvPr/>
        </p:nvSpPr>
        <p:spPr>
          <a:xfrm>
            <a:off x="385590" y="1253439"/>
            <a:ext cx="6639190" cy="584775"/>
          </a:xfrm>
          <a:prstGeom prst="rect">
            <a:avLst/>
          </a:prstGeom>
          <a:noFill/>
        </p:spPr>
        <p:txBody>
          <a:bodyPr wrap="none" rtlCol="0">
            <a:spAutoFit/>
          </a:bodyPr>
          <a:lstStyle/>
          <a:p>
            <a:r>
              <a:rPr lang="en-US" altLang="zh-CN" sz="3200" b="1" dirty="0" err="1">
                <a:latin typeface="Constantia" panose="02030602050306030303" pitchFamily="18" charset="0"/>
                <a:ea typeface="微软雅黑" panose="020B0503020204020204" pitchFamily="34" charset="-122"/>
              </a:rPr>
              <a:t>GraphModelZoo</a:t>
            </a:r>
            <a:r>
              <a:rPr lang="zh-CN" altLang="en-US" sz="3200" b="1" dirty="0">
                <a:latin typeface="Constantia" panose="02030602050306030303" pitchFamily="18" charset="0"/>
                <a:ea typeface="微软雅黑" panose="020B0503020204020204" pitchFamily="34" charset="-122"/>
              </a:rPr>
              <a:t>：开箱即用的模型</a:t>
            </a:r>
            <a:endParaRPr lang="zh-CN" altLang="en-US" sz="3200" b="1"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6EDE064-EB08-49FA-AAE6-0E0EB16E319E}"/>
              </a:ext>
            </a:extLst>
          </p:cNvPr>
          <p:cNvSpPr txBox="1"/>
          <p:nvPr/>
        </p:nvSpPr>
        <p:spPr>
          <a:xfrm>
            <a:off x="385590" y="2043931"/>
            <a:ext cx="1569660" cy="369332"/>
          </a:xfrm>
          <a:prstGeom prst="rect">
            <a:avLst/>
          </a:prstGeom>
          <a:noFill/>
        </p:spPr>
        <p:txBody>
          <a:bodyPr wrap="none" rtlCol="0">
            <a:spAutoFit/>
          </a:bodyPr>
          <a:lstStyle/>
          <a:p>
            <a:r>
              <a:rPr lang="zh-CN" altLang="en-US" b="1" dirty="0">
                <a:latin typeface="Constantia" panose="02030602050306030303" pitchFamily="18" charset="0"/>
                <a:ea typeface="微软雅黑" panose="020B0503020204020204" pitchFamily="34" charset="-122"/>
              </a:rPr>
              <a:t>神经网络组件</a:t>
            </a:r>
            <a:endParaRPr lang="zh-CN" altLang="en-US"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EC3C39B-12F9-4ABA-8153-AFDFC35EC14E}"/>
              </a:ext>
            </a:extLst>
          </p:cNvPr>
          <p:cNvPicPr>
            <a:picLocks noChangeAspect="1"/>
          </p:cNvPicPr>
          <p:nvPr/>
        </p:nvPicPr>
        <p:blipFill>
          <a:blip r:embed="rId5"/>
          <a:stretch>
            <a:fillRect/>
          </a:stretch>
        </p:blipFill>
        <p:spPr>
          <a:xfrm>
            <a:off x="4790076" y="2245738"/>
            <a:ext cx="6758310" cy="3455664"/>
          </a:xfrm>
          <a:prstGeom prst="rect">
            <a:avLst/>
          </a:prstGeom>
        </p:spPr>
      </p:pic>
    </p:spTree>
    <p:extLst>
      <p:ext uri="{BB962C8B-B14F-4D97-AF65-F5344CB8AC3E}">
        <p14:creationId xmlns:p14="http://schemas.microsoft.com/office/powerpoint/2010/main" val="242022146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统一全面的</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Benchmarks</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415182" y="1648399"/>
            <a:ext cx="5999368" cy="4635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每一个元素都可配置，并以统一的方式实现</a:t>
            </a:r>
            <a:endParaRPr lang="en-US" altLang="zh-CN" dirty="0">
              <a:solidFill>
                <a:srgbClr val="000000"/>
              </a:solidFill>
              <a:latin typeface="Constantia" panose="02030602050306030303" pitchFamily="18" charset="0"/>
              <a:ea typeface="微软雅黑" panose="020B0503020204020204" pitchFamily="34" charset="-122"/>
            </a:endParaRPr>
          </a:p>
        </p:txBody>
      </p:sp>
      <p:sp>
        <p:nvSpPr>
          <p:cNvPr id="16" name="文本框 15">
            <a:extLst>
              <a:ext uri="{FF2B5EF4-FFF2-40B4-BE49-F238E27FC236}">
                <a16:creationId xmlns:a16="http://schemas.microsoft.com/office/drawing/2014/main" id="{56EDE064-EB08-49FA-AAE6-0E0EB16E319E}"/>
              </a:ext>
            </a:extLst>
          </p:cNvPr>
          <p:cNvSpPr txBox="1"/>
          <p:nvPr/>
        </p:nvSpPr>
        <p:spPr>
          <a:xfrm>
            <a:off x="385590" y="1225784"/>
            <a:ext cx="4418261" cy="369332"/>
          </a:xfrm>
          <a:prstGeom prst="rect">
            <a:avLst/>
          </a:prstGeom>
          <a:noFill/>
        </p:spPr>
        <p:txBody>
          <a:bodyPr wrap="none" rtlCol="0">
            <a:spAutoFit/>
          </a:bodyPr>
          <a:lstStyle/>
          <a:p>
            <a:r>
              <a:rPr lang="zh-CN" altLang="en-US" b="1" dirty="0">
                <a:latin typeface="Constantia" panose="02030602050306030303" pitchFamily="18" charset="0"/>
                <a:ea typeface="微软雅黑" panose="020B0503020204020204" pitchFamily="34" charset="-122"/>
              </a:rPr>
              <a:t>详尽的</a:t>
            </a:r>
            <a:r>
              <a:rPr lang="en-US" altLang="zh-CN" b="1" dirty="0">
                <a:latin typeface="Constantia" panose="02030602050306030303" pitchFamily="18" charset="0"/>
                <a:ea typeface="微软雅黑" panose="020B0503020204020204" pitchFamily="34" charset="-122"/>
              </a:rPr>
              <a:t>(Data, GNN, FL algorithm)</a:t>
            </a:r>
            <a:r>
              <a:rPr lang="zh-CN" altLang="en-US" b="1" dirty="0">
                <a:latin typeface="Constantia" panose="02030602050306030303" pitchFamily="18" charset="0"/>
                <a:ea typeface="微软雅黑" panose="020B0503020204020204" pitchFamily="34" charset="-122"/>
              </a:rPr>
              <a:t>三元组</a:t>
            </a:r>
            <a:endParaRPr lang="zh-CN" altLang="en-US"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35931D28-5E0E-4FDD-BBF7-A8CA00CB9785}"/>
              </a:ext>
            </a:extLst>
          </p:cNvPr>
          <p:cNvSpPr txBox="1"/>
          <p:nvPr/>
        </p:nvSpPr>
        <p:spPr>
          <a:xfrm>
            <a:off x="415182" y="2933515"/>
            <a:ext cx="8900698" cy="21268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通常情况下，“</a:t>
            </a:r>
            <a:r>
              <a:rPr lang="en-US" altLang="zh-CN" dirty="0">
                <a:solidFill>
                  <a:srgbClr val="000000"/>
                </a:solidFill>
                <a:latin typeface="Constantia" panose="02030602050306030303" pitchFamily="18" charset="0"/>
                <a:ea typeface="微软雅黑" panose="020B0503020204020204" pitchFamily="34" charset="-122"/>
              </a:rPr>
              <a:t>isolated</a:t>
            </a:r>
            <a:r>
              <a:rPr lang="zh-CN" altLang="en-US" dirty="0">
                <a:solidFill>
                  <a:srgbClr val="000000"/>
                </a:solidFill>
                <a:latin typeface="Constantia" panose="02030602050306030303" pitchFamily="18" charset="0"/>
                <a:ea typeface="微软雅黑" panose="020B0503020204020204" pitchFamily="34" charset="-122"/>
              </a:rPr>
              <a:t>”</a:t>
            </a:r>
            <a:r>
              <a:rPr lang="en-US" altLang="zh-CN" dirty="0">
                <a:solidFill>
                  <a:srgbClr val="000000"/>
                </a:solidFill>
                <a:latin typeface="Constantia" panose="02030602050306030303" pitchFamily="18" charset="0"/>
                <a:ea typeface="微软雅黑" panose="020B0503020204020204" pitchFamily="34" charset="-122"/>
              </a:rPr>
              <a:t>&lt;</a:t>
            </a:r>
            <a:r>
              <a:rPr lang="zh-CN" altLang="en-US" dirty="0">
                <a:solidFill>
                  <a:srgbClr val="000000"/>
                </a:solidFill>
                <a:latin typeface="Constantia" panose="02030602050306030303" pitchFamily="18" charset="0"/>
                <a:ea typeface="微软雅黑" panose="020B0503020204020204" pitchFamily="34" charset="-122"/>
              </a:rPr>
              <a:t>“</a:t>
            </a:r>
            <a:r>
              <a:rPr lang="en-US" altLang="zh-CN" dirty="0">
                <a:solidFill>
                  <a:srgbClr val="000000"/>
                </a:solidFill>
                <a:latin typeface="Constantia" panose="02030602050306030303" pitchFamily="18" charset="0"/>
                <a:ea typeface="微软雅黑" panose="020B0503020204020204" pitchFamily="34" charset="-122"/>
              </a:rPr>
              <a:t>FGL</a:t>
            </a:r>
            <a:r>
              <a:rPr lang="zh-CN" altLang="en-US" dirty="0">
                <a:solidFill>
                  <a:srgbClr val="000000"/>
                </a:solidFill>
                <a:latin typeface="Constantia" panose="02030602050306030303" pitchFamily="18" charset="0"/>
                <a:ea typeface="微软雅黑" panose="020B0503020204020204" pitchFamily="34" charset="-122"/>
              </a:rPr>
              <a:t>”</a:t>
            </a:r>
            <a:r>
              <a:rPr lang="en-US" altLang="zh-CN" dirty="0">
                <a:solidFill>
                  <a:srgbClr val="000000"/>
                </a:solidFill>
                <a:latin typeface="Constantia" panose="02030602050306030303" pitchFamily="18" charset="0"/>
                <a:ea typeface="微软雅黑" panose="020B0503020204020204" pitchFamily="34" charset="-122"/>
              </a:rPr>
              <a:t>&lt;</a:t>
            </a:r>
            <a:r>
              <a:rPr lang="zh-CN" altLang="en-US" dirty="0">
                <a:solidFill>
                  <a:srgbClr val="000000"/>
                </a:solidFill>
                <a:latin typeface="Constantia" panose="02030602050306030303" pitchFamily="18" charset="0"/>
                <a:ea typeface="微软雅黑" panose="020B0503020204020204" pitchFamily="34" charset="-122"/>
              </a:rPr>
              <a:t>“</a:t>
            </a:r>
            <a:r>
              <a:rPr lang="en-US" altLang="zh-CN" dirty="0">
                <a:solidFill>
                  <a:srgbClr val="000000"/>
                </a:solidFill>
                <a:latin typeface="Constantia" panose="02030602050306030303" pitchFamily="18" charset="0"/>
                <a:ea typeface="微软雅黑" panose="020B0503020204020204" pitchFamily="34" charset="-122"/>
              </a:rPr>
              <a:t>global</a:t>
            </a:r>
            <a:r>
              <a:rPr lang="zh-CN" altLang="en-US" dirty="0">
                <a:solidFill>
                  <a:srgbClr val="000000"/>
                </a:solidFill>
                <a:latin typeface="Constantia" panose="02030602050306030303" pitchFamily="18" charset="0"/>
                <a:ea typeface="微软雅黑" panose="020B0503020204020204" pitchFamily="34" charset="-122"/>
              </a:rPr>
              <a:t>”</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a:t>
            </a:r>
            <a:r>
              <a:rPr lang="en-US" altLang="zh-CN" dirty="0">
                <a:solidFill>
                  <a:srgbClr val="000000"/>
                </a:solidFill>
                <a:latin typeface="Constantia" panose="02030602050306030303" pitchFamily="18" charset="0"/>
                <a:ea typeface="微软雅黑" panose="020B0503020204020204" pitchFamily="34" charset="-122"/>
              </a:rPr>
              <a:t>isolated</a:t>
            </a:r>
            <a:r>
              <a:rPr lang="zh-CN" altLang="en-US" dirty="0">
                <a:solidFill>
                  <a:srgbClr val="000000"/>
                </a:solidFill>
                <a:latin typeface="Constantia" panose="02030602050306030303" pitchFamily="18" charset="0"/>
                <a:ea typeface="微软雅黑" panose="020B0503020204020204" pitchFamily="34" charset="-122"/>
              </a:rPr>
              <a:t>”情况下</a:t>
            </a:r>
            <a:r>
              <a:rPr lang="en-US" altLang="zh-CN" dirty="0">
                <a:solidFill>
                  <a:srgbClr val="000000"/>
                </a:solidFill>
                <a:latin typeface="Constantia" panose="02030602050306030303" pitchFamily="18" charset="0"/>
                <a:ea typeface="微软雅黑" panose="020B0503020204020204" pitchFamily="34" charset="-122"/>
              </a:rPr>
              <a:t>GNN</a:t>
            </a:r>
            <a:r>
              <a:rPr lang="zh-CN" altLang="en-US" dirty="0">
                <a:solidFill>
                  <a:srgbClr val="000000"/>
                </a:solidFill>
                <a:latin typeface="Constantia" panose="02030602050306030303" pitchFamily="18" charset="0"/>
                <a:ea typeface="微软雅黑" panose="020B0503020204020204" pitchFamily="34" charset="-122"/>
              </a:rPr>
              <a:t>架构的排序在联邦设定下大部分被保留了</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更加</a:t>
            </a:r>
            <a:r>
              <a:rPr lang="en-US" altLang="zh-CN" dirty="0">
                <a:solidFill>
                  <a:srgbClr val="000000"/>
                </a:solidFill>
                <a:latin typeface="Constantia" panose="02030602050306030303" pitchFamily="18" charset="0"/>
                <a:ea typeface="微软雅黑" panose="020B0503020204020204" pitchFamily="34" charset="-122"/>
              </a:rPr>
              <a:t>fancy</a:t>
            </a:r>
            <a:r>
              <a:rPr lang="zh-CN" altLang="en-US" dirty="0">
                <a:solidFill>
                  <a:srgbClr val="000000"/>
                </a:solidFill>
                <a:latin typeface="Constantia" panose="02030602050306030303" pitchFamily="18" charset="0"/>
                <a:ea typeface="微软雅黑" panose="020B0503020204020204" pitchFamily="34" charset="-122"/>
              </a:rPr>
              <a:t>的</a:t>
            </a:r>
            <a:r>
              <a:rPr lang="en-US" altLang="zh-CN" dirty="0">
                <a:solidFill>
                  <a:srgbClr val="000000"/>
                </a:solidFill>
                <a:latin typeface="Constantia" panose="02030602050306030303" pitchFamily="18" charset="0"/>
                <a:ea typeface="微软雅黑" panose="020B0503020204020204" pitchFamily="34" charset="-122"/>
              </a:rPr>
              <a:t>FL</a:t>
            </a:r>
            <a:r>
              <a:rPr lang="zh-CN" altLang="en-US" dirty="0">
                <a:solidFill>
                  <a:srgbClr val="000000"/>
                </a:solidFill>
                <a:latin typeface="Constantia" panose="02030602050306030303" pitchFamily="18" charset="0"/>
                <a:ea typeface="微软雅黑" panose="020B0503020204020204" pitchFamily="34" charset="-122"/>
              </a:rPr>
              <a:t>算法并不一定比最基础的</a:t>
            </a:r>
            <a:r>
              <a:rPr lang="en-US" altLang="zh-CN" dirty="0" err="1">
                <a:solidFill>
                  <a:srgbClr val="000000"/>
                </a:solidFill>
                <a:latin typeface="Constantia" panose="02030602050306030303" pitchFamily="18" charset="0"/>
                <a:ea typeface="微软雅黑" panose="020B0503020204020204" pitchFamily="34" charset="-122"/>
              </a:rPr>
              <a:t>FedAvg</a:t>
            </a:r>
            <a:r>
              <a:rPr lang="zh-CN" altLang="en-US" dirty="0">
                <a:solidFill>
                  <a:srgbClr val="000000"/>
                </a:solidFill>
                <a:latin typeface="Constantia" panose="02030602050306030303" pitchFamily="18" charset="0"/>
                <a:ea typeface="微软雅黑" panose="020B0503020204020204" pitchFamily="34" charset="-122"/>
              </a:rPr>
              <a:t>性能要好</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采用什么</a:t>
            </a:r>
            <a:r>
              <a:rPr lang="en-US" altLang="zh-CN" dirty="0">
                <a:solidFill>
                  <a:srgbClr val="000000"/>
                </a:solidFill>
                <a:latin typeface="Constantia" panose="02030602050306030303" pitchFamily="18" charset="0"/>
                <a:ea typeface="微软雅黑" panose="020B0503020204020204" pitchFamily="34" charset="-122"/>
              </a:rPr>
              <a:t>splitter</a:t>
            </a:r>
            <a:r>
              <a:rPr lang="zh-CN" altLang="en-US" dirty="0">
                <a:solidFill>
                  <a:srgbClr val="000000"/>
                </a:solidFill>
                <a:latin typeface="Constantia" panose="02030602050306030303" pitchFamily="18" charset="0"/>
                <a:ea typeface="微软雅黑" panose="020B0503020204020204" pitchFamily="34" charset="-122"/>
              </a:rPr>
              <a:t>很重要：想要取得什么样的</a:t>
            </a:r>
            <a:r>
              <a:rPr lang="en-US" altLang="zh-CN" dirty="0">
                <a:solidFill>
                  <a:srgbClr val="000000"/>
                </a:solidFill>
                <a:latin typeface="Constantia" panose="02030602050306030303" pitchFamily="18" charset="0"/>
                <a:ea typeface="微软雅黑" panose="020B0503020204020204" pitchFamily="34" charset="-122"/>
              </a:rPr>
              <a:t>non-</a:t>
            </a:r>
            <a:r>
              <a:rPr lang="en-US" altLang="zh-CN" dirty="0" err="1">
                <a:solidFill>
                  <a:srgbClr val="000000"/>
                </a:solidFill>
                <a:latin typeface="Constantia" panose="02030602050306030303" pitchFamily="18" charset="0"/>
                <a:ea typeface="微软雅黑" panose="020B0503020204020204" pitchFamily="34" charset="-122"/>
              </a:rPr>
              <a:t>i.i.d.ness</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Constantia" panose="02030602050306030303" pitchFamily="18" charset="0"/>
                <a:ea typeface="微软雅黑" panose="020B0503020204020204" pitchFamily="34" charset="-122"/>
              </a:rPr>
              <a:t>超参数很重要，例如本地更新步长和学习率</a:t>
            </a:r>
            <a:endParaRPr lang="en-US" altLang="zh-CN" dirty="0">
              <a:solidFill>
                <a:srgbClr val="000000"/>
              </a:solidFill>
              <a:latin typeface="Constantia" panose="02030602050306030303" pitchFamily="18" charset="0"/>
              <a:ea typeface="微软雅黑" panose="020B0503020204020204" pitchFamily="34" charset="-122"/>
            </a:endParaRPr>
          </a:p>
        </p:txBody>
      </p:sp>
      <p:sp>
        <p:nvSpPr>
          <p:cNvPr id="22" name="文本框 21">
            <a:extLst>
              <a:ext uri="{FF2B5EF4-FFF2-40B4-BE49-F238E27FC236}">
                <a16:creationId xmlns:a16="http://schemas.microsoft.com/office/drawing/2014/main" id="{08679B67-EF09-44AF-BA62-74E64ED66603}"/>
              </a:ext>
            </a:extLst>
          </p:cNvPr>
          <p:cNvSpPr txBox="1"/>
          <p:nvPr/>
        </p:nvSpPr>
        <p:spPr>
          <a:xfrm>
            <a:off x="385590" y="2510900"/>
            <a:ext cx="1800493" cy="369332"/>
          </a:xfrm>
          <a:prstGeom prst="rect">
            <a:avLst/>
          </a:prstGeom>
          <a:noFill/>
        </p:spPr>
        <p:txBody>
          <a:bodyPr wrap="none" rtlCol="0">
            <a:spAutoFit/>
          </a:bodyPr>
          <a:lstStyle/>
          <a:p>
            <a:r>
              <a:rPr lang="zh-CN" altLang="en-US" b="1" dirty="0">
                <a:solidFill>
                  <a:srgbClr val="FF0000"/>
                </a:solidFill>
                <a:latin typeface="Constantia" panose="02030602050306030303" pitchFamily="18" charset="0"/>
                <a:ea typeface="微软雅黑" panose="020B0503020204020204" pitchFamily="34" charset="-122"/>
              </a:rPr>
              <a:t>主要的实验结论</a:t>
            </a:r>
            <a:endParaRPr lang="zh-CN" altLang="en-US" b="1" dirty="0">
              <a:solidFill>
                <a:srgbClr val="FF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F26DEC0-C8AD-4CBC-B532-9FFBFFDE6841}"/>
              </a:ext>
            </a:extLst>
          </p:cNvPr>
          <p:cNvPicPr>
            <a:picLocks noChangeAspect="1"/>
          </p:cNvPicPr>
          <p:nvPr/>
        </p:nvPicPr>
        <p:blipFill>
          <a:blip r:embed="rId5"/>
          <a:stretch>
            <a:fillRect/>
          </a:stretch>
        </p:blipFill>
        <p:spPr>
          <a:xfrm>
            <a:off x="5942651" y="1150448"/>
            <a:ext cx="5914018" cy="2126851"/>
          </a:xfrm>
          <a:prstGeom prst="rect">
            <a:avLst/>
          </a:prstGeom>
        </p:spPr>
      </p:pic>
    </p:spTree>
    <p:extLst>
      <p:ext uri="{BB962C8B-B14F-4D97-AF65-F5344CB8AC3E}">
        <p14:creationId xmlns:p14="http://schemas.microsoft.com/office/powerpoint/2010/main" val="53108607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超参数调优（</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HPO</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385590" y="3113503"/>
            <a:ext cx="4213911" cy="128990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l-GR" altLang="zh-CN" dirty="0">
                <a:solidFill>
                  <a:srgbClr val="000000"/>
                </a:solidFill>
                <a:latin typeface="微软雅黑" panose="020B0503020204020204" pitchFamily="34" charset="-122"/>
                <a:ea typeface="微软雅黑" panose="020B0503020204020204" pitchFamily="34" charset="-122"/>
              </a:rPr>
              <a:t>λ</a:t>
            </a:r>
            <a:r>
              <a:rPr lang="zh-CN" altLang="en-US" dirty="0">
                <a:solidFill>
                  <a:srgbClr val="000000"/>
                </a:solidFill>
                <a:latin typeface="微软雅黑" panose="020B0503020204020204" pitchFamily="34" charset="-122"/>
                <a:ea typeface="微软雅黑" panose="020B0503020204020204" pitchFamily="34" charset="-122"/>
              </a:rPr>
              <a:t>指超参数配置，</a:t>
            </a:r>
            <a:r>
              <a:rPr lang="en-US" altLang="zh-CN" dirty="0">
                <a:solidFill>
                  <a:srgbClr val="000000"/>
                </a:solidFill>
                <a:latin typeface="微软雅黑" panose="020B0503020204020204" pitchFamily="34" charset="-122"/>
                <a:ea typeface="微软雅黑" panose="020B0503020204020204" pitchFamily="34" charset="-122"/>
              </a:rPr>
              <a:t>b</a:t>
            </a:r>
            <a:r>
              <a:rPr lang="zh-CN" altLang="en-US" dirty="0">
                <a:solidFill>
                  <a:srgbClr val="000000"/>
                </a:solidFill>
                <a:latin typeface="微软雅黑" panose="020B0503020204020204" pitchFamily="34" charset="-122"/>
                <a:ea typeface="微软雅黑" panose="020B0503020204020204" pitchFamily="34" charset="-122"/>
              </a:rPr>
              <a:t>为可信度</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函数的分析即执行联邦学习的训练过程，成本很大！</a:t>
            </a:r>
          </a:p>
        </p:txBody>
      </p:sp>
      <p:sp>
        <p:nvSpPr>
          <p:cNvPr id="15" name="文本框 14">
            <a:extLst>
              <a:ext uri="{FF2B5EF4-FFF2-40B4-BE49-F238E27FC236}">
                <a16:creationId xmlns:a16="http://schemas.microsoft.com/office/drawing/2014/main" id="{D46A8251-95FF-437F-9C4F-D37BC9167EDD}"/>
              </a:ext>
            </a:extLst>
          </p:cNvPr>
          <p:cNvSpPr txBox="1"/>
          <p:nvPr/>
        </p:nvSpPr>
        <p:spPr>
          <a:xfrm>
            <a:off x="385590" y="1253439"/>
            <a:ext cx="3531544" cy="584775"/>
          </a:xfrm>
          <a:prstGeom prst="rect">
            <a:avLst/>
          </a:prstGeom>
          <a:noFill/>
        </p:spPr>
        <p:txBody>
          <a:bodyPr wrap="none" rtlCol="0">
            <a:spAutoFit/>
          </a:bodyPr>
          <a:lstStyle/>
          <a:p>
            <a:r>
              <a:rPr lang="en-US" altLang="zh-CN" sz="3200" b="1" dirty="0">
                <a:latin typeface="Constantia" panose="02030602050306030303" pitchFamily="18" charset="0"/>
                <a:ea typeface="微软雅黑" panose="020B0503020204020204" pitchFamily="34" charset="-122"/>
              </a:rPr>
              <a:t>FGL</a:t>
            </a:r>
            <a:r>
              <a:rPr lang="zh-CN" altLang="en-US" sz="3200" b="1" dirty="0">
                <a:latin typeface="Constantia" panose="02030602050306030303" pitchFamily="18" charset="0"/>
                <a:ea typeface="微软雅黑" panose="020B0503020204020204" pitchFamily="34" charset="-122"/>
              </a:rPr>
              <a:t>场景下的</a:t>
            </a:r>
            <a:r>
              <a:rPr lang="en-US" altLang="zh-CN" sz="3200" b="1" dirty="0">
                <a:latin typeface="Constantia" panose="02030602050306030303" pitchFamily="18" charset="0"/>
                <a:ea typeface="微软雅黑" panose="020B0503020204020204" pitchFamily="34" charset="-122"/>
              </a:rPr>
              <a:t>HPO</a:t>
            </a:r>
            <a:endParaRPr lang="zh-CN" altLang="en-US" sz="3200" b="1"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6EDE064-EB08-49FA-AAE6-0E0EB16E319E}"/>
              </a:ext>
            </a:extLst>
          </p:cNvPr>
          <p:cNvSpPr txBox="1"/>
          <p:nvPr/>
        </p:nvSpPr>
        <p:spPr>
          <a:xfrm>
            <a:off x="385590" y="2043931"/>
            <a:ext cx="1338828" cy="369332"/>
          </a:xfrm>
          <a:prstGeom prst="rect">
            <a:avLst/>
          </a:prstGeom>
          <a:noFill/>
        </p:spPr>
        <p:txBody>
          <a:bodyPr wrap="none" rtlCol="0">
            <a:spAutoFit/>
          </a:bodyPr>
          <a:lstStyle/>
          <a:p>
            <a:r>
              <a:rPr lang="zh-CN" altLang="en-US" b="1" dirty="0">
                <a:latin typeface="Constantia" panose="02030602050306030303" pitchFamily="18" charset="0"/>
                <a:ea typeface="微软雅黑" panose="020B0503020204020204" pitchFamily="34" charset="-122"/>
              </a:rPr>
              <a:t>问题定义：</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55E3B1F-43EE-48D8-BA21-761D53421139}"/>
                  </a:ext>
                </a:extLst>
              </p:cNvPr>
              <p:cNvSpPr txBox="1"/>
              <p:nvPr/>
            </p:nvSpPr>
            <p:spPr>
              <a:xfrm>
                <a:off x="1464416" y="1978673"/>
                <a:ext cx="1663796" cy="4857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i="1" smtClean="0">
                              <a:solidFill>
                                <a:srgbClr val="836967"/>
                              </a:solidFill>
                              <a:latin typeface="Cambria Math" panose="02040503050406030204" pitchFamily="18" charset="0"/>
                            </a:rPr>
                          </m:ctrlPr>
                        </m:limLowPr>
                        <m:e>
                          <m:r>
                            <m:rPr>
                              <m:sty m:val="p"/>
                            </m:rPr>
                            <a:rPr lang="zh-CN" altLang="en-US">
                              <a:latin typeface="Cambria Math" panose="02040503050406030204" pitchFamily="18" charset="0"/>
                            </a:rPr>
                            <m:t>min</m:t>
                          </m:r>
                        </m:e>
                        <m:lim>
                          <m:r>
                            <a:rPr lang="zh-CN" altLang="en-US" i="1">
                              <a:latin typeface="Cambria Math" panose="02040503050406030204" pitchFamily="18" charset="0"/>
                            </a:rPr>
                            <m:t>𝜆</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𝛬</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𝛬</m:t>
                              </m:r>
                            </m:e>
                            <m:sub>
                              <m:r>
                                <a:rPr lang="zh-CN" altLang="en-US" i="1">
                                  <a:latin typeface="Cambria Math" panose="02040503050406030204" pitchFamily="18" charset="0"/>
                                </a:rPr>
                                <m:t>𝐾</m:t>
                              </m:r>
                            </m:sub>
                          </m:sSub>
                        </m:lim>
                      </m:limLow>
                      <m:r>
                        <a:rPr lang="zh-CN" altLang="en-US" i="1">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𝜆</m:t>
                          </m:r>
                        </m:e>
                      </m:d>
                    </m:oMath>
                  </m:oMathPara>
                </a14:m>
                <a:endParaRPr lang="zh-CN" altLang="en-US" dirty="0"/>
              </a:p>
            </p:txBody>
          </p:sp>
        </mc:Choice>
        <mc:Fallback xmlns="">
          <p:sp>
            <p:nvSpPr>
              <p:cNvPr id="21" name="文本框 20">
                <a:extLst>
                  <a:ext uri="{FF2B5EF4-FFF2-40B4-BE49-F238E27FC236}">
                    <a16:creationId xmlns:a16="http://schemas.microsoft.com/office/drawing/2014/main" id="{955E3B1F-43EE-48D8-BA21-761D53421139}"/>
                  </a:ext>
                </a:extLst>
              </p:cNvPr>
              <p:cNvSpPr txBox="1">
                <a:spLocks noRot="1" noChangeAspect="1" noMove="1" noResize="1" noEditPoints="1" noAdjustHandles="1" noChangeArrowheads="1" noChangeShapeType="1" noTextEdit="1"/>
              </p:cNvSpPr>
              <p:nvPr/>
            </p:nvSpPr>
            <p:spPr>
              <a:xfrm>
                <a:off x="1464416" y="1978673"/>
                <a:ext cx="1663796" cy="485774"/>
              </a:xfrm>
              <a:prstGeom prst="rect">
                <a:avLst/>
              </a:prstGeom>
              <a:blipFill>
                <a:blip r:embed="rId5"/>
                <a:stretch>
                  <a:fillRect b="-1266"/>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25456C7A-B53E-42F6-A76A-6D61BD9153FD}"/>
              </a:ext>
            </a:extLst>
          </p:cNvPr>
          <p:cNvSpPr txBox="1"/>
          <p:nvPr/>
        </p:nvSpPr>
        <p:spPr>
          <a:xfrm>
            <a:off x="385590" y="2580373"/>
            <a:ext cx="1338828" cy="369332"/>
          </a:xfrm>
          <a:prstGeom prst="rect">
            <a:avLst/>
          </a:prstGeom>
          <a:noFill/>
        </p:spPr>
        <p:txBody>
          <a:bodyPr wrap="none" rtlCol="0">
            <a:spAutoFit/>
          </a:bodyPr>
          <a:lstStyle/>
          <a:p>
            <a:r>
              <a:rPr lang="zh-CN" altLang="en-US" b="1" dirty="0">
                <a:latin typeface="Constantia" panose="02030602050306030303" pitchFamily="18" charset="0"/>
                <a:ea typeface="微软雅黑" panose="020B0503020204020204" pitchFamily="34" charset="-122"/>
              </a:rPr>
              <a:t>黑盒函数：</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F634391-8773-4E61-BB05-C3D21DD42AB1}"/>
                  </a:ext>
                </a:extLst>
              </p:cNvPr>
              <p:cNvSpPr txBox="1"/>
              <p:nvPr/>
            </p:nvSpPr>
            <p:spPr>
              <a:xfrm>
                <a:off x="1595904" y="2604309"/>
                <a:ext cx="14008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𝜆</m:t>
                          </m:r>
                          <m:r>
                            <a:rPr lang="zh-CN" altLang="en-US" i="0">
                              <a:latin typeface="Cambria Math" panose="02040503050406030204" pitchFamily="18" charset="0"/>
                            </a:rPr>
                            <m:t>,</m:t>
                          </m:r>
                          <m:r>
                            <a:rPr lang="zh-CN" altLang="en-US" i="1">
                              <a:latin typeface="Cambria Math" panose="02040503050406030204" pitchFamily="18" charset="0"/>
                            </a:rPr>
                            <m:t>𝑏</m:t>
                          </m:r>
                        </m:e>
                      </m:d>
                    </m:oMath>
                  </m:oMathPara>
                </a14:m>
                <a:endParaRPr lang="zh-CN" altLang="en-US" dirty="0"/>
              </a:p>
            </p:txBody>
          </p:sp>
        </mc:Choice>
        <mc:Fallback xmlns="">
          <p:sp>
            <p:nvSpPr>
              <p:cNvPr id="27" name="文本框 26">
                <a:extLst>
                  <a:ext uri="{FF2B5EF4-FFF2-40B4-BE49-F238E27FC236}">
                    <a16:creationId xmlns:a16="http://schemas.microsoft.com/office/drawing/2014/main" id="{8F634391-8773-4E61-BB05-C3D21DD42AB1}"/>
                  </a:ext>
                </a:extLst>
              </p:cNvPr>
              <p:cNvSpPr txBox="1">
                <a:spLocks noRot="1" noChangeAspect="1" noMove="1" noResize="1" noEditPoints="1" noAdjustHandles="1" noChangeArrowheads="1" noChangeShapeType="1" noTextEdit="1"/>
              </p:cNvSpPr>
              <p:nvPr/>
            </p:nvSpPr>
            <p:spPr>
              <a:xfrm>
                <a:off x="1595904" y="2604309"/>
                <a:ext cx="1400819" cy="369332"/>
              </a:xfrm>
              <a:prstGeom prst="rect">
                <a:avLst/>
              </a:prstGeom>
              <a:blipFill>
                <a:blip r:embed="rId6"/>
                <a:stretch>
                  <a:fillRect b="-13115"/>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CC1E9596-5CB4-4286-88D9-878DC5AED919}"/>
              </a:ext>
            </a:extLst>
          </p:cNvPr>
          <p:cNvPicPr>
            <a:picLocks noChangeAspect="1"/>
          </p:cNvPicPr>
          <p:nvPr/>
        </p:nvPicPr>
        <p:blipFill>
          <a:blip r:embed="rId7"/>
          <a:stretch>
            <a:fillRect/>
          </a:stretch>
        </p:blipFill>
        <p:spPr>
          <a:xfrm>
            <a:off x="4567119" y="1606323"/>
            <a:ext cx="7239291" cy="3936257"/>
          </a:xfrm>
          <a:prstGeom prst="rect">
            <a:avLst/>
          </a:prstGeom>
        </p:spPr>
      </p:pic>
    </p:spTree>
    <p:extLst>
      <p:ext uri="{BB962C8B-B14F-4D97-AF65-F5344CB8AC3E}">
        <p14:creationId xmlns:p14="http://schemas.microsoft.com/office/powerpoint/2010/main" val="16050564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超参数调优（</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HPO</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文本框 14">
            <a:extLst>
              <a:ext uri="{FF2B5EF4-FFF2-40B4-BE49-F238E27FC236}">
                <a16:creationId xmlns:a16="http://schemas.microsoft.com/office/drawing/2014/main" id="{D46A8251-95FF-437F-9C4F-D37BC9167EDD}"/>
              </a:ext>
            </a:extLst>
          </p:cNvPr>
          <p:cNvSpPr txBox="1"/>
          <p:nvPr/>
        </p:nvSpPr>
        <p:spPr>
          <a:xfrm>
            <a:off x="385590" y="1253439"/>
            <a:ext cx="3531544" cy="584775"/>
          </a:xfrm>
          <a:prstGeom prst="rect">
            <a:avLst/>
          </a:prstGeom>
          <a:noFill/>
        </p:spPr>
        <p:txBody>
          <a:bodyPr wrap="none" rtlCol="0">
            <a:spAutoFit/>
          </a:bodyPr>
          <a:lstStyle/>
          <a:p>
            <a:r>
              <a:rPr lang="en-US" altLang="zh-CN" sz="3200" b="1" dirty="0">
                <a:latin typeface="Constantia" panose="02030602050306030303" pitchFamily="18" charset="0"/>
                <a:ea typeface="微软雅黑" panose="020B0503020204020204" pitchFamily="34" charset="-122"/>
              </a:rPr>
              <a:t>FGL</a:t>
            </a:r>
            <a:r>
              <a:rPr lang="zh-CN" altLang="en-US" sz="3200" b="1" dirty="0">
                <a:latin typeface="Constantia" panose="02030602050306030303" pitchFamily="18" charset="0"/>
                <a:ea typeface="微软雅黑" panose="020B0503020204020204" pitchFamily="34" charset="-122"/>
              </a:rPr>
              <a:t>场景下的</a:t>
            </a:r>
            <a:r>
              <a:rPr lang="en-US" altLang="zh-CN" sz="3200" b="1" dirty="0">
                <a:latin typeface="Constantia" panose="02030602050306030303" pitchFamily="18" charset="0"/>
                <a:ea typeface="微软雅黑" panose="020B0503020204020204" pitchFamily="34" charset="-122"/>
              </a:rPr>
              <a:t>HPO</a:t>
            </a:r>
            <a:endParaRPr lang="zh-CN" altLang="en-US" sz="3200" b="1"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6EDE064-EB08-49FA-AAE6-0E0EB16E319E}"/>
              </a:ext>
            </a:extLst>
          </p:cNvPr>
          <p:cNvSpPr txBox="1"/>
          <p:nvPr/>
        </p:nvSpPr>
        <p:spPr>
          <a:xfrm>
            <a:off x="385590" y="2043931"/>
            <a:ext cx="2262158" cy="369332"/>
          </a:xfrm>
          <a:prstGeom prst="rect">
            <a:avLst/>
          </a:prstGeom>
          <a:noFill/>
        </p:spPr>
        <p:txBody>
          <a:bodyPr wrap="none" rtlCol="0">
            <a:spAutoFit/>
          </a:bodyPr>
          <a:lstStyle/>
          <a:p>
            <a:r>
              <a:rPr lang="zh-CN" altLang="en-US" b="1" dirty="0">
                <a:latin typeface="Constantia" panose="02030602050306030303" pitchFamily="18" charset="0"/>
                <a:ea typeface="微软雅黑" panose="020B0503020204020204" pitchFamily="34" charset="-122"/>
              </a:rPr>
              <a:t>联邦场景下的新方法</a:t>
            </a:r>
            <a:endParaRPr lang="zh-CN" altLang="en-US" b="1"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F213CDF-C15D-4AFF-AAD2-924D69EBE0B5}"/>
              </a:ext>
            </a:extLst>
          </p:cNvPr>
          <p:cNvSpPr txBox="1"/>
          <p:nvPr/>
        </p:nvSpPr>
        <p:spPr>
          <a:xfrm>
            <a:off x="415183" y="2447418"/>
            <a:ext cx="5710410"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可信度</a:t>
            </a:r>
            <a:r>
              <a:rPr lang="en-US" altLang="zh-CN" dirty="0">
                <a:solidFill>
                  <a:srgbClr val="000000"/>
                </a:solidFill>
                <a:latin typeface="微软雅黑" panose="020B0503020204020204" pitchFamily="34" charset="-122"/>
                <a:ea typeface="微软雅黑" panose="020B0503020204020204" pitchFamily="34" charset="-122"/>
              </a:rPr>
              <a:t>fidelity</a:t>
            </a:r>
          </a:p>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并发探索（与本地更新相关的超参）</a:t>
            </a:r>
          </a:p>
        </p:txBody>
      </p:sp>
      <p:sp>
        <p:nvSpPr>
          <p:cNvPr id="29" name="文本框 28">
            <a:extLst>
              <a:ext uri="{FF2B5EF4-FFF2-40B4-BE49-F238E27FC236}">
                <a16:creationId xmlns:a16="http://schemas.microsoft.com/office/drawing/2014/main" id="{A5AFFA65-EEBD-4D25-9201-75EE29C6E064}"/>
              </a:ext>
            </a:extLst>
          </p:cNvPr>
          <p:cNvSpPr txBox="1"/>
          <p:nvPr/>
        </p:nvSpPr>
        <p:spPr>
          <a:xfrm>
            <a:off x="355997" y="3427486"/>
            <a:ext cx="1380506" cy="369332"/>
          </a:xfrm>
          <a:prstGeom prst="rect">
            <a:avLst/>
          </a:prstGeom>
          <a:noFill/>
        </p:spPr>
        <p:txBody>
          <a:bodyPr wrap="none" rtlCol="0">
            <a:spAutoFit/>
          </a:bodyPr>
          <a:lstStyle/>
          <a:p>
            <a:r>
              <a:rPr lang="en-US" altLang="zh-CN" b="1" dirty="0">
                <a:latin typeface="Constantia" panose="02030602050306030303" pitchFamily="18" charset="0"/>
                <a:ea typeface="微软雅黑" panose="020B0503020204020204" pitchFamily="34" charset="-122"/>
              </a:rPr>
              <a:t>FS-G</a:t>
            </a:r>
            <a:r>
              <a:rPr lang="zh-CN" altLang="en-US" b="1" dirty="0">
                <a:latin typeface="Constantia" panose="02030602050306030303" pitchFamily="18" charset="0"/>
                <a:ea typeface="微软雅黑" panose="020B0503020204020204" pitchFamily="34" charset="-122"/>
              </a:rPr>
              <a:t>的做法</a:t>
            </a:r>
            <a:endParaRPr lang="zh-CN" altLang="en-US" b="1"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9123FFB-9106-47D0-9D96-7C6E4C58688E}"/>
              </a:ext>
            </a:extLst>
          </p:cNvPr>
          <p:cNvSpPr txBox="1"/>
          <p:nvPr/>
        </p:nvSpPr>
        <p:spPr>
          <a:xfrm>
            <a:off x="385590" y="3830973"/>
            <a:ext cx="5710410" cy="45890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多可信度方法</a:t>
            </a:r>
          </a:p>
        </p:txBody>
      </p:sp>
      <p:pic>
        <p:nvPicPr>
          <p:cNvPr id="31" name="图片 30">
            <a:extLst>
              <a:ext uri="{FF2B5EF4-FFF2-40B4-BE49-F238E27FC236}">
                <a16:creationId xmlns:a16="http://schemas.microsoft.com/office/drawing/2014/main" id="{E65CDFF7-29DB-4B63-8D01-9FC7492DE487}"/>
              </a:ext>
            </a:extLst>
          </p:cNvPr>
          <p:cNvPicPr>
            <a:picLocks noChangeAspect="1"/>
          </p:cNvPicPr>
          <p:nvPr/>
        </p:nvPicPr>
        <p:blipFill>
          <a:blip r:embed="rId5"/>
          <a:stretch>
            <a:fillRect/>
          </a:stretch>
        </p:blipFill>
        <p:spPr>
          <a:xfrm>
            <a:off x="5892478" y="906263"/>
            <a:ext cx="5283844" cy="2928912"/>
          </a:xfrm>
          <a:prstGeom prst="rect">
            <a:avLst/>
          </a:prstGeom>
        </p:spPr>
      </p:pic>
      <p:pic>
        <p:nvPicPr>
          <p:cNvPr id="3" name="图片 2">
            <a:extLst>
              <a:ext uri="{FF2B5EF4-FFF2-40B4-BE49-F238E27FC236}">
                <a16:creationId xmlns:a16="http://schemas.microsoft.com/office/drawing/2014/main" id="{CF97B9FE-CB24-4015-ACCD-C3D8709179F9}"/>
              </a:ext>
            </a:extLst>
          </p:cNvPr>
          <p:cNvPicPr>
            <a:picLocks noChangeAspect="1"/>
          </p:cNvPicPr>
          <p:nvPr/>
        </p:nvPicPr>
        <p:blipFill>
          <a:blip r:embed="rId6"/>
          <a:stretch>
            <a:fillRect/>
          </a:stretch>
        </p:blipFill>
        <p:spPr>
          <a:xfrm>
            <a:off x="6305081" y="3830973"/>
            <a:ext cx="4352181" cy="2397937"/>
          </a:xfrm>
          <a:prstGeom prst="rect">
            <a:avLst/>
          </a:prstGeom>
        </p:spPr>
      </p:pic>
    </p:spTree>
    <p:extLst>
      <p:ext uri="{BB962C8B-B14F-4D97-AF65-F5344CB8AC3E}">
        <p14:creationId xmlns:p14="http://schemas.microsoft.com/office/powerpoint/2010/main" val="236810368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定制网络架构</a:t>
            </a: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6" name="文本框 15">
            <a:extLst>
              <a:ext uri="{FF2B5EF4-FFF2-40B4-BE49-F238E27FC236}">
                <a16:creationId xmlns:a16="http://schemas.microsoft.com/office/drawing/2014/main" id="{56EDE064-EB08-49FA-AAE6-0E0EB16E319E}"/>
              </a:ext>
            </a:extLst>
          </p:cNvPr>
          <p:cNvSpPr txBox="1"/>
          <p:nvPr/>
        </p:nvSpPr>
        <p:spPr>
          <a:xfrm>
            <a:off x="385590" y="2043931"/>
            <a:ext cx="1338828" cy="369332"/>
          </a:xfrm>
          <a:prstGeom prst="rect">
            <a:avLst/>
          </a:prstGeom>
          <a:noFill/>
        </p:spPr>
        <p:txBody>
          <a:bodyPr wrap="none" rtlCol="0">
            <a:spAutoFit/>
          </a:bodyPr>
          <a:lstStyle/>
          <a:p>
            <a:r>
              <a:rPr lang="zh-CN" altLang="en-US" b="1" dirty="0">
                <a:latin typeface="Constantia" panose="02030602050306030303" pitchFamily="18" charset="0"/>
                <a:ea typeface="微软雅黑" panose="020B0503020204020204" pitchFamily="34" charset="-122"/>
              </a:rPr>
              <a:t>处理异构性</a:t>
            </a:r>
            <a:endParaRPr lang="zh-CN" altLang="en-US" b="1"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7F213CDF-C15D-4AFF-AAD2-924D69EBE0B5}"/>
              </a:ext>
            </a:extLst>
          </p:cNvPr>
          <p:cNvSpPr txBox="1"/>
          <p:nvPr/>
        </p:nvSpPr>
        <p:spPr>
          <a:xfrm>
            <a:off x="415183" y="2447418"/>
            <a:ext cx="5710410" cy="45890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用户可指定参数是</a:t>
            </a:r>
            <a:r>
              <a:rPr lang="en-US" altLang="zh-CN" dirty="0">
                <a:solidFill>
                  <a:srgbClr val="000000"/>
                </a:solidFill>
                <a:latin typeface="微软雅黑" panose="020B0503020204020204" pitchFamily="34" charset="-122"/>
                <a:ea typeface="微软雅黑" panose="020B0503020204020204" pitchFamily="34" charset="-122"/>
              </a:rPr>
              <a:t>client</a:t>
            </a:r>
            <a:r>
              <a:rPr lang="zh-CN" altLang="en-US" dirty="0">
                <a:solidFill>
                  <a:srgbClr val="000000"/>
                </a:solidFill>
                <a:latin typeface="微软雅黑" panose="020B0503020204020204" pitchFamily="34" charset="-122"/>
                <a:ea typeface="微软雅黑" panose="020B0503020204020204" pitchFamily="34" charset="-122"/>
              </a:rPr>
              <a:t>之间共享或自己特有</a:t>
            </a:r>
          </a:p>
        </p:txBody>
      </p:sp>
      <p:pic>
        <p:nvPicPr>
          <p:cNvPr id="2" name="图片 1">
            <a:extLst>
              <a:ext uri="{FF2B5EF4-FFF2-40B4-BE49-F238E27FC236}">
                <a16:creationId xmlns:a16="http://schemas.microsoft.com/office/drawing/2014/main" id="{5D4C8D94-E68E-4381-8BE1-95991326F879}"/>
              </a:ext>
            </a:extLst>
          </p:cNvPr>
          <p:cNvPicPr>
            <a:picLocks noChangeAspect="1"/>
          </p:cNvPicPr>
          <p:nvPr/>
        </p:nvPicPr>
        <p:blipFill>
          <a:blip r:embed="rId5"/>
          <a:stretch>
            <a:fillRect/>
          </a:stretch>
        </p:blipFill>
        <p:spPr>
          <a:xfrm>
            <a:off x="5744937" y="1276613"/>
            <a:ext cx="5742819" cy="4820236"/>
          </a:xfrm>
          <a:prstGeom prst="rect">
            <a:avLst/>
          </a:prstGeom>
        </p:spPr>
      </p:pic>
    </p:spTree>
    <p:extLst>
      <p:ext uri="{BB962C8B-B14F-4D97-AF65-F5344CB8AC3E}">
        <p14:creationId xmlns:p14="http://schemas.microsoft.com/office/powerpoint/2010/main" val="2111684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目录</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a:extLst>
              <a:ext uri="{FF2B5EF4-FFF2-40B4-BE49-F238E27FC236}">
                <a16:creationId xmlns:a16="http://schemas.microsoft.com/office/drawing/2014/main" id="{A42D4136-749F-477F-8359-76F5C563D77D}"/>
              </a:ext>
            </a:extLst>
          </p:cNvPr>
          <p:cNvSpPr txBox="1"/>
          <p:nvPr/>
        </p:nvSpPr>
        <p:spPr>
          <a:xfrm>
            <a:off x="760781" y="1558138"/>
            <a:ext cx="10614355" cy="707886"/>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2000" b="1" i="0" u="none" strike="noStrike" baseline="0" dirty="0" err="1">
                <a:latin typeface="Constantia" panose="02030602050306030303" pitchFamily="18" charset="0"/>
                <a:cs typeface="Times New Roman" panose="02020603050405020304" pitchFamily="18" charset="0"/>
              </a:rPr>
              <a:t>FederatedScope</a:t>
            </a:r>
            <a:r>
              <a:rPr lang="en-US" altLang="zh-CN" sz="2000" b="1" i="0" u="none" strike="noStrike" baseline="0" dirty="0">
                <a:latin typeface="Constantia" panose="02030602050306030303" pitchFamily="18" charset="0"/>
                <a:cs typeface="Times New Roman" panose="02020603050405020304" pitchFamily="18" charset="0"/>
              </a:rPr>
              <a:t>-GNN: Towards a Unified, Comprehensive and Efficient Package for Federated Graph Learning</a:t>
            </a:r>
            <a:endParaRPr lang="en-US" altLang="zh-CN" sz="2000" b="1" dirty="0">
              <a:latin typeface="Constantia" panose="02030602050306030303"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0EEB5A93-44B5-4E25-89F2-236C5E3EC4C1}"/>
              </a:ext>
            </a:extLst>
          </p:cNvPr>
          <p:cNvSpPr txBox="1"/>
          <p:nvPr/>
        </p:nvSpPr>
        <p:spPr>
          <a:xfrm>
            <a:off x="1048953" y="2279268"/>
            <a:ext cx="10614355" cy="369332"/>
          </a:xfrm>
          <a:prstGeom prst="rect">
            <a:avLst/>
          </a:prstGeom>
          <a:noFill/>
        </p:spPr>
        <p:txBody>
          <a:bodyPr wrap="square" rtlCol="0">
            <a:spAutoFit/>
          </a:bodyPr>
          <a:lstStyle/>
          <a:p>
            <a:pPr algn="l"/>
            <a:r>
              <a:rPr lang="en-US" altLang="zh-CN" dirty="0">
                <a:latin typeface="Constantia" panose="02030602050306030303" pitchFamily="18" charset="0"/>
                <a:ea typeface="微软雅黑" panose="020B0503020204020204" pitchFamily="34" charset="-122"/>
                <a:cs typeface="Times New Roman" panose="02020603050405020304" pitchFamily="18" charset="0"/>
              </a:rPr>
              <a:t>2022</a:t>
            </a:r>
            <a:r>
              <a:rPr lang="zh-CN" altLang="en-US" dirty="0">
                <a:latin typeface="Constantia" panose="02030602050306030303" pitchFamily="18" charset="0"/>
                <a:ea typeface="微软雅黑" panose="020B0503020204020204" pitchFamily="34" charset="-122"/>
                <a:cs typeface="Times New Roman" panose="02020603050405020304" pitchFamily="18" charset="0"/>
              </a:rPr>
              <a:t>，王桢、李雅亮等，阿里达摩院。</a:t>
            </a:r>
            <a:r>
              <a:rPr lang="en-US" altLang="zh-CN" dirty="0">
                <a:latin typeface="Constantia" panose="02030602050306030303" pitchFamily="18" charset="0"/>
                <a:ea typeface="微软雅黑" panose="020B0503020204020204" pitchFamily="34" charset="-122"/>
                <a:cs typeface="Times New Roman" panose="02020603050405020304" pitchFamily="18" charset="0"/>
              </a:rPr>
              <a:t>KDD 2022 </a:t>
            </a:r>
            <a:r>
              <a:rPr lang="zh-CN" altLang="en-US" i="0" dirty="0">
                <a:effectLst/>
                <a:latin typeface="Constantia" panose="02030602050306030303" pitchFamily="18" charset="0"/>
                <a:ea typeface="微软雅黑" panose="020B0503020204020204" pitchFamily="34" charset="-122"/>
              </a:rPr>
              <a:t>应用科学方向“最佳论文奖”</a:t>
            </a:r>
            <a:endParaRPr lang="en-US" altLang="zh-CN" dirty="0">
              <a:latin typeface="Constantia" panose="02030602050306030303" pitchFamily="18" charset="0"/>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6CF7989C-7173-49DC-AF01-B25D0D8166F9}"/>
              </a:ext>
            </a:extLst>
          </p:cNvPr>
          <p:cNvSpPr txBox="1"/>
          <p:nvPr/>
        </p:nvSpPr>
        <p:spPr>
          <a:xfrm>
            <a:off x="760780" y="3895920"/>
            <a:ext cx="10614355" cy="707886"/>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2000" b="1" dirty="0">
                <a:latin typeface="Constantia" panose="02030602050306030303" pitchFamily="18" charset="0"/>
                <a:cs typeface="Times New Roman" panose="02020603050405020304" pitchFamily="18" charset="0"/>
              </a:rPr>
              <a:t>Searching and Mining Trillions of Time Series Subsequences under Dynamic Time Warping</a:t>
            </a:r>
          </a:p>
        </p:txBody>
      </p:sp>
      <p:sp>
        <p:nvSpPr>
          <p:cNvPr id="16" name="文本框 15">
            <a:extLst>
              <a:ext uri="{FF2B5EF4-FFF2-40B4-BE49-F238E27FC236}">
                <a16:creationId xmlns:a16="http://schemas.microsoft.com/office/drawing/2014/main" id="{DED1B37F-3553-4E65-A5DB-979913CBCDC4}"/>
              </a:ext>
            </a:extLst>
          </p:cNvPr>
          <p:cNvSpPr txBox="1"/>
          <p:nvPr/>
        </p:nvSpPr>
        <p:spPr>
          <a:xfrm>
            <a:off x="1048953" y="4575857"/>
            <a:ext cx="10092097" cy="369332"/>
          </a:xfrm>
          <a:prstGeom prst="rect">
            <a:avLst/>
          </a:prstGeom>
          <a:noFill/>
        </p:spPr>
        <p:txBody>
          <a:bodyPr wrap="square" rtlCol="0">
            <a:spAutoFit/>
          </a:bodyPr>
          <a:lstStyle/>
          <a:p>
            <a:pPr algn="l"/>
            <a:r>
              <a:rPr lang="en-US" altLang="zh-CN" sz="1800" b="0" i="0" u="none" strike="noStrike" baseline="0" dirty="0">
                <a:latin typeface="Constantia" panose="02030602050306030303" pitchFamily="18" charset="0"/>
              </a:rPr>
              <a:t>2012</a:t>
            </a:r>
            <a:r>
              <a:rPr lang="en-US" altLang="zh-CN" dirty="0">
                <a:latin typeface="Constantia" panose="02030602050306030303" pitchFamily="18" charset="0"/>
              </a:rPr>
              <a:t>, </a:t>
            </a:r>
            <a:r>
              <a:rPr lang="en-US" altLang="zh-CN" sz="1800" b="0" i="0" u="none" strike="noStrike" baseline="0" dirty="0" err="1">
                <a:latin typeface="Constantia" panose="02030602050306030303" pitchFamily="18" charset="0"/>
              </a:rPr>
              <a:t>Thanawin</a:t>
            </a:r>
            <a:r>
              <a:rPr lang="en-US" altLang="zh-CN" sz="1800" b="0" i="0" u="none" strike="noStrike" baseline="0" dirty="0">
                <a:latin typeface="Constantia" panose="02030602050306030303" pitchFamily="18" charset="0"/>
              </a:rPr>
              <a:t> </a:t>
            </a:r>
            <a:r>
              <a:rPr lang="en-US" altLang="zh-CN" sz="1800" b="0" i="0" u="none" strike="noStrike" baseline="0" dirty="0" err="1">
                <a:latin typeface="Constantia" panose="02030602050306030303" pitchFamily="18" charset="0"/>
              </a:rPr>
              <a:t>Rakthanmanon</a:t>
            </a:r>
            <a:r>
              <a:rPr lang="en-US" altLang="zh-CN" sz="1800" b="0" i="0" u="none" strike="noStrike" baseline="0" dirty="0">
                <a:latin typeface="Constantia" panose="02030602050306030303" pitchFamily="18" charset="0"/>
              </a:rPr>
              <a:t>, Bilson Campana</a:t>
            </a:r>
            <a:r>
              <a:rPr lang="en-US" altLang="zh-CN" sz="1800" b="0" i="0" u="none" strike="noStrike" baseline="0" dirty="0">
                <a:latin typeface="Constantia" panose="02030602050306030303" pitchFamily="18" charset="0"/>
                <a:ea typeface="微软雅黑" panose="020B0503020204020204" pitchFamily="34" charset="-122"/>
                <a:cs typeface="Times New Roman" panose="02020603050405020304" pitchFamily="18" charset="0"/>
              </a:rPr>
              <a:t>,</a:t>
            </a:r>
            <a:r>
              <a:rPr lang="zh-CN" altLang="en-US" sz="1800" b="0" i="0" u="none" strike="noStrike" baseline="0" dirty="0">
                <a:latin typeface="Constantia" panose="02030602050306030303" pitchFamily="18" charset="0"/>
                <a:ea typeface="微软雅黑" panose="020B0503020204020204" pitchFamily="34" charset="-122"/>
                <a:cs typeface="Times New Roman" panose="02020603050405020304" pitchFamily="18" charset="0"/>
              </a:rPr>
              <a:t> </a:t>
            </a:r>
            <a:r>
              <a:rPr lang="en-US" altLang="zh-CN" sz="1800" b="0" i="0" u="none" strike="noStrike" baseline="0" dirty="0">
                <a:latin typeface="Constantia" panose="02030602050306030303" pitchFamily="18" charset="0"/>
                <a:ea typeface="微软雅黑" panose="020B0503020204020204" pitchFamily="34" charset="-122"/>
                <a:cs typeface="Times New Roman" panose="02020603050405020304" pitchFamily="18" charset="0"/>
              </a:rPr>
              <a:t>et</a:t>
            </a:r>
            <a:r>
              <a:rPr lang="zh-CN" altLang="en-US" sz="1800" b="0" i="0" u="none" strike="noStrike" baseline="0" dirty="0">
                <a:latin typeface="Constantia" panose="02030602050306030303" pitchFamily="18" charset="0"/>
                <a:ea typeface="微软雅黑" panose="020B0503020204020204" pitchFamily="34" charset="-122"/>
                <a:cs typeface="Times New Roman" panose="02020603050405020304" pitchFamily="18" charset="0"/>
              </a:rPr>
              <a:t> </a:t>
            </a:r>
            <a:r>
              <a:rPr lang="en-US" altLang="zh-CN" sz="1800" b="0" i="0" u="none" strike="noStrike" baseline="0" dirty="0">
                <a:latin typeface="Constantia" panose="02030602050306030303" pitchFamily="18" charset="0"/>
                <a:ea typeface="微软雅黑" panose="020B0503020204020204" pitchFamily="34" charset="-122"/>
                <a:cs typeface="Times New Roman" panose="02020603050405020304" pitchFamily="18" charset="0"/>
              </a:rPr>
              <a:t>al.</a:t>
            </a:r>
            <a:r>
              <a:rPr lang="zh-CN" altLang="en-US" sz="1800" b="0" i="0" u="none" strike="noStrike" baseline="0" dirty="0">
                <a:latin typeface="Constantia" panose="02030602050306030303" pitchFamily="18" charset="0"/>
                <a:ea typeface="微软雅黑" panose="020B0503020204020204" pitchFamily="34" charset="-122"/>
                <a:cs typeface="Times New Roman" panose="02020603050405020304" pitchFamily="18" charset="0"/>
              </a:rPr>
              <a:t> </a:t>
            </a:r>
            <a:r>
              <a:rPr lang="en-US" altLang="zh-CN" b="1" dirty="0">
                <a:latin typeface="Constantia" panose="02030602050306030303" pitchFamily="18" charset="0"/>
                <a:ea typeface="微软雅黑" panose="020B0503020204020204" pitchFamily="34" charset="-122"/>
              </a:rPr>
              <a:t>KDD</a:t>
            </a:r>
            <a:r>
              <a:rPr lang="zh-CN" altLang="en-US" b="1" dirty="0">
                <a:latin typeface="Constantia" panose="02030602050306030303" pitchFamily="18" charset="0"/>
                <a:ea typeface="微软雅黑" panose="020B0503020204020204" pitchFamily="34" charset="-122"/>
              </a:rPr>
              <a:t> </a:t>
            </a:r>
            <a:r>
              <a:rPr lang="en-US" altLang="zh-CN" b="1" dirty="0">
                <a:latin typeface="Constantia" panose="02030602050306030303" pitchFamily="18" charset="0"/>
                <a:ea typeface="微软雅黑" panose="020B0503020204020204" pitchFamily="34" charset="-122"/>
              </a:rPr>
              <a:t>Test of Time Award</a:t>
            </a:r>
          </a:p>
        </p:txBody>
      </p:sp>
      <p:sp>
        <p:nvSpPr>
          <p:cNvPr id="21" name="文本框 20">
            <a:extLst>
              <a:ext uri="{FF2B5EF4-FFF2-40B4-BE49-F238E27FC236}">
                <a16:creationId xmlns:a16="http://schemas.microsoft.com/office/drawing/2014/main" id="{09365C39-5876-4845-9E7A-DD63DBEDBC9D}"/>
              </a:ext>
            </a:extLst>
          </p:cNvPr>
          <p:cNvSpPr txBox="1"/>
          <p:nvPr/>
        </p:nvSpPr>
        <p:spPr>
          <a:xfrm>
            <a:off x="760780" y="2861535"/>
            <a:ext cx="10614355" cy="400110"/>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2000" b="1" dirty="0">
                <a:latin typeface="Constantia" panose="02030602050306030303" pitchFamily="18" charset="0"/>
                <a:cs typeface="Times New Roman" panose="02020603050405020304" pitchFamily="18" charset="0"/>
              </a:rPr>
              <a:t>Discovering Regions of Different Functions in a City Using Human Mobility and POIs</a:t>
            </a:r>
          </a:p>
        </p:txBody>
      </p:sp>
      <p:sp>
        <p:nvSpPr>
          <p:cNvPr id="22" name="文本框 21">
            <a:extLst>
              <a:ext uri="{FF2B5EF4-FFF2-40B4-BE49-F238E27FC236}">
                <a16:creationId xmlns:a16="http://schemas.microsoft.com/office/drawing/2014/main" id="{6F407F02-473E-4235-AB75-111AB9DA872D}"/>
              </a:ext>
            </a:extLst>
          </p:cNvPr>
          <p:cNvSpPr txBox="1"/>
          <p:nvPr/>
        </p:nvSpPr>
        <p:spPr>
          <a:xfrm>
            <a:off x="1048953" y="3308572"/>
            <a:ext cx="10092097" cy="369332"/>
          </a:xfrm>
          <a:prstGeom prst="rect">
            <a:avLst/>
          </a:prstGeom>
          <a:noFill/>
        </p:spPr>
        <p:txBody>
          <a:bodyPr wrap="square" rtlCol="0">
            <a:spAutoFit/>
          </a:bodyPr>
          <a:lstStyle/>
          <a:p>
            <a:pPr algn="l"/>
            <a:r>
              <a:rPr lang="en-US" altLang="zh-CN" sz="1800" b="0" i="0" u="none" strike="noStrike" baseline="0" dirty="0">
                <a:latin typeface="Constantia" panose="02030602050306030303" pitchFamily="18" charset="0"/>
              </a:rPr>
              <a:t>2012</a:t>
            </a:r>
            <a:r>
              <a:rPr lang="en-US" altLang="zh-CN" dirty="0">
                <a:latin typeface="Constantia" panose="02030602050306030303" pitchFamily="18" charset="0"/>
              </a:rPr>
              <a:t>, Jing Yuan</a:t>
            </a:r>
            <a:r>
              <a:rPr lang="en-US" altLang="zh-CN" sz="1800" b="0" i="0" u="none" strike="noStrike" baseline="0" dirty="0">
                <a:latin typeface="Constantia" panose="02030602050306030303" pitchFamily="18" charset="0"/>
                <a:ea typeface="微软雅黑" panose="020B0503020204020204" pitchFamily="34" charset="-122"/>
                <a:cs typeface="Times New Roman" panose="02020603050405020304" pitchFamily="18" charset="0"/>
              </a:rPr>
              <a:t>, Yu Zheng</a:t>
            </a:r>
            <a:r>
              <a:rPr lang="en-US" altLang="zh-CN" dirty="0">
                <a:latin typeface="Constantia" panose="02030602050306030303" pitchFamily="18" charset="0"/>
                <a:ea typeface="微软雅黑" panose="020B0503020204020204" pitchFamily="34" charset="-122"/>
                <a:cs typeface="Times New Roman" panose="02020603050405020304" pitchFamily="18" charset="0"/>
              </a:rPr>
              <a:t>,</a:t>
            </a:r>
            <a:r>
              <a:rPr lang="zh-CN" altLang="en-US" dirty="0">
                <a:latin typeface="Constantia" panose="02030602050306030303" pitchFamily="18" charset="0"/>
                <a:ea typeface="微软雅黑" panose="020B0503020204020204" pitchFamily="34" charset="-122"/>
                <a:cs typeface="Times New Roman" panose="02020603050405020304" pitchFamily="18" charset="0"/>
              </a:rPr>
              <a:t> </a:t>
            </a:r>
            <a:r>
              <a:rPr lang="en-US" altLang="zh-CN" dirty="0">
                <a:latin typeface="Constantia" panose="02030602050306030303" pitchFamily="18" charset="0"/>
                <a:ea typeface="微软雅黑" panose="020B0503020204020204" pitchFamily="34" charset="-122"/>
                <a:cs typeface="Times New Roman" panose="02020603050405020304" pitchFamily="18" charset="0"/>
              </a:rPr>
              <a:t>Xing</a:t>
            </a:r>
            <a:r>
              <a:rPr lang="zh-CN" altLang="en-US" dirty="0">
                <a:latin typeface="Constantia" panose="02030602050306030303" pitchFamily="18" charset="0"/>
                <a:ea typeface="微软雅黑" panose="020B0503020204020204" pitchFamily="34" charset="-122"/>
                <a:cs typeface="Times New Roman" panose="02020603050405020304" pitchFamily="18" charset="0"/>
              </a:rPr>
              <a:t> </a:t>
            </a:r>
            <a:r>
              <a:rPr lang="en-US" altLang="zh-CN" dirty="0" err="1">
                <a:latin typeface="Constantia" panose="02030602050306030303" pitchFamily="18" charset="0"/>
                <a:ea typeface="微软雅黑" panose="020B0503020204020204" pitchFamily="34" charset="-122"/>
                <a:cs typeface="Times New Roman" panose="02020603050405020304" pitchFamily="18" charset="0"/>
              </a:rPr>
              <a:t>Xie</a:t>
            </a:r>
            <a:r>
              <a:rPr lang="en-US" altLang="zh-CN" dirty="0">
                <a:latin typeface="Constantia" panose="02030602050306030303" pitchFamily="18" charset="0"/>
                <a:ea typeface="微软雅黑" panose="020B0503020204020204" pitchFamily="34" charset="-122"/>
                <a:cs typeface="Times New Roman" panose="02020603050405020304" pitchFamily="18" charset="0"/>
              </a:rPr>
              <a:t> (MSRA)</a:t>
            </a:r>
            <a:r>
              <a:rPr lang="en-US" altLang="zh-CN" sz="1800" b="0" i="0" u="none" strike="noStrike" baseline="0" dirty="0">
                <a:latin typeface="Constantia" panose="02030602050306030303" pitchFamily="18" charset="0"/>
                <a:ea typeface="微软雅黑" panose="020B0503020204020204" pitchFamily="34" charset="-122"/>
                <a:cs typeface="Times New Roman" panose="02020603050405020304" pitchFamily="18" charset="0"/>
              </a:rPr>
              <a:t>.</a:t>
            </a:r>
            <a:r>
              <a:rPr lang="zh-CN" altLang="en-US" sz="1800" b="0" i="0" u="none" strike="noStrike" baseline="0" dirty="0">
                <a:latin typeface="Constantia" panose="02030602050306030303" pitchFamily="18" charset="0"/>
                <a:ea typeface="微软雅黑" panose="020B0503020204020204" pitchFamily="34" charset="-122"/>
                <a:cs typeface="Times New Roman" panose="02020603050405020304" pitchFamily="18" charset="0"/>
              </a:rPr>
              <a:t> </a:t>
            </a:r>
            <a:r>
              <a:rPr lang="en-US" altLang="zh-CN" b="1" dirty="0">
                <a:latin typeface="Constantia" panose="02030602050306030303" pitchFamily="18" charset="0"/>
                <a:ea typeface="微软雅黑" panose="020B0503020204020204" pitchFamily="34" charset="-122"/>
              </a:rPr>
              <a:t>KDD</a:t>
            </a:r>
            <a:r>
              <a:rPr lang="zh-CN" altLang="en-US" b="1" dirty="0">
                <a:latin typeface="Constantia" panose="02030602050306030303" pitchFamily="18" charset="0"/>
                <a:ea typeface="微软雅黑" panose="020B0503020204020204" pitchFamily="34" charset="-122"/>
              </a:rPr>
              <a:t> </a:t>
            </a:r>
            <a:r>
              <a:rPr lang="en-US" altLang="zh-CN" b="1" dirty="0">
                <a:latin typeface="Constantia" panose="02030602050306030303" pitchFamily="18" charset="0"/>
                <a:ea typeface="微软雅黑" panose="020B0503020204020204" pitchFamily="34" charset="-122"/>
              </a:rPr>
              <a:t>Test of Time Award</a:t>
            </a:r>
          </a:p>
        </p:txBody>
      </p:sp>
    </p:spTree>
    <p:extLst>
      <p:ext uri="{BB962C8B-B14F-4D97-AF65-F5344CB8AC3E}">
        <p14:creationId xmlns:p14="http://schemas.microsoft.com/office/powerpoint/2010/main" val="23105043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FGL</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隐私攻击</a:t>
            </a: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8" name="文本框 27">
            <a:extLst>
              <a:ext uri="{FF2B5EF4-FFF2-40B4-BE49-F238E27FC236}">
                <a16:creationId xmlns:a16="http://schemas.microsoft.com/office/drawing/2014/main" id="{7F213CDF-C15D-4AFF-AAD2-924D69EBE0B5}"/>
              </a:ext>
            </a:extLst>
          </p:cNvPr>
          <p:cNvSpPr txBox="1"/>
          <p:nvPr/>
        </p:nvSpPr>
        <p:spPr>
          <a:xfrm>
            <a:off x="415183" y="1025454"/>
            <a:ext cx="5710410"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联邦图学习通常要交换更多的信息</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可以通过基于梯度的攻击来还原节点特征</a:t>
            </a:r>
          </a:p>
        </p:txBody>
      </p:sp>
      <p:pic>
        <p:nvPicPr>
          <p:cNvPr id="10" name="图片 9">
            <a:extLst>
              <a:ext uri="{FF2B5EF4-FFF2-40B4-BE49-F238E27FC236}">
                <a16:creationId xmlns:a16="http://schemas.microsoft.com/office/drawing/2014/main" id="{4B7728D6-B5F8-4BBE-99DF-61368AEC59FF}"/>
              </a:ext>
            </a:extLst>
          </p:cNvPr>
          <p:cNvPicPr>
            <a:picLocks noChangeAspect="1"/>
          </p:cNvPicPr>
          <p:nvPr/>
        </p:nvPicPr>
        <p:blipFill>
          <a:blip r:embed="rId5"/>
          <a:stretch>
            <a:fillRect/>
          </a:stretch>
        </p:blipFill>
        <p:spPr>
          <a:xfrm>
            <a:off x="1378313" y="3321825"/>
            <a:ext cx="9494129" cy="2744987"/>
          </a:xfrm>
          <a:prstGeom prst="rect">
            <a:avLst/>
          </a:prstGeom>
        </p:spPr>
      </p:pic>
      <p:sp>
        <p:nvSpPr>
          <p:cNvPr id="27" name="文本框 26">
            <a:extLst>
              <a:ext uri="{FF2B5EF4-FFF2-40B4-BE49-F238E27FC236}">
                <a16:creationId xmlns:a16="http://schemas.microsoft.com/office/drawing/2014/main" id="{3EC6A49C-52DA-4E49-A5AE-46CAB72B81ED}"/>
              </a:ext>
            </a:extLst>
          </p:cNvPr>
          <p:cNvSpPr txBox="1"/>
          <p:nvPr/>
        </p:nvSpPr>
        <p:spPr>
          <a:xfrm>
            <a:off x="385590" y="2043931"/>
            <a:ext cx="1107996" cy="369332"/>
          </a:xfrm>
          <a:prstGeom prst="rect">
            <a:avLst/>
          </a:prstGeom>
          <a:noFill/>
        </p:spPr>
        <p:txBody>
          <a:bodyPr wrap="none" rtlCol="0">
            <a:spAutoFit/>
          </a:bodyPr>
          <a:lstStyle/>
          <a:p>
            <a:r>
              <a:rPr lang="zh-CN" altLang="en-US" b="1" dirty="0">
                <a:latin typeface="Constantia" panose="02030602050306030303" pitchFamily="18" charset="0"/>
                <a:ea typeface="微软雅黑" panose="020B0503020204020204" pitchFamily="34" charset="-122"/>
              </a:rPr>
              <a:t>应对方法</a:t>
            </a:r>
            <a:endParaRPr lang="zh-CN" altLang="en-US" b="1"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365475A1-8602-4750-8527-15C9758D20AE}"/>
              </a:ext>
            </a:extLst>
          </p:cNvPr>
          <p:cNvSpPr txBox="1"/>
          <p:nvPr/>
        </p:nvSpPr>
        <p:spPr>
          <a:xfrm>
            <a:off x="415183" y="2447418"/>
            <a:ext cx="5710410"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梯度加密：安全聚合、同态加密</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扰动梯度：加噪声等</a:t>
            </a:r>
          </a:p>
        </p:txBody>
      </p:sp>
    </p:spTree>
    <p:extLst>
      <p:ext uri="{BB962C8B-B14F-4D97-AF65-F5344CB8AC3E}">
        <p14:creationId xmlns:p14="http://schemas.microsoft.com/office/powerpoint/2010/main" val="33030466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2</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1543177" y="2551837"/>
            <a:ext cx="9105645" cy="1754326"/>
          </a:xfrm>
          <a:prstGeom prst="rect">
            <a:avLst/>
          </a:prstGeom>
          <a:noFill/>
        </p:spPr>
        <p:txBody>
          <a:bodyPr wrap="square">
            <a:spAutoFit/>
          </a:bodyPr>
          <a:lstStyle/>
          <a:p>
            <a:pPr algn="ctr"/>
            <a:r>
              <a:rPr lang="en-US" altLang="zh-CN" sz="1800" b="1" dirty="0">
                <a:latin typeface="Constantia" panose="02030602050306030303" pitchFamily="18" charset="0"/>
                <a:cs typeface="Times New Roman" panose="02020603050405020304" pitchFamily="18" charset="0"/>
              </a:rPr>
              <a:t>Discovering Regions of Different Functions in a City Using Human Mobility and POIs</a:t>
            </a:r>
          </a:p>
          <a:p>
            <a:pPr algn="ctr"/>
            <a:endParaRPr lang="en-US" altLang="zh-CN" sz="1800" b="1" i="0" u="none" strike="noStrike" baseline="0" dirty="0">
              <a:latin typeface="Constantia" panose="02030602050306030303" pitchFamily="18" charset="0"/>
              <a:cs typeface="Times New Roman" panose="02020603050405020304" pitchFamily="18" charset="0"/>
            </a:endParaRPr>
          </a:p>
          <a:p>
            <a:pPr algn="ctr"/>
            <a:r>
              <a:rPr lang="en-US" altLang="zh-CN" dirty="0">
                <a:latin typeface="Constantia" panose="02030602050306030303" pitchFamily="18" charset="0"/>
              </a:rPr>
              <a:t>Jing Yuan</a:t>
            </a:r>
            <a:r>
              <a:rPr lang="en-US" altLang="zh-CN" sz="1800" b="0" i="0" u="none" strike="noStrike" baseline="0" dirty="0">
                <a:latin typeface="Constantia" panose="02030602050306030303" pitchFamily="18" charset="0"/>
                <a:ea typeface="微软雅黑" panose="020B0503020204020204" pitchFamily="34" charset="-122"/>
                <a:cs typeface="Times New Roman" panose="02020603050405020304" pitchFamily="18" charset="0"/>
              </a:rPr>
              <a:t>, Yu Zheng</a:t>
            </a:r>
            <a:r>
              <a:rPr lang="en-US" altLang="zh-CN" dirty="0">
                <a:latin typeface="Constantia" panose="02030602050306030303" pitchFamily="18" charset="0"/>
                <a:ea typeface="微软雅黑" panose="020B0503020204020204" pitchFamily="34" charset="-122"/>
                <a:cs typeface="Times New Roman" panose="02020603050405020304" pitchFamily="18" charset="0"/>
              </a:rPr>
              <a:t>,</a:t>
            </a:r>
            <a:r>
              <a:rPr lang="zh-CN" altLang="en-US" dirty="0">
                <a:latin typeface="Constantia" panose="02030602050306030303" pitchFamily="18" charset="0"/>
                <a:ea typeface="微软雅黑" panose="020B0503020204020204" pitchFamily="34" charset="-122"/>
                <a:cs typeface="Times New Roman" panose="02020603050405020304" pitchFamily="18" charset="0"/>
              </a:rPr>
              <a:t> </a:t>
            </a:r>
            <a:r>
              <a:rPr lang="en-US" altLang="zh-CN" dirty="0">
                <a:latin typeface="Constantia" panose="02030602050306030303" pitchFamily="18" charset="0"/>
                <a:ea typeface="微软雅黑" panose="020B0503020204020204" pitchFamily="34" charset="-122"/>
                <a:cs typeface="Times New Roman" panose="02020603050405020304" pitchFamily="18" charset="0"/>
              </a:rPr>
              <a:t>Xing</a:t>
            </a:r>
            <a:r>
              <a:rPr lang="zh-CN" altLang="en-US" dirty="0">
                <a:latin typeface="Constantia" panose="02030602050306030303" pitchFamily="18" charset="0"/>
                <a:ea typeface="微软雅黑" panose="020B0503020204020204" pitchFamily="34" charset="-122"/>
                <a:cs typeface="Times New Roman" panose="02020603050405020304" pitchFamily="18" charset="0"/>
              </a:rPr>
              <a:t> </a:t>
            </a:r>
            <a:r>
              <a:rPr lang="en-US" altLang="zh-CN" dirty="0" err="1">
                <a:latin typeface="Constantia" panose="02030602050306030303" pitchFamily="18" charset="0"/>
                <a:ea typeface="微软雅黑" panose="020B0503020204020204" pitchFamily="34" charset="-122"/>
                <a:cs typeface="Times New Roman" panose="02020603050405020304" pitchFamily="18" charset="0"/>
              </a:rPr>
              <a:t>Xie</a:t>
            </a:r>
            <a:endParaRPr lang="en-US" altLang="zh-CN" dirty="0">
              <a:latin typeface="Constantia" panose="02030602050306030303" pitchFamily="18" charset="0"/>
              <a:ea typeface="微软雅黑" panose="020B0503020204020204" pitchFamily="34" charset="-122"/>
              <a:cs typeface="Times New Roman" panose="02020603050405020304" pitchFamily="18" charset="0"/>
            </a:endParaRPr>
          </a:p>
          <a:p>
            <a:pPr algn="ctr"/>
            <a:r>
              <a:rPr lang="en-US" altLang="zh-CN" sz="1800" dirty="0">
                <a:latin typeface="Constantia" panose="02030602050306030303" pitchFamily="18" charset="0"/>
                <a:ea typeface="微软雅黑" panose="020B0503020204020204" pitchFamily="34" charset="-122"/>
                <a:cs typeface="Times New Roman" panose="02020603050405020304" pitchFamily="18" charset="0"/>
              </a:rPr>
              <a:t>MSRA</a:t>
            </a:r>
          </a:p>
          <a:p>
            <a:pPr algn="ctr"/>
            <a:r>
              <a:rPr lang="en-US" altLang="zh-CN" dirty="0">
                <a:latin typeface="Constantia" panose="02030602050306030303" pitchFamily="18" charset="0"/>
                <a:ea typeface="微软雅黑" panose="020B0503020204020204" pitchFamily="34" charset="-122"/>
                <a:cs typeface="Times New Roman" panose="02020603050405020304" pitchFamily="18" charset="0"/>
              </a:rPr>
              <a:t>2012</a:t>
            </a:r>
            <a:r>
              <a:rPr lang="zh-CN" altLang="en-US" dirty="0">
                <a:latin typeface="Constantia" panose="02030602050306030303" pitchFamily="18" charset="0"/>
                <a:ea typeface="微软雅黑" panose="020B0503020204020204" pitchFamily="34" charset="-122"/>
                <a:cs typeface="Times New Roman" panose="02020603050405020304" pitchFamily="18" charset="0"/>
              </a:rPr>
              <a:t>，</a:t>
            </a:r>
            <a:r>
              <a:rPr lang="en-US" altLang="zh-CN" dirty="0">
                <a:latin typeface="Constantia" panose="02030602050306030303" pitchFamily="18" charset="0"/>
                <a:ea typeface="微软雅黑" panose="020B0503020204020204" pitchFamily="34" charset="-122"/>
                <a:cs typeface="Times New Roman" panose="02020603050405020304" pitchFamily="18" charset="0"/>
              </a:rPr>
              <a:t>KDD</a:t>
            </a:r>
            <a:endParaRPr lang="en-US" altLang="zh-CN" sz="1800" dirty="0">
              <a:latin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32206773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Abstract</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356212" y="1067475"/>
            <a:ext cx="11479576" cy="1294585"/>
          </a:xfrm>
          <a:prstGeom prst="rect">
            <a:avLst/>
          </a:prstGeom>
          <a:noFill/>
        </p:spPr>
        <p:txBody>
          <a:bodyPr wrap="square">
            <a:spAutoFit/>
          </a:bodyPr>
          <a:lstStyle/>
          <a:p>
            <a:pPr>
              <a:lnSpc>
                <a:spcPct val="150000"/>
              </a:lnSpc>
            </a:pPr>
            <a:r>
              <a:rPr lang="zh-CN" altLang="en-US" sz="1800" dirty="0">
                <a:solidFill>
                  <a:srgbClr val="000000"/>
                </a:solidFill>
                <a:latin typeface="Constantia" panose="02030602050306030303" pitchFamily="18" charset="0"/>
                <a:ea typeface="微软雅黑" panose="020B0503020204020204" pitchFamily="34" charset="-122"/>
              </a:rPr>
              <a:t>城市在发展过程中</a:t>
            </a:r>
            <a:r>
              <a:rPr lang="zh-CN" altLang="en-US" dirty="0">
                <a:solidFill>
                  <a:srgbClr val="000000"/>
                </a:solidFill>
                <a:latin typeface="Constantia" panose="02030602050306030303" pitchFamily="18" charset="0"/>
                <a:ea typeface="微软雅黑" panose="020B0503020204020204" pitchFamily="34" charset="-122"/>
              </a:rPr>
              <a:t>逐渐</a:t>
            </a:r>
            <a:r>
              <a:rPr lang="zh-CN" altLang="en-US" sz="1800" dirty="0">
                <a:solidFill>
                  <a:srgbClr val="000000"/>
                </a:solidFill>
                <a:latin typeface="Constantia" panose="02030602050306030303" pitchFamily="18" charset="0"/>
                <a:ea typeface="微软雅黑" panose="020B0503020204020204" pitchFamily="34" charset="-122"/>
              </a:rPr>
              <a:t>演变出不同的功能区域。文章在同时考虑区域间</a:t>
            </a:r>
            <a:r>
              <a:rPr lang="zh-CN" altLang="en-US" sz="1800" b="1" dirty="0">
                <a:solidFill>
                  <a:srgbClr val="000000"/>
                </a:solidFill>
                <a:latin typeface="Constantia" panose="02030602050306030303" pitchFamily="18" charset="0"/>
                <a:ea typeface="微软雅黑" panose="020B0503020204020204" pitchFamily="34" charset="-122"/>
              </a:rPr>
              <a:t>人口移动</a:t>
            </a:r>
            <a:r>
              <a:rPr lang="zh-CN" altLang="en-US" sz="1800" dirty="0">
                <a:solidFill>
                  <a:srgbClr val="000000"/>
                </a:solidFill>
                <a:latin typeface="Constantia" panose="02030602050306030303" pitchFamily="18" charset="0"/>
                <a:ea typeface="微软雅黑" panose="020B0503020204020204" pitchFamily="34" charset="-122"/>
              </a:rPr>
              <a:t>（</a:t>
            </a:r>
            <a:r>
              <a:rPr lang="en-US" altLang="zh-CN" sz="1800" dirty="0">
                <a:solidFill>
                  <a:srgbClr val="000000"/>
                </a:solidFill>
                <a:latin typeface="Constantia" panose="02030602050306030303" pitchFamily="18" charset="0"/>
                <a:ea typeface="微软雅黑" panose="020B0503020204020204" pitchFamily="34" charset="-122"/>
              </a:rPr>
              <a:t>human mobility</a:t>
            </a:r>
            <a:r>
              <a:rPr lang="zh-CN" altLang="en-US" sz="1800" dirty="0">
                <a:solidFill>
                  <a:srgbClr val="000000"/>
                </a:solidFill>
                <a:latin typeface="Constantia" panose="02030602050306030303" pitchFamily="18" charset="0"/>
                <a:ea typeface="微软雅黑" panose="020B0503020204020204" pitchFamily="34" charset="-122"/>
              </a:rPr>
              <a:t>）和区域内的</a:t>
            </a:r>
            <a:r>
              <a:rPr lang="zh-CN" altLang="en-US" sz="1800" b="1" dirty="0">
                <a:solidFill>
                  <a:srgbClr val="000000"/>
                </a:solidFill>
                <a:latin typeface="Constantia" panose="02030602050306030303" pitchFamily="18" charset="0"/>
                <a:ea typeface="微软雅黑" panose="020B0503020204020204" pitchFamily="34" charset="-122"/>
              </a:rPr>
              <a:t>兴趣点</a:t>
            </a:r>
            <a:r>
              <a:rPr lang="zh-CN" altLang="en-US" sz="1800" dirty="0">
                <a:solidFill>
                  <a:srgbClr val="000000"/>
                </a:solidFill>
                <a:latin typeface="Constantia" panose="02030602050306030303" pitchFamily="18" charset="0"/>
                <a:ea typeface="微软雅黑" panose="020B0503020204020204" pitchFamily="34" charset="-122"/>
              </a:rPr>
              <a:t>（</a:t>
            </a:r>
            <a:r>
              <a:rPr lang="en-US" altLang="zh-CN" sz="1800" dirty="0">
                <a:solidFill>
                  <a:srgbClr val="000000"/>
                </a:solidFill>
                <a:latin typeface="Constantia" panose="02030602050306030303" pitchFamily="18" charset="0"/>
                <a:ea typeface="微软雅黑" panose="020B0503020204020204" pitchFamily="34" charset="-122"/>
              </a:rPr>
              <a:t>points of interest, POIs</a:t>
            </a:r>
            <a:r>
              <a:rPr lang="zh-CN" altLang="en-US" sz="1800" dirty="0">
                <a:solidFill>
                  <a:srgbClr val="000000"/>
                </a:solidFill>
                <a:latin typeface="Constantia" panose="02030602050306030303" pitchFamily="18" charset="0"/>
                <a:ea typeface="微软雅黑" panose="020B0503020204020204" pitchFamily="34" charset="-122"/>
              </a:rPr>
              <a:t>）的基础上提出区域功能划分模型（</a:t>
            </a:r>
            <a:r>
              <a:rPr lang="en-US" altLang="zh-CN" sz="1800" dirty="0">
                <a:solidFill>
                  <a:srgbClr val="000000"/>
                </a:solidFill>
                <a:latin typeface="Constantia" panose="02030602050306030303" pitchFamily="18" charset="0"/>
                <a:ea typeface="微软雅黑" panose="020B0503020204020204" pitchFamily="34" charset="-122"/>
              </a:rPr>
              <a:t>Discovers Regions of different Functions, </a:t>
            </a:r>
            <a:r>
              <a:rPr lang="en-US" altLang="zh-CN" sz="1800" dirty="0" err="1">
                <a:solidFill>
                  <a:srgbClr val="000000"/>
                </a:solidFill>
                <a:latin typeface="Constantia" panose="02030602050306030303" pitchFamily="18" charset="0"/>
                <a:ea typeface="微软雅黑" panose="020B0503020204020204" pitchFamily="34" charset="-122"/>
              </a:rPr>
              <a:t>DRoF</a:t>
            </a:r>
            <a:r>
              <a:rPr lang="zh-CN" altLang="en-US" sz="1800" dirty="0">
                <a:solidFill>
                  <a:srgbClr val="000000"/>
                </a:solidFill>
                <a:latin typeface="Constantia" panose="02030602050306030303" pitchFamily="18" charset="0"/>
                <a:ea typeface="微软雅黑" panose="020B0503020204020204" pitchFamily="34" charset="-122"/>
              </a:rPr>
              <a:t>）</a:t>
            </a:r>
            <a:r>
              <a:rPr lang="zh-CN" altLang="en-US" dirty="0">
                <a:solidFill>
                  <a:srgbClr val="000000"/>
                </a:solidFill>
                <a:latin typeface="Constantia" panose="02030602050306030303" pitchFamily="18" charset="0"/>
                <a:ea typeface="微软雅黑" panose="020B0503020204020204" pitchFamily="34" charset="-122"/>
              </a:rPr>
              <a:t>。</a:t>
            </a:r>
          </a:p>
        </p:txBody>
      </p:sp>
      <p:pic>
        <p:nvPicPr>
          <p:cNvPr id="2" name="图片 1">
            <a:extLst>
              <a:ext uri="{FF2B5EF4-FFF2-40B4-BE49-F238E27FC236}">
                <a16:creationId xmlns:a16="http://schemas.microsoft.com/office/drawing/2014/main" id="{721F3363-4FB7-4F35-BA97-BEE263BC34DB}"/>
              </a:ext>
            </a:extLst>
          </p:cNvPr>
          <p:cNvPicPr>
            <a:picLocks noChangeAspect="1"/>
          </p:cNvPicPr>
          <p:nvPr/>
        </p:nvPicPr>
        <p:blipFill>
          <a:blip r:embed="rId5"/>
          <a:stretch>
            <a:fillRect/>
          </a:stretch>
        </p:blipFill>
        <p:spPr>
          <a:xfrm>
            <a:off x="6356131" y="2392777"/>
            <a:ext cx="5272398" cy="3859418"/>
          </a:xfrm>
          <a:prstGeom prst="rect">
            <a:avLst/>
          </a:prstGeom>
        </p:spPr>
      </p:pic>
      <p:pic>
        <p:nvPicPr>
          <p:cNvPr id="3" name="图片 2">
            <a:extLst>
              <a:ext uri="{FF2B5EF4-FFF2-40B4-BE49-F238E27FC236}">
                <a16:creationId xmlns:a16="http://schemas.microsoft.com/office/drawing/2014/main" id="{616D6DBE-0118-45AB-9BA1-B79A83522913}"/>
              </a:ext>
            </a:extLst>
          </p:cNvPr>
          <p:cNvPicPr>
            <a:picLocks noChangeAspect="1"/>
          </p:cNvPicPr>
          <p:nvPr/>
        </p:nvPicPr>
        <p:blipFill>
          <a:blip r:embed="rId6"/>
          <a:stretch>
            <a:fillRect/>
          </a:stretch>
        </p:blipFill>
        <p:spPr>
          <a:xfrm>
            <a:off x="563471" y="2721243"/>
            <a:ext cx="5385778" cy="3386802"/>
          </a:xfrm>
          <a:prstGeom prst="rect">
            <a:avLst/>
          </a:prstGeom>
        </p:spPr>
      </p:pic>
    </p:spTree>
    <p:extLst>
      <p:ext uri="{BB962C8B-B14F-4D97-AF65-F5344CB8AC3E}">
        <p14:creationId xmlns:p14="http://schemas.microsoft.com/office/powerpoint/2010/main" val="278775095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主题模型</a:t>
            </a: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356211" y="1067475"/>
            <a:ext cx="5739789" cy="5449569"/>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en-US" altLang="zh-CN" sz="1800" dirty="0">
                <a:solidFill>
                  <a:srgbClr val="000000"/>
                </a:solidFill>
                <a:latin typeface="Constantia" panose="02030602050306030303" pitchFamily="18" charset="0"/>
                <a:ea typeface="微软雅黑" panose="020B0503020204020204" pitchFamily="34" charset="-122"/>
              </a:rPr>
              <a:t>LDA</a:t>
            </a:r>
            <a:r>
              <a:rPr lang="zh-CN" altLang="en-US" sz="1800" dirty="0">
                <a:solidFill>
                  <a:srgbClr val="000000"/>
                </a:solidFill>
                <a:latin typeface="Constantia" panose="02030602050306030303" pitchFamily="18" charset="0"/>
                <a:ea typeface="微软雅黑" panose="020B0503020204020204" pitchFamily="34" charset="-122"/>
              </a:rPr>
              <a:t>（隐狄利克雷分配，</a:t>
            </a:r>
            <a:r>
              <a:rPr lang="en-US" altLang="zh-CN" sz="1800" dirty="0">
                <a:solidFill>
                  <a:srgbClr val="000000"/>
                </a:solidFill>
                <a:latin typeface="Constantia" panose="02030602050306030303" pitchFamily="18" charset="0"/>
                <a:ea typeface="微软雅黑" panose="020B0503020204020204" pitchFamily="34" charset="-122"/>
              </a:rPr>
              <a:t>Latent Dirichlet Allocation</a:t>
            </a:r>
            <a:r>
              <a:rPr lang="zh-CN" altLang="en-US" sz="1800" dirty="0">
                <a:solidFill>
                  <a:srgbClr val="000000"/>
                </a:solidFill>
                <a:latin typeface="Constantia" panose="02030602050306030303" pitchFamily="18" charset="0"/>
                <a:ea typeface="微软雅黑" panose="020B0503020204020204" pitchFamily="34" charset="-122"/>
              </a:rPr>
              <a:t>）是基于贝叶斯模型的，也就是：</a:t>
            </a:r>
            <a:r>
              <a:rPr lang="zh-CN" altLang="en-US" sz="1800" b="1" dirty="0">
                <a:solidFill>
                  <a:srgbClr val="000000"/>
                </a:solidFill>
                <a:latin typeface="Constantia" panose="02030602050306030303" pitchFamily="18" charset="0"/>
                <a:ea typeface="微软雅黑" panose="020B0503020204020204" pitchFamily="34" charset="-122"/>
              </a:rPr>
              <a:t>先验分布</a:t>
            </a:r>
            <a:r>
              <a:rPr lang="en-US" altLang="zh-CN" b="1" dirty="0">
                <a:solidFill>
                  <a:srgbClr val="000000"/>
                </a:solidFill>
                <a:latin typeface="Constantia" panose="02030602050306030303" pitchFamily="18" charset="0"/>
                <a:ea typeface="微软雅黑" panose="020B0503020204020204" pitchFamily="34" charset="-122"/>
              </a:rPr>
              <a:t>+</a:t>
            </a:r>
            <a:r>
              <a:rPr lang="zh-CN" altLang="en-US" sz="1800" b="1" dirty="0">
                <a:solidFill>
                  <a:srgbClr val="000000"/>
                </a:solidFill>
                <a:latin typeface="Constantia" panose="02030602050306030303" pitchFamily="18" charset="0"/>
                <a:ea typeface="微软雅黑" panose="020B0503020204020204" pitchFamily="34" charset="-122"/>
              </a:rPr>
              <a:t>数据</a:t>
            </a:r>
            <a:r>
              <a:rPr lang="en-US" altLang="zh-CN" sz="1800" b="1" dirty="0">
                <a:solidFill>
                  <a:srgbClr val="000000"/>
                </a:solidFill>
                <a:latin typeface="Constantia" panose="02030602050306030303" pitchFamily="18" charset="0"/>
                <a:ea typeface="微软雅黑" panose="020B0503020204020204" pitchFamily="34" charset="-122"/>
              </a:rPr>
              <a:t>=</a:t>
            </a:r>
            <a:r>
              <a:rPr lang="zh-CN" altLang="en-US" sz="1800" b="1" dirty="0">
                <a:solidFill>
                  <a:srgbClr val="000000"/>
                </a:solidFill>
                <a:latin typeface="Constantia" panose="02030602050306030303" pitchFamily="18" charset="0"/>
                <a:ea typeface="微软雅黑" panose="020B0503020204020204" pitchFamily="34" charset="-122"/>
              </a:rPr>
              <a:t>后验分布</a:t>
            </a:r>
            <a:r>
              <a:rPr lang="zh-CN" altLang="en-US" sz="1800" dirty="0">
                <a:solidFill>
                  <a:srgbClr val="000000"/>
                </a:solidFill>
                <a:latin typeface="Constantia" panose="02030602050306030303" pitchFamily="18" charset="0"/>
                <a:ea typeface="微软雅黑" panose="020B0503020204020204" pitchFamily="34" charset="-122"/>
              </a:rPr>
              <a:t>。这里希望找到一个概率分布，使得先验分布与后验分布相同，称为共轭分布。在</a:t>
            </a:r>
            <a:r>
              <a:rPr lang="en-US" altLang="zh-CN" sz="1800" dirty="0">
                <a:solidFill>
                  <a:srgbClr val="000000"/>
                </a:solidFill>
                <a:latin typeface="Constantia" panose="02030602050306030303" pitchFamily="18" charset="0"/>
                <a:ea typeface="微软雅黑" panose="020B0503020204020204" pitchFamily="34" charset="-122"/>
              </a:rPr>
              <a:t>LDA</a:t>
            </a:r>
            <a:r>
              <a:rPr lang="zh-CN" altLang="en-US" sz="1800" dirty="0">
                <a:solidFill>
                  <a:srgbClr val="000000"/>
                </a:solidFill>
                <a:latin typeface="Constantia" panose="02030602050306030303" pitchFamily="18" charset="0"/>
                <a:ea typeface="微软雅黑" panose="020B0503020204020204" pitchFamily="34" charset="-122"/>
              </a:rPr>
              <a:t>中，先验分布与后验分布都是</a:t>
            </a:r>
            <a:r>
              <a:rPr lang="en-US" altLang="zh-CN" sz="1800" dirty="0">
                <a:solidFill>
                  <a:srgbClr val="000000"/>
                </a:solidFill>
                <a:latin typeface="Constantia" panose="02030602050306030303" pitchFamily="18" charset="0"/>
                <a:ea typeface="微软雅黑" panose="020B0503020204020204" pitchFamily="34" charset="-122"/>
              </a:rPr>
              <a:t>Dirichlet</a:t>
            </a:r>
            <a:r>
              <a:rPr lang="zh-CN" altLang="en-US" sz="1800" dirty="0">
                <a:solidFill>
                  <a:srgbClr val="000000"/>
                </a:solidFill>
                <a:latin typeface="Constantia" panose="02030602050306030303" pitchFamily="18" charset="0"/>
                <a:ea typeface="微软雅黑" panose="020B0503020204020204" pitchFamily="34" charset="-122"/>
              </a:rPr>
              <a:t>分布，数据的分布是多项式分布。</a:t>
            </a:r>
            <a:endParaRPr lang="en-US" altLang="zh-CN" sz="1800" dirty="0">
              <a:solidFill>
                <a:srgbClr val="000000"/>
              </a:solidFill>
              <a:latin typeface="Constantia" panose="02030602050306030303" pitchFamily="18" charset="0"/>
              <a:ea typeface="微软雅黑" panose="020B0503020204020204" pitchFamily="34" charset="-122"/>
            </a:endParaRPr>
          </a:p>
          <a:p>
            <a:pPr>
              <a:lnSpc>
                <a:spcPct val="150000"/>
              </a:lnSpc>
            </a:pPr>
            <a:endParaRPr lang="en-US" altLang="zh-CN" sz="1800"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dirty="0">
                <a:solidFill>
                  <a:srgbClr val="000000"/>
                </a:solidFill>
                <a:latin typeface="Constantia" panose="02030602050306030303" pitchFamily="18" charset="0"/>
                <a:ea typeface="微软雅黑" panose="020B0503020204020204" pitchFamily="34" charset="-122"/>
              </a:rPr>
              <a:t>现在有 </a:t>
            </a:r>
            <a:r>
              <a:rPr lang="en-US" altLang="zh-CN" dirty="0">
                <a:solidFill>
                  <a:srgbClr val="000000"/>
                </a:solidFill>
                <a:latin typeface="Constantia" panose="02030602050306030303" pitchFamily="18" charset="0"/>
                <a:ea typeface="微软雅黑" panose="020B0503020204020204" pitchFamily="34" charset="-122"/>
              </a:rPr>
              <a:t>M</a:t>
            </a:r>
            <a:r>
              <a:rPr lang="zh-CN" altLang="en-US" dirty="0">
                <a:solidFill>
                  <a:srgbClr val="000000"/>
                </a:solidFill>
                <a:latin typeface="Constantia" panose="02030602050306030303" pitchFamily="18" charset="0"/>
                <a:ea typeface="微软雅黑" panose="020B0503020204020204" pitchFamily="34" charset="-122"/>
              </a:rPr>
              <a:t>篇文档，以及第</a:t>
            </a:r>
            <a:r>
              <a:rPr lang="en-US" altLang="zh-CN" dirty="0">
                <a:solidFill>
                  <a:srgbClr val="000000"/>
                </a:solidFill>
                <a:latin typeface="Constantia" panose="02030602050306030303" pitchFamily="18" charset="0"/>
                <a:ea typeface="微软雅黑" panose="020B0503020204020204" pitchFamily="34" charset="-122"/>
              </a:rPr>
              <a:t>d</a:t>
            </a:r>
            <a:r>
              <a:rPr lang="zh-CN" altLang="en-US" dirty="0">
                <a:solidFill>
                  <a:srgbClr val="000000"/>
                </a:solidFill>
                <a:latin typeface="Constantia" panose="02030602050306030303" pitchFamily="18" charset="0"/>
                <a:ea typeface="微软雅黑" panose="020B0503020204020204" pitchFamily="34" charset="-122"/>
              </a:rPr>
              <a:t>个文档中有</a:t>
            </a:r>
            <a:r>
              <a:rPr lang="en-US" altLang="zh-CN" dirty="0">
                <a:solidFill>
                  <a:srgbClr val="000000"/>
                </a:solidFill>
                <a:latin typeface="Constantia" panose="02030602050306030303" pitchFamily="18" charset="0"/>
                <a:ea typeface="微软雅黑" panose="020B0503020204020204" pitchFamily="34" charset="-122"/>
              </a:rPr>
              <a:t>N</a:t>
            </a:r>
            <a:r>
              <a:rPr lang="en-US" altLang="zh-CN" sz="1400" dirty="0">
                <a:solidFill>
                  <a:srgbClr val="000000"/>
                </a:solidFill>
                <a:latin typeface="Constantia" panose="02030602050306030303" pitchFamily="18" charset="0"/>
                <a:ea typeface="微软雅黑" panose="020B0503020204020204" pitchFamily="34" charset="-122"/>
              </a:rPr>
              <a:t>d</a:t>
            </a:r>
            <a:r>
              <a:rPr lang="zh-CN" altLang="en-US" dirty="0">
                <a:solidFill>
                  <a:srgbClr val="000000"/>
                </a:solidFill>
                <a:latin typeface="Constantia" panose="02030602050306030303" pitchFamily="18" charset="0"/>
                <a:ea typeface="微软雅黑" panose="020B0503020204020204" pitchFamily="34" charset="-122"/>
              </a:rPr>
              <a:t>个词。模型目标是</a:t>
            </a:r>
            <a:r>
              <a:rPr lang="en-US" altLang="zh-CN" dirty="0">
                <a:solidFill>
                  <a:srgbClr val="000000"/>
                </a:solidFill>
                <a:latin typeface="Constantia" panose="02030602050306030303" pitchFamily="18" charset="0"/>
                <a:ea typeface="微软雅黑" panose="020B0503020204020204" pitchFamily="34" charset="-122"/>
              </a:rPr>
              <a:t>1</a:t>
            </a:r>
            <a:r>
              <a:rPr lang="zh-CN" altLang="en-US" dirty="0">
                <a:solidFill>
                  <a:srgbClr val="000000"/>
                </a:solidFill>
                <a:latin typeface="Constantia" panose="02030602050306030303" pitchFamily="18" charset="0"/>
                <a:ea typeface="微软雅黑" panose="020B0503020204020204" pitchFamily="34" charset="-122"/>
              </a:rPr>
              <a:t>）每篇文档的主题分布；</a:t>
            </a:r>
            <a:r>
              <a:rPr lang="en-US" altLang="zh-CN" dirty="0">
                <a:solidFill>
                  <a:srgbClr val="000000"/>
                </a:solidFill>
                <a:latin typeface="Constantia" panose="02030602050306030303" pitchFamily="18" charset="0"/>
                <a:ea typeface="微软雅黑" panose="020B0503020204020204" pitchFamily="34" charset="-122"/>
              </a:rPr>
              <a:t>2</a:t>
            </a:r>
            <a:r>
              <a:rPr lang="zh-CN" altLang="en-US" dirty="0">
                <a:solidFill>
                  <a:srgbClr val="000000"/>
                </a:solidFill>
                <a:latin typeface="Constantia" panose="02030602050306030303" pitchFamily="18" charset="0"/>
                <a:ea typeface="微软雅黑" panose="020B0503020204020204" pitchFamily="34" charset="-122"/>
              </a:rPr>
              <a:t>）每个主题中的词的分布。主体结构如右图：</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dirty="0">
                <a:solidFill>
                  <a:srgbClr val="000000"/>
                </a:solidFill>
                <a:latin typeface="Constantia" panose="02030602050306030303" pitchFamily="18" charset="0"/>
                <a:ea typeface="微软雅黑" panose="020B0503020204020204" pitchFamily="34" charset="-122"/>
              </a:rPr>
              <a:t>模型求解：</a:t>
            </a:r>
            <a:r>
              <a:rPr lang="en-US" altLang="zh-CN" dirty="0">
                <a:solidFill>
                  <a:srgbClr val="000000"/>
                </a:solidFill>
                <a:latin typeface="Constantia" panose="02030602050306030303" pitchFamily="18" charset="0"/>
                <a:ea typeface="微软雅黑" panose="020B0503020204020204" pitchFamily="34" charset="-122"/>
              </a:rPr>
              <a:t>Gibbs</a:t>
            </a:r>
            <a:r>
              <a:rPr lang="zh-CN" altLang="en-US" dirty="0">
                <a:solidFill>
                  <a:srgbClr val="000000"/>
                </a:solidFill>
                <a:latin typeface="Constantia" panose="02030602050306030303" pitchFamily="18" charset="0"/>
                <a:ea typeface="微软雅黑" panose="020B0503020204020204" pitchFamily="34" charset="-122"/>
              </a:rPr>
              <a:t>采样 </a:t>
            </a:r>
            <a:r>
              <a:rPr lang="en-US" altLang="zh-CN" dirty="0">
                <a:solidFill>
                  <a:srgbClr val="000000"/>
                </a:solidFill>
                <a:latin typeface="Constantia" panose="02030602050306030303" pitchFamily="18" charset="0"/>
                <a:ea typeface="微软雅黑" panose="020B0503020204020204" pitchFamily="34" charset="-122"/>
              </a:rPr>
              <a:t>&amp; EM</a:t>
            </a:r>
            <a:r>
              <a:rPr lang="zh-CN" altLang="en-US" dirty="0">
                <a:solidFill>
                  <a:srgbClr val="000000"/>
                </a:solidFill>
                <a:latin typeface="Constantia" panose="02030602050306030303" pitchFamily="18" charset="0"/>
                <a:ea typeface="微软雅黑" panose="020B0503020204020204" pitchFamily="34" charset="-122"/>
              </a:rPr>
              <a:t>算法</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dirty="0">
                <a:solidFill>
                  <a:srgbClr val="000000"/>
                </a:solidFill>
                <a:latin typeface="Constantia" panose="02030602050306030303" pitchFamily="18" charset="0"/>
                <a:ea typeface="微软雅黑" panose="020B0503020204020204" pitchFamily="34" charset="-122"/>
              </a:rPr>
              <a:t>结果：得到文档中每个词的主题，统计后即可得到整个文档的主题分布</a:t>
            </a:r>
          </a:p>
        </p:txBody>
      </p:sp>
      <p:pic>
        <p:nvPicPr>
          <p:cNvPr id="2" name="图片 1">
            <a:extLst>
              <a:ext uri="{FF2B5EF4-FFF2-40B4-BE49-F238E27FC236}">
                <a16:creationId xmlns:a16="http://schemas.microsoft.com/office/drawing/2014/main" id="{0C429AEA-54C9-44B3-B02B-3CA5E197D959}"/>
              </a:ext>
            </a:extLst>
          </p:cNvPr>
          <p:cNvPicPr>
            <a:picLocks noChangeAspect="1"/>
          </p:cNvPicPr>
          <p:nvPr/>
        </p:nvPicPr>
        <p:blipFill>
          <a:blip r:embed="rId5"/>
          <a:stretch>
            <a:fillRect/>
          </a:stretch>
        </p:blipFill>
        <p:spPr>
          <a:xfrm>
            <a:off x="6700874" y="1067475"/>
            <a:ext cx="4177572" cy="1681682"/>
          </a:xfrm>
          <a:prstGeom prst="rect">
            <a:avLst/>
          </a:prstGeom>
        </p:spPr>
      </p:pic>
      <p:pic>
        <p:nvPicPr>
          <p:cNvPr id="4" name="图片 3">
            <a:extLst>
              <a:ext uri="{FF2B5EF4-FFF2-40B4-BE49-F238E27FC236}">
                <a16:creationId xmlns:a16="http://schemas.microsoft.com/office/drawing/2014/main" id="{F7352AD6-0E04-4F9B-A118-81FF27EBFA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8509" y="2742980"/>
            <a:ext cx="5028052" cy="3159519"/>
          </a:xfrm>
          <a:prstGeom prst="rect">
            <a:avLst/>
          </a:prstGeom>
        </p:spPr>
      </p:pic>
      <p:sp>
        <p:nvSpPr>
          <p:cNvPr id="5" name="文本框 4">
            <a:extLst>
              <a:ext uri="{FF2B5EF4-FFF2-40B4-BE49-F238E27FC236}">
                <a16:creationId xmlns:a16="http://schemas.microsoft.com/office/drawing/2014/main" id="{C598DB23-16E6-4EDB-8C85-D21CAD90974D}"/>
              </a:ext>
            </a:extLst>
          </p:cNvPr>
          <p:cNvSpPr txBox="1"/>
          <p:nvPr/>
        </p:nvSpPr>
        <p:spPr>
          <a:xfrm>
            <a:off x="8323143" y="6027943"/>
            <a:ext cx="1569789" cy="369332"/>
          </a:xfrm>
          <a:prstGeom prst="rect">
            <a:avLst/>
          </a:prstGeom>
          <a:noFill/>
        </p:spPr>
        <p:txBody>
          <a:bodyPr wrap="none" rtlCol="0">
            <a:spAutoFit/>
          </a:bodyPr>
          <a:lstStyle/>
          <a:p>
            <a:r>
              <a:rPr lang="en-US" altLang="zh-CN" b="1" dirty="0">
                <a:solidFill>
                  <a:srgbClr val="000000"/>
                </a:solidFill>
                <a:latin typeface="Constantia" panose="02030602050306030303" pitchFamily="18" charset="0"/>
                <a:ea typeface="微软雅黑" panose="020B0503020204020204" pitchFamily="34" charset="-122"/>
              </a:rPr>
              <a:t>LDA</a:t>
            </a:r>
            <a:r>
              <a:rPr lang="zh-CN" altLang="en-US" b="1" dirty="0">
                <a:solidFill>
                  <a:srgbClr val="000000"/>
                </a:solidFill>
                <a:latin typeface="Constantia" panose="02030602050306030303" pitchFamily="18" charset="0"/>
                <a:ea typeface="微软雅黑" panose="020B0503020204020204" pitchFamily="34" charset="-122"/>
              </a:rPr>
              <a:t>生成过程</a:t>
            </a:r>
          </a:p>
        </p:txBody>
      </p:sp>
    </p:spTree>
    <p:extLst>
      <p:ext uri="{BB962C8B-B14F-4D97-AF65-F5344CB8AC3E}">
        <p14:creationId xmlns:p14="http://schemas.microsoft.com/office/powerpoint/2010/main" val="39830320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类比</a:t>
            </a: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356211" y="1526720"/>
            <a:ext cx="11479576" cy="463588"/>
          </a:xfrm>
          <a:prstGeom prst="rect">
            <a:avLst/>
          </a:prstGeom>
          <a:noFill/>
        </p:spPr>
        <p:txBody>
          <a:bodyPr wrap="square">
            <a:spAutoFit/>
          </a:bodyPr>
          <a:lstStyle/>
          <a:p>
            <a:pPr>
              <a:lnSpc>
                <a:spcPct val="150000"/>
              </a:lnSpc>
            </a:pPr>
            <a:r>
              <a:rPr lang="zh-CN" altLang="en-US" sz="1800" dirty="0">
                <a:solidFill>
                  <a:srgbClr val="000000"/>
                </a:solidFill>
                <a:latin typeface="Constantia" panose="02030602050306030303" pitchFamily="18" charset="0"/>
                <a:ea typeface="微软雅黑" panose="020B0503020204020204" pitchFamily="34" charset="-122"/>
              </a:rPr>
              <a:t>为了将文档主题模型应用到文章的应用场景，需要将问题中的概念进行映射</a:t>
            </a:r>
            <a:endParaRPr lang="zh-CN" altLang="en-US" dirty="0">
              <a:solidFill>
                <a:srgbClr val="000000"/>
              </a:solidFill>
              <a:latin typeface="Constantia" panose="02030602050306030303" pitchFamily="18" charset="0"/>
              <a:ea typeface="微软雅黑" panose="020B0503020204020204" pitchFamily="34" charset="-122"/>
            </a:endParaRPr>
          </a:p>
        </p:txBody>
      </p:sp>
      <p:pic>
        <p:nvPicPr>
          <p:cNvPr id="6" name="图片 5">
            <a:extLst>
              <a:ext uri="{FF2B5EF4-FFF2-40B4-BE49-F238E27FC236}">
                <a16:creationId xmlns:a16="http://schemas.microsoft.com/office/drawing/2014/main" id="{BEDE95F0-E647-4802-8FF7-5C5F96702091}"/>
              </a:ext>
            </a:extLst>
          </p:cNvPr>
          <p:cNvPicPr>
            <a:picLocks noChangeAspect="1"/>
          </p:cNvPicPr>
          <p:nvPr/>
        </p:nvPicPr>
        <p:blipFill>
          <a:blip r:embed="rId5"/>
          <a:stretch>
            <a:fillRect/>
          </a:stretch>
        </p:blipFill>
        <p:spPr>
          <a:xfrm>
            <a:off x="3168567" y="2873937"/>
            <a:ext cx="5365833" cy="1993756"/>
          </a:xfrm>
          <a:prstGeom prst="rect">
            <a:avLst/>
          </a:prstGeom>
        </p:spPr>
      </p:pic>
    </p:spTree>
    <p:extLst>
      <p:ext uri="{BB962C8B-B14F-4D97-AF65-F5344CB8AC3E}">
        <p14:creationId xmlns:p14="http://schemas.microsoft.com/office/powerpoint/2010/main" val="124905546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区域分割</a:t>
            </a: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pic>
        <p:nvPicPr>
          <p:cNvPr id="2" name="图片 1">
            <a:extLst>
              <a:ext uri="{FF2B5EF4-FFF2-40B4-BE49-F238E27FC236}">
                <a16:creationId xmlns:a16="http://schemas.microsoft.com/office/drawing/2014/main" id="{5FE9440D-7109-48B6-AD49-06EA064B79C9}"/>
              </a:ext>
            </a:extLst>
          </p:cNvPr>
          <p:cNvPicPr>
            <a:picLocks noChangeAspect="1"/>
          </p:cNvPicPr>
          <p:nvPr/>
        </p:nvPicPr>
        <p:blipFill>
          <a:blip r:embed="rId5"/>
          <a:stretch>
            <a:fillRect/>
          </a:stretch>
        </p:blipFill>
        <p:spPr>
          <a:xfrm>
            <a:off x="1083988" y="2084878"/>
            <a:ext cx="10024024" cy="2692918"/>
          </a:xfrm>
          <a:prstGeom prst="rect">
            <a:avLst/>
          </a:prstGeom>
        </p:spPr>
      </p:pic>
    </p:spTree>
    <p:extLst>
      <p:ext uri="{BB962C8B-B14F-4D97-AF65-F5344CB8AC3E}">
        <p14:creationId xmlns:p14="http://schemas.microsoft.com/office/powerpoint/2010/main" val="364943430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主题建模</a:t>
            </a: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D16D9AE3-3F48-4D08-A583-4BB2557DF828}"/>
              </a:ext>
            </a:extLst>
          </p:cNvPr>
          <p:cNvSpPr txBox="1"/>
          <p:nvPr/>
        </p:nvSpPr>
        <p:spPr>
          <a:xfrm>
            <a:off x="5583657" y="1202528"/>
            <a:ext cx="6177508" cy="879087"/>
          </a:xfrm>
          <a:prstGeom prst="rect">
            <a:avLst/>
          </a:prstGeom>
          <a:noFill/>
        </p:spPr>
        <p:txBody>
          <a:bodyPr wrap="square">
            <a:spAutoFit/>
          </a:bodyPr>
          <a:lstStyle/>
          <a:p>
            <a:pPr>
              <a:lnSpc>
                <a:spcPct val="150000"/>
              </a:lnSpc>
            </a:pPr>
            <a:r>
              <a:rPr lang="zh-CN" altLang="en-US" sz="1800" dirty="0">
                <a:solidFill>
                  <a:srgbClr val="000000"/>
                </a:solidFill>
                <a:latin typeface="Constantia" panose="02030602050306030303" pitchFamily="18" charset="0"/>
                <a:ea typeface="微软雅黑" panose="020B0503020204020204" pitchFamily="34" charset="-122"/>
              </a:rPr>
              <a:t>文章采用</a:t>
            </a:r>
            <a:r>
              <a:rPr lang="en-US" altLang="zh-CN" sz="1800" dirty="0">
                <a:solidFill>
                  <a:srgbClr val="000000"/>
                </a:solidFill>
                <a:latin typeface="Constantia" panose="02030602050306030303" pitchFamily="18" charset="0"/>
                <a:ea typeface="微软雅黑" panose="020B0503020204020204" pitchFamily="34" charset="-122"/>
              </a:rPr>
              <a:t>LDA</a:t>
            </a:r>
            <a:r>
              <a:rPr lang="zh-CN" altLang="en-US" sz="1800" dirty="0">
                <a:solidFill>
                  <a:srgbClr val="000000"/>
                </a:solidFill>
                <a:latin typeface="Constantia" panose="02030602050306030303" pitchFamily="18" charset="0"/>
                <a:ea typeface="微软雅黑" panose="020B0503020204020204" pitchFamily="34" charset="-122"/>
              </a:rPr>
              <a:t>的改进算法</a:t>
            </a:r>
            <a:r>
              <a:rPr lang="en-US" altLang="zh-CN" sz="1800" dirty="0">
                <a:solidFill>
                  <a:srgbClr val="000000"/>
                </a:solidFill>
                <a:latin typeface="Constantia" panose="02030602050306030303" pitchFamily="18" charset="0"/>
                <a:ea typeface="微软雅黑" panose="020B0503020204020204" pitchFamily="34" charset="-122"/>
              </a:rPr>
              <a:t>DMR</a:t>
            </a:r>
            <a:r>
              <a:rPr lang="zh-CN" altLang="en-US" sz="1800" dirty="0">
                <a:solidFill>
                  <a:srgbClr val="000000"/>
                </a:solidFill>
                <a:latin typeface="Constantia" panose="02030602050306030303" pitchFamily="18" charset="0"/>
                <a:ea typeface="微软雅黑" panose="020B0503020204020204" pitchFamily="34" charset="-122"/>
              </a:rPr>
              <a:t>，同时将人口移动和</a:t>
            </a:r>
            <a:r>
              <a:rPr lang="en-US" altLang="zh-CN" sz="1800" dirty="0">
                <a:solidFill>
                  <a:srgbClr val="000000"/>
                </a:solidFill>
                <a:latin typeface="Constantia" panose="02030602050306030303" pitchFamily="18" charset="0"/>
                <a:ea typeface="微软雅黑" panose="020B0503020204020204" pitchFamily="34" charset="-122"/>
              </a:rPr>
              <a:t>POI</a:t>
            </a:r>
            <a:r>
              <a:rPr lang="zh-CN" altLang="en-US" sz="1800" dirty="0">
                <a:solidFill>
                  <a:srgbClr val="000000"/>
                </a:solidFill>
                <a:latin typeface="Constantia" panose="02030602050306030303" pitchFamily="18" charset="0"/>
                <a:ea typeface="微软雅黑" panose="020B0503020204020204" pitchFamily="34" charset="-122"/>
              </a:rPr>
              <a:t>纳入考虑。与此同时可以用与</a:t>
            </a:r>
            <a:r>
              <a:rPr lang="en-US" altLang="zh-CN" sz="1800" dirty="0">
                <a:solidFill>
                  <a:srgbClr val="000000"/>
                </a:solidFill>
                <a:latin typeface="Constantia" panose="02030602050306030303" pitchFamily="18" charset="0"/>
                <a:ea typeface="微软雅黑" panose="020B0503020204020204" pitchFamily="34" charset="-122"/>
              </a:rPr>
              <a:t>LDA</a:t>
            </a:r>
            <a:r>
              <a:rPr lang="zh-CN" altLang="en-US" sz="1800" dirty="0">
                <a:solidFill>
                  <a:srgbClr val="000000"/>
                </a:solidFill>
                <a:latin typeface="Constantia" panose="02030602050306030303" pitchFamily="18" charset="0"/>
                <a:ea typeface="微软雅黑" panose="020B0503020204020204" pitchFamily="34" charset="-122"/>
              </a:rPr>
              <a:t>同样的求解方式进行求解。</a:t>
            </a:r>
            <a:endParaRPr lang="zh-CN" altLang="en-US" dirty="0">
              <a:solidFill>
                <a:srgbClr val="000000"/>
              </a:solidFill>
              <a:latin typeface="Constantia" panose="02030602050306030303" pitchFamily="18" charset="0"/>
              <a:ea typeface="微软雅黑" panose="020B0503020204020204" pitchFamily="34" charset="-122"/>
            </a:endParaRPr>
          </a:p>
        </p:txBody>
      </p:sp>
      <p:pic>
        <p:nvPicPr>
          <p:cNvPr id="3" name="图片 2">
            <a:extLst>
              <a:ext uri="{FF2B5EF4-FFF2-40B4-BE49-F238E27FC236}">
                <a16:creationId xmlns:a16="http://schemas.microsoft.com/office/drawing/2014/main" id="{C4544E67-13B0-4A9C-9EEC-936FF021AD3C}"/>
              </a:ext>
            </a:extLst>
          </p:cNvPr>
          <p:cNvPicPr>
            <a:picLocks noChangeAspect="1"/>
          </p:cNvPicPr>
          <p:nvPr/>
        </p:nvPicPr>
        <p:blipFill>
          <a:blip r:embed="rId5"/>
          <a:stretch>
            <a:fillRect/>
          </a:stretch>
        </p:blipFill>
        <p:spPr>
          <a:xfrm>
            <a:off x="5190756" y="2325602"/>
            <a:ext cx="6453530" cy="2212376"/>
          </a:xfrm>
          <a:prstGeom prst="rect">
            <a:avLst/>
          </a:prstGeom>
        </p:spPr>
      </p:pic>
      <p:pic>
        <p:nvPicPr>
          <p:cNvPr id="4" name="图片 3">
            <a:extLst>
              <a:ext uri="{FF2B5EF4-FFF2-40B4-BE49-F238E27FC236}">
                <a16:creationId xmlns:a16="http://schemas.microsoft.com/office/drawing/2014/main" id="{ECEACFBC-B754-403D-8382-DE98AE7F5B66}"/>
              </a:ext>
            </a:extLst>
          </p:cNvPr>
          <p:cNvPicPr>
            <a:picLocks noChangeAspect="1"/>
          </p:cNvPicPr>
          <p:nvPr/>
        </p:nvPicPr>
        <p:blipFill>
          <a:blip r:embed="rId6"/>
          <a:stretch>
            <a:fillRect/>
          </a:stretch>
        </p:blipFill>
        <p:spPr>
          <a:xfrm>
            <a:off x="326834" y="1259457"/>
            <a:ext cx="4758632" cy="4835592"/>
          </a:xfrm>
          <a:prstGeom prst="rect">
            <a:avLst/>
          </a:prstGeom>
        </p:spPr>
      </p:pic>
      <p:pic>
        <p:nvPicPr>
          <p:cNvPr id="5" name="图片 4">
            <a:extLst>
              <a:ext uri="{FF2B5EF4-FFF2-40B4-BE49-F238E27FC236}">
                <a16:creationId xmlns:a16="http://schemas.microsoft.com/office/drawing/2014/main" id="{62D61B20-0098-43DF-9A0B-4C6BBB4700D1}"/>
              </a:ext>
            </a:extLst>
          </p:cNvPr>
          <p:cNvPicPr>
            <a:picLocks noChangeAspect="1"/>
          </p:cNvPicPr>
          <p:nvPr/>
        </p:nvPicPr>
        <p:blipFill>
          <a:blip r:embed="rId7"/>
          <a:stretch>
            <a:fillRect/>
          </a:stretch>
        </p:blipFill>
        <p:spPr>
          <a:xfrm>
            <a:off x="6667643" y="4630014"/>
            <a:ext cx="3733514" cy="1582685"/>
          </a:xfrm>
          <a:prstGeom prst="rect">
            <a:avLst/>
          </a:prstGeom>
        </p:spPr>
      </p:pic>
    </p:spTree>
    <p:extLst>
      <p:ext uri="{BB962C8B-B14F-4D97-AF65-F5344CB8AC3E}">
        <p14:creationId xmlns:p14="http://schemas.microsoft.com/office/powerpoint/2010/main" val="7445772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建模结果</a:t>
            </a: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D16D9AE3-3F48-4D08-A583-4BB2557DF828}"/>
              </a:ext>
            </a:extLst>
          </p:cNvPr>
          <p:cNvSpPr txBox="1"/>
          <p:nvPr/>
        </p:nvSpPr>
        <p:spPr>
          <a:xfrm>
            <a:off x="488138" y="1202528"/>
            <a:ext cx="11273027" cy="463588"/>
          </a:xfrm>
          <a:prstGeom prst="rect">
            <a:avLst/>
          </a:prstGeom>
          <a:noFill/>
        </p:spPr>
        <p:txBody>
          <a:bodyPr wrap="square">
            <a:spAutoFit/>
          </a:bodyPr>
          <a:lstStyle/>
          <a:p>
            <a:pPr>
              <a:lnSpc>
                <a:spcPct val="150000"/>
              </a:lnSpc>
            </a:pPr>
            <a:r>
              <a:rPr lang="zh-CN" altLang="en-US" sz="1800" dirty="0">
                <a:solidFill>
                  <a:srgbClr val="000000"/>
                </a:solidFill>
                <a:latin typeface="Constantia" panose="02030602050306030303" pitchFamily="18" charset="0"/>
                <a:ea typeface="微软雅黑" panose="020B0503020204020204" pitchFamily="34" charset="-122"/>
              </a:rPr>
              <a:t>其中</a:t>
            </a:r>
            <a:r>
              <a:rPr lang="en-US" altLang="zh-CN" sz="1800" dirty="0">
                <a:solidFill>
                  <a:srgbClr val="000000"/>
                </a:solidFill>
                <a:latin typeface="Constantia" panose="02030602050306030303" pitchFamily="18" charset="0"/>
                <a:ea typeface="微软雅黑" panose="020B0503020204020204" pitchFamily="34" charset="-122"/>
              </a:rPr>
              <a:t>TF-IDF</a:t>
            </a:r>
            <a:r>
              <a:rPr lang="zh-CN" altLang="en-US" dirty="0">
                <a:solidFill>
                  <a:srgbClr val="000000"/>
                </a:solidFill>
                <a:latin typeface="Constantia" panose="02030602050306030303" pitchFamily="18" charset="0"/>
                <a:ea typeface="微软雅黑" panose="020B0503020204020204" pitchFamily="34" charset="-122"/>
              </a:rPr>
              <a:t>仅仅考虑</a:t>
            </a:r>
            <a:r>
              <a:rPr lang="en-US" altLang="zh-CN" dirty="0">
                <a:solidFill>
                  <a:srgbClr val="000000"/>
                </a:solidFill>
                <a:latin typeface="Constantia" panose="02030602050306030303" pitchFamily="18" charset="0"/>
                <a:ea typeface="微软雅黑" panose="020B0503020204020204" pitchFamily="34" charset="-122"/>
              </a:rPr>
              <a:t>POI</a:t>
            </a:r>
            <a:r>
              <a:rPr lang="zh-CN" altLang="en-US" dirty="0">
                <a:solidFill>
                  <a:srgbClr val="000000"/>
                </a:solidFill>
                <a:latin typeface="Constantia" panose="02030602050306030303" pitchFamily="18" charset="0"/>
                <a:ea typeface="微软雅黑" panose="020B0503020204020204" pitchFamily="34" charset="-122"/>
              </a:rPr>
              <a:t>，</a:t>
            </a:r>
            <a:r>
              <a:rPr lang="en-US" altLang="zh-CN" dirty="0">
                <a:solidFill>
                  <a:srgbClr val="000000"/>
                </a:solidFill>
                <a:latin typeface="Constantia" panose="02030602050306030303" pitchFamily="18" charset="0"/>
                <a:ea typeface="微软雅黑" panose="020B0503020204020204" pitchFamily="34" charset="-122"/>
              </a:rPr>
              <a:t>LDA</a:t>
            </a:r>
            <a:r>
              <a:rPr lang="zh-CN" altLang="en-US" dirty="0">
                <a:solidFill>
                  <a:srgbClr val="000000"/>
                </a:solidFill>
                <a:latin typeface="Constantia" panose="02030602050306030303" pitchFamily="18" charset="0"/>
                <a:ea typeface="微软雅黑" panose="020B0503020204020204" pitchFamily="34" charset="-122"/>
              </a:rPr>
              <a:t>仅考虑人口移动</a:t>
            </a:r>
          </a:p>
        </p:txBody>
      </p:sp>
      <p:pic>
        <p:nvPicPr>
          <p:cNvPr id="6" name="图片 5">
            <a:extLst>
              <a:ext uri="{FF2B5EF4-FFF2-40B4-BE49-F238E27FC236}">
                <a16:creationId xmlns:a16="http://schemas.microsoft.com/office/drawing/2014/main" id="{81345A69-43BB-46D1-BBC1-26C4638C3956}"/>
              </a:ext>
            </a:extLst>
          </p:cNvPr>
          <p:cNvPicPr>
            <a:picLocks noChangeAspect="1"/>
          </p:cNvPicPr>
          <p:nvPr/>
        </p:nvPicPr>
        <p:blipFill>
          <a:blip r:embed="rId5"/>
          <a:stretch>
            <a:fillRect/>
          </a:stretch>
        </p:blipFill>
        <p:spPr>
          <a:xfrm>
            <a:off x="760853" y="1941217"/>
            <a:ext cx="10491537" cy="3308534"/>
          </a:xfrm>
          <a:prstGeom prst="rect">
            <a:avLst/>
          </a:prstGeom>
        </p:spPr>
      </p:pic>
    </p:spTree>
    <p:extLst>
      <p:ext uri="{BB962C8B-B14F-4D97-AF65-F5344CB8AC3E}">
        <p14:creationId xmlns:p14="http://schemas.microsoft.com/office/powerpoint/2010/main" val="6306263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建模结果</a:t>
            </a: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pic>
        <p:nvPicPr>
          <p:cNvPr id="2" name="图片 1">
            <a:extLst>
              <a:ext uri="{FF2B5EF4-FFF2-40B4-BE49-F238E27FC236}">
                <a16:creationId xmlns:a16="http://schemas.microsoft.com/office/drawing/2014/main" id="{3394A36B-9C86-4997-A4FC-668046E07412}"/>
              </a:ext>
            </a:extLst>
          </p:cNvPr>
          <p:cNvPicPr>
            <a:picLocks noChangeAspect="1"/>
          </p:cNvPicPr>
          <p:nvPr/>
        </p:nvPicPr>
        <p:blipFill>
          <a:blip r:embed="rId5"/>
          <a:stretch>
            <a:fillRect/>
          </a:stretch>
        </p:blipFill>
        <p:spPr>
          <a:xfrm>
            <a:off x="708302" y="1650383"/>
            <a:ext cx="4601727" cy="4072696"/>
          </a:xfrm>
          <a:prstGeom prst="rect">
            <a:avLst/>
          </a:prstGeom>
        </p:spPr>
      </p:pic>
      <p:pic>
        <p:nvPicPr>
          <p:cNvPr id="3" name="图片 2">
            <a:extLst>
              <a:ext uri="{FF2B5EF4-FFF2-40B4-BE49-F238E27FC236}">
                <a16:creationId xmlns:a16="http://schemas.microsoft.com/office/drawing/2014/main" id="{6F8E9150-9AD4-4091-A920-04A67F3D1FA0}"/>
              </a:ext>
            </a:extLst>
          </p:cNvPr>
          <p:cNvPicPr>
            <a:picLocks noChangeAspect="1"/>
          </p:cNvPicPr>
          <p:nvPr/>
        </p:nvPicPr>
        <p:blipFill>
          <a:blip r:embed="rId6"/>
          <a:stretch>
            <a:fillRect/>
          </a:stretch>
        </p:blipFill>
        <p:spPr>
          <a:xfrm>
            <a:off x="6242671" y="2170838"/>
            <a:ext cx="5220524" cy="2636705"/>
          </a:xfrm>
          <a:prstGeom prst="rect">
            <a:avLst/>
          </a:prstGeom>
        </p:spPr>
      </p:pic>
    </p:spTree>
    <p:extLst>
      <p:ext uri="{BB962C8B-B14F-4D97-AF65-F5344CB8AC3E}">
        <p14:creationId xmlns:p14="http://schemas.microsoft.com/office/powerpoint/2010/main" val="42275584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1543177" y="2551837"/>
            <a:ext cx="9105645" cy="1754326"/>
          </a:xfrm>
          <a:prstGeom prst="rect">
            <a:avLst/>
          </a:prstGeom>
          <a:noFill/>
        </p:spPr>
        <p:txBody>
          <a:bodyPr wrap="square">
            <a:spAutoFit/>
          </a:bodyPr>
          <a:lstStyle/>
          <a:p>
            <a:pPr algn="ctr"/>
            <a:r>
              <a:rPr lang="en-US" altLang="zh-CN" sz="1800" b="1" dirty="0">
                <a:latin typeface="Constantia" panose="02030602050306030303" pitchFamily="18" charset="0"/>
                <a:cs typeface="Times New Roman" panose="02020603050405020304" pitchFamily="18" charset="0"/>
              </a:rPr>
              <a:t>Searching and Mining Trillions of Time Series Subsequences under Dynamic Time Warping</a:t>
            </a:r>
          </a:p>
          <a:p>
            <a:pPr algn="ctr"/>
            <a:endParaRPr lang="en-US" altLang="zh-CN" sz="1800" b="1" i="0" u="none" strike="noStrike" baseline="0" dirty="0">
              <a:latin typeface="Constantia" panose="02030602050306030303" pitchFamily="18" charset="0"/>
              <a:cs typeface="Times New Roman" panose="02020603050405020304" pitchFamily="18" charset="0"/>
            </a:endParaRPr>
          </a:p>
          <a:p>
            <a:pPr algn="ctr"/>
            <a:r>
              <a:rPr lang="en-US" altLang="zh-CN" sz="1800" b="0" i="0" u="none" strike="noStrike" baseline="0" dirty="0" err="1">
                <a:latin typeface="Constantia" panose="02030602050306030303" pitchFamily="18" charset="0"/>
              </a:rPr>
              <a:t>Thanawin</a:t>
            </a:r>
            <a:r>
              <a:rPr lang="en-US" altLang="zh-CN" sz="1800" b="0" i="0" u="none" strike="noStrike" baseline="0" dirty="0">
                <a:latin typeface="Constantia" panose="02030602050306030303" pitchFamily="18" charset="0"/>
              </a:rPr>
              <a:t> </a:t>
            </a:r>
            <a:r>
              <a:rPr lang="en-US" altLang="zh-CN" sz="1800" b="0" i="0" u="none" strike="noStrike" baseline="0" dirty="0" err="1">
                <a:latin typeface="Constantia" panose="02030602050306030303" pitchFamily="18" charset="0"/>
              </a:rPr>
              <a:t>Rakthanmanon</a:t>
            </a:r>
            <a:r>
              <a:rPr lang="en-US" altLang="zh-CN" sz="1800" b="0" i="0" u="none" strike="noStrike" baseline="0" dirty="0">
                <a:latin typeface="Constantia" panose="02030602050306030303" pitchFamily="18" charset="0"/>
              </a:rPr>
              <a:t>, Bilson Campana, Abdullah </a:t>
            </a:r>
            <a:r>
              <a:rPr lang="en-US" altLang="zh-CN" sz="1800" b="0" i="0" u="none" strike="noStrike" baseline="0" dirty="0" err="1">
                <a:latin typeface="Constantia" panose="02030602050306030303" pitchFamily="18" charset="0"/>
              </a:rPr>
              <a:t>Mueen</a:t>
            </a:r>
            <a:r>
              <a:rPr lang="en-US" altLang="zh-CN" sz="1800" b="0" i="0" u="none" strike="noStrike" baseline="0" dirty="0">
                <a:latin typeface="Constantia" panose="02030602050306030303" pitchFamily="18" charset="0"/>
              </a:rPr>
              <a:t>, Gustavo Batista,</a:t>
            </a:r>
          </a:p>
          <a:p>
            <a:pPr algn="ctr"/>
            <a:r>
              <a:rPr lang="en-US" altLang="zh-CN" sz="1800" b="0" i="0" u="none" strike="noStrike" baseline="0" dirty="0">
                <a:latin typeface="Constantia" panose="02030602050306030303" pitchFamily="18" charset="0"/>
              </a:rPr>
              <a:t>Brandon Westover1, </a:t>
            </a:r>
            <a:r>
              <a:rPr lang="en-US" altLang="zh-CN" sz="1800" b="0" i="0" u="none" strike="noStrike" baseline="0" dirty="0" err="1">
                <a:latin typeface="Constantia" panose="02030602050306030303" pitchFamily="18" charset="0"/>
              </a:rPr>
              <a:t>Qiang</a:t>
            </a:r>
            <a:r>
              <a:rPr lang="en-US" altLang="zh-CN" sz="1800" b="0" i="0" u="none" strike="noStrike" baseline="0" dirty="0">
                <a:latin typeface="Constantia" panose="02030602050306030303" pitchFamily="18" charset="0"/>
              </a:rPr>
              <a:t> Zhu, </a:t>
            </a:r>
            <a:r>
              <a:rPr lang="en-US" altLang="zh-CN" sz="1800" b="0" i="0" u="none" strike="noStrike" baseline="0" dirty="0" err="1">
                <a:latin typeface="Constantia" panose="02030602050306030303" pitchFamily="18" charset="0"/>
              </a:rPr>
              <a:t>Jesin</a:t>
            </a:r>
            <a:r>
              <a:rPr lang="en-US" altLang="zh-CN" sz="1800" b="0" i="0" u="none" strike="noStrike" baseline="0" dirty="0">
                <a:latin typeface="Constantia" panose="02030602050306030303" pitchFamily="18" charset="0"/>
              </a:rPr>
              <a:t> Zakaria, Eamonn Keogh</a:t>
            </a:r>
          </a:p>
          <a:p>
            <a:pPr algn="ctr"/>
            <a:r>
              <a:rPr lang="en-US" altLang="zh-CN" dirty="0">
                <a:latin typeface="Constantia" panose="02030602050306030303" pitchFamily="18" charset="0"/>
                <a:cs typeface="Times New Roman" panose="02020603050405020304" pitchFamily="18" charset="0"/>
              </a:rPr>
              <a:t>2012</a:t>
            </a:r>
            <a:r>
              <a:rPr lang="zh-CN" altLang="en-US" dirty="0">
                <a:latin typeface="Constantia" panose="02030602050306030303" pitchFamily="18" charset="0"/>
                <a:cs typeface="Times New Roman" panose="02020603050405020304" pitchFamily="18" charset="0"/>
              </a:rPr>
              <a:t>，</a:t>
            </a:r>
            <a:r>
              <a:rPr lang="en-US" altLang="zh-CN" dirty="0">
                <a:latin typeface="Constantia" panose="02030602050306030303" pitchFamily="18" charset="0"/>
                <a:cs typeface="Times New Roman" panose="02020603050405020304" pitchFamily="18" charset="0"/>
              </a:rPr>
              <a:t>KDD</a:t>
            </a:r>
            <a:endParaRPr lang="en-US" altLang="zh-CN" sz="1800" dirty="0">
              <a:latin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2436794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1</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1543177" y="2551837"/>
            <a:ext cx="9105645" cy="1754326"/>
          </a:xfrm>
          <a:prstGeom prst="rect">
            <a:avLst/>
          </a:prstGeom>
          <a:noFill/>
        </p:spPr>
        <p:txBody>
          <a:bodyPr wrap="square">
            <a:spAutoFit/>
          </a:bodyPr>
          <a:lstStyle/>
          <a:p>
            <a:pPr algn="ctr"/>
            <a:r>
              <a:rPr lang="en-US" altLang="zh-CN" sz="1800" b="1" i="0" u="none" strike="noStrike" baseline="0" dirty="0" err="1">
                <a:latin typeface="Constantia" panose="02030602050306030303" pitchFamily="18" charset="0"/>
                <a:cs typeface="Times New Roman" panose="02020603050405020304" pitchFamily="18" charset="0"/>
              </a:rPr>
              <a:t>FederatedScope</a:t>
            </a:r>
            <a:r>
              <a:rPr lang="en-US" altLang="zh-CN" sz="1800" b="1" i="0" u="none" strike="noStrike" baseline="0" dirty="0">
                <a:latin typeface="Constantia" panose="02030602050306030303" pitchFamily="18" charset="0"/>
                <a:cs typeface="Times New Roman" panose="02020603050405020304" pitchFamily="18" charset="0"/>
              </a:rPr>
              <a:t>-GNN: Towards a Unified, Comprehensive and Efficient Package for Federated Graph Learning</a:t>
            </a:r>
          </a:p>
          <a:p>
            <a:pPr algn="ctr"/>
            <a:endParaRPr lang="en-US" altLang="zh-CN" sz="1800" b="1" i="0" u="none" strike="noStrike" baseline="0" dirty="0">
              <a:latin typeface="Constantia" panose="02030602050306030303" pitchFamily="18" charset="0"/>
              <a:cs typeface="Times New Roman" panose="02020603050405020304" pitchFamily="18" charset="0"/>
            </a:endParaRPr>
          </a:p>
          <a:p>
            <a:pPr algn="ctr"/>
            <a:r>
              <a:rPr lang="en-US" altLang="zh-CN" dirty="0">
                <a:latin typeface="Constantia" panose="02030602050306030303" pitchFamily="18" charset="0"/>
                <a:cs typeface="Times New Roman" panose="02020603050405020304" pitchFamily="18" charset="0"/>
              </a:rPr>
              <a:t>Zhen Wang, </a:t>
            </a:r>
            <a:r>
              <a:rPr lang="en-US" altLang="zh-CN" dirty="0" err="1">
                <a:latin typeface="Constantia" panose="02030602050306030303" pitchFamily="18" charset="0"/>
                <a:cs typeface="Times New Roman" panose="02020603050405020304" pitchFamily="18" charset="0"/>
              </a:rPr>
              <a:t>Weirui</a:t>
            </a:r>
            <a:r>
              <a:rPr lang="en-US" altLang="zh-CN" dirty="0">
                <a:latin typeface="Constantia" panose="02030602050306030303" pitchFamily="18" charset="0"/>
                <a:cs typeface="Times New Roman" panose="02020603050405020304" pitchFamily="18" charset="0"/>
              </a:rPr>
              <a:t> </a:t>
            </a:r>
            <a:r>
              <a:rPr lang="en-US" altLang="zh-CN" dirty="0" err="1">
                <a:latin typeface="Constantia" panose="02030602050306030303" pitchFamily="18" charset="0"/>
                <a:cs typeface="Times New Roman" panose="02020603050405020304" pitchFamily="18" charset="0"/>
              </a:rPr>
              <a:t>Kuang</a:t>
            </a:r>
            <a:r>
              <a:rPr lang="en-US" altLang="zh-CN" dirty="0">
                <a:latin typeface="Constantia" panose="02030602050306030303" pitchFamily="18" charset="0"/>
                <a:cs typeface="Times New Roman" panose="02020603050405020304" pitchFamily="18" charset="0"/>
              </a:rPr>
              <a:t>, </a:t>
            </a:r>
            <a:r>
              <a:rPr lang="en-US" altLang="zh-CN" dirty="0" err="1">
                <a:latin typeface="Constantia" panose="02030602050306030303" pitchFamily="18" charset="0"/>
                <a:cs typeface="Times New Roman" panose="02020603050405020304" pitchFamily="18" charset="0"/>
              </a:rPr>
              <a:t>Yuexiang</a:t>
            </a:r>
            <a:r>
              <a:rPr lang="en-US" altLang="zh-CN" dirty="0">
                <a:latin typeface="Constantia" panose="02030602050306030303" pitchFamily="18" charset="0"/>
                <a:cs typeface="Times New Roman" panose="02020603050405020304" pitchFamily="18" charset="0"/>
              </a:rPr>
              <a:t> </a:t>
            </a:r>
            <a:r>
              <a:rPr lang="en-US" altLang="zh-CN" dirty="0" err="1">
                <a:latin typeface="Constantia" panose="02030602050306030303" pitchFamily="18" charset="0"/>
                <a:cs typeface="Times New Roman" panose="02020603050405020304" pitchFamily="18" charset="0"/>
              </a:rPr>
              <a:t>Xie</a:t>
            </a:r>
            <a:r>
              <a:rPr lang="en-US" altLang="zh-CN" dirty="0">
                <a:latin typeface="Constantia" panose="02030602050306030303" pitchFamily="18" charset="0"/>
                <a:cs typeface="Times New Roman" panose="02020603050405020304" pitchFamily="18" charset="0"/>
              </a:rPr>
              <a:t>, </a:t>
            </a:r>
            <a:r>
              <a:rPr lang="en-US" altLang="zh-CN" dirty="0" err="1">
                <a:latin typeface="Constantia" panose="02030602050306030303" pitchFamily="18" charset="0"/>
                <a:cs typeface="Times New Roman" panose="02020603050405020304" pitchFamily="18" charset="0"/>
              </a:rPr>
              <a:t>Liuyi</a:t>
            </a:r>
            <a:r>
              <a:rPr lang="en-US" altLang="zh-CN" dirty="0">
                <a:latin typeface="Constantia" panose="02030602050306030303" pitchFamily="18" charset="0"/>
                <a:cs typeface="Times New Roman" panose="02020603050405020304" pitchFamily="18" charset="0"/>
              </a:rPr>
              <a:t> Yao, </a:t>
            </a:r>
            <a:r>
              <a:rPr lang="en-US" altLang="zh-CN" dirty="0" err="1">
                <a:latin typeface="Constantia" panose="02030602050306030303" pitchFamily="18" charset="0"/>
                <a:cs typeface="Times New Roman" panose="02020603050405020304" pitchFamily="18" charset="0"/>
              </a:rPr>
              <a:t>Yaliang</a:t>
            </a:r>
            <a:r>
              <a:rPr lang="en-US" altLang="zh-CN" dirty="0">
                <a:latin typeface="Constantia" panose="02030602050306030303" pitchFamily="18" charset="0"/>
                <a:cs typeface="Times New Roman" panose="02020603050405020304" pitchFamily="18" charset="0"/>
              </a:rPr>
              <a:t> Li, Bolin Ding, </a:t>
            </a:r>
            <a:r>
              <a:rPr lang="en-US" altLang="zh-CN" dirty="0" err="1">
                <a:latin typeface="Constantia" panose="02030602050306030303" pitchFamily="18" charset="0"/>
                <a:cs typeface="Times New Roman" panose="02020603050405020304" pitchFamily="18" charset="0"/>
              </a:rPr>
              <a:t>Jingren</a:t>
            </a:r>
            <a:r>
              <a:rPr lang="en-US" altLang="zh-CN" dirty="0">
                <a:latin typeface="Constantia" panose="02030602050306030303" pitchFamily="18" charset="0"/>
                <a:cs typeface="Times New Roman" panose="02020603050405020304" pitchFamily="18" charset="0"/>
              </a:rPr>
              <a:t> Zhou</a:t>
            </a:r>
          </a:p>
          <a:p>
            <a:pPr algn="ctr"/>
            <a:endParaRPr lang="en-US" altLang="zh-CN" dirty="0">
              <a:latin typeface="Constantia" panose="02030602050306030303" pitchFamily="18" charset="0"/>
              <a:cs typeface="Times New Roman" panose="02020603050405020304" pitchFamily="18" charset="0"/>
            </a:endParaRPr>
          </a:p>
          <a:p>
            <a:pPr algn="ctr"/>
            <a:r>
              <a:rPr lang="en-US" altLang="zh-CN" sz="1800" dirty="0">
                <a:latin typeface="Constantia" panose="02030602050306030303" pitchFamily="18" charset="0"/>
                <a:cs typeface="Times New Roman" panose="02020603050405020304" pitchFamily="18" charset="0"/>
              </a:rPr>
              <a:t>Alibaba Group</a:t>
            </a:r>
          </a:p>
        </p:txBody>
      </p:sp>
    </p:spTree>
    <p:extLst>
      <p:ext uri="{BB962C8B-B14F-4D97-AF65-F5344CB8AC3E}">
        <p14:creationId xmlns:p14="http://schemas.microsoft.com/office/powerpoint/2010/main" val="185530011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Abstract</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1664581" y="2573958"/>
            <a:ext cx="8862838" cy="2125582"/>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sz="1800" dirty="0">
                <a:solidFill>
                  <a:srgbClr val="000000"/>
                </a:solidFill>
                <a:latin typeface="Constantia" panose="02030602050306030303" pitchFamily="18" charset="0"/>
                <a:ea typeface="微软雅黑" panose="020B0503020204020204" pitchFamily="34" charset="-122"/>
              </a:rPr>
              <a:t>相似性搜索是数据挖掘算法中的主要瓶颈。</a:t>
            </a:r>
            <a:endParaRPr lang="en-US" altLang="zh-CN" sz="1800"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dirty="0">
                <a:solidFill>
                  <a:srgbClr val="000000"/>
                </a:solidFill>
                <a:latin typeface="Constantia" panose="02030602050306030303" pitchFamily="18" charset="0"/>
                <a:ea typeface="微软雅黑" panose="020B0503020204020204" pitchFamily="34" charset="-122"/>
              </a:rPr>
              <a:t>已有的研究主要停留在百万量级的时间序列对象上，而实际业界的数据量早就达到了十亿级别。</a:t>
            </a:r>
            <a:endParaRPr lang="en-US" altLang="zh-CN"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dirty="0">
                <a:solidFill>
                  <a:srgbClr val="000000"/>
                </a:solidFill>
                <a:latin typeface="Constantia" panose="02030602050306030303" pitchFamily="18" charset="0"/>
                <a:ea typeface="微软雅黑" panose="020B0503020204020204" pitchFamily="34" charset="-122"/>
              </a:rPr>
              <a:t>文章提出通过四个</a:t>
            </a:r>
            <a:r>
              <a:rPr lang="en-US" altLang="zh-CN" dirty="0">
                <a:solidFill>
                  <a:srgbClr val="000000"/>
                </a:solidFill>
                <a:latin typeface="Constantia" panose="02030602050306030303" pitchFamily="18" charset="0"/>
                <a:ea typeface="微软雅黑" panose="020B0503020204020204" pitchFamily="34" charset="-122"/>
              </a:rPr>
              <a:t>idea</a:t>
            </a:r>
            <a:r>
              <a:rPr lang="zh-CN" altLang="en-US" dirty="0">
                <a:solidFill>
                  <a:srgbClr val="000000"/>
                </a:solidFill>
                <a:latin typeface="Constantia" panose="02030602050306030303" pitchFamily="18" charset="0"/>
                <a:ea typeface="微软雅黑" panose="020B0503020204020204" pitchFamily="34" charset="-122"/>
              </a:rPr>
              <a:t>的合并方案，使得真正大型的时间序列挖掘在当时首次成为可能。</a:t>
            </a:r>
          </a:p>
        </p:txBody>
      </p:sp>
    </p:spTree>
    <p:extLst>
      <p:ext uri="{BB962C8B-B14F-4D97-AF65-F5344CB8AC3E}">
        <p14:creationId xmlns:p14="http://schemas.microsoft.com/office/powerpoint/2010/main" val="40446797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385590" y="1229940"/>
            <a:ext cx="10271672" cy="2541080"/>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sz="1800" dirty="0">
                <a:solidFill>
                  <a:srgbClr val="000000"/>
                </a:solidFill>
                <a:latin typeface="Constantia" panose="02030602050306030303" pitchFamily="18" charset="0"/>
                <a:ea typeface="微软雅黑" panose="020B0503020204020204" pitchFamily="34" charset="-122"/>
              </a:rPr>
              <a:t>定义</a:t>
            </a:r>
            <a:r>
              <a:rPr lang="en-US" altLang="zh-CN" sz="1800" dirty="0">
                <a:solidFill>
                  <a:srgbClr val="000000"/>
                </a:solidFill>
                <a:latin typeface="Constantia" panose="02030602050306030303" pitchFamily="18" charset="0"/>
                <a:ea typeface="微软雅黑" panose="020B0503020204020204" pitchFamily="34" charset="-122"/>
              </a:rPr>
              <a:t>1</a:t>
            </a:r>
            <a:r>
              <a:rPr lang="zh-CN" altLang="en-US" sz="1800" dirty="0">
                <a:solidFill>
                  <a:srgbClr val="000000"/>
                </a:solidFill>
                <a:latin typeface="Constantia" panose="02030602050306030303" pitchFamily="18" charset="0"/>
                <a:ea typeface="微软雅黑" panose="020B0503020204020204" pitchFamily="34" charset="-122"/>
              </a:rPr>
              <a:t>：一个时间序列</a:t>
            </a:r>
            <a:r>
              <a:rPr lang="en-US" altLang="zh-CN" sz="1800" dirty="0">
                <a:solidFill>
                  <a:srgbClr val="000000"/>
                </a:solidFill>
                <a:latin typeface="Constantia" panose="02030602050306030303" pitchFamily="18" charset="0"/>
                <a:ea typeface="微软雅黑" panose="020B0503020204020204" pitchFamily="34" charset="-122"/>
              </a:rPr>
              <a:t>T</a:t>
            </a:r>
            <a:r>
              <a:rPr lang="zh-CN" altLang="en-US" sz="1800" dirty="0">
                <a:solidFill>
                  <a:srgbClr val="000000"/>
                </a:solidFill>
                <a:latin typeface="Constantia" panose="02030602050306030303" pitchFamily="18" charset="0"/>
                <a:ea typeface="微软雅黑" panose="020B0503020204020204" pitchFamily="34" charset="-122"/>
              </a:rPr>
              <a:t>是一个有序列表：</a:t>
            </a:r>
            <a:endParaRPr lang="en-US" altLang="zh-CN" sz="1800" dirty="0">
              <a:solidFill>
                <a:srgbClr val="000000"/>
              </a:solidFill>
              <a:latin typeface="Constantia" panose="02030602050306030303" pitchFamily="18" charset="0"/>
              <a:ea typeface="微软雅黑" panose="020B0503020204020204" pitchFamily="34" charset="-122"/>
            </a:endParaRPr>
          </a:p>
          <a:p>
            <a:pPr>
              <a:lnSpc>
                <a:spcPct val="150000"/>
              </a:lnSpc>
            </a:pPr>
            <a:r>
              <a:rPr lang="zh-CN" altLang="en-US" dirty="0">
                <a:solidFill>
                  <a:srgbClr val="000000"/>
                </a:solidFill>
                <a:latin typeface="Constantia" panose="02030602050306030303" pitchFamily="18" charset="0"/>
                <a:ea typeface="微软雅黑" panose="020B0503020204020204" pitchFamily="34" charset="-122"/>
              </a:rPr>
              <a:t>     最终目标是将其与更短的子序列</a:t>
            </a:r>
            <a:r>
              <a:rPr lang="en-US" altLang="zh-CN" dirty="0">
                <a:solidFill>
                  <a:srgbClr val="000000"/>
                </a:solidFill>
                <a:latin typeface="Constantia" panose="02030602050306030303" pitchFamily="18" charset="0"/>
                <a:ea typeface="微软雅黑" panose="020B0503020204020204" pitchFamily="34" charset="-122"/>
              </a:rPr>
              <a:t>subsequences</a:t>
            </a:r>
            <a:r>
              <a:rPr lang="zh-CN" altLang="en-US" dirty="0">
                <a:solidFill>
                  <a:srgbClr val="000000"/>
                </a:solidFill>
                <a:latin typeface="Constantia" panose="02030602050306030303" pitchFamily="18" charset="0"/>
                <a:ea typeface="微软雅黑" panose="020B0503020204020204" pitchFamily="34" charset="-122"/>
              </a:rPr>
              <a:t>进行对比和匹配</a:t>
            </a:r>
            <a:endParaRPr lang="en-US" altLang="zh-CN" dirty="0">
              <a:solidFill>
                <a:srgbClr val="000000"/>
              </a:solidFill>
              <a:latin typeface="Constantia" panose="02030602050306030303" pitchFamily="18" charset="0"/>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dirty="0">
                <a:solidFill>
                  <a:srgbClr val="000000"/>
                </a:solidFill>
                <a:latin typeface="Constantia" panose="02030602050306030303" pitchFamily="18" charset="0"/>
                <a:ea typeface="微软雅黑" panose="020B0503020204020204" pitchFamily="34" charset="-122"/>
              </a:rPr>
              <a:t>定义</a:t>
            </a:r>
            <a:r>
              <a:rPr lang="en-US" altLang="zh-CN" dirty="0">
                <a:solidFill>
                  <a:srgbClr val="000000"/>
                </a:solidFill>
                <a:latin typeface="Constantia" panose="02030602050306030303" pitchFamily="18" charset="0"/>
                <a:ea typeface="微软雅黑" panose="020B0503020204020204" pitchFamily="34" charset="-122"/>
              </a:rPr>
              <a:t>2</a:t>
            </a:r>
            <a:r>
              <a:rPr lang="zh-CN" altLang="en-US" dirty="0">
                <a:solidFill>
                  <a:srgbClr val="000000"/>
                </a:solidFill>
                <a:latin typeface="Constantia" panose="02030602050306030303" pitchFamily="18" charset="0"/>
                <a:ea typeface="微软雅黑" panose="020B0503020204020204" pitchFamily="34" charset="-122"/>
              </a:rPr>
              <a:t>：一个时间序列的子序列      是一个起始位置为</a:t>
            </a:r>
            <a:r>
              <a:rPr lang="en-US" altLang="zh-CN" dirty="0" err="1">
                <a:solidFill>
                  <a:srgbClr val="000000"/>
                </a:solidFill>
                <a:latin typeface="Constantia" panose="02030602050306030303" pitchFamily="18" charset="0"/>
                <a:ea typeface="微软雅黑" panose="020B0503020204020204" pitchFamily="34" charset="-122"/>
              </a:rPr>
              <a:t>i</a:t>
            </a:r>
            <a:r>
              <a:rPr lang="zh-CN" altLang="en-US" dirty="0">
                <a:solidFill>
                  <a:srgbClr val="000000"/>
                </a:solidFill>
                <a:latin typeface="Constantia" panose="02030602050306030303" pitchFamily="18" charset="0"/>
                <a:ea typeface="微软雅黑" panose="020B0503020204020204" pitchFamily="34" charset="-122"/>
              </a:rPr>
              <a:t>，长度为</a:t>
            </a:r>
            <a:r>
              <a:rPr lang="en-US" altLang="zh-CN" dirty="0">
                <a:solidFill>
                  <a:srgbClr val="000000"/>
                </a:solidFill>
                <a:latin typeface="Constantia" panose="02030602050306030303" pitchFamily="18" charset="0"/>
                <a:ea typeface="微软雅黑" panose="020B0503020204020204" pitchFamily="34" charset="-122"/>
              </a:rPr>
              <a:t>k</a:t>
            </a:r>
            <a:r>
              <a:rPr lang="zh-CN" altLang="en-US" dirty="0">
                <a:solidFill>
                  <a:srgbClr val="000000"/>
                </a:solidFill>
                <a:latin typeface="Constantia" panose="02030602050306030303" pitchFamily="18" charset="0"/>
                <a:ea typeface="微软雅黑" panose="020B0503020204020204" pitchFamily="34" charset="-122"/>
              </a:rPr>
              <a:t>的更短的序列。</a:t>
            </a:r>
            <a:endParaRPr lang="en-US" altLang="zh-CN" dirty="0">
              <a:solidFill>
                <a:srgbClr val="000000"/>
              </a:solidFill>
              <a:latin typeface="Constantia" panose="02030602050306030303" pitchFamily="18" charset="0"/>
              <a:ea typeface="微软雅黑" panose="020B0503020204020204" pitchFamily="34" charset="-122"/>
            </a:endParaRPr>
          </a:p>
          <a:p>
            <a:pPr marL="342900" indent="-342900">
              <a:lnSpc>
                <a:spcPct val="150000"/>
              </a:lnSpc>
              <a:buFont typeface="Wingdings" panose="05000000000000000000" pitchFamily="2" charset="2"/>
              <a:buChar char="p"/>
            </a:pPr>
            <a:endParaRPr lang="en-US" altLang="zh-CN" dirty="0">
              <a:solidFill>
                <a:srgbClr val="000000"/>
              </a:solidFill>
              <a:latin typeface="Constantia" panose="02030602050306030303" pitchFamily="18" charset="0"/>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dirty="0">
                <a:solidFill>
                  <a:srgbClr val="000000"/>
                </a:solidFill>
                <a:latin typeface="Constantia" panose="02030602050306030303" pitchFamily="18" charset="0"/>
                <a:ea typeface="微软雅黑" panose="020B0503020204020204" pitchFamily="34" charset="-122"/>
              </a:rPr>
              <a:t>定义</a:t>
            </a:r>
            <a:r>
              <a:rPr lang="en-US" altLang="zh-CN" dirty="0">
                <a:solidFill>
                  <a:srgbClr val="000000"/>
                </a:solidFill>
                <a:latin typeface="Constantia" panose="02030602050306030303" pitchFamily="18" charset="0"/>
                <a:ea typeface="微软雅黑" panose="020B0503020204020204" pitchFamily="34" charset="-122"/>
              </a:rPr>
              <a:t>3</a:t>
            </a:r>
            <a:r>
              <a:rPr lang="zh-CN" altLang="en-US" dirty="0">
                <a:solidFill>
                  <a:srgbClr val="000000"/>
                </a:solidFill>
                <a:latin typeface="Constantia" panose="02030602050306030303" pitchFamily="18" charset="0"/>
                <a:ea typeface="微软雅黑" panose="020B0503020204020204" pitchFamily="34" charset="-122"/>
              </a:rPr>
              <a:t>：假设子序列</a:t>
            </a:r>
            <a:r>
              <a:rPr lang="en-US" altLang="zh-CN" dirty="0">
                <a:solidFill>
                  <a:srgbClr val="000000"/>
                </a:solidFill>
                <a:latin typeface="Constantia" panose="02030602050306030303" pitchFamily="18" charset="0"/>
                <a:ea typeface="微软雅黑" panose="020B0503020204020204" pitchFamily="34" charset="-122"/>
              </a:rPr>
              <a:t>      </a:t>
            </a:r>
            <a:r>
              <a:rPr lang="zh-CN" altLang="en-US" dirty="0">
                <a:solidFill>
                  <a:srgbClr val="000000"/>
                </a:solidFill>
                <a:latin typeface="Constantia" panose="02030602050306030303" pitchFamily="18" charset="0"/>
                <a:ea typeface="微软雅黑" panose="020B0503020204020204" pitchFamily="34" charset="-122"/>
              </a:rPr>
              <a:t>为</a:t>
            </a:r>
            <a:r>
              <a:rPr lang="en-US" altLang="zh-CN" dirty="0">
                <a:solidFill>
                  <a:srgbClr val="000000"/>
                </a:solidFill>
                <a:latin typeface="Constantia" panose="02030602050306030303" pitchFamily="18" charset="0"/>
                <a:ea typeface="微软雅黑" panose="020B0503020204020204" pitchFamily="34" charset="-122"/>
              </a:rPr>
              <a:t>C</a:t>
            </a:r>
            <a:r>
              <a:rPr lang="zh-CN" altLang="en-US" dirty="0">
                <a:solidFill>
                  <a:srgbClr val="000000"/>
                </a:solidFill>
                <a:latin typeface="Constantia" panose="02030602050306030303" pitchFamily="18" charset="0"/>
                <a:ea typeface="微软雅黑" panose="020B0503020204020204" pitchFamily="34" charset="-122"/>
              </a:rPr>
              <a:t>，意为与查询序列</a:t>
            </a:r>
            <a:r>
              <a:rPr lang="en-US" altLang="zh-CN" dirty="0">
                <a:solidFill>
                  <a:srgbClr val="000000"/>
                </a:solidFill>
                <a:latin typeface="Constantia" panose="02030602050306030303" pitchFamily="18" charset="0"/>
                <a:ea typeface="微软雅黑" panose="020B0503020204020204" pitchFamily="34" charset="-122"/>
              </a:rPr>
              <a:t>Q</a:t>
            </a:r>
            <a:r>
              <a:rPr lang="zh-CN" altLang="en-US" dirty="0">
                <a:solidFill>
                  <a:srgbClr val="000000"/>
                </a:solidFill>
                <a:latin typeface="Constantia" panose="02030602050306030303" pitchFamily="18" charset="0"/>
                <a:ea typeface="微软雅黑" panose="020B0503020204020204" pitchFamily="34" charset="-122"/>
              </a:rPr>
              <a:t>匹配的</a:t>
            </a:r>
            <a:r>
              <a:rPr lang="en-US" altLang="zh-CN" dirty="0">
                <a:solidFill>
                  <a:srgbClr val="000000"/>
                </a:solidFill>
                <a:latin typeface="Constantia" panose="02030602050306030303" pitchFamily="18" charset="0"/>
                <a:ea typeface="微软雅黑" panose="020B0503020204020204" pitchFamily="34" charset="-122"/>
              </a:rPr>
              <a:t>Candidate</a:t>
            </a:r>
            <a:r>
              <a:rPr lang="zh-CN" altLang="en-US" dirty="0">
                <a:solidFill>
                  <a:srgbClr val="000000"/>
                </a:solidFill>
                <a:latin typeface="Constantia" panose="02030602050306030303" pitchFamily="18" charset="0"/>
                <a:ea typeface="微软雅黑" panose="020B0503020204020204" pitchFamily="34" charset="-122"/>
              </a:rPr>
              <a:t>。其中</a:t>
            </a:r>
            <a:r>
              <a:rPr lang="en-US" altLang="zh-CN" dirty="0">
                <a:solidFill>
                  <a:srgbClr val="000000"/>
                </a:solidFill>
                <a:latin typeface="Constantia" panose="02030602050306030303" pitchFamily="18" charset="0"/>
                <a:ea typeface="微软雅黑" panose="020B0503020204020204" pitchFamily="34" charset="-122"/>
              </a:rPr>
              <a:t>|Q|</a:t>
            </a:r>
            <a:r>
              <a:rPr lang="zh-CN" altLang="en-US" dirty="0">
                <a:solidFill>
                  <a:srgbClr val="000000"/>
                </a:solidFill>
                <a:latin typeface="Constantia" panose="02030602050306030303" pitchFamily="18" charset="0"/>
                <a:ea typeface="微软雅黑" panose="020B0503020204020204" pitchFamily="34" charset="-122"/>
              </a:rPr>
              <a:t>为长度</a:t>
            </a:r>
            <a:r>
              <a:rPr lang="en-US" altLang="zh-CN" dirty="0">
                <a:solidFill>
                  <a:srgbClr val="000000"/>
                </a:solidFill>
                <a:latin typeface="Constantia" panose="02030602050306030303" pitchFamily="18" charset="0"/>
                <a:ea typeface="微软雅黑" panose="020B0503020204020204" pitchFamily="34" charset="-122"/>
              </a:rPr>
              <a:t>n</a:t>
            </a:r>
            <a:r>
              <a:rPr lang="zh-CN" altLang="en-US" dirty="0">
                <a:solidFill>
                  <a:srgbClr val="000000"/>
                </a:solidFill>
                <a:latin typeface="Constantia" panose="02030602050306030303" pitchFamily="18" charset="0"/>
                <a:ea typeface="微软雅黑" panose="020B0503020204020204" pitchFamily="34" charset="-122"/>
              </a:rPr>
              <a:t>，那么</a:t>
            </a:r>
            <a:r>
              <a:rPr lang="en-US" altLang="zh-CN" dirty="0">
                <a:solidFill>
                  <a:srgbClr val="000000"/>
                </a:solidFill>
                <a:latin typeface="Constantia" panose="02030602050306030303" pitchFamily="18" charset="0"/>
                <a:ea typeface="微软雅黑" panose="020B0503020204020204" pitchFamily="34" charset="-122"/>
              </a:rPr>
              <a:t>Q</a:t>
            </a:r>
            <a:r>
              <a:rPr lang="zh-CN" altLang="en-US" dirty="0">
                <a:solidFill>
                  <a:srgbClr val="000000"/>
                </a:solidFill>
                <a:latin typeface="Constantia" panose="02030602050306030303" pitchFamily="18" charset="0"/>
                <a:ea typeface="微软雅黑" panose="020B0503020204020204" pitchFamily="34" charset="-122"/>
              </a:rPr>
              <a:t>与</a:t>
            </a:r>
            <a:r>
              <a:rPr lang="en-US" altLang="zh-CN" dirty="0">
                <a:solidFill>
                  <a:srgbClr val="000000"/>
                </a:solidFill>
                <a:latin typeface="Constantia" panose="02030602050306030303" pitchFamily="18" charset="0"/>
                <a:ea typeface="微软雅黑" panose="020B0503020204020204" pitchFamily="34" charset="-122"/>
              </a:rPr>
              <a:t>C</a:t>
            </a:r>
            <a:r>
              <a:rPr lang="zh-CN" altLang="en-US" dirty="0">
                <a:solidFill>
                  <a:srgbClr val="000000"/>
                </a:solidFill>
                <a:latin typeface="Constantia" panose="02030602050306030303" pitchFamily="18" charset="0"/>
                <a:ea typeface="微软雅黑" panose="020B0503020204020204" pitchFamily="34" charset="-122"/>
              </a:rPr>
              <a:t>之间的欧几里得距离为</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1DB3930-5CC8-4EDB-B776-72889E06BE69}"/>
                  </a:ext>
                </a:extLst>
              </p:cNvPr>
              <p:cNvSpPr txBox="1"/>
              <p:nvPr/>
            </p:nvSpPr>
            <p:spPr>
              <a:xfrm>
                <a:off x="3795103" y="2144293"/>
                <a:ext cx="543141"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𝑘</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21DB3930-5CC8-4EDB-B776-72889E06BE69}"/>
                  </a:ext>
                </a:extLst>
              </p:cNvPr>
              <p:cNvSpPr txBox="1">
                <a:spLocks noRot="1" noChangeAspect="1" noMove="1" noResize="1" noEditPoints="1" noAdjustHandles="1" noChangeArrowheads="1" noChangeShapeType="1" noTextEdit="1"/>
              </p:cNvSpPr>
              <p:nvPr/>
            </p:nvSpPr>
            <p:spPr>
              <a:xfrm>
                <a:off x="3795103" y="2144293"/>
                <a:ext cx="543141" cy="38151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0587620-0924-4448-B4F7-9835E69F0275}"/>
                  </a:ext>
                </a:extLst>
              </p:cNvPr>
              <p:cNvSpPr txBox="1"/>
              <p:nvPr/>
            </p:nvSpPr>
            <p:spPr>
              <a:xfrm>
                <a:off x="2654967" y="2955044"/>
                <a:ext cx="543141"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𝑘</m:t>
                          </m:r>
                        </m:sub>
                      </m:sSub>
                    </m:oMath>
                  </m:oMathPara>
                </a14:m>
                <a:endParaRPr lang="zh-CN" altLang="en-US" dirty="0"/>
              </a:p>
            </p:txBody>
          </p:sp>
        </mc:Choice>
        <mc:Fallback xmlns="">
          <p:sp>
            <p:nvSpPr>
              <p:cNvPr id="16" name="文本框 15">
                <a:extLst>
                  <a:ext uri="{FF2B5EF4-FFF2-40B4-BE49-F238E27FC236}">
                    <a16:creationId xmlns:a16="http://schemas.microsoft.com/office/drawing/2014/main" id="{E0587620-0924-4448-B4F7-9835E69F0275}"/>
                  </a:ext>
                </a:extLst>
              </p:cNvPr>
              <p:cNvSpPr txBox="1">
                <a:spLocks noRot="1" noChangeAspect="1" noMove="1" noResize="1" noEditPoints="1" noAdjustHandles="1" noChangeArrowheads="1" noChangeShapeType="1" noTextEdit="1"/>
              </p:cNvSpPr>
              <p:nvPr/>
            </p:nvSpPr>
            <p:spPr>
              <a:xfrm>
                <a:off x="2654967" y="2955044"/>
                <a:ext cx="543141" cy="38151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43AD74A-11D5-473E-89D6-20FFB5CBB19F}"/>
                  </a:ext>
                </a:extLst>
              </p:cNvPr>
              <p:cNvSpPr txBox="1"/>
              <p:nvPr/>
            </p:nvSpPr>
            <p:spPr>
              <a:xfrm>
                <a:off x="4154332" y="3686078"/>
                <a:ext cx="3346498" cy="910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𝐸𝐷</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𝑄</m:t>
                          </m:r>
                          <m:r>
                            <a:rPr lang="zh-CN" altLang="en-US" i="0">
                              <a:latin typeface="Cambria Math" panose="02040503050406030204" pitchFamily="18" charset="0"/>
                            </a:rPr>
                            <m:t>,</m:t>
                          </m:r>
                          <m:r>
                            <a:rPr lang="zh-CN" altLang="en-US" i="1">
                              <a:latin typeface="Cambria Math" panose="02040503050406030204" pitchFamily="18" charset="0"/>
                            </a:rPr>
                            <m:t>𝐶</m:t>
                          </m:r>
                        </m:e>
                      </m:d>
                      <m:r>
                        <a:rPr lang="zh-CN" altLang="en-US" i="0">
                          <a:latin typeface="Cambria Math" panose="02040503050406030204" pitchFamily="18" charset="0"/>
                        </a:rPr>
                        <m:t>=</m:t>
                      </m:r>
                      <m:rad>
                        <m:radPr>
                          <m:degHide m:val="on"/>
                          <m:ctrlPr>
                            <a:rPr lang="zh-CN" altLang="en-US" i="1">
                              <a:solidFill>
                                <a:srgbClr val="836967"/>
                              </a:solidFill>
                              <a:latin typeface="Cambria Math" panose="02040503050406030204" pitchFamily="18" charset="0"/>
                            </a:rPr>
                          </m:ctrlPr>
                        </m:radPr>
                        <m:deg/>
                        <m:e>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e>
                      </m:rad>
                    </m:oMath>
                  </m:oMathPara>
                </a14:m>
                <a:endParaRPr lang="zh-CN" altLang="en-US" dirty="0"/>
              </a:p>
            </p:txBody>
          </p:sp>
        </mc:Choice>
        <mc:Fallback xmlns="">
          <p:sp>
            <p:nvSpPr>
              <p:cNvPr id="21" name="文本框 20">
                <a:extLst>
                  <a:ext uri="{FF2B5EF4-FFF2-40B4-BE49-F238E27FC236}">
                    <a16:creationId xmlns:a16="http://schemas.microsoft.com/office/drawing/2014/main" id="{943AD74A-11D5-473E-89D6-20FFB5CBB19F}"/>
                  </a:ext>
                </a:extLst>
              </p:cNvPr>
              <p:cNvSpPr txBox="1">
                <a:spLocks noRot="1" noChangeAspect="1" noMove="1" noResize="1" noEditPoints="1" noAdjustHandles="1" noChangeArrowheads="1" noChangeShapeType="1" noTextEdit="1"/>
              </p:cNvSpPr>
              <p:nvPr/>
            </p:nvSpPr>
            <p:spPr>
              <a:xfrm>
                <a:off x="4154332" y="3686078"/>
                <a:ext cx="3346498" cy="91069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311DBC1-79EC-4157-88C9-ACF1CCC1A9D6}"/>
                  </a:ext>
                </a:extLst>
              </p:cNvPr>
              <p:cNvSpPr txBox="1"/>
              <p:nvPr/>
            </p:nvSpPr>
            <p:spPr>
              <a:xfrm>
                <a:off x="673767" y="2547082"/>
                <a:ext cx="4372621"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sub>
                      </m:sSub>
                      <m:r>
                        <a:rPr lang="zh-CN" altLang="en-US" i="0">
                          <a:latin typeface="Cambria Math" panose="02040503050406030204" pitchFamily="18" charset="0"/>
                        </a:rPr>
                        <m:t>,1≤</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+1</m:t>
                      </m:r>
                    </m:oMath>
                  </m:oMathPara>
                </a14:m>
                <a:endParaRPr lang="zh-CN" altLang="en-US" dirty="0"/>
              </a:p>
            </p:txBody>
          </p:sp>
        </mc:Choice>
        <mc:Fallback xmlns="">
          <p:sp>
            <p:nvSpPr>
              <p:cNvPr id="22" name="文本框 21">
                <a:extLst>
                  <a:ext uri="{FF2B5EF4-FFF2-40B4-BE49-F238E27FC236}">
                    <a16:creationId xmlns:a16="http://schemas.microsoft.com/office/drawing/2014/main" id="{A311DBC1-79EC-4157-88C9-ACF1CCC1A9D6}"/>
                  </a:ext>
                </a:extLst>
              </p:cNvPr>
              <p:cNvSpPr txBox="1">
                <a:spLocks noRot="1" noChangeAspect="1" noMove="1" noResize="1" noEditPoints="1" noAdjustHandles="1" noChangeArrowheads="1" noChangeShapeType="1" noTextEdit="1"/>
              </p:cNvSpPr>
              <p:nvPr/>
            </p:nvSpPr>
            <p:spPr>
              <a:xfrm>
                <a:off x="673767" y="2547082"/>
                <a:ext cx="4372621" cy="38151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6EAA55A2-9571-45DA-8FBC-C710AFA8B04E}"/>
                  </a:ext>
                </a:extLst>
              </p:cNvPr>
              <p:cNvSpPr txBox="1"/>
              <p:nvPr/>
            </p:nvSpPr>
            <p:spPr>
              <a:xfrm>
                <a:off x="4264908" y="1303588"/>
                <a:ext cx="272257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𝑇</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𝑚</m:t>
                          </m:r>
                        </m:sub>
                      </m:sSub>
                    </m:oMath>
                  </m:oMathPara>
                </a14:m>
                <a:endParaRPr lang="zh-CN" altLang="en-US" dirty="0"/>
              </a:p>
            </p:txBody>
          </p:sp>
        </mc:Choice>
        <mc:Fallback xmlns="">
          <p:sp>
            <p:nvSpPr>
              <p:cNvPr id="27" name="文本框 26">
                <a:extLst>
                  <a:ext uri="{FF2B5EF4-FFF2-40B4-BE49-F238E27FC236}">
                    <a16:creationId xmlns:a16="http://schemas.microsoft.com/office/drawing/2014/main" id="{6EAA55A2-9571-45DA-8FBC-C710AFA8B04E}"/>
                  </a:ext>
                </a:extLst>
              </p:cNvPr>
              <p:cNvSpPr txBox="1">
                <a:spLocks noRot="1" noChangeAspect="1" noMove="1" noResize="1" noEditPoints="1" noAdjustHandles="1" noChangeArrowheads="1" noChangeShapeType="1" noTextEdit="1"/>
              </p:cNvSpPr>
              <p:nvPr/>
            </p:nvSpPr>
            <p:spPr>
              <a:xfrm>
                <a:off x="4264908" y="1303588"/>
                <a:ext cx="2722575" cy="369332"/>
              </a:xfrm>
              <a:prstGeom prst="rect">
                <a:avLst/>
              </a:prstGeom>
              <a:blipFill>
                <a:blip r:embed="rId9"/>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B71EC91-077D-4BD6-920F-6C194E06BBBE}"/>
              </a:ext>
            </a:extLst>
          </p:cNvPr>
          <p:cNvPicPr>
            <a:picLocks noChangeAspect="1"/>
          </p:cNvPicPr>
          <p:nvPr/>
        </p:nvPicPr>
        <p:blipFill>
          <a:blip r:embed="rId10"/>
          <a:stretch>
            <a:fillRect/>
          </a:stretch>
        </p:blipFill>
        <p:spPr>
          <a:xfrm>
            <a:off x="295634" y="4852841"/>
            <a:ext cx="5974538" cy="1045119"/>
          </a:xfrm>
          <a:prstGeom prst="rect">
            <a:avLst/>
          </a:prstGeom>
        </p:spPr>
      </p:pic>
      <p:pic>
        <p:nvPicPr>
          <p:cNvPr id="8" name="图片 7">
            <a:extLst>
              <a:ext uri="{FF2B5EF4-FFF2-40B4-BE49-F238E27FC236}">
                <a16:creationId xmlns:a16="http://schemas.microsoft.com/office/drawing/2014/main" id="{27A9997B-E77B-457B-B590-2C4A7970C8A9}"/>
              </a:ext>
            </a:extLst>
          </p:cNvPr>
          <p:cNvPicPr>
            <a:picLocks noChangeAspect="1"/>
          </p:cNvPicPr>
          <p:nvPr/>
        </p:nvPicPr>
        <p:blipFill>
          <a:blip r:embed="rId11"/>
          <a:stretch>
            <a:fillRect/>
          </a:stretch>
        </p:blipFill>
        <p:spPr>
          <a:xfrm>
            <a:off x="6184977" y="5031911"/>
            <a:ext cx="5729323" cy="752267"/>
          </a:xfrm>
          <a:prstGeom prst="rect">
            <a:avLst/>
          </a:prstGeom>
        </p:spPr>
      </p:pic>
    </p:spTree>
    <p:extLst>
      <p:ext uri="{BB962C8B-B14F-4D97-AF65-F5344CB8AC3E}">
        <p14:creationId xmlns:p14="http://schemas.microsoft.com/office/powerpoint/2010/main" val="283127494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326834" y="1674970"/>
            <a:ext cx="4660798" cy="879087"/>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sz="1800" dirty="0">
                <a:solidFill>
                  <a:srgbClr val="000000"/>
                </a:solidFill>
                <a:latin typeface="Constantia" panose="02030602050306030303" pitchFamily="18" charset="0"/>
                <a:ea typeface="微软雅黑" panose="020B0503020204020204" pitchFamily="34" charset="-122"/>
              </a:rPr>
              <a:t>通过允许一对多的映射来对齐两段序列之间的相位</a:t>
            </a:r>
            <a:endParaRPr lang="zh-CN" altLang="en-US" dirty="0">
              <a:solidFill>
                <a:srgbClr val="000000"/>
              </a:solidFill>
              <a:latin typeface="Constantia" panose="02030602050306030303" pitchFamily="18" charset="0"/>
              <a:ea typeface="微软雅黑" panose="020B0503020204020204" pitchFamily="34" charset="-122"/>
            </a:endParaRPr>
          </a:p>
        </p:txBody>
      </p:sp>
      <p:pic>
        <p:nvPicPr>
          <p:cNvPr id="2" name="图片 1">
            <a:extLst>
              <a:ext uri="{FF2B5EF4-FFF2-40B4-BE49-F238E27FC236}">
                <a16:creationId xmlns:a16="http://schemas.microsoft.com/office/drawing/2014/main" id="{08330A98-C04B-4CE9-B373-5B803035DD5A}"/>
              </a:ext>
            </a:extLst>
          </p:cNvPr>
          <p:cNvPicPr>
            <a:picLocks noChangeAspect="1"/>
          </p:cNvPicPr>
          <p:nvPr/>
        </p:nvPicPr>
        <p:blipFill>
          <a:blip r:embed="rId5"/>
          <a:stretch>
            <a:fillRect/>
          </a:stretch>
        </p:blipFill>
        <p:spPr>
          <a:xfrm>
            <a:off x="5402082" y="1327554"/>
            <a:ext cx="6463084" cy="4718355"/>
          </a:xfrm>
          <a:prstGeom prst="rect">
            <a:avLst/>
          </a:prstGeom>
        </p:spPr>
      </p:pic>
      <p:sp>
        <p:nvSpPr>
          <p:cNvPr id="28" name="文本框 27">
            <a:extLst>
              <a:ext uri="{FF2B5EF4-FFF2-40B4-BE49-F238E27FC236}">
                <a16:creationId xmlns:a16="http://schemas.microsoft.com/office/drawing/2014/main" id="{21CC3B91-DBD0-4F0C-A2F3-3EA4C7A139A4}"/>
              </a:ext>
            </a:extLst>
          </p:cNvPr>
          <p:cNvSpPr txBox="1"/>
          <p:nvPr/>
        </p:nvSpPr>
        <p:spPr>
          <a:xfrm>
            <a:off x="326834" y="1277892"/>
            <a:ext cx="5018361" cy="369332"/>
          </a:xfrm>
          <a:prstGeom prst="rect">
            <a:avLst/>
          </a:prstGeom>
          <a:noFill/>
        </p:spPr>
        <p:txBody>
          <a:bodyPr wrap="none" rtlCol="0">
            <a:spAutoFit/>
          </a:bodyPr>
          <a:lstStyle/>
          <a:p>
            <a:r>
              <a:rPr lang="en-US" altLang="zh-CN" b="1" dirty="0">
                <a:latin typeface="Constantia" panose="02030602050306030303" pitchFamily="18" charset="0"/>
                <a:ea typeface="微软雅黑" panose="020B0503020204020204" pitchFamily="34" charset="-122"/>
              </a:rPr>
              <a:t>DTW</a:t>
            </a:r>
            <a:r>
              <a:rPr lang="zh-CN" altLang="en-US" b="1" dirty="0">
                <a:latin typeface="Constantia" panose="02030602050306030303" pitchFamily="18" charset="0"/>
                <a:ea typeface="微软雅黑" panose="020B0503020204020204" pitchFamily="34" charset="-122"/>
              </a:rPr>
              <a:t>（</a:t>
            </a:r>
            <a:r>
              <a:rPr lang="en-US" altLang="zh-CN" b="1" dirty="0">
                <a:latin typeface="Constantia" panose="02030602050306030303" pitchFamily="18" charset="0"/>
                <a:ea typeface="微软雅黑" panose="020B0503020204020204" pitchFamily="34" charset="-122"/>
              </a:rPr>
              <a:t>Dynamic Time Warp</a:t>
            </a:r>
            <a:r>
              <a:rPr lang="zh-CN" altLang="en-US" b="1" dirty="0">
                <a:latin typeface="Constantia" panose="02030602050306030303" pitchFamily="18" charset="0"/>
                <a:ea typeface="微软雅黑" panose="020B0503020204020204" pitchFamily="34" charset="-122"/>
              </a:rPr>
              <a:t>，动态时间规整）</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226198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Algorithms</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326834" y="1674970"/>
            <a:ext cx="4987686" cy="2541080"/>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sz="1800" dirty="0">
                <a:solidFill>
                  <a:srgbClr val="000000"/>
                </a:solidFill>
                <a:latin typeface="Constantia" panose="02030602050306030303" pitchFamily="18" charset="0"/>
                <a:ea typeface="微软雅黑" panose="020B0503020204020204" pitchFamily="34" charset="-122"/>
              </a:rPr>
              <a:t>对于</a:t>
            </a:r>
            <a:r>
              <a:rPr lang="en-US" altLang="zh-CN" sz="1800" dirty="0">
                <a:solidFill>
                  <a:srgbClr val="000000"/>
                </a:solidFill>
                <a:latin typeface="Constantia" panose="02030602050306030303" pitchFamily="18" charset="0"/>
                <a:ea typeface="微软雅黑" panose="020B0503020204020204" pitchFamily="34" charset="-122"/>
              </a:rPr>
              <a:t>DTW</a:t>
            </a:r>
            <a:r>
              <a:rPr lang="zh-CN" altLang="en-US" sz="1800" dirty="0">
                <a:solidFill>
                  <a:srgbClr val="000000"/>
                </a:solidFill>
                <a:latin typeface="Constantia" panose="02030602050306030303" pitchFamily="18" charset="0"/>
                <a:ea typeface="微软雅黑" panose="020B0503020204020204" pitchFamily="34" charset="-122"/>
              </a:rPr>
              <a:t>这种计算开销较大的算法，采用成本较低的下界（</a:t>
            </a:r>
            <a:r>
              <a:rPr lang="en-US" altLang="zh-CN" sz="1800" dirty="0">
                <a:solidFill>
                  <a:srgbClr val="000000"/>
                </a:solidFill>
                <a:latin typeface="Constantia" panose="02030602050306030303" pitchFamily="18" charset="0"/>
                <a:ea typeface="微软雅黑" panose="020B0503020204020204" pitchFamily="34" charset="-122"/>
              </a:rPr>
              <a:t>lower bound</a:t>
            </a:r>
            <a:r>
              <a:rPr lang="zh-CN" altLang="en-US" sz="1800" dirty="0">
                <a:solidFill>
                  <a:srgbClr val="000000"/>
                </a:solidFill>
                <a:latin typeface="Constantia" panose="02030602050306030303" pitchFamily="18" charset="0"/>
                <a:ea typeface="微软雅黑" panose="020B0503020204020204" pitchFamily="34" charset="-122"/>
              </a:rPr>
              <a:t>）函数来快速剔除不合要求的候选者</a:t>
            </a:r>
            <a:endParaRPr lang="en-US" altLang="zh-CN" sz="1800" dirty="0">
              <a:solidFill>
                <a:srgbClr val="000000"/>
              </a:solidFill>
              <a:latin typeface="Constantia" panose="02030602050306030303" pitchFamily="18" charset="0"/>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dirty="0">
                <a:solidFill>
                  <a:srgbClr val="000000"/>
                </a:solidFill>
                <a:latin typeface="Constantia" panose="02030602050306030303" pitchFamily="18" charset="0"/>
                <a:ea typeface="微软雅黑" panose="020B0503020204020204" pitchFamily="34" charset="-122"/>
              </a:rPr>
              <a:t>同时还可以通过</a:t>
            </a:r>
            <a:r>
              <a:rPr lang="en-US" altLang="zh-CN" dirty="0">
                <a:solidFill>
                  <a:srgbClr val="000000"/>
                </a:solidFill>
                <a:latin typeface="Constantia" panose="02030602050306030303" pitchFamily="18" charset="0"/>
                <a:ea typeface="微软雅黑" panose="020B0503020204020204" pitchFamily="34" charset="-122"/>
              </a:rPr>
              <a:t>early abandon</a:t>
            </a:r>
            <a:r>
              <a:rPr lang="zh-CN" altLang="en-US" dirty="0">
                <a:solidFill>
                  <a:srgbClr val="000000"/>
                </a:solidFill>
                <a:latin typeface="Constantia" panose="02030602050306030303" pitchFamily="18" charset="0"/>
                <a:ea typeface="微软雅黑" panose="020B0503020204020204" pitchFamily="34" charset="-122"/>
              </a:rPr>
              <a:t>的方法，在距离超过要求的时刻停止计算，免去后续计算的开销</a:t>
            </a:r>
          </a:p>
        </p:txBody>
      </p:sp>
      <p:sp>
        <p:nvSpPr>
          <p:cNvPr id="28" name="文本框 27">
            <a:extLst>
              <a:ext uri="{FF2B5EF4-FFF2-40B4-BE49-F238E27FC236}">
                <a16:creationId xmlns:a16="http://schemas.microsoft.com/office/drawing/2014/main" id="{21CC3B91-DBD0-4F0C-A2F3-3EA4C7A139A4}"/>
              </a:ext>
            </a:extLst>
          </p:cNvPr>
          <p:cNvSpPr txBox="1"/>
          <p:nvPr/>
        </p:nvSpPr>
        <p:spPr>
          <a:xfrm>
            <a:off x="326834" y="1277892"/>
            <a:ext cx="1107996" cy="369332"/>
          </a:xfrm>
          <a:prstGeom prst="rect">
            <a:avLst/>
          </a:prstGeom>
          <a:noFill/>
        </p:spPr>
        <p:txBody>
          <a:bodyPr wrap="none" rtlCol="0">
            <a:spAutoFit/>
          </a:bodyPr>
          <a:lstStyle/>
          <a:p>
            <a:r>
              <a:rPr lang="zh-CN" altLang="en-US" b="1" dirty="0">
                <a:latin typeface="Constantia" panose="02030602050306030303" pitchFamily="18" charset="0"/>
                <a:ea typeface="微软雅黑" panose="020B0503020204020204" pitchFamily="34" charset="-122"/>
              </a:rPr>
              <a:t>算法加速</a:t>
            </a:r>
            <a:endParaRPr lang="zh-CN" altLang="en-US"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83C779E-C697-41E6-810A-EC998CB2C16F}"/>
              </a:ext>
            </a:extLst>
          </p:cNvPr>
          <p:cNvPicPr>
            <a:picLocks noChangeAspect="1"/>
          </p:cNvPicPr>
          <p:nvPr/>
        </p:nvPicPr>
        <p:blipFill>
          <a:blip r:embed="rId5"/>
          <a:stretch>
            <a:fillRect/>
          </a:stretch>
        </p:blipFill>
        <p:spPr>
          <a:xfrm>
            <a:off x="5427443" y="1477040"/>
            <a:ext cx="6213914" cy="2155243"/>
          </a:xfrm>
          <a:prstGeom prst="rect">
            <a:avLst/>
          </a:prstGeom>
        </p:spPr>
      </p:pic>
      <p:pic>
        <p:nvPicPr>
          <p:cNvPr id="4" name="图片 3">
            <a:extLst>
              <a:ext uri="{FF2B5EF4-FFF2-40B4-BE49-F238E27FC236}">
                <a16:creationId xmlns:a16="http://schemas.microsoft.com/office/drawing/2014/main" id="{ADDB5941-E1B9-483F-9CDB-0ED0049AA888}"/>
              </a:ext>
            </a:extLst>
          </p:cNvPr>
          <p:cNvPicPr>
            <a:picLocks noChangeAspect="1"/>
          </p:cNvPicPr>
          <p:nvPr/>
        </p:nvPicPr>
        <p:blipFill>
          <a:blip r:embed="rId6"/>
          <a:stretch>
            <a:fillRect/>
          </a:stretch>
        </p:blipFill>
        <p:spPr>
          <a:xfrm>
            <a:off x="5802659" y="4048702"/>
            <a:ext cx="5789517" cy="2057598"/>
          </a:xfrm>
          <a:prstGeom prst="rect">
            <a:avLst/>
          </a:prstGeom>
        </p:spPr>
      </p:pic>
    </p:spTree>
    <p:extLst>
      <p:ext uri="{BB962C8B-B14F-4D97-AF65-F5344CB8AC3E}">
        <p14:creationId xmlns:p14="http://schemas.microsoft.com/office/powerpoint/2010/main" val="22782541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四个</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idea</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8" name="文本框 27">
            <a:extLst>
              <a:ext uri="{FF2B5EF4-FFF2-40B4-BE49-F238E27FC236}">
                <a16:creationId xmlns:a16="http://schemas.microsoft.com/office/drawing/2014/main" id="{21CC3B91-DBD0-4F0C-A2F3-3EA4C7A139A4}"/>
              </a:ext>
            </a:extLst>
          </p:cNvPr>
          <p:cNvSpPr txBox="1"/>
          <p:nvPr/>
        </p:nvSpPr>
        <p:spPr>
          <a:xfrm>
            <a:off x="326834" y="1277892"/>
            <a:ext cx="3900940" cy="369332"/>
          </a:xfrm>
          <a:prstGeom prst="rect">
            <a:avLst/>
          </a:prstGeom>
          <a:noFill/>
        </p:spPr>
        <p:txBody>
          <a:bodyPr wrap="none" rtlCol="0">
            <a:spAutoFit/>
          </a:bodyPr>
          <a:lstStyle/>
          <a:p>
            <a:r>
              <a:rPr lang="en-US" altLang="zh-CN" b="1" dirty="0">
                <a:latin typeface="Constantia" panose="02030602050306030303" pitchFamily="18" charset="0"/>
                <a:ea typeface="微软雅黑" panose="020B0503020204020204" pitchFamily="34" charset="-122"/>
              </a:rPr>
              <a:t>1. </a:t>
            </a:r>
            <a:r>
              <a:rPr lang="zh-CN" altLang="en-US" b="1" dirty="0">
                <a:latin typeface="Constantia" panose="02030602050306030303" pitchFamily="18" charset="0"/>
                <a:ea typeface="微软雅黑" panose="020B0503020204020204" pitchFamily="34" charset="-122"/>
              </a:rPr>
              <a:t>在归一化时采用</a:t>
            </a:r>
            <a:r>
              <a:rPr lang="en-US" altLang="zh-CN" b="1" dirty="0">
                <a:latin typeface="Constantia" panose="02030602050306030303" pitchFamily="18" charset="0"/>
                <a:ea typeface="微软雅黑" panose="020B0503020204020204" pitchFamily="34" charset="-122"/>
              </a:rPr>
              <a:t>early abandoning</a:t>
            </a:r>
            <a:endParaRPr lang="zh-CN" altLang="en-US"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05AE458-2C71-4EB4-8D6B-DF22273B614D}"/>
              </a:ext>
            </a:extLst>
          </p:cNvPr>
          <p:cNvPicPr>
            <a:picLocks noChangeAspect="1"/>
          </p:cNvPicPr>
          <p:nvPr/>
        </p:nvPicPr>
        <p:blipFill>
          <a:blip r:embed="rId5"/>
          <a:stretch>
            <a:fillRect/>
          </a:stretch>
        </p:blipFill>
        <p:spPr>
          <a:xfrm>
            <a:off x="3018493" y="1995165"/>
            <a:ext cx="6213770" cy="4124123"/>
          </a:xfrm>
          <a:prstGeom prst="rect">
            <a:avLst/>
          </a:prstGeom>
        </p:spPr>
      </p:pic>
    </p:spTree>
    <p:extLst>
      <p:ext uri="{BB962C8B-B14F-4D97-AF65-F5344CB8AC3E}">
        <p14:creationId xmlns:p14="http://schemas.microsoft.com/office/powerpoint/2010/main" val="27627854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四个</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idea</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8" name="文本框 27">
            <a:extLst>
              <a:ext uri="{FF2B5EF4-FFF2-40B4-BE49-F238E27FC236}">
                <a16:creationId xmlns:a16="http://schemas.microsoft.com/office/drawing/2014/main" id="{21CC3B91-DBD0-4F0C-A2F3-3EA4C7A139A4}"/>
              </a:ext>
            </a:extLst>
          </p:cNvPr>
          <p:cNvSpPr txBox="1"/>
          <p:nvPr/>
        </p:nvSpPr>
        <p:spPr>
          <a:xfrm>
            <a:off x="326834" y="1277892"/>
            <a:ext cx="3466526" cy="369332"/>
          </a:xfrm>
          <a:prstGeom prst="rect">
            <a:avLst/>
          </a:prstGeom>
          <a:noFill/>
        </p:spPr>
        <p:txBody>
          <a:bodyPr wrap="none" rtlCol="0">
            <a:spAutoFit/>
          </a:bodyPr>
          <a:lstStyle/>
          <a:p>
            <a:r>
              <a:rPr lang="en-US" altLang="zh-CN" b="1" dirty="0">
                <a:latin typeface="Constantia" panose="02030602050306030303" pitchFamily="18" charset="0"/>
                <a:ea typeface="微软雅黑" panose="020B0503020204020204" pitchFamily="34" charset="-122"/>
              </a:rPr>
              <a:t>2. </a:t>
            </a:r>
            <a:r>
              <a:rPr lang="zh-CN" altLang="en-US" b="1" dirty="0">
                <a:latin typeface="Constantia" panose="02030602050306030303" pitchFamily="18" charset="0"/>
                <a:ea typeface="微软雅黑" panose="020B0503020204020204" pitchFamily="34" charset="-122"/>
              </a:rPr>
              <a:t>排序后进行</a:t>
            </a:r>
            <a:r>
              <a:rPr lang="en-US" altLang="zh-CN" b="1" dirty="0">
                <a:latin typeface="Constantia" panose="02030602050306030303" pitchFamily="18" charset="0"/>
                <a:ea typeface="微软雅黑" panose="020B0503020204020204" pitchFamily="34" charset="-122"/>
              </a:rPr>
              <a:t>early abandoning</a:t>
            </a:r>
            <a:endParaRPr lang="zh-CN" altLang="en-US"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B96009D-5DDD-4242-BABE-FA761DB94A33}"/>
              </a:ext>
            </a:extLst>
          </p:cNvPr>
          <p:cNvPicPr>
            <a:picLocks noChangeAspect="1"/>
          </p:cNvPicPr>
          <p:nvPr/>
        </p:nvPicPr>
        <p:blipFill>
          <a:blip r:embed="rId5"/>
          <a:stretch>
            <a:fillRect/>
          </a:stretch>
        </p:blipFill>
        <p:spPr>
          <a:xfrm>
            <a:off x="2052637" y="2557039"/>
            <a:ext cx="8086725" cy="3000375"/>
          </a:xfrm>
          <a:prstGeom prst="rect">
            <a:avLst/>
          </a:prstGeom>
        </p:spPr>
      </p:pic>
      <p:sp>
        <p:nvSpPr>
          <p:cNvPr id="15" name="文本框 14">
            <a:extLst>
              <a:ext uri="{FF2B5EF4-FFF2-40B4-BE49-F238E27FC236}">
                <a16:creationId xmlns:a16="http://schemas.microsoft.com/office/drawing/2014/main" id="{5869CF45-E25E-4B51-A8C4-62E92456C662}"/>
              </a:ext>
            </a:extLst>
          </p:cNvPr>
          <p:cNvSpPr txBox="1"/>
          <p:nvPr/>
        </p:nvSpPr>
        <p:spPr>
          <a:xfrm>
            <a:off x="326834" y="1674970"/>
            <a:ext cx="11120354" cy="464871"/>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dirty="0">
                <a:solidFill>
                  <a:srgbClr val="000000"/>
                </a:solidFill>
                <a:latin typeface="Constantia" panose="02030602050306030303" pitchFamily="18" charset="0"/>
                <a:ea typeface="微软雅黑" panose="020B0503020204020204" pitchFamily="34" charset="-122"/>
              </a:rPr>
              <a:t>优先计算对距离贡献更大的匹配点，可以更早地排除不合要求的序列，减少计算开销</a:t>
            </a:r>
          </a:p>
        </p:txBody>
      </p:sp>
    </p:spTree>
    <p:extLst>
      <p:ext uri="{BB962C8B-B14F-4D97-AF65-F5344CB8AC3E}">
        <p14:creationId xmlns:p14="http://schemas.microsoft.com/office/powerpoint/2010/main" val="341973662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四个</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idea</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8" name="文本框 27">
            <a:extLst>
              <a:ext uri="{FF2B5EF4-FFF2-40B4-BE49-F238E27FC236}">
                <a16:creationId xmlns:a16="http://schemas.microsoft.com/office/drawing/2014/main" id="{21CC3B91-DBD0-4F0C-A2F3-3EA4C7A139A4}"/>
              </a:ext>
            </a:extLst>
          </p:cNvPr>
          <p:cNvSpPr txBox="1"/>
          <p:nvPr/>
        </p:nvSpPr>
        <p:spPr>
          <a:xfrm>
            <a:off x="326834" y="1277892"/>
            <a:ext cx="2855910" cy="369332"/>
          </a:xfrm>
          <a:prstGeom prst="rect">
            <a:avLst/>
          </a:prstGeom>
          <a:noFill/>
        </p:spPr>
        <p:txBody>
          <a:bodyPr wrap="none" rtlCol="0">
            <a:spAutoFit/>
          </a:bodyPr>
          <a:lstStyle/>
          <a:p>
            <a:r>
              <a:rPr lang="en-US" altLang="zh-CN" b="1" dirty="0">
                <a:latin typeface="Constantia" panose="02030602050306030303" pitchFamily="18" charset="0"/>
                <a:ea typeface="微软雅黑" panose="020B0503020204020204" pitchFamily="34" charset="-122"/>
              </a:rPr>
              <a:t>3. </a:t>
            </a:r>
            <a:r>
              <a:rPr lang="zh-CN" altLang="en-US" b="1" dirty="0">
                <a:latin typeface="Constantia" panose="02030602050306030303" pitchFamily="18" charset="0"/>
                <a:ea typeface="微软雅黑" panose="020B0503020204020204" pitchFamily="34" charset="-122"/>
              </a:rPr>
              <a:t>交换</a:t>
            </a:r>
            <a:r>
              <a:rPr lang="en-US" altLang="zh-CN" b="1" dirty="0">
                <a:latin typeface="Constantia" panose="02030602050306030303" pitchFamily="18" charset="0"/>
                <a:ea typeface="微软雅黑" panose="020B0503020204020204" pitchFamily="34" charset="-122"/>
              </a:rPr>
              <a:t>Query/Data</a:t>
            </a:r>
            <a:r>
              <a:rPr lang="zh-CN" altLang="en-US" b="1" dirty="0">
                <a:latin typeface="Constantia" panose="02030602050306030303" pitchFamily="18" charset="0"/>
                <a:ea typeface="微软雅黑" panose="020B0503020204020204" pitchFamily="34" charset="-122"/>
              </a:rPr>
              <a:t>的角色</a:t>
            </a:r>
            <a:endParaRPr lang="zh-CN" altLang="en-US"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4BD3B40-3642-4471-A4BA-0EB840A0CE79}"/>
              </a:ext>
            </a:extLst>
          </p:cNvPr>
          <p:cNvPicPr>
            <a:picLocks noChangeAspect="1"/>
          </p:cNvPicPr>
          <p:nvPr/>
        </p:nvPicPr>
        <p:blipFill>
          <a:blip r:embed="rId5"/>
          <a:stretch>
            <a:fillRect/>
          </a:stretch>
        </p:blipFill>
        <p:spPr>
          <a:xfrm>
            <a:off x="2052637" y="2249991"/>
            <a:ext cx="8086725" cy="2562225"/>
          </a:xfrm>
          <a:prstGeom prst="rect">
            <a:avLst/>
          </a:prstGeom>
        </p:spPr>
      </p:pic>
    </p:spTree>
    <p:extLst>
      <p:ext uri="{BB962C8B-B14F-4D97-AF65-F5344CB8AC3E}">
        <p14:creationId xmlns:p14="http://schemas.microsoft.com/office/powerpoint/2010/main" val="206550988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四个</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idea</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8" name="文本框 27">
            <a:extLst>
              <a:ext uri="{FF2B5EF4-FFF2-40B4-BE49-F238E27FC236}">
                <a16:creationId xmlns:a16="http://schemas.microsoft.com/office/drawing/2014/main" id="{21CC3B91-DBD0-4F0C-A2F3-3EA4C7A139A4}"/>
              </a:ext>
            </a:extLst>
          </p:cNvPr>
          <p:cNvSpPr txBox="1"/>
          <p:nvPr/>
        </p:nvSpPr>
        <p:spPr>
          <a:xfrm>
            <a:off x="326834" y="1277892"/>
            <a:ext cx="2271776" cy="369332"/>
          </a:xfrm>
          <a:prstGeom prst="rect">
            <a:avLst/>
          </a:prstGeom>
          <a:noFill/>
        </p:spPr>
        <p:txBody>
          <a:bodyPr wrap="none" rtlCol="0">
            <a:spAutoFit/>
          </a:bodyPr>
          <a:lstStyle/>
          <a:p>
            <a:r>
              <a:rPr lang="en-US" altLang="zh-CN" b="1" dirty="0">
                <a:latin typeface="Constantia" panose="02030602050306030303" pitchFamily="18" charset="0"/>
                <a:ea typeface="微软雅黑" panose="020B0503020204020204" pitchFamily="34" charset="-122"/>
              </a:rPr>
              <a:t>4. </a:t>
            </a:r>
            <a:r>
              <a:rPr lang="zh-CN" altLang="en-US" b="1" dirty="0">
                <a:latin typeface="Constantia" panose="02030602050306030303" pitchFamily="18" charset="0"/>
                <a:ea typeface="微软雅黑" panose="020B0503020204020204" pitchFamily="34" charset="-122"/>
              </a:rPr>
              <a:t>级联使用下界估计</a:t>
            </a:r>
            <a:endParaRPr lang="zh-CN" altLang="en-US"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92B0339D-1B76-4D4C-9FCC-A9A1D2FE1DF3}"/>
              </a:ext>
            </a:extLst>
          </p:cNvPr>
          <p:cNvPicPr>
            <a:picLocks noChangeAspect="1"/>
          </p:cNvPicPr>
          <p:nvPr/>
        </p:nvPicPr>
        <p:blipFill>
          <a:blip r:embed="rId5"/>
          <a:stretch>
            <a:fillRect/>
          </a:stretch>
        </p:blipFill>
        <p:spPr>
          <a:xfrm>
            <a:off x="2081212" y="2043112"/>
            <a:ext cx="8029575" cy="2771775"/>
          </a:xfrm>
          <a:prstGeom prst="rect">
            <a:avLst/>
          </a:prstGeom>
        </p:spPr>
      </p:pic>
    </p:spTree>
    <p:extLst>
      <p:ext uri="{BB962C8B-B14F-4D97-AF65-F5344CB8AC3E}">
        <p14:creationId xmlns:p14="http://schemas.microsoft.com/office/powerpoint/2010/main" val="159840044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59D9062-D538-4E10-A387-AAFC9F1C80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32658858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Abstract</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385590" y="1601613"/>
            <a:ext cx="5313644" cy="3788858"/>
          </a:xfrm>
          <a:prstGeom prst="rect">
            <a:avLst/>
          </a:prstGeom>
          <a:noFill/>
        </p:spPr>
        <p:txBody>
          <a:bodyPr wrap="square">
            <a:spAutoFit/>
          </a:bodyPr>
          <a:lstStyle/>
          <a:p>
            <a:pPr>
              <a:lnSpc>
                <a:spcPct val="150000"/>
              </a:lnSpc>
            </a:pPr>
            <a:r>
              <a:rPr lang="zh-CN" altLang="en-US" sz="1800" dirty="0">
                <a:solidFill>
                  <a:srgbClr val="000000"/>
                </a:solidFill>
                <a:latin typeface="Constantia" panose="02030602050306030303" pitchFamily="18" charset="0"/>
                <a:ea typeface="微软雅黑" panose="020B0503020204020204" pitchFamily="34" charset="-122"/>
              </a:rPr>
              <a:t>联邦学习的框架给许多模型的部署带来了很大的便利。但是尽管图数据盛行，联邦图学习（</a:t>
            </a:r>
            <a:r>
              <a:rPr lang="en-US" altLang="zh-CN" sz="1800" dirty="0">
                <a:solidFill>
                  <a:srgbClr val="000000"/>
                </a:solidFill>
                <a:latin typeface="Constantia" panose="02030602050306030303" pitchFamily="18" charset="0"/>
                <a:ea typeface="微软雅黑" panose="020B0503020204020204" pitchFamily="34" charset="-122"/>
              </a:rPr>
              <a:t>Federated Graph Learning</a:t>
            </a:r>
            <a:r>
              <a:rPr lang="en-US" altLang="zh-CN" dirty="0">
                <a:solidFill>
                  <a:srgbClr val="000000"/>
                </a:solidFill>
                <a:latin typeface="Constantia" panose="02030602050306030303" pitchFamily="18" charset="0"/>
                <a:ea typeface="微软雅黑" panose="020B0503020204020204" pitchFamily="34" charset="-122"/>
              </a:rPr>
              <a:t>,</a:t>
            </a:r>
            <a:r>
              <a:rPr lang="zh-CN" altLang="en-US" dirty="0">
                <a:solidFill>
                  <a:srgbClr val="000000"/>
                </a:solidFill>
                <a:latin typeface="Constantia" panose="02030602050306030303" pitchFamily="18" charset="0"/>
                <a:ea typeface="微软雅黑" panose="020B0503020204020204" pitchFamily="34" charset="-122"/>
              </a:rPr>
              <a:t> </a:t>
            </a:r>
            <a:r>
              <a:rPr lang="en-US" altLang="zh-CN" sz="1800" b="1" dirty="0">
                <a:solidFill>
                  <a:srgbClr val="000000"/>
                </a:solidFill>
                <a:latin typeface="Constantia" panose="02030602050306030303" pitchFamily="18" charset="0"/>
                <a:ea typeface="微软雅黑" panose="020B0503020204020204" pitchFamily="34" charset="-122"/>
              </a:rPr>
              <a:t>FGL</a:t>
            </a:r>
            <a:r>
              <a:rPr lang="zh-CN" altLang="en-US" sz="1800" dirty="0">
                <a:solidFill>
                  <a:srgbClr val="000000"/>
                </a:solidFill>
                <a:latin typeface="Constantia" panose="02030602050306030303" pitchFamily="18" charset="0"/>
                <a:ea typeface="微软雅黑" panose="020B0503020204020204" pitchFamily="34" charset="-122"/>
              </a:rPr>
              <a:t>）因其独特的特征和需求，并没有很好的得到支持。这为实现可再现的研究和真实应用的部署带来了困难。</a:t>
            </a:r>
          </a:p>
          <a:p>
            <a:pPr>
              <a:lnSpc>
                <a:spcPct val="150000"/>
              </a:lnSpc>
            </a:pPr>
            <a:r>
              <a:rPr lang="zh-CN" altLang="en-US" sz="1800" dirty="0">
                <a:solidFill>
                  <a:srgbClr val="000000"/>
                </a:solidFill>
                <a:latin typeface="Constantia" panose="02030602050306030303" pitchFamily="18" charset="0"/>
                <a:ea typeface="微软雅黑" panose="020B0503020204020204" pitchFamily="34" charset="-122"/>
              </a:rPr>
              <a:t>基于以上需求，本文首先讨论了构建易用的</a:t>
            </a:r>
            <a:r>
              <a:rPr lang="en-US" altLang="zh-CN" sz="1800" dirty="0">
                <a:solidFill>
                  <a:srgbClr val="000000"/>
                </a:solidFill>
                <a:latin typeface="Constantia" panose="02030602050306030303" pitchFamily="18" charset="0"/>
                <a:ea typeface="微软雅黑" panose="020B0503020204020204" pitchFamily="34" charset="-122"/>
              </a:rPr>
              <a:t>FGL</a:t>
            </a:r>
            <a:r>
              <a:rPr lang="zh-CN" altLang="en-US" sz="1800" dirty="0">
                <a:solidFill>
                  <a:srgbClr val="000000"/>
                </a:solidFill>
                <a:latin typeface="Constantia" panose="02030602050306030303" pitchFamily="18" charset="0"/>
                <a:ea typeface="微软雅黑" panose="020B0503020204020204" pitchFamily="34" charset="-122"/>
              </a:rPr>
              <a:t>包所面临的挑战，并对应地提出了所实现的</a:t>
            </a:r>
            <a:r>
              <a:rPr lang="en-US" altLang="zh-CN" sz="1800" dirty="0">
                <a:solidFill>
                  <a:srgbClr val="000000"/>
                </a:solidFill>
                <a:latin typeface="Constantia" panose="02030602050306030303" pitchFamily="18" charset="0"/>
                <a:ea typeface="微软雅黑" panose="020B0503020204020204" pitchFamily="34" charset="-122"/>
              </a:rPr>
              <a:t>FS-G</a:t>
            </a:r>
            <a:r>
              <a:rPr lang="zh-CN" altLang="en-US" sz="1800" dirty="0">
                <a:solidFill>
                  <a:srgbClr val="000000"/>
                </a:solidFill>
                <a:latin typeface="Constantia" panose="02030602050306030303" pitchFamily="18" charset="0"/>
                <a:ea typeface="微软雅黑" panose="020B0503020204020204" pitchFamily="34" charset="-122"/>
              </a:rPr>
              <a:t>包。</a:t>
            </a:r>
            <a:endParaRPr lang="en-US" altLang="zh-CN" sz="1800" dirty="0">
              <a:solidFill>
                <a:srgbClr val="000000"/>
              </a:solidFill>
              <a:latin typeface="Constantia" panose="02030602050306030303" pitchFamily="18" charset="0"/>
              <a:ea typeface="微软雅黑" panose="020B0503020204020204" pitchFamily="34" charset="-122"/>
            </a:endParaRPr>
          </a:p>
          <a:p>
            <a:pPr>
              <a:lnSpc>
                <a:spcPct val="150000"/>
              </a:lnSpc>
            </a:pPr>
            <a:r>
              <a:rPr lang="zh-CN" altLang="en-US" b="1" dirty="0">
                <a:solidFill>
                  <a:srgbClr val="000000"/>
                </a:solidFill>
                <a:latin typeface="Constantia" panose="02030602050306030303" pitchFamily="18" charset="0"/>
                <a:ea typeface="微软雅黑" panose="020B0503020204020204" pitchFamily="34" charset="-122"/>
              </a:rPr>
              <a:t>项目地址：</a:t>
            </a:r>
            <a:r>
              <a:rPr lang="en-US" altLang="zh-CN" dirty="0">
                <a:solidFill>
                  <a:srgbClr val="000000"/>
                </a:solidFill>
                <a:latin typeface="Constantia" panose="02030602050306030303" pitchFamily="18" charset="0"/>
                <a:ea typeface="微软雅黑" panose="020B0503020204020204" pitchFamily="34" charset="-122"/>
                <a:hlinkClick r:id="rId5"/>
              </a:rPr>
              <a:t>https://github.com/alibaba/FederatedScope</a:t>
            </a:r>
            <a:endParaRPr lang="zh-CN" altLang="en-US" dirty="0">
              <a:solidFill>
                <a:srgbClr val="000000"/>
              </a:solidFill>
              <a:latin typeface="Constantia" panose="02030602050306030303" pitchFamily="18" charset="0"/>
              <a:ea typeface="微软雅黑" panose="020B0503020204020204" pitchFamily="34" charset="-122"/>
            </a:endParaRPr>
          </a:p>
        </p:txBody>
      </p:sp>
      <p:pic>
        <p:nvPicPr>
          <p:cNvPr id="15" name="图片 14">
            <a:extLst>
              <a:ext uri="{FF2B5EF4-FFF2-40B4-BE49-F238E27FC236}">
                <a16:creationId xmlns:a16="http://schemas.microsoft.com/office/drawing/2014/main" id="{D2E4B083-1576-4F1D-A039-BF904E6D7D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2157805"/>
            <a:ext cx="5493808" cy="2542390"/>
          </a:xfrm>
          <a:prstGeom prst="rect">
            <a:avLst/>
          </a:prstGeom>
        </p:spPr>
      </p:pic>
    </p:spTree>
    <p:extLst>
      <p:ext uri="{BB962C8B-B14F-4D97-AF65-F5344CB8AC3E}">
        <p14:creationId xmlns:p14="http://schemas.microsoft.com/office/powerpoint/2010/main" val="99428363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Introduction</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415183" y="1202375"/>
            <a:ext cx="5680817" cy="503535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dirty="0">
                <a:solidFill>
                  <a:srgbClr val="000000"/>
                </a:solidFill>
                <a:latin typeface="微软雅黑" panose="020B0503020204020204" pitchFamily="34" charset="-122"/>
                <a:ea typeface="微软雅黑" panose="020B0503020204020204" pitchFamily="34" charset="-122"/>
              </a:rPr>
              <a:t>联邦学习的框架使得专业人员不必去了解实现细节，并且使得研究原型向部署服务的</a:t>
            </a:r>
            <a:r>
              <a:rPr lang="zh-CN" altLang="en-US" dirty="0">
                <a:solidFill>
                  <a:srgbClr val="000000"/>
                </a:solidFill>
                <a:latin typeface="微软雅黑" panose="020B0503020204020204" pitchFamily="34" charset="-122"/>
                <a:ea typeface="微软雅黑" panose="020B0503020204020204" pitchFamily="34" charset="-122"/>
              </a:rPr>
              <a:t>转换变得可行（如</a:t>
            </a:r>
            <a:r>
              <a:rPr lang="en-US" altLang="zh-CN" dirty="0">
                <a:solidFill>
                  <a:srgbClr val="000000"/>
                </a:solidFill>
                <a:latin typeface="微软雅黑" panose="020B0503020204020204" pitchFamily="34" charset="-122"/>
                <a:ea typeface="微软雅黑" panose="020B0503020204020204" pitchFamily="34" charset="-122"/>
              </a:rPr>
              <a:t>TFF, FATE</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这些框架主要集中在了视觉和语言领域的任务上。而无处不在的图数据却没有得到很好的支持。例如大部分现有的联邦学习框架都没有提供现成的联邦图学习的能力。</a:t>
            </a:r>
          </a:p>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这个问题导致</a:t>
            </a:r>
            <a:r>
              <a:rPr lang="en-US" altLang="zh-CN" dirty="0">
                <a:solidFill>
                  <a:srgbClr val="000000"/>
                </a:solidFill>
                <a:latin typeface="微软雅黑" panose="020B0503020204020204" pitchFamily="34" charset="-122"/>
                <a:ea typeface="微软雅黑" panose="020B0503020204020204" pitchFamily="34" charset="-122"/>
              </a:rPr>
              <a:t>FL</a:t>
            </a:r>
            <a:r>
              <a:rPr lang="zh-CN" altLang="en-US" dirty="0">
                <a:solidFill>
                  <a:srgbClr val="000000"/>
                </a:solidFill>
                <a:latin typeface="微软雅黑" panose="020B0503020204020204" pitchFamily="34" charset="-122"/>
                <a:ea typeface="微软雅黑" panose="020B0503020204020204" pitchFamily="34" charset="-122"/>
              </a:rPr>
              <a:t>优化算法不能很好地应用到图神经网络模型中。另外许多最近的</a:t>
            </a:r>
            <a:r>
              <a:rPr lang="en-US" altLang="zh-CN" dirty="0">
                <a:solidFill>
                  <a:srgbClr val="000000"/>
                </a:solidFill>
                <a:latin typeface="微软雅黑" panose="020B0503020204020204" pitchFamily="34" charset="-122"/>
                <a:ea typeface="微软雅黑" panose="020B0503020204020204" pitchFamily="34" charset="-122"/>
              </a:rPr>
              <a:t>FGL</a:t>
            </a:r>
            <a:r>
              <a:rPr lang="zh-CN" altLang="en-US" dirty="0">
                <a:solidFill>
                  <a:srgbClr val="000000"/>
                </a:solidFill>
                <a:latin typeface="微软雅黑" panose="020B0503020204020204" pitchFamily="34" charset="-122"/>
                <a:ea typeface="微软雅黑" panose="020B0503020204020204" pitchFamily="34" charset="-122"/>
              </a:rPr>
              <a:t>研究需要从头开始实现其方案，并且在各自的测试平台上分别执行实验。</a:t>
            </a:r>
          </a:p>
          <a:p>
            <a:pPr>
              <a:lnSpc>
                <a:spcPct val="150000"/>
              </a:lnSpc>
            </a:pPr>
            <a:endParaRPr lang="zh-CN" altLang="en-US" dirty="0">
              <a:solidFill>
                <a:srgbClr val="000000"/>
              </a:solidFill>
              <a:latin typeface="Constantia" panose="02030602050306030303" pitchFamily="18" charset="0"/>
              <a:ea typeface="微软雅黑" panose="020B0503020204020204" pitchFamily="34" charset="-122"/>
            </a:endParaRPr>
          </a:p>
        </p:txBody>
      </p:sp>
      <p:pic>
        <p:nvPicPr>
          <p:cNvPr id="3" name="图片 2">
            <a:extLst>
              <a:ext uri="{FF2B5EF4-FFF2-40B4-BE49-F238E27FC236}">
                <a16:creationId xmlns:a16="http://schemas.microsoft.com/office/drawing/2014/main" id="{D968BE8B-FABB-4F2C-9575-3CC23C5DCDD3}"/>
              </a:ext>
            </a:extLst>
          </p:cNvPr>
          <p:cNvPicPr>
            <a:picLocks noChangeAspect="1"/>
          </p:cNvPicPr>
          <p:nvPr/>
        </p:nvPicPr>
        <p:blipFill>
          <a:blip r:embed="rId5"/>
          <a:stretch>
            <a:fillRect/>
          </a:stretch>
        </p:blipFill>
        <p:spPr>
          <a:xfrm>
            <a:off x="6965711" y="1377852"/>
            <a:ext cx="2233958" cy="1269096"/>
          </a:xfrm>
          <a:prstGeom prst="rect">
            <a:avLst/>
          </a:prstGeom>
        </p:spPr>
      </p:pic>
      <p:pic>
        <p:nvPicPr>
          <p:cNvPr id="2" name="图片 1">
            <a:extLst>
              <a:ext uri="{FF2B5EF4-FFF2-40B4-BE49-F238E27FC236}">
                <a16:creationId xmlns:a16="http://schemas.microsoft.com/office/drawing/2014/main" id="{4DD2AAEE-2D5D-4107-AB72-789537A6F01E}"/>
              </a:ext>
            </a:extLst>
          </p:cNvPr>
          <p:cNvPicPr>
            <a:picLocks noChangeAspect="1"/>
          </p:cNvPicPr>
          <p:nvPr/>
        </p:nvPicPr>
        <p:blipFill>
          <a:blip r:embed="rId6"/>
          <a:stretch>
            <a:fillRect/>
          </a:stretch>
        </p:blipFill>
        <p:spPr>
          <a:xfrm>
            <a:off x="8776831" y="2929365"/>
            <a:ext cx="2951466" cy="1178132"/>
          </a:xfrm>
          <a:prstGeom prst="rect">
            <a:avLst/>
          </a:prstGeom>
        </p:spPr>
      </p:pic>
      <p:pic>
        <p:nvPicPr>
          <p:cNvPr id="4" name="图片 3">
            <a:extLst>
              <a:ext uri="{FF2B5EF4-FFF2-40B4-BE49-F238E27FC236}">
                <a16:creationId xmlns:a16="http://schemas.microsoft.com/office/drawing/2014/main" id="{16D56809-9351-4D79-A877-12BB5066D947}"/>
              </a:ext>
            </a:extLst>
          </p:cNvPr>
          <p:cNvPicPr>
            <a:picLocks noChangeAspect="1"/>
          </p:cNvPicPr>
          <p:nvPr/>
        </p:nvPicPr>
        <p:blipFill>
          <a:blip r:embed="rId7"/>
          <a:stretch>
            <a:fillRect/>
          </a:stretch>
        </p:blipFill>
        <p:spPr>
          <a:xfrm>
            <a:off x="7060817" y="4565467"/>
            <a:ext cx="2371871" cy="1333301"/>
          </a:xfrm>
          <a:prstGeom prst="rect">
            <a:avLst/>
          </a:prstGeom>
        </p:spPr>
      </p:pic>
    </p:spTree>
    <p:extLst>
      <p:ext uri="{BB962C8B-B14F-4D97-AF65-F5344CB8AC3E}">
        <p14:creationId xmlns:p14="http://schemas.microsoft.com/office/powerpoint/2010/main" val="266126837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Related Work</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385590" y="1997874"/>
            <a:ext cx="11204727" cy="581057"/>
          </a:xfrm>
          <a:prstGeom prst="rect">
            <a:avLst/>
          </a:prstGeom>
          <a:noFill/>
        </p:spPr>
        <p:txBody>
          <a:bodyPr wrap="square">
            <a:spAutoFit/>
          </a:bodyPr>
          <a:lstStyle/>
          <a:p>
            <a:pPr>
              <a:lnSpc>
                <a:spcPct val="150000"/>
              </a:lnSpc>
            </a:pPr>
            <a:r>
              <a:rPr lang="zh-CN" altLang="en-US" sz="2400" b="1" dirty="0">
                <a:solidFill>
                  <a:srgbClr val="4747BA"/>
                </a:solidFill>
                <a:latin typeface="微软雅黑" panose="020B0503020204020204" pitchFamily="34" charset="-122"/>
                <a:ea typeface="微软雅黑" panose="020B0503020204020204" pitchFamily="34" charset="-122"/>
                <a:cs typeface="Times" panose="02020603050405020304" pitchFamily="18" charset="0"/>
              </a:rPr>
              <a:t>联邦学习（</a:t>
            </a:r>
            <a:r>
              <a:rPr lang="en-US" altLang="zh-CN" sz="2400" b="1" dirty="0">
                <a:solidFill>
                  <a:srgbClr val="4747BA"/>
                </a:solidFill>
                <a:latin typeface="微软雅黑" panose="020B0503020204020204" pitchFamily="34" charset="-122"/>
                <a:ea typeface="微软雅黑" panose="020B0503020204020204" pitchFamily="34" charset="-122"/>
                <a:cs typeface="Times" panose="02020603050405020304" pitchFamily="18" charset="0"/>
              </a:rPr>
              <a:t>Federated Learning,</a:t>
            </a:r>
            <a:r>
              <a:rPr lang="zh-CN" altLang="en-US" sz="2400" b="1" dirty="0">
                <a:solidFill>
                  <a:srgbClr val="4747BA"/>
                </a:solidFill>
                <a:latin typeface="微软雅黑" panose="020B0503020204020204" pitchFamily="34" charset="-122"/>
                <a:ea typeface="微软雅黑" panose="020B0503020204020204" pitchFamily="34" charset="-122"/>
                <a:cs typeface="Times" panose="02020603050405020304" pitchFamily="18" charset="0"/>
              </a:rPr>
              <a:t> </a:t>
            </a:r>
            <a:r>
              <a:rPr lang="en-US" altLang="zh-CN" sz="2400" b="1" dirty="0">
                <a:solidFill>
                  <a:srgbClr val="4747BA"/>
                </a:solidFill>
                <a:latin typeface="微软雅黑" panose="020B0503020204020204" pitchFamily="34" charset="-122"/>
                <a:ea typeface="微软雅黑" panose="020B0503020204020204" pitchFamily="34" charset="-122"/>
                <a:cs typeface="Times" panose="02020603050405020304" pitchFamily="18" charset="0"/>
              </a:rPr>
              <a:t>FL</a:t>
            </a:r>
            <a:r>
              <a:rPr lang="zh-CN" altLang="en-US" sz="2400" b="1" dirty="0">
                <a:solidFill>
                  <a:srgbClr val="4747BA"/>
                </a:solidFill>
                <a:latin typeface="微软雅黑" panose="020B0503020204020204" pitchFamily="34" charset="-122"/>
                <a:ea typeface="微软雅黑" panose="020B0503020204020204" pitchFamily="34" charset="-122"/>
                <a:cs typeface="Times" panose="02020603050405020304" pitchFamily="18" charset="0"/>
              </a:rPr>
              <a:t>）</a:t>
            </a:r>
          </a:p>
        </p:txBody>
      </p:sp>
      <p:sp>
        <p:nvSpPr>
          <p:cNvPr id="15" name="文本框 14">
            <a:extLst>
              <a:ext uri="{FF2B5EF4-FFF2-40B4-BE49-F238E27FC236}">
                <a16:creationId xmlns:a16="http://schemas.microsoft.com/office/drawing/2014/main" id="{C0721B43-32B0-40BE-9BE2-EBC14B80E5B1}"/>
              </a:ext>
            </a:extLst>
          </p:cNvPr>
          <p:cNvSpPr txBox="1"/>
          <p:nvPr/>
        </p:nvSpPr>
        <p:spPr>
          <a:xfrm>
            <a:off x="385590" y="1253439"/>
            <a:ext cx="1826141"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相关研究</a:t>
            </a:r>
          </a:p>
        </p:txBody>
      </p:sp>
      <p:sp>
        <p:nvSpPr>
          <p:cNvPr id="21" name="文本框 20">
            <a:extLst>
              <a:ext uri="{FF2B5EF4-FFF2-40B4-BE49-F238E27FC236}">
                <a16:creationId xmlns:a16="http://schemas.microsoft.com/office/drawing/2014/main" id="{C90E5A30-D7A8-4CBE-99B6-4EA01CB512F1}"/>
              </a:ext>
            </a:extLst>
          </p:cNvPr>
          <p:cNvSpPr txBox="1"/>
          <p:nvPr/>
        </p:nvSpPr>
        <p:spPr>
          <a:xfrm>
            <a:off x="393473" y="2678402"/>
            <a:ext cx="11204727" cy="463588"/>
          </a:xfrm>
          <a:prstGeom prst="rect">
            <a:avLst/>
          </a:prstGeom>
          <a:noFill/>
        </p:spPr>
        <p:txBody>
          <a:bodyPr wrap="square">
            <a:spAutoFit/>
          </a:bodyPr>
          <a:lstStyle/>
          <a:p>
            <a:pPr>
              <a:lnSpc>
                <a:spcPct val="150000"/>
              </a:lnSpc>
            </a:pPr>
            <a:r>
              <a:rPr lang="zh-CN" altLang="en-US" dirty="0">
                <a:solidFill>
                  <a:srgbClr val="000000"/>
                </a:solidFill>
                <a:latin typeface="Constantia" panose="02030602050306030303" pitchFamily="18" charset="0"/>
                <a:ea typeface="微软雅黑" panose="020B0503020204020204" pitchFamily="34" charset="-122"/>
              </a:rPr>
              <a:t>联邦学习的一般目标如下。其中</a:t>
            </a:r>
            <a:r>
              <a:rPr lang="en-US" altLang="zh-CN" dirty="0">
                <a:solidFill>
                  <a:srgbClr val="000000"/>
                </a:solidFill>
                <a:latin typeface="Constantia" panose="02030602050306030303" pitchFamily="18" charset="0"/>
                <a:ea typeface="微软雅黑" panose="020B0503020204020204" pitchFamily="34" charset="-122"/>
              </a:rPr>
              <a:t>N</a:t>
            </a:r>
            <a:r>
              <a:rPr lang="zh-CN" altLang="en-US" dirty="0">
                <a:solidFill>
                  <a:srgbClr val="000000"/>
                </a:solidFill>
                <a:latin typeface="Constantia" panose="02030602050306030303" pitchFamily="18" charset="0"/>
                <a:ea typeface="微软雅黑" panose="020B0503020204020204" pitchFamily="34" charset="-122"/>
              </a:rPr>
              <a:t>为客户端（</a:t>
            </a:r>
            <a:r>
              <a:rPr lang="en-US" altLang="zh-CN" dirty="0">
                <a:solidFill>
                  <a:srgbClr val="000000"/>
                </a:solidFill>
                <a:latin typeface="Constantia" panose="02030602050306030303" pitchFamily="18" charset="0"/>
                <a:ea typeface="微软雅黑" panose="020B0503020204020204" pitchFamily="34" charset="-122"/>
              </a:rPr>
              <a:t>clients</a:t>
            </a:r>
            <a:r>
              <a:rPr lang="zh-CN" altLang="en-US" dirty="0">
                <a:solidFill>
                  <a:srgbClr val="000000"/>
                </a:solidFill>
                <a:latin typeface="Constantia" panose="02030602050306030303" pitchFamily="18" charset="0"/>
                <a:ea typeface="微软雅黑" panose="020B0503020204020204" pitchFamily="34" charset="-122"/>
              </a:rPr>
              <a:t>，如设备或参与方），</a:t>
            </a:r>
            <a:r>
              <a:rPr lang="en-US" altLang="zh-CN" dirty="0">
                <a:solidFill>
                  <a:srgbClr val="000000"/>
                </a:solidFill>
                <a:latin typeface="Constantia" panose="02030602050306030303" pitchFamily="18" charset="0"/>
                <a:ea typeface="微软雅黑" panose="020B0503020204020204" pitchFamily="34" charset="-122"/>
              </a:rPr>
              <a:t>Fi(•)</a:t>
            </a:r>
            <a:r>
              <a:rPr lang="zh-CN" altLang="en-US" dirty="0">
                <a:solidFill>
                  <a:srgbClr val="000000"/>
                </a:solidFill>
                <a:latin typeface="Constantia" panose="02030602050306030303" pitchFamily="18" charset="0"/>
                <a:ea typeface="微软雅黑" panose="020B0503020204020204" pitchFamily="34" charset="-122"/>
              </a:rPr>
              <a:t>为第</a:t>
            </a:r>
            <a:r>
              <a:rPr lang="en-US" altLang="zh-CN" dirty="0" err="1">
                <a:solidFill>
                  <a:srgbClr val="000000"/>
                </a:solidFill>
                <a:latin typeface="Constantia" panose="02030602050306030303" pitchFamily="18" charset="0"/>
                <a:ea typeface="微软雅黑" panose="020B0503020204020204" pitchFamily="34" charset="-122"/>
              </a:rPr>
              <a:t>i</a:t>
            </a:r>
            <a:r>
              <a:rPr lang="zh-CN" altLang="en-US" dirty="0">
                <a:solidFill>
                  <a:srgbClr val="000000"/>
                </a:solidFill>
                <a:latin typeface="Constantia" panose="02030602050306030303" pitchFamily="18" charset="0"/>
                <a:ea typeface="微软雅黑" panose="020B0503020204020204" pitchFamily="34" charset="-122"/>
              </a:rPr>
              <a:t>个客户端的本地目标</a:t>
            </a:r>
            <a:endParaRPr lang="zh-CN" altLang="en-US"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224362C-A8CF-430D-8846-5B9EF70811E9}"/>
                  </a:ext>
                </a:extLst>
              </p:cNvPr>
              <p:cNvSpPr txBox="1"/>
              <p:nvPr/>
            </p:nvSpPr>
            <p:spPr>
              <a:xfrm>
                <a:off x="1273386" y="3476764"/>
                <a:ext cx="5533356" cy="659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m:rPr>
                              <m:sty m:val="p"/>
                            </m:rPr>
                            <a:rPr lang="zh-CN" altLang="en-US">
                              <a:latin typeface="Cambria Math" panose="02040503050406030204" pitchFamily="18" charset="0"/>
                            </a:rPr>
                            <m:t>min</m:t>
                          </m:r>
                        </m:e>
                        <m:sub>
                          <m:r>
                            <a:rPr lang="zh-CN" altLang="en-US" i="1">
                              <a:latin typeface="Cambria Math" panose="02040503050406030204" pitchFamily="18" charset="0"/>
                            </a:rPr>
                            <m:t>𝜃</m:t>
                          </m:r>
                        </m:sub>
                      </m:sSub>
                      <m:r>
                        <a:rPr lang="zh-CN" altLang="en-US" i="1">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𝜃</m:t>
                          </m:r>
                        </m:e>
                      </m:d>
                      <m:r>
                        <a:rPr lang="zh-CN" altLang="en-US" i="0">
                          <a:latin typeface="Cambria Math" panose="02040503050406030204" pitchFamily="18" charset="0"/>
                        </a:rPr>
                        <m:t>=</m:t>
                      </m:r>
                      <m:nary>
                        <m:naryPr>
                          <m:chr m:val="∑"/>
                          <m:limLoc m:val="subSup"/>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𝑖</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𝜃</m:t>
                              </m:r>
                            </m:e>
                          </m:d>
                        </m:e>
                      </m:nary>
                      <m:r>
                        <a:rPr lang="zh-CN" altLang="en-US" i="0">
                          <a:latin typeface="Cambria Math" panose="02040503050406030204" pitchFamily="18" charset="0"/>
                        </a:rPr>
                        <m:t>=</m:t>
                      </m:r>
                      <m:r>
                        <a:rPr lang="zh-CN" altLang="en-US" i="1">
                          <a:latin typeface="Cambria Math" panose="02040503050406030204" pitchFamily="18" charset="0"/>
                        </a:rPr>
                        <m:t>𝐸</m:t>
                      </m:r>
                      <m:d>
                        <m:dPr>
                          <m:begChr m:val="["/>
                          <m:endChr m:val="]"/>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𝑖</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𝜃</m:t>
                              </m:r>
                            </m:e>
                          </m:d>
                        </m:e>
                      </m:d>
                    </m:oMath>
                  </m:oMathPara>
                </a14:m>
                <a:endParaRPr lang="zh-CN" altLang="en-US" dirty="0"/>
              </a:p>
            </p:txBody>
          </p:sp>
        </mc:Choice>
        <mc:Fallback xmlns="">
          <p:sp>
            <p:nvSpPr>
              <p:cNvPr id="22" name="文本框 21">
                <a:extLst>
                  <a:ext uri="{FF2B5EF4-FFF2-40B4-BE49-F238E27FC236}">
                    <a16:creationId xmlns:a16="http://schemas.microsoft.com/office/drawing/2014/main" id="{3224362C-A8CF-430D-8846-5B9EF70811E9}"/>
                  </a:ext>
                </a:extLst>
              </p:cNvPr>
              <p:cNvSpPr txBox="1">
                <a:spLocks noRot="1" noChangeAspect="1" noMove="1" noResize="1" noEditPoints="1" noAdjustHandles="1" noChangeArrowheads="1" noChangeShapeType="1" noTextEdit="1"/>
              </p:cNvSpPr>
              <p:nvPr/>
            </p:nvSpPr>
            <p:spPr>
              <a:xfrm>
                <a:off x="1273386" y="3476764"/>
                <a:ext cx="5533356" cy="65928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7CF6CD36-7724-44E1-9FD4-1C436CE495EE}"/>
                  </a:ext>
                </a:extLst>
              </p:cNvPr>
              <p:cNvSpPr txBox="1"/>
              <p:nvPr/>
            </p:nvSpPr>
            <p:spPr>
              <a:xfrm>
                <a:off x="6339721" y="3623381"/>
                <a:ext cx="10720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r>
                        <a:rPr lang="zh-CN" altLang="en-US" i="0">
                          <a:latin typeface="Cambria Math" panose="02040503050406030204" pitchFamily="18" charset="0"/>
                        </a:rPr>
                        <m:t>&gt;0</m:t>
                      </m:r>
                    </m:oMath>
                  </m:oMathPara>
                </a14:m>
                <a:endParaRPr lang="zh-CN" altLang="en-US" dirty="0"/>
              </a:p>
            </p:txBody>
          </p:sp>
        </mc:Choice>
        <mc:Fallback xmlns="">
          <p:sp>
            <p:nvSpPr>
              <p:cNvPr id="27" name="文本框 26">
                <a:extLst>
                  <a:ext uri="{FF2B5EF4-FFF2-40B4-BE49-F238E27FC236}">
                    <a16:creationId xmlns:a16="http://schemas.microsoft.com/office/drawing/2014/main" id="{7CF6CD36-7724-44E1-9FD4-1C436CE495EE}"/>
                  </a:ext>
                </a:extLst>
              </p:cNvPr>
              <p:cNvSpPr txBox="1">
                <a:spLocks noRot="1" noChangeAspect="1" noMove="1" noResize="1" noEditPoints="1" noAdjustHandles="1" noChangeArrowheads="1" noChangeShapeType="1" noTextEdit="1"/>
              </p:cNvSpPr>
              <p:nvPr/>
            </p:nvSpPr>
            <p:spPr>
              <a:xfrm>
                <a:off x="6339721" y="3623381"/>
                <a:ext cx="1072056" cy="369332"/>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03F6C24-A654-4E3F-A630-797487C0B295}"/>
                  </a:ext>
                </a:extLst>
              </p:cNvPr>
              <p:cNvSpPr txBox="1"/>
              <p:nvPr/>
            </p:nvSpPr>
            <p:spPr>
              <a:xfrm>
                <a:off x="7654487" y="3473533"/>
                <a:ext cx="1759826" cy="659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subSup"/>
                          <m:grow m:val="on"/>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sub>
                        <m:sup>
                          <m:r>
                            <a:rPr lang="zh-CN" altLang="en-US" i="1">
                              <a:latin typeface="Cambria Math" panose="02040503050406030204" pitchFamily="18" charset="0"/>
                            </a:rPr>
                            <m:t>𝑁</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e>
                      </m:nary>
                      <m:r>
                        <a:rPr lang="zh-CN" altLang="en-US" i="0">
                          <a:latin typeface="Cambria Math" panose="02040503050406030204" pitchFamily="18" charset="0"/>
                        </a:rPr>
                        <m:t>=1</m:t>
                      </m:r>
                    </m:oMath>
                  </m:oMathPara>
                </a14:m>
                <a:endParaRPr lang="zh-CN" altLang="en-US" dirty="0"/>
              </a:p>
            </p:txBody>
          </p:sp>
        </mc:Choice>
        <mc:Fallback xmlns="">
          <p:sp>
            <p:nvSpPr>
              <p:cNvPr id="28" name="文本框 27">
                <a:extLst>
                  <a:ext uri="{FF2B5EF4-FFF2-40B4-BE49-F238E27FC236}">
                    <a16:creationId xmlns:a16="http://schemas.microsoft.com/office/drawing/2014/main" id="{803F6C24-A654-4E3F-A630-797487C0B295}"/>
                  </a:ext>
                </a:extLst>
              </p:cNvPr>
              <p:cNvSpPr txBox="1">
                <a:spLocks noRot="1" noChangeAspect="1" noMove="1" noResize="1" noEditPoints="1" noAdjustHandles="1" noChangeArrowheads="1" noChangeShapeType="1" noTextEdit="1"/>
              </p:cNvSpPr>
              <p:nvPr/>
            </p:nvSpPr>
            <p:spPr>
              <a:xfrm>
                <a:off x="7654487" y="3473533"/>
                <a:ext cx="1759826" cy="659283"/>
              </a:xfrm>
              <a:prstGeom prst="rect">
                <a:avLst/>
              </a:prstGeom>
              <a:blipFill>
                <a:blip r:embed="rId7"/>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F918940-832D-421C-8880-0A6B3EAFDE29}"/>
              </a:ext>
            </a:extLst>
          </p:cNvPr>
          <p:cNvSpPr txBox="1"/>
          <p:nvPr/>
        </p:nvSpPr>
        <p:spPr>
          <a:xfrm>
            <a:off x="7427861" y="3662796"/>
            <a:ext cx="415498" cy="369332"/>
          </a:xfrm>
          <a:prstGeom prst="rect">
            <a:avLst/>
          </a:prstGeom>
          <a:noFill/>
        </p:spPr>
        <p:txBody>
          <a:bodyPr wrap="none" rtlCol="0">
            <a:spAutoFit/>
          </a:bodyPr>
          <a:lstStyle/>
          <a:p>
            <a:r>
              <a:rPr lang="zh-CN" altLang="en-US" dirty="0">
                <a:solidFill>
                  <a:srgbClr val="000000"/>
                </a:solidFill>
                <a:latin typeface="Constantia" panose="02030602050306030303" pitchFamily="18" charset="0"/>
                <a:ea typeface="微软雅黑" panose="020B0503020204020204" pitchFamily="34" charset="-122"/>
              </a:rPr>
              <a:t>且</a:t>
            </a:r>
          </a:p>
        </p:txBody>
      </p:sp>
      <p:sp>
        <p:nvSpPr>
          <p:cNvPr id="29" name="文本框 28">
            <a:extLst>
              <a:ext uri="{FF2B5EF4-FFF2-40B4-BE49-F238E27FC236}">
                <a16:creationId xmlns:a16="http://schemas.microsoft.com/office/drawing/2014/main" id="{6F1D0545-0AEF-4856-85D5-AE159F1F1A1F}"/>
              </a:ext>
            </a:extLst>
          </p:cNvPr>
          <p:cNvSpPr txBox="1"/>
          <p:nvPr/>
        </p:nvSpPr>
        <p:spPr>
          <a:xfrm>
            <a:off x="385589" y="4467591"/>
            <a:ext cx="11204727" cy="879087"/>
          </a:xfrm>
          <a:prstGeom prst="rect">
            <a:avLst/>
          </a:prstGeom>
          <a:noFill/>
        </p:spPr>
        <p:txBody>
          <a:bodyPr wrap="square">
            <a:spAutoFit/>
          </a:bodyPr>
          <a:lstStyle/>
          <a:p>
            <a:pPr>
              <a:lnSpc>
                <a:spcPct val="150000"/>
              </a:lnSpc>
            </a:pPr>
            <a:r>
              <a:rPr lang="zh-CN" altLang="en-US" dirty="0">
                <a:solidFill>
                  <a:srgbClr val="000000"/>
                </a:solidFill>
                <a:latin typeface="Constantia" panose="02030602050306030303" pitchFamily="18" charset="0"/>
                <a:ea typeface="微软雅黑" panose="020B0503020204020204" pitchFamily="34" charset="-122"/>
              </a:rPr>
              <a:t>作为分布式学习的一种特殊形式，联邦学习研究的核心是优化算法的设计。目前代表性的优化算法包括</a:t>
            </a:r>
            <a:r>
              <a:rPr lang="en-US" altLang="zh-CN" dirty="0" err="1">
                <a:solidFill>
                  <a:srgbClr val="000000"/>
                </a:solidFill>
                <a:latin typeface="Constantia" panose="02030602050306030303" pitchFamily="18" charset="0"/>
                <a:ea typeface="微软雅黑" panose="020B0503020204020204" pitchFamily="34" charset="-122"/>
              </a:rPr>
              <a:t>FedAvg</a:t>
            </a:r>
            <a:r>
              <a:rPr lang="en-US" altLang="zh-CN" dirty="0">
                <a:solidFill>
                  <a:srgbClr val="000000"/>
                </a:solidFill>
                <a:latin typeface="Constantia" panose="02030602050306030303" pitchFamily="18" charset="0"/>
                <a:ea typeface="微软雅黑" panose="020B0503020204020204" pitchFamily="34" charset="-122"/>
              </a:rPr>
              <a:t>[1], </a:t>
            </a:r>
            <a:r>
              <a:rPr lang="en-US" altLang="zh-CN" dirty="0" err="1">
                <a:solidFill>
                  <a:srgbClr val="000000"/>
                </a:solidFill>
                <a:latin typeface="Constantia" panose="02030602050306030303" pitchFamily="18" charset="0"/>
                <a:ea typeface="微软雅黑" panose="020B0503020204020204" pitchFamily="34" charset="-122"/>
              </a:rPr>
              <a:t>FedProx</a:t>
            </a:r>
            <a:r>
              <a:rPr lang="en-US" altLang="zh-CN" dirty="0">
                <a:solidFill>
                  <a:srgbClr val="000000"/>
                </a:solidFill>
                <a:latin typeface="Constantia" panose="02030602050306030303" pitchFamily="18" charset="0"/>
                <a:ea typeface="微软雅黑" panose="020B0503020204020204" pitchFamily="34" charset="-122"/>
              </a:rPr>
              <a:t>[2], </a:t>
            </a:r>
            <a:r>
              <a:rPr lang="en-US" altLang="zh-CN" dirty="0" err="1">
                <a:solidFill>
                  <a:srgbClr val="000000"/>
                </a:solidFill>
                <a:latin typeface="Constantia" panose="02030602050306030303" pitchFamily="18" charset="0"/>
                <a:ea typeface="微软雅黑" panose="020B0503020204020204" pitchFamily="34" charset="-122"/>
              </a:rPr>
              <a:t>FedOPT</a:t>
            </a:r>
            <a:r>
              <a:rPr lang="en-US" altLang="zh-CN" dirty="0">
                <a:solidFill>
                  <a:srgbClr val="000000"/>
                </a:solidFill>
                <a:latin typeface="Constantia" panose="02030602050306030303" pitchFamily="18" charset="0"/>
                <a:ea typeface="微软雅黑" panose="020B0503020204020204" pitchFamily="34" charset="-122"/>
              </a:rPr>
              <a:t>[3]</a:t>
            </a:r>
            <a:r>
              <a:rPr lang="zh-CN" altLang="en-US" dirty="0">
                <a:solidFill>
                  <a:srgbClr val="000000"/>
                </a:solidFill>
                <a:latin typeface="Constantia" panose="02030602050306030303" pitchFamily="18" charset="0"/>
                <a:ea typeface="微软雅黑" panose="020B0503020204020204" pitchFamily="34" charset="-122"/>
              </a:rPr>
              <a:t>等</a:t>
            </a:r>
            <a:endParaRPr lang="zh-CN" altLang="en-US"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10138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Related Work</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文本框 14">
            <a:extLst>
              <a:ext uri="{FF2B5EF4-FFF2-40B4-BE49-F238E27FC236}">
                <a16:creationId xmlns:a16="http://schemas.microsoft.com/office/drawing/2014/main" id="{C0721B43-32B0-40BE-9BE2-EBC14B80E5B1}"/>
              </a:ext>
            </a:extLst>
          </p:cNvPr>
          <p:cNvSpPr txBox="1"/>
          <p:nvPr/>
        </p:nvSpPr>
        <p:spPr>
          <a:xfrm>
            <a:off x="385590" y="1253439"/>
            <a:ext cx="361701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补充</a:t>
            </a:r>
            <a:r>
              <a:rPr lang="zh-CN" altLang="en-US" sz="3200" b="1" dirty="0">
                <a:latin typeface="Constantia" panose="02030602050306030303" pitchFamily="18" charset="0"/>
                <a:ea typeface="微软雅黑" panose="020B0503020204020204" pitchFamily="34" charset="-122"/>
              </a:rPr>
              <a:t>介绍：</a:t>
            </a:r>
            <a:r>
              <a:rPr lang="en-US" altLang="zh-CN" sz="3200" b="1" dirty="0" err="1">
                <a:latin typeface="Constantia" panose="02030602050306030303" pitchFamily="18" charset="0"/>
                <a:ea typeface="微软雅黑" panose="020B0503020204020204" pitchFamily="34" charset="-122"/>
              </a:rPr>
              <a:t>FedAvg</a:t>
            </a:r>
            <a:endParaRPr lang="zh-CN" altLang="en-US" sz="3200" b="1" dirty="0">
              <a:latin typeface="Constantia" panose="02030602050306030303" pitchFamily="18" charset="0"/>
              <a:ea typeface="微软雅黑" panose="020B0503020204020204" pitchFamily="34" charset="-122"/>
            </a:endParaRPr>
          </a:p>
        </p:txBody>
      </p:sp>
      <p:sp>
        <p:nvSpPr>
          <p:cNvPr id="16" name="文本框 15">
            <a:extLst>
              <a:ext uri="{FF2B5EF4-FFF2-40B4-BE49-F238E27FC236}">
                <a16:creationId xmlns:a16="http://schemas.microsoft.com/office/drawing/2014/main" id="{CDF9E8C2-88BF-4E26-A56E-67B289F0A17C}"/>
              </a:ext>
            </a:extLst>
          </p:cNvPr>
          <p:cNvSpPr txBox="1"/>
          <p:nvPr/>
        </p:nvSpPr>
        <p:spPr>
          <a:xfrm>
            <a:off x="415184" y="2002667"/>
            <a:ext cx="3920333" cy="2536400"/>
          </a:xfrm>
          <a:prstGeom prst="rect">
            <a:avLst/>
          </a:prstGeom>
          <a:noFill/>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rPr>
              <a:t>理论支撑：对于非凸的目标函数，可以在数据的粒度上将其分割成多个</a:t>
            </a:r>
            <a:r>
              <a:rPr lang="zh-CN" altLang="en-US" dirty="0">
                <a:solidFill>
                  <a:srgbClr val="000000"/>
                </a:solidFill>
                <a:latin typeface="Constantia" panose="02030602050306030303" pitchFamily="18" charset="0"/>
                <a:ea typeface="微软雅黑" panose="020B0503020204020204" pitchFamily="34" charset="-122"/>
              </a:rPr>
              <a:t>子目标的和。</a:t>
            </a:r>
            <a:endParaRPr lang="en-US" altLang="zh-CN" dirty="0">
              <a:solidFill>
                <a:srgbClr val="000000"/>
              </a:solidFill>
              <a:latin typeface="Constantia" panose="02030602050306030303" pitchFamily="18" charset="0"/>
              <a:ea typeface="微软雅黑" panose="020B0503020204020204" pitchFamily="34" charset="-122"/>
            </a:endParaRPr>
          </a:p>
          <a:p>
            <a:pPr>
              <a:lnSpc>
                <a:spcPct val="150000"/>
              </a:lnSpc>
            </a:pPr>
            <a:r>
              <a:rPr lang="zh-CN" altLang="en-US" dirty="0">
                <a:solidFill>
                  <a:srgbClr val="000000"/>
                </a:solidFill>
                <a:latin typeface="Constantia" panose="02030602050306030303" pitchFamily="18" charset="0"/>
                <a:ea typeface="微软雅黑" panose="020B0503020204020204" pitchFamily="34" charset="-122"/>
              </a:rPr>
              <a:t>把每个子目标分别对应到一个客户端（</a:t>
            </a:r>
            <a:r>
              <a:rPr lang="en-US" altLang="zh-CN" dirty="0">
                <a:solidFill>
                  <a:srgbClr val="000000"/>
                </a:solidFill>
                <a:latin typeface="Constantia" panose="02030602050306030303" pitchFamily="18" charset="0"/>
                <a:ea typeface="微软雅黑" panose="020B0503020204020204" pitchFamily="34" charset="-122"/>
              </a:rPr>
              <a:t>client</a:t>
            </a:r>
            <a:r>
              <a:rPr lang="zh-CN" altLang="en-US" dirty="0">
                <a:solidFill>
                  <a:srgbClr val="000000"/>
                </a:solidFill>
                <a:latin typeface="Constantia" panose="02030602050306030303" pitchFamily="18" charset="0"/>
                <a:ea typeface="微软雅黑" panose="020B0503020204020204" pitchFamily="34" charset="-122"/>
              </a:rPr>
              <a:t>），即可进行联邦优化（</a:t>
            </a:r>
            <a:r>
              <a:rPr lang="en-US" altLang="zh-CN" dirty="0">
                <a:solidFill>
                  <a:srgbClr val="000000"/>
                </a:solidFill>
                <a:latin typeface="Constantia" panose="02030602050306030303" pitchFamily="18" charset="0"/>
                <a:ea typeface="微软雅黑" panose="020B0503020204020204" pitchFamily="34" charset="-122"/>
              </a:rPr>
              <a:t>Federated Optimization</a:t>
            </a:r>
            <a:r>
              <a:rPr lang="zh-CN" altLang="en-US" dirty="0">
                <a:solidFill>
                  <a:srgbClr val="000000"/>
                </a:solidFill>
                <a:latin typeface="Constantia" panose="02030602050306030303" pitchFamily="18" charset="0"/>
                <a:ea typeface="微软雅黑" panose="020B0503020204020204" pitchFamily="34" charset="-122"/>
              </a:rPr>
              <a:t>）</a:t>
            </a:r>
          </a:p>
        </p:txBody>
      </p:sp>
      <p:pic>
        <p:nvPicPr>
          <p:cNvPr id="4" name="图片 3">
            <a:extLst>
              <a:ext uri="{FF2B5EF4-FFF2-40B4-BE49-F238E27FC236}">
                <a16:creationId xmlns:a16="http://schemas.microsoft.com/office/drawing/2014/main" id="{BBC77730-44B0-4203-A28E-18C9D08F169F}"/>
              </a:ext>
            </a:extLst>
          </p:cNvPr>
          <p:cNvPicPr>
            <a:picLocks noChangeAspect="1"/>
          </p:cNvPicPr>
          <p:nvPr/>
        </p:nvPicPr>
        <p:blipFill>
          <a:blip r:embed="rId5"/>
          <a:stretch>
            <a:fillRect/>
          </a:stretch>
        </p:blipFill>
        <p:spPr>
          <a:xfrm>
            <a:off x="415183" y="5318767"/>
            <a:ext cx="4980097" cy="718007"/>
          </a:xfrm>
          <a:prstGeom prst="rect">
            <a:avLst/>
          </a:prstGeom>
        </p:spPr>
      </p:pic>
      <p:pic>
        <p:nvPicPr>
          <p:cNvPr id="5" name="图片 4">
            <a:extLst>
              <a:ext uri="{FF2B5EF4-FFF2-40B4-BE49-F238E27FC236}">
                <a16:creationId xmlns:a16="http://schemas.microsoft.com/office/drawing/2014/main" id="{ED17DD47-3792-471F-A7B7-EA3F3CA48159}"/>
              </a:ext>
            </a:extLst>
          </p:cNvPr>
          <p:cNvPicPr>
            <a:picLocks noChangeAspect="1"/>
          </p:cNvPicPr>
          <p:nvPr/>
        </p:nvPicPr>
        <p:blipFill>
          <a:blip r:embed="rId6"/>
          <a:stretch>
            <a:fillRect/>
          </a:stretch>
        </p:blipFill>
        <p:spPr>
          <a:xfrm>
            <a:off x="6684571" y="5242531"/>
            <a:ext cx="4980098" cy="870481"/>
          </a:xfrm>
          <a:prstGeom prst="rect">
            <a:avLst/>
          </a:prstGeom>
        </p:spPr>
      </p:pic>
      <p:pic>
        <p:nvPicPr>
          <p:cNvPr id="6" name="图片 5">
            <a:extLst>
              <a:ext uri="{FF2B5EF4-FFF2-40B4-BE49-F238E27FC236}">
                <a16:creationId xmlns:a16="http://schemas.microsoft.com/office/drawing/2014/main" id="{17B83E95-6FC9-4797-B9EB-167E694D0A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7045" y="1338951"/>
            <a:ext cx="7298121" cy="3689606"/>
          </a:xfrm>
          <a:prstGeom prst="rect">
            <a:avLst/>
          </a:prstGeom>
        </p:spPr>
      </p:pic>
    </p:spTree>
    <p:extLst>
      <p:ext uri="{BB962C8B-B14F-4D97-AF65-F5344CB8AC3E}">
        <p14:creationId xmlns:p14="http://schemas.microsoft.com/office/powerpoint/2010/main" val="8332406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Related Work</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文本框 14">
            <a:extLst>
              <a:ext uri="{FF2B5EF4-FFF2-40B4-BE49-F238E27FC236}">
                <a16:creationId xmlns:a16="http://schemas.microsoft.com/office/drawing/2014/main" id="{C0721B43-32B0-40BE-9BE2-EBC14B80E5B1}"/>
              </a:ext>
            </a:extLst>
          </p:cNvPr>
          <p:cNvSpPr txBox="1"/>
          <p:nvPr/>
        </p:nvSpPr>
        <p:spPr>
          <a:xfrm>
            <a:off x="385590" y="1253439"/>
            <a:ext cx="3617016"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补充</a:t>
            </a:r>
            <a:r>
              <a:rPr lang="zh-CN" altLang="en-US" sz="3200" b="1" dirty="0">
                <a:latin typeface="Constantia" panose="02030602050306030303" pitchFamily="18" charset="0"/>
                <a:ea typeface="微软雅黑" panose="020B0503020204020204" pitchFamily="34" charset="-122"/>
              </a:rPr>
              <a:t>介绍：</a:t>
            </a:r>
            <a:r>
              <a:rPr lang="en-US" altLang="zh-CN" sz="3200" b="1" dirty="0" err="1">
                <a:latin typeface="Constantia" panose="02030602050306030303" pitchFamily="18" charset="0"/>
                <a:ea typeface="微软雅黑" panose="020B0503020204020204" pitchFamily="34" charset="-122"/>
              </a:rPr>
              <a:t>FedAvg</a:t>
            </a:r>
            <a:endParaRPr lang="zh-CN" altLang="en-US" sz="3200" b="1" dirty="0">
              <a:latin typeface="Constantia" panose="02030602050306030303" pitchFamily="18" charset="0"/>
              <a:ea typeface="微软雅黑" panose="020B0503020204020204" pitchFamily="34" charset="-122"/>
            </a:endParaRPr>
          </a:p>
        </p:txBody>
      </p:sp>
      <p:sp>
        <p:nvSpPr>
          <p:cNvPr id="16" name="文本框 15">
            <a:extLst>
              <a:ext uri="{FF2B5EF4-FFF2-40B4-BE49-F238E27FC236}">
                <a16:creationId xmlns:a16="http://schemas.microsoft.com/office/drawing/2014/main" id="{CDF9E8C2-88BF-4E26-A56E-67B289F0A17C}"/>
              </a:ext>
            </a:extLst>
          </p:cNvPr>
          <p:cNvSpPr txBox="1"/>
          <p:nvPr/>
        </p:nvSpPr>
        <p:spPr>
          <a:xfrm>
            <a:off x="415184" y="2002667"/>
            <a:ext cx="6051454" cy="128990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为了减少端设备与云端交流的开销，</a:t>
            </a:r>
            <a:r>
              <a:rPr lang="en-US" altLang="zh-CN" dirty="0" err="1">
                <a:solidFill>
                  <a:srgbClr val="000000"/>
                </a:solidFill>
                <a:latin typeface="微软雅黑" panose="020B0503020204020204" pitchFamily="34" charset="-122"/>
                <a:ea typeface="微软雅黑" panose="020B0503020204020204" pitchFamily="34" charset="-122"/>
              </a:rPr>
              <a:t>FedAvg</a:t>
            </a:r>
            <a:r>
              <a:rPr lang="zh-CN" altLang="en-US" dirty="0">
                <a:solidFill>
                  <a:srgbClr val="000000"/>
                </a:solidFill>
                <a:latin typeface="微软雅黑" panose="020B0503020204020204" pitchFamily="34" charset="-122"/>
                <a:ea typeface="微软雅黑" panose="020B0503020204020204" pitchFamily="34" charset="-122"/>
              </a:rPr>
              <a:t>设置客户端在每轮交流期间可以进行多个</a:t>
            </a:r>
            <a:r>
              <a:rPr lang="en-US" altLang="zh-CN" dirty="0">
                <a:solidFill>
                  <a:srgbClr val="000000"/>
                </a:solidFill>
                <a:latin typeface="微软雅黑" panose="020B0503020204020204" pitchFamily="34" charset="-122"/>
                <a:ea typeface="微软雅黑" panose="020B0503020204020204" pitchFamily="34" charset="-122"/>
              </a:rPr>
              <a:t>epoch</a:t>
            </a:r>
            <a:r>
              <a:rPr lang="zh-CN" altLang="en-US" dirty="0">
                <a:solidFill>
                  <a:srgbClr val="000000"/>
                </a:solidFill>
                <a:latin typeface="微软雅黑" panose="020B0503020204020204" pitchFamily="34" charset="-122"/>
                <a:ea typeface="微软雅黑" panose="020B0503020204020204" pitchFamily="34" charset="-122"/>
              </a:rPr>
              <a:t>的训练。</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同时每轮仅选取客户端的一个子集进行训练。</a:t>
            </a:r>
          </a:p>
        </p:txBody>
      </p:sp>
      <p:pic>
        <p:nvPicPr>
          <p:cNvPr id="3" name="图片 2">
            <a:extLst>
              <a:ext uri="{FF2B5EF4-FFF2-40B4-BE49-F238E27FC236}">
                <a16:creationId xmlns:a16="http://schemas.microsoft.com/office/drawing/2014/main" id="{C249B0C9-1BA5-47ED-BDED-CE9AFF8D1189}"/>
              </a:ext>
            </a:extLst>
          </p:cNvPr>
          <p:cNvPicPr>
            <a:picLocks noChangeAspect="1"/>
          </p:cNvPicPr>
          <p:nvPr/>
        </p:nvPicPr>
        <p:blipFill>
          <a:blip r:embed="rId5"/>
          <a:stretch>
            <a:fillRect/>
          </a:stretch>
        </p:blipFill>
        <p:spPr>
          <a:xfrm>
            <a:off x="7113566" y="1545826"/>
            <a:ext cx="4476750" cy="4219575"/>
          </a:xfrm>
          <a:prstGeom prst="rect">
            <a:avLst/>
          </a:prstGeom>
        </p:spPr>
      </p:pic>
    </p:spTree>
    <p:extLst>
      <p:ext uri="{BB962C8B-B14F-4D97-AF65-F5344CB8AC3E}">
        <p14:creationId xmlns:p14="http://schemas.microsoft.com/office/powerpoint/2010/main" val="400000020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22, 2022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Minghan</a:t>
            </a:r>
            <a:r>
              <a:rPr lang="en-US" altLang="zh-CN" sz="1400" b="1" dirty="0">
                <a:solidFill>
                  <a:schemeClr val="bg1"/>
                </a:solidFill>
                <a:latin typeface="Constantia" panose="02030602050306030303" pitchFamily="18" charset="0"/>
              </a:rPr>
              <a:t> Zheng | HUST</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Related Work</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文本框 12">
            <a:extLst>
              <a:ext uri="{FF2B5EF4-FFF2-40B4-BE49-F238E27FC236}">
                <a16:creationId xmlns:a16="http://schemas.microsoft.com/office/drawing/2014/main" id="{B0EBA438-555A-4144-946A-297DE5E09469}"/>
              </a:ext>
            </a:extLst>
          </p:cNvPr>
          <p:cNvSpPr txBox="1"/>
          <p:nvPr/>
        </p:nvSpPr>
        <p:spPr>
          <a:xfrm>
            <a:off x="385590" y="1997874"/>
            <a:ext cx="11204727" cy="587340"/>
          </a:xfrm>
          <a:prstGeom prst="rect">
            <a:avLst/>
          </a:prstGeom>
          <a:noFill/>
        </p:spPr>
        <p:txBody>
          <a:bodyPr wrap="square">
            <a:spAutoFit/>
          </a:bodyPr>
          <a:lstStyle/>
          <a:p>
            <a:pPr>
              <a:lnSpc>
                <a:spcPct val="150000"/>
              </a:lnSpc>
            </a:pPr>
            <a:r>
              <a:rPr lang="zh-CN" altLang="en-US" sz="2400" b="1" dirty="0">
                <a:solidFill>
                  <a:srgbClr val="4747BA"/>
                </a:solidFill>
                <a:latin typeface="微软雅黑" panose="020B0503020204020204" pitchFamily="34" charset="-122"/>
                <a:ea typeface="微软雅黑" panose="020B0503020204020204" pitchFamily="34" charset="-122"/>
                <a:cs typeface="Times" panose="02020603050405020304" pitchFamily="18" charset="0"/>
              </a:rPr>
              <a:t>联邦图学习</a:t>
            </a:r>
            <a:r>
              <a:rPr lang="zh-CN" altLang="en-US" sz="2400" b="1" dirty="0">
                <a:solidFill>
                  <a:srgbClr val="4747BA"/>
                </a:solidFill>
                <a:latin typeface="Constantia" panose="02030602050306030303" pitchFamily="18" charset="0"/>
                <a:ea typeface="微软雅黑" panose="020B0503020204020204" pitchFamily="34" charset="-122"/>
                <a:cs typeface="Times" panose="02020603050405020304" pitchFamily="18" charset="0"/>
              </a:rPr>
              <a:t>（</a:t>
            </a:r>
            <a:r>
              <a:rPr lang="en-US" altLang="zh-CN" sz="2400" b="1" dirty="0">
                <a:solidFill>
                  <a:srgbClr val="4747BA"/>
                </a:solidFill>
                <a:latin typeface="Constantia" panose="02030602050306030303" pitchFamily="18" charset="0"/>
                <a:ea typeface="微软雅黑" panose="020B0503020204020204" pitchFamily="34" charset="-122"/>
                <a:cs typeface="Times" panose="02020603050405020304" pitchFamily="18" charset="0"/>
              </a:rPr>
              <a:t>Federated Graph Learning,</a:t>
            </a:r>
            <a:r>
              <a:rPr lang="zh-CN" altLang="en-US" sz="2400" b="1" dirty="0">
                <a:solidFill>
                  <a:srgbClr val="4747BA"/>
                </a:solidFill>
                <a:latin typeface="Constantia" panose="02030602050306030303" pitchFamily="18" charset="0"/>
                <a:ea typeface="微软雅黑" panose="020B0503020204020204" pitchFamily="34" charset="-122"/>
                <a:cs typeface="Times" panose="02020603050405020304" pitchFamily="18" charset="0"/>
              </a:rPr>
              <a:t> </a:t>
            </a:r>
            <a:r>
              <a:rPr lang="en-US" altLang="zh-CN" sz="2400" b="1" dirty="0">
                <a:solidFill>
                  <a:srgbClr val="4747BA"/>
                </a:solidFill>
                <a:latin typeface="Constantia" panose="02030602050306030303" pitchFamily="18" charset="0"/>
                <a:ea typeface="微软雅黑" panose="020B0503020204020204" pitchFamily="34" charset="-122"/>
                <a:cs typeface="Times" panose="02020603050405020304" pitchFamily="18" charset="0"/>
              </a:rPr>
              <a:t>FGL</a:t>
            </a:r>
            <a:r>
              <a:rPr lang="zh-CN" altLang="en-US" sz="2400" b="1" dirty="0">
                <a:solidFill>
                  <a:srgbClr val="4747BA"/>
                </a:solidFill>
                <a:latin typeface="微软雅黑" panose="020B0503020204020204" pitchFamily="34" charset="-122"/>
                <a:ea typeface="微软雅黑" panose="020B0503020204020204" pitchFamily="34" charset="-122"/>
                <a:cs typeface="Times" panose="02020603050405020304" pitchFamily="18" charset="0"/>
              </a:rPr>
              <a:t>）</a:t>
            </a:r>
          </a:p>
        </p:txBody>
      </p:sp>
      <p:sp>
        <p:nvSpPr>
          <p:cNvPr id="15" name="文本框 14">
            <a:extLst>
              <a:ext uri="{FF2B5EF4-FFF2-40B4-BE49-F238E27FC236}">
                <a16:creationId xmlns:a16="http://schemas.microsoft.com/office/drawing/2014/main" id="{C0721B43-32B0-40BE-9BE2-EBC14B80E5B1}"/>
              </a:ext>
            </a:extLst>
          </p:cNvPr>
          <p:cNvSpPr txBox="1"/>
          <p:nvPr/>
        </p:nvSpPr>
        <p:spPr>
          <a:xfrm>
            <a:off x="385590" y="1253439"/>
            <a:ext cx="1826141"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相关研究</a:t>
            </a:r>
          </a:p>
        </p:txBody>
      </p:sp>
      <p:sp>
        <p:nvSpPr>
          <p:cNvPr id="21" name="文本框 20">
            <a:extLst>
              <a:ext uri="{FF2B5EF4-FFF2-40B4-BE49-F238E27FC236}">
                <a16:creationId xmlns:a16="http://schemas.microsoft.com/office/drawing/2014/main" id="{C90E5A30-D7A8-4CBE-99B6-4EA01CB512F1}"/>
              </a:ext>
            </a:extLst>
          </p:cNvPr>
          <p:cNvSpPr txBox="1"/>
          <p:nvPr/>
        </p:nvSpPr>
        <p:spPr>
          <a:xfrm>
            <a:off x="385590" y="2678402"/>
            <a:ext cx="11204727" cy="1705403"/>
          </a:xfrm>
          <a:prstGeom prst="rect">
            <a:avLst/>
          </a:prstGeom>
          <a:noFill/>
        </p:spPr>
        <p:txBody>
          <a:bodyPr wrap="square">
            <a:spAutoFit/>
          </a:bodyPr>
          <a:lstStyle/>
          <a:p>
            <a:pPr>
              <a:lnSpc>
                <a:spcPct val="150000"/>
              </a:lnSpc>
            </a:pPr>
            <a:r>
              <a:rPr lang="zh-CN" altLang="en-US" dirty="0">
                <a:solidFill>
                  <a:srgbClr val="000000"/>
                </a:solidFill>
                <a:latin typeface="Constantia" panose="02030602050306030303" pitchFamily="18" charset="0"/>
                <a:ea typeface="微软雅黑" panose="020B0503020204020204" pitchFamily="34" charset="-122"/>
              </a:rPr>
              <a:t>与其他联邦学习相比，联邦图学习有其独特的算法操作，例如完成跨客户端的边、操控异构的图级别任务、增强每个客户端的子图等。</a:t>
            </a:r>
            <a:endParaRPr lang="en-US" altLang="zh-CN" dirty="0">
              <a:solidFill>
                <a:srgbClr val="000000"/>
              </a:solidFill>
              <a:latin typeface="Constantia" panose="02030602050306030303" pitchFamily="18" charset="0"/>
              <a:ea typeface="微软雅黑" panose="020B0503020204020204" pitchFamily="34" charset="-122"/>
            </a:endParaRPr>
          </a:p>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rPr>
              <a:t>已有联邦图学习研究尝试解决以上问题，其中通常会涉及到参与者之间的异构数据交换，这信息交换比普通的</a:t>
            </a:r>
            <a:r>
              <a:rPr lang="en-US" altLang="zh-CN" dirty="0">
                <a:solidFill>
                  <a:srgbClr val="000000"/>
                </a:solidFill>
                <a:latin typeface="微软雅黑" panose="020B0503020204020204" pitchFamily="34" charset="-122"/>
                <a:ea typeface="微软雅黑" panose="020B0503020204020204" pitchFamily="34" charset="-122"/>
              </a:rPr>
              <a:t>FL</a:t>
            </a:r>
            <a:r>
              <a:rPr lang="zh-CN" altLang="en-US" dirty="0">
                <a:solidFill>
                  <a:srgbClr val="000000"/>
                </a:solidFill>
                <a:latin typeface="微软雅黑" panose="020B0503020204020204" pitchFamily="34" charset="-122"/>
                <a:ea typeface="微软雅黑" panose="020B0503020204020204" pitchFamily="34" charset="-122"/>
              </a:rPr>
              <a:t>方案更加复杂。</a:t>
            </a:r>
          </a:p>
        </p:txBody>
      </p:sp>
    </p:spTree>
    <p:extLst>
      <p:ext uri="{BB962C8B-B14F-4D97-AF65-F5344CB8AC3E}">
        <p14:creationId xmlns:p14="http://schemas.microsoft.com/office/powerpoint/2010/main" val="392604873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49798</TotalTime>
  <Words>2292</Words>
  <Application>Microsoft Office PowerPoint</Application>
  <PresentationFormat>宽屏</PresentationFormat>
  <Paragraphs>328</Paragraphs>
  <Slides>38</Slides>
  <Notes>38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LinLibertineT</vt:lpstr>
      <vt:lpstr>LinLibertineTI</vt:lpstr>
      <vt:lpstr>等线</vt:lpstr>
      <vt:lpstr>等线 Light</vt:lpstr>
      <vt:lpstr>微软雅黑</vt:lpstr>
      <vt:lpstr>Arial</vt:lpstr>
      <vt:lpstr>Cambria Math</vt:lpstr>
      <vt:lpstr>Constantia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Zheng Milton</cp:lastModifiedBy>
  <cp:revision>2520</cp:revision>
  <dcterms:created xsi:type="dcterms:W3CDTF">2019-02-21T08:55:55Z</dcterms:created>
  <dcterms:modified xsi:type="dcterms:W3CDTF">2022-09-22T13:32:43Z</dcterms:modified>
</cp:coreProperties>
</file>