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3" r:id="rId4"/>
    <p:sldId id="273" r:id="rId5"/>
    <p:sldId id="264" r:id="rId6"/>
    <p:sldId id="265" r:id="rId7"/>
    <p:sldId id="269" r:id="rId8"/>
    <p:sldId id="266" r:id="rId9"/>
    <p:sldId id="270" r:id="rId10"/>
    <p:sldId id="267" r:id="rId11"/>
    <p:sldId id="271" r:id="rId12"/>
    <p:sldId id="27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호용" initials="강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87998-0641-4F20-BA6F-87CD2BF46DE8}" v="9" dt="2019-10-21T06:28:09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1012" autoAdjust="0"/>
  </p:normalViewPr>
  <p:slideViewPr>
    <p:cSldViewPr snapToGrid="0">
      <p:cViewPr varScale="1">
        <p:scale>
          <a:sx n="119" d="100"/>
          <a:sy n="119" d="100"/>
        </p:scale>
        <p:origin x="20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6/11/relationships/changesInfo" Target="changesInfos/changesInfo1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mo kim" userId="b1803823e0f3108d" providerId="LiveId" clId="{B5187998-0641-4F20-BA6F-87CD2BF46DE8}"/>
    <pc:docChg chg="custSel modSld">
      <pc:chgData name="jeongmo kim" userId="b1803823e0f3108d" providerId="LiveId" clId="{B5187998-0641-4F20-BA6F-87CD2BF46DE8}" dt="2019-10-21T06:32:43.533" v="84" actId="1076"/>
      <pc:docMkLst>
        <pc:docMk/>
      </pc:docMkLst>
      <pc:sldChg chg="addSp delSp modSp delAnim modAnim">
        <pc:chgData name="jeongmo kim" userId="b1803823e0f3108d" providerId="LiveId" clId="{B5187998-0641-4F20-BA6F-87CD2BF46DE8}" dt="2019-10-21T06:15:44.109" v="1" actId="478"/>
        <pc:sldMkLst>
          <pc:docMk/>
          <pc:sldMk cId="1373417228" sldId="256"/>
        </pc:sldMkLst>
        <pc:picChg chg="add del mod">
          <ac:chgData name="jeongmo kim" userId="b1803823e0f3108d" providerId="LiveId" clId="{B5187998-0641-4F20-BA6F-87CD2BF46DE8}" dt="2019-10-21T06:15:44.109" v="1" actId="478"/>
          <ac:picMkLst>
            <pc:docMk/>
            <pc:sldMk cId="1373417228" sldId="256"/>
            <ac:picMk id="2" creationId="{B6584820-EA9E-465E-9024-7ECF137BF7FC}"/>
          </ac:picMkLst>
        </pc:picChg>
      </pc:sldChg>
      <pc:sldChg chg="addSp modSp modAnim">
        <pc:chgData name="jeongmo kim" userId="b1803823e0f3108d" providerId="LiveId" clId="{B5187998-0641-4F20-BA6F-87CD2BF46DE8}" dt="2019-10-21T06:28:21.658" v="74" actId="1076"/>
        <pc:sldMkLst>
          <pc:docMk/>
          <pc:sldMk cId="966498266" sldId="277"/>
        </pc:sldMkLst>
        <pc:picChg chg="add mod">
          <ac:chgData name="jeongmo kim" userId="b1803823e0f3108d" providerId="LiveId" clId="{B5187998-0641-4F20-BA6F-87CD2BF46DE8}" dt="2019-10-21T06:28:21.658" v="74" actId="1076"/>
          <ac:picMkLst>
            <pc:docMk/>
            <pc:sldMk cId="966498266" sldId="277"/>
            <ac:picMk id="2" creationId="{1D6747E7-BC92-4383-8626-056EC0B0BED2}"/>
          </ac:picMkLst>
        </pc:picChg>
      </pc:sldChg>
      <pc:sldChg chg="addSp modSp modAnim">
        <pc:chgData name="jeongmo kim" userId="b1803823e0f3108d" providerId="LiveId" clId="{B5187998-0641-4F20-BA6F-87CD2BF46DE8}" dt="2019-10-21T06:31:30.659" v="80" actId="20577"/>
        <pc:sldMkLst>
          <pc:docMk/>
          <pc:sldMk cId="550727010" sldId="278"/>
        </pc:sldMkLst>
        <pc:spChg chg="mod">
          <ac:chgData name="jeongmo kim" userId="b1803823e0f3108d" providerId="LiveId" clId="{B5187998-0641-4F20-BA6F-87CD2BF46DE8}" dt="2019-10-21T06:31:30.659" v="80" actId="20577"/>
          <ac:spMkLst>
            <pc:docMk/>
            <pc:sldMk cId="550727010" sldId="278"/>
            <ac:spMk id="8" creationId="{CAD524A7-23AD-4BC7-B2DD-964D858DA584}"/>
          </ac:spMkLst>
        </pc:spChg>
        <pc:picChg chg="add mod">
          <ac:chgData name="jeongmo kim" userId="b1803823e0f3108d" providerId="LiveId" clId="{B5187998-0641-4F20-BA6F-87CD2BF46DE8}" dt="2019-10-21T06:17:42.274" v="6" actId="1076"/>
          <ac:picMkLst>
            <pc:docMk/>
            <pc:sldMk cId="550727010" sldId="278"/>
            <ac:picMk id="2" creationId="{3B3C0E92-BC55-4804-927F-5563C72C31A1}"/>
          </ac:picMkLst>
        </pc:picChg>
      </pc:sldChg>
      <pc:sldChg chg="addSp delSp modSp delAnim modAnim">
        <pc:chgData name="jeongmo kim" userId="b1803823e0f3108d" providerId="LiveId" clId="{B5187998-0641-4F20-BA6F-87CD2BF46DE8}" dt="2019-10-21T06:32:43.533" v="84" actId="1076"/>
        <pc:sldMkLst>
          <pc:docMk/>
          <pc:sldMk cId="1387309093" sldId="279"/>
        </pc:sldMkLst>
        <pc:picChg chg="add del mod">
          <ac:chgData name="jeongmo kim" userId="b1803823e0f3108d" providerId="LiveId" clId="{B5187998-0641-4F20-BA6F-87CD2BF46DE8}" dt="2019-10-21T06:29:02.019" v="75" actId="478"/>
          <ac:picMkLst>
            <pc:docMk/>
            <pc:sldMk cId="1387309093" sldId="279"/>
            <ac:picMk id="2" creationId="{722EBEC6-9F25-4D03-9D85-9CC2F1274D9A}"/>
          </ac:picMkLst>
        </pc:picChg>
        <pc:picChg chg="add mod">
          <ac:chgData name="jeongmo kim" userId="b1803823e0f3108d" providerId="LiveId" clId="{B5187998-0641-4F20-BA6F-87CD2BF46DE8}" dt="2019-10-21T06:32:43.533" v="84" actId="1076"/>
          <ac:picMkLst>
            <pc:docMk/>
            <pc:sldMk cId="1387309093" sldId="279"/>
            <ac:picMk id="3" creationId="{4EF8C8D0-AE88-4789-ADD5-22A23195AF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9734-D6F3-4DE6-B450-FD37E7F8A4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DD73D-FBCD-4BC4-89B2-0C4D6E71B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5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6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0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34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5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25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8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47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6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30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DD73D-FBCD-4BC4-89B2-0C4D6E71B9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C66C-B06E-43C5-8F32-F179D2512921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7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8F4-FC40-41EE-BF26-E60D5F030BDF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5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FC6-60B7-4380-B49A-F3E5FB97FE5E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0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E2C-32BB-49CB-A80D-FC3FF9FD8AB2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9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2EE9-7B2A-4EDB-B637-4ED4B1A3C8AF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7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8EF-FAA7-4712-BC72-950719A8812F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B128-F142-415C-8ADA-B5250D5E462B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2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8A93-BA74-4197-B78D-887EDCA5183D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2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7C3C-4EF7-4F19-A98E-6D898DEE5BC7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054C-2F40-4A55-8369-96B38F200B4F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9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8BB6-C6A4-45ED-979B-957015B0B88F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7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55BE-0863-4042-9ACB-5110E7D2C697}" type="datetime1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HuStar Robot 1st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90AA-B941-4661-B718-F28DDD528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2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5CC17C45-6D52-4D69-B8A2-438AD196CDAE}"/>
              </a:ext>
            </a:extLst>
          </p:cNvPr>
          <p:cNvCxnSpPr>
            <a:cxnSpLocks/>
          </p:cNvCxnSpPr>
          <p:nvPr/>
        </p:nvCxnSpPr>
        <p:spPr>
          <a:xfrm>
            <a:off x="406400" y="3403600"/>
            <a:ext cx="83439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27560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sp>
        <p:nvSpPr>
          <p:cNvPr id="7" name="slide1_shape1">
            <a:extLst>
              <a:ext uri="{FF2B5EF4-FFF2-40B4-BE49-F238E27FC236}">
                <a16:creationId xmlns="" xmlns:a16="http://schemas.microsoft.com/office/drawing/2014/main" id="{37182FDF-CDCF-43CF-9AC1-A37594C7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92" y="2379011"/>
            <a:ext cx="9073008" cy="864096"/>
          </a:xfrm>
          <a:prstGeom prst="rect">
            <a:avLst/>
          </a:prstGeom>
        </p:spPr>
        <p:txBody>
          <a:bodyPr lIns="0" rIns="0"/>
          <a:lstStyle>
            <a:lvl1pPr algn="ctr">
              <a:defRPr sz="5000" spc="-100" baseline="0">
                <a:solidFill>
                  <a:schemeClr val="tx1"/>
                </a:solidFill>
                <a:latin typeface="나눔고딕"/>
                <a:ea typeface="나눔고딕"/>
              </a:defRPr>
            </a:lvl1pPr>
          </a:lstStyle>
          <a:p>
            <a:pPr marL="0" algn="ctr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5000" b="1" kern="1200" spc="-100" baseline="0" dirty="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  <a:cs typeface="+mj-cs"/>
              </a:rPr>
              <a:t>ANSYS </a:t>
            </a:r>
            <a:r>
              <a:rPr lang="ko-KR" altLang="en-US" b="1" dirty="0">
                <a:solidFill>
                  <a:schemeClr val="tx1">
                    <a:alpha val="100000"/>
                  </a:schemeClr>
                </a:solidFill>
              </a:rPr>
              <a:t>실습 과제</a:t>
            </a:r>
            <a:endParaRPr lang="ko-KR" altLang="ko-KR" sz="5000" b="1" kern="1200" spc="-100" baseline="0" dirty="0">
              <a:solidFill>
                <a:schemeClr val="tx1">
                  <a:alpha val="10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slide1_shape2">
            <a:extLst>
              <a:ext uri="{FF2B5EF4-FFF2-40B4-BE49-F238E27FC236}">
                <a16:creationId xmlns="" xmlns:a16="http://schemas.microsoft.com/office/drawing/2014/main" id="{5196AF7D-FE88-4BC6-ADE0-0E838382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77" y="3543678"/>
            <a:ext cx="9041754" cy="360040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ctr">
              <a:buNone/>
              <a:defRPr sz="2400" spc="-100" baseline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ctr" defTabSz="914400" latinLnBrk="1">
              <a:lnSpc>
                <a:spcPct val="100000"/>
              </a:lnSpc>
              <a:spcBef>
                <a:spcPts val="475"/>
              </a:spcBef>
              <a:buNone/>
            </a:pPr>
            <a:r>
              <a:rPr lang="ko-KR" altLang="en-US" sz="2400" kern="1200" spc="-100" baseline="0" dirty="0" err="1">
                <a:solidFill>
                  <a:schemeClr val="bg1">
                    <a:alpha val="100000"/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치구</a:t>
            </a:r>
            <a:r>
              <a:rPr lang="ko-KR" altLang="en-US" sz="2400" kern="1200" spc="-100" baseline="0" dirty="0">
                <a:solidFill>
                  <a:schemeClr val="bg1">
                    <a:alpha val="100000"/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모델 구조 </a:t>
            </a:r>
            <a:r>
              <a:rPr lang="ko-KR" altLang="en-US" dirty="0">
                <a:solidFill>
                  <a:schemeClr val="bg1">
                    <a:alpha val="100000"/>
                    <a:lumMod val="50000"/>
                  </a:schemeClr>
                </a:solidFill>
              </a:rPr>
              <a:t>해석</a:t>
            </a:r>
            <a:endParaRPr lang="en-US" altLang="en-US" sz="2400" kern="1200" spc="-100" baseline="0" dirty="0">
              <a:solidFill>
                <a:schemeClr val="bg1">
                  <a:alpha val="100000"/>
                  <a:lumMod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1_shape3">
            <a:extLst>
              <a:ext uri="{FF2B5EF4-FFF2-40B4-BE49-F238E27FC236}">
                <a16:creationId xmlns="" xmlns:a16="http://schemas.microsoft.com/office/drawing/2014/main" id="{1CE48E16-2D89-4A22-8508-99F5D9E50C46}"/>
              </a:ext>
            </a:extLst>
          </p:cNvPr>
          <p:cNvSpPr txBox="1">
            <a:spLocks/>
          </p:cNvSpPr>
          <p:nvPr/>
        </p:nvSpPr>
        <p:spPr>
          <a:xfrm>
            <a:off x="54050" y="4714153"/>
            <a:ext cx="9073008" cy="111226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indent="0" algn="ctr" defTabSz="457200" rtl="0" eaLnBrk="1" latinLnBrk="0" hangingPunct="1"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latinLnBrk="1">
              <a:spcBef>
                <a:spcPts val="250"/>
              </a:spcBef>
            </a:pPr>
            <a:r>
              <a:rPr lang="en-US" altLang="ko-KR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</a:rPr>
              <a:t>2019.10. 22</a:t>
            </a:r>
            <a:endParaRPr lang="ko-KR" altLang="en-US" dirty="0"/>
          </a:p>
          <a:p>
            <a:pPr defTabSz="914400" latinLnBrk="1">
              <a:spcBef>
                <a:spcPts val="250"/>
              </a:spcBef>
            </a:pPr>
            <a:r>
              <a:rPr lang="ko-KR" altLang="en-US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</a:rPr>
              <a:t>강호용</a:t>
            </a:r>
            <a:endParaRPr lang="ko-KR" altLang="ko-KR" dirty="0">
              <a:solidFill>
                <a:schemeClr val="tx1">
                  <a:alpha val="100000"/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1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7.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해석 결과</a:t>
            </a:r>
            <a:endParaRPr lang="en-US" altLang="ko-KR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2" name="nppt_15178078213313834">
            <a:extLst>
              <a:ext uri="{FF2B5EF4-FFF2-40B4-BE49-F238E27FC236}">
                <a16:creationId xmlns="" xmlns:a16="http://schemas.microsoft.com/office/drawing/2014/main" id="{7F15A2E7-E609-4A7C-ABA0-5898260FFB8C}"/>
              </a:ext>
            </a:extLst>
          </p:cNvPr>
          <p:cNvSpPr txBox="1">
            <a:spLocks/>
          </p:cNvSpPr>
          <p:nvPr/>
        </p:nvSpPr>
        <p:spPr>
          <a:xfrm>
            <a:off x="174870" y="941489"/>
            <a:ext cx="8813800" cy="185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342900" indent="-34290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SzPct val="80000"/>
              <a:buFont typeface="Wingdings" pitchFamily="2" charset="2"/>
              <a:buChar char="u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buFont typeface="AppleGothic" pitchFamily="2" charset="2"/>
              <a:buChar char="-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buFont typeface="Wingdings" pitchFamily="2" charset="2"/>
              <a:buChar char="ü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buFont typeface="Arial" pitchFamily="2" charset="2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ts val="350"/>
              </a:spcBef>
              <a:buFont typeface="Wingdings" pitchFamily="2" charset="2"/>
              <a:buNone/>
            </a:pPr>
            <a:endParaRPr lang="en-US" altLang="ko-KR" sz="1400" dirty="0">
              <a:solidFill>
                <a:srgbClr val="0C0C0C"/>
              </a:solidFill>
              <a:latin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DCE0FC-524A-4937-8C9B-CA99C661EC71}"/>
              </a:ext>
            </a:extLst>
          </p:cNvPr>
          <p:cNvSpPr txBox="1"/>
          <p:nvPr/>
        </p:nvSpPr>
        <p:spPr>
          <a:xfrm>
            <a:off x="1434113" y="5582234"/>
            <a:ext cx="629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해석 결과 </a:t>
            </a:r>
            <a:r>
              <a:rPr lang="en-US" altLang="ko-KR" dirty="0"/>
              <a:t>: </a:t>
            </a:r>
            <a:r>
              <a:rPr lang="ko-KR" altLang="en-US" dirty="0"/>
              <a:t>최대 응력은 면 홀부분에서 </a:t>
            </a:r>
            <a:r>
              <a:rPr lang="en-US" altLang="ko-KR" dirty="0"/>
              <a:t>7.291Mpa</a:t>
            </a:r>
            <a:r>
              <a:rPr lang="ko-KR" altLang="en-US" dirty="0"/>
              <a:t> 로 나타남</a:t>
            </a: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7EDD34-FCA9-4BD2-BF99-2E25B4B87EAF}"/>
              </a:ext>
            </a:extLst>
          </p:cNvPr>
          <p:cNvSpPr txBox="1"/>
          <p:nvPr/>
        </p:nvSpPr>
        <p:spPr>
          <a:xfrm>
            <a:off x="446565" y="1102893"/>
            <a:ext cx="321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&lt;Equivalent (von-Mises) Stress&gt;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A625411-6D72-42CE-8533-60E3EE54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5" y="1565982"/>
            <a:ext cx="8399754" cy="341423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389A4ABE-9CDF-4F32-9F66-F1B6A7016D9F}"/>
              </a:ext>
            </a:extLst>
          </p:cNvPr>
          <p:cNvSpPr/>
          <p:nvPr/>
        </p:nvSpPr>
        <p:spPr>
          <a:xfrm>
            <a:off x="3396343" y="3273097"/>
            <a:ext cx="979714" cy="792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="" xmlns:a16="http://schemas.microsoft.com/office/drawing/2014/main" id="{86EDB09C-EDD4-42B7-86AF-D33ECF2ED3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67329" y="4341564"/>
            <a:ext cx="1281008" cy="956733"/>
          </a:xfrm>
          <a:prstGeom prst="bentConnector3">
            <a:avLst>
              <a:gd name="adj1" fmla="val 7247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6664372-52BB-4A5A-9EA6-C5FC29E04FA4}"/>
              </a:ext>
            </a:extLst>
          </p:cNvPr>
          <p:cNvSpPr txBox="1"/>
          <p:nvPr/>
        </p:nvSpPr>
        <p:spPr>
          <a:xfrm>
            <a:off x="3986252" y="49802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응력분포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42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8.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해석 결과</a:t>
            </a:r>
            <a:endParaRPr lang="en-US" altLang="ko-KR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2" name="nppt_15178078213313834">
            <a:extLst>
              <a:ext uri="{FF2B5EF4-FFF2-40B4-BE49-F238E27FC236}">
                <a16:creationId xmlns="" xmlns:a16="http://schemas.microsoft.com/office/drawing/2014/main" id="{7F15A2E7-E609-4A7C-ABA0-5898260FFB8C}"/>
              </a:ext>
            </a:extLst>
          </p:cNvPr>
          <p:cNvSpPr txBox="1">
            <a:spLocks/>
          </p:cNvSpPr>
          <p:nvPr/>
        </p:nvSpPr>
        <p:spPr>
          <a:xfrm>
            <a:off x="174870" y="941489"/>
            <a:ext cx="8813800" cy="185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342900" indent="-34290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SzPct val="80000"/>
              <a:buFont typeface="Wingdings" pitchFamily="2" charset="2"/>
              <a:buChar char="u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buFont typeface="AppleGothic" pitchFamily="2" charset="2"/>
              <a:buChar char="-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buFont typeface="Wingdings" pitchFamily="2" charset="2"/>
              <a:buChar char="ü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buFont typeface="Arial" pitchFamily="2" charset="2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ts val="350"/>
              </a:spcBef>
              <a:buFont typeface="Wingdings" pitchFamily="2" charset="2"/>
              <a:buNone/>
            </a:pPr>
            <a:endParaRPr lang="en-US" altLang="ko-KR" sz="1400" dirty="0">
              <a:solidFill>
                <a:srgbClr val="0C0C0C"/>
              </a:solidFill>
              <a:latin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0D9145E-E6EC-4457-96C4-A5BBF5B48088}"/>
              </a:ext>
            </a:extLst>
          </p:cNvPr>
          <p:cNvSpPr txBox="1"/>
          <p:nvPr/>
        </p:nvSpPr>
        <p:spPr>
          <a:xfrm>
            <a:off x="3371342" y="5055268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최대 전달 응력 분포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DCE0FC-524A-4937-8C9B-CA99C661EC71}"/>
              </a:ext>
            </a:extLst>
          </p:cNvPr>
          <p:cNvSpPr txBox="1"/>
          <p:nvPr/>
        </p:nvSpPr>
        <p:spPr>
          <a:xfrm>
            <a:off x="1821372" y="5644756"/>
            <a:ext cx="6673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해석 결과 </a:t>
            </a:r>
            <a:r>
              <a:rPr lang="en-US" altLang="ko-KR" dirty="0"/>
              <a:t>: </a:t>
            </a:r>
            <a:r>
              <a:rPr lang="ko-KR" altLang="en-US" dirty="0"/>
              <a:t>최대 전달응력은 </a:t>
            </a:r>
            <a:r>
              <a:rPr lang="ko-KR" altLang="en-US" dirty="0" err="1"/>
              <a:t>치구의</a:t>
            </a:r>
            <a:r>
              <a:rPr lang="ko-KR" altLang="en-US" dirty="0"/>
              <a:t> 벽면지지부분과 면의 경계선</a:t>
            </a:r>
            <a:endParaRPr lang="en-US" altLang="ko-KR" dirty="0"/>
          </a:p>
          <a:p>
            <a:r>
              <a:rPr lang="ko-KR" altLang="en-US" dirty="0"/>
              <a:t>부분에서 </a:t>
            </a:r>
            <a:r>
              <a:rPr lang="en-US" altLang="ko-KR" dirty="0"/>
              <a:t> 3.8023Mpa</a:t>
            </a:r>
            <a:r>
              <a:rPr lang="ko-KR" altLang="en-US" dirty="0"/>
              <a:t> 로 나타남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7EDD34-FCA9-4BD2-BF99-2E25B4B87EAF}"/>
              </a:ext>
            </a:extLst>
          </p:cNvPr>
          <p:cNvSpPr txBox="1"/>
          <p:nvPr/>
        </p:nvSpPr>
        <p:spPr>
          <a:xfrm>
            <a:off x="491308" y="1032155"/>
            <a:ext cx="265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&lt;Maximum </a:t>
            </a:r>
            <a:r>
              <a:rPr lang="en-US" altLang="ko-KR" b="1" dirty="0"/>
              <a:t>Shear </a:t>
            </a:r>
            <a:r>
              <a:rPr lang="en-US" altLang="ko-KR" b="1" dirty="0" smtClean="0"/>
              <a:t>Stress&gt;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B96E33C-2780-4750-8B48-9AF35544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3" y="1572677"/>
            <a:ext cx="8471408" cy="344335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="" xmlns:a16="http://schemas.microsoft.com/office/drawing/2014/main" id="{76747142-6E1D-4897-A4E9-78F9697F76F7}"/>
              </a:ext>
            </a:extLst>
          </p:cNvPr>
          <p:cNvSpPr/>
          <p:nvPr/>
        </p:nvSpPr>
        <p:spPr>
          <a:xfrm>
            <a:off x="2760133" y="3606800"/>
            <a:ext cx="778934" cy="711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3606C6C7-B8ED-4593-82BE-D9C796688478}"/>
              </a:ext>
            </a:extLst>
          </p:cNvPr>
          <p:cNvCxnSpPr/>
          <p:nvPr/>
        </p:nvCxnSpPr>
        <p:spPr>
          <a:xfrm flipV="1">
            <a:off x="2950346" y="4318000"/>
            <a:ext cx="0" cy="1106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9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9.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해석 결과</a:t>
            </a:r>
            <a:endParaRPr lang="en-US" altLang="ko-KR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2" name="nppt_15178078213313834">
            <a:extLst>
              <a:ext uri="{FF2B5EF4-FFF2-40B4-BE49-F238E27FC236}">
                <a16:creationId xmlns="" xmlns:a16="http://schemas.microsoft.com/office/drawing/2014/main" id="{7F15A2E7-E609-4A7C-ABA0-5898260FFB8C}"/>
              </a:ext>
            </a:extLst>
          </p:cNvPr>
          <p:cNvSpPr txBox="1">
            <a:spLocks/>
          </p:cNvSpPr>
          <p:nvPr/>
        </p:nvSpPr>
        <p:spPr>
          <a:xfrm>
            <a:off x="174870" y="941489"/>
            <a:ext cx="8813800" cy="185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342900" indent="-34290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SzPct val="80000"/>
              <a:buFont typeface="Wingdings" pitchFamily="2" charset="2"/>
              <a:buChar char="u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buFont typeface="AppleGothic" pitchFamily="2" charset="2"/>
              <a:buChar char="-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buFont typeface="Wingdings" pitchFamily="2" charset="2"/>
              <a:buChar char="ü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buFont typeface="Arial" pitchFamily="2" charset="2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ts val="350"/>
              </a:spcBef>
              <a:buFont typeface="Wingdings" pitchFamily="2" charset="2"/>
              <a:buNone/>
            </a:pPr>
            <a:endParaRPr lang="en-US" altLang="ko-KR" sz="1400" dirty="0">
              <a:solidFill>
                <a:srgbClr val="0C0C0C"/>
              </a:solidFill>
              <a:latin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6A7069F-1CB9-41BA-8713-BBC56AEF8C58}"/>
              </a:ext>
            </a:extLst>
          </p:cNvPr>
          <p:cNvSpPr txBox="1"/>
          <p:nvPr/>
        </p:nvSpPr>
        <p:spPr>
          <a:xfrm>
            <a:off x="3801993" y="484891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 err="1"/>
              <a:t>변형량</a:t>
            </a:r>
            <a:r>
              <a:rPr lang="ko-KR" altLang="en-US" b="1" dirty="0"/>
              <a:t> 분포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D4BBB07-BA64-4DBE-BFD3-FCD445C91F8A}"/>
              </a:ext>
            </a:extLst>
          </p:cNvPr>
          <p:cNvSpPr txBox="1"/>
          <p:nvPr/>
        </p:nvSpPr>
        <p:spPr>
          <a:xfrm>
            <a:off x="1903613" y="5426775"/>
            <a:ext cx="6263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해석 결과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ko-KR" altLang="en-US" dirty="0" err="1"/>
              <a:t>변향량은</a:t>
            </a:r>
            <a:r>
              <a:rPr lang="ko-KR" altLang="en-US" dirty="0"/>
              <a:t> </a:t>
            </a:r>
            <a:r>
              <a:rPr lang="ko-KR" altLang="en-US" dirty="0" err="1"/>
              <a:t>치구</a:t>
            </a:r>
            <a:r>
              <a:rPr lang="en-US" altLang="ko-KR" dirty="0"/>
              <a:t> </a:t>
            </a:r>
            <a:r>
              <a:rPr lang="ko-KR" altLang="en-US" dirty="0"/>
              <a:t>끝부분 고리 부분 밑단에서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/>
              <a:t>0.030472mm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139A2F4-4549-46F7-B5EF-69381155EAB3}"/>
              </a:ext>
            </a:extLst>
          </p:cNvPr>
          <p:cNvSpPr txBox="1"/>
          <p:nvPr/>
        </p:nvSpPr>
        <p:spPr>
          <a:xfrm>
            <a:off x="485320" y="991075"/>
            <a:ext cx="19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Total Deformation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328D7ED-5E4F-4495-B4D9-12AA5938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3" y="1435967"/>
            <a:ext cx="8229600" cy="334506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A5DF6006-6060-4363-8E80-785F01E7C6B8}"/>
              </a:ext>
            </a:extLst>
          </p:cNvPr>
          <p:cNvSpPr/>
          <p:nvPr/>
        </p:nvSpPr>
        <p:spPr>
          <a:xfrm>
            <a:off x="5176762" y="2868436"/>
            <a:ext cx="778934" cy="711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="" xmlns:a16="http://schemas.microsoft.com/office/drawing/2014/main" id="{116D134F-5528-47A9-B091-EDC323F671E6}"/>
              </a:ext>
            </a:extLst>
          </p:cNvPr>
          <p:cNvCxnSpPr/>
          <p:nvPr/>
        </p:nvCxnSpPr>
        <p:spPr>
          <a:xfrm rot="16200000" flipV="1">
            <a:off x="5279419" y="4064204"/>
            <a:ext cx="1638607" cy="669471"/>
          </a:xfrm>
          <a:prstGeom prst="bentConnector3">
            <a:avLst>
              <a:gd name="adj1" fmla="val 7192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9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7.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결론</a:t>
            </a:r>
            <a:endParaRPr lang="en-US" altLang="ko-KR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2" name="nppt_15178078213313834">
            <a:extLst>
              <a:ext uri="{FF2B5EF4-FFF2-40B4-BE49-F238E27FC236}">
                <a16:creationId xmlns="" xmlns:a16="http://schemas.microsoft.com/office/drawing/2014/main" id="{7F15A2E7-E609-4A7C-ABA0-5898260FFB8C}"/>
              </a:ext>
            </a:extLst>
          </p:cNvPr>
          <p:cNvSpPr txBox="1">
            <a:spLocks/>
          </p:cNvSpPr>
          <p:nvPr/>
        </p:nvSpPr>
        <p:spPr>
          <a:xfrm>
            <a:off x="546099" y="592871"/>
            <a:ext cx="8813800" cy="185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342900" indent="-34290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SzPct val="80000"/>
              <a:buFont typeface="Wingdings" pitchFamily="2" charset="2"/>
              <a:buChar char="u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buFont typeface="AppleGothic" pitchFamily="2" charset="2"/>
              <a:buChar char="-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buFont typeface="Wingdings" pitchFamily="2" charset="2"/>
              <a:buChar char="ü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buFont typeface="Arial" pitchFamily="2" charset="2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ts val="350"/>
              </a:spcBef>
              <a:buFont typeface="Wingdings" pitchFamily="2" charset="2"/>
              <a:buNone/>
            </a:pPr>
            <a:endParaRPr lang="en-US" altLang="ko-KR" sz="1400" dirty="0">
              <a:solidFill>
                <a:srgbClr val="0C0C0C"/>
              </a:solidFill>
              <a:latin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1C631F-EC19-45F8-8D85-ADE7836DD223}"/>
              </a:ext>
            </a:extLst>
          </p:cNvPr>
          <p:cNvSpPr txBox="1"/>
          <p:nvPr/>
        </p:nvSpPr>
        <p:spPr>
          <a:xfrm>
            <a:off x="355599" y="2225832"/>
            <a:ext cx="8597901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치구</a:t>
            </a:r>
            <a:r>
              <a:rPr lang="ko-KR" altLang="en-US" dirty="0"/>
              <a:t> 모델에 대해서 응력 분포 </a:t>
            </a:r>
            <a:r>
              <a:rPr lang="en-US" altLang="ko-KR" dirty="0"/>
              <a:t>, </a:t>
            </a:r>
            <a:r>
              <a:rPr lang="ko-KR" altLang="en-US" dirty="0"/>
              <a:t>최대 전달 응력 분포</a:t>
            </a:r>
            <a:r>
              <a:rPr lang="en-US" altLang="ko-KR" dirty="0"/>
              <a:t>, </a:t>
            </a:r>
            <a:r>
              <a:rPr lang="ko-KR" altLang="en-US" dirty="0" err="1"/>
              <a:t>변형량</a:t>
            </a:r>
            <a:r>
              <a:rPr lang="ko-KR" altLang="en-US" dirty="0"/>
              <a:t> 분포를 해석한 결과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응력분포는 </a:t>
            </a:r>
            <a:r>
              <a:rPr lang="ko-KR" altLang="en-US" b="1" dirty="0"/>
              <a:t>면 에 홀 부분</a:t>
            </a:r>
            <a:r>
              <a:rPr lang="ko-KR" altLang="en-US" dirty="0"/>
              <a:t>에서 발생하였고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최대 전달 응력 분포는</a:t>
            </a:r>
            <a:r>
              <a:rPr lang="en-US" altLang="ko-KR" dirty="0"/>
              <a:t>”</a:t>
            </a:r>
            <a:r>
              <a:rPr lang="ko-KR" altLang="en-US" b="1" dirty="0" err="1"/>
              <a:t>치구의</a:t>
            </a:r>
            <a:r>
              <a:rPr lang="ko-KR" altLang="en-US" b="1" dirty="0"/>
              <a:t> 벽면 지지 부분과 면의 경계선 사이</a:t>
            </a:r>
            <a:r>
              <a:rPr lang="en-US" altLang="ko-KR" dirty="0"/>
              <a:t>”</a:t>
            </a:r>
            <a:r>
              <a:rPr lang="ko-KR" altLang="en-US" dirty="0"/>
              <a:t>에서 발생하였고 변화량 분포는 </a:t>
            </a:r>
            <a:r>
              <a:rPr lang="ko-KR" altLang="en-US" b="1" dirty="0" err="1"/>
              <a:t>치구</a:t>
            </a:r>
            <a:r>
              <a:rPr lang="ko-KR" altLang="en-US" b="1" dirty="0"/>
              <a:t> 끝부분 고리 부분의 밑단</a:t>
            </a:r>
            <a:r>
              <a:rPr lang="ko-KR" altLang="en-US" dirty="0"/>
              <a:t>에서 발생하는 것을 해석을 통해서 알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75E4469-11AA-4C1B-BB8C-43F7952F6A41}"/>
              </a:ext>
            </a:extLst>
          </p:cNvPr>
          <p:cNvSpPr txBox="1"/>
          <p:nvPr/>
        </p:nvSpPr>
        <p:spPr>
          <a:xfrm>
            <a:off x="273048" y="1798055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치구</a:t>
            </a:r>
            <a:r>
              <a:rPr lang="ko-KR" altLang="en-US" sz="2000" b="1" dirty="0"/>
              <a:t> 모델 해석 결론 </a:t>
            </a:r>
          </a:p>
        </p:txBody>
      </p:sp>
    </p:spTree>
    <p:extLst>
      <p:ext uri="{BB962C8B-B14F-4D97-AF65-F5344CB8AC3E}">
        <p14:creationId xmlns:p14="http://schemas.microsoft.com/office/powerpoint/2010/main" val="35470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문제 정의 </a:t>
            </a:r>
            <a:endParaRPr lang="en-US" altLang="ko-KR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B60EF98-7A5B-4030-AA18-FF919B8498C1}"/>
              </a:ext>
            </a:extLst>
          </p:cNvPr>
          <p:cNvSpPr txBox="1"/>
          <p:nvPr/>
        </p:nvSpPr>
        <p:spPr>
          <a:xfrm>
            <a:off x="273049" y="2642434"/>
            <a:ext cx="813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물체의 재질 정보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E = 210GP -&gt; 210000MPa 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포아송비</a:t>
            </a:r>
            <a:r>
              <a:rPr lang="ko-KR" altLang="en-US" dirty="0"/>
              <a:t> </a:t>
            </a:r>
            <a:r>
              <a:rPr lang="en-US" altLang="ko-KR" dirty="0"/>
              <a:t>-&gt; 0.3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A8833AF-0642-419D-9DC8-965B01DE693E}"/>
              </a:ext>
            </a:extLst>
          </p:cNvPr>
          <p:cNvSpPr txBox="1"/>
          <p:nvPr/>
        </p:nvSpPr>
        <p:spPr>
          <a:xfrm>
            <a:off x="273049" y="4114378"/>
            <a:ext cx="2456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물체의 구속</a:t>
            </a:r>
            <a:r>
              <a:rPr lang="en-US" altLang="ko-KR" b="1" dirty="0"/>
              <a:t>(</a:t>
            </a:r>
            <a:r>
              <a:rPr lang="ko-KR" altLang="en-US" b="1" dirty="0"/>
              <a:t>경계</a:t>
            </a:r>
            <a:r>
              <a:rPr lang="en-US" altLang="ko-KR" b="1" dirty="0"/>
              <a:t>)</a:t>
            </a:r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  </a:t>
            </a:r>
            <a:r>
              <a:rPr lang="ko-KR" altLang="en-US" dirty="0"/>
              <a:t>홀 </a:t>
            </a:r>
            <a:r>
              <a:rPr lang="en-US" altLang="ko-KR" dirty="0"/>
              <a:t>3</a:t>
            </a:r>
            <a:r>
              <a:rPr lang="ko-KR" altLang="en-US" dirty="0"/>
              <a:t>자유도 구속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벽면지지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F810BC0-87C0-4405-99B7-E57DA08F4EF1}"/>
              </a:ext>
            </a:extLst>
          </p:cNvPr>
          <p:cNvSpPr txBox="1"/>
          <p:nvPr/>
        </p:nvSpPr>
        <p:spPr>
          <a:xfrm>
            <a:off x="273049" y="5222019"/>
            <a:ext cx="333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유한요소 조건</a:t>
            </a:r>
            <a:endParaRPr lang="en-US" altLang="ko-KR" b="1" dirty="0"/>
          </a:p>
          <a:p>
            <a:r>
              <a:rPr lang="en-US" altLang="ko-KR" dirty="0"/>
              <a:t>   Mash Defeature</a:t>
            </a:r>
            <a:r>
              <a:rPr lang="ko-KR" altLang="en-US" dirty="0"/>
              <a:t> </a:t>
            </a:r>
            <a:r>
              <a:rPr lang="en-US" altLang="ko-KR" dirty="0"/>
              <a:t>Size : Default</a:t>
            </a:r>
          </a:p>
          <a:p>
            <a:r>
              <a:rPr lang="en-US" altLang="ko-KR" dirty="0"/>
              <a:t>   Mash sizing Resolution = 6 </a:t>
            </a:r>
            <a:r>
              <a:rPr lang="ko-KR" altLang="en-US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CE5AC8-A940-4F7C-828B-D15F3DDB0F6F}"/>
              </a:ext>
            </a:extLst>
          </p:cNvPr>
          <p:cNvSpPr txBox="1"/>
          <p:nvPr/>
        </p:nvSpPr>
        <p:spPr>
          <a:xfrm>
            <a:off x="273755" y="893492"/>
            <a:ext cx="8968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 정의 </a:t>
            </a:r>
            <a:endParaRPr lang="en-US" altLang="ko-KR" b="1" dirty="0"/>
          </a:p>
          <a:p>
            <a:r>
              <a:rPr lang="ko-KR" altLang="en-US" dirty="0"/>
              <a:t>   </a:t>
            </a:r>
            <a:r>
              <a:rPr lang="ko-KR" altLang="en-US" dirty="0" err="1"/>
              <a:t>치구</a:t>
            </a:r>
            <a:r>
              <a:rPr lang="ko-KR" altLang="en-US" dirty="0"/>
              <a:t> 모델에 </a:t>
            </a:r>
            <a:r>
              <a:rPr lang="en-US" altLang="ko-KR" dirty="0"/>
              <a:t>– y </a:t>
            </a:r>
            <a:r>
              <a:rPr lang="ko-KR" altLang="en-US" dirty="0"/>
              <a:t>방향으로 </a:t>
            </a:r>
            <a:r>
              <a:rPr lang="en-US" altLang="ko-KR" dirty="0"/>
              <a:t>5kgf </a:t>
            </a:r>
            <a:r>
              <a:rPr lang="ko-KR" altLang="en-US" dirty="0"/>
              <a:t>와 </a:t>
            </a:r>
            <a:r>
              <a:rPr lang="en-US" altLang="ko-KR" dirty="0"/>
              <a:t>x </a:t>
            </a:r>
            <a:r>
              <a:rPr lang="ko-KR" altLang="en-US" dirty="0"/>
              <a:t>방향으로 </a:t>
            </a:r>
            <a:r>
              <a:rPr lang="en-US" altLang="ko-KR" dirty="0"/>
              <a:t>5kgf </a:t>
            </a:r>
            <a:r>
              <a:rPr lang="ko-KR" altLang="en-US" dirty="0"/>
              <a:t>응력을 주었을 때 </a:t>
            </a:r>
            <a:r>
              <a:rPr lang="ko-KR" altLang="en-US" dirty="0" err="1"/>
              <a:t>치구</a:t>
            </a:r>
            <a:r>
              <a:rPr lang="ko-KR" altLang="en-US" dirty="0"/>
              <a:t> 모델의 </a:t>
            </a:r>
            <a:endParaRPr lang="en-US" altLang="ko-KR" dirty="0"/>
          </a:p>
          <a:p>
            <a:r>
              <a:rPr lang="ko-KR" altLang="en-US" dirty="0"/>
              <a:t>응력 분포</a:t>
            </a:r>
            <a:r>
              <a:rPr lang="en-US" altLang="ko-KR" dirty="0"/>
              <a:t>(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)</a:t>
            </a:r>
            <a:r>
              <a:rPr lang="ko-KR" altLang="en-US" dirty="0"/>
              <a:t> 와 </a:t>
            </a:r>
            <a:r>
              <a:rPr lang="ko-KR" altLang="en-US" dirty="0" err="1"/>
              <a:t>변형량</a:t>
            </a:r>
            <a:r>
              <a:rPr lang="ko-KR" altLang="en-US" dirty="0"/>
              <a:t> 분포</a:t>
            </a:r>
            <a:r>
              <a:rPr lang="en-US" altLang="ko-KR" dirty="0"/>
              <a:t>(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) , </a:t>
            </a:r>
            <a:r>
              <a:rPr lang="ko-KR" altLang="en-US" dirty="0"/>
              <a:t>최대전달응력 을 알아보기 위해서해석을 실시하였습니다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 err="1">
                <a:solidFill>
                  <a:srgbClr val="FF0000"/>
                </a:solidFill>
              </a:rPr>
              <a:t>치구</a:t>
            </a:r>
            <a:r>
              <a:rPr lang="ko-KR" altLang="en-US" b="1" dirty="0">
                <a:solidFill>
                  <a:srgbClr val="FF0000"/>
                </a:solidFill>
              </a:rPr>
              <a:t> 모델에서 밑고리의 원형 과 </a:t>
            </a:r>
            <a:r>
              <a:rPr lang="ko-KR" altLang="en-US" b="1" dirty="0" err="1">
                <a:solidFill>
                  <a:srgbClr val="FF0000"/>
                </a:solidFill>
              </a:rPr>
              <a:t>윗고리</a:t>
            </a:r>
            <a:r>
              <a:rPr lang="ko-KR" altLang="en-US" b="1" dirty="0">
                <a:solidFill>
                  <a:srgbClr val="FF0000"/>
                </a:solidFill>
              </a:rPr>
              <a:t> 원형에 핀이 고정된다는 과정하고 실시</a:t>
            </a:r>
          </a:p>
        </p:txBody>
      </p:sp>
    </p:spTree>
    <p:extLst>
      <p:ext uri="{BB962C8B-B14F-4D97-AF65-F5344CB8AC3E}">
        <p14:creationId xmlns:p14="http://schemas.microsoft.com/office/powerpoint/2010/main" val="408919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모델 분석</a:t>
            </a:r>
            <a:endParaRPr lang="en-US" altLang="ko-KR" dirty="0">
              <a:solidFill>
                <a:schemeClr val="tx1">
                  <a:alpha val="10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3520C5A-6CD3-4E4E-90CF-9AE2C46B1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5" y="3694208"/>
            <a:ext cx="4262018" cy="25238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BC11738-93AA-4232-832A-ED2881EF5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941491"/>
            <a:ext cx="4510126" cy="25238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9F840C4-1590-4BDF-BAB1-98B997920B24}"/>
              </a:ext>
            </a:extLst>
          </p:cNvPr>
          <p:cNvSpPr txBox="1"/>
          <p:nvPr/>
        </p:nvSpPr>
        <p:spPr>
          <a:xfrm>
            <a:off x="4024210" y="6020287"/>
            <a:ext cx="209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 err="1"/>
              <a:t>치구</a:t>
            </a:r>
            <a:r>
              <a:rPr lang="ko-KR" altLang="en-US" b="1" dirty="0"/>
              <a:t> 모델</a:t>
            </a:r>
            <a:r>
              <a:rPr lang="en-US" altLang="ko-KR" b="1" dirty="0"/>
              <a:t>&gt;</a:t>
            </a: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501F3BB-B2D1-4B65-9663-935F755F6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2327966"/>
            <a:ext cx="4382116" cy="25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5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물체의 재질 정보 설정</a:t>
            </a: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721AA9A-6717-4444-B6EF-7E2B4484189F}"/>
              </a:ext>
            </a:extLst>
          </p:cNvPr>
          <p:cNvSpPr txBox="1"/>
          <p:nvPr/>
        </p:nvSpPr>
        <p:spPr>
          <a:xfrm>
            <a:off x="273049" y="2934830"/>
            <a:ext cx="3188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물체의 재질 정보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dirty="0"/>
              <a:t> E = 210GP -&gt; 210000MPa 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포아송비</a:t>
            </a:r>
            <a:r>
              <a:rPr lang="ko-KR" altLang="en-US" dirty="0"/>
              <a:t> </a:t>
            </a:r>
            <a:r>
              <a:rPr lang="en-US" altLang="ko-KR" dirty="0"/>
              <a:t>-&gt; 0.3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F62EF87-99E9-4850-A559-585090DED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41" y="2328709"/>
            <a:ext cx="4486901" cy="220058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="" xmlns:a16="http://schemas.microsoft.com/office/drawing/2014/main" id="{1AED22D0-09CB-4514-A71C-EACE952AA414}"/>
              </a:ext>
            </a:extLst>
          </p:cNvPr>
          <p:cNvSpPr/>
          <p:nvPr/>
        </p:nvSpPr>
        <p:spPr>
          <a:xfrm>
            <a:off x="3188067" y="3175908"/>
            <a:ext cx="734786" cy="50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4C6203-F141-438F-AC95-21EBA14EC00D}"/>
              </a:ext>
            </a:extLst>
          </p:cNvPr>
          <p:cNvSpPr txBox="1"/>
          <p:nvPr/>
        </p:nvSpPr>
        <p:spPr>
          <a:xfrm>
            <a:off x="5172362" y="4627418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치구모델</a:t>
            </a:r>
            <a:r>
              <a:rPr lang="ko-KR" altLang="en-US" dirty="0"/>
              <a:t> 물체 재질 정보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20765AE-E388-4C77-8C2F-446B1F874142}"/>
              </a:ext>
            </a:extLst>
          </p:cNvPr>
          <p:cNvSpPr/>
          <p:nvPr/>
        </p:nvSpPr>
        <p:spPr>
          <a:xfrm>
            <a:off x="4254741" y="3546764"/>
            <a:ext cx="4486901" cy="50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7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유한 요소 생성 </a:t>
            </a:r>
            <a:endParaRPr lang="en-US" altLang="ko-KR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2" name="nppt_15178078213313834">
            <a:extLst>
              <a:ext uri="{FF2B5EF4-FFF2-40B4-BE49-F238E27FC236}">
                <a16:creationId xmlns="" xmlns:a16="http://schemas.microsoft.com/office/drawing/2014/main" id="{7F15A2E7-E609-4A7C-ABA0-5898260FFB8C}"/>
              </a:ext>
            </a:extLst>
          </p:cNvPr>
          <p:cNvSpPr txBox="1">
            <a:spLocks/>
          </p:cNvSpPr>
          <p:nvPr/>
        </p:nvSpPr>
        <p:spPr>
          <a:xfrm>
            <a:off x="174870" y="941489"/>
            <a:ext cx="8813800" cy="185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342900" indent="-34290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SzPct val="80000"/>
              <a:buFont typeface="Wingdings" pitchFamily="2" charset="2"/>
              <a:buChar char="u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buFont typeface="AppleGothic" pitchFamily="2" charset="2"/>
              <a:buChar char="-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buFont typeface="Wingdings" pitchFamily="2" charset="2"/>
              <a:buChar char="ü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buFont typeface="Arial" pitchFamily="2" charset="2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ts val="350"/>
              </a:spcBef>
              <a:buFont typeface="Wingdings" pitchFamily="2" charset="2"/>
              <a:buNone/>
            </a:pPr>
            <a:endParaRPr lang="en-US" altLang="ko-KR" sz="1400" dirty="0">
              <a:solidFill>
                <a:srgbClr val="0C0C0C"/>
              </a:solidFill>
              <a:latin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A81D3D5-4BD2-44A9-9CB5-AD6B0E0E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83" y="1617620"/>
            <a:ext cx="6665787" cy="31091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B29A4F0-3D0E-4DE2-B3B6-ACF2D975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0" y="1584515"/>
            <a:ext cx="2461830" cy="317540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FE19AC-E437-4EB2-89AB-A6AB47C17676}"/>
              </a:ext>
            </a:extLst>
          </p:cNvPr>
          <p:cNvSpPr/>
          <p:nvPr/>
        </p:nvSpPr>
        <p:spPr>
          <a:xfrm>
            <a:off x="358803" y="4065125"/>
            <a:ext cx="2786216" cy="728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ABC5988-1F24-43AC-BFF5-696CF8A6361A}"/>
              </a:ext>
            </a:extLst>
          </p:cNvPr>
          <p:cNvSpPr txBox="1"/>
          <p:nvPr/>
        </p:nvSpPr>
        <p:spPr>
          <a:xfrm>
            <a:off x="273049" y="5440276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생성된 절점 및 유한 </a:t>
            </a:r>
            <a:r>
              <a:rPr lang="ko-KR" altLang="en-US" b="1" dirty="0" err="1"/>
              <a:t>요소수</a:t>
            </a:r>
            <a:endParaRPr lang="en-US" altLang="ko-KR" b="1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="" xmlns:a16="http://schemas.microsoft.com/office/drawing/2014/main" id="{AECB402B-173F-4FED-B44A-FBF19717EDB9}"/>
              </a:ext>
            </a:extLst>
          </p:cNvPr>
          <p:cNvSpPr/>
          <p:nvPr/>
        </p:nvSpPr>
        <p:spPr>
          <a:xfrm>
            <a:off x="1518557" y="4859331"/>
            <a:ext cx="375557" cy="479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7D13357-9C12-43B2-BD50-6F0DA4F25529}"/>
              </a:ext>
            </a:extLst>
          </p:cNvPr>
          <p:cNvSpPr txBox="1"/>
          <p:nvPr/>
        </p:nvSpPr>
        <p:spPr>
          <a:xfrm>
            <a:off x="4849586" y="500006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모델의 유한 요소 생성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510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경계조건</a:t>
            </a:r>
            <a:endParaRPr lang="en-US" altLang="ko-KR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2" name="nppt_15178078213313834">
            <a:extLst>
              <a:ext uri="{FF2B5EF4-FFF2-40B4-BE49-F238E27FC236}">
                <a16:creationId xmlns="" xmlns:a16="http://schemas.microsoft.com/office/drawing/2014/main" id="{7F15A2E7-E609-4A7C-ABA0-5898260FFB8C}"/>
              </a:ext>
            </a:extLst>
          </p:cNvPr>
          <p:cNvSpPr txBox="1">
            <a:spLocks/>
          </p:cNvSpPr>
          <p:nvPr/>
        </p:nvSpPr>
        <p:spPr>
          <a:xfrm>
            <a:off x="174870" y="941489"/>
            <a:ext cx="8813800" cy="185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342900" indent="-34290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SzPct val="80000"/>
              <a:buFont typeface="Wingdings" pitchFamily="2" charset="2"/>
              <a:buChar char="u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buFont typeface="AppleGothic" pitchFamily="2" charset="2"/>
              <a:buChar char="-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buFont typeface="Wingdings" pitchFamily="2" charset="2"/>
              <a:buChar char="ü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buFont typeface="Arial" pitchFamily="2" charset="2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ts val="350"/>
              </a:spcBef>
              <a:buFont typeface="Wingdings" pitchFamily="2" charset="2"/>
              <a:buNone/>
            </a:pPr>
            <a:endParaRPr lang="en-US" altLang="ko-KR" sz="1400" dirty="0">
              <a:solidFill>
                <a:srgbClr val="0C0C0C"/>
              </a:solidFill>
              <a:latin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8724B82-5E3D-4F47-8EAC-F7C867E8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" y="1803835"/>
            <a:ext cx="8327571" cy="4112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FE4B5D5-3085-47C3-8024-0DBFE6D6C38E}"/>
              </a:ext>
            </a:extLst>
          </p:cNvPr>
          <p:cNvSpPr txBox="1"/>
          <p:nvPr/>
        </p:nvSpPr>
        <p:spPr>
          <a:xfrm>
            <a:off x="473529" y="1073578"/>
            <a:ext cx="642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변위 구속 </a:t>
            </a:r>
            <a:r>
              <a:rPr lang="en-US" altLang="ko-KR" b="1" dirty="0"/>
              <a:t>-&gt; </a:t>
            </a:r>
            <a:r>
              <a:rPr lang="ko-KR" altLang="en-US" b="1" dirty="0"/>
              <a:t>홀 </a:t>
            </a:r>
            <a:r>
              <a:rPr lang="en-US" altLang="ko-KR" b="1" dirty="0"/>
              <a:t>3</a:t>
            </a:r>
            <a:r>
              <a:rPr lang="ko-KR" altLang="en-US" b="1" dirty="0"/>
              <a:t>자유도 구속 </a:t>
            </a:r>
            <a:r>
              <a:rPr lang="en-US" altLang="ko-KR" b="1" dirty="0"/>
              <a:t>= </a:t>
            </a:r>
            <a:r>
              <a:rPr lang="ko-KR" altLang="en-US" b="1" dirty="0"/>
              <a:t>벽면 홀 부분에 </a:t>
            </a:r>
            <a:r>
              <a:rPr lang="en-US" altLang="ko-KR" b="1" dirty="0"/>
              <a:t>x ,y, z</a:t>
            </a:r>
            <a:r>
              <a:rPr lang="ko-KR" altLang="en-US" b="1" dirty="0"/>
              <a:t>  축 구속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379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5-1.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경계조건</a:t>
            </a:r>
            <a:endParaRPr lang="en-US" altLang="ko-KR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2" name="nppt_15178078213313834">
            <a:extLst>
              <a:ext uri="{FF2B5EF4-FFF2-40B4-BE49-F238E27FC236}">
                <a16:creationId xmlns="" xmlns:a16="http://schemas.microsoft.com/office/drawing/2014/main" id="{7F15A2E7-E609-4A7C-ABA0-5898260FFB8C}"/>
              </a:ext>
            </a:extLst>
          </p:cNvPr>
          <p:cNvSpPr txBox="1">
            <a:spLocks/>
          </p:cNvSpPr>
          <p:nvPr/>
        </p:nvSpPr>
        <p:spPr>
          <a:xfrm>
            <a:off x="174870" y="941489"/>
            <a:ext cx="8813800" cy="185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342900" indent="-34290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SzPct val="80000"/>
              <a:buFont typeface="Wingdings" pitchFamily="2" charset="2"/>
              <a:buChar char="u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buFont typeface="AppleGothic" pitchFamily="2" charset="2"/>
              <a:buChar char="-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buFont typeface="Wingdings" pitchFamily="2" charset="2"/>
              <a:buChar char="ü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buFont typeface="Arial" pitchFamily="2" charset="2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ts val="350"/>
              </a:spcBef>
              <a:buFont typeface="Wingdings" pitchFamily="2" charset="2"/>
              <a:buNone/>
            </a:pPr>
            <a:endParaRPr lang="en-US" altLang="ko-KR" sz="1400" dirty="0">
              <a:solidFill>
                <a:srgbClr val="0C0C0C"/>
              </a:solidFill>
              <a:latin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FE4B5D5-3085-47C3-8024-0DBFE6D6C38E}"/>
              </a:ext>
            </a:extLst>
          </p:cNvPr>
          <p:cNvSpPr txBox="1"/>
          <p:nvPr/>
        </p:nvSpPr>
        <p:spPr>
          <a:xfrm>
            <a:off x="473529" y="1073578"/>
            <a:ext cx="443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&lt;Fixed Support</a:t>
            </a:r>
            <a:r>
              <a:rPr lang="ko-KR" altLang="en-US" b="1" dirty="0"/>
              <a:t> </a:t>
            </a:r>
            <a:r>
              <a:rPr lang="en-US" altLang="ko-KR" b="1" dirty="0"/>
              <a:t>-&gt; </a:t>
            </a:r>
            <a:r>
              <a:rPr lang="ko-KR" altLang="en-US" b="1" dirty="0"/>
              <a:t>벽면 구속 </a:t>
            </a:r>
            <a:r>
              <a:rPr lang="en-US" altLang="ko-KR" b="1" dirty="0"/>
              <a:t>: </a:t>
            </a:r>
            <a:r>
              <a:rPr lang="ko-KR" altLang="en-US" b="1" dirty="0"/>
              <a:t>벽면을 구속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5593F09-ED67-4EDD-A810-AECCE5DF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" y="1574999"/>
            <a:ext cx="8196943" cy="42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8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6.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하중 조건</a:t>
            </a:r>
            <a:endParaRPr lang="en-US" altLang="ko-KR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2" name="nppt_15178078213313834">
            <a:extLst>
              <a:ext uri="{FF2B5EF4-FFF2-40B4-BE49-F238E27FC236}">
                <a16:creationId xmlns="" xmlns:a16="http://schemas.microsoft.com/office/drawing/2014/main" id="{7F15A2E7-E609-4A7C-ABA0-5898260FFB8C}"/>
              </a:ext>
            </a:extLst>
          </p:cNvPr>
          <p:cNvSpPr txBox="1">
            <a:spLocks/>
          </p:cNvSpPr>
          <p:nvPr/>
        </p:nvSpPr>
        <p:spPr>
          <a:xfrm>
            <a:off x="174870" y="941489"/>
            <a:ext cx="8813800" cy="185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342900" indent="-34290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SzPct val="80000"/>
              <a:buFont typeface="Wingdings" pitchFamily="2" charset="2"/>
              <a:buChar char="u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buFont typeface="AppleGothic" pitchFamily="2" charset="2"/>
              <a:buChar char="-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buFont typeface="Wingdings" pitchFamily="2" charset="2"/>
              <a:buChar char="ü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buFont typeface="Arial" pitchFamily="2" charset="2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ts val="350"/>
              </a:spcBef>
              <a:buFont typeface="Wingdings" pitchFamily="2" charset="2"/>
              <a:buNone/>
            </a:pPr>
            <a:endParaRPr lang="en-US" altLang="ko-KR" sz="1400" dirty="0">
              <a:solidFill>
                <a:srgbClr val="0C0C0C"/>
              </a:solidFill>
              <a:latin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7B2C68C-90B5-48C2-BBAC-144F9E3C1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5" y="1779832"/>
            <a:ext cx="8988670" cy="4136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4CC5ED4-31F7-4AD8-93C5-988C2F87601E}"/>
              </a:ext>
            </a:extLst>
          </p:cNvPr>
          <p:cNvSpPr txBox="1"/>
          <p:nvPr/>
        </p:nvSpPr>
        <p:spPr>
          <a:xfrm>
            <a:off x="174870" y="1004683"/>
            <a:ext cx="6223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 Force 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하중 조건 </a:t>
            </a:r>
            <a:endParaRPr lang="en-US" altLang="ko-KR" b="1" dirty="0"/>
          </a:p>
          <a:p>
            <a:r>
              <a:rPr lang="ko-KR" altLang="en-US" b="1" dirty="0"/>
              <a:t>   </a:t>
            </a:r>
            <a:r>
              <a:rPr lang="en-US" altLang="ko-KR" b="1" dirty="0"/>
              <a:t>- </a:t>
            </a:r>
            <a:r>
              <a:rPr lang="ko-KR" altLang="en-US" b="1" dirty="0"/>
              <a:t>밑 고리의 원통에 가운데 지점에서 </a:t>
            </a:r>
            <a:r>
              <a:rPr lang="en-US" altLang="ko-KR" b="1" dirty="0"/>
              <a:t>–y</a:t>
            </a:r>
            <a:r>
              <a:rPr lang="ko-KR" altLang="en-US" b="1" dirty="0"/>
              <a:t>방향 으로  </a:t>
            </a:r>
            <a:r>
              <a:rPr lang="en-US" altLang="ko-KR" b="1" dirty="0"/>
              <a:t>49N </a:t>
            </a:r>
            <a:r>
              <a:rPr lang="ko-KR" altLang="en-US" b="1" dirty="0"/>
              <a:t>적용 </a:t>
            </a:r>
          </a:p>
        </p:txBody>
      </p:sp>
    </p:spTree>
    <p:extLst>
      <p:ext uri="{BB962C8B-B14F-4D97-AF65-F5344CB8AC3E}">
        <p14:creationId xmlns:p14="http://schemas.microsoft.com/office/powerpoint/2010/main" val="326202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48CAD-70D3-4EE4-BA4A-F19DAC3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4500" y="6492875"/>
            <a:ext cx="3086100" cy="365125"/>
          </a:xfrm>
        </p:spPr>
        <p:txBody>
          <a:bodyPr/>
          <a:lstStyle/>
          <a:p>
            <a:r>
              <a:rPr lang="en-US" altLang="ko-KR"/>
              <a:t>HuStar Robot 1st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F239E24-1A55-4673-B74B-B3CAA65AD15A}"/>
              </a:ext>
            </a:extLst>
          </p:cNvPr>
          <p:cNvCxnSpPr>
            <a:cxnSpLocks/>
          </p:cNvCxnSpPr>
          <p:nvPr/>
        </p:nvCxnSpPr>
        <p:spPr>
          <a:xfrm>
            <a:off x="127000" y="712651"/>
            <a:ext cx="88265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4_shape2">
            <a:extLst>
              <a:ext uri="{FF2B5EF4-FFF2-40B4-BE49-F238E27FC236}">
                <a16:creationId xmlns="" xmlns:a16="http://schemas.microsoft.com/office/drawing/2014/main" id="{CAD524A7-23AD-4BC7-B2DD-964D858DA584}"/>
              </a:ext>
            </a:extLst>
          </p:cNvPr>
          <p:cNvSpPr txBox="1">
            <a:spLocks/>
          </p:cNvSpPr>
          <p:nvPr/>
        </p:nvSpPr>
        <p:spPr>
          <a:xfrm>
            <a:off x="273049" y="100013"/>
            <a:ext cx="9359901" cy="56305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나눔고딕 ExtraBold"/>
                <a:ea typeface="나눔고딕 ExtraBold"/>
                <a:cs typeface="나눔고딕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chemeClr val="tx1">
                    <a:alpha val="100000"/>
                  </a:schemeClr>
                </a:solidFill>
              </a:rPr>
              <a:t>6-1. 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</a:rPr>
              <a:t>하중 조건</a:t>
            </a:r>
            <a:endParaRPr lang="en-US" altLang="ko-KR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2" name="nppt_15178078213313834">
            <a:extLst>
              <a:ext uri="{FF2B5EF4-FFF2-40B4-BE49-F238E27FC236}">
                <a16:creationId xmlns="" xmlns:a16="http://schemas.microsoft.com/office/drawing/2014/main" id="{7F15A2E7-E609-4A7C-ABA0-5898260FFB8C}"/>
              </a:ext>
            </a:extLst>
          </p:cNvPr>
          <p:cNvSpPr txBox="1">
            <a:spLocks/>
          </p:cNvSpPr>
          <p:nvPr/>
        </p:nvSpPr>
        <p:spPr>
          <a:xfrm>
            <a:off x="174870" y="941489"/>
            <a:ext cx="8813800" cy="185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342900" indent="-34290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SzPct val="80000"/>
              <a:buFont typeface="Wingdings" pitchFamily="2" charset="2"/>
              <a:buChar char="u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buClr>
                <a:schemeClr val="accent6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buFont typeface="AppleGothic" pitchFamily="2" charset="2"/>
              <a:buChar char="-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buFont typeface="Wingdings" pitchFamily="2" charset="2"/>
              <a:buChar char="ü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buFont typeface="Arial" pitchFamily="2" charset="2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나눔고딕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ts val="350"/>
              </a:spcBef>
              <a:buFont typeface="Wingdings" pitchFamily="2" charset="2"/>
              <a:buNone/>
            </a:pPr>
            <a:endParaRPr lang="en-US" altLang="ko-KR" sz="1400" dirty="0">
              <a:solidFill>
                <a:srgbClr val="0C0C0C"/>
              </a:solidFill>
              <a:latin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F3CF3AD-8FCD-477C-985D-4CFD9359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" y="1714208"/>
            <a:ext cx="9144000" cy="4365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F207E5-0B14-48CE-BDC2-471EDC4C20FE}"/>
              </a:ext>
            </a:extLst>
          </p:cNvPr>
          <p:cNvSpPr txBox="1"/>
          <p:nvPr/>
        </p:nvSpPr>
        <p:spPr>
          <a:xfrm>
            <a:off x="174870" y="1004683"/>
            <a:ext cx="613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 Force 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하중 조건 </a:t>
            </a:r>
            <a:endParaRPr lang="en-US" altLang="ko-KR" b="1" dirty="0"/>
          </a:p>
          <a:p>
            <a:r>
              <a:rPr lang="en-US" altLang="ko-KR" b="1" dirty="0"/>
              <a:t>  - </a:t>
            </a:r>
            <a:r>
              <a:rPr lang="ko-KR" altLang="en-US" b="1" dirty="0" err="1"/>
              <a:t>윗</a:t>
            </a:r>
            <a:r>
              <a:rPr lang="ko-KR" altLang="en-US" b="1" dirty="0"/>
              <a:t> 고리의 원통에 가운데 지점에서 </a:t>
            </a:r>
            <a:r>
              <a:rPr lang="en-US" altLang="ko-KR" b="1" dirty="0"/>
              <a:t>–X</a:t>
            </a:r>
            <a:r>
              <a:rPr lang="ko-KR" altLang="en-US" b="1" dirty="0"/>
              <a:t>방향 으로  </a:t>
            </a:r>
            <a:r>
              <a:rPr lang="en-US" altLang="ko-KR" b="1" dirty="0"/>
              <a:t>49N </a:t>
            </a:r>
            <a:r>
              <a:rPr lang="ko-KR" altLang="en-US" b="1" dirty="0"/>
              <a:t>적용 </a:t>
            </a:r>
          </a:p>
        </p:txBody>
      </p:sp>
    </p:spTree>
    <p:extLst>
      <p:ext uri="{BB962C8B-B14F-4D97-AF65-F5344CB8AC3E}">
        <p14:creationId xmlns:p14="http://schemas.microsoft.com/office/powerpoint/2010/main" val="369616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</TotalTime>
  <Words>422</Words>
  <Application>Microsoft Macintosh PowerPoint</Application>
  <PresentationFormat>화면 슬라이드 쇼(4:3)</PresentationFormat>
  <Paragraphs>84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ANSYS 실습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센서 조사</dc:title>
  <dc:creator>강호용</dc:creator>
  <cp:lastModifiedBy>강 호용</cp:lastModifiedBy>
  <cp:revision>121</cp:revision>
  <dcterms:created xsi:type="dcterms:W3CDTF">2019-10-20T10:46:56Z</dcterms:created>
  <dcterms:modified xsi:type="dcterms:W3CDTF">2019-11-26T01:10:23Z</dcterms:modified>
</cp:coreProperties>
</file>