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256" r:id="rId2"/>
    <p:sldId id="257" r:id="rId3"/>
    <p:sldId id="312" r:id="rId4"/>
    <p:sldId id="313" r:id="rId5"/>
    <p:sldId id="315" r:id="rId6"/>
    <p:sldId id="314" r:id="rId7"/>
    <p:sldId id="316" r:id="rId8"/>
    <p:sldId id="317" r:id="rId9"/>
    <p:sldId id="318" r:id="rId10"/>
    <p:sldId id="319" r:id="rId11"/>
    <p:sldId id="320" r:id="rId12"/>
    <p:sldId id="321" r:id="rId13"/>
    <p:sldId id="272" r:id="rId14"/>
    <p:sldId id="284" r:id="rId15"/>
  </p:sldIdLst>
  <p:sldSz cx="9144000" cy="5143500" type="screen16x9"/>
  <p:notesSz cx="6858000" cy="9144000"/>
  <p:embeddedFontLst>
    <p:embeddedFont>
      <p:font typeface="Didact Gothic" panose="020B0604020202020204" charset="0"/>
      <p:regular r:id="rId17"/>
    </p:embeddedFont>
    <p:embeddedFont>
      <p:font typeface="Julius Sans One" panose="020B0604020202020204" charset="0"/>
      <p:regular r:id="rId18"/>
    </p:embeddedFont>
    <p:embeddedFont>
      <p:font typeface="Questrial" panose="020B0604020202020204" charset="-93"/>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64">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31DA86-E158-40A0-BD25-49FB284E97BD}">
  <a:tblStyle styleId="{6B31DA86-E158-40A0-BD25-49FB284E97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442" y="53"/>
      </p:cViewPr>
      <p:guideLst>
        <p:guide pos="4464"/>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a1249ffcf0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a1249ffcf0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508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a1249ffcf0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a1249ffcf0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99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a1249ffcf0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a1249ffcf0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1694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a1249ffcf0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a1249ffcf0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a1249ffcf0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a1249ffcf0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a1249ffcf0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a1249ffcf0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02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a1249ffcf0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a1249ffcf0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8189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a1249ffcf0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a1249ffcf0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431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a1249ffcf0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a1249ffcf0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289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a1249ffcf0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a1249ffcf0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792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a1249ffcf0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a1249ffcf0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198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a1249ffcf0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a1249ffcf0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288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1255025"/>
            <a:ext cx="4322700" cy="3891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034200" y="0"/>
            <a:ext cx="10867800" cy="51435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4000"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5"/>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lvl1pPr marL="457200" marR="508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2" name="Google Shape;22;p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23" name="Google Shape;23;p4"/>
          <p:cNvSpPr/>
          <p:nvPr/>
        </p:nvSpPr>
        <p:spPr>
          <a:xfrm flipH="1">
            <a:off x="5808550" y="1533900"/>
            <a:ext cx="4800600" cy="48006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solidFill>
          <a:schemeClr val="accent5"/>
        </a:solid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2" name="Google Shape;32;p6"/>
          <p:cNvSpPr/>
          <p:nvPr/>
        </p:nvSpPr>
        <p:spPr>
          <a:xfrm flipH="1">
            <a:off x="7024500" y="2600625"/>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3" name="Google Shape;33;p6"/>
          <p:cNvSpPr/>
          <p:nvPr/>
        </p:nvSpPr>
        <p:spPr>
          <a:xfrm flipH="1">
            <a:off x="7128800" y="260062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 name="Google Shape;34;p6"/>
          <p:cNvSpPr/>
          <p:nvPr/>
        </p:nvSpPr>
        <p:spPr>
          <a:xfrm rot="10800000" flipH="1">
            <a:off x="-7624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5"/>
        </a:solidFill>
        <a:effectLst/>
      </p:bgPr>
    </p:bg>
    <p:spTree>
      <p:nvGrpSpPr>
        <p:cNvPr id="1" name="Shape 47"/>
        <p:cNvGrpSpPr/>
        <p:nvPr/>
      </p:nvGrpSpPr>
      <p:grpSpPr>
        <a:xfrm>
          <a:off x="0" y="0"/>
          <a:ext cx="0" cy="0"/>
          <a:chOff x="0" y="0"/>
          <a:chExt cx="0" cy="0"/>
        </a:xfrm>
      </p:grpSpPr>
      <p:sp>
        <p:nvSpPr>
          <p:cNvPr id="48" name="Google Shape;48;p10"/>
          <p:cNvSpPr/>
          <p:nvPr/>
        </p:nvSpPr>
        <p:spPr>
          <a:xfrm>
            <a:off x="-50" y="5600"/>
            <a:ext cx="9144000" cy="5143500"/>
          </a:xfrm>
          <a:prstGeom prst="rect">
            <a:avLst/>
          </a:prstGeom>
          <a:solidFill>
            <a:schemeClr val="lt1">
              <a:alpha val="2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0"/>
          <p:cNvSpPr/>
          <p:nvPr/>
        </p:nvSpPr>
        <p:spPr>
          <a:xfrm>
            <a:off x="4312400" y="3669275"/>
            <a:ext cx="4886400" cy="105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title"/>
          </p:nvPr>
        </p:nvSpPr>
        <p:spPr>
          <a:xfrm>
            <a:off x="4572000" y="3729575"/>
            <a:ext cx="3858900" cy="7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700"/>
              <a:buNone/>
              <a:defRPr sz="25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51" name="Google Shape;51;p10"/>
          <p:cNvSpPr/>
          <p:nvPr/>
        </p:nvSpPr>
        <p:spPr>
          <a:xfrm rot="5400000">
            <a:off x="-341212" y="-788137"/>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2" name="Google Shape;52;p10"/>
          <p:cNvSpPr/>
          <p:nvPr/>
        </p:nvSpPr>
        <p:spPr>
          <a:xfrm rot="5400000">
            <a:off x="-436462" y="-1007212"/>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28">
    <p:bg>
      <p:bgPr>
        <a:solidFill>
          <a:schemeClr val="accent5"/>
        </a:solidFill>
        <a:effectLst/>
      </p:bgPr>
    </p:bg>
    <p:spTree>
      <p:nvGrpSpPr>
        <p:cNvPr id="1" name="Shape 125"/>
        <p:cNvGrpSpPr/>
        <p:nvPr/>
      </p:nvGrpSpPr>
      <p:grpSpPr>
        <a:xfrm>
          <a:off x="0" y="0"/>
          <a:ext cx="0" cy="0"/>
          <a:chOff x="0" y="0"/>
          <a:chExt cx="0" cy="0"/>
        </a:xfrm>
      </p:grpSpPr>
      <p:sp>
        <p:nvSpPr>
          <p:cNvPr id="126" name="Google Shape;126;p21"/>
          <p:cNvSpPr txBox="1">
            <a:spLocks noGrp="1"/>
          </p:cNvSpPr>
          <p:nvPr>
            <p:ph type="body" idx="1"/>
          </p:nvPr>
        </p:nvSpPr>
        <p:spPr>
          <a:xfrm>
            <a:off x="2078825" y="4335775"/>
            <a:ext cx="5229300" cy="4251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gn="ctr"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127" name="Google Shape;127;p21"/>
          <p:cNvSpPr txBox="1">
            <a:spLocks noGrp="1"/>
          </p:cNvSpPr>
          <p:nvPr>
            <p:ph type="title"/>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129" name="Google Shape;129;p21"/>
          <p:cNvSpPr/>
          <p:nvPr/>
        </p:nvSpPr>
        <p:spPr>
          <a:xfrm>
            <a:off x="-738725" y="248210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0" name="Google Shape;130;p21"/>
          <p:cNvSpPr/>
          <p:nvPr/>
        </p:nvSpPr>
        <p:spPr>
          <a:xfrm rot="10800000">
            <a:off x="67278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18">
    <p:bg>
      <p:bgPr>
        <a:solidFill>
          <a:schemeClr val="dk1"/>
        </a:solidFill>
        <a:effectLst/>
      </p:bgPr>
    </p:bg>
    <p:spTree>
      <p:nvGrpSpPr>
        <p:cNvPr id="1" name="Shape 207"/>
        <p:cNvGrpSpPr/>
        <p:nvPr/>
      </p:nvGrpSpPr>
      <p:grpSpPr>
        <a:xfrm>
          <a:off x="0" y="0"/>
          <a:ext cx="0" cy="0"/>
          <a:chOff x="0" y="0"/>
          <a:chExt cx="0" cy="0"/>
        </a:xfrm>
      </p:grpSpPr>
      <p:sp>
        <p:nvSpPr>
          <p:cNvPr id="208" name="Google Shape;208;p31"/>
          <p:cNvSpPr/>
          <p:nvPr/>
        </p:nvSpPr>
        <p:spPr>
          <a:xfrm>
            <a:off x="4165600" y="2820426"/>
            <a:ext cx="8077200" cy="38757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idact Gothic"/>
              <a:ea typeface="Didact Gothic"/>
              <a:cs typeface="Didact Gothic"/>
              <a:sym typeface="Didact Gothic"/>
            </a:endParaRPr>
          </a:p>
        </p:txBody>
      </p:sp>
      <p:sp>
        <p:nvSpPr>
          <p:cNvPr id="209" name="Google Shape;209;p31"/>
          <p:cNvSpPr/>
          <p:nvPr/>
        </p:nvSpPr>
        <p:spPr>
          <a:xfrm rot="10800000">
            <a:off x="-1006525" y="-294700"/>
            <a:ext cx="4029300" cy="19335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txBox="1">
            <a:spLocks noGrp="1"/>
          </p:cNvSpPr>
          <p:nvPr>
            <p:ph type="title"/>
          </p:nvPr>
        </p:nvSpPr>
        <p:spPr>
          <a:xfrm>
            <a:off x="713250" y="6727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8000" b="1">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
        <p:nvSpPr>
          <p:cNvPr id="211" name="Google Shape;211;p31"/>
          <p:cNvSpPr txBox="1">
            <a:spLocks noGrp="1"/>
          </p:cNvSpPr>
          <p:nvPr>
            <p:ph type="body" idx="1"/>
          </p:nvPr>
        </p:nvSpPr>
        <p:spPr>
          <a:xfrm>
            <a:off x="3068250" y="2129523"/>
            <a:ext cx="3007500" cy="6909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
        <p:nvSpPr>
          <p:cNvPr id="213" name="Google Shape;213;p31"/>
          <p:cNvSpPr txBox="1">
            <a:spLocks noGrp="1"/>
          </p:cNvSpPr>
          <p:nvPr>
            <p:ph type="subTitle" idx="2"/>
          </p:nvPr>
        </p:nvSpPr>
        <p:spPr>
          <a:xfrm>
            <a:off x="3069175" y="1843125"/>
            <a:ext cx="3007500" cy="429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8" r:id="rId5"/>
    <p:sldLayoutId id="2147483667" r:id="rId6"/>
    <p:sldLayoutId id="214748367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ideo" Target="https://www.youtube.com/embed/At25CZxyEm4?feature=oembed" TargetMode="Externa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ctrTitle"/>
          </p:nvPr>
        </p:nvSpPr>
        <p:spPr>
          <a:xfrm>
            <a:off x="3805750" y="1848628"/>
            <a:ext cx="4322700" cy="1508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t>L</a:t>
            </a:r>
            <a:r>
              <a:rPr lang="en"/>
              <a:t>ogic expression normalizer</a:t>
            </a:r>
            <a:endParaRPr/>
          </a:p>
        </p:txBody>
      </p:sp>
      <p:sp>
        <p:nvSpPr>
          <p:cNvPr id="227" name="Google Shape;227;p36"/>
          <p:cNvSpPr txBox="1">
            <a:spLocks noGrp="1"/>
          </p:cNvSpPr>
          <p:nvPr>
            <p:ph type="subTitle" idx="1"/>
          </p:nvPr>
        </p:nvSpPr>
        <p:spPr>
          <a:xfrm>
            <a:off x="4299250" y="3690026"/>
            <a:ext cx="3829200" cy="24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Object Oriented Language and Theory - Lab</a:t>
            </a:r>
            <a:endParaRPr/>
          </a:p>
        </p:txBody>
      </p:sp>
      <p:cxnSp>
        <p:nvCxnSpPr>
          <p:cNvPr id="228" name="Google Shape;228;p36"/>
          <p:cNvCxnSpPr/>
          <p:nvPr/>
        </p:nvCxnSpPr>
        <p:spPr>
          <a:xfrm>
            <a:off x="7402150" y="3552206"/>
            <a:ext cx="647100" cy="0"/>
          </a:xfrm>
          <a:prstGeom prst="straightConnector1">
            <a:avLst/>
          </a:prstGeom>
          <a:noFill/>
          <a:ln w="19050" cap="flat" cmpd="sng">
            <a:solidFill>
              <a:schemeClr val="lt1"/>
            </a:solidFill>
            <a:prstDash val="solid"/>
            <a:round/>
            <a:headEnd type="none" w="med" len="med"/>
            <a:tailEnd type="none" w="med" len="med"/>
          </a:ln>
        </p:spPr>
      </p:cxnSp>
      <p:sp>
        <p:nvSpPr>
          <p:cNvPr id="5" name="Google Shape;227;p36">
            <a:extLst>
              <a:ext uri="{FF2B5EF4-FFF2-40B4-BE49-F238E27FC236}">
                <a16:creationId xmlns:a16="http://schemas.microsoft.com/office/drawing/2014/main" id="{55FD4CB2-88EB-4E72-B549-14D038EA7B80}"/>
              </a:ext>
            </a:extLst>
          </p:cNvPr>
          <p:cNvSpPr txBox="1">
            <a:spLocks/>
          </p:cNvSpPr>
          <p:nvPr/>
        </p:nvSpPr>
        <p:spPr>
          <a:xfrm>
            <a:off x="4096941" y="4775881"/>
            <a:ext cx="950118" cy="3676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2800"/>
              <a:buFont typeface="Questrial"/>
              <a:buNone/>
              <a:defRPr sz="1400" b="0" i="0" u="none" strike="noStrike" cap="none">
                <a:solidFill>
                  <a:schemeClr val="lt1"/>
                </a:solidFill>
                <a:latin typeface="Didact Gothic"/>
                <a:ea typeface="Didact Gothic"/>
                <a:cs typeface="Didact Gothic"/>
                <a:sym typeface="Didact Gothic"/>
              </a:defRPr>
            </a:lvl1pPr>
            <a:lvl2pPr marL="914400" marR="0" lvl="1"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2pPr>
            <a:lvl3pPr marL="1371600" marR="0" lvl="2"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3pPr>
            <a:lvl4pPr marL="1828800" marR="0" lvl="3"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4pPr>
            <a:lvl5pPr marL="2286000" marR="0" lvl="4"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5pPr>
            <a:lvl6pPr marL="2743200" marR="0" lvl="5"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6pPr>
            <a:lvl7pPr marL="3200400" marR="0" lvl="6"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7pPr>
            <a:lvl8pPr marL="3657600" marR="0" lvl="7"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8pPr>
            <a:lvl9pPr marL="4114800" marR="0" lvl="8"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9pPr>
          </a:lstStyle>
          <a:p>
            <a:pPr marL="0" indent="0"/>
            <a:r>
              <a:rPr lang="en-US"/>
              <a:t>June 2021</a:t>
            </a:r>
          </a:p>
        </p:txBody>
      </p:sp>
      <p:sp>
        <p:nvSpPr>
          <p:cNvPr id="6" name="Google Shape;227;p36">
            <a:extLst>
              <a:ext uri="{FF2B5EF4-FFF2-40B4-BE49-F238E27FC236}">
                <a16:creationId xmlns:a16="http://schemas.microsoft.com/office/drawing/2014/main" id="{47B3CA49-71A3-4174-B709-ABEF6BA24630}"/>
              </a:ext>
            </a:extLst>
          </p:cNvPr>
          <p:cNvSpPr txBox="1">
            <a:spLocks/>
          </p:cNvSpPr>
          <p:nvPr/>
        </p:nvSpPr>
        <p:spPr>
          <a:xfrm>
            <a:off x="4299250" y="4076245"/>
            <a:ext cx="3829200" cy="3676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2800"/>
              <a:buFont typeface="Questrial"/>
              <a:buNone/>
              <a:defRPr sz="1400" b="0" i="0" u="none" strike="noStrike" cap="none">
                <a:solidFill>
                  <a:schemeClr val="lt1"/>
                </a:solidFill>
                <a:latin typeface="Didact Gothic"/>
                <a:ea typeface="Didact Gothic"/>
                <a:cs typeface="Didact Gothic"/>
                <a:sym typeface="Didact Gothic"/>
              </a:defRPr>
            </a:lvl1pPr>
            <a:lvl2pPr marL="914400" marR="0" lvl="1"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2pPr>
            <a:lvl3pPr marL="1371600" marR="0" lvl="2"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3pPr>
            <a:lvl4pPr marL="1828800" marR="0" lvl="3"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4pPr>
            <a:lvl5pPr marL="2286000" marR="0" lvl="4"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5pPr>
            <a:lvl6pPr marL="2743200" marR="0" lvl="5"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6pPr>
            <a:lvl7pPr marL="3200400" marR="0" lvl="6"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7pPr>
            <a:lvl8pPr marL="3657600" marR="0" lvl="7"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8pPr>
            <a:lvl9pPr marL="4114800" marR="0" lvl="8"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9pPr>
          </a:lstStyle>
          <a:p>
            <a:pPr marL="0" indent="0"/>
            <a:r>
              <a:rPr lang="en-US"/>
              <a:t>Lecturer: Nguyen Thi Thu Trang,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90"/>
        <p:cNvGrpSpPr/>
        <p:nvPr/>
      </p:nvGrpSpPr>
      <p:grpSpPr>
        <a:xfrm>
          <a:off x="0" y="0"/>
          <a:ext cx="0" cy="0"/>
          <a:chOff x="0" y="0"/>
          <a:chExt cx="0" cy="0"/>
        </a:xfrm>
      </p:grpSpPr>
      <p:sp>
        <p:nvSpPr>
          <p:cNvPr id="9" name="Google Shape;302;p43">
            <a:extLst>
              <a:ext uri="{FF2B5EF4-FFF2-40B4-BE49-F238E27FC236}">
                <a16:creationId xmlns:a16="http://schemas.microsoft.com/office/drawing/2014/main" id="{1F4DA788-0E47-4846-B8D1-4CDB8F216CD0}"/>
              </a:ext>
            </a:extLst>
          </p:cNvPr>
          <p:cNvSpPr txBox="1">
            <a:spLocks/>
          </p:cNvSpPr>
          <p:nvPr/>
        </p:nvSpPr>
        <p:spPr>
          <a:xfrm>
            <a:off x="1705088" y="-6487"/>
            <a:ext cx="5762400" cy="69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Julius Sans One"/>
              <a:buNone/>
              <a:defRPr sz="30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r>
              <a:rPr lang="en-US"/>
              <a:t>Controller class diagram</a:t>
            </a:r>
          </a:p>
        </p:txBody>
      </p:sp>
      <p:cxnSp>
        <p:nvCxnSpPr>
          <p:cNvPr id="10" name="Google Shape;304;p43">
            <a:extLst>
              <a:ext uri="{FF2B5EF4-FFF2-40B4-BE49-F238E27FC236}">
                <a16:creationId xmlns:a16="http://schemas.microsoft.com/office/drawing/2014/main" id="{A8BE6309-0937-469C-88DE-C7A24E1A2B99}"/>
              </a:ext>
            </a:extLst>
          </p:cNvPr>
          <p:cNvCxnSpPr>
            <a:cxnSpLocks/>
          </p:cNvCxnSpPr>
          <p:nvPr/>
        </p:nvCxnSpPr>
        <p:spPr>
          <a:xfrm>
            <a:off x="1993107" y="693413"/>
            <a:ext cx="5236369" cy="0"/>
          </a:xfrm>
          <a:prstGeom prst="straightConnector1">
            <a:avLst/>
          </a:prstGeom>
          <a:noFill/>
          <a:ln w="19050" cap="flat" cmpd="sng">
            <a:solidFill>
              <a:schemeClr val="lt1"/>
            </a:solidFill>
            <a:prstDash val="solid"/>
            <a:round/>
            <a:headEnd type="none" w="med" len="med"/>
            <a:tailEnd type="none" w="med" len="med"/>
          </a:ln>
        </p:spPr>
      </p:cxnSp>
      <p:pic>
        <p:nvPicPr>
          <p:cNvPr id="5" name="Picture 4">
            <a:extLst>
              <a:ext uri="{FF2B5EF4-FFF2-40B4-BE49-F238E27FC236}">
                <a16:creationId xmlns:a16="http://schemas.microsoft.com/office/drawing/2014/main" id="{55DE771F-1396-4B5A-B0A7-1F3C7939F76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4450" y="728663"/>
            <a:ext cx="6515100" cy="4414835"/>
          </a:xfrm>
          <a:prstGeom prst="rect">
            <a:avLst/>
          </a:prstGeom>
          <a:noFill/>
          <a:ln>
            <a:noFill/>
          </a:ln>
        </p:spPr>
      </p:pic>
    </p:spTree>
    <p:extLst>
      <p:ext uri="{BB962C8B-B14F-4D97-AF65-F5344CB8AC3E}">
        <p14:creationId xmlns:p14="http://schemas.microsoft.com/office/powerpoint/2010/main" val="3257139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90"/>
        <p:cNvGrpSpPr/>
        <p:nvPr/>
      </p:nvGrpSpPr>
      <p:grpSpPr>
        <a:xfrm>
          <a:off x="0" y="0"/>
          <a:ext cx="0" cy="0"/>
          <a:chOff x="0" y="0"/>
          <a:chExt cx="0" cy="0"/>
        </a:xfrm>
      </p:grpSpPr>
      <p:sp>
        <p:nvSpPr>
          <p:cNvPr id="9" name="Google Shape;302;p43">
            <a:extLst>
              <a:ext uri="{FF2B5EF4-FFF2-40B4-BE49-F238E27FC236}">
                <a16:creationId xmlns:a16="http://schemas.microsoft.com/office/drawing/2014/main" id="{1F4DA788-0E47-4846-B8D1-4CDB8F216CD0}"/>
              </a:ext>
            </a:extLst>
          </p:cNvPr>
          <p:cNvSpPr txBox="1">
            <a:spLocks/>
          </p:cNvSpPr>
          <p:nvPr/>
        </p:nvSpPr>
        <p:spPr>
          <a:xfrm>
            <a:off x="1705088" y="-6487"/>
            <a:ext cx="5762400" cy="69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Julius Sans One"/>
              <a:buNone/>
              <a:defRPr sz="30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r>
              <a:rPr lang="en-US"/>
              <a:t>Explanation of oop design</a:t>
            </a:r>
          </a:p>
        </p:txBody>
      </p:sp>
      <p:cxnSp>
        <p:nvCxnSpPr>
          <p:cNvPr id="10" name="Google Shape;304;p43">
            <a:extLst>
              <a:ext uri="{FF2B5EF4-FFF2-40B4-BE49-F238E27FC236}">
                <a16:creationId xmlns:a16="http://schemas.microsoft.com/office/drawing/2014/main" id="{A8BE6309-0937-469C-88DE-C7A24E1A2B99}"/>
              </a:ext>
            </a:extLst>
          </p:cNvPr>
          <p:cNvCxnSpPr>
            <a:cxnSpLocks/>
          </p:cNvCxnSpPr>
          <p:nvPr/>
        </p:nvCxnSpPr>
        <p:spPr>
          <a:xfrm>
            <a:off x="1993107" y="693413"/>
            <a:ext cx="5236369" cy="0"/>
          </a:xfrm>
          <a:prstGeom prst="straightConnector1">
            <a:avLst/>
          </a:prstGeom>
          <a:noFill/>
          <a:ln w="19050" cap="flat" cmpd="sng">
            <a:solidFill>
              <a:schemeClr val="lt1"/>
            </a:solidFill>
            <a:prstDash val="solid"/>
            <a:round/>
            <a:headEnd type="none" w="med" len="med"/>
            <a:tailEnd type="none" w="med" len="med"/>
          </a:ln>
        </p:spPr>
      </p:cxnSp>
      <p:sp>
        <p:nvSpPr>
          <p:cNvPr id="6" name="TextBox 5">
            <a:extLst>
              <a:ext uri="{FF2B5EF4-FFF2-40B4-BE49-F238E27FC236}">
                <a16:creationId xmlns:a16="http://schemas.microsoft.com/office/drawing/2014/main" id="{30950A46-D7FA-4EA5-A02F-DFF0392C1391}"/>
              </a:ext>
            </a:extLst>
          </p:cNvPr>
          <p:cNvSpPr txBox="1"/>
          <p:nvPr/>
        </p:nvSpPr>
        <p:spPr>
          <a:xfrm>
            <a:off x="600075" y="842430"/>
            <a:ext cx="8022431" cy="3715120"/>
          </a:xfrm>
          <a:prstGeom prst="rect">
            <a:avLst/>
          </a:prstGeom>
          <a:noFill/>
        </p:spPr>
        <p:txBody>
          <a:bodyPr wrap="square" rtlCol="0">
            <a:spAutoFit/>
          </a:bodyPr>
          <a:lstStyle/>
          <a:p>
            <a:pPr marL="342900" marR="0" indent="-285750" algn="just">
              <a:lnSpc>
                <a:spcPct val="115000"/>
              </a:lnSpc>
              <a:spcBef>
                <a:spcPts val="0"/>
              </a:spcBef>
              <a:spcAft>
                <a:spcPts val="1000"/>
              </a:spcAft>
              <a:buFont typeface="Arial" panose="020B0604020202020204" pitchFamily="34" charset="0"/>
              <a:buChar char="•"/>
            </a:pPr>
            <a:r>
              <a:rPr lang="en-US" sz="2400">
                <a:effectLst/>
                <a:latin typeface="Didact Gothic" panose="020B0604020202020204" charset="0"/>
                <a:ea typeface="Arial" panose="020B0604020202020204" pitchFamily="34" charset="0"/>
                <a:cs typeface="Times New Roman" panose="02020603050405020304" pitchFamily="18" charset="0"/>
              </a:rPr>
              <a:t>A column possibly contains implicants, the intermediate table contains one or more columns. </a:t>
            </a:r>
          </a:p>
          <a:p>
            <a:pPr marL="342900" marR="0" indent="-285750" algn="just">
              <a:lnSpc>
                <a:spcPct val="115000"/>
              </a:lnSpc>
              <a:spcBef>
                <a:spcPts val="0"/>
              </a:spcBef>
              <a:spcAft>
                <a:spcPts val="1000"/>
              </a:spcAft>
              <a:buFont typeface="Arial" panose="020B0604020202020204" pitchFamily="34" charset="0"/>
              <a:buChar char="•"/>
            </a:pPr>
            <a:r>
              <a:rPr lang="en-US" sz="2400">
                <a:latin typeface="Didact Gothic" panose="020B0604020202020204" charset="0"/>
                <a:ea typeface="Arial" panose="020B0604020202020204" pitchFamily="34" charset="0"/>
                <a:cs typeface="Times New Roman" panose="02020603050405020304" pitchFamily="18" charset="0"/>
              </a:rPr>
              <a:t>T</a:t>
            </a:r>
            <a:r>
              <a:rPr lang="en-US" sz="2400">
                <a:effectLst/>
                <a:latin typeface="Didact Gothic" panose="020B0604020202020204" charset="0"/>
                <a:ea typeface="Arial" panose="020B0604020202020204" pitchFamily="34" charset="0"/>
                <a:cs typeface="Times New Roman" panose="02020603050405020304" pitchFamily="18" charset="0"/>
              </a:rPr>
              <a:t>he aggregation relationship is used among Implicant class, the Column class, the PITable and the IntermediateTable class</a:t>
            </a:r>
          </a:p>
          <a:p>
            <a:pPr marL="342900" marR="0" indent="-285750" algn="just">
              <a:lnSpc>
                <a:spcPct val="115000"/>
              </a:lnSpc>
              <a:spcBef>
                <a:spcPts val="0"/>
              </a:spcBef>
              <a:spcAft>
                <a:spcPts val="1000"/>
              </a:spcAft>
              <a:buFont typeface="Arial" panose="020B0604020202020204" pitchFamily="34" charset="0"/>
              <a:buChar char="•"/>
            </a:pPr>
            <a:r>
              <a:rPr lang="en-US" sz="2400">
                <a:effectLst/>
                <a:latin typeface="Didact Gothic" panose="020B0604020202020204" charset="0"/>
                <a:ea typeface="Arial" panose="020B0604020202020204" pitchFamily="34" charset="0"/>
                <a:cs typeface="Times New Roman" panose="02020603050405020304" pitchFamily="18" charset="0"/>
              </a:rPr>
              <a:t>However, the IntermediateTable must contain at least one column, so the relationship between those two is a strong composite relationship</a:t>
            </a:r>
          </a:p>
        </p:txBody>
      </p:sp>
    </p:spTree>
    <p:extLst>
      <p:ext uri="{BB962C8B-B14F-4D97-AF65-F5344CB8AC3E}">
        <p14:creationId xmlns:p14="http://schemas.microsoft.com/office/powerpoint/2010/main" val="1019771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90"/>
        <p:cNvGrpSpPr/>
        <p:nvPr/>
      </p:nvGrpSpPr>
      <p:grpSpPr>
        <a:xfrm>
          <a:off x="0" y="0"/>
          <a:ext cx="0" cy="0"/>
          <a:chOff x="0" y="0"/>
          <a:chExt cx="0" cy="0"/>
        </a:xfrm>
      </p:grpSpPr>
      <p:sp>
        <p:nvSpPr>
          <p:cNvPr id="9" name="Google Shape;302;p43">
            <a:extLst>
              <a:ext uri="{FF2B5EF4-FFF2-40B4-BE49-F238E27FC236}">
                <a16:creationId xmlns:a16="http://schemas.microsoft.com/office/drawing/2014/main" id="{1F4DA788-0E47-4846-B8D1-4CDB8F216CD0}"/>
              </a:ext>
            </a:extLst>
          </p:cNvPr>
          <p:cNvSpPr txBox="1">
            <a:spLocks/>
          </p:cNvSpPr>
          <p:nvPr/>
        </p:nvSpPr>
        <p:spPr>
          <a:xfrm>
            <a:off x="1705088" y="-6487"/>
            <a:ext cx="5762400" cy="69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Julius Sans One"/>
              <a:buNone/>
              <a:defRPr sz="30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r>
              <a:rPr lang="en-US"/>
              <a:t>Explanation of oop design</a:t>
            </a:r>
          </a:p>
        </p:txBody>
      </p:sp>
      <p:cxnSp>
        <p:nvCxnSpPr>
          <p:cNvPr id="10" name="Google Shape;304;p43">
            <a:extLst>
              <a:ext uri="{FF2B5EF4-FFF2-40B4-BE49-F238E27FC236}">
                <a16:creationId xmlns:a16="http://schemas.microsoft.com/office/drawing/2014/main" id="{A8BE6309-0937-469C-88DE-C7A24E1A2B99}"/>
              </a:ext>
            </a:extLst>
          </p:cNvPr>
          <p:cNvCxnSpPr>
            <a:cxnSpLocks/>
          </p:cNvCxnSpPr>
          <p:nvPr/>
        </p:nvCxnSpPr>
        <p:spPr>
          <a:xfrm>
            <a:off x="1993107" y="693413"/>
            <a:ext cx="5236369" cy="0"/>
          </a:xfrm>
          <a:prstGeom prst="straightConnector1">
            <a:avLst/>
          </a:prstGeom>
          <a:noFill/>
          <a:ln w="19050" cap="flat" cmpd="sng">
            <a:solidFill>
              <a:schemeClr val="lt1"/>
            </a:solidFill>
            <a:prstDash val="solid"/>
            <a:round/>
            <a:headEnd type="none" w="med" len="med"/>
            <a:tailEnd type="none" w="med" len="med"/>
          </a:ln>
        </p:spPr>
      </p:cxnSp>
      <p:sp>
        <p:nvSpPr>
          <p:cNvPr id="6" name="TextBox 5">
            <a:extLst>
              <a:ext uri="{FF2B5EF4-FFF2-40B4-BE49-F238E27FC236}">
                <a16:creationId xmlns:a16="http://schemas.microsoft.com/office/drawing/2014/main" id="{30950A46-D7FA-4EA5-A02F-DFF0392C1391}"/>
              </a:ext>
            </a:extLst>
          </p:cNvPr>
          <p:cNvSpPr txBox="1"/>
          <p:nvPr/>
        </p:nvSpPr>
        <p:spPr>
          <a:xfrm>
            <a:off x="600075" y="842430"/>
            <a:ext cx="8022431" cy="3843360"/>
          </a:xfrm>
          <a:prstGeom prst="rect">
            <a:avLst/>
          </a:prstGeom>
          <a:noFill/>
        </p:spPr>
        <p:txBody>
          <a:bodyPr wrap="square" rtlCol="0">
            <a:spAutoFit/>
          </a:bodyPr>
          <a:lstStyle/>
          <a:p>
            <a:pPr marL="342900" indent="-285750" algn="just">
              <a:lnSpc>
                <a:spcPct val="115000"/>
              </a:lnSpc>
              <a:spcAft>
                <a:spcPts val="1000"/>
              </a:spcAft>
              <a:buFont typeface="Arial" panose="020B0604020202020204" pitchFamily="34" charset="0"/>
              <a:buChar char="•"/>
            </a:pPr>
            <a:r>
              <a:rPr lang="en-US" sz="2400">
                <a:effectLst/>
                <a:latin typeface="Didact Gothic" panose="020B0604020202020204" charset="0"/>
                <a:ea typeface="Arial" panose="020B0604020202020204" pitchFamily="34" charset="0"/>
                <a:cs typeface="Times New Roman" panose="02020603050405020304" pitchFamily="18" charset="0"/>
              </a:rPr>
              <a:t>The Implicant class is a parent class which is inherited by the Minterm class and CombinedImplicant class. All of the other classes interact with Implicant only so the true type is determined when the program is running </a:t>
            </a:r>
            <a:r>
              <a:rPr lang="en-US" sz="2400">
                <a:effectLst/>
                <a:latin typeface="Didact Gothic" panose="020B0604020202020204" charset="0"/>
                <a:ea typeface="Arial" panose="020B0604020202020204" pitchFamily="34" charset="0"/>
                <a:cs typeface="Times New Roman" panose="02020603050405020304" pitchFamily="18" charset="0"/>
                <a:sym typeface="Wingdings" panose="05000000000000000000" pitchFamily="2" charset="2"/>
              </a:rPr>
              <a:t> runtime polymorphism</a:t>
            </a:r>
            <a:endParaRPr lang="en-US" sz="2400">
              <a:effectLst/>
              <a:latin typeface="Didact Gothic" panose="020B0604020202020204" charset="0"/>
              <a:ea typeface="Arial" panose="020B0604020202020204" pitchFamily="34" charset="0"/>
              <a:cs typeface="Times New Roman" panose="02020603050405020304" pitchFamily="18" charset="0"/>
            </a:endParaRPr>
          </a:p>
          <a:p>
            <a:pPr marL="342900" indent="-285750" algn="just">
              <a:lnSpc>
                <a:spcPct val="115000"/>
              </a:lnSpc>
              <a:spcAft>
                <a:spcPts val="1000"/>
              </a:spcAft>
              <a:buFont typeface="Arial" panose="020B0604020202020204" pitchFamily="34" charset="0"/>
              <a:buChar char="•"/>
            </a:pPr>
            <a:r>
              <a:rPr lang="en-US" sz="2400">
                <a:latin typeface="Didact Gothic" panose="020B0604020202020204" charset="0"/>
                <a:ea typeface="Arial" panose="020B0604020202020204" pitchFamily="34" charset="0"/>
              </a:rPr>
              <a:t>T</a:t>
            </a:r>
            <a:r>
              <a:rPr lang="en-US" sz="2400">
                <a:effectLst/>
                <a:latin typeface="Didact Gothic" panose="020B0604020202020204" charset="0"/>
                <a:ea typeface="Arial" panose="020B0604020202020204" pitchFamily="34" charset="0"/>
              </a:rPr>
              <a:t>he IntermediateTable and PITable both inherit the Table class</a:t>
            </a:r>
          </a:p>
          <a:p>
            <a:pPr marL="342900" indent="-285750" algn="just">
              <a:lnSpc>
                <a:spcPct val="115000"/>
              </a:lnSpc>
              <a:spcAft>
                <a:spcPts val="1000"/>
              </a:spcAft>
              <a:buFont typeface="Arial" panose="020B0604020202020204" pitchFamily="34" charset="0"/>
              <a:buChar char="•"/>
            </a:pPr>
            <a:r>
              <a:rPr lang="en-US" sz="2400">
                <a:latin typeface="Didact Gothic" panose="020B0604020202020204" charset="0"/>
                <a:ea typeface="Arial" panose="020B0604020202020204" pitchFamily="34" charset="0"/>
              </a:rPr>
              <a:t>T</a:t>
            </a:r>
            <a:r>
              <a:rPr lang="en-US" sz="2400">
                <a:effectLst/>
                <a:latin typeface="Didact Gothic" panose="020B0604020202020204" charset="0"/>
                <a:ea typeface="Arial" panose="020B0604020202020204" pitchFamily="34" charset="0"/>
              </a:rPr>
              <a:t>he SOP and POS class should inherit the OuputFunction </a:t>
            </a:r>
            <a:endParaRPr lang="en-US" sz="2400">
              <a:effectLst/>
              <a:latin typeface="Didact Gothic" panose="020B060402020202020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801201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419"/>
        <p:cNvGrpSpPr/>
        <p:nvPr/>
      </p:nvGrpSpPr>
      <p:grpSpPr>
        <a:xfrm>
          <a:off x="0" y="0"/>
          <a:ext cx="0" cy="0"/>
          <a:chOff x="0" y="0"/>
          <a:chExt cx="0" cy="0"/>
        </a:xfrm>
      </p:grpSpPr>
      <p:sp>
        <p:nvSpPr>
          <p:cNvPr id="421" name="Google Shape;421;p52"/>
          <p:cNvSpPr txBox="1">
            <a:spLocks noGrp="1"/>
          </p:cNvSpPr>
          <p:nvPr>
            <p:ph type="title"/>
          </p:nvPr>
        </p:nvSpPr>
        <p:spPr>
          <a:xfrm>
            <a:off x="1642292" y="0"/>
            <a:ext cx="5859412" cy="10205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A</a:t>
            </a:r>
            <a:r>
              <a:rPr lang="en"/>
              <a:t>pplication demonstration</a:t>
            </a:r>
            <a:endParaRPr/>
          </a:p>
        </p:txBody>
      </p:sp>
      <p:cxnSp>
        <p:nvCxnSpPr>
          <p:cNvPr id="428" name="Google Shape;428;p52"/>
          <p:cNvCxnSpPr>
            <a:cxnSpLocks/>
          </p:cNvCxnSpPr>
          <p:nvPr/>
        </p:nvCxnSpPr>
        <p:spPr>
          <a:xfrm>
            <a:off x="2679360" y="693971"/>
            <a:ext cx="3785277" cy="0"/>
          </a:xfrm>
          <a:prstGeom prst="straightConnector1">
            <a:avLst/>
          </a:prstGeom>
          <a:noFill/>
          <a:ln w="19050" cap="flat" cmpd="sng">
            <a:solidFill>
              <a:schemeClr val="dk1"/>
            </a:solidFill>
            <a:prstDash val="solid"/>
            <a:round/>
            <a:headEnd type="none" w="med" len="med"/>
            <a:tailEnd type="none" w="med" len="med"/>
          </a:ln>
        </p:spPr>
      </p:cxnSp>
      <p:pic>
        <p:nvPicPr>
          <p:cNvPr id="3" name="Online Media 2" title="OOP demo">
            <a:hlinkClick r:id="" action="ppaction://media"/>
            <a:extLst>
              <a:ext uri="{FF2B5EF4-FFF2-40B4-BE49-F238E27FC236}">
                <a16:creationId xmlns:a16="http://schemas.microsoft.com/office/drawing/2014/main" id="{6BF4301D-2595-4E45-80F8-733C57EAF888}"/>
              </a:ext>
            </a:extLst>
          </p:cNvPr>
          <p:cNvPicPr>
            <a:picLocks noRot="1" noChangeAspect="1"/>
          </p:cNvPicPr>
          <p:nvPr>
            <a:videoFile r:link="rId1"/>
          </p:nvPr>
        </p:nvPicPr>
        <p:blipFill>
          <a:blip r:embed="rId4"/>
          <a:stretch>
            <a:fillRect/>
          </a:stretch>
        </p:blipFill>
        <p:spPr>
          <a:xfrm>
            <a:off x="1846651" y="848206"/>
            <a:ext cx="5450693" cy="4088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66"/>
        <p:cNvGrpSpPr/>
        <p:nvPr/>
      </p:nvGrpSpPr>
      <p:grpSpPr>
        <a:xfrm>
          <a:off x="0" y="0"/>
          <a:ext cx="0" cy="0"/>
          <a:chOff x="0" y="0"/>
          <a:chExt cx="0" cy="0"/>
        </a:xfrm>
      </p:grpSpPr>
      <p:sp>
        <p:nvSpPr>
          <p:cNvPr id="667" name="Google Shape;667;p64"/>
          <p:cNvSpPr txBox="1">
            <a:spLocks noGrp="1"/>
          </p:cNvSpPr>
          <p:nvPr>
            <p:ph type="title"/>
          </p:nvPr>
        </p:nvSpPr>
        <p:spPr>
          <a:xfrm>
            <a:off x="713250" y="1165657"/>
            <a:ext cx="7717500" cy="129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GROUP 3</a:t>
            </a:r>
            <a:endParaRPr b="1">
              <a:solidFill>
                <a:schemeClr val="dk1"/>
              </a:solidFill>
            </a:endParaRPr>
          </a:p>
        </p:txBody>
      </p:sp>
      <p:cxnSp>
        <p:nvCxnSpPr>
          <p:cNvPr id="235" name="Google Shape;235;p37"/>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graphicFrame>
        <p:nvGraphicFramePr>
          <p:cNvPr id="5" name="Table 5">
            <a:extLst>
              <a:ext uri="{FF2B5EF4-FFF2-40B4-BE49-F238E27FC236}">
                <a16:creationId xmlns:a16="http://schemas.microsoft.com/office/drawing/2014/main" id="{B23A2A01-C926-4BED-A517-3C7DA86DFFB6}"/>
              </a:ext>
            </a:extLst>
          </p:cNvPr>
          <p:cNvGraphicFramePr>
            <a:graphicFrameLocks noGrp="1"/>
          </p:cNvGraphicFramePr>
          <p:nvPr>
            <p:extLst>
              <p:ext uri="{D42A27DB-BD31-4B8C-83A1-F6EECF244321}">
                <p14:modId xmlns:p14="http://schemas.microsoft.com/office/powerpoint/2010/main" val="4058500897"/>
              </p:ext>
            </p:extLst>
          </p:nvPr>
        </p:nvGraphicFramePr>
        <p:xfrm>
          <a:off x="713225" y="1491749"/>
          <a:ext cx="7170012" cy="2565400"/>
        </p:xfrm>
        <a:graphic>
          <a:graphicData uri="http://schemas.openxmlformats.org/drawingml/2006/table">
            <a:tbl>
              <a:tblPr firstRow="1" bandRow="1">
                <a:tableStyleId>{6B31DA86-E158-40A0-BD25-49FB284E97BD}</a:tableStyleId>
              </a:tblPr>
              <a:tblGrid>
                <a:gridCol w="2390004">
                  <a:extLst>
                    <a:ext uri="{9D8B030D-6E8A-4147-A177-3AD203B41FA5}">
                      <a16:colId xmlns:a16="http://schemas.microsoft.com/office/drawing/2014/main" val="1876590457"/>
                    </a:ext>
                  </a:extLst>
                </a:gridCol>
                <a:gridCol w="1385645">
                  <a:extLst>
                    <a:ext uri="{9D8B030D-6E8A-4147-A177-3AD203B41FA5}">
                      <a16:colId xmlns:a16="http://schemas.microsoft.com/office/drawing/2014/main" val="1592992810"/>
                    </a:ext>
                  </a:extLst>
                </a:gridCol>
                <a:gridCol w="3394363">
                  <a:extLst>
                    <a:ext uri="{9D8B030D-6E8A-4147-A177-3AD203B41FA5}">
                      <a16:colId xmlns:a16="http://schemas.microsoft.com/office/drawing/2014/main" val="1179099683"/>
                    </a:ext>
                  </a:extLst>
                </a:gridCol>
              </a:tblGrid>
              <a:tr h="370840">
                <a:tc>
                  <a:txBody>
                    <a:bodyPr/>
                    <a:lstStyle/>
                    <a:p>
                      <a:pPr algn="ctr"/>
                      <a:r>
                        <a:rPr lang="en-US">
                          <a:latin typeface="Didact Gothic" panose="020B0604020202020204" charset="0"/>
                        </a:rPr>
                        <a:t>Full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Didact Gothic" panose="020B0604020202020204" charset="0"/>
                        </a:rPr>
                        <a:t>Student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Didact Gothic" panose="020B0604020202020204" charset="0"/>
                        </a:rPr>
                        <a:t>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4963093"/>
                  </a:ext>
                </a:extLst>
              </a:tr>
              <a:tr h="370840">
                <a:tc>
                  <a:txBody>
                    <a:bodyPr/>
                    <a:lstStyle/>
                    <a:p>
                      <a:pPr algn="ctr"/>
                      <a:r>
                        <a:rPr lang="en-US">
                          <a:latin typeface="Didact Gothic" panose="020B0604020202020204" charset="0"/>
                        </a:rPr>
                        <a:t>Tran Trung Hieu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Didact Gothic" panose="020B0604020202020204" charset="0"/>
                        </a:rPr>
                        <a:t>20194764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Tx/>
                        <a:buChar char="-"/>
                      </a:pPr>
                      <a:r>
                        <a:rPr lang="en-US">
                          <a:latin typeface="Didact Gothic" panose="020B0604020202020204" charset="0"/>
                        </a:rPr>
                        <a:t>Package: column, table</a:t>
                      </a:r>
                    </a:p>
                    <a:p>
                      <a:pPr marL="285750" indent="-285750" algn="l">
                        <a:buFontTx/>
                        <a:buChar char="-"/>
                      </a:pPr>
                      <a:r>
                        <a:rPr lang="en-US">
                          <a:latin typeface="Didact Gothic" panose="020B0604020202020204" charset="0"/>
                        </a:rPr>
                        <a:t>Controller and GUI: Main menu</a:t>
                      </a:r>
                    </a:p>
                    <a:p>
                      <a:pPr marL="285750" indent="-285750" algn="l">
                        <a:buFontTx/>
                        <a:buChar char="-"/>
                      </a:pPr>
                      <a:r>
                        <a:rPr lang="en-US">
                          <a:latin typeface="Didact Gothic" panose="020B0604020202020204" charset="0"/>
                        </a:rPr>
                        <a:t>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6436867"/>
                  </a:ext>
                </a:extLst>
              </a:tr>
              <a:tr h="370840">
                <a:tc>
                  <a:txBody>
                    <a:bodyPr/>
                    <a:lstStyle/>
                    <a:p>
                      <a:pPr algn="ctr"/>
                      <a:r>
                        <a:rPr lang="en-US">
                          <a:latin typeface="Didact Gothic" panose="020B0604020202020204" charset="0"/>
                        </a:rPr>
                        <a:t>To Xuan Hung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Didact Gothic" panose="020B0604020202020204" charset="0"/>
                        </a:rPr>
                        <a:t>20194772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Tx/>
                        <a:buChar char="-"/>
                      </a:pPr>
                      <a:r>
                        <a:rPr lang="en-US">
                          <a:latin typeface="Didact Gothic" panose="020B0604020202020204" charset="0"/>
                        </a:rPr>
                        <a:t>Package: minterm</a:t>
                      </a:r>
                    </a:p>
                    <a:p>
                      <a:pPr marL="285750" indent="-285750" algn="l">
                        <a:buFontTx/>
                        <a:buChar char="-"/>
                      </a:pPr>
                      <a:r>
                        <a:rPr lang="en-US">
                          <a:latin typeface="Didact Gothic" panose="020B0604020202020204" charset="0"/>
                        </a:rPr>
                        <a:t>Controller and GUI: Input interface</a:t>
                      </a:r>
                    </a:p>
                    <a:p>
                      <a:pPr marL="285750" indent="-285750" algn="l">
                        <a:buFontTx/>
                        <a:buChar char="-"/>
                      </a:pPr>
                      <a:r>
                        <a:rPr lang="en-US">
                          <a:latin typeface="Didact Gothic" panose="020B0604020202020204" charset="0"/>
                        </a:rPr>
                        <a:t>Report and Slides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6077269"/>
                  </a:ext>
                </a:extLst>
              </a:tr>
              <a:tr h="370840">
                <a:tc>
                  <a:txBody>
                    <a:bodyPr/>
                    <a:lstStyle/>
                    <a:p>
                      <a:pPr algn="ctr"/>
                      <a:r>
                        <a:rPr lang="en-US">
                          <a:latin typeface="Didact Gothic" panose="020B0604020202020204" charset="0"/>
                        </a:rPr>
                        <a:t>Nguyen Tran Minh Tuan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Didact Gothic" panose="020B0604020202020204" charset="0"/>
                        </a:rPr>
                        <a:t>20194877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Tx/>
                        <a:buChar char="-"/>
                      </a:pPr>
                      <a:r>
                        <a:rPr lang="en-US">
                          <a:latin typeface="Didact Gothic" panose="020B0604020202020204" charset="0"/>
                        </a:rPr>
                        <a:t>Package: output</a:t>
                      </a:r>
                    </a:p>
                    <a:p>
                      <a:pPr marL="285750" indent="-285750" algn="l">
                        <a:buFontTx/>
                        <a:buChar char="-"/>
                      </a:pPr>
                      <a:r>
                        <a:rPr lang="en-US">
                          <a:latin typeface="Didact Gothic" panose="020B0604020202020204" charset="0"/>
                        </a:rPr>
                        <a:t>Controller and GUI: Output interface</a:t>
                      </a:r>
                    </a:p>
                    <a:p>
                      <a:pPr marL="285750" indent="-285750" algn="l">
                        <a:buFontTx/>
                        <a:buChar char="-"/>
                      </a:pPr>
                      <a:r>
                        <a:rPr lang="en-US">
                          <a:latin typeface="Didact Gothic" panose="020B0604020202020204" charset="0"/>
                        </a:rPr>
                        <a:t>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686675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90"/>
        <p:cNvGrpSpPr/>
        <p:nvPr/>
      </p:nvGrpSpPr>
      <p:grpSpPr>
        <a:xfrm>
          <a:off x="0" y="0"/>
          <a:ext cx="0" cy="0"/>
          <a:chOff x="0" y="0"/>
          <a:chExt cx="0" cy="0"/>
        </a:xfrm>
      </p:grpSpPr>
      <p:sp>
        <p:nvSpPr>
          <p:cNvPr id="3" name="Google Shape;302;p43">
            <a:extLst>
              <a:ext uri="{FF2B5EF4-FFF2-40B4-BE49-F238E27FC236}">
                <a16:creationId xmlns:a16="http://schemas.microsoft.com/office/drawing/2014/main" id="{E3C9D538-6609-4033-82D9-18C03EA30C4C}"/>
              </a:ext>
            </a:extLst>
          </p:cNvPr>
          <p:cNvSpPr txBox="1">
            <a:spLocks/>
          </p:cNvSpPr>
          <p:nvPr/>
        </p:nvSpPr>
        <p:spPr>
          <a:xfrm>
            <a:off x="1705088" y="14945"/>
            <a:ext cx="5762400" cy="69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Julius Sans One"/>
              <a:buNone/>
              <a:defRPr sz="30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r>
              <a:rPr lang="en-US"/>
              <a:t>Problem statement</a:t>
            </a:r>
          </a:p>
        </p:txBody>
      </p:sp>
      <p:cxnSp>
        <p:nvCxnSpPr>
          <p:cNvPr id="4" name="Google Shape;304;p43">
            <a:extLst>
              <a:ext uri="{FF2B5EF4-FFF2-40B4-BE49-F238E27FC236}">
                <a16:creationId xmlns:a16="http://schemas.microsoft.com/office/drawing/2014/main" id="{C7ACCA2D-D9FA-4123-8EA0-E9485FCB5C67}"/>
              </a:ext>
            </a:extLst>
          </p:cNvPr>
          <p:cNvCxnSpPr>
            <a:cxnSpLocks/>
          </p:cNvCxnSpPr>
          <p:nvPr/>
        </p:nvCxnSpPr>
        <p:spPr>
          <a:xfrm>
            <a:off x="1993107" y="714845"/>
            <a:ext cx="5236369" cy="0"/>
          </a:xfrm>
          <a:prstGeom prst="straightConnector1">
            <a:avLst/>
          </a:prstGeom>
          <a:noFill/>
          <a:ln w="19050" cap="flat" cmpd="sng">
            <a:solidFill>
              <a:schemeClr val="lt1"/>
            </a:solidFill>
            <a:prstDash val="solid"/>
            <a:round/>
            <a:headEnd type="none" w="med" len="med"/>
            <a:tailEnd type="none" w="med" len="med"/>
          </a:ln>
        </p:spPr>
      </p:cxnSp>
      <p:sp>
        <p:nvSpPr>
          <p:cNvPr id="8" name="TextBox 7">
            <a:extLst>
              <a:ext uri="{FF2B5EF4-FFF2-40B4-BE49-F238E27FC236}">
                <a16:creationId xmlns:a16="http://schemas.microsoft.com/office/drawing/2014/main" id="{727177EE-59DC-49EE-A765-619FE72BD384}"/>
              </a:ext>
            </a:extLst>
          </p:cNvPr>
          <p:cNvSpPr txBox="1"/>
          <p:nvPr/>
        </p:nvSpPr>
        <p:spPr>
          <a:xfrm>
            <a:off x="1293019" y="1093672"/>
            <a:ext cx="6279356" cy="1200329"/>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Didact Gothic" panose="020B0604020202020204" charset="0"/>
                <a:ea typeface="Arial" panose="020B0604020202020204" pitchFamily="34" charset="0"/>
              </a:rPr>
              <a:t>N</a:t>
            </a:r>
            <a:r>
              <a:rPr lang="en-US" sz="2400">
                <a:effectLst/>
                <a:latin typeface="Didact Gothic" panose="020B0604020202020204" charset="0"/>
                <a:ea typeface="Arial" panose="020B0604020202020204" pitchFamily="34" charset="0"/>
              </a:rPr>
              <a:t>ormalize a logic expression using the implementation of the Quine-McCluskey method</a:t>
            </a:r>
            <a:endParaRPr lang="en-US" sz="2400">
              <a:latin typeface="Didact Gothic" panose="020B0604020202020204" charset="0"/>
            </a:endParaRPr>
          </a:p>
        </p:txBody>
      </p:sp>
      <p:sp>
        <p:nvSpPr>
          <p:cNvPr id="10" name="TextBox 9">
            <a:extLst>
              <a:ext uri="{FF2B5EF4-FFF2-40B4-BE49-F238E27FC236}">
                <a16:creationId xmlns:a16="http://schemas.microsoft.com/office/drawing/2014/main" id="{375D196B-4B0F-4E82-96F5-BB006757D399}"/>
              </a:ext>
            </a:extLst>
          </p:cNvPr>
          <p:cNvSpPr txBox="1"/>
          <p:nvPr/>
        </p:nvSpPr>
        <p:spPr>
          <a:xfrm>
            <a:off x="1293019" y="2300221"/>
            <a:ext cx="6111478" cy="830997"/>
          </a:xfrm>
          <a:prstGeom prst="rect">
            <a:avLst/>
          </a:prstGeom>
          <a:noFill/>
        </p:spPr>
        <p:txBody>
          <a:bodyPr wrap="square">
            <a:spAutoFit/>
          </a:bodyPr>
          <a:lstStyle/>
          <a:p>
            <a:pPr marL="342900" indent="-342900">
              <a:buFont typeface="Arial" panose="020B0604020202020204" pitchFamily="34" charset="0"/>
              <a:buChar char="•"/>
            </a:pPr>
            <a:r>
              <a:rPr lang="en-US" sz="2400">
                <a:latin typeface="Didact Gothic" panose="020B0604020202020204" charset="0"/>
              </a:rPr>
              <a:t>The same expression can be implemented using fewer logic gates</a:t>
            </a:r>
          </a:p>
        </p:txBody>
      </p:sp>
    </p:spTree>
    <p:extLst>
      <p:ext uri="{BB962C8B-B14F-4D97-AF65-F5344CB8AC3E}">
        <p14:creationId xmlns:p14="http://schemas.microsoft.com/office/powerpoint/2010/main" val="53880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90"/>
        <p:cNvGrpSpPr/>
        <p:nvPr/>
      </p:nvGrpSpPr>
      <p:grpSpPr>
        <a:xfrm>
          <a:off x="0" y="0"/>
          <a:ext cx="0" cy="0"/>
          <a:chOff x="0" y="0"/>
          <a:chExt cx="0" cy="0"/>
        </a:xfrm>
      </p:grpSpPr>
      <p:pic>
        <p:nvPicPr>
          <p:cNvPr id="2050" name="Picture 2">
            <a:extLst>
              <a:ext uri="{FF2B5EF4-FFF2-40B4-BE49-F238E27FC236}">
                <a16:creationId xmlns:a16="http://schemas.microsoft.com/office/drawing/2014/main" id="{B5900FBD-49F4-4174-BD47-2208513E8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2023" y="790946"/>
            <a:ext cx="5368529" cy="4037612"/>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302;p43">
            <a:extLst>
              <a:ext uri="{FF2B5EF4-FFF2-40B4-BE49-F238E27FC236}">
                <a16:creationId xmlns:a16="http://schemas.microsoft.com/office/drawing/2014/main" id="{2F8F339A-E986-4E14-B355-34CD7F904E98}"/>
              </a:ext>
            </a:extLst>
          </p:cNvPr>
          <p:cNvSpPr txBox="1">
            <a:spLocks/>
          </p:cNvSpPr>
          <p:nvPr/>
        </p:nvSpPr>
        <p:spPr>
          <a:xfrm>
            <a:off x="1705088" y="657"/>
            <a:ext cx="5762400" cy="69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Julius Sans One"/>
              <a:buNone/>
              <a:defRPr sz="30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r>
              <a:rPr lang="en-US"/>
              <a:t>Use case diagram</a:t>
            </a:r>
          </a:p>
        </p:txBody>
      </p:sp>
      <p:cxnSp>
        <p:nvCxnSpPr>
          <p:cNvPr id="11" name="Google Shape;304;p43">
            <a:extLst>
              <a:ext uri="{FF2B5EF4-FFF2-40B4-BE49-F238E27FC236}">
                <a16:creationId xmlns:a16="http://schemas.microsoft.com/office/drawing/2014/main" id="{3477299E-7AC9-44C5-8B29-4ABD5998ABA2}"/>
              </a:ext>
            </a:extLst>
          </p:cNvPr>
          <p:cNvCxnSpPr>
            <a:cxnSpLocks/>
          </p:cNvCxnSpPr>
          <p:nvPr/>
        </p:nvCxnSpPr>
        <p:spPr>
          <a:xfrm>
            <a:off x="1993107" y="700557"/>
            <a:ext cx="5236369" cy="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83885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90"/>
        <p:cNvGrpSpPr/>
        <p:nvPr/>
      </p:nvGrpSpPr>
      <p:grpSpPr>
        <a:xfrm>
          <a:off x="0" y="0"/>
          <a:ext cx="0" cy="0"/>
          <a:chOff x="0" y="0"/>
          <a:chExt cx="0" cy="0"/>
        </a:xfrm>
      </p:grpSpPr>
      <p:pic>
        <p:nvPicPr>
          <p:cNvPr id="3074" name="Picture 2">
            <a:extLst>
              <a:ext uri="{FF2B5EF4-FFF2-40B4-BE49-F238E27FC236}">
                <a16:creationId xmlns:a16="http://schemas.microsoft.com/office/drawing/2014/main" id="{B65DAA31-36A7-47C5-B035-17FFA66B2D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091" y="726594"/>
            <a:ext cx="5762400" cy="4355726"/>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302;p43">
            <a:extLst>
              <a:ext uri="{FF2B5EF4-FFF2-40B4-BE49-F238E27FC236}">
                <a16:creationId xmlns:a16="http://schemas.microsoft.com/office/drawing/2014/main" id="{3FF8273E-B751-4B81-9B44-8EB45474E7B8}"/>
              </a:ext>
            </a:extLst>
          </p:cNvPr>
          <p:cNvSpPr txBox="1">
            <a:spLocks/>
          </p:cNvSpPr>
          <p:nvPr/>
        </p:nvSpPr>
        <p:spPr>
          <a:xfrm>
            <a:off x="1705088" y="657"/>
            <a:ext cx="5762400" cy="69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Julius Sans One"/>
              <a:buNone/>
              <a:defRPr sz="30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r>
              <a:rPr lang="en-US"/>
              <a:t>General class diagram</a:t>
            </a:r>
          </a:p>
        </p:txBody>
      </p:sp>
      <p:cxnSp>
        <p:nvCxnSpPr>
          <p:cNvPr id="6" name="Google Shape;304;p43">
            <a:extLst>
              <a:ext uri="{FF2B5EF4-FFF2-40B4-BE49-F238E27FC236}">
                <a16:creationId xmlns:a16="http://schemas.microsoft.com/office/drawing/2014/main" id="{670445FA-DBBD-4CB9-B101-A9639AC63AA2}"/>
              </a:ext>
            </a:extLst>
          </p:cNvPr>
          <p:cNvCxnSpPr>
            <a:cxnSpLocks/>
          </p:cNvCxnSpPr>
          <p:nvPr/>
        </p:nvCxnSpPr>
        <p:spPr>
          <a:xfrm>
            <a:off x="1993107" y="700557"/>
            <a:ext cx="5236369" cy="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194418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90"/>
        <p:cNvGrpSpPr/>
        <p:nvPr/>
      </p:nvGrpSpPr>
      <p:grpSpPr>
        <a:xfrm>
          <a:off x="0" y="0"/>
          <a:ext cx="0" cy="0"/>
          <a:chOff x="0" y="0"/>
          <a:chExt cx="0" cy="0"/>
        </a:xfrm>
      </p:grpSpPr>
      <p:pic>
        <p:nvPicPr>
          <p:cNvPr id="5" name="Picture 4">
            <a:extLst>
              <a:ext uri="{FF2B5EF4-FFF2-40B4-BE49-F238E27FC236}">
                <a16:creationId xmlns:a16="http://schemas.microsoft.com/office/drawing/2014/main" id="{F7BF167B-219F-4D29-A2D7-60552FD1AF61}"/>
              </a:ext>
            </a:extLst>
          </p:cNvPr>
          <p:cNvPicPr/>
          <p:nvPr/>
        </p:nvPicPr>
        <p:blipFill rotWithShape="1">
          <a:blip r:embed="rId3" cstate="print">
            <a:extLst>
              <a:ext uri="{28A0092B-C50C-407E-A947-70E740481C1C}">
                <a14:useLocalDpi xmlns:a14="http://schemas.microsoft.com/office/drawing/2010/main" val="0"/>
              </a:ext>
            </a:extLst>
          </a:blip>
          <a:srcRect l="768" t="1202" r="30991" b="18412"/>
          <a:stretch/>
        </p:blipFill>
        <p:spPr bwMode="auto">
          <a:xfrm>
            <a:off x="1690800" y="911144"/>
            <a:ext cx="5762400" cy="3834038"/>
          </a:xfrm>
          <a:prstGeom prst="rect">
            <a:avLst/>
          </a:prstGeom>
          <a:noFill/>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6" name="Google Shape;302;p43">
            <a:extLst>
              <a:ext uri="{FF2B5EF4-FFF2-40B4-BE49-F238E27FC236}">
                <a16:creationId xmlns:a16="http://schemas.microsoft.com/office/drawing/2014/main" id="{FBC16E9D-E292-4A69-A9E2-C9664C7C160B}"/>
              </a:ext>
            </a:extLst>
          </p:cNvPr>
          <p:cNvSpPr txBox="1">
            <a:spLocks/>
          </p:cNvSpPr>
          <p:nvPr/>
        </p:nvSpPr>
        <p:spPr>
          <a:xfrm>
            <a:off x="1705088" y="657"/>
            <a:ext cx="5762400" cy="69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Julius Sans One"/>
              <a:buNone/>
              <a:defRPr sz="30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r>
              <a:rPr lang="en-US"/>
              <a:t>Minterm class diagram</a:t>
            </a:r>
          </a:p>
        </p:txBody>
      </p:sp>
      <p:cxnSp>
        <p:nvCxnSpPr>
          <p:cNvPr id="7" name="Google Shape;304;p43">
            <a:extLst>
              <a:ext uri="{FF2B5EF4-FFF2-40B4-BE49-F238E27FC236}">
                <a16:creationId xmlns:a16="http://schemas.microsoft.com/office/drawing/2014/main" id="{413F55CE-6C3A-446B-8EEE-DF02492B2DFC}"/>
              </a:ext>
            </a:extLst>
          </p:cNvPr>
          <p:cNvCxnSpPr>
            <a:cxnSpLocks/>
          </p:cNvCxnSpPr>
          <p:nvPr/>
        </p:nvCxnSpPr>
        <p:spPr>
          <a:xfrm>
            <a:off x="1993107" y="700557"/>
            <a:ext cx="5236369" cy="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1179970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90"/>
        <p:cNvGrpSpPr/>
        <p:nvPr/>
      </p:nvGrpSpPr>
      <p:grpSpPr>
        <a:xfrm>
          <a:off x="0" y="0"/>
          <a:ext cx="0" cy="0"/>
          <a:chOff x="0" y="0"/>
          <a:chExt cx="0" cy="0"/>
        </a:xfrm>
      </p:grpSpPr>
      <p:pic>
        <p:nvPicPr>
          <p:cNvPr id="8" name="Picture 7">
            <a:extLst>
              <a:ext uri="{FF2B5EF4-FFF2-40B4-BE49-F238E27FC236}">
                <a16:creationId xmlns:a16="http://schemas.microsoft.com/office/drawing/2014/main" id="{62A6A26E-8A0A-4652-A0FF-AA34758A126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9470" y="741370"/>
            <a:ext cx="6545058" cy="3758724"/>
          </a:xfrm>
          <a:prstGeom prst="rect">
            <a:avLst/>
          </a:prstGeom>
          <a:noFill/>
          <a:ln>
            <a:noFill/>
          </a:ln>
        </p:spPr>
      </p:pic>
      <p:sp>
        <p:nvSpPr>
          <p:cNvPr id="9" name="Google Shape;302;p43">
            <a:extLst>
              <a:ext uri="{FF2B5EF4-FFF2-40B4-BE49-F238E27FC236}">
                <a16:creationId xmlns:a16="http://schemas.microsoft.com/office/drawing/2014/main" id="{1F4DA788-0E47-4846-B8D1-4CDB8F216CD0}"/>
              </a:ext>
            </a:extLst>
          </p:cNvPr>
          <p:cNvSpPr txBox="1">
            <a:spLocks/>
          </p:cNvSpPr>
          <p:nvPr/>
        </p:nvSpPr>
        <p:spPr>
          <a:xfrm>
            <a:off x="1705088" y="657"/>
            <a:ext cx="5762400" cy="69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Julius Sans One"/>
              <a:buNone/>
              <a:defRPr sz="30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r>
              <a:rPr lang="en-US"/>
              <a:t>Column class diagram</a:t>
            </a:r>
          </a:p>
        </p:txBody>
      </p:sp>
      <p:cxnSp>
        <p:nvCxnSpPr>
          <p:cNvPr id="10" name="Google Shape;304;p43">
            <a:extLst>
              <a:ext uri="{FF2B5EF4-FFF2-40B4-BE49-F238E27FC236}">
                <a16:creationId xmlns:a16="http://schemas.microsoft.com/office/drawing/2014/main" id="{A8BE6309-0937-469C-88DE-C7A24E1A2B99}"/>
              </a:ext>
            </a:extLst>
          </p:cNvPr>
          <p:cNvCxnSpPr>
            <a:cxnSpLocks/>
          </p:cNvCxnSpPr>
          <p:nvPr/>
        </p:nvCxnSpPr>
        <p:spPr>
          <a:xfrm>
            <a:off x="1993107" y="700557"/>
            <a:ext cx="5236369" cy="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79602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90"/>
        <p:cNvGrpSpPr/>
        <p:nvPr/>
      </p:nvGrpSpPr>
      <p:grpSpPr>
        <a:xfrm>
          <a:off x="0" y="0"/>
          <a:ext cx="0" cy="0"/>
          <a:chOff x="0" y="0"/>
          <a:chExt cx="0" cy="0"/>
        </a:xfrm>
      </p:grpSpPr>
      <p:sp>
        <p:nvSpPr>
          <p:cNvPr id="9" name="Google Shape;302;p43">
            <a:extLst>
              <a:ext uri="{FF2B5EF4-FFF2-40B4-BE49-F238E27FC236}">
                <a16:creationId xmlns:a16="http://schemas.microsoft.com/office/drawing/2014/main" id="{1F4DA788-0E47-4846-B8D1-4CDB8F216CD0}"/>
              </a:ext>
            </a:extLst>
          </p:cNvPr>
          <p:cNvSpPr txBox="1">
            <a:spLocks/>
          </p:cNvSpPr>
          <p:nvPr/>
        </p:nvSpPr>
        <p:spPr>
          <a:xfrm>
            <a:off x="1705088" y="657"/>
            <a:ext cx="5762400" cy="69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Julius Sans One"/>
              <a:buNone/>
              <a:defRPr sz="30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r>
              <a:rPr lang="en-US"/>
              <a:t>table class diagram</a:t>
            </a:r>
          </a:p>
        </p:txBody>
      </p:sp>
      <p:cxnSp>
        <p:nvCxnSpPr>
          <p:cNvPr id="10" name="Google Shape;304;p43">
            <a:extLst>
              <a:ext uri="{FF2B5EF4-FFF2-40B4-BE49-F238E27FC236}">
                <a16:creationId xmlns:a16="http://schemas.microsoft.com/office/drawing/2014/main" id="{A8BE6309-0937-469C-88DE-C7A24E1A2B99}"/>
              </a:ext>
            </a:extLst>
          </p:cNvPr>
          <p:cNvCxnSpPr>
            <a:cxnSpLocks/>
          </p:cNvCxnSpPr>
          <p:nvPr/>
        </p:nvCxnSpPr>
        <p:spPr>
          <a:xfrm>
            <a:off x="1993107" y="700557"/>
            <a:ext cx="5236369" cy="0"/>
          </a:xfrm>
          <a:prstGeom prst="straightConnector1">
            <a:avLst/>
          </a:prstGeom>
          <a:noFill/>
          <a:ln w="19050" cap="flat" cmpd="sng">
            <a:solidFill>
              <a:schemeClr val="lt1"/>
            </a:solidFill>
            <a:prstDash val="solid"/>
            <a:round/>
            <a:headEnd type="none" w="med" len="med"/>
            <a:tailEnd type="none" w="med" len="med"/>
          </a:ln>
        </p:spPr>
      </p:cxnSp>
      <p:pic>
        <p:nvPicPr>
          <p:cNvPr id="5" name="Picture 4">
            <a:extLst>
              <a:ext uri="{FF2B5EF4-FFF2-40B4-BE49-F238E27FC236}">
                <a16:creationId xmlns:a16="http://schemas.microsoft.com/office/drawing/2014/main" id="{6984A6E7-12FD-44AD-97E6-CD85A0F7EB6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1669" y="798369"/>
            <a:ext cx="5329237" cy="3909359"/>
          </a:xfrm>
          <a:prstGeom prst="rect">
            <a:avLst/>
          </a:prstGeom>
          <a:noFill/>
          <a:ln>
            <a:noFill/>
          </a:ln>
        </p:spPr>
      </p:pic>
    </p:spTree>
    <p:extLst>
      <p:ext uri="{BB962C8B-B14F-4D97-AF65-F5344CB8AC3E}">
        <p14:creationId xmlns:p14="http://schemas.microsoft.com/office/powerpoint/2010/main" val="59416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90"/>
        <p:cNvGrpSpPr/>
        <p:nvPr/>
      </p:nvGrpSpPr>
      <p:grpSpPr>
        <a:xfrm>
          <a:off x="0" y="0"/>
          <a:ext cx="0" cy="0"/>
          <a:chOff x="0" y="0"/>
          <a:chExt cx="0" cy="0"/>
        </a:xfrm>
      </p:grpSpPr>
      <p:sp>
        <p:nvSpPr>
          <p:cNvPr id="9" name="Google Shape;302;p43">
            <a:extLst>
              <a:ext uri="{FF2B5EF4-FFF2-40B4-BE49-F238E27FC236}">
                <a16:creationId xmlns:a16="http://schemas.microsoft.com/office/drawing/2014/main" id="{1F4DA788-0E47-4846-B8D1-4CDB8F216CD0}"/>
              </a:ext>
            </a:extLst>
          </p:cNvPr>
          <p:cNvSpPr txBox="1">
            <a:spLocks/>
          </p:cNvSpPr>
          <p:nvPr/>
        </p:nvSpPr>
        <p:spPr>
          <a:xfrm>
            <a:off x="1705088" y="657"/>
            <a:ext cx="5762400" cy="69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Julius Sans One"/>
              <a:buNone/>
              <a:defRPr sz="30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r>
              <a:rPr lang="en-US"/>
              <a:t>Output class diagram</a:t>
            </a:r>
          </a:p>
        </p:txBody>
      </p:sp>
      <p:cxnSp>
        <p:nvCxnSpPr>
          <p:cNvPr id="10" name="Google Shape;304;p43">
            <a:extLst>
              <a:ext uri="{FF2B5EF4-FFF2-40B4-BE49-F238E27FC236}">
                <a16:creationId xmlns:a16="http://schemas.microsoft.com/office/drawing/2014/main" id="{A8BE6309-0937-469C-88DE-C7A24E1A2B99}"/>
              </a:ext>
            </a:extLst>
          </p:cNvPr>
          <p:cNvCxnSpPr>
            <a:cxnSpLocks/>
          </p:cNvCxnSpPr>
          <p:nvPr/>
        </p:nvCxnSpPr>
        <p:spPr>
          <a:xfrm>
            <a:off x="1993107" y="700557"/>
            <a:ext cx="5236369" cy="0"/>
          </a:xfrm>
          <a:prstGeom prst="straightConnector1">
            <a:avLst/>
          </a:prstGeom>
          <a:noFill/>
          <a:ln w="19050" cap="flat" cmpd="sng">
            <a:solidFill>
              <a:schemeClr val="lt1"/>
            </a:solidFill>
            <a:prstDash val="solid"/>
            <a:round/>
            <a:headEnd type="none" w="med" len="med"/>
            <a:tailEnd type="none" w="med" len="med"/>
          </a:ln>
        </p:spPr>
      </p:cxnSp>
      <p:pic>
        <p:nvPicPr>
          <p:cNvPr id="6" name="Picture 5">
            <a:extLst>
              <a:ext uri="{FF2B5EF4-FFF2-40B4-BE49-F238E27FC236}">
                <a16:creationId xmlns:a16="http://schemas.microsoft.com/office/drawing/2014/main" id="{0540DB28-6D2B-4FA9-8EF3-60C19633F772}"/>
              </a:ext>
            </a:extLst>
          </p:cNvPr>
          <p:cNvPicPr/>
          <p:nvPr/>
        </p:nvPicPr>
        <p:blipFill rotWithShape="1">
          <a:blip r:embed="rId3" cstate="print">
            <a:extLst>
              <a:ext uri="{28A0092B-C50C-407E-A947-70E740481C1C}">
                <a14:useLocalDpi xmlns:a14="http://schemas.microsoft.com/office/drawing/2010/main" val="0"/>
              </a:ext>
            </a:extLst>
          </a:blip>
          <a:srcRect l="1079" t="1562" r="3406" b="12591"/>
          <a:stretch/>
        </p:blipFill>
        <p:spPr bwMode="auto">
          <a:xfrm>
            <a:off x="1739820" y="743124"/>
            <a:ext cx="5664359" cy="3742683"/>
          </a:xfrm>
          <a:prstGeom prst="rect">
            <a:avLst/>
          </a:prstGeom>
          <a:noFill/>
          <a:ln w="127"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04950517"/>
      </p:ext>
    </p:extLst>
  </p:cSld>
  <p:clrMapOvr>
    <a:masterClrMapping/>
  </p:clrMapOvr>
</p:sld>
</file>

<file path=ppt/theme/theme1.xml><?xml version="1.0" encoding="utf-8"?>
<a:theme xmlns:a="http://schemas.openxmlformats.org/drawingml/2006/main"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249</Words>
  <Application>Microsoft Office PowerPoint</Application>
  <PresentationFormat>On-screen Show (16:9)</PresentationFormat>
  <Paragraphs>43</Paragraphs>
  <Slides>14</Slides>
  <Notes>14</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Julius Sans One</vt:lpstr>
      <vt:lpstr>Questrial</vt:lpstr>
      <vt:lpstr>Arial</vt:lpstr>
      <vt:lpstr>Didact Gothic</vt:lpstr>
      <vt:lpstr>Minimalist Grayscale Pitch Deck by Slidesgo</vt:lpstr>
      <vt:lpstr>Logic expression normalizer</vt:lpstr>
      <vt:lpstr>GROUP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demonstration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expression normalizer</dc:title>
  <cp:lastModifiedBy>Hung To</cp:lastModifiedBy>
  <cp:revision>15</cp:revision>
  <dcterms:modified xsi:type="dcterms:W3CDTF">2021-06-02T04:05:57Z</dcterms:modified>
</cp:coreProperties>
</file>