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307" r:id="rId6"/>
    <p:sldId id="306" r:id="rId7"/>
    <p:sldId id="310" r:id="rId8"/>
    <p:sldId id="311" r:id="rId9"/>
    <p:sldId id="312" r:id="rId10"/>
    <p:sldId id="316" r:id="rId11"/>
    <p:sldId id="314" r:id="rId12"/>
    <p:sldId id="315" r:id="rId13"/>
    <p:sldId id="313" r:id="rId14"/>
    <p:sldId id="317" r:id="rId15"/>
    <p:sldId id="309" r:id="rId16"/>
    <p:sldId id="318" r:id="rId17"/>
    <p:sldId id="319" r:id="rId18"/>
    <p:sldId id="308" r:id="rId19"/>
    <p:sldId id="320" r:id="rId20"/>
    <p:sldId id="321" r:id="rId21"/>
    <p:sldId id="322" r:id="rId22"/>
    <p:sldId id="323" r:id="rId23"/>
    <p:sldId id="305" r:id="rId24"/>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8356" autoAdjust="0"/>
  </p:normalViewPr>
  <p:slideViewPr>
    <p:cSldViewPr snapToGrid="0">
      <p:cViewPr varScale="1">
        <p:scale>
          <a:sx n="100" d="100"/>
          <a:sy n="100" d="100"/>
        </p:scale>
        <p:origin x="750" y="84"/>
      </p:cViewPr>
      <p:guideLst/>
    </p:cSldViewPr>
  </p:slideViewPr>
  <p:outlineViewPr>
    <p:cViewPr>
      <p:scale>
        <a:sx n="33" d="100"/>
        <a:sy n="33" d="100"/>
      </p:scale>
      <p:origin x="0" y="-30162"/>
    </p:cViewPr>
  </p:outlineViewPr>
  <p:notesTextViewPr>
    <p:cViewPr>
      <p:scale>
        <a:sx n="1" d="1"/>
        <a:sy n="1" d="1"/>
      </p:scale>
      <p:origin x="0" y="0"/>
    </p:cViewPr>
  </p:notesTextViewPr>
  <p:notesViewPr>
    <p:cSldViewPr snapToGrid="0" showGuides="1">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302579-C373-45FD-A9E8-16E53169683F}" type="datetime2">
              <a:rPr lang="zh-CN" altLang="en-US" smtClean="0">
                <a:latin typeface="微软雅黑" panose="020B0503020204020204" pitchFamily="34" charset="-122"/>
                <a:ea typeface="微软雅黑" panose="020B0503020204020204" pitchFamily="34" charset="-122"/>
              </a:rPr>
              <a:t>2018年4月10日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9BB61B9-DA9D-426F-A5EE-AB9E08D76464}" type="datetime2">
              <a:rPr lang="zh-CN" altLang="en-US" smtClean="0"/>
              <a:pPr/>
              <a:t>2018年4月10日</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27CD11A-EED3-40CE-98A3-28FEE84867B3}" type="slidenum">
              <a:rPr lang="en-US" smtClean="0"/>
              <a:pPr/>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r>
              <a:rPr lang="zh-CN" altLang="en-US" dirty="0" smtClean="0">
                <a:latin typeface="微软雅黑" panose="020B0503020204020204" pitchFamily="34" charset="-122"/>
                <a:ea typeface="微软雅黑" panose="020B0503020204020204" pitchFamily="34" charset="-122"/>
              </a:rPr>
              <a:t>有的同学学习过运筹学专业课</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有的同学参加过数学建模竞赛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不知道大家对它们有多少理解</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尤其是学过运筹学的同学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有没有觉得学了一大堆高深的理论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但是不知道有什么用</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反正我学线性代数甚至矩阵论的时候都没意识到这些东西可以用来干什么</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直到有一回用一个商业求解器求解一个二次模型的时候看到一个错误提示</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约束矩阵不是半正定的</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提示是英文的</a:t>
            </a:r>
            <a:r>
              <a:rPr lang="en-US" altLang="zh-CN" baseline="0"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rtl="0"/>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这节课我们不讲具体的求解方法</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只讲如何向计算机描述问题然后让它自动解决问题</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形象地说就是我只会教大家开车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不会教大家造车</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但是知道了怎么开车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自然而然就会对造车感兴趣</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或者说对车子内部的东西感兴趣</a:t>
            </a:r>
            <a:r>
              <a:rPr lang="en-US" altLang="zh-CN" dirty="0" smtClean="0">
                <a:latin typeface="微软雅黑" panose="020B0503020204020204" pitchFamily="34" charset="-122"/>
                <a:ea typeface="微软雅黑" panose="020B0503020204020204" pitchFamily="34" charset="-122"/>
              </a:rPr>
              <a:t>.</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希望大家在以后的数学课中能学得更有动力更有意思一点</a:t>
            </a:r>
            <a:r>
              <a:rPr lang="en-US" altLang="zh-CN" baseline="0"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16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适用场景</a:t>
            </a:r>
            <a:r>
              <a:rPr lang="en-US" altLang="zh-CN" dirty="0" smtClean="0"/>
              <a:t>:</a:t>
            </a:r>
          </a:p>
          <a:p>
            <a:r>
              <a:rPr lang="en-US" altLang="zh-CN" dirty="0" smtClean="0"/>
              <a:t>Dijkstra </a:t>
            </a:r>
            <a:r>
              <a:rPr lang="zh-CN" altLang="en-US" dirty="0" smtClean="0"/>
              <a:t>最短路</a:t>
            </a:r>
            <a:endParaRPr lang="en-US" altLang="zh-CN" dirty="0" smtClean="0"/>
          </a:p>
          <a:p>
            <a:r>
              <a:rPr lang="zh-CN" altLang="en-US" dirty="0" smtClean="0"/>
              <a:t>局部搜索邻域选择</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4</a:t>
            </a:fld>
            <a:endParaRPr lang="en-US" dirty="0"/>
          </a:p>
        </p:txBody>
      </p:sp>
    </p:spTree>
    <p:extLst>
      <p:ext uri="{BB962C8B-B14F-4D97-AF65-F5344CB8AC3E}">
        <p14:creationId xmlns:p14="http://schemas.microsoft.com/office/powerpoint/2010/main" val="346977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https://github.com/Zhouxing-Su/CppUtilibs/blob/master/type/PriorityQueue.h#L132</a:t>
            </a:r>
          </a:p>
        </p:txBody>
      </p:sp>
      <p:sp>
        <p:nvSpPr>
          <p:cNvPr id="4" name="灯片编号占位符 3"/>
          <p:cNvSpPr>
            <a:spLocks noGrp="1"/>
          </p:cNvSpPr>
          <p:nvPr>
            <p:ph type="sldNum" sz="quarter" idx="10"/>
          </p:nvPr>
        </p:nvSpPr>
        <p:spPr/>
        <p:txBody>
          <a:bodyPr/>
          <a:lstStyle/>
          <a:p>
            <a:fld id="{927CD11A-EED3-40CE-98A3-28FEE84867B3}" type="slidenum">
              <a:rPr lang="en-US" smtClean="0"/>
              <a:pPr/>
              <a:t>6</a:t>
            </a:fld>
            <a:endParaRPr lang="en-US" dirty="0"/>
          </a:p>
        </p:txBody>
      </p:sp>
    </p:spTree>
    <p:extLst>
      <p:ext uri="{BB962C8B-B14F-4D97-AF65-F5344CB8AC3E}">
        <p14:creationId xmlns:p14="http://schemas.microsoft.com/office/powerpoint/2010/main" val="53152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由于每个桶中元素的权重相同</a:t>
            </a:r>
            <a:r>
              <a:rPr lang="en-US" altLang="zh-CN" dirty="0" smtClean="0"/>
              <a:t>, </a:t>
            </a:r>
            <a:r>
              <a:rPr lang="zh-CN" altLang="en-US" dirty="0" smtClean="0"/>
              <a:t>顺序无所谓</a:t>
            </a:r>
            <a:r>
              <a:rPr lang="en-US" altLang="zh-CN" dirty="0" smtClean="0"/>
              <a:t>, </a:t>
            </a:r>
            <a:r>
              <a:rPr lang="zh-CN" altLang="en-US" dirty="0" smtClean="0"/>
              <a:t>所以添加元素时可以直接放到末尾</a:t>
            </a:r>
            <a:r>
              <a:rPr lang="en-US" altLang="zh-CN" dirty="0" smtClean="0"/>
              <a:t>, </a:t>
            </a:r>
            <a:r>
              <a:rPr lang="zh-CN" altLang="en-US" dirty="0" smtClean="0"/>
              <a:t>删除元素时可以直接用末尾元素替换被删除元素</a:t>
            </a:r>
            <a:r>
              <a:rPr lang="en-US" altLang="zh-CN" dirty="0" smtClean="0"/>
              <a:t>, </a:t>
            </a:r>
            <a:r>
              <a:rPr lang="zh-CN" altLang="en-US" dirty="0" smtClean="0"/>
              <a:t>然后更新末尾元素的位置</a:t>
            </a:r>
            <a:r>
              <a:rPr lang="en-US" altLang="zh-CN" dirty="0" smtClean="0"/>
              <a:t>.</a:t>
            </a:r>
          </a:p>
          <a:p>
            <a:r>
              <a:rPr lang="zh-CN" altLang="en-US" dirty="0" smtClean="0"/>
              <a:t>主动更新可能花很多时间在永远不会出队的元素上</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7</a:t>
            </a:fld>
            <a:endParaRPr lang="en-US" dirty="0"/>
          </a:p>
        </p:txBody>
      </p:sp>
    </p:spTree>
    <p:extLst>
      <p:ext uri="{BB962C8B-B14F-4D97-AF65-F5344CB8AC3E}">
        <p14:creationId xmlns:p14="http://schemas.microsoft.com/office/powerpoint/2010/main" val="14573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惰性更新可能导致部分元素重复次数很多因而内存占用过大</a:t>
            </a:r>
            <a:r>
              <a:rPr lang="en-US" altLang="zh-CN" dirty="0" smtClean="0"/>
              <a:t>.</a:t>
            </a:r>
          </a:p>
          <a:p>
            <a:r>
              <a:rPr lang="zh-CN" altLang="en-US" dirty="0" smtClean="0"/>
              <a:t>可能需要统计桶中的元素数量并定期清理冗余元素</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8</a:t>
            </a:fld>
            <a:endParaRPr lang="en-US" dirty="0"/>
          </a:p>
        </p:txBody>
      </p:sp>
    </p:spTree>
    <p:extLst>
      <p:ext uri="{BB962C8B-B14F-4D97-AF65-F5344CB8AC3E}">
        <p14:creationId xmlns:p14="http://schemas.microsoft.com/office/powerpoint/2010/main" val="3692516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权重较大的元素先放到一个池子里</a:t>
            </a:r>
            <a:r>
              <a:rPr lang="en-US" altLang="zh-CN" dirty="0" smtClean="0"/>
              <a:t>, </a:t>
            </a:r>
            <a:r>
              <a:rPr lang="zh-CN" altLang="en-US" dirty="0" smtClean="0"/>
              <a:t>只把有希望在算法结束前出队的元素添加到桶中</a:t>
            </a:r>
            <a:r>
              <a:rPr lang="en-US" altLang="zh-CN" dirty="0" smtClean="0"/>
              <a:t>.</a:t>
            </a:r>
          </a:p>
          <a:p>
            <a:r>
              <a:rPr lang="zh-CN" altLang="en-US" dirty="0" smtClean="0"/>
              <a:t>例如</a:t>
            </a:r>
            <a:r>
              <a:rPr lang="en-US" altLang="zh-CN" dirty="0" smtClean="0"/>
              <a:t>,</a:t>
            </a:r>
          </a:p>
          <a:p>
            <a:r>
              <a:rPr lang="zh-CN" altLang="en-US" dirty="0" smtClean="0"/>
              <a:t>给定一个截断权重</a:t>
            </a:r>
            <a:r>
              <a:rPr lang="en-US" altLang="zh-CN" dirty="0" smtClean="0"/>
              <a:t>, </a:t>
            </a:r>
            <a:r>
              <a:rPr lang="zh-CN" altLang="en-US" dirty="0" smtClean="0"/>
              <a:t>仅将优先级高于该权重的元素放入桶中</a:t>
            </a:r>
            <a:r>
              <a:rPr lang="en-US" altLang="zh-CN" baseline="0" dirty="0" smtClean="0"/>
              <a:t>;</a:t>
            </a:r>
          </a:p>
          <a:p>
            <a:r>
              <a:rPr lang="zh-CN" altLang="en-US" dirty="0" smtClean="0"/>
              <a:t>或者桶中元素数量大于 </a:t>
            </a:r>
            <a:r>
              <a:rPr lang="en-US" altLang="zh-CN" dirty="0" smtClean="0"/>
              <a:t>k</a:t>
            </a:r>
            <a:r>
              <a:rPr lang="en-US" altLang="zh-CN" baseline="0" dirty="0" smtClean="0"/>
              <a:t> </a:t>
            </a:r>
            <a:r>
              <a:rPr lang="zh-CN" altLang="en-US" baseline="0" dirty="0" smtClean="0"/>
              <a:t>时</a:t>
            </a:r>
            <a:r>
              <a:rPr lang="en-US" altLang="zh-CN" baseline="0" dirty="0" smtClean="0"/>
              <a:t>, </a:t>
            </a:r>
            <a:r>
              <a:rPr lang="zh-CN" altLang="en-US" baseline="0" dirty="0" smtClean="0"/>
              <a:t>仅将比桶中优先级最低的元素优先级高的元素放到桶中</a:t>
            </a:r>
            <a:r>
              <a:rPr lang="en-US" altLang="zh-CN" baseline="0" dirty="0" smtClean="0"/>
              <a:t>, </a:t>
            </a:r>
            <a:r>
              <a:rPr lang="zh-CN" altLang="en-US" baseline="0" dirty="0" smtClean="0"/>
              <a:t>否则加入池子中</a:t>
            </a:r>
            <a:r>
              <a:rPr lang="en-US" altLang="zh-CN" dirty="0" smtClean="0"/>
              <a:t>.</a:t>
            </a:r>
          </a:p>
          <a:p>
            <a:r>
              <a:rPr lang="zh-CN" altLang="en-US" dirty="0" smtClean="0"/>
              <a:t>当队列被取空时</a:t>
            </a:r>
            <a:r>
              <a:rPr lang="en-US" altLang="zh-CN" dirty="0" smtClean="0"/>
              <a:t>, </a:t>
            </a:r>
            <a:r>
              <a:rPr lang="zh-CN" altLang="en-US" dirty="0" smtClean="0"/>
              <a:t>再将池子中的元素全部入队</a:t>
            </a:r>
            <a:r>
              <a:rPr lang="en-US" altLang="zh-CN" dirty="0" smtClean="0"/>
              <a:t>, </a:t>
            </a:r>
            <a:r>
              <a:rPr lang="zh-CN" altLang="en-US" dirty="0" smtClean="0"/>
              <a:t>同时可以考虑更新截断权重为更大值</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9</a:t>
            </a:fld>
            <a:endParaRPr lang="en-US" dirty="0"/>
          </a:p>
        </p:txBody>
      </p:sp>
    </p:spTree>
    <p:extLst>
      <p:ext uri="{BB962C8B-B14F-4D97-AF65-F5344CB8AC3E}">
        <p14:creationId xmlns:p14="http://schemas.microsoft.com/office/powerpoint/2010/main" val="311665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10</a:t>
            </a:fld>
            <a:endParaRPr lang="en-US" dirty="0"/>
          </a:p>
        </p:txBody>
      </p:sp>
    </p:spTree>
    <p:extLst>
      <p:ext uri="{BB962C8B-B14F-4D97-AF65-F5344CB8AC3E}">
        <p14:creationId xmlns:p14="http://schemas.microsoft.com/office/powerpoint/2010/main" val="3114408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https://github.com/Zhouxing-Su/CppUtilibs/blob/master/type/PriorityQueue.h#L210</a:t>
            </a:r>
          </a:p>
        </p:txBody>
      </p:sp>
      <p:sp>
        <p:nvSpPr>
          <p:cNvPr id="4" name="灯片编号占位符 3"/>
          <p:cNvSpPr>
            <a:spLocks noGrp="1"/>
          </p:cNvSpPr>
          <p:nvPr>
            <p:ph type="sldNum" sz="quarter" idx="10"/>
          </p:nvPr>
        </p:nvSpPr>
        <p:spPr/>
        <p:txBody>
          <a:bodyPr/>
          <a:lstStyle/>
          <a:p>
            <a:fld id="{927CD11A-EED3-40CE-98A3-28FEE84867B3}" type="slidenum">
              <a:rPr lang="en-US" smtClean="0"/>
              <a:pPr/>
              <a:t>11</a:t>
            </a:fld>
            <a:endParaRPr lang="en-US" dirty="0"/>
          </a:p>
        </p:txBody>
      </p:sp>
    </p:spTree>
    <p:extLst>
      <p:ext uri="{BB962C8B-B14F-4D97-AF65-F5344CB8AC3E}">
        <p14:creationId xmlns:p14="http://schemas.microsoft.com/office/powerpoint/2010/main" val="511473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041400"/>
            <a:ext cx="6858000" cy="2387600"/>
          </a:xfrm>
        </p:spPr>
        <p:txBody>
          <a:bodyPr rtlCol="0" anchor="b"/>
          <a:lstStyle>
            <a:lvl1pPr algn="ctr">
              <a:lnSpc>
                <a:spcPct val="100000"/>
              </a:lnSpc>
              <a:defRPr sz="6000">
                <a:solidFill>
                  <a:schemeClr val="tx2">
                    <a:lumMod val="20000"/>
                    <a:lumOff val="80000"/>
                  </a:schemeClr>
                </a:solidFill>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43000" y="3602038"/>
            <a:ext cx="6858000" cy="16557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7C6D20C3-A9BC-4F75-ADB5-403275C6D16D}" type="datetime2">
              <a:rPr lang="zh-CN" altLang="en-US" noProof="0" smtClean="0"/>
              <a:t>2018年4月10日</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竖排文字占位符 2"/>
          <p:cNvSpPr>
            <a:spLocks noGrp="1"/>
          </p:cNvSpPr>
          <p:nvPr>
            <p:ph type="body" orient="vert" idx="1" hasCustomPrompt="1"/>
          </p:nvPr>
        </p:nvSpPr>
        <p:spPr/>
        <p:txBody>
          <a:bodyPr vert="vert"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lvl1pPr>
              <a:defRPr/>
            </a:lvl1pPr>
          </a:lstStyle>
          <a:p>
            <a:fld id="{EA110BBF-0C4D-458F-B3BA-1F5F9CA466E4}" type="datetime2">
              <a:rPr lang="zh-CN" altLang="en-US" smtClean="0"/>
              <a:t>2018年4月10日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6543675" y="691662"/>
            <a:ext cx="1971675" cy="4909039"/>
          </a:xfrm>
        </p:spPr>
        <p:txBody>
          <a:bodyPr vert="vert" rtlCol="0"/>
          <a:lstStyle/>
          <a:p>
            <a:pPr rtl="0"/>
            <a:r>
              <a:rPr lang="zh-CN" altLang="en-US" smtClean="0"/>
              <a:t>单击此处编辑母版标题样式</a:t>
            </a:r>
            <a:endParaRPr lang="zh-CN" dirty="0"/>
          </a:p>
        </p:txBody>
      </p:sp>
      <p:sp>
        <p:nvSpPr>
          <p:cNvPr id="3" name="竖排文字占位符 2"/>
          <p:cNvSpPr>
            <a:spLocks noGrp="1"/>
          </p:cNvSpPr>
          <p:nvPr>
            <p:ph type="body" orient="vert" idx="1"/>
          </p:nvPr>
        </p:nvSpPr>
        <p:spPr>
          <a:xfrm>
            <a:off x="628650" y="691662"/>
            <a:ext cx="5800725" cy="4909039"/>
          </a:xfrm>
        </p:spPr>
        <p:txBody>
          <a:bodyPr vert="vert" rtlCol="0"/>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dirty="0"/>
          </a:p>
        </p:txBody>
      </p:sp>
      <p:sp>
        <p:nvSpPr>
          <p:cNvPr id="4" name="日期占位符 3"/>
          <p:cNvSpPr>
            <a:spLocks noGrp="1"/>
          </p:cNvSpPr>
          <p:nvPr>
            <p:ph type="dt" sz="half" idx="10"/>
          </p:nvPr>
        </p:nvSpPr>
        <p:spPr/>
        <p:txBody>
          <a:bodyPr rtlCol="0"/>
          <a:lstStyle>
            <a:lvl1pPr>
              <a:defRPr/>
            </a:lvl1pPr>
          </a:lstStyle>
          <a:p>
            <a:fld id="{B1753F66-5686-4DCE-9DEB-3A6665E2E07D}" type="datetime2">
              <a:rPr lang="zh-CN" altLang="en-US" smtClean="0"/>
              <a:t>2018年4月10日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10"/>
          </p:nvPr>
        </p:nvSpPr>
        <p:spPr/>
        <p:txBody>
          <a:bodyPr rtlCol="0"/>
          <a:lstStyle>
            <a:lvl1pPr>
              <a:defRPr/>
            </a:lvl1pPr>
          </a:lstStyle>
          <a:p>
            <a:fld id="{CC2B09F5-B269-4E15-B553-C06C2257E66E}" type="datetime2">
              <a:rPr lang="zh-CN" altLang="en-US" smtClean="0"/>
              <a:t>2018年4月10日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1709738"/>
            <a:ext cx="7886700" cy="2862262"/>
          </a:xfrm>
        </p:spPr>
        <p:txBody>
          <a:bodyPr rtlCol="0" anchor="b"/>
          <a:lstStyle>
            <a:lvl1pPr algn="ctr">
              <a:lnSpc>
                <a:spcPct val="100000"/>
              </a:lnSpc>
              <a:defRPr sz="6000"/>
            </a:lvl1pPr>
          </a:lstStyle>
          <a:p>
            <a:pPr rtl="0"/>
            <a:r>
              <a:rPr lang="zh-CN" altLang="en-US" dirty="0" smtClean="0"/>
              <a:t>单击此处编辑母版标题样式</a:t>
            </a:r>
            <a:endParaRPr lang="zh-CN" dirty="0"/>
          </a:p>
        </p:txBody>
      </p:sp>
      <p:sp>
        <p:nvSpPr>
          <p:cNvPr id="3" name="文本占位符 2"/>
          <p:cNvSpPr>
            <a:spLocks noGrp="1"/>
          </p:cNvSpPr>
          <p:nvPr>
            <p:ph type="body" idx="1"/>
          </p:nvPr>
        </p:nvSpPr>
        <p:spPr>
          <a:xfrm>
            <a:off x="342900" y="4589464"/>
            <a:ext cx="7886700" cy="1500187"/>
          </a:xfrm>
        </p:spPr>
        <p:txBody>
          <a:bodyPr rtlCol="0"/>
          <a:lstStyle>
            <a:lvl1pPr marL="0" indent="0" algn="ctr">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dirty="0" smtClean="0"/>
              <a:t>单击此处编辑母版文本样式</a:t>
            </a:r>
          </a:p>
        </p:txBody>
      </p:sp>
      <p:sp>
        <p:nvSpPr>
          <p:cNvPr id="4" name="日期占位符 3"/>
          <p:cNvSpPr>
            <a:spLocks noGrp="1"/>
          </p:cNvSpPr>
          <p:nvPr>
            <p:ph type="dt" sz="half" idx="10"/>
          </p:nvPr>
        </p:nvSpPr>
        <p:spPr/>
        <p:txBody>
          <a:bodyPr rtlCol="0"/>
          <a:lstStyle>
            <a:lvl1pPr>
              <a:defRPr/>
            </a:lvl1pPr>
          </a:lstStyle>
          <a:p>
            <a:fld id="{E8DCC9A7-0838-41AE-ACE0-4EA368FE9638}" type="datetime2">
              <a:rPr lang="zh-CN" altLang="en-US" smtClean="0"/>
              <a:t>2018年4月10日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内容占位符 2"/>
          <p:cNvSpPr>
            <a:spLocks noGrp="1"/>
          </p:cNvSpPr>
          <p:nvPr>
            <p:ph sz="half" idx="1" hasCustomPrompt="1"/>
          </p:nvPr>
        </p:nvSpPr>
        <p:spPr>
          <a:xfrm>
            <a:off x="342900" y="1825625"/>
            <a:ext cx="3669030" cy="4351338"/>
          </a:xfrm>
        </p:spPr>
        <p:txBody>
          <a:bodyPr vert="horz" lIns="91440" tIns="45720" rIns="91440" bIns="45720" rtlCol="0">
            <a:normAutofit/>
          </a:bodyPr>
          <a:lstStyle>
            <a:lvl1pPr>
              <a:defRPr lang="en-US" baseline="0" noProof="0" dirty="0" smtClean="0">
                <a:solidFill>
                  <a:schemeClr val="tx1"/>
                </a:solidFill>
              </a:defRPr>
            </a:lvl1pPr>
            <a:lvl2pPr>
              <a:defRPr lang="en-US" baseline="0" noProof="0" dirty="0" smtClean="0">
                <a:solidFill>
                  <a:schemeClr val="tx1"/>
                </a:solidFill>
              </a:defRPr>
            </a:lvl2pPr>
            <a:lvl3pPr>
              <a:defRPr lang="en-US" baseline="0" noProof="0" dirty="0" smtClean="0">
                <a:solidFill>
                  <a:schemeClr val="tx1"/>
                </a:solidFill>
              </a:defRPr>
            </a:lvl3pPr>
            <a:lvl4pPr>
              <a:defRPr lang="en-US" baseline="0" noProof="0" dirty="0" smtClean="0">
                <a:solidFill>
                  <a:schemeClr val="tx1"/>
                </a:solidFill>
              </a:defRPr>
            </a:lvl4pPr>
            <a:lvl5pPr>
              <a:defRPr lang="en-US" baseline="0" noProof="0" dirty="0" smtClean="0">
                <a:solidFill>
                  <a:schemeClr val="tx1"/>
                </a:solidFill>
              </a:defRPr>
            </a:lvl5pPr>
            <a:lvl6pPr>
              <a:defRPr sz="1800"/>
            </a:lvl6pPr>
            <a:lvl7pPr>
              <a:defRPr sz="1800"/>
            </a:lvl7pPr>
            <a:lvl8pPr>
              <a:defRPr sz="1800"/>
            </a:lvl8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内容占位符 3"/>
          <p:cNvSpPr>
            <a:spLocks noGrp="1"/>
          </p:cNvSpPr>
          <p:nvPr>
            <p:ph sz="half" idx="2" hasCustomPrompt="1"/>
          </p:nvPr>
        </p:nvSpPr>
        <p:spPr>
          <a:xfrm>
            <a:off x="4237893" y="1825625"/>
            <a:ext cx="366903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日期占位符 4"/>
          <p:cNvSpPr>
            <a:spLocks noGrp="1"/>
          </p:cNvSpPr>
          <p:nvPr>
            <p:ph type="dt" sz="half" idx="10"/>
          </p:nvPr>
        </p:nvSpPr>
        <p:spPr/>
        <p:txBody>
          <a:bodyPr rtlCol="0"/>
          <a:lstStyle>
            <a:lvl1pPr>
              <a:defRPr/>
            </a:lvl1pPr>
          </a:lstStyle>
          <a:p>
            <a:fld id="{93C2F119-CFD2-453D-B2FD-178445460D7E}" type="datetime2">
              <a:rPr lang="zh-CN" altLang="en-US" smtClean="0"/>
              <a:t>2018年4月10日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639150"/>
            <a:ext cx="7571232" cy="1152144"/>
          </a:xfrm>
        </p:spPr>
        <p:txBody>
          <a:bodyPr rtlCol="0"/>
          <a:lstStyle/>
          <a:p>
            <a:pPr rtl="0"/>
            <a:r>
              <a:rPr lang="zh-CN" altLang="en-US" smtClean="0"/>
              <a:t>单击此处编辑母版标题样式</a:t>
            </a:r>
            <a:endParaRPr lang="en-US" dirty="0"/>
          </a:p>
        </p:txBody>
      </p:sp>
      <p:sp>
        <p:nvSpPr>
          <p:cNvPr id="3" name="文本占位符 2"/>
          <p:cNvSpPr>
            <a:spLocks noGrp="1"/>
          </p:cNvSpPr>
          <p:nvPr>
            <p:ph type="body" idx="1"/>
          </p:nvPr>
        </p:nvSpPr>
        <p:spPr>
          <a:xfrm>
            <a:off x="342900"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4" name="内容占位符 3"/>
          <p:cNvSpPr>
            <a:spLocks noGrp="1"/>
          </p:cNvSpPr>
          <p:nvPr>
            <p:ph sz="half" idx="2" hasCustomPrompt="1"/>
          </p:nvPr>
        </p:nvSpPr>
        <p:spPr>
          <a:xfrm>
            <a:off x="342900"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文本占位符 4"/>
          <p:cNvSpPr>
            <a:spLocks noGrp="1"/>
          </p:cNvSpPr>
          <p:nvPr>
            <p:ph type="body" sz="quarter" idx="3"/>
          </p:nvPr>
        </p:nvSpPr>
        <p:spPr>
          <a:xfrm>
            <a:off x="4242565"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6" name="内容占位符 5"/>
          <p:cNvSpPr>
            <a:spLocks noGrp="1"/>
          </p:cNvSpPr>
          <p:nvPr>
            <p:ph sz="quarter" idx="4" hasCustomPrompt="1"/>
          </p:nvPr>
        </p:nvSpPr>
        <p:spPr>
          <a:xfrm>
            <a:off x="4242565"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日期占位符 6"/>
          <p:cNvSpPr>
            <a:spLocks noGrp="1"/>
          </p:cNvSpPr>
          <p:nvPr>
            <p:ph type="dt" sz="half" idx="10"/>
          </p:nvPr>
        </p:nvSpPr>
        <p:spPr/>
        <p:txBody>
          <a:bodyPr rtlCol="0"/>
          <a:lstStyle>
            <a:lvl1pPr>
              <a:defRPr/>
            </a:lvl1pPr>
          </a:lstStyle>
          <a:p>
            <a:fld id="{61ADE140-39E5-4421-B563-E2759FB14612}" type="datetime2">
              <a:rPr lang="zh-CN" altLang="en-US" smtClean="0"/>
              <a:t>2018年4月10日</a:t>
            </a:fld>
            <a:endParaRPr lang="en-US" dirty="0"/>
          </a:p>
        </p:txBody>
      </p:sp>
      <p:sp>
        <p:nvSpPr>
          <p:cNvPr id="8" name="页脚占位符 7"/>
          <p:cNvSpPr>
            <a:spLocks noGrp="1"/>
          </p:cNvSpPr>
          <p:nvPr>
            <p:ph type="ftr" sz="quarter" idx="11"/>
          </p:nvPr>
        </p:nvSpPr>
        <p:spPr/>
        <p:txBody>
          <a:bodyPr rtlCol="0"/>
          <a:lstStyle/>
          <a:p>
            <a:pPr rtl="0"/>
            <a:r>
              <a:rPr lang="zh-CN"/>
              <a:t>添加页脚</a:t>
            </a:r>
          </a:p>
        </p:txBody>
      </p:sp>
      <p:sp>
        <p:nvSpPr>
          <p:cNvPr id="9" name="幻灯片编号占位符 8"/>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日期占位符 2"/>
          <p:cNvSpPr>
            <a:spLocks noGrp="1"/>
          </p:cNvSpPr>
          <p:nvPr>
            <p:ph type="dt" sz="half" idx="10"/>
          </p:nvPr>
        </p:nvSpPr>
        <p:spPr/>
        <p:txBody>
          <a:bodyPr rtlCol="0"/>
          <a:lstStyle>
            <a:lvl1pPr>
              <a:defRPr/>
            </a:lvl1pPr>
          </a:lstStyle>
          <a:p>
            <a:fld id="{1D0E7193-ED98-4FC4-88F5-AF233B4F7A81}" type="datetime2">
              <a:rPr lang="zh-CN" altLang="en-US" smtClean="0"/>
              <a:t>2018年4月10日</a:t>
            </a:fld>
            <a:endParaRPr lang="en-US" dirty="0"/>
          </a:p>
        </p:txBody>
      </p:sp>
      <p:sp>
        <p:nvSpPr>
          <p:cNvPr id="4" name="页脚占位符 3"/>
          <p:cNvSpPr>
            <a:spLocks noGrp="1"/>
          </p:cNvSpPr>
          <p:nvPr>
            <p:ph type="ftr" sz="quarter" idx="11"/>
          </p:nvPr>
        </p:nvSpPr>
        <p:spPr/>
        <p:txBody>
          <a:bodyPr rtlCol="0"/>
          <a:lstStyle/>
          <a:p>
            <a:pPr rtl="0"/>
            <a:r>
              <a:rPr lang="zh-CN"/>
              <a:t>添加页脚</a:t>
            </a:r>
          </a:p>
        </p:txBody>
      </p:sp>
      <p:sp>
        <p:nvSpPr>
          <p:cNvPr id="5" name="幻灯片编号占位符 4"/>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24B87D80-21E5-4877-90FF-F6AE7AB9C699}" type="datetime2">
              <a:rPr lang="zh-CN" altLang="en-US" smtClean="0"/>
              <a:t>2018年4月10日</a:t>
            </a:fld>
            <a:endParaRPr lang="en-US" dirty="0"/>
          </a:p>
        </p:txBody>
      </p:sp>
      <p:sp>
        <p:nvSpPr>
          <p:cNvPr id="3" name="页脚占位符 2"/>
          <p:cNvSpPr>
            <a:spLocks noGrp="1"/>
          </p:cNvSpPr>
          <p:nvPr>
            <p:ph type="ftr" sz="quarter" idx="11"/>
          </p:nvPr>
        </p:nvSpPr>
        <p:spPr/>
        <p:txBody>
          <a:bodyPr rtlCol="0"/>
          <a:lstStyle/>
          <a:p>
            <a:pPr rtl="0"/>
            <a:r>
              <a:rPr lang="zh-CN"/>
              <a:t>添加页脚</a:t>
            </a:r>
          </a:p>
        </p:txBody>
      </p:sp>
      <p:sp>
        <p:nvSpPr>
          <p:cNvPr id="4" name="幻灯片编号占位符 3"/>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内容占位符 2"/>
          <p:cNvSpPr>
            <a:spLocks noGrp="1"/>
          </p:cNvSpPr>
          <p:nvPr>
            <p:ph idx="1" hasCustomPrompt="1"/>
          </p:nvPr>
        </p:nvSpPr>
        <p:spPr>
          <a:xfrm>
            <a:off x="3600450" y="987426"/>
            <a:ext cx="4314825"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238460B7-BC10-4201-A928-9E106A5D2462}" type="datetime2">
              <a:rPr lang="zh-CN" altLang="en-US" smtClean="0"/>
              <a:t>2018年4月10日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图片占位符 2" descr="为添加图像预留的空占位符。单击占位符，选择要添加的图像。"/>
          <p:cNvSpPr>
            <a:spLocks noGrp="1"/>
          </p:cNvSpPr>
          <p:nvPr>
            <p:ph type="pic" idx="1"/>
          </p:nvPr>
        </p:nvSpPr>
        <p:spPr>
          <a:xfrm>
            <a:off x="3600450" y="987426"/>
            <a:ext cx="4314825" cy="461327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F1447474-8A51-4EE4-B859-DF2AE7D43B47}" type="datetime2">
              <a:rPr lang="zh-CN" altLang="en-US" smtClean="0"/>
              <a:t>2018年4月10日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639794"/>
            <a:ext cx="7572375" cy="115090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342900" y="1825625"/>
            <a:ext cx="7572375" cy="3778006"/>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3D67EB08-F2AB-41A6-B6B4-260F7D8049B0}" type="datetime2">
              <a:rPr lang="zh-CN" altLang="en-US" smtClean="0"/>
              <a:t>2018年4月10日</a:t>
            </a:fld>
            <a:endParaRPr lang="zh-CN" altLang="en-US" dirty="0"/>
          </a:p>
        </p:txBody>
      </p:sp>
      <p:sp>
        <p:nvSpPr>
          <p:cNvPr id="5" name="页脚占位符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E5B29C50-D6F1-4DB6-9B68-F4CD3996E9CF}" type="slidenum">
              <a:rPr lang="en-US" altLang="zh-CN" noProof="0" smtClean="0"/>
              <a:pPr/>
              <a:t>‹#›</a:t>
            </a:fld>
            <a:endParaRPr lang="zh-CN" altLang="en-US" noProof="0"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2880" userDrawn="1">
          <p15:clr>
            <a:srgbClr val="F26B43"/>
          </p15:clr>
        </p15:guide>
        <p15:guide id="2" pos="216" userDrawn="1">
          <p15:clr>
            <a:srgbClr val="F26B43"/>
          </p15:clr>
        </p15:guide>
        <p15:guide id="3" pos="4986"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r>
              <a:rPr lang="zh-CN" altLang="en-US" dirty="0" smtClean="0"/>
              <a:t>桶队列与</a:t>
            </a:r>
            <a:r>
              <a:rPr lang="en-US" altLang="zh-CN" dirty="0" smtClean="0"/>
              <a:t/>
            </a:r>
            <a:br>
              <a:rPr lang="en-US" altLang="zh-CN" dirty="0" smtClean="0"/>
            </a:br>
            <a:r>
              <a:rPr lang="zh-CN" altLang="en-US" dirty="0" smtClean="0"/>
              <a:t>实用工程技术</a:t>
            </a:r>
            <a:endParaRPr lang="zh-CN" altLang="en-US" dirty="0"/>
          </a:p>
        </p:txBody>
      </p:sp>
      <p:sp>
        <p:nvSpPr>
          <p:cNvPr id="3" name="副标题 2"/>
          <p:cNvSpPr>
            <a:spLocks noGrp="1"/>
          </p:cNvSpPr>
          <p:nvPr>
            <p:ph type="subTitle" idx="1"/>
          </p:nvPr>
        </p:nvSpPr>
        <p:spPr/>
        <p:txBody>
          <a:bodyPr rtlCol="0"/>
          <a:lstStyle/>
          <a:p>
            <a:pPr rtl="0"/>
            <a:r>
              <a:rPr lang="zh-CN" altLang="en-US" dirty="0" smtClean="0"/>
              <a:t>智慧计算与优化实验室</a:t>
            </a:r>
            <a:endParaRPr lang="en-US" altLang="zh-CN" dirty="0" smtClean="0"/>
          </a:p>
          <a:p>
            <a:pPr rtl="0"/>
            <a:r>
              <a:rPr lang="zh-CN" altLang="en-US" dirty="0" smtClean="0"/>
              <a:t>苏宙行</a:t>
            </a:r>
            <a:endParaRPr lang="zh-CN" altLang="en-US" dirty="0"/>
          </a:p>
        </p:txBody>
      </p:sp>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桶队列</a:t>
            </a:r>
            <a:r>
              <a:rPr lang="en-US" altLang="zh-CN" dirty="0" smtClean="0"/>
              <a:t>.</a:t>
            </a:r>
            <a:r>
              <a:rPr lang="zh-CN" altLang="en-US" dirty="0" smtClean="0"/>
              <a:t>双层桶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Key </a:t>
                </a:r>
                <a:r>
                  <a:rPr lang="zh-CN" altLang="en-US" dirty="0" smtClean="0"/>
                  <a:t>的分布很分散</a:t>
                </a:r>
                <a:r>
                  <a:rPr lang="en-US" altLang="zh-CN" dirty="0" smtClean="0"/>
                  <a:t>?</a:t>
                </a:r>
              </a:p>
              <a:p>
                <a:pPr lvl="1"/>
                <a:r>
                  <a:rPr lang="en-US" altLang="zh-CN" dirty="0" smtClean="0"/>
                  <a:t>10001, 20020, 30003, 40006, …</a:t>
                </a:r>
              </a:p>
              <a:p>
                <a:pPr lvl="2"/>
                <a:r>
                  <a:rPr lang="zh-CN" altLang="en-US" dirty="0" smtClean="0"/>
                  <a:t>第 </a:t>
                </a:r>
                <a:r>
                  <a:rPr lang="en-US" altLang="zh-CN" dirty="0" smtClean="0"/>
                  <a:t>k </a:t>
                </a:r>
                <a:r>
                  <a:rPr lang="zh-CN" altLang="en-US" dirty="0" smtClean="0"/>
                  <a:t>个大桶存储</a:t>
                </a:r>
                <a:r>
                  <a:rPr lang="zh-CN" altLang="en-US" dirty="0"/>
                  <a:t>区间 </a:t>
                </a:r>
                <a14:m>
                  <m:oMath xmlns:m="http://schemas.openxmlformats.org/officeDocument/2006/math">
                    <m:r>
                      <a:rPr lang="en-US" altLang="zh-CN" i="1" dirty="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m:t>
                    </m:r>
                    <m:r>
                      <a:rPr lang="en-US" altLang="zh-CN" b="0" i="1" smtClean="0">
                        <a:latin typeface="Cambria Math" panose="02040503050406030204" pitchFamily="18" charset="0"/>
                      </a:rPr>
                      <m:t>𝑛𝑘</m:t>
                    </m:r>
                    <m:r>
                      <a:rPr lang="en-US" altLang="zh-CN" i="1">
                        <a:latin typeface="Cambria Math" panose="02040503050406030204" pitchFamily="18" charset="0"/>
                      </a:rPr>
                      <m:t>)</m:t>
                    </m:r>
                  </m:oMath>
                </a14:m>
                <a:r>
                  <a:rPr lang="en-US" altLang="zh-CN" dirty="0"/>
                  <a:t> </a:t>
                </a:r>
                <a:r>
                  <a:rPr lang="zh-CN" altLang="en-US" dirty="0"/>
                  <a:t>内的元素</a:t>
                </a:r>
                <a:endParaRPr lang="en-US" altLang="zh-CN" dirty="0"/>
              </a:p>
              <a:p>
                <a:pPr lvl="1"/>
                <a:r>
                  <a:rPr lang="en-US" altLang="zh-CN" dirty="0" smtClean="0"/>
                  <a:t>1, 102, 10003, 1000004, …</a:t>
                </a:r>
              </a:p>
              <a:p>
                <a:pPr lvl="2"/>
                <a:r>
                  <a:rPr lang="zh-CN" altLang="en-US" dirty="0" smtClean="0"/>
                  <a:t>第 </a:t>
                </a:r>
                <a:r>
                  <a:rPr lang="en-US" altLang="zh-CN" dirty="0" smtClean="0"/>
                  <a:t>k </a:t>
                </a:r>
                <a:r>
                  <a:rPr lang="zh-CN" altLang="en-US" dirty="0" smtClean="0"/>
                  <a:t>个大桶存储区间 </a:t>
                </a:r>
                <a14:m>
                  <m:oMath xmlns:m="http://schemas.openxmlformats.org/officeDocument/2006/math">
                    <m:r>
                      <a:rPr lang="en-US" altLang="zh-CN" b="0" i="1" dirty="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i="1">
                        <a:latin typeface="Cambria Math" panose="02040503050406030204" pitchFamily="18" charset="0"/>
                      </a:rPr>
                      <m:t>,</m:t>
                    </m:r>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r>
                      <a:rPr lang="en-US" altLang="zh-CN" i="1" smtClean="0">
                        <a:latin typeface="Cambria Math" panose="02040503050406030204" pitchFamily="18" charset="0"/>
                      </a:rPr>
                      <m:t>)</m:t>
                    </m:r>
                  </m:oMath>
                </a14:m>
                <a:r>
                  <a:rPr lang="en-US" altLang="zh-CN" dirty="0" smtClean="0"/>
                  <a:t> </a:t>
                </a:r>
                <a:r>
                  <a:rPr lang="zh-CN" altLang="en-US" dirty="0" smtClean="0"/>
                  <a:t>内的元素</a:t>
                </a:r>
                <a:endParaRPr lang="en-US" altLang="zh-CN" dirty="0" smtClean="0"/>
              </a:p>
              <a:p>
                <a:r>
                  <a:rPr lang="en-US" altLang="zh-CN" dirty="0"/>
                  <a:t>Key </a:t>
                </a:r>
                <a:r>
                  <a:rPr lang="zh-CN" altLang="en-US" dirty="0"/>
                  <a:t>为实数</a:t>
                </a:r>
                <a:r>
                  <a:rPr lang="en-US" altLang="zh-CN" dirty="0"/>
                  <a:t>?</a:t>
                </a:r>
              </a:p>
              <a:p>
                <a:pPr lvl="1"/>
                <a:r>
                  <a:rPr lang="en-US" altLang="zh-CN" dirty="0"/>
                  <a:t>1.234, 2.345, 3.456, 4.567, …</a:t>
                </a:r>
              </a:p>
              <a:p>
                <a:pPr lvl="2"/>
                <a:r>
                  <a:rPr lang="zh-CN" altLang="en-US" dirty="0" smtClean="0"/>
                  <a:t>与 </a:t>
                </a:r>
                <a:r>
                  <a:rPr lang="en-US" altLang="zh-CN" dirty="0" smtClean="0"/>
                  <a:t>Key </a:t>
                </a:r>
                <a:r>
                  <a:rPr lang="zh-CN" altLang="en-US" dirty="0" smtClean="0"/>
                  <a:t>的分布很分散的第一种情况类似</a:t>
                </a:r>
                <a:endParaRPr lang="en-US" altLang="zh-CN" dirty="0"/>
              </a:p>
              <a:p>
                <a:pPr lvl="2"/>
                <a:r>
                  <a:rPr lang="zh-CN" altLang="en-US" dirty="0" smtClean="0"/>
                  <a:t>如果有效数字位数过多导致小桶数量过多而无法使用</a:t>
                </a:r>
                <a:r>
                  <a:rPr lang="en-US" altLang="zh-CN" dirty="0" smtClean="0"/>
                  <a:t>, </a:t>
                </a:r>
                <a:r>
                  <a:rPr lang="zh-CN" altLang="en-US" dirty="0" smtClean="0"/>
                  <a:t>可以考虑用其他优先队列维护大桶内的元素</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611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桶队列</a:t>
            </a:r>
            <a:r>
              <a:rPr lang="en-US" altLang="zh-CN" dirty="0" smtClean="0"/>
              <a:t>.</a:t>
            </a:r>
            <a:r>
              <a:rPr lang="zh-CN" altLang="en-US" dirty="0" smtClean="0"/>
              <a:t>双层桶</a:t>
            </a:r>
            <a:endParaRPr lang="zh-CN" altLang="en-US" dirty="0"/>
          </a:p>
        </p:txBody>
      </p:sp>
      <p:pic>
        <p:nvPicPr>
          <p:cNvPr id="4" name="内容占位符 3"/>
          <p:cNvPicPr>
            <a:picLocks noGrp="1" noChangeAspect="1"/>
          </p:cNvPicPr>
          <p:nvPr>
            <p:ph idx="1"/>
          </p:nvPr>
        </p:nvPicPr>
        <p:blipFill>
          <a:blip r:embed="rId3"/>
          <a:stretch>
            <a:fillRect/>
          </a:stretch>
        </p:blipFill>
        <p:spPr>
          <a:xfrm>
            <a:off x="2070132" y="1825625"/>
            <a:ext cx="4117910" cy="3778250"/>
          </a:xfrm>
          <a:prstGeom prst="rect">
            <a:avLst/>
          </a:prstGeom>
          <a:solidFill>
            <a:schemeClr val="bg1"/>
          </a:solidFill>
        </p:spPr>
      </p:pic>
    </p:spTree>
    <p:extLst>
      <p:ext uri="{BB962C8B-B14F-4D97-AF65-F5344CB8AC3E}">
        <p14:creationId xmlns:p14="http://schemas.microsoft.com/office/powerpoint/2010/main" val="327191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pic>
        <p:nvPicPr>
          <p:cNvPr id="5" name="内容占位符 4"/>
          <p:cNvPicPr>
            <a:picLocks noGrp="1" noChangeAspect="1"/>
          </p:cNvPicPr>
          <p:nvPr>
            <p:ph idx="1"/>
          </p:nvPr>
        </p:nvPicPr>
        <p:blipFill>
          <a:blip r:embed="rId2"/>
          <a:stretch>
            <a:fillRect/>
          </a:stretch>
        </p:blipFill>
        <p:spPr>
          <a:xfrm>
            <a:off x="2013267" y="1825625"/>
            <a:ext cx="4231640" cy="3778250"/>
          </a:xfrm>
          <a:prstGeom prst="rect">
            <a:avLst/>
          </a:prstGeom>
        </p:spPr>
      </p:pic>
    </p:spTree>
    <p:extLst>
      <p:ext uri="{BB962C8B-B14F-4D97-AF65-F5344CB8AC3E}">
        <p14:creationId xmlns:p14="http://schemas.microsoft.com/office/powerpoint/2010/main" val="59658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pic>
        <p:nvPicPr>
          <p:cNvPr id="4" name="内容占位符 3"/>
          <p:cNvPicPr>
            <a:picLocks noGrp="1" noChangeAspect="1"/>
          </p:cNvPicPr>
          <p:nvPr>
            <p:ph idx="1"/>
          </p:nvPr>
        </p:nvPicPr>
        <p:blipFill>
          <a:blip r:embed="rId2"/>
          <a:stretch>
            <a:fillRect/>
          </a:stretch>
        </p:blipFill>
        <p:spPr>
          <a:xfrm>
            <a:off x="685800" y="1857375"/>
            <a:ext cx="6886575" cy="3714750"/>
          </a:xfrm>
          <a:prstGeom prst="rect">
            <a:avLst/>
          </a:prstGeom>
        </p:spPr>
      </p:pic>
    </p:spTree>
    <p:extLst>
      <p:ext uri="{BB962C8B-B14F-4D97-AF65-F5344CB8AC3E}">
        <p14:creationId xmlns:p14="http://schemas.microsoft.com/office/powerpoint/2010/main" val="27956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pic>
        <p:nvPicPr>
          <p:cNvPr id="5" name="内容占位符 4"/>
          <p:cNvPicPr>
            <a:picLocks noGrp="1" noChangeAspect="1"/>
          </p:cNvPicPr>
          <p:nvPr>
            <p:ph idx="1"/>
          </p:nvPr>
        </p:nvPicPr>
        <p:blipFill>
          <a:blip r:embed="rId2"/>
          <a:stretch>
            <a:fillRect/>
          </a:stretch>
        </p:blipFill>
        <p:spPr>
          <a:xfrm>
            <a:off x="1243426" y="1825625"/>
            <a:ext cx="5771322" cy="3778250"/>
          </a:xfrm>
          <a:prstGeom prst="rect">
            <a:avLst/>
          </a:prstGeom>
        </p:spPr>
      </p:pic>
    </p:spTree>
    <p:extLst>
      <p:ext uri="{BB962C8B-B14F-4D97-AF65-F5344CB8AC3E}">
        <p14:creationId xmlns:p14="http://schemas.microsoft.com/office/powerpoint/2010/main" val="369057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endParaRPr lang="zh-CN" altLang="en-US" dirty="0"/>
          </a:p>
        </p:txBody>
      </p:sp>
      <p:pic>
        <p:nvPicPr>
          <p:cNvPr id="8" name="内容占位符 7"/>
          <p:cNvPicPr>
            <a:picLocks noGrp="1" noChangeAspect="1"/>
          </p:cNvPicPr>
          <p:nvPr>
            <p:ph idx="1"/>
          </p:nvPr>
        </p:nvPicPr>
        <p:blipFill>
          <a:blip r:embed="rId2"/>
          <a:stretch>
            <a:fillRect/>
          </a:stretch>
        </p:blipFill>
        <p:spPr>
          <a:xfrm>
            <a:off x="652537" y="1903898"/>
            <a:ext cx="6953101" cy="3621703"/>
          </a:xfrm>
          <a:prstGeom prst="rect">
            <a:avLst/>
          </a:prstGeom>
          <a:solidFill>
            <a:schemeClr val="bg1"/>
          </a:solidFill>
        </p:spPr>
      </p:pic>
    </p:spTree>
    <p:extLst>
      <p:ext uri="{BB962C8B-B14F-4D97-AF65-F5344CB8AC3E}">
        <p14:creationId xmlns:p14="http://schemas.microsoft.com/office/powerpoint/2010/main" val="2785382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endParaRPr lang="zh-CN" altLang="en-US" dirty="0"/>
          </a:p>
        </p:txBody>
      </p:sp>
      <p:sp>
        <p:nvSpPr>
          <p:cNvPr id="3" name="内容占位符 2"/>
          <p:cNvSpPr>
            <a:spLocks noGrp="1"/>
          </p:cNvSpPr>
          <p:nvPr>
            <p:ph idx="1"/>
          </p:nvPr>
        </p:nvSpPr>
        <p:spPr/>
        <p:txBody>
          <a:bodyPr/>
          <a:lstStyle/>
          <a:p>
            <a:r>
              <a:rPr lang="zh-CN" altLang="en-US" dirty="0" smtClean="0"/>
              <a:t>远端托管平台</a:t>
            </a:r>
            <a:endParaRPr lang="en-US" altLang="zh-CN" dirty="0" smtClean="0"/>
          </a:p>
          <a:p>
            <a:pPr lvl="1"/>
            <a:r>
              <a:rPr lang="zh-CN" altLang="en-US" dirty="0" smtClean="0"/>
              <a:t>国内</a:t>
            </a:r>
            <a:r>
              <a:rPr lang="en-US" altLang="zh-CN" dirty="0" smtClean="0"/>
              <a:t>: coding.net/</a:t>
            </a:r>
            <a:r>
              <a:rPr lang="en-US" altLang="zh-CN" dirty="0" err="1" smtClean="0"/>
              <a:t>gitee</a:t>
            </a:r>
            <a:endParaRPr lang="en-US" altLang="zh-CN" dirty="0" smtClean="0"/>
          </a:p>
          <a:p>
            <a:pPr lvl="1"/>
            <a:r>
              <a:rPr lang="zh-CN" altLang="en-US" dirty="0" smtClean="0"/>
              <a:t>国外</a:t>
            </a:r>
            <a:r>
              <a:rPr lang="en-US" altLang="zh-CN" dirty="0" smtClean="0"/>
              <a:t>: </a:t>
            </a:r>
            <a:r>
              <a:rPr lang="en-US" altLang="zh-CN" dirty="0" err="1" smtClean="0"/>
              <a:t>github</a:t>
            </a:r>
            <a:r>
              <a:rPr lang="en-US" altLang="zh-CN" dirty="0" smtClean="0"/>
              <a:t>/</a:t>
            </a:r>
            <a:r>
              <a:rPr lang="en-US" altLang="zh-CN" dirty="0" err="1" smtClean="0"/>
              <a:t>gitlab</a:t>
            </a:r>
            <a:r>
              <a:rPr lang="en-US" altLang="zh-CN" dirty="0" smtClean="0"/>
              <a:t>/</a:t>
            </a:r>
            <a:r>
              <a:rPr lang="en-US" altLang="zh-CN" dirty="0" err="1" smtClean="0"/>
              <a:t>bitbucket</a:t>
            </a:r>
            <a:endParaRPr lang="en-US" altLang="zh-CN" dirty="0" smtClean="0"/>
          </a:p>
          <a:p>
            <a:r>
              <a:rPr lang="zh-CN" altLang="en-US" dirty="0" smtClean="0"/>
              <a:t>本地客户端</a:t>
            </a:r>
            <a:endParaRPr lang="en-US" altLang="zh-CN" dirty="0" smtClean="0"/>
          </a:p>
          <a:p>
            <a:pPr lvl="1"/>
            <a:r>
              <a:rPr lang="zh-CN" altLang="en-US" dirty="0" smtClean="0"/>
              <a:t>资源管理器右键菜单集成</a:t>
            </a:r>
            <a:r>
              <a:rPr lang="en-US" altLang="zh-CN" smtClean="0"/>
              <a:t>: tortoise </a:t>
            </a:r>
            <a:r>
              <a:rPr lang="en-US" altLang="zh-CN" dirty="0" smtClean="0"/>
              <a:t>git</a:t>
            </a:r>
          </a:p>
          <a:p>
            <a:pPr lvl="1"/>
            <a:r>
              <a:rPr lang="zh-CN" altLang="en-US" dirty="0" smtClean="0"/>
              <a:t>统一仓库管理</a:t>
            </a:r>
            <a:r>
              <a:rPr lang="en-US" altLang="zh-CN" dirty="0" smtClean="0"/>
              <a:t>: source tree/smart git/</a:t>
            </a:r>
            <a:r>
              <a:rPr lang="en-US" altLang="zh-CN" dirty="0" err="1" smtClean="0"/>
              <a:t>github</a:t>
            </a:r>
            <a:r>
              <a:rPr lang="en-US" altLang="zh-CN" dirty="0" smtClean="0"/>
              <a:t> desktop</a:t>
            </a:r>
            <a:endParaRPr lang="en-US" altLang="zh-CN" dirty="0"/>
          </a:p>
          <a:p>
            <a:r>
              <a:rPr lang="zh-CN" altLang="en-US" dirty="0" smtClean="0"/>
              <a:t>扩展</a:t>
            </a:r>
            <a:endParaRPr lang="en-US" altLang="zh-CN" dirty="0" smtClean="0"/>
          </a:p>
          <a:p>
            <a:pPr lvl="1"/>
            <a:r>
              <a:rPr lang="en-US" altLang="zh-CN" dirty="0" smtClean="0"/>
              <a:t>git </a:t>
            </a:r>
            <a:r>
              <a:rPr lang="en-US" altLang="zh-CN" dirty="0" err="1" smtClean="0"/>
              <a:t>lfs</a:t>
            </a:r>
            <a:endParaRPr lang="en-US" altLang="zh-CN" dirty="0" smtClean="0"/>
          </a:p>
        </p:txBody>
      </p:sp>
    </p:spTree>
    <p:extLst>
      <p:ext uri="{BB962C8B-B14F-4D97-AF65-F5344CB8AC3E}">
        <p14:creationId xmlns:p14="http://schemas.microsoft.com/office/powerpoint/2010/main" val="1436130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Markdown</a:t>
            </a:r>
            <a:endParaRPr lang="zh-CN" altLang="en-US" dirty="0"/>
          </a:p>
        </p:txBody>
      </p:sp>
      <p:sp>
        <p:nvSpPr>
          <p:cNvPr id="3" name="内容占位符 2"/>
          <p:cNvSpPr>
            <a:spLocks noGrp="1"/>
          </p:cNvSpPr>
          <p:nvPr>
            <p:ph idx="1"/>
          </p:nvPr>
        </p:nvSpPr>
        <p:spPr/>
        <p:txBody>
          <a:bodyPr/>
          <a:lstStyle/>
          <a:p>
            <a:r>
              <a:rPr lang="zh-CN" altLang="en-US" dirty="0" smtClean="0"/>
              <a:t>轻量级的文档撰写工具</a:t>
            </a:r>
            <a:endParaRPr lang="en-US" altLang="zh-CN" dirty="0" smtClean="0"/>
          </a:p>
          <a:p>
            <a:pPr lvl="1"/>
            <a:r>
              <a:rPr lang="en-US" altLang="zh-CN" dirty="0" smtClean="0"/>
              <a:t>latex/html </a:t>
            </a:r>
            <a:r>
              <a:rPr lang="zh-CN" altLang="en-US" dirty="0" smtClean="0"/>
              <a:t>过于复杂</a:t>
            </a:r>
            <a:endParaRPr lang="en-US" altLang="zh-CN" dirty="0" smtClean="0"/>
          </a:p>
          <a:p>
            <a:r>
              <a:rPr lang="zh-CN" altLang="en-US" dirty="0" smtClean="0"/>
              <a:t>纯文本文件便于版本控制工具追踪</a:t>
            </a:r>
            <a:endParaRPr lang="en-US" altLang="zh-CN" dirty="0" smtClean="0"/>
          </a:p>
          <a:p>
            <a:pPr lvl="1"/>
            <a:r>
              <a:rPr lang="en-US" altLang="zh-CN" dirty="0" smtClean="0"/>
              <a:t>word </a:t>
            </a:r>
            <a:r>
              <a:rPr lang="zh-CN" altLang="en-US" dirty="0" smtClean="0"/>
              <a:t>比较内容更改操作复杂</a:t>
            </a:r>
            <a:endParaRPr lang="en-US" altLang="zh-CN" dirty="0" smtClean="0"/>
          </a:p>
          <a:p>
            <a:r>
              <a:rPr lang="zh-CN" altLang="en-US" dirty="0" smtClean="0"/>
              <a:t>代码托管平台支持</a:t>
            </a:r>
            <a:endParaRPr lang="en-US" altLang="zh-CN" dirty="0" smtClean="0"/>
          </a:p>
          <a:p>
            <a:pPr lvl="1"/>
            <a:r>
              <a:rPr lang="zh-CN" altLang="en-US" dirty="0" smtClean="0"/>
              <a:t>大多数代码托管平台都支持渲染 </a:t>
            </a:r>
            <a:r>
              <a:rPr lang="en-US" altLang="zh-CN" dirty="0" smtClean="0"/>
              <a:t>markdown </a:t>
            </a:r>
            <a:r>
              <a:rPr lang="zh-CN" altLang="en-US" dirty="0" smtClean="0"/>
              <a:t>文件</a:t>
            </a:r>
            <a:endParaRPr lang="en-US" altLang="zh-CN" dirty="0" smtClean="0"/>
          </a:p>
          <a:p>
            <a:r>
              <a:rPr lang="zh-CN" altLang="en-US" dirty="0" smtClean="0"/>
              <a:t>数学公式扩展</a:t>
            </a:r>
            <a:endParaRPr lang="en-US" altLang="zh-CN" dirty="0" smtClean="0"/>
          </a:p>
          <a:p>
            <a:pPr lvl="1"/>
            <a:r>
              <a:rPr lang="en-US" altLang="zh-CN" dirty="0" smtClean="0"/>
              <a:t>typora </a:t>
            </a:r>
            <a:r>
              <a:rPr lang="zh-CN" altLang="en-US" dirty="0" smtClean="0"/>
              <a:t>等编辑器支持渲染 </a:t>
            </a:r>
            <a:r>
              <a:rPr lang="en-US" altLang="zh-CN" dirty="0" smtClean="0"/>
              <a:t>latex </a:t>
            </a:r>
            <a:r>
              <a:rPr lang="zh-CN" altLang="en-US" dirty="0" smtClean="0"/>
              <a:t>数学公式</a:t>
            </a:r>
            <a:endParaRPr lang="en-US" altLang="zh-CN" dirty="0" smtClean="0"/>
          </a:p>
        </p:txBody>
      </p:sp>
    </p:spTree>
    <p:extLst>
      <p:ext uri="{BB962C8B-B14F-4D97-AF65-F5344CB8AC3E}">
        <p14:creationId xmlns:p14="http://schemas.microsoft.com/office/powerpoint/2010/main" val="4292196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Markdown</a:t>
            </a:r>
            <a:endParaRPr lang="zh-CN" altLang="en-US" dirty="0"/>
          </a:p>
        </p:txBody>
      </p:sp>
      <p:pic>
        <p:nvPicPr>
          <p:cNvPr id="4" name="内容占位符 3"/>
          <p:cNvPicPr>
            <a:picLocks noGrp="1" noChangeAspect="1"/>
          </p:cNvPicPr>
          <p:nvPr>
            <p:ph idx="1"/>
          </p:nvPr>
        </p:nvPicPr>
        <p:blipFill>
          <a:blip r:embed="rId2"/>
          <a:stretch>
            <a:fillRect/>
          </a:stretch>
        </p:blipFill>
        <p:spPr>
          <a:xfrm>
            <a:off x="1297199" y="1825625"/>
            <a:ext cx="5663776" cy="3778250"/>
          </a:xfrm>
          <a:prstGeom prst="rect">
            <a:avLst/>
          </a:prstGeom>
        </p:spPr>
      </p:pic>
    </p:spTree>
    <p:extLst>
      <p:ext uri="{BB962C8B-B14F-4D97-AF65-F5344CB8AC3E}">
        <p14:creationId xmlns:p14="http://schemas.microsoft.com/office/powerpoint/2010/main" val="2425496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Markdown</a:t>
            </a:r>
            <a:endParaRPr lang="zh-CN" altLang="en-US" dirty="0"/>
          </a:p>
        </p:txBody>
      </p:sp>
      <p:pic>
        <p:nvPicPr>
          <p:cNvPr id="5" name="内容占位符 4"/>
          <p:cNvPicPr>
            <a:picLocks noGrp="1" noChangeAspect="1"/>
          </p:cNvPicPr>
          <p:nvPr>
            <p:ph idx="1"/>
          </p:nvPr>
        </p:nvPicPr>
        <p:blipFill>
          <a:blip r:embed="rId2"/>
          <a:stretch>
            <a:fillRect/>
          </a:stretch>
        </p:blipFill>
        <p:spPr>
          <a:xfrm>
            <a:off x="1298998" y="1825625"/>
            <a:ext cx="5660178" cy="3778250"/>
          </a:xfrm>
          <a:prstGeom prst="rect">
            <a:avLst/>
          </a:prstGeom>
        </p:spPr>
      </p:pic>
    </p:spTree>
    <p:extLst>
      <p:ext uri="{BB962C8B-B14F-4D97-AF65-F5344CB8AC3E}">
        <p14:creationId xmlns:p14="http://schemas.microsoft.com/office/powerpoint/2010/main" val="984073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smtClean="0"/>
              <a:t>基本操作</a:t>
            </a:r>
            <a:endParaRPr lang="en-US" altLang="zh-CN" dirty="0" smtClean="0"/>
          </a:p>
          <a:p>
            <a:pPr lvl="1"/>
            <a:r>
              <a:rPr lang="zh-CN" altLang="en-US" dirty="0" smtClean="0"/>
              <a:t>添加新元素至合适的位置 </a:t>
            </a:r>
            <a:r>
              <a:rPr lang="en-US" altLang="zh-CN" dirty="0" smtClean="0"/>
              <a:t>(</a:t>
            </a:r>
            <a:r>
              <a:rPr lang="zh-CN" altLang="en-US" dirty="0" smtClean="0"/>
              <a:t>入队</a:t>
            </a:r>
            <a:r>
              <a:rPr lang="en-US" altLang="zh-CN" dirty="0" smtClean="0"/>
              <a:t>)</a:t>
            </a:r>
          </a:p>
          <a:p>
            <a:pPr lvl="1"/>
            <a:r>
              <a:rPr lang="zh-CN" altLang="en-US" dirty="0" smtClean="0"/>
              <a:t>删除最高优先级的元素 </a:t>
            </a:r>
            <a:r>
              <a:rPr lang="en-US" altLang="zh-CN" dirty="0" smtClean="0"/>
              <a:t>(</a:t>
            </a:r>
            <a:r>
              <a:rPr lang="zh-CN" altLang="en-US" dirty="0"/>
              <a:t>出队</a:t>
            </a:r>
            <a:r>
              <a:rPr lang="en-US" altLang="zh-CN" dirty="0" smtClean="0"/>
              <a:t>)</a:t>
            </a:r>
          </a:p>
          <a:p>
            <a:pPr lvl="1"/>
            <a:r>
              <a:rPr lang="zh-CN" altLang="en-US" dirty="0" smtClean="0"/>
              <a:t>读取最高优先级的元素 </a:t>
            </a:r>
            <a:r>
              <a:rPr lang="en-US" altLang="zh-CN" dirty="0" smtClean="0"/>
              <a:t>(</a:t>
            </a:r>
            <a:r>
              <a:rPr lang="zh-CN" altLang="en-US" dirty="0" smtClean="0"/>
              <a:t>取队首</a:t>
            </a:r>
            <a:r>
              <a:rPr lang="en-US" altLang="zh-CN" dirty="0" smtClean="0"/>
              <a:t>)</a:t>
            </a:r>
          </a:p>
          <a:p>
            <a:r>
              <a:rPr lang="zh-CN" altLang="en-US" dirty="0" smtClean="0"/>
              <a:t>扩展操作</a:t>
            </a:r>
            <a:endParaRPr lang="en-US" altLang="zh-CN" dirty="0" smtClean="0"/>
          </a:p>
          <a:p>
            <a:pPr lvl="1"/>
            <a:r>
              <a:rPr lang="zh-CN" altLang="en-US" dirty="0" smtClean="0"/>
              <a:t>提高指定元素的优先级 </a:t>
            </a:r>
            <a:r>
              <a:rPr lang="en-US" altLang="zh-CN" dirty="0" smtClean="0"/>
              <a:t>(</a:t>
            </a:r>
            <a:r>
              <a:rPr lang="zh-CN" altLang="en-US" dirty="0" smtClean="0"/>
              <a:t>降权</a:t>
            </a:r>
            <a:r>
              <a:rPr lang="en-US" altLang="zh-CN" dirty="0" smtClean="0"/>
              <a:t>)</a:t>
            </a:r>
          </a:p>
          <a:p>
            <a:pPr lvl="2"/>
            <a:r>
              <a:rPr lang="zh-CN" altLang="en-US" dirty="0" smtClean="0"/>
              <a:t>某些实现可以支持任意修改优先级</a:t>
            </a:r>
            <a:endParaRPr lang="en-US" altLang="zh-CN" dirty="0" smtClean="0"/>
          </a:p>
          <a:p>
            <a:pPr lvl="1"/>
            <a:r>
              <a:rPr lang="zh-CN" altLang="en-US" dirty="0" smtClean="0"/>
              <a:t>合并两个优先队列 </a:t>
            </a:r>
            <a:r>
              <a:rPr lang="en-US" altLang="zh-CN" dirty="0" smtClean="0"/>
              <a:t>(</a:t>
            </a:r>
            <a:r>
              <a:rPr lang="zh-CN" altLang="en-US" dirty="0" smtClean="0"/>
              <a:t>归并</a:t>
            </a:r>
            <a:r>
              <a:rPr lang="en-US" altLang="zh-CN" dirty="0" smtClean="0"/>
              <a:t>)</a:t>
            </a:r>
            <a:endParaRPr lang="zh-CN" altLang="en-US" dirty="0"/>
          </a:p>
        </p:txBody>
      </p:sp>
    </p:spTree>
    <p:extLst>
      <p:ext uri="{BB962C8B-B14F-4D97-AF65-F5344CB8AC3E}">
        <p14:creationId xmlns:p14="http://schemas.microsoft.com/office/powerpoint/2010/main" val="170643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r>
              <a:rPr lang="en-US" altLang="zh-CN" dirty="0" smtClean="0"/>
              <a:t>!</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6716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实现</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基于比较</a:t>
            </a:r>
            <a:endParaRPr lang="en-US" altLang="zh-CN" dirty="0" smtClean="0"/>
          </a:p>
          <a:p>
            <a:pPr lvl="1"/>
            <a:r>
              <a:rPr lang="zh-CN" altLang="en-US" dirty="0" smtClean="0"/>
              <a:t>遍历查找</a:t>
            </a:r>
            <a:endParaRPr lang="en-US" altLang="zh-CN" dirty="0" smtClean="0"/>
          </a:p>
          <a:p>
            <a:pPr lvl="1"/>
            <a:r>
              <a:rPr lang="zh-CN" altLang="en-US" dirty="0" smtClean="0"/>
              <a:t>排序数组 </a:t>
            </a:r>
            <a:r>
              <a:rPr lang="en-US" altLang="zh-CN" dirty="0" smtClean="0"/>
              <a:t>(Sorted List)</a:t>
            </a:r>
          </a:p>
          <a:p>
            <a:pPr lvl="1"/>
            <a:r>
              <a:rPr lang="zh-CN" altLang="en-US" dirty="0" smtClean="0"/>
              <a:t>二叉堆 </a:t>
            </a:r>
            <a:r>
              <a:rPr lang="en-US" altLang="zh-CN" dirty="0" smtClean="0"/>
              <a:t>(Binary Heap)</a:t>
            </a:r>
          </a:p>
          <a:p>
            <a:pPr lvl="1"/>
            <a:r>
              <a:rPr lang="zh-CN" altLang="en-US" dirty="0" smtClean="0"/>
              <a:t>二项堆 </a:t>
            </a:r>
            <a:r>
              <a:rPr lang="en-US" altLang="zh-CN" dirty="0" smtClean="0"/>
              <a:t>(Binomial Heap)</a:t>
            </a:r>
          </a:p>
          <a:p>
            <a:pPr lvl="1"/>
            <a:r>
              <a:rPr lang="zh-CN" altLang="en-US" dirty="0" smtClean="0"/>
              <a:t>斐波那契堆 </a:t>
            </a:r>
            <a:r>
              <a:rPr lang="en-US" altLang="zh-CN" dirty="0" smtClean="0"/>
              <a:t>(Fibonacci Heap)</a:t>
            </a:r>
          </a:p>
          <a:p>
            <a:pPr lvl="1"/>
            <a:r>
              <a:rPr lang="zh-CN" altLang="en-US" dirty="0" smtClean="0"/>
              <a:t>配对堆</a:t>
            </a:r>
            <a:r>
              <a:rPr lang="en-US" altLang="zh-CN" dirty="0" smtClean="0"/>
              <a:t>?</a:t>
            </a:r>
            <a:r>
              <a:rPr lang="zh-CN" altLang="en-US" dirty="0" smtClean="0"/>
              <a:t> </a:t>
            </a:r>
            <a:r>
              <a:rPr lang="en-US" altLang="zh-CN" dirty="0" smtClean="0"/>
              <a:t>(Pairing Heap)</a:t>
            </a:r>
          </a:p>
          <a:p>
            <a:pPr lvl="1"/>
            <a:r>
              <a:rPr lang="zh-CN" altLang="en-US" dirty="0" smtClean="0"/>
              <a:t>排名配对堆</a:t>
            </a:r>
            <a:r>
              <a:rPr lang="en-US" altLang="zh-CN" dirty="0" smtClean="0"/>
              <a:t>? (Rank-pairing Heap)</a:t>
            </a:r>
            <a:endParaRPr lang="en-US" altLang="zh-CN" dirty="0"/>
          </a:p>
          <a:p>
            <a:r>
              <a:rPr lang="zh-CN" altLang="en-US" dirty="0" smtClean="0"/>
              <a:t>基于哈希</a:t>
            </a:r>
            <a:endParaRPr lang="en-US" altLang="zh-CN" dirty="0" smtClean="0"/>
          </a:p>
          <a:p>
            <a:pPr lvl="1"/>
            <a:r>
              <a:rPr lang="zh-CN" altLang="en-US" dirty="0" smtClean="0"/>
              <a:t>桶队列 </a:t>
            </a:r>
            <a:r>
              <a:rPr lang="en-US" altLang="zh-CN" dirty="0" smtClean="0"/>
              <a:t>(Bucket Queue)</a:t>
            </a:r>
            <a:endParaRPr lang="zh-CN" altLang="en-US" dirty="0"/>
          </a:p>
        </p:txBody>
      </p:sp>
    </p:spTree>
    <p:extLst>
      <p:ext uri="{BB962C8B-B14F-4D97-AF65-F5344CB8AC3E}">
        <p14:creationId xmlns:p14="http://schemas.microsoft.com/office/powerpoint/2010/main" val="353989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桶队列</a:t>
            </a:r>
            <a:r>
              <a:rPr lang="en-US" altLang="zh-CN" dirty="0" smtClean="0"/>
              <a:t>.</a:t>
            </a:r>
            <a:r>
              <a:rPr lang="zh-CN" altLang="en-US" dirty="0" smtClean="0"/>
              <a:t>适用场景</a:t>
            </a:r>
            <a:endParaRPr lang="zh-CN" altLang="en-US" dirty="0"/>
          </a:p>
        </p:txBody>
      </p:sp>
      <p:sp>
        <p:nvSpPr>
          <p:cNvPr id="3" name="内容占位符 2"/>
          <p:cNvSpPr>
            <a:spLocks noGrp="1"/>
          </p:cNvSpPr>
          <p:nvPr>
            <p:ph idx="1"/>
          </p:nvPr>
        </p:nvSpPr>
        <p:spPr/>
        <p:txBody>
          <a:bodyPr>
            <a:normAutofit/>
          </a:bodyPr>
          <a:lstStyle/>
          <a:p>
            <a:r>
              <a:rPr lang="zh-CN" altLang="en-US" dirty="0" smtClean="0"/>
              <a:t>适合使用基于哈希的优先队列的场景</a:t>
            </a:r>
            <a:endParaRPr lang="en-US" altLang="zh-CN" dirty="0" smtClean="0"/>
          </a:p>
          <a:p>
            <a:pPr lvl="1"/>
            <a:r>
              <a:rPr lang="zh-CN" altLang="en-US" dirty="0" smtClean="0"/>
              <a:t>权重可以用单个数值或字符串表示</a:t>
            </a:r>
            <a:endParaRPr lang="en-US" altLang="zh-CN" dirty="0" smtClean="0"/>
          </a:p>
          <a:p>
            <a:pPr lvl="2"/>
            <a:r>
              <a:rPr lang="zh-CN" altLang="en-US" dirty="0" smtClean="0"/>
              <a:t>执行效率</a:t>
            </a:r>
            <a:r>
              <a:rPr lang="en-US" altLang="zh-CN" dirty="0" smtClean="0"/>
              <a:t>: </a:t>
            </a:r>
            <a:r>
              <a:rPr lang="zh-CN" altLang="en-US" dirty="0" smtClean="0"/>
              <a:t>正整数 </a:t>
            </a:r>
            <a:r>
              <a:rPr lang="en-US" altLang="zh-CN" dirty="0" smtClean="0"/>
              <a:t>&gt; </a:t>
            </a:r>
            <a:r>
              <a:rPr lang="zh-CN" altLang="en-US" dirty="0" smtClean="0"/>
              <a:t>实数 </a:t>
            </a:r>
            <a:r>
              <a:rPr lang="en-US" altLang="zh-CN" dirty="0" smtClean="0"/>
              <a:t>&gt; </a:t>
            </a:r>
            <a:r>
              <a:rPr lang="zh-CN" altLang="en-US" dirty="0" smtClean="0"/>
              <a:t>字符串</a:t>
            </a:r>
            <a:endParaRPr lang="en-US" altLang="zh-CN" dirty="0" smtClean="0"/>
          </a:p>
          <a:p>
            <a:pPr lvl="1"/>
            <a:r>
              <a:rPr lang="zh-CN" altLang="en-US" dirty="0" smtClean="0"/>
              <a:t>权重分布集中</a:t>
            </a:r>
            <a:endParaRPr lang="en-US" altLang="zh-CN" dirty="0" smtClean="0"/>
          </a:p>
          <a:p>
            <a:pPr lvl="2"/>
            <a:r>
              <a:rPr lang="zh-CN" altLang="en-US" dirty="0" smtClean="0"/>
              <a:t>整体范围不超过内存限制</a:t>
            </a:r>
            <a:endParaRPr lang="en-US" altLang="zh-CN" dirty="0" smtClean="0"/>
          </a:p>
          <a:p>
            <a:pPr lvl="2"/>
            <a:r>
              <a:rPr lang="zh-CN" altLang="en-US" dirty="0" smtClean="0"/>
              <a:t>队列前部的元素数量大于需要出队的元素数量效果更加</a:t>
            </a:r>
            <a:endParaRPr lang="en-US" altLang="zh-CN" dirty="0"/>
          </a:p>
          <a:p>
            <a:r>
              <a:rPr lang="zh-CN" altLang="en-US" dirty="0" smtClean="0"/>
              <a:t>不适合使用基于比较的优先队列的场景</a:t>
            </a:r>
            <a:endParaRPr lang="en-US" altLang="zh-CN" dirty="0" smtClean="0"/>
          </a:p>
          <a:p>
            <a:pPr lvl="1"/>
            <a:r>
              <a:rPr lang="zh-CN" altLang="en-US" dirty="0" smtClean="0"/>
              <a:t>元素数量巨大</a:t>
            </a:r>
            <a:endParaRPr lang="en-US" altLang="zh-CN" dirty="0" smtClean="0"/>
          </a:p>
          <a:p>
            <a:pPr lvl="1"/>
            <a:r>
              <a:rPr lang="zh-CN" altLang="en-US" dirty="0"/>
              <a:t>权重更新频繁</a:t>
            </a:r>
            <a:endParaRPr lang="en-US" altLang="zh-CN" dirty="0"/>
          </a:p>
          <a:p>
            <a:pPr lvl="2"/>
            <a:r>
              <a:rPr lang="zh-CN" altLang="en-US" dirty="0" smtClean="0"/>
              <a:t>采用惰性更新的方式时等价于元素数量巨大</a:t>
            </a:r>
            <a:endParaRPr lang="en-US" altLang="zh-CN" dirty="0" smtClean="0"/>
          </a:p>
        </p:txBody>
      </p:sp>
    </p:spTree>
    <p:extLst>
      <p:ext uri="{BB962C8B-B14F-4D97-AF65-F5344CB8AC3E}">
        <p14:creationId xmlns:p14="http://schemas.microsoft.com/office/powerpoint/2010/main" val="112612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桶队列</a:t>
            </a:r>
            <a:r>
              <a:rPr lang="en-US" altLang="zh-CN" dirty="0" smtClean="0"/>
              <a:t>.</a:t>
            </a:r>
            <a:r>
              <a:rPr lang="zh-CN" altLang="en-US" dirty="0" smtClean="0"/>
              <a:t>实现</a:t>
            </a:r>
            <a:endParaRPr lang="zh-CN" altLang="en-US" dirty="0"/>
          </a:p>
        </p:txBody>
      </p:sp>
      <p:sp>
        <p:nvSpPr>
          <p:cNvPr id="3" name="内容占位符 2"/>
          <p:cNvSpPr>
            <a:spLocks noGrp="1"/>
          </p:cNvSpPr>
          <p:nvPr>
            <p:ph idx="1"/>
          </p:nvPr>
        </p:nvSpPr>
        <p:spPr/>
        <p:txBody>
          <a:bodyPr>
            <a:normAutofit/>
          </a:bodyPr>
          <a:lstStyle/>
          <a:p>
            <a:r>
              <a:rPr lang="zh-CN" altLang="en-US" dirty="0" smtClean="0"/>
              <a:t>单层桶 </a:t>
            </a:r>
            <a:r>
              <a:rPr lang="en-US" altLang="zh-CN" dirty="0" smtClean="0"/>
              <a:t>(</a:t>
            </a:r>
            <a:r>
              <a:rPr lang="zh-CN" altLang="en-US" dirty="0"/>
              <a:t>桶内</a:t>
            </a:r>
            <a:r>
              <a:rPr lang="zh-CN" altLang="en-US" dirty="0" smtClean="0"/>
              <a:t>无序</a:t>
            </a:r>
            <a:r>
              <a:rPr lang="en-US" altLang="zh-CN" dirty="0" smtClean="0"/>
              <a:t>)</a:t>
            </a:r>
          </a:p>
          <a:p>
            <a:pPr lvl="1"/>
            <a:r>
              <a:rPr lang="zh-CN" altLang="en-US" dirty="0" smtClean="0"/>
              <a:t>简单高效</a:t>
            </a:r>
            <a:endParaRPr lang="en-US" altLang="zh-CN" dirty="0" smtClean="0"/>
          </a:p>
          <a:p>
            <a:pPr lvl="1"/>
            <a:r>
              <a:rPr lang="zh-CN" altLang="en-US" dirty="0" smtClean="0"/>
              <a:t>完全符合适用场景时效果更佳</a:t>
            </a:r>
            <a:endParaRPr lang="en-US" altLang="zh-CN" dirty="0" smtClean="0"/>
          </a:p>
          <a:p>
            <a:r>
              <a:rPr lang="zh-CN" altLang="en-US" dirty="0" smtClean="0"/>
              <a:t>双层桶 </a:t>
            </a:r>
            <a:r>
              <a:rPr lang="en-US" altLang="zh-CN" dirty="0" smtClean="0"/>
              <a:t>(</a:t>
            </a:r>
            <a:r>
              <a:rPr lang="zh-CN" altLang="en-US" dirty="0"/>
              <a:t>第二层桶内</a:t>
            </a:r>
            <a:r>
              <a:rPr lang="zh-CN" altLang="en-US" dirty="0" smtClean="0"/>
              <a:t>无序</a:t>
            </a:r>
            <a:r>
              <a:rPr lang="en-US" altLang="zh-CN" dirty="0" smtClean="0"/>
              <a:t>, </a:t>
            </a:r>
            <a:r>
              <a:rPr lang="zh-CN" altLang="en-US" dirty="0" smtClean="0"/>
              <a:t>第一</a:t>
            </a:r>
            <a:r>
              <a:rPr lang="zh-CN" altLang="en-US" dirty="0"/>
              <a:t>层桶内</a:t>
            </a:r>
            <a:r>
              <a:rPr lang="zh-CN" altLang="en-US" dirty="0" smtClean="0"/>
              <a:t>有序</a:t>
            </a:r>
            <a:r>
              <a:rPr lang="en-US" altLang="zh-CN" dirty="0" smtClean="0"/>
              <a:t>)</a:t>
            </a:r>
          </a:p>
          <a:p>
            <a:pPr lvl="1"/>
            <a:r>
              <a:rPr lang="zh-CN" altLang="en-US" dirty="0" smtClean="0"/>
              <a:t>适用范围更广泛的平衡方案</a:t>
            </a:r>
            <a:endParaRPr lang="en-US" altLang="zh-CN" dirty="0" smtClean="0"/>
          </a:p>
          <a:p>
            <a:r>
              <a:rPr lang="zh-CN" altLang="en-US" dirty="0" smtClean="0"/>
              <a:t>多层桶 </a:t>
            </a:r>
            <a:r>
              <a:rPr lang="en-US" altLang="zh-CN" dirty="0" smtClean="0"/>
              <a:t>(</a:t>
            </a:r>
            <a:r>
              <a:rPr lang="zh-CN" altLang="en-US" dirty="0" smtClean="0"/>
              <a:t>最后一层桶内无序</a:t>
            </a:r>
            <a:r>
              <a:rPr lang="en-US" altLang="zh-CN" dirty="0" smtClean="0"/>
              <a:t>, </a:t>
            </a:r>
            <a:r>
              <a:rPr lang="zh-CN" altLang="en-US" dirty="0" smtClean="0"/>
              <a:t>其他层桶内有序</a:t>
            </a:r>
            <a:r>
              <a:rPr lang="en-US" altLang="zh-CN" dirty="0" smtClean="0"/>
              <a:t>)</a:t>
            </a:r>
          </a:p>
          <a:p>
            <a:pPr lvl="1"/>
            <a:r>
              <a:rPr lang="zh-CN" altLang="en-US" dirty="0" smtClean="0"/>
              <a:t>层数越多理论时间复杂度数量级越低但常数越大</a:t>
            </a:r>
            <a:endParaRPr lang="en-US" altLang="zh-CN" dirty="0" smtClean="0"/>
          </a:p>
          <a:p>
            <a:pPr lvl="1"/>
            <a:r>
              <a:rPr lang="zh-CN" altLang="en-US" dirty="0" smtClean="0"/>
              <a:t>可以改造成多目标的桶队列</a:t>
            </a:r>
            <a:endParaRPr lang="zh-CN" altLang="en-US" dirty="0"/>
          </a:p>
        </p:txBody>
      </p:sp>
    </p:spTree>
    <p:extLst>
      <p:ext uri="{BB962C8B-B14F-4D97-AF65-F5344CB8AC3E}">
        <p14:creationId xmlns:p14="http://schemas.microsoft.com/office/powerpoint/2010/main" val="424371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桶队列</a:t>
            </a:r>
            <a:r>
              <a:rPr lang="en-US" altLang="zh-CN" dirty="0" smtClean="0"/>
              <a:t>.</a:t>
            </a:r>
            <a:r>
              <a:rPr lang="zh-CN" altLang="en-US" dirty="0" smtClean="0"/>
              <a:t>单层桶</a:t>
            </a:r>
            <a:endParaRPr lang="zh-CN" altLang="en-US" dirty="0"/>
          </a:p>
        </p:txBody>
      </p:sp>
      <p:sp>
        <p:nvSpPr>
          <p:cNvPr id="3" name="内容占位符 2"/>
          <p:cNvSpPr>
            <a:spLocks noGrp="1"/>
          </p:cNvSpPr>
          <p:nvPr>
            <p:ph idx="1"/>
          </p:nvPr>
        </p:nvSpPr>
        <p:spPr/>
        <p:txBody>
          <a:bodyPr>
            <a:noAutofit/>
          </a:bodyPr>
          <a:lstStyle/>
          <a:p>
            <a:r>
              <a:rPr lang="en-US" altLang="zh-CN" sz="2000" dirty="0" smtClean="0"/>
              <a:t>using Bucket = List&lt;Value&gt;;</a:t>
            </a:r>
          </a:p>
          <a:p>
            <a:pPr lvl="1"/>
            <a:r>
              <a:rPr lang="en-US" altLang="zh-CN" sz="1800" dirty="0" smtClean="0"/>
              <a:t>List </a:t>
            </a:r>
            <a:r>
              <a:rPr lang="zh-CN" altLang="en-US" sz="1800" dirty="0" smtClean="0"/>
              <a:t>可以为任意容器</a:t>
            </a:r>
            <a:r>
              <a:rPr lang="en-US" altLang="zh-CN" sz="1800" dirty="0" smtClean="0"/>
              <a:t>, </a:t>
            </a:r>
            <a:r>
              <a:rPr lang="zh-CN" altLang="en-US" sz="1800" dirty="0" smtClean="0"/>
              <a:t>如果使用 </a:t>
            </a:r>
            <a:r>
              <a:rPr lang="en-US" altLang="zh-CN" sz="1800" dirty="0" smtClean="0"/>
              <a:t>vector </a:t>
            </a:r>
            <a:r>
              <a:rPr lang="zh-CN" altLang="en-US" sz="1800" dirty="0" smtClean="0"/>
              <a:t>建议先 </a:t>
            </a:r>
            <a:r>
              <a:rPr lang="en-US" altLang="zh-CN" sz="1800" dirty="0" smtClean="0"/>
              <a:t>reserve</a:t>
            </a:r>
          </a:p>
          <a:p>
            <a:pPr lvl="1"/>
            <a:r>
              <a:rPr lang="en-US" altLang="zh-CN" sz="1800" dirty="0" smtClean="0"/>
              <a:t>vector </a:t>
            </a:r>
            <a:r>
              <a:rPr lang="en-US" altLang="zh-CN" sz="1800" dirty="0"/>
              <a:t>&gt; </a:t>
            </a:r>
            <a:r>
              <a:rPr lang="en-US" altLang="zh-CN" sz="1800" dirty="0" err="1" smtClean="0"/>
              <a:t>forward_list</a:t>
            </a:r>
            <a:r>
              <a:rPr lang="en-US" altLang="zh-CN" sz="1800" dirty="0" smtClean="0"/>
              <a:t> = queue &gt; </a:t>
            </a:r>
            <a:r>
              <a:rPr lang="en-US" altLang="zh-CN" sz="1800" dirty="0"/>
              <a:t>list </a:t>
            </a:r>
            <a:r>
              <a:rPr lang="en-US" altLang="zh-CN" sz="1800" dirty="0" smtClean="0"/>
              <a:t>= </a:t>
            </a:r>
            <a:r>
              <a:rPr lang="en-US" altLang="zh-CN" sz="1800" dirty="0" err="1"/>
              <a:t>deque</a:t>
            </a:r>
            <a:r>
              <a:rPr lang="en-US" altLang="zh-CN" sz="1800" dirty="0"/>
              <a:t> </a:t>
            </a:r>
            <a:r>
              <a:rPr lang="en-US" altLang="zh-CN" sz="1800" dirty="0" smtClean="0"/>
              <a:t>&gt; set</a:t>
            </a:r>
          </a:p>
          <a:p>
            <a:r>
              <a:rPr lang="en-US" altLang="zh-CN" sz="2000" dirty="0" smtClean="0"/>
              <a:t>using </a:t>
            </a:r>
            <a:r>
              <a:rPr lang="en-US" altLang="zh-CN" sz="2000" dirty="0" err="1" smtClean="0"/>
              <a:t>BucketMap</a:t>
            </a:r>
            <a:r>
              <a:rPr lang="en-US" altLang="zh-CN" sz="2000" dirty="0" smtClean="0"/>
              <a:t> = Map&lt;Key, Bucket&gt;;</a:t>
            </a:r>
          </a:p>
          <a:p>
            <a:pPr lvl="1"/>
            <a:r>
              <a:rPr lang="en-US" altLang="zh-CN" sz="1800" dirty="0" smtClean="0"/>
              <a:t>Map </a:t>
            </a:r>
            <a:r>
              <a:rPr lang="zh-CN" altLang="en-US" sz="1800" dirty="0" smtClean="0"/>
              <a:t>可以为任意具有 </a:t>
            </a:r>
            <a:r>
              <a:rPr lang="en-US" altLang="zh-CN" sz="1800" dirty="0" smtClean="0"/>
              <a:t>operator[] </a:t>
            </a:r>
            <a:r>
              <a:rPr lang="zh-CN" altLang="en-US" sz="1800" dirty="0" smtClean="0"/>
              <a:t>的容器</a:t>
            </a:r>
            <a:endParaRPr lang="en-US" altLang="zh-CN" sz="1800" dirty="0" smtClean="0"/>
          </a:p>
          <a:p>
            <a:pPr lvl="1"/>
            <a:r>
              <a:rPr lang="en-US" altLang="zh-CN" sz="1800" dirty="0" smtClean="0"/>
              <a:t>Key </a:t>
            </a:r>
            <a:r>
              <a:rPr lang="zh-CN" altLang="en-US" sz="1800" dirty="0" smtClean="0"/>
              <a:t>为正整数时</a:t>
            </a:r>
            <a:r>
              <a:rPr lang="en-US" altLang="zh-CN" sz="1800" dirty="0" smtClean="0"/>
              <a:t>:</a:t>
            </a:r>
            <a:r>
              <a:rPr lang="zh-CN" altLang="en-US" sz="1800" dirty="0" smtClean="0"/>
              <a:t> </a:t>
            </a:r>
            <a:r>
              <a:rPr lang="en-US" altLang="zh-CN" sz="1800" dirty="0" smtClean="0"/>
              <a:t>array &gt; vector &gt; </a:t>
            </a:r>
            <a:r>
              <a:rPr lang="en-US" altLang="zh-CN" sz="1800" dirty="0" err="1" smtClean="0"/>
              <a:t>unordered_map</a:t>
            </a:r>
            <a:r>
              <a:rPr lang="en-US" altLang="zh-CN" sz="1800" dirty="0" smtClean="0"/>
              <a:t> &gt; map</a:t>
            </a:r>
          </a:p>
          <a:p>
            <a:pPr lvl="1"/>
            <a:r>
              <a:rPr lang="en-US" altLang="zh-CN" sz="1800" dirty="0" smtClean="0"/>
              <a:t>Key </a:t>
            </a:r>
            <a:r>
              <a:rPr lang="zh-CN" altLang="en-US" sz="1800" dirty="0" smtClean="0"/>
              <a:t>为字符串时</a:t>
            </a:r>
            <a:r>
              <a:rPr lang="en-US" altLang="zh-CN" sz="1800" dirty="0" smtClean="0"/>
              <a:t>:</a:t>
            </a:r>
            <a:r>
              <a:rPr lang="zh-CN" altLang="en-US" sz="1800" dirty="0" smtClean="0"/>
              <a:t> 字典树 </a:t>
            </a:r>
            <a:r>
              <a:rPr lang="en-US" altLang="zh-CN" sz="1800" dirty="0" smtClean="0"/>
              <a:t>&gt; map</a:t>
            </a:r>
            <a:r>
              <a:rPr lang="en-US" altLang="zh-CN" sz="1800" dirty="0"/>
              <a:t> &gt; </a:t>
            </a:r>
            <a:r>
              <a:rPr lang="en-US" altLang="zh-CN" sz="1800" dirty="0" err="1" smtClean="0"/>
              <a:t>unordered_map</a:t>
            </a:r>
            <a:endParaRPr lang="en-US" altLang="zh-CN" sz="1800" dirty="0" smtClean="0"/>
          </a:p>
          <a:p>
            <a:r>
              <a:rPr lang="en-US" altLang="zh-CN" sz="2000" dirty="0"/>
              <a:t>template&lt;</a:t>
            </a:r>
            <a:r>
              <a:rPr lang="en-US" altLang="zh-CN" sz="2000" dirty="0" err="1"/>
              <a:t>typename</a:t>
            </a:r>
            <a:r>
              <a:rPr lang="en-US" altLang="zh-CN" sz="2000" dirty="0"/>
              <a:t> Key, </a:t>
            </a:r>
            <a:r>
              <a:rPr lang="en-US" altLang="zh-CN" sz="2000" dirty="0" err="1"/>
              <a:t>typename</a:t>
            </a:r>
            <a:r>
              <a:rPr lang="en-US" altLang="zh-CN" sz="2000" dirty="0"/>
              <a:t> Value&gt;</a:t>
            </a:r>
            <a:br>
              <a:rPr lang="en-US" altLang="zh-CN" sz="2000" dirty="0"/>
            </a:br>
            <a:r>
              <a:rPr lang="en-US" altLang="zh-CN" sz="2000" dirty="0"/>
              <a:t>class </a:t>
            </a:r>
            <a:r>
              <a:rPr lang="en-US" altLang="zh-CN" sz="2000" dirty="0" err="1"/>
              <a:t>BucketQueue</a:t>
            </a:r>
            <a:r>
              <a:rPr lang="en-US" altLang="zh-CN" sz="2000" dirty="0"/>
              <a:t> {</a:t>
            </a:r>
            <a:br>
              <a:rPr lang="en-US" altLang="zh-CN" sz="2000" dirty="0"/>
            </a:br>
            <a:r>
              <a:rPr lang="en-US" altLang="zh-CN" sz="2000" dirty="0" smtClean="0"/>
              <a:t>    </a:t>
            </a:r>
            <a:r>
              <a:rPr lang="en-US" altLang="zh-CN" sz="2000" dirty="0" err="1"/>
              <a:t>BucketMap</a:t>
            </a:r>
            <a:r>
              <a:rPr lang="en-US" altLang="zh-CN" sz="2000" dirty="0"/>
              <a:t>&lt;Key, Value&gt; buckets;</a:t>
            </a:r>
            <a:br>
              <a:rPr lang="en-US" altLang="zh-CN" sz="2000" dirty="0"/>
            </a:br>
            <a:r>
              <a:rPr lang="en-US" altLang="zh-CN" sz="2000" dirty="0" smtClean="0"/>
              <a:t>    </a:t>
            </a:r>
            <a:r>
              <a:rPr lang="en-US" altLang="zh-CN" sz="2000" dirty="0"/>
              <a:t>Key </a:t>
            </a:r>
            <a:r>
              <a:rPr lang="en-US" altLang="zh-CN" sz="2000" dirty="0" err="1"/>
              <a:t>firstNonEmptyBucket</a:t>
            </a:r>
            <a:r>
              <a:rPr lang="en-US" altLang="zh-CN" sz="2000" dirty="0" smtClean="0"/>
              <a:t>; // </a:t>
            </a:r>
            <a:r>
              <a:rPr lang="zh-CN" altLang="en-US" sz="2000" dirty="0" smtClean="0"/>
              <a:t>用于取队首</a:t>
            </a:r>
            <a:r>
              <a:rPr lang="en-US" altLang="zh-CN" sz="2000" dirty="0" smtClean="0"/>
              <a:t>, </a:t>
            </a:r>
            <a:r>
              <a:rPr lang="zh-CN" altLang="en-US" sz="2000" dirty="0" smtClean="0"/>
              <a:t>判断队列非空</a:t>
            </a:r>
            <a:r>
              <a:rPr lang="en-US" altLang="zh-CN" sz="2000" dirty="0"/>
              <a:t/>
            </a:r>
            <a:br>
              <a:rPr lang="en-US" altLang="zh-CN" sz="2000" dirty="0"/>
            </a:br>
            <a:r>
              <a:rPr lang="en-US" altLang="zh-CN" sz="2000" dirty="0" smtClean="0"/>
              <a:t>    </a:t>
            </a:r>
            <a:r>
              <a:rPr lang="en-US" altLang="zh-CN" sz="2000" dirty="0"/>
              <a:t>Key </a:t>
            </a:r>
            <a:r>
              <a:rPr lang="en-US" altLang="zh-CN" sz="2000" dirty="0" err="1"/>
              <a:t>lastNonEmptyBucket</a:t>
            </a:r>
            <a:r>
              <a:rPr lang="en-US" altLang="zh-CN" sz="2000" dirty="0" smtClean="0"/>
              <a:t>; // </a:t>
            </a:r>
            <a:r>
              <a:rPr lang="zh-CN" altLang="en-US" sz="2000" dirty="0" smtClean="0"/>
              <a:t>用于判断队列非空</a:t>
            </a:r>
            <a:r>
              <a:rPr lang="en-US" altLang="zh-CN" sz="2000" dirty="0"/>
              <a:t/>
            </a:r>
            <a:br>
              <a:rPr lang="en-US" altLang="zh-CN" sz="2000" dirty="0"/>
            </a:br>
            <a:r>
              <a:rPr lang="en-US" altLang="zh-CN" sz="2000" dirty="0" smtClean="0"/>
              <a:t>};</a:t>
            </a:r>
            <a:endParaRPr lang="en-US" altLang="zh-CN" sz="2000" dirty="0"/>
          </a:p>
          <a:p>
            <a:pPr marL="0" indent="0">
              <a:buNone/>
            </a:pPr>
            <a:endParaRPr lang="en-US" altLang="zh-CN" sz="2000" dirty="0" smtClean="0"/>
          </a:p>
        </p:txBody>
      </p:sp>
    </p:spTree>
    <p:extLst>
      <p:ext uri="{BB962C8B-B14F-4D97-AF65-F5344CB8AC3E}">
        <p14:creationId xmlns:p14="http://schemas.microsoft.com/office/powerpoint/2010/main" val="1427599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桶队列</a:t>
            </a:r>
            <a:r>
              <a:rPr lang="en-US" altLang="zh-CN" dirty="0" smtClean="0"/>
              <a:t>.</a:t>
            </a:r>
            <a:r>
              <a:rPr lang="zh-CN" altLang="en-US" dirty="0" smtClean="0"/>
              <a:t>单层桶</a:t>
            </a:r>
            <a:endParaRPr lang="zh-CN" altLang="en-US" dirty="0"/>
          </a:p>
        </p:txBody>
      </p:sp>
      <p:pic>
        <p:nvPicPr>
          <p:cNvPr id="14" name="内容占位符 13"/>
          <p:cNvPicPr>
            <a:picLocks noGrp="1" noChangeAspect="1"/>
          </p:cNvPicPr>
          <p:nvPr>
            <p:ph idx="1"/>
          </p:nvPr>
        </p:nvPicPr>
        <p:blipFill>
          <a:blip r:embed="rId3"/>
          <a:stretch>
            <a:fillRect/>
          </a:stretch>
        </p:blipFill>
        <p:spPr>
          <a:xfrm>
            <a:off x="1627838" y="1825625"/>
            <a:ext cx="5002498" cy="3778250"/>
          </a:xfrm>
          <a:prstGeom prst="rect">
            <a:avLst/>
          </a:prstGeom>
          <a:solidFill>
            <a:schemeClr val="bg1"/>
          </a:solidFill>
        </p:spPr>
      </p:pic>
    </p:spTree>
    <p:extLst>
      <p:ext uri="{BB962C8B-B14F-4D97-AF65-F5344CB8AC3E}">
        <p14:creationId xmlns:p14="http://schemas.microsoft.com/office/powerpoint/2010/main" val="3285882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桶队列</a:t>
            </a:r>
            <a:r>
              <a:rPr lang="en-US" altLang="zh-CN" dirty="0" smtClean="0"/>
              <a:t>.</a:t>
            </a:r>
            <a:r>
              <a:rPr lang="zh-CN" altLang="en-US" dirty="0" smtClean="0"/>
              <a:t>单层桶</a:t>
            </a:r>
            <a:r>
              <a:rPr lang="en-US" altLang="zh-CN" dirty="0" smtClean="0"/>
              <a:t>.</a:t>
            </a:r>
            <a:r>
              <a:rPr lang="zh-CN" altLang="en-US" dirty="0" smtClean="0"/>
              <a:t>惰性</a:t>
            </a:r>
            <a:endParaRPr lang="zh-CN" altLang="en-US" dirty="0"/>
          </a:p>
        </p:txBody>
      </p:sp>
      <p:pic>
        <p:nvPicPr>
          <p:cNvPr id="8" name="内容占位符 7"/>
          <p:cNvPicPr>
            <a:picLocks noGrp="1" noChangeAspect="1"/>
          </p:cNvPicPr>
          <p:nvPr>
            <p:ph idx="1"/>
          </p:nvPr>
        </p:nvPicPr>
        <p:blipFill>
          <a:blip r:embed="rId3"/>
          <a:stretch>
            <a:fillRect/>
          </a:stretch>
        </p:blipFill>
        <p:spPr>
          <a:xfrm>
            <a:off x="1627838" y="1825625"/>
            <a:ext cx="5002498" cy="3778250"/>
          </a:xfrm>
          <a:prstGeom prst="rect">
            <a:avLst/>
          </a:prstGeom>
          <a:solidFill>
            <a:schemeClr val="bg1"/>
          </a:solidFill>
        </p:spPr>
      </p:pic>
    </p:spTree>
    <p:extLst>
      <p:ext uri="{BB962C8B-B14F-4D97-AF65-F5344CB8AC3E}">
        <p14:creationId xmlns:p14="http://schemas.microsoft.com/office/powerpoint/2010/main" val="1788974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r>
              <a:rPr lang="en-US" altLang="zh-CN" dirty="0" smtClean="0"/>
              <a:t>.</a:t>
            </a:r>
            <a:r>
              <a:rPr lang="zh-CN" altLang="en-US" dirty="0" smtClean="0"/>
              <a:t>桶队列</a:t>
            </a:r>
            <a:r>
              <a:rPr lang="en-US" altLang="zh-CN" dirty="0" smtClean="0"/>
              <a:t>.</a:t>
            </a:r>
            <a:r>
              <a:rPr lang="zh-CN" altLang="en-US" dirty="0" smtClean="0"/>
              <a:t>单层桶</a:t>
            </a:r>
            <a:r>
              <a:rPr lang="en-US" altLang="zh-CN" dirty="0" smtClean="0"/>
              <a:t>.</a:t>
            </a:r>
            <a:r>
              <a:rPr lang="zh-CN" altLang="en-US" dirty="0" smtClean="0"/>
              <a:t>启发式</a:t>
            </a:r>
            <a:endParaRPr lang="zh-CN" altLang="en-US" dirty="0"/>
          </a:p>
        </p:txBody>
      </p:sp>
      <p:pic>
        <p:nvPicPr>
          <p:cNvPr id="4" name="内容占位符 3"/>
          <p:cNvPicPr>
            <a:picLocks noGrp="1" noChangeAspect="1"/>
          </p:cNvPicPr>
          <p:nvPr>
            <p:ph idx="1"/>
          </p:nvPr>
        </p:nvPicPr>
        <p:blipFill>
          <a:blip r:embed="rId3"/>
          <a:stretch>
            <a:fillRect/>
          </a:stretch>
        </p:blipFill>
        <p:spPr>
          <a:xfrm>
            <a:off x="1376188" y="1825625"/>
            <a:ext cx="5505798" cy="3778250"/>
          </a:xfrm>
          <a:prstGeom prst="rect">
            <a:avLst/>
          </a:prstGeom>
          <a:solidFill>
            <a:schemeClr val="bg1"/>
          </a:solidFill>
        </p:spPr>
      </p:pic>
    </p:spTree>
    <p:extLst>
      <p:ext uri="{BB962C8B-B14F-4D97-AF65-F5344CB8AC3E}">
        <p14:creationId xmlns:p14="http://schemas.microsoft.com/office/powerpoint/2010/main" val="3461526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垂直记录设计模板">
  <a:themeElements>
    <a:clrScheme name="sz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70C0"/>
      </a:hlink>
      <a:folHlink>
        <a:srgbClr val="7030A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6188_TF03460611" id="{1B9A97F3-6178-4418-9F71-3B5F8562E9F5}" vid="{34417B78-EB9C-40AD-B4E9-10B8C1037BB5}"/>
    </a:ext>
  </a:extLst>
</a:theme>
</file>

<file path=ppt/theme/theme2.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2.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1BD8E5-A18E-435C-B431-90A6B59F4B6F}">
  <ds:schemaRefs>
    <ds:schemaRef ds:uri="http://schemas.microsoft.com/office/2006/documentManagement/types"/>
    <ds:schemaRef ds:uri="http://schemas.openxmlformats.org/package/2006/metadata/core-properties"/>
    <ds:schemaRef ds:uri="40262f94-9f35-4ac3-9a90-690165a166b7"/>
    <ds:schemaRef ds:uri="http://purl.org/dc/terms/"/>
    <ds:schemaRef ds:uri="http://purl.org/dc/dcmitype/"/>
    <ds:schemaRef ds:uri="http://schemas.microsoft.com/office/infopath/2007/PartnerControls"/>
    <ds:schemaRef ds:uri="a4f35948-e619-41b3-aa29-22878b09cfd2"/>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垂直记录设计幻灯片</Template>
  <TotalTime>8272</TotalTime>
  <Words>966</Words>
  <Application>Microsoft Office PowerPoint</Application>
  <PresentationFormat>全屏显示(4:3)</PresentationFormat>
  <Paragraphs>119</Paragraphs>
  <Slides>20</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微软雅黑</vt:lpstr>
      <vt:lpstr>Arial</vt:lpstr>
      <vt:lpstr>Calibri</vt:lpstr>
      <vt:lpstr>Cambria Math</vt:lpstr>
      <vt:lpstr>垂直记录设计模板</vt:lpstr>
      <vt:lpstr>桶队列与 实用工程技术</vt:lpstr>
      <vt:lpstr>优先队列.定义</vt:lpstr>
      <vt:lpstr>优先队列.实现</vt:lpstr>
      <vt:lpstr>优先队列.桶队列.适用场景</vt:lpstr>
      <vt:lpstr>优先队列.桶队列.实现</vt:lpstr>
      <vt:lpstr>优先队列.桶队列.单层桶</vt:lpstr>
      <vt:lpstr>优先队列.桶队列.单层桶</vt:lpstr>
      <vt:lpstr>优先队列.桶队列.单层桶.惰性</vt:lpstr>
      <vt:lpstr>优先队列.桶队列.单层桶.启发式</vt:lpstr>
      <vt:lpstr>优先队列.桶队列.双层桶</vt:lpstr>
      <vt:lpstr>优先队列.桶队列.双层桶</vt:lpstr>
      <vt:lpstr>性能分析</vt:lpstr>
      <vt:lpstr>性能分析</vt:lpstr>
      <vt:lpstr>性能分析</vt:lpstr>
      <vt:lpstr>Git</vt:lpstr>
      <vt:lpstr>Git</vt:lpstr>
      <vt:lpstr>Markdown</vt:lpstr>
      <vt:lpstr>Markdown</vt:lpstr>
      <vt:lpstr>Markdown</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组合优化中的数学建模</dc:title>
  <dc:creator>苏宙行</dc:creator>
  <cp:lastModifiedBy>宙行 苏</cp:lastModifiedBy>
  <cp:revision>277</cp:revision>
  <dcterms:created xsi:type="dcterms:W3CDTF">2017-12-07T05:34:45Z</dcterms:created>
  <dcterms:modified xsi:type="dcterms:W3CDTF">2018-04-10T07:40:55Z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