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6"/>
  </p:notesMasterIdLst>
  <p:handoutMasterIdLst>
    <p:handoutMasterId r:id="rId17"/>
  </p:handoutMasterIdLst>
  <p:sldIdLst>
    <p:sldId id="256" r:id="rId2"/>
    <p:sldId id="257" r:id="rId3"/>
    <p:sldId id="258" r:id="rId4"/>
    <p:sldId id="272" r:id="rId5"/>
    <p:sldId id="259" r:id="rId6"/>
    <p:sldId id="260" r:id="rId7"/>
    <p:sldId id="261" r:id="rId8"/>
    <p:sldId id="262" r:id="rId9"/>
    <p:sldId id="263" r:id="rId10"/>
    <p:sldId id="264" r:id="rId11"/>
    <p:sldId id="265" r:id="rId12"/>
    <p:sldId id="266" r:id="rId13"/>
    <p:sldId id="267" r:id="rId14"/>
    <p:sldId id="274" r:id="rId15"/>
  </p:sldIdLst>
  <p:sldSz cx="9144000" cy="6858000" type="screen4x3"/>
  <p:notesSz cx="6089650" cy="8953500"/>
  <p:defaultTextStyle>
    <a:defPPr>
      <a:defRPr lang="zh-CN"/>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659">
          <p15:clr>
            <a:srgbClr val="A4A3A4"/>
          </p15:clr>
        </p15:guide>
        <p15:guide id="2" pos="2880">
          <p15:clr>
            <a:srgbClr val="A4A3A4"/>
          </p15:clr>
        </p15:guide>
      </p15:sldGuideLst>
    </p:ext>
    <p:ext uri="{2D200454-40CA-4A62-9FC3-DE9A4176ACB9}">
      <p15:notesGuideLst xmlns:p15="http://schemas.microsoft.com/office/powerpoint/2012/main">
        <p15:guide id="1" orient="horz" pos="2820">
          <p15:clr>
            <a:srgbClr val="A4A3A4"/>
          </p15:clr>
        </p15:guide>
        <p15:guide id="2" pos="191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5E1B3"/>
    <a:srgbClr val="FFDA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52" autoAdjust="0"/>
    <p:restoredTop sz="86446" autoAdjust="0"/>
  </p:normalViewPr>
  <p:slideViewPr>
    <p:cSldViewPr>
      <p:cViewPr varScale="1">
        <p:scale>
          <a:sx n="121" d="100"/>
          <a:sy n="121" d="100"/>
        </p:scale>
        <p:origin x="1253" y="91"/>
      </p:cViewPr>
      <p:guideLst>
        <p:guide orient="horz" pos="2659"/>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760" y="1536"/>
      </p:cViewPr>
      <p:guideLst>
        <p:guide orient="horz" pos="2820"/>
        <p:guide pos="191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339CCEF3-A308-0146-9C84-36603E20F233}"/>
              </a:ext>
            </a:extLst>
          </p:cNvPr>
          <p:cNvSpPr>
            <a:spLocks noGrp="1" noChangeArrowheads="1"/>
          </p:cNvSpPr>
          <p:nvPr>
            <p:ph type="hdr" sz="quarter"/>
          </p:nvPr>
        </p:nvSpPr>
        <p:spPr bwMode="auto">
          <a:xfrm>
            <a:off x="0" y="0"/>
            <a:ext cx="2638425" cy="449263"/>
          </a:xfrm>
          <a:prstGeom prst="rect">
            <a:avLst/>
          </a:prstGeom>
          <a:noFill/>
          <a:ln w="9525">
            <a:noFill/>
            <a:miter lim="800000"/>
            <a:headEnd/>
            <a:tailEnd/>
          </a:ln>
          <a:effectLst/>
        </p:spPr>
        <p:txBody>
          <a:bodyPr vert="horz" wrap="square" lIns="86717" tIns="43359" rIns="86717" bIns="43359" numCol="1" anchor="t" anchorCtr="0" compatLnSpc="1">
            <a:prstTxWarp prst="textNoShape">
              <a:avLst/>
            </a:prstTxWarp>
          </a:bodyPr>
          <a:lstStyle>
            <a:lvl1pPr defTabSz="866775">
              <a:defRPr sz="1200">
                <a:latin typeface="Arial" charset="0"/>
              </a:defRPr>
            </a:lvl1pPr>
          </a:lstStyle>
          <a:p>
            <a:pPr>
              <a:defRPr/>
            </a:pPr>
            <a:endParaRPr lang="en-US" altLang="zh-CN"/>
          </a:p>
        </p:txBody>
      </p:sp>
      <p:sp>
        <p:nvSpPr>
          <p:cNvPr id="84995" name="Rectangle 3">
            <a:extLst>
              <a:ext uri="{FF2B5EF4-FFF2-40B4-BE49-F238E27FC236}">
                <a16:creationId xmlns:a16="http://schemas.microsoft.com/office/drawing/2014/main" id="{8ABDCE24-3543-B841-B1BC-1190FA3C0392}"/>
              </a:ext>
            </a:extLst>
          </p:cNvPr>
          <p:cNvSpPr>
            <a:spLocks noGrp="1" noChangeArrowheads="1"/>
          </p:cNvSpPr>
          <p:nvPr>
            <p:ph type="dt" sz="quarter" idx="1"/>
          </p:nvPr>
        </p:nvSpPr>
        <p:spPr bwMode="auto">
          <a:xfrm>
            <a:off x="3449638" y="0"/>
            <a:ext cx="2638425" cy="449263"/>
          </a:xfrm>
          <a:prstGeom prst="rect">
            <a:avLst/>
          </a:prstGeom>
          <a:noFill/>
          <a:ln w="9525">
            <a:noFill/>
            <a:miter lim="800000"/>
            <a:headEnd/>
            <a:tailEnd/>
          </a:ln>
          <a:effectLst/>
        </p:spPr>
        <p:txBody>
          <a:bodyPr vert="horz" wrap="square" lIns="86717" tIns="43359" rIns="86717" bIns="43359" numCol="1" anchor="t" anchorCtr="0" compatLnSpc="1">
            <a:prstTxWarp prst="textNoShape">
              <a:avLst/>
            </a:prstTxWarp>
          </a:bodyPr>
          <a:lstStyle>
            <a:lvl1pPr algn="r" defTabSz="866775">
              <a:defRPr sz="1200">
                <a:latin typeface="Arial" charset="0"/>
              </a:defRPr>
            </a:lvl1pPr>
          </a:lstStyle>
          <a:p>
            <a:pPr>
              <a:defRPr/>
            </a:pPr>
            <a:endParaRPr lang="en-US" altLang="zh-CN"/>
          </a:p>
        </p:txBody>
      </p:sp>
      <p:sp>
        <p:nvSpPr>
          <p:cNvPr id="84996" name="Rectangle 4">
            <a:extLst>
              <a:ext uri="{FF2B5EF4-FFF2-40B4-BE49-F238E27FC236}">
                <a16:creationId xmlns:a16="http://schemas.microsoft.com/office/drawing/2014/main" id="{F6AEA791-B29F-134E-817E-FEE682960EEE}"/>
              </a:ext>
            </a:extLst>
          </p:cNvPr>
          <p:cNvSpPr>
            <a:spLocks noGrp="1" noChangeArrowheads="1"/>
          </p:cNvSpPr>
          <p:nvPr>
            <p:ph type="ftr" sz="quarter" idx="2"/>
          </p:nvPr>
        </p:nvSpPr>
        <p:spPr bwMode="auto">
          <a:xfrm>
            <a:off x="0" y="8504238"/>
            <a:ext cx="2638425" cy="447675"/>
          </a:xfrm>
          <a:prstGeom prst="rect">
            <a:avLst/>
          </a:prstGeom>
          <a:noFill/>
          <a:ln w="9525">
            <a:noFill/>
            <a:miter lim="800000"/>
            <a:headEnd/>
            <a:tailEnd/>
          </a:ln>
          <a:effectLst/>
        </p:spPr>
        <p:txBody>
          <a:bodyPr vert="horz" wrap="square" lIns="86717" tIns="43359" rIns="86717" bIns="43359" numCol="1" anchor="b" anchorCtr="0" compatLnSpc="1">
            <a:prstTxWarp prst="textNoShape">
              <a:avLst/>
            </a:prstTxWarp>
          </a:bodyPr>
          <a:lstStyle>
            <a:lvl1pPr defTabSz="866775">
              <a:defRPr sz="1200">
                <a:latin typeface="Arial" charset="0"/>
              </a:defRPr>
            </a:lvl1pPr>
          </a:lstStyle>
          <a:p>
            <a:pPr>
              <a:defRPr/>
            </a:pPr>
            <a:endParaRPr lang="en-US" altLang="zh-CN"/>
          </a:p>
        </p:txBody>
      </p:sp>
      <p:sp>
        <p:nvSpPr>
          <p:cNvPr id="84997" name="Rectangle 5">
            <a:extLst>
              <a:ext uri="{FF2B5EF4-FFF2-40B4-BE49-F238E27FC236}">
                <a16:creationId xmlns:a16="http://schemas.microsoft.com/office/drawing/2014/main" id="{E8DC37D4-C020-1347-AC0E-BE6A4BC4ED7A}"/>
              </a:ext>
            </a:extLst>
          </p:cNvPr>
          <p:cNvSpPr>
            <a:spLocks noGrp="1" noChangeArrowheads="1"/>
          </p:cNvSpPr>
          <p:nvPr>
            <p:ph type="sldNum" sz="quarter" idx="3"/>
          </p:nvPr>
        </p:nvSpPr>
        <p:spPr bwMode="auto">
          <a:xfrm>
            <a:off x="3449638" y="8504238"/>
            <a:ext cx="2638425" cy="447675"/>
          </a:xfrm>
          <a:prstGeom prst="rect">
            <a:avLst/>
          </a:prstGeom>
          <a:noFill/>
          <a:ln w="9525">
            <a:noFill/>
            <a:miter lim="800000"/>
            <a:headEnd/>
            <a:tailEnd/>
          </a:ln>
          <a:effectLst/>
        </p:spPr>
        <p:txBody>
          <a:bodyPr vert="horz" wrap="square" lIns="86717" tIns="43359" rIns="86717" bIns="43359" numCol="1" anchor="b" anchorCtr="0" compatLnSpc="1">
            <a:prstTxWarp prst="textNoShape">
              <a:avLst/>
            </a:prstTxWarp>
          </a:bodyPr>
          <a:lstStyle>
            <a:lvl1pPr algn="r" defTabSz="866775">
              <a:defRPr sz="1200">
                <a:latin typeface="Arial" panose="020B0604020202020204" pitchFamily="34" charset="0"/>
              </a:defRPr>
            </a:lvl1pPr>
          </a:lstStyle>
          <a:p>
            <a:fld id="{8BD1B718-3123-AA4F-B4A0-58C36363F279}"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86DF484-CB20-1649-B58D-D920C2583568}"/>
              </a:ext>
            </a:extLst>
          </p:cNvPr>
          <p:cNvSpPr>
            <a:spLocks noGrp="1" noChangeArrowheads="1"/>
          </p:cNvSpPr>
          <p:nvPr>
            <p:ph type="hdr" sz="quarter"/>
          </p:nvPr>
        </p:nvSpPr>
        <p:spPr bwMode="auto">
          <a:xfrm>
            <a:off x="0" y="0"/>
            <a:ext cx="2638425" cy="449263"/>
          </a:xfrm>
          <a:prstGeom prst="rect">
            <a:avLst/>
          </a:prstGeom>
          <a:noFill/>
          <a:ln w="9525">
            <a:noFill/>
            <a:miter lim="800000"/>
            <a:headEnd/>
            <a:tailEnd/>
          </a:ln>
          <a:effectLst/>
        </p:spPr>
        <p:txBody>
          <a:bodyPr vert="horz" wrap="square" lIns="86717" tIns="43359" rIns="86717" bIns="43359" numCol="1" anchor="t" anchorCtr="0" compatLnSpc="1">
            <a:prstTxWarp prst="textNoShape">
              <a:avLst/>
            </a:prstTxWarp>
          </a:bodyPr>
          <a:lstStyle>
            <a:lvl1pPr defTabSz="866775">
              <a:defRPr sz="1200">
                <a:latin typeface="Arial" charset="0"/>
              </a:defRPr>
            </a:lvl1pPr>
          </a:lstStyle>
          <a:p>
            <a:pPr>
              <a:defRPr/>
            </a:pPr>
            <a:endParaRPr lang="en-US" altLang="zh-CN"/>
          </a:p>
        </p:txBody>
      </p:sp>
      <p:sp>
        <p:nvSpPr>
          <p:cNvPr id="30723" name="Rectangle 3">
            <a:extLst>
              <a:ext uri="{FF2B5EF4-FFF2-40B4-BE49-F238E27FC236}">
                <a16:creationId xmlns:a16="http://schemas.microsoft.com/office/drawing/2014/main" id="{FAB17B6C-485F-2E4D-8E17-5581AB5EB4A7}"/>
              </a:ext>
            </a:extLst>
          </p:cNvPr>
          <p:cNvSpPr>
            <a:spLocks noGrp="1" noChangeArrowheads="1"/>
          </p:cNvSpPr>
          <p:nvPr>
            <p:ph type="dt" idx="1"/>
          </p:nvPr>
        </p:nvSpPr>
        <p:spPr bwMode="auto">
          <a:xfrm>
            <a:off x="3449638" y="0"/>
            <a:ext cx="2638425" cy="449263"/>
          </a:xfrm>
          <a:prstGeom prst="rect">
            <a:avLst/>
          </a:prstGeom>
          <a:noFill/>
          <a:ln w="9525">
            <a:noFill/>
            <a:miter lim="800000"/>
            <a:headEnd/>
            <a:tailEnd/>
          </a:ln>
          <a:effectLst/>
        </p:spPr>
        <p:txBody>
          <a:bodyPr vert="horz" wrap="square" lIns="86717" tIns="43359" rIns="86717" bIns="43359" numCol="1" anchor="t" anchorCtr="0" compatLnSpc="1">
            <a:prstTxWarp prst="textNoShape">
              <a:avLst/>
            </a:prstTxWarp>
          </a:bodyPr>
          <a:lstStyle>
            <a:lvl1pPr algn="r" defTabSz="866775">
              <a:defRPr sz="1200">
                <a:latin typeface="Arial" charset="0"/>
              </a:defRPr>
            </a:lvl1pPr>
          </a:lstStyle>
          <a:p>
            <a:pPr>
              <a:defRPr/>
            </a:pPr>
            <a:endParaRPr lang="en-US" altLang="zh-CN"/>
          </a:p>
        </p:txBody>
      </p:sp>
      <p:sp>
        <p:nvSpPr>
          <p:cNvPr id="75780" name="Rectangle 4">
            <a:extLst>
              <a:ext uri="{FF2B5EF4-FFF2-40B4-BE49-F238E27FC236}">
                <a16:creationId xmlns:a16="http://schemas.microsoft.com/office/drawing/2014/main" id="{C87B2BAB-16F0-8949-A879-82A678542342}"/>
              </a:ext>
            </a:extLst>
          </p:cNvPr>
          <p:cNvSpPr>
            <a:spLocks noGrp="1" noRot="1" noChangeAspect="1" noChangeArrowheads="1" noTextEdit="1"/>
          </p:cNvSpPr>
          <p:nvPr>
            <p:ph type="sldImg" idx="2"/>
          </p:nvPr>
        </p:nvSpPr>
        <p:spPr bwMode="auto">
          <a:xfrm>
            <a:off x="806450" y="669925"/>
            <a:ext cx="4476750" cy="33575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75D6CB9C-D78E-9B49-B2FC-A81DD85E39EB}"/>
              </a:ext>
            </a:extLst>
          </p:cNvPr>
          <p:cNvSpPr>
            <a:spLocks noGrp="1" noChangeArrowheads="1"/>
          </p:cNvSpPr>
          <p:nvPr>
            <p:ph type="body" sz="quarter" idx="3"/>
          </p:nvPr>
        </p:nvSpPr>
        <p:spPr bwMode="auto">
          <a:xfrm>
            <a:off x="609600" y="4252913"/>
            <a:ext cx="4872038" cy="4030662"/>
          </a:xfrm>
          <a:prstGeom prst="rect">
            <a:avLst/>
          </a:prstGeom>
          <a:noFill/>
          <a:ln w="9525">
            <a:noFill/>
            <a:miter lim="800000"/>
            <a:headEnd/>
            <a:tailEnd/>
          </a:ln>
          <a:effectLst/>
        </p:spPr>
        <p:txBody>
          <a:bodyPr vert="horz" wrap="square" lIns="86717" tIns="43359" rIns="86717" bIns="43359"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26" name="Rectangle 6">
            <a:extLst>
              <a:ext uri="{FF2B5EF4-FFF2-40B4-BE49-F238E27FC236}">
                <a16:creationId xmlns:a16="http://schemas.microsoft.com/office/drawing/2014/main" id="{3CB64232-8302-C644-9574-C364DB7449FD}"/>
              </a:ext>
            </a:extLst>
          </p:cNvPr>
          <p:cNvSpPr>
            <a:spLocks noGrp="1" noChangeArrowheads="1"/>
          </p:cNvSpPr>
          <p:nvPr>
            <p:ph type="ftr" sz="quarter" idx="4"/>
          </p:nvPr>
        </p:nvSpPr>
        <p:spPr bwMode="auto">
          <a:xfrm>
            <a:off x="0" y="8504238"/>
            <a:ext cx="2638425" cy="447675"/>
          </a:xfrm>
          <a:prstGeom prst="rect">
            <a:avLst/>
          </a:prstGeom>
          <a:noFill/>
          <a:ln w="9525">
            <a:noFill/>
            <a:miter lim="800000"/>
            <a:headEnd/>
            <a:tailEnd/>
          </a:ln>
          <a:effectLst/>
        </p:spPr>
        <p:txBody>
          <a:bodyPr vert="horz" wrap="square" lIns="86717" tIns="43359" rIns="86717" bIns="43359" numCol="1" anchor="b" anchorCtr="0" compatLnSpc="1">
            <a:prstTxWarp prst="textNoShape">
              <a:avLst/>
            </a:prstTxWarp>
          </a:bodyPr>
          <a:lstStyle>
            <a:lvl1pPr defTabSz="866775">
              <a:defRPr sz="1200">
                <a:latin typeface="Arial" charset="0"/>
              </a:defRPr>
            </a:lvl1pPr>
          </a:lstStyle>
          <a:p>
            <a:pPr>
              <a:defRPr/>
            </a:pPr>
            <a:endParaRPr lang="en-US" altLang="zh-CN"/>
          </a:p>
        </p:txBody>
      </p:sp>
      <p:sp>
        <p:nvSpPr>
          <p:cNvPr id="30727" name="Rectangle 7">
            <a:extLst>
              <a:ext uri="{FF2B5EF4-FFF2-40B4-BE49-F238E27FC236}">
                <a16:creationId xmlns:a16="http://schemas.microsoft.com/office/drawing/2014/main" id="{E0E85E07-7321-0C4B-8083-492CA34621C1}"/>
              </a:ext>
            </a:extLst>
          </p:cNvPr>
          <p:cNvSpPr>
            <a:spLocks noGrp="1" noChangeArrowheads="1"/>
          </p:cNvSpPr>
          <p:nvPr>
            <p:ph type="sldNum" sz="quarter" idx="5"/>
          </p:nvPr>
        </p:nvSpPr>
        <p:spPr bwMode="auto">
          <a:xfrm>
            <a:off x="3449638" y="8504238"/>
            <a:ext cx="2638425" cy="447675"/>
          </a:xfrm>
          <a:prstGeom prst="rect">
            <a:avLst/>
          </a:prstGeom>
          <a:noFill/>
          <a:ln w="9525">
            <a:noFill/>
            <a:miter lim="800000"/>
            <a:headEnd/>
            <a:tailEnd/>
          </a:ln>
          <a:effectLst/>
        </p:spPr>
        <p:txBody>
          <a:bodyPr vert="horz" wrap="square" lIns="86717" tIns="43359" rIns="86717" bIns="43359" numCol="1" anchor="b" anchorCtr="0" compatLnSpc="1">
            <a:prstTxWarp prst="textNoShape">
              <a:avLst/>
            </a:prstTxWarp>
          </a:bodyPr>
          <a:lstStyle>
            <a:lvl1pPr algn="r" defTabSz="866775">
              <a:defRPr sz="1200">
                <a:latin typeface="Arial" panose="020B0604020202020204" pitchFamily="34" charset="0"/>
              </a:defRPr>
            </a:lvl1pPr>
          </a:lstStyle>
          <a:p>
            <a:fld id="{D6961611-2A53-9A4C-B450-2F176333584B}"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txBox="1">
            <a:spLocks noGrp="1"/>
          </p:cNvSpPr>
          <p:nvPr>
            <p:ph type="sldNum" idx="12"/>
          </p:nvPr>
        </p:nvSpPr>
        <p:spPr>
          <a:xfrm>
            <a:off x="3449638" y="8504238"/>
            <a:ext cx="2638425" cy="447675"/>
          </a:xfrm>
          <a:prstGeom prst="rect">
            <a:avLst/>
          </a:prstGeom>
          <a:noFill/>
          <a:ln>
            <a:noFill/>
          </a:ln>
        </p:spPr>
        <p:txBody>
          <a:bodyPr spcFirstLastPara="1" wrap="square" lIns="86700" tIns="43350" rIns="86700" bIns="43350" anchor="b" anchorCtr="0">
            <a:noAutofit/>
          </a:bodyPr>
          <a:lstStyle/>
          <a:p>
            <a:pPr marL="0" marR="0" lvl="0" indent="0" algn="r" rtl="0">
              <a:lnSpc>
                <a:spcPct val="100000"/>
              </a:lnSpc>
              <a:spcBef>
                <a:spcPts val="0"/>
              </a:spcBef>
              <a:spcAft>
                <a:spcPts val="0"/>
              </a:spcAft>
              <a:buSzPts val="1200"/>
              <a:buNone/>
            </a:pPr>
            <a:fld id="{00000000-1234-1234-1234-123412341234}" type="slidenum">
              <a:rPr lang="en-GB"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
        <p:nvSpPr>
          <p:cNvPr id="161" name="Google Shape;161;p1:notes"/>
          <p:cNvSpPr>
            <a:spLocks noGrp="1" noRot="1" noChangeAspect="1"/>
          </p:cNvSpPr>
          <p:nvPr>
            <p:ph type="sldImg" idx="2"/>
          </p:nvPr>
        </p:nvSpPr>
        <p:spPr>
          <a:xfrm>
            <a:off x="806450" y="669925"/>
            <a:ext cx="4476750" cy="3357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2" name="Google Shape;162;p1:notes"/>
          <p:cNvSpPr txBox="1">
            <a:spLocks noGrp="1"/>
          </p:cNvSpPr>
          <p:nvPr>
            <p:ph type="body" idx="1"/>
          </p:nvPr>
        </p:nvSpPr>
        <p:spPr>
          <a:xfrm>
            <a:off x="609600" y="4252913"/>
            <a:ext cx="4872038" cy="4030662"/>
          </a:xfrm>
          <a:prstGeom prst="rect">
            <a:avLst/>
          </a:prstGeom>
          <a:noFill/>
          <a:ln>
            <a:noFill/>
          </a:ln>
        </p:spPr>
        <p:txBody>
          <a:bodyPr spcFirstLastPara="1" wrap="square" lIns="86700" tIns="43350" rIns="86700" bIns="433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8e67a19440_1_0:notes"/>
          <p:cNvSpPr>
            <a:spLocks noGrp="1" noRot="1" noChangeAspect="1"/>
          </p:cNvSpPr>
          <p:nvPr>
            <p:ph type="sldImg" idx="2"/>
          </p:nvPr>
        </p:nvSpPr>
        <p:spPr>
          <a:xfrm>
            <a:off x="806450" y="669925"/>
            <a:ext cx="4476750" cy="33575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8e67a19440_1_0:notes"/>
          <p:cNvSpPr txBox="1">
            <a:spLocks noGrp="1"/>
          </p:cNvSpPr>
          <p:nvPr>
            <p:ph type="body" idx="1"/>
          </p:nvPr>
        </p:nvSpPr>
        <p:spPr>
          <a:xfrm>
            <a:off x="609600" y="4252913"/>
            <a:ext cx="4872000" cy="4030800"/>
          </a:xfrm>
          <a:prstGeom prst="rect">
            <a:avLst/>
          </a:prstGeom>
        </p:spPr>
        <p:txBody>
          <a:bodyPr spcFirstLastPara="1" wrap="square" lIns="86700" tIns="43350" rIns="86700" bIns="43350" anchor="t" anchorCtr="0">
            <a:noAutofit/>
          </a:bodyPr>
          <a:lstStyle/>
          <a:p>
            <a:pPr marL="0" lvl="0" indent="0" algn="l" rtl="0">
              <a:spcBef>
                <a:spcPts val="360"/>
              </a:spcBef>
              <a:spcAft>
                <a:spcPts val="0"/>
              </a:spcAft>
              <a:buNone/>
            </a:pPr>
            <a:endParaRPr/>
          </a:p>
        </p:txBody>
      </p:sp>
      <p:sp>
        <p:nvSpPr>
          <p:cNvPr id="248" name="Google Shape;248;g8e67a19440_1_0:notes"/>
          <p:cNvSpPr txBox="1">
            <a:spLocks noGrp="1"/>
          </p:cNvSpPr>
          <p:nvPr>
            <p:ph type="sldNum" idx="12"/>
          </p:nvPr>
        </p:nvSpPr>
        <p:spPr>
          <a:xfrm>
            <a:off x="3449638" y="8504238"/>
            <a:ext cx="2638500" cy="447600"/>
          </a:xfrm>
          <a:prstGeom prst="rect">
            <a:avLst/>
          </a:prstGeom>
        </p:spPr>
        <p:txBody>
          <a:bodyPr spcFirstLastPara="1" wrap="square" lIns="86700" tIns="43350" rIns="86700" bIns="4335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707ca2e84_0_373:notes"/>
          <p:cNvSpPr>
            <a:spLocks noGrp="1" noRot="1" noChangeAspect="1"/>
          </p:cNvSpPr>
          <p:nvPr>
            <p:ph type="sldImg" idx="2"/>
          </p:nvPr>
        </p:nvSpPr>
        <p:spPr>
          <a:xfrm>
            <a:off x="806450" y="669925"/>
            <a:ext cx="4476750" cy="33575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707ca2e84_0_373:notes"/>
          <p:cNvSpPr txBox="1">
            <a:spLocks noGrp="1"/>
          </p:cNvSpPr>
          <p:nvPr>
            <p:ph type="body" idx="1"/>
          </p:nvPr>
        </p:nvSpPr>
        <p:spPr>
          <a:xfrm>
            <a:off x="609600" y="4252913"/>
            <a:ext cx="4872000" cy="4030800"/>
          </a:xfrm>
          <a:prstGeom prst="rect">
            <a:avLst/>
          </a:prstGeom>
        </p:spPr>
        <p:txBody>
          <a:bodyPr spcFirstLastPara="1" wrap="square" lIns="86700" tIns="43350" rIns="86700" bIns="43350" anchor="t" anchorCtr="0">
            <a:noAutofit/>
          </a:bodyPr>
          <a:lstStyle/>
          <a:p>
            <a:pPr marL="0" lvl="0" indent="0" algn="l" rtl="0">
              <a:spcBef>
                <a:spcPts val="360"/>
              </a:spcBef>
              <a:spcAft>
                <a:spcPts val="0"/>
              </a:spcAft>
              <a:buNone/>
            </a:pPr>
            <a:endParaRPr/>
          </a:p>
        </p:txBody>
      </p:sp>
      <p:sp>
        <p:nvSpPr>
          <p:cNvPr id="256" name="Google Shape;256;g9707ca2e84_0_373:notes"/>
          <p:cNvSpPr txBox="1">
            <a:spLocks noGrp="1"/>
          </p:cNvSpPr>
          <p:nvPr>
            <p:ph type="sldNum" idx="12"/>
          </p:nvPr>
        </p:nvSpPr>
        <p:spPr>
          <a:xfrm>
            <a:off x="3449638" y="8504238"/>
            <a:ext cx="2638500" cy="447600"/>
          </a:xfrm>
          <a:prstGeom prst="rect">
            <a:avLst/>
          </a:prstGeom>
        </p:spPr>
        <p:txBody>
          <a:bodyPr spcFirstLastPara="1" wrap="square" lIns="86700" tIns="43350" rIns="86700" bIns="4335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9707ca2e84_0_142:notes"/>
          <p:cNvSpPr>
            <a:spLocks noGrp="1" noRot="1" noChangeAspect="1"/>
          </p:cNvSpPr>
          <p:nvPr>
            <p:ph type="sldImg" idx="2"/>
          </p:nvPr>
        </p:nvSpPr>
        <p:spPr>
          <a:xfrm>
            <a:off x="806450" y="669925"/>
            <a:ext cx="4475163" cy="3357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3" name="Google Shape;263;g9707ca2e84_0_142:notes"/>
          <p:cNvSpPr txBox="1">
            <a:spLocks noGrp="1"/>
          </p:cNvSpPr>
          <p:nvPr>
            <p:ph type="body" idx="1"/>
          </p:nvPr>
        </p:nvSpPr>
        <p:spPr>
          <a:xfrm>
            <a:off x="609480" y="4253040"/>
            <a:ext cx="4871100" cy="4029900"/>
          </a:xfrm>
          <a:prstGeom prst="rect">
            <a:avLst/>
          </a:prstGeom>
          <a:noFill/>
          <a:ln>
            <a:noFill/>
          </a:ln>
        </p:spPr>
        <p:txBody>
          <a:bodyPr spcFirstLastPara="1" wrap="square" lIns="86750" tIns="43200" rIns="86750" bIns="43200" anchor="t" anchorCtr="0">
            <a:noAutofit/>
          </a:bodyPr>
          <a:lstStyle/>
          <a:p>
            <a:pPr marL="457200" lvl="0" indent="-304800" algn="l" rtl="0">
              <a:lnSpc>
                <a:spcPct val="100000"/>
              </a:lnSpc>
              <a:spcBef>
                <a:spcPts val="360"/>
              </a:spcBef>
              <a:spcAft>
                <a:spcPts val="0"/>
              </a:spcAft>
              <a:buSzPts val="1200"/>
              <a:buChar char="●"/>
            </a:pPr>
            <a:r>
              <a:rPr lang="en-GB" sz="1200"/>
              <a:t>In this work, we propose a novel algorithm called lazy window join. </a:t>
            </a:r>
            <a:endParaRPr sz="1200"/>
          </a:p>
          <a:p>
            <a:pPr marL="914400" lvl="1" indent="-304800" algn="l" rtl="0">
              <a:lnSpc>
                <a:spcPct val="100000"/>
              </a:lnSpc>
              <a:spcBef>
                <a:spcPts val="0"/>
              </a:spcBef>
              <a:spcAft>
                <a:spcPts val="0"/>
              </a:spcAft>
              <a:buSzPts val="1200"/>
              <a:buChar char="○"/>
            </a:pPr>
            <a:r>
              <a:rPr lang="en-GB" sz="1200"/>
              <a:t>The first key feature of it is window-wise incremental computing which minimizes large overhead of maintaining concurrent window updates while still utilizing sharing opportunities between windows.</a:t>
            </a:r>
            <a:endParaRPr sz="1200"/>
          </a:p>
          <a:p>
            <a:pPr marL="914400" lvl="1" indent="-304800" algn="l" rtl="0">
              <a:lnSpc>
                <a:spcPct val="100000"/>
              </a:lnSpc>
              <a:spcBef>
                <a:spcPts val="0"/>
              </a:spcBef>
              <a:spcAft>
                <a:spcPts val="0"/>
              </a:spcAft>
              <a:buSzPts val="1200"/>
              <a:buChar char="○"/>
            </a:pPr>
            <a:r>
              <a:rPr lang="en-GB" sz="1200"/>
              <a:t>The second key feature is that we apply lazy join algorithm in handling each window to maximize the execution efficiency on modern multicore processors.</a:t>
            </a:r>
            <a:endParaRPr sz="1200"/>
          </a:p>
        </p:txBody>
      </p:sp>
      <p:sp>
        <p:nvSpPr>
          <p:cNvPr id="264" name="Google Shape;264;g9707ca2e84_0_142:notes"/>
          <p:cNvSpPr/>
          <p:nvPr/>
        </p:nvSpPr>
        <p:spPr>
          <a:xfrm>
            <a:off x="3449520" y="8504280"/>
            <a:ext cx="2637600" cy="447000"/>
          </a:xfrm>
          <a:prstGeom prst="rect">
            <a:avLst/>
          </a:prstGeom>
          <a:noFill/>
          <a:ln>
            <a:noFill/>
          </a:ln>
        </p:spPr>
        <p:txBody>
          <a:bodyPr spcFirstLastPara="1" wrap="square" lIns="86750" tIns="43200" rIns="86750" bIns="43200" anchor="b" anchorCtr="0">
            <a:noAutofit/>
          </a:bodyPr>
          <a:lstStyle/>
          <a:p>
            <a:pPr marL="0" marR="0" lvl="0" indent="0" algn="r" rtl="0">
              <a:lnSpc>
                <a:spcPct val="100000"/>
              </a:lnSpc>
              <a:spcBef>
                <a:spcPts val="0"/>
              </a:spcBef>
              <a:spcAft>
                <a:spcPts val="0"/>
              </a:spcAft>
              <a:buNone/>
            </a:pPr>
            <a:fld id="{00000000-1234-1234-1234-123412341234}" type="slidenum">
              <a:rPr lang="en-GB" sz="1400" b="0" i="0" u="none" strike="noStrike" cap="none">
                <a:latin typeface="Times New Roman"/>
                <a:ea typeface="Times New Roman"/>
                <a:cs typeface="Times New Roman"/>
                <a:sym typeface="Times New Roman"/>
              </a:rPr>
              <a:t>12</a:t>
            </a:fld>
            <a:endParaRPr sz="1400" b="0" i="0" u="none" strike="noStrike" cap="none">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97555b0532_0_4:notes"/>
          <p:cNvSpPr>
            <a:spLocks noGrp="1" noRot="1" noChangeAspect="1"/>
          </p:cNvSpPr>
          <p:nvPr>
            <p:ph type="sldImg" idx="2"/>
          </p:nvPr>
        </p:nvSpPr>
        <p:spPr>
          <a:xfrm>
            <a:off x="806450" y="669925"/>
            <a:ext cx="4475163" cy="3357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2" name="Google Shape;272;g97555b0532_0_4:notes"/>
          <p:cNvSpPr txBox="1">
            <a:spLocks noGrp="1"/>
          </p:cNvSpPr>
          <p:nvPr>
            <p:ph type="body" idx="1"/>
          </p:nvPr>
        </p:nvSpPr>
        <p:spPr>
          <a:xfrm>
            <a:off x="609480" y="4253040"/>
            <a:ext cx="4871100" cy="4029900"/>
          </a:xfrm>
          <a:prstGeom prst="rect">
            <a:avLst/>
          </a:prstGeom>
          <a:noFill/>
          <a:ln>
            <a:noFill/>
          </a:ln>
        </p:spPr>
        <p:txBody>
          <a:bodyPr spcFirstLastPara="1" wrap="square" lIns="86750" tIns="43200" rIns="86750" bIns="43200" anchor="t" anchorCtr="0">
            <a:noAutofit/>
          </a:bodyPr>
          <a:lstStyle/>
          <a:p>
            <a:pPr marL="0" lvl="0" indent="0" algn="l" rtl="0">
              <a:lnSpc>
                <a:spcPct val="100000"/>
              </a:lnSpc>
              <a:spcBef>
                <a:spcPts val="360"/>
              </a:spcBef>
              <a:spcAft>
                <a:spcPts val="0"/>
              </a:spcAft>
              <a:buNone/>
            </a:pPr>
            <a:endParaRPr sz="1200"/>
          </a:p>
        </p:txBody>
      </p:sp>
      <p:sp>
        <p:nvSpPr>
          <p:cNvPr id="273" name="Google Shape;273;g97555b0532_0_4:notes"/>
          <p:cNvSpPr/>
          <p:nvPr/>
        </p:nvSpPr>
        <p:spPr>
          <a:xfrm>
            <a:off x="3449520" y="8504280"/>
            <a:ext cx="2637600" cy="447000"/>
          </a:xfrm>
          <a:prstGeom prst="rect">
            <a:avLst/>
          </a:prstGeom>
          <a:noFill/>
          <a:ln>
            <a:noFill/>
          </a:ln>
        </p:spPr>
        <p:txBody>
          <a:bodyPr spcFirstLastPara="1" wrap="square" lIns="86750" tIns="43200" rIns="86750" bIns="43200" anchor="b" anchorCtr="0">
            <a:noAutofit/>
          </a:bodyPr>
          <a:lstStyle/>
          <a:p>
            <a:pPr marL="0" marR="0" lvl="0" indent="0" algn="r" rtl="0">
              <a:lnSpc>
                <a:spcPct val="100000"/>
              </a:lnSpc>
              <a:spcBef>
                <a:spcPts val="0"/>
              </a:spcBef>
              <a:spcAft>
                <a:spcPts val="0"/>
              </a:spcAft>
              <a:buNone/>
            </a:pPr>
            <a:fld id="{00000000-1234-1234-1234-123412341234}" type="slidenum">
              <a:rPr lang="en-GB" sz="1400" b="0" i="0" u="none" strike="noStrike" cap="none">
                <a:latin typeface="Times New Roman"/>
                <a:ea typeface="Times New Roman"/>
                <a:cs typeface="Times New Roman"/>
                <a:sym typeface="Times New Roman"/>
              </a:rPr>
              <a:t>13</a:t>
            </a:fld>
            <a:endParaRPr sz="1400" b="0" i="0" u="none" strike="noStrike" cap="none">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da6aa59cb_0_7:notes"/>
          <p:cNvSpPr>
            <a:spLocks noGrp="1" noRot="1" noChangeAspect="1"/>
          </p:cNvSpPr>
          <p:nvPr>
            <p:ph type="sldImg" idx="2"/>
          </p:nvPr>
        </p:nvSpPr>
        <p:spPr>
          <a:xfrm>
            <a:off x="806450" y="669925"/>
            <a:ext cx="4476750" cy="33575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9" name="Google Shape;169;g8da6aa59cb_0_7:notes"/>
          <p:cNvSpPr txBox="1">
            <a:spLocks noGrp="1"/>
          </p:cNvSpPr>
          <p:nvPr>
            <p:ph type="body" idx="1"/>
          </p:nvPr>
        </p:nvSpPr>
        <p:spPr>
          <a:xfrm>
            <a:off x="609600" y="4252913"/>
            <a:ext cx="4872000" cy="4030800"/>
          </a:xfrm>
          <a:prstGeom prst="rect">
            <a:avLst/>
          </a:prstGeom>
          <a:noFill/>
          <a:ln>
            <a:noFill/>
          </a:ln>
        </p:spPr>
        <p:txBody>
          <a:bodyPr spcFirstLastPara="1" wrap="square" lIns="86700" tIns="43350" rIns="86700" bIns="43350" anchor="t" anchorCtr="0">
            <a:noAutofit/>
          </a:bodyPr>
          <a:lstStyle/>
          <a:p>
            <a:pPr marL="0" lvl="0" indent="0" algn="l" rtl="0">
              <a:spcBef>
                <a:spcPts val="0"/>
              </a:spcBef>
              <a:spcAft>
                <a:spcPts val="0"/>
              </a:spcAft>
              <a:buClr>
                <a:schemeClr val="dk1"/>
              </a:buClr>
              <a:buSzPts val="1200"/>
              <a:buFont typeface="Arial"/>
              <a:buNone/>
            </a:pPr>
            <a:r>
              <a:rPr lang="en-GB"/>
              <a:t>Nowadays, data are generated fast in the form of streams from multiple places.</a:t>
            </a:r>
            <a:endParaRPr/>
          </a:p>
          <a:p>
            <a:pPr marL="0" lvl="0" indent="0" algn="l" rtl="0">
              <a:spcBef>
                <a:spcPts val="360"/>
              </a:spcBef>
              <a:spcAft>
                <a:spcPts val="0"/>
              </a:spcAft>
              <a:buClr>
                <a:schemeClr val="dk1"/>
              </a:buClr>
              <a:buSzPts val="1200"/>
              <a:buFont typeface="Arial"/>
              <a:buNone/>
            </a:pPr>
            <a:r>
              <a:rPr lang="en-GB"/>
              <a:t>Joining multiple data streams is a common task in many applications.</a:t>
            </a:r>
            <a:endParaRPr/>
          </a:p>
          <a:p>
            <a:pPr marL="0" lvl="0" indent="0" algn="l" rtl="0">
              <a:spcBef>
                <a:spcPts val="360"/>
              </a:spcBef>
              <a:spcAft>
                <a:spcPts val="0"/>
              </a:spcAft>
              <a:buClr>
                <a:schemeClr val="dk1"/>
              </a:buClr>
              <a:buFont typeface="Arial"/>
              <a:buNone/>
            </a:pPr>
            <a:endParaRPr/>
          </a:p>
          <a:p>
            <a:pPr marL="0" lvl="0" indent="0" algn="l" rtl="0">
              <a:spcBef>
                <a:spcPts val="360"/>
              </a:spcBef>
              <a:spcAft>
                <a:spcPts val="0"/>
              </a:spcAft>
              <a:buClr>
                <a:schemeClr val="dk1"/>
              </a:buClr>
              <a:buFont typeface="Arial"/>
              <a:buNone/>
            </a:pPr>
            <a:r>
              <a:rPr lang="en-GB"/>
              <a:t>This figure illustrates how Uber detects car accident, presented in Flink Forward, Oct, 2019.</a:t>
            </a:r>
            <a:endParaRPr/>
          </a:p>
          <a:p>
            <a:pPr marL="0" lvl="0" indent="0" algn="l" rtl="0">
              <a:spcBef>
                <a:spcPts val="360"/>
              </a:spcBef>
              <a:spcAft>
                <a:spcPts val="0"/>
              </a:spcAft>
              <a:buClr>
                <a:schemeClr val="dk1"/>
              </a:buClr>
              <a:buFont typeface="Arial"/>
              <a:buNone/>
            </a:pPr>
            <a:r>
              <a:rPr lang="en-GB"/>
              <a:t>There are several features that strongly correlated to car accident including both the GPS location information and accelerometer sensors.</a:t>
            </a:r>
            <a:endParaRPr/>
          </a:p>
          <a:p>
            <a:pPr marL="0" lvl="0" indent="0" algn="l" rtl="0">
              <a:spcBef>
                <a:spcPts val="360"/>
              </a:spcBef>
              <a:spcAft>
                <a:spcPts val="0"/>
              </a:spcAft>
              <a:buClr>
                <a:schemeClr val="dk1"/>
              </a:buClr>
              <a:buFont typeface="Arial"/>
              <a:buNone/>
            </a:pPr>
            <a:endParaRPr/>
          </a:p>
          <a:p>
            <a:pPr marL="0" lvl="0" indent="0" algn="l" rtl="0">
              <a:spcBef>
                <a:spcPts val="360"/>
              </a:spcBef>
              <a:spcAft>
                <a:spcPts val="0"/>
              </a:spcAft>
              <a:buClr>
                <a:schemeClr val="dk1"/>
              </a:buClr>
              <a:buFont typeface="Arial"/>
              <a:buNone/>
            </a:pPr>
            <a:r>
              <a:rPr lang="en-GB"/>
              <a:t>From the GPS location, we can extract the information where the car stops. But, a car may stop because of red-green-light or simply a dropoff, so a car stop does not directly implies a car accident.</a:t>
            </a:r>
            <a:endParaRPr/>
          </a:p>
          <a:p>
            <a:pPr marL="0" lvl="0" indent="0" algn="l" rtl="0">
              <a:spcBef>
                <a:spcPts val="360"/>
              </a:spcBef>
              <a:spcAft>
                <a:spcPts val="0"/>
              </a:spcAft>
              <a:buClr>
                <a:schemeClr val="dk1"/>
              </a:buClr>
              <a:buFont typeface="Arial"/>
              <a:buNone/>
            </a:pPr>
            <a:r>
              <a:rPr lang="en-GB"/>
              <a:t>The accelerometer sensor, at the same time, can detect, for example, if there is a sudden shake on your phone.</a:t>
            </a:r>
            <a:endParaRPr/>
          </a:p>
          <a:p>
            <a:pPr marL="0" lvl="0" indent="0" algn="l" rtl="0">
              <a:spcBef>
                <a:spcPts val="360"/>
              </a:spcBef>
              <a:spcAft>
                <a:spcPts val="0"/>
              </a:spcAft>
              <a:buClr>
                <a:schemeClr val="dk1"/>
              </a:buClr>
              <a:buFont typeface="Arial"/>
              <a:buNone/>
            </a:pPr>
            <a:endParaRPr/>
          </a:p>
          <a:p>
            <a:pPr marL="0" lvl="0" indent="0" algn="l" rtl="0">
              <a:spcBef>
                <a:spcPts val="360"/>
              </a:spcBef>
              <a:spcAft>
                <a:spcPts val="0"/>
              </a:spcAft>
              <a:buClr>
                <a:schemeClr val="dk1"/>
              </a:buClr>
              <a:buFont typeface="Arial"/>
              <a:buNone/>
            </a:pPr>
            <a:r>
              <a:rPr lang="en-GB"/>
              <a:t>If we combine both sudden shake of your phone and also car stops, we could infer a potential car accident.</a:t>
            </a:r>
            <a:endParaRPr/>
          </a:p>
          <a:p>
            <a:pPr marL="0" lvl="0" indent="0" algn="l" rtl="0">
              <a:spcBef>
                <a:spcPts val="360"/>
              </a:spcBef>
              <a:spcAft>
                <a:spcPts val="0"/>
              </a:spcAft>
              <a:buClr>
                <a:schemeClr val="dk1"/>
              </a:buClr>
              <a:buFont typeface="Arial"/>
              <a:buNone/>
            </a:pPr>
            <a:r>
              <a:rPr lang="en-GB"/>
              <a:t>All the aforementioned process have to be conducted in real time, so whenever such a car accident being detected, Uber can immediately send a message to the passenger to query if anything goes wrong and a emergence team will contact the user if something really happens.</a:t>
            </a:r>
            <a:endParaRPr/>
          </a:p>
          <a:p>
            <a:pPr marL="0" lvl="0" indent="0" algn="l" rtl="0">
              <a:spcBef>
                <a:spcPts val="360"/>
              </a:spcBef>
              <a:spcAft>
                <a:spcPts val="0"/>
              </a:spcAft>
              <a:buClr>
                <a:schemeClr val="dk1"/>
              </a:buClr>
              <a:buFont typeface="Arial"/>
              <a:buNone/>
            </a:pPr>
            <a:endParaRPr/>
          </a:p>
          <a:p>
            <a:pPr marL="0" lvl="0" indent="0" algn="l" rtl="0">
              <a:spcBef>
                <a:spcPts val="360"/>
              </a:spcBef>
              <a:spcAft>
                <a:spcPts val="0"/>
              </a:spcAft>
              <a:buClr>
                <a:schemeClr val="dk1"/>
              </a:buClr>
              <a:buFont typeface="Arial"/>
              <a:buNone/>
            </a:pPr>
            <a:r>
              <a:rPr lang="en-GB"/>
              <a:t>In this application, the most critical part is the fast stream joining.</a:t>
            </a:r>
            <a:endParaRPr/>
          </a:p>
          <a:p>
            <a:pPr marL="0" lvl="0" indent="0" algn="l" rtl="0">
              <a:lnSpc>
                <a:spcPct val="100000"/>
              </a:lnSpc>
              <a:spcBef>
                <a:spcPts val="360"/>
              </a:spcBef>
              <a:spcAft>
                <a:spcPts val="0"/>
              </a:spcAft>
              <a:buSzPts val="1400"/>
              <a:buNone/>
            </a:pPr>
            <a:endParaRPr/>
          </a:p>
        </p:txBody>
      </p:sp>
      <p:sp>
        <p:nvSpPr>
          <p:cNvPr id="170" name="Google Shape;170;g8da6aa59cb_0_7:notes"/>
          <p:cNvSpPr txBox="1">
            <a:spLocks noGrp="1"/>
          </p:cNvSpPr>
          <p:nvPr>
            <p:ph type="sldNum" idx="12"/>
          </p:nvPr>
        </p:nvSpPr>
        <p:spPr>
          <a:xfrm>
            <a:off x="3449638" y="8504238"/>
            <a:ext cx="2638500" cy="447600"/>
          </a:xfrm>
          <a:prstGeom prst="rect">
            <a:avLst/>
          </a:prstGeom>
          <a:noFill/>
          <a:ln>
            <a:noFill/>
          </a:ln>
        </p:spPr>
        <p:txBody>
          <a:bodyPr spcFirstLastPara="1" wrap="square" lIns="86700" tIns="43350" rIns="86700" bIns="4335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9707ca2e84_0_204:notes"/>
          <p:cNvSpPr>
            <a:spLocks noGrp="1" noRot="1" noChangeAspect="1"/>
          </p:cNvSpPr>
          <p:nvPr>
            <p:ph type="sldImg" idx="2"/>
          </p:nvPr>
        </p:nvSpPr>
        <p:spPr>
          <a:xfrm>
            <a:off x="806450" y="669925"/>
            <a:ext cx="4476750" cy="33575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9707ca2e84_0_204:notes"/>
          <p:cNvSpPr txBox="1">
            <a:spLocks noGrp="1"/>
          </p:cNvSpPr>
          <p:nvPr>
            <p:ph type="body" idx="1"/>
          </p:nvPr>
        </p:nvSpPr>
        <p:spPr>
          <a:xfrm>
            <a:off x="609600" y="4252913"/>
            <a:ext cx="4872000" cy="4030800"/>
          </a:xfrm>
          <a:prstGeom prst="rect">
            <a:avLst/>
          </a:prstGeom>
        </p:spPr>
        <p:txBody>
          <a:bodyPr spcFirstLastPara="1" wrap="square" lIns="86700" tIns="43350" rIns="86700" bIns="43350" anchor="t" anchorCtr="0">
            <a:noAutofit/>
          </a:bodyPr>
          <a:lstStyle/>
          <a:p>
            <a:pPr marL="0" lvl="0" indent="0" algn="l" rtl="0">
              <a:spcBef>
                <a:spcPts val="360"/>
              </a:spcBef>
              <a:spcAft>
                <a:spcPts val="0"/>
              </a:spcAft>
              <a:buNone/>
            </a:pPr>
            <a:endParaRPr/>
          </a:p>
        </p:txBody>
      </p:sp>
      <p:sp>
        <p:nvSpPr>
          <p:cNvPr id="192" name="Google Shape;192;g9707ca2e84_0_204:notes"/>
          <p:cNvSpPr txBox="1">
            <a:spLocks noGrp="1"/>
          </p:cNvSpPr>
          <p:nvPr>
            <p:ph type="sldNum" idx="12"/>
          </p:nvPr>
        </p:nvSpPr>
        <p:spPr>
          <a:xfrm>
            <a:off x="3449638" y="8504238"/>
            <a:ext cx="2638500" cy="447600"/>
          </a:xfrm>
          <a:prstGeom prst="rect">
            <a:avLst/>
          </a:prstGeom>
        </p:spPr>
        <p:txBody>
          <a:bodyPr spcFirstLastPara="1" wrap="square" lIns="86700" tIns="43350" rIns="86700" bIns="4335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8da9cd9883_0_0:notes"/>
          <p:cNvSpPr>
            <a:spLocks noGrp="1" noRot="1" noChangeAspect="1"/>
          </p:cNvSpPr>
          <p:nvPr>
            <p:ph type="sldImg" idx="2"/>
          </p:nvPr>
        </p:nvSpPr>
        <p:spPr>
          <a:xfrm>
            <a:off x="806450" y="669925"/>
            <a:ext cx="4476750" cy="33575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6" name="Google Shape;316;g8da9cd9883_0_0:notes"/>
          <p:cNvSpPr txBox="1">
            <a:spLocks noGrp="1"/>
          </p:cNvSpPr>
          <p:nvPr>
            <p:ph type="body" idx="1"/>
          </p:nvPr>
        </p:nvSpPr>
        <p:spPr>
          <a:xfrm>
            <a:off x="609600" y="4252913"/>
            <a:ext cx="4872000" cy="4030800"/>
          </a:xfrm>
          <a:prstGeom prst="rect">
            <a:avLst/>
          </a:prstGeom>
          <a:noFill/>
          <a:ln>
            <a:noFill/>
          </a:ln>
        </p:spPr>
        <p:txBody>
          <a:bodyPr spcFirstLastPara="1" wrap="square" lIns="86700" tIns="43350" rIns="86700" bIns="43350" anchor="t" anchorCtr="0">
            <a:noAutofit/>
          </a:bodyPr>
          <a:lstStyle/>
          <a:p>
            <a:pPr marL="0" lvl="0" indent="0" algn="l" rtl="0">
              <a:lnSpc>
                <a:spcPct val="100000"/>
              </a:lnSpc>
              <a:spcBef>
                <a:spcPts val="360"/>
              </a:spcBef>
              <a:spcAft>
                <a:spcPts val="0"/>
              </a:spcAft>
              <a:buSzPts val="1400"/>
              <a:buNone/>
            </a:pPr>
            <a:endParaRPr/>
          </a:p>
        </p:txBody>
      </p:sp>
      <p:sp>
        <p:nvSpPr>
          <p:cNvPr id="317" name="Google Shape;317;g8da9cd9883_0_0:notes"/>
          <p:cNvSpPr txBox="1">
            <a:spLocks noGrp="1"/>
          </p:cNvSpPr>
          <p:nvPr>
            <p:ph type="sldNum" idx="12"/>
          </p:nvPr>
        </p:nvSpPr>
        <p:spPr>
          <a:xfrm>
            <a:off x="3449638" y="8504238"/>
            <a:ext cx="2638500" cy="447600"/>
          </a:xfrm>
          <a:prstGeom prst="rect">
            <a:avLst/>
          </a:prstGeom>
          <a:noFill/>
          <a:ln>
            <a:noFill/>
          </a:ln>
        </p:spPr>
        <p:txBody>
          <a:bodyPr spcFirstLastPara="1" wrap="square" lIns="86700" tIns="43350" rIns="86700" bIns="4335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GB"/>
              <a:t>4</a:t>
            </a:fld>
            <a:endParaRPr/>
          </a:p>
        </p:txBody>
      </p:sp>
    </p:spTree>
    <p:extLst>
      <p:ext uri="{BB962C8B-B14F-4D97-AF65-F5344CB8AC3E}">
        <p14:creationId xmlns:p14="http://schemas.microsoft.com/office/powerpoint/2010/main" val="816774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c87c10577_1_22:notes"/>
          <p:cNvSpPr>
            <a:spLocks noGrp="1" noRot="1" noChangeAspect="1"/>
          </p:cNvSpPr>
          <p:nvPr>
            <p:ph type="sldImg" idx="2"/>
          </p:nvPr>
        </p:nvSpPr>
        <p:spPr>
          <a:xfrm>
            <a:off x="806450" y="669925"/>
            <a:ext cx="4476750" cy="33575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8c87c10577_1_22:notes"/>
          <p:cNvSpPr txBox="1">
            <a:spLocks noGrp="1"/>
          </p:cNvSpPr>
          <p:nvPr>
            <p:ph type="body" idx="1"/>
          </p:nvPr>
        </p:nvSpPr>
        <p:spPr>
          <a:xfrm>
            <a:off x="609600" y="4252913"/>
            <a:ext cx="4872000" cy="4030800"/>
          </a:xfrm>
          <a:prstGeom prst="rect">
            <a:avLst/>
          </a:prstGeom>
        </p:spPr>
        <p:txBody>
          <a:bodyPr spcFirstLastPara="1" wrap="square" lIns="86700" tIns="43350" rIns="86700" bIns="43350" anchor="t" anchorCtr="0">
            <a:noAutofit/>
          </a:bodyPr>
          <a:lstStyle/>
          <a:p>
            <a:pPr marL="0" lvl="0" indent="0" algn="l" rtl="0">
              <a:spcBef>
                <a:spcPts val="360"/>
              </a:spcBef>
              <a:spcAft>
                <a:spcPts val="0"/>
              </a:spcAft>
              <a:buNone/>
            </a:pPr>
            <a:endParaRPr/>
          </a:p>
        </p:txBody>
      </p:sp>
      <p:sp>
        <p:nvSpPr>
          <p:cNvPr id="203" name="Google Shape;203;g8c87c10577_1_22:notes"/>
          <p:cNvSpPr txBox="1">
            <a:spLocks noGrp="1"/>
          </p:cNvSpPr>
          <p:nvPr>
            <p:ph type="sldNum" idx="12"/>
          </p:nvPr>
        </p:nvSpPr>
        <p:spPr>
          <a:xfrm>
            <a:off x="3449638" y="8504238"/>
            <a:ext cx="2638500" cy="447600"/>
          </a:xfrm>
          <a:prstGeom prst="rect">
            <a:avLst/>
          </a:prstGeom>
        </p:spPr>
        <p:txBody>
          <a:bodyPr spcFirstLastPara="1" wrap="square" lIns="86700" tIns="43350" rIns="86700" bIns="4335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707ca2e84_0_125:notes"/>
          <p:cNvSpPr>
            <a:spLocks noGrp="1" noRot="1" noChangeAspect="1"/>
          </p:cNvSpPr>
          <p:nvPr>
            <p:ph type="sldImg" idx="2"/>
          </p:nvPr>
        </p:nvSpPr>
        <p:spPr>
          <a:xfrm>
            <a:off x="806450" y="669925"/>
            <a:ext cx="4475163" cy="3357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0" name="Google Shape;210;g9707ca2e84_0_125:notes"/>
          <p:cNvSpPr txBox="1">
            <a:spLocks noGrp="1"/>
          </p:cNvSpPr>
          <p:nvPr>
            <p:ph type="body" idx="1"/>
          </p:nvPr>
        </p:nvSpPr>
        <p:spPr>
          <a:xfrm>
            <a:off x="609480" y="4253040"/>
            <a:ext cx="4871100" cy="4029900"/>
          </a:xfrm>
          <a:prstGeom prst="rect">
            <a:avLst/>
          </a:prstGeom>
          <a:noFill/>
          <a:ln>
            <a:noFill/>
          </a:ln>
        </p:spPr>
        <p:txBody>
          <a:bodyPr spcFirstLastPara="1" wrap="square" lIns="86750" tIns="43200" rIns="86750" bIns="43200" anchor="t" anchorCtr="0">
            <a:noAutofit/>
          </a:bodyPr>
          <a:lstStyle/>
          <a:p>
            <a:pPr marL="457200" lvl="0" indent="-304800" algn="l" rtl="0">
              <a:lnSpc>
                <a:spcPct val="100000"/>
              </a:lnSpc>
              <a:spcBef>
                <a:spcPts val="360"/>
              </a:spcBef>
              <a:spcAft>
                <a:spcPts val="0"/>
              </a:spcAft>
              <a:buSzPts val="1200"/>
              <a:buChar char="●"/>
            </a:pPr>
            <a:r>
              <a:rPr lang="en-GB" sz="1200"/>
              <a:t>Existing sliding window join algorithms such as handshake join, splitjoin, bistream and the recent index-based window join in SIGMOD 2020 are having common features: 1) fine-grained incremental computation and 2) eager distribution and execution.</a:t>
            </a:r>
            <a:endParaRPr sz="1200"/>
          </a:p>
          <a:p>
            <a:pPr marL="914400" lvl="1" indent="-304800" algn="l" rtl="0">
              <a:lnSpc>
                <a:spcPct val="100000"/>
              </a:lnSpc>
              <a:spcBef>
                <a:spcPts val="0"/>
              </a:spcBef>
              <a:spcAft>
                <a:spcPts val="0"/>
              </a:spcAft>
              <a:buSzPts val="1200"/>
              <a:buChar char="○"/>
            </a:pPr>
            <a:r>
              <a:rPr lang="en-GB" sz="1200"/>
              <a:t>The fine-grained incremental computation can be costly as we need to constantly update the states.</a:t>
            </a:r>
            <a:endParaRPr sz="1200"/>
          </a:p>
          <a:p>
            <a:pPr marL="914400" lvl="1" indent="-304800" algn="l" rtl="0">
              <a:lnSpc>
                <a:spcPct val="100000"/>
              </a:lnSpc>
              <a:spcBef>
                <a:spcPts val="0"/>
              </a:spcBef>
              <a:spcAft>
                <a:spcPts val="0"/>
              </a:spcAft>
              <a:buSzPts val="1200"/>
              <a:buChar char="○"/>
            </a:pPr>
            <a:r>
              <a:rPr lang="en-GB" sz="1200"/>
              <a:t>The eager execution approach is shown to be less effective in our current SIGMOD submission.</a:t>
            </a:r>
            <a:endParaRPr sz="1200"/>
          </a:p>
        </p:txBody>
      </p:sp>
      <p:sp>
        <p:nvSpPr>
          <p:cNvPr id="211" name="Google Shape;211;g9707ca2e84_0_125:notes"/>
          <p:cNvSpPr/>
          <p:nvPr/>
        </p:nvSpPr>
        <p:spPr>
          <a:xfrm>
            <a:off x="3449520" y="8504280"/>
            <a:ext cx="2637600" cy="447000"/>
          </a:xfrm>
          <a:prstGeom prst="rect">
            <a:avLst/>
          </a:prstGeom>
          <a:noFill/>
          <a:ln>
            <a:noFill/>
          </a:ln>
        </p:spPr>
        <p:txBody>
          <a:bodyPr spcFirstLastPara="1" wrap="square" lIns="86750" tIns="43200" rIns="86750" bIns="43200" anchor="b" anchorCtr="0">
            <a:noAutofit/>
          </a:bodyPr>
          <a:lstStyle/>
          <a:p>
            <a:pPr marL="0" marR="0" lvl="0" indent="0" algn="r" rtl="0">
              <a:lnSpc>
                <a:spcPct val="100000"/>
              </a:lnSpc>
              <a:spcBef>
                <a:spcPts val="0"/>
              </a:spcBef>
              <a:spcAft>
                <a:spcPts val="0"/>
              </a:spcAft>
              <a:buNone/>
            </a:pPr>
            <a:fld id="{00000000-1234-1234-1234-123412341234}" type="slidenum">
              <a:rPr lang="en-GB" sz="1400" b="0" i="0" u="none" strike="noStrike" cap="none">
                <a:latin typeface="Times New Roman"/>
                <a:ea typeface="Times New Roman"/>
                <a:cs typeface="Times New Roman"/>
                <a:sym typeface="Times New Roman"/>
              </a:rPr>
              <a:t>6</a:t>
            </a:fld>
            <a:endParaRPr sz="1400" b="0" i="0" u="none" strike="noStrike" cap="none">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9707ca2e84_0_384:notes"/>
          <p:cNvSpPr>
            <a:spLocks noGrp="1" noRot="1" noChangeAspect="1"/>
          </p:cNvSpPr>
          <p:nvPr>
            <p:ph type="sldImg" idx="2"/>
          </p:nvPr>
        </p:nvSpPr>
        <p:spPr>
          <a:xfrm>
            <a:off x="806450" y="669925"/>
            <a:ext cx="4475163" cy="3357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0" name="Google Shape;220;g9707ca2e84_0_384:notes"/>
          <p:cNvSpPr txBox="1">
            <a:spLocks noGrp="1"/>
          </p:cNvSpPr>
          <p:nvPr>
            <p:ph type="body" idx="1"/>
          </p:nvPr>
        </p:nvSpPr>
        <p:spPr>
          <a:xfrm>
            <a:off x="609480" y="4253040"/>
            <a:ext cx="4871100" cy="4029900"/>
          </a:xfrm>
          <a:prstGeom prst="rect">
            <a:avLst/>
          </a:prstGeom>
          <a:noFill/>
          <a:ln>
            <a:noFill/>
          </a:ln>
        </p:spPr>
        <p:txBody>
          <a:bodyPr spcFirstLastPara="1" wrap="square" lIns="86750" tIns="43200" rIns="86750" bIns="43200" anchor="t" anchorCtr="0">
            <a:noAutofit/>
          </a:bodyPr>
          <a:lstStyle/>
          <a:p>
            <a:pPr marL="457200" lvl="0" indent="-304800" algn="l" rtl="0">
              <a:lnSpc>
                <a:spcPct val="100000"/>
              </a:lnSpc>
              <a:spcBef>
                <a:spcPts val="360"/>
              </a:spcBef>
              <a:spcAft>
                <a:spcPts val="0"/>
              </a:spcAft>
              <a:buSzPts val="1200"/>
              <a:buChar char="●"/>
            </a:pPr>
            <a:endParaRPr sz="1200"/>
          </a:p>
        </p:txBody>
      </p:sp>
      <p:sp>
        <p:nvSpPr>
          <p:cNvPr id="221" name="Google Shape;221;g9707ca2e84_0_384:notes"/>
          <p:cNvSpPr/>
          <p:nvPr/>
        </p:nvSpPr>
        <p:spPr>
          <a:xfrm>
            <a:off x="3449520" y="8504280"/>
            <a:ext cx="2637600" cy="447000"/>
          </a:xfrm>
          <a:prstGeom prst="rect">
            <a:avLst/>
          </a:prstGeom>
          <a:noFill/>
          <a:ln>
            <a:noFill/>
          </a:ln>
        </p:spPr>
        <p:txBody>
          <a:bodyPr spcFirstLastPara="1" wrap="square" lIns="86750" tIns="43200" rIns="86750" bIns="43200" anchor="b" anchorCtr="0">
            <a:noAutofit/>
          </a:bodyPr>
          <a:lstStyle/>
          <a:p>
            <a:pPr marL="0" marR="0" lvl="0" indent="0" algn="r" rtl="0">
              <a:lnSpc>
                <a:spcPct val="100000"/>
              </a:lnSpc>
              <a:spcBef>
                <a:spcPts val="0"/>
              </a:spcBef>
              <a:spcAft>
                <a:spcPts val="0"/>
              </a:spcAft>
              <a:buNone/>
            </a:pPr>
            <a:fld id="{00000000-1234-1234-1234-123412341234}" type="slidenum">
              <a:rPr lang="en-GB" sz="1400" b="0" i="0" u="none" strike="noStrike" cap="none">
                <a:latin typeface="Times New Roman"/>
                <a:ea typeface="Times New Roman"/>
                <a:cs typeface="Times New Roman"/>
                <a:sym typeface="Times New Roman"/>
              </a:rPr>
              <a:t>7</a:t>
            </a:fld>
            <a:endParaRPr sz="1400" b="0" i="0" u="none" strike="noStrike" cap="none">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9707ca2e84_0_134:notes"/>
          <p:cNvSpPr>
            <a:spLocks noGrp="1" noRot="1" noChangeAspect="1"/>
          </p:cNvSpPr>
          <p:nvPr>
            <p:ph type="sldImg" idx="2"/>
          </p:nvPr>
        </p:nvSpPr>
        <p:spPr>
          <a:xfrm>
            <a:off x="806450" y="669925"/>
            <a:ext cx="4475163" cy="3357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9" name="Google Shape;229;g9707ca2e84_0_134:notes"/>
          <p:cNvSpPr txBox="1">
            <a:spLocks noGrp="1"/>
          </p:cNvSpPr>
          <p:nvPr>
            <p:ph type="body" idx="1"/>
          </p:nvPr>
        </p:nvSpPr>
        <p:spPr>
          <a:xfrm>
            <a:off x="609480" y="4253040"/>
            <a:ext cx="4871100" cy="4029900"/>
          </a:xfrm>
          <a:prstGeom prst="rect">
            <a:avLst/>
          </a:prstGeom>
          <a:noFill/>
          <a:ln>
            <a:noFill/>
          </a:ln>
        </p:spPr>
        <p:txBody>
          <a:bodyPr spcFirstLastPara="1" wrap="square" lIns="86750" tIns="43200" rIns="86750" bIns="43200" anchor="t" anchorCtr="0">
            <a:noAutofit/>
          </a:bodyPr>
          <a:lstStyle/>
          <a:p>
            <a:pPr marL="457200" lvl="0" indent="-304800" algn="l" rtl="0">
              <a:lnSpc>
                <a:spcPct val="100000"/>
              </a:lnSpc>
              <a:spcBef>
                <a:spcPts val="360"/>
              </a:spcBef>
              <a:spcAft>
                <a:spcPts val="0"/>
              </a:spcAft>
              <a:buSzPts val="1200"/>
              <a:buChar char="●"/>
            </a:pPr>
            <a:r>
              <a:rPr lang="en-GB" sz="1200" dirty="0"/>
              <a:t>Motivated by our observations found in our SIGMOD 2021, we should try to leverage on the high execution efficiency of lazy join algorithms, essentially the relational join algorithms to handle sliding window join. </a:t>
            </a:r>
            <a:endParaRPr sz="1200" dirty="0"/>
          </a:p>
          <a:p>
            <a:pPr marL="457200" lvl="0" indent="-304800" algn="l" rtl="0">
              <a:lnSpc>
                <a:spcPct val="100000"/>
              </a:lnSpc>
              <a:spcBef>
                <a:spcPts val="0"/>
              </a:spcBef>
              <a:spcAft>
                <a:spcPts val="0"/>
              </a:spcAft>
              <a:buSzPts val="1200"/>
              <a:buChar char="●"/>
            </a:pPr>
            <a:r>
              <a:rPr lang="en-GB" sz="1200" dirty="0"/>
              <a:t>The key spirit is that we should delay the processing of each window so that we can apply data specific optimization before join is applied.</a:t>
            </a:r>
            <a:endParaRPr sz="1200" dirty="0"/>
          </a:p>
          <a:p>
            <a:pPr marL="457200" lvl="0" indent="-304800" algn="l" rtl="0">
              <a:lnSpc>
                <a:spcPct val="100000"/>
              </a:lnSpc>
              <a:spcBef>
                <a:spcPts val="0"/>
              </a:spcBef>
              <a:spcAft>
                <a:spcPts val="0"/>
              </a:spcAft>
              <a:buSzPts val="1200"/>
              <a:buChar char="●"/>
            </a:pPr>
            <a:r>
              <a:rPr lang="en-GB" sz="1200" dirty="0"/>
              <a:t>However, naively to do so will end up with high processing latency and potentially many re-computation among overlapping windows.</a:t>
            </a:r>
            <a:endParaRPr sz="1200" dirty="0"/>
          </a:p>
          <a:p>
            <a:pPr marL="0" lvl="0" indent="0" algn="l" rtl="0">
              <a:lnSpc>
                <a:spcPct val="100000"/>
              </a:lnSpc>
              <a:spcBef>
                <a:spcPts val="360"/>
              </a:spcBef>
              <a:spcAft>
                <a:spcPts val="0"/>
              </a:spcAft>
              <a:buNone/>
            </a:pPr>
            <a:endParaRPr sz="1200" dirty="0"/>
          </a:p>
        </p:txBody>
      </p:sp>
      <p:sp>
        <p:nvSpPr>
          <p:cNvPr id="230" name="Google Shape;230;g9707ca2e84_0_134:notes"/>
          <p:cNvSpPr/>
          <p:nvPr/>
        </p:nvSpPr>
        <p:spPr>
          <a:xfrm>
            <a:off x="3449520" y="8504280"/>
            <a:ext cx="2637600" cy="447000"/>
          </a:xfrm>
          <a:prstGeom prst="rect">
            <a:avLst/>
          </a:prstGeom>
          <a:noFill/>
          <a:ln>
            <a:noFill/>
          </a:ln>
        </p:spPr>
        <p:txBody>
          <a:bodyPr spcFirstLastPara="1" wrap="square" lIns="86750" tIns="43200" rIns="86750" bIns="43200" anchor="b" anchorCtr="0">
            <a:noAutofit/>
          </a:bodyPr>
          <a:lstStyle/>
          <a:p>
            <a:pPr marL="0" marR="0" lvl="0" indent="0" algn="r" rtl="0">
              <a:lnSpc>
                <a:spcPct val="100000"/>
              </a:lnSpc>
              <a:spcBef>
                <a:spcPts val="0"/>
              </a:spcBef>
              <a:spcAft>
                <a:spcPts val="0"/>
              </a:spcAft>
              <a:buNone/>
            </a:pPr>
            <a:fld id="{00000000-1234-1234-1234-123412341234}" type="slidenum">
              <a:rPr lang="en-GB" sz="1400" b="0" i="0" u="none" strike="noStrike" cap="none">
                <a:latin typeface="Times New Roman"/>
                <a:ea typeface="Times New Roman"/>
                <a:cs typeface="Times New Roman"/>
                <a:sym typeface="Times New Roman"/>
              </a:rPr>
              <a:t>8</a:t>
            </a:fld>
            <a:endParaRPr sz="1400" b="0" i="0" u="none" strike="noStrike" cap="none">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c87c10577_1_109:notes"/>
          <p:cNvSpPr>
            <a:spLocks noGrp="1" noRot="1" noChangeAspect="1"/>
          </p:cNvSpPr>
          <p:nvPr>
            <p:ph type="sldImg" idx="2"/>
          </p:nvPr>
        </p:nvSpPr>
        <p:spPr>
          <a:xfrm>
            <a:off x="806450" y="669925"/>
            <a:ext cx="4476750" cy="33575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c87c10577_1_109:notes"/>
          <p:cNvSpPr txBox="1">
            <a:spLocks noGrp="1"/>
          </p:cNvSpPr>
          <p:nvPr>
            <p:ph type="body" idx="1"/>
          </p:nvPr>
        </p:nvSpPr>
        <p:spPr>
          <a:xfrm>
            <a:off x="609600" y="4252913"/>
            <a:ext cx="4872000" cy="4030800"/>
          </a:xfrm>
          <a:prstGeom prst="rect">
            <a:avLst/>
          </a:prstGeom>
        </p:spPr>
        <p:txBody>
          <a:bodyPr spcFirstLastPara="1" wrap="square" lIns="86700" tIns="43350" rIns="86700" bIns="43350" anchor="t" anchorCtr="0">
            <a:noAutofit/>
          </a:bodyPr>
          <a:lstStyle/>
          <a:p>
            <a:pPr marL="0" lvl="0" indent="0" algn="l" rtl="0">
              <a:spcBef>
                <a:spcPts val="360"/>
              </a:spcBef>
              <a:spcAft>
                <a:spcPts val="0"/>
              </a:spcAft>
              <a:buNone/>
            </a:pPr>
            <a:endParaRPr/>
          </a:p>
        </p:txBody>
      </p:sp>
      <p:sp>
        <p:nvSpPr>
          <p:cNvPr id="240" name="Google Shape;240;g8c87c10577_1_109:notes"/>
          <p:cNvSpPr txBox="1">
            <a:spLocks noGrp="1"/>
          </p:cNvSpPr>
          <p:nvPr>
            <p:ph type="sldNum" idx="12"/>
          </p:nvPr>
        </p:nvSpPr>
        <p:spPr>
          <a:xfrm>
            <a:off x="3449638" y="8504238"/>
            <a:ext cx="2638500" cy="447600"/>
          </a:xfrm>
          <a:prstGeom prst="rect">
            <a:avLst/>
          </a:prstGeom>
        </p:spPr>
        <p:txBody>
          <a:bodyPr spcFirstLastPara="1" wrap="square" lIns="86700" tIns="43350" rIns="86700" bIns="4335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9708" name="Rectangle 12"/>
          <p:cNvSpPr>
            <a:spLocks noGrp="1" noChangeArrowheads="1"/>
          </p:cNvSpPr>
          <p:nvPr>
            <p:ph type="ctrTitle"/>
          </p:nvPr>
        </p:nvSpPr>
        <p:spPr>
          <a:xfrm>
            <a:off x="990600" y="1676400"/>
            <a:ext cx="7772400" cy="1462088"/>
          </a:xfrm>
        </p:spPr>
        <p:txBody>
          <a:bodyPr/>
          <a:lstStyle>
            <a:lvl1pPr>
              <a:defRPr/>
            </a:lvl1pPr>
          </a:lstStyle>
          <a:p>
            <a:r>
              <a:rPr lang="en-US" altLang="zh-CN"/>
              <a:t>Click to edit Master title style</a:t>
            </a:r>
          </a:p>
        </p:txBody>
      </p:sp>
      <p:sp>
        <p:nvSpPr>
          <p:cNvPr id="297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
        <p:nvSpPr>
          <p:cNvPr id="4" name="Rectangle 14">
            <a:extLst>
              <a:ext uri="{FF2B5EF4-FFF2-40B4-BE49-F238E27FC236}">
                <a16:creationId xmlns:a16="http://schemas.microsoft.com/office/drawing/2014/main" id="{569D5DB7-A9F4-274C-A9B3-A8C66F24DB92}"/>
              </a:ext>
            </a:extLst>
          </p:cNvPr>
          <p:cNvSpPr>
            <a:spLocks noGrp="1" noChangeArrowheads="1"/>
          </p:cNvSpPr>
          <p:nvPr>
            <p:ph type="dt" sz="half" idx="10"/>
          </p:nvPr>
        </p:nvSpPr>
        <p:spPr>
          <a:xfrm>
            <a:off x="990600" y="6021288"/>
            <a:ext cx="1905000" cy="457200"/>
          </a:xfrm>
        </p:spPr>
        <p:txBody>
          <a:bodyPr/>
          <a:lstStyle>
            <a:lvl1pPr>
              <a:defRPr>
                <a:solidFill>
                  <a:schemeClr val="bg2"/>
                </a:solidFill>
              </a:defRPr>
            </a:lvl1pPr>
          </a:lstStyle>
          <a:p>
            <a:pPr>
              <a:defRPr/>
            </a:pPr>
            <a:fld id="{D5736919-F7BA-7A4C-8DE4-AC478E2110DA}" type="datetime1">
              <a:rPr lang="zh-CN" altLang="en-US"/>
              <a:pPr>
                <a:defRPr/>
              </a:pPr>
              <a:t>2022/7/20</a:t>
            </a:fld>
            <a:endParaRPr lang="en-US" altLang="zh-CN"/>
          </a:p>
        </p:txBody>
      </p:sp>
      <p:sp>
        <p:nvSpPr>
          <p:cNvPr id="5" name="Rectangle 15">
            <a:extLst>
              <a:ext uri="{FF2B5EF4-FFF2-40B4-BE49-F238E27FC236}">
                <a16:creationId xmlns:a16="http://schemas.microsoft.com/office/drawing/2014/main" id="{749643BA-06A7-E54C-B0DD-5500E59E16B7}"/>
              </a:ext>
            </a:extLst>
          </p:cNvPr>
          <p:cNvSpPr>
            <a:spLocks noGrp="1" noChangeArrowheads="1"/>
          </p:cNvSpPr>
          <p:nvPr>
            <p:ph type="ftr" sz="quarter" idx="11"/>
          </p:nvPr>
        </p:nvSpPr>
        <p:spPr>
          <a:xfrm>
            <a:off x="3429000" y="6021288"/>
            <a:ext cx="2895600" cy="457200"/>
          </a:xfrm>
        </p:spPr>
        <p:txBody>
          <a:bodyPr/>
          <a:lstStyle>
            <a:lvl1pPr>
              <a:defRPr>
                <a:solidFill>
                  <a:schemeClr val="bg2"/>
                </a:solidFill>
              </a:defRPr>
            </a:lvl1pPr>
          </a:lstStyle>
          <a:p>
            <a:pPr>
              <a:defRPr/>
            </a:pPr>
            <a:endParaRPr lang="en-US" altLang="zh-CN"/>
          </a:p>
        </p:txBody>
      </p:sp>
      <p:sp>
        <p:nvSpPr>
          <p:cNvPr id="6" name="Rectangle 16">
            <a:extLst>
              <a:ext uri="{FF2B5EF4-FFF2-40B4-BE49-F238E27FC236}">
                <a16:creationId xmlns:a16="http://schemas.microsoft.com/office/drawing/2014/main" id="{355265F6-64FB-FB4D-B27C-14D1801AC132}"/>
              </a:ext>
            </a:extLst>
          </p:cNvPr>
          <p:cNvSpPr>
            <a:spLocks noGrp="1" noChangeArrowheads="1"/>
          </p:cNvSpPr>
          <p:nvPr>
            <p:ph type="sldNum" sz="quarter" idx="12"/>
          </p:nvPr>
        </p:nvSpPr>
        <p:spPr>
          <a:xfrm>
            <a:off x="6858000" y="6021288"/>
            <a:ext cx="1905000" cy="457200"/>
          </a:xfrm>
        </p:spPr>
        <p:txBody>
          <a:bodyPr/>
          <a:lstStyle>
            <a:lvl1pPr>
              <a:defRPr>
                <a:solidFill>
                  <a:schemeClr val="bg2"/>
                </a:solidFill>
              </a:defRPr>
            </a:lvl1pPr>
          </a:lstStyle>
          <a:p>
            <a:fld id="{B6D190F5-8E83-2A46-9744-C5DEB8741706}" type="slidenum">
              <a:rPr lang="en-US" altLang="zh-CN"/>
              <a:pPr/>
              <a:t>‹#›</a:t>
            </a:fld>
            <a:endParaRPr lang="en-US" altLang="zh-CN"/>
          </a:p>
        </p:txBody>
      </p:sp>
    </p:spTree>
    <p:extLst>
      <p:ext uri="{BB962C8B-B14F-4D97-AF65-F5344CB8AC3E}">
        <p14:creationId xmlns:p14="http://schemas.microsoft.com/office/powerpoint/2010/main" val="3828493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C5E49C5C-3249-BD4F-94C4-C1DBFB23EE6F}"/>
              </a:ext>
            </a:extLst>
          </p:cNvPr>
          <p:cNvSpPr>
            <a:spLocks noGrp="1" noChangeArrowheads="1"/>
          </p:cNvSpPr>
          <p:nvPr>
            <p:ph type="dt" sz="half" idx="10"/>
          </p:nvPr>
        </p:nvSpPr>
        <p:spPr>
          <a:ln/>
        </p:spPr>
        <p:txBody>
          <a:bodyPr/>
          <a:lstStyle>
            <a:lvl1pPr>
              <a:defRPr/>
            </a:lvl1pPr>
          </a:lstStyle>
          <a:p>
            <a:pPr>
              <a:defRPr/>
            </a:pPr>
            <a:fld id="{945C75C4-5B95-3940-A23B-BDA4F0062ED6}" type="datetime1">
              <a:rPr lang="zh-CN" altLang="en-US"/>
              <a:pPr>
                <a:defRPr/>
              </a:pPr>
              <a:t>2022/7/20</a:t>
            </a:fld>
            <a:endParaRPr lang="en-US" altLang="zh-CN"/>
          </a:p>
        </p:txBody>
      </p:sp>
      <p:sp>
        <p:nvSpPr>
          <p:cNvPr id="5" name="Rectangle 12">
            <a:extLst>
              <a:ext uri="{FF2B5EF4-FFF2-40B4-BE49-F238E27FC236}">
                <a16:creationId xmlns:a16="http://schemas.microsoft.com/office/drawing/2014/main" id="{8C0E4AC1-C921-2443-976B-1216EFFA65D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F59ED472-67E8-EA41-8DAD-08821B52E516}"/>
              </a:ext>
            </a:extLst>
          </p:cNvPr>
          <p:cNvSpPr>
            <a:spLocks noGrp="1" noChangeArrowheads="1"/>
          </p:cNvSpPr>
          <p:nvPr>
            <p:ph type="sldNum" sz="quarter" idx="12"/>
          </p:nvPr>
        </p:nvSpPr>
        <p:spPr>
          <a:ln/>
        </p:spPr>
        <p:txBody>
          <a:bodyPr/>
          <a:lstStyle>
            <a:lvl1pPr>
              <a:defRPr/>
            </a:lvl1pPr>
          </a:lstStyle>
          <a:p>
            <a:fld id="{9FEC1F1E-A1DB-3C4F-83B5-DC3460E8FE9B}" type="slidenum">
              <a:rPr lang="en-US" altLang="zh-CN"/>
              <a:pPr/>
              <a:t>‹#›</a:t>
            </a:fld>
            <a:endParaRPr lang="en-US" altLang="zh-CN"/>
          </a:p>
        </p:txBody>
      </p:sp>
    </p:spTree>
    <p:extLst>
      <p:ext uri="{BB962C8B-B14F-4D97-AF65-F5344CB8AC3E}">
        <p14:creationId xmlns:p14="http://schemas.microsoft.com/office/powerpoint/2010/main" val="1941097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ED1AC7FA-B074-3B49-A735-5C514E78BC01}"/>
              </a:ext>
            </a:extLst>
          </p:cNvPr>
          <p:cNvSpPr>
            <a:spLocks noGrp="1" noChangeArrowheads="1"/>
          </p:cNvSpPr>
          <p:nvPr>
            <p:ph type="dt" sz="half" idx="10"/>
          </p:nvPr>
        </p:nvSpPr>
        <p:spPr>
          <a:ln/>
        </p:spPr>
        <p:txBody>
          <a:bodyPr/>
          <a:lstStyle>
            <a:lvl1pPr>
              <a:defRPr/>
            </a:lvl1pPr>
          </a:lstStyle>
          <a:p>
            <a:pPr>
              <a:defRPr/>
            </a:pPr>
            <a:fld id="{AF7598B5-C633-9345-8574-04AC7DE1E9AB}" type="datetime1">
              <a:rPr lang="zh-CN" altLang="en-US"/>
              <a:pPr>
                <a:defRPr/>
              </a:pPr>
              <a:t>2022/7/20</a:t>
            </a:fld>
            <a:endParaRPr lang="en-US" altLang="zh-CN"/>
          </a:p>
        </p:txBody>
      </p:sp>
      <p:sp>
        <p:nvSpPr>
          <p:cNvPr id="5" name="Rectangle 12">
            <a:extLst>
              <a:ext uri="{FF2B5EF4-FFF2-40B4-BE49-F238E27FC236}">
                <a16:creationId xmlns:a16="http://schemas.microsoft.com/office/drawing/2014/main" id="{44FB92B0-F91F-754E-A9A8-6657C992645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BAC6B048-DF5D-3544-B5F9-D18F0EFE694B}"/>
              </a:ext>
            </a:extLst>
          </p:cNvPr>
          <p:cNvSpPr>
            <a:spLocks noGrp="1" noChangeArrowheads="1"/>
          </p:cNvSpPr>
          <p:nvPr>
            <p:ph type="sldNum" sz="quarter" idx="12"/>
          </p:nvPr>
        </p:nvSpPr>
        <p:spPr>
          <a:ln/>
        </p:spPr>
        <p:txBody>
          <a:bodyPr/>
          <a:lstStyle>
            <a:lvl1pPr>
              <a:defRPr/>
            </a:lvl1pPr>
          </a:lstStyle>
          <a:p>
            <a:fld id="{77048796-4828-1A42-BA55-D73BD5E6BE0A}" type="slidenum">
              <a:rPr lang="en-US" altLang="zh-CN"/>
              <a:pPr/>
              <a:t>‹#›</a:t>
            </a:fld>
            <a:endParaRPr lang="en-US" altLang="zh-CN"/>
          </a:p>
        </p:txBody>
      </p:sp>
    </p:spTree>
    <p:extLst>
      <p:ext uri="{BB962C8B-B14F-4D97-AF65-F5344CB8AC3E}">
        <p14:creationId xmlns:p14="http://schemas.microsoft.com/office/powerpoint/2010/main" val="3795637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3C74D529-3A96-BD4B-B93E-079D814B755A}"/>
              </a:ext>
            </a:extLst>
          </p:cNvPr>
          <p:cNvSpPr>
            <a:spLocks noGrp="1" noChangeArrowheads="1"/>
          </p:cNvSpPr>
          <p:nvPr>
            <p:ph type="dt" sz="half" idx="10"/>
          </p:nvPr>
        </p:nvSpPr>
        <p:spPr>
          <a:ln/>
        </p:spPr>
        <p:txBody>
          <a:bodyPr/>
          <a:lstStyle>
            <a:lvl1pPr>
              <a:defRPr/>
            </a:lvl1pPr>
          </a:lstStyle>
          <a:p>
            <a:pPr>
              <a:defRPr/>
            </a:pPr>
            <a:fld id="{64F8A016-BB98-4041-BE5E-9E8EF43C7D73}" type="datetime1">
              <a:rPr lang="zh-CN" altLang="en-US"/>
              <a:pPr>
                <a:defRPr/>
              </a:pPr>
              <a:t>2022/7/20</a:t>
            </a:fld>
            <a:endParaRPr lang="en-US" altLang="zh-CN"/>
          </a:p>
        </p:txBody>
      </p:sp>
      <p:sp>
        <p:nvSpPr>
          <p:cNvPr id="6" name="Rectangle 12">
            <a:extLst>
              <a:ext uri="{FF2B5EF4-FFF2-40B4-BE49-F238E27FC236}">
                <a16:creationId xmlns:a16="http://schemas.microsoft.com/office/drawing/2014/main" id="{EDC7F50C-D2B8-824C-8C64-1B9F430D314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0F9540F1-2470-D94C-8541-0F74DC7CD7E4}"/>
              </a:ext>
            </a:extLst>
          </p:cNvPr>
          <p:cNvSpPr>
            <a:spLocks noGrp="1" noChangeArrowheads="1"/>
          </p:cNvSpPr>
          <p:nvPr>
            <p:ph type="sldNum" sz="quarter" idx="12"/>
          </p:nvPr>
        </p:nvSpPr>
        <p:spPr>
          <a:ln/>
        </p:spPr>
        <p:txBody>
          <a:bodyPr/>
          <a:lstStyle>
            <a:lvl1pPr>
              <a:defRPr/>
            </a:lvl1pPr>
          </a:lstStyle>
          <a:p>
            <a:fld id="{F49C2626-19F0-6B4F-B260-EFB59BEE22A0}" type="slidenum">
              <a:rPr lang="en-US" altLang="zh-CN"/>
              <a:pPr/>
              <a:t>‹#›</a:t>
            </a:fld>
            <a:endParaRPr lang="en-US" altLang="zh-CN"/>
          </a:p>
        </p:txBody>
      </p:sp>
    </p:spTree>
    <p:extLst>
      <p:ext uri="{BB962C8B-B14F-4D97-AF65-F5344CB8AC3E}">
        <p14:creationId xmlns:p14="http://schemas.microsoft.com/office/powerpoint/2010/main" val="3615099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E53B0BDA-11D4-E547-91BB-11AB969C7690}"/>
              </a:ext>
            </a:extLst>
          </p:cNvPr>
          <p:cNvSpPr>
            <a:spLocks noGrp="1" noChangeArrowheads="1"/>
          </p:cNvSpPr>
          <p:nvPr>
            <p:ph type="dt" sz="half" idx="10"/>
          </p:nvPr>
        </p:nvSpPr>
        <p:spPr>
          <a:ln/>
        </p:spPr>
        <p:txBody>
          <a:bodyPr/>
          <a:lstStyle>
            <a:lvl1pPr>
              <a:defRPr/>
            </a:lvl1pPr>
          </a:lstStyle>
          <a:p>
            <a:pPr>
              <a:defRPr/>
            </a:pPr>
            <a:fld id="{BC7B4FE0-B641-A84F-B696-0A7CD1C49024}" type="datetime1">
              <a:rPr lang="zh-CN" altLang="en-US"/>
              <a:pPr>
                <a:defRPr/>
              </a:pPr>
              <a:t>2022/7/20</a:t>
            </a:fld>
            <a:endParaRPr lang="en-US" altLang="zh-CN"/>
          </a:p>
        </p:txBody>
      </p:sp>
      <p:sp>
        <p:nvSpPr>
          <p:cNvPr id="6" name="Rectangle 12">
            <a:extLst>
              <a:ext uri="{FF2B5EF4-FFF2-40B4-BE49-F238E27FC236}">
                <a16:creationId xmlns:a16="http://schemas.microsoft.com/office/drawing/2014/main" id="{21DA0F9E-9FB5-F74C-A3D9-662B9856808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B18CB1AE-BF02-574A-8E7B-819312EB0D9B}"/>
              </a:ext>
            </a:extLst>
          </p:cNvPr>
          <p:cNvSpPr>
            <a:spLocks noGrp="1" noChangeArrowheads="1"/>
          </p:cNvSpPr>
          <p:nvPr>
            <p:ph type="sldNum" sz="quarter" idx="12"/>
          </p:nvPr>
        </p:nvSpPr>
        <p:spPr>
          <a:ln/>
        </p:spPr>
        <p:txBody>
          <a:bodyPr/>
          <a:lstStyle>
            <a:lvl1pPr>
              <a:defRPr/>
            </a:lvl1pPr>
          </a:lstStyle>
          <a:p>
            <a:fld id="{3A3CD6E7-07EA-334D-B1B8-2B4D699CFAAE}" type="slidenum">
              <a:rPr lang="en-US" altLang="zh-CN"/>
              <a:pPr/>
              <a:t>‹#›</a:t>
            </a:fld>
            <a:endParaRPr lang="en-US" altLang="zh-CN"/>
          </a:p>
        </p:txBody>
      </p:sp>
    </p:spTree>
    <p:extLst>
      <p:ext uri="{BB962C8B-B14F-4D97-AF65-F5344CB8AC3E}">
        <p14:creationId xmlns:p14="http://schemas.microsoft.com/office/powerpoint/2010/main" val="948008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Chart Placeholder 2"/>
          <p:cNvSpPr>
            <a:spLocks noGrp="1"/>
          </p:cNvSpPr>
          <p:nvPr>
            <p:ph type="chart" idx="1"/>
          </p:nvPr>
        </p:nvSpPr>
        <p:spPr>
          <a:xfrm>
            <a:off x="1182688" y="2017713"/>
            <a:ext cx="7772400" cy="4114800"/>
          </a:xfrm>
        </p:spPr>
        <p:txBody>
          <a:bodyPr/>
          <a:lstStyle/>
          <a:p>
            <a:pPr lvl="0"/>
            <a:endParaRPr lang="en-US" noProof="0"/>
          </a:p>
        </p:txBody>
      </p:sp>
      <p:sp>
        <p:nvSpPr>
          <p:cNvPr id="4" name="Rectangle 11">
            <a:extLst>
              <a:ext uri="{FF2B5EF4-FFF2-40B4-BE49-F238E27FC236}">
                <a16:creationId xmlns:a16="http://schemas.microsoft.com/office/drawing/2014/main" id="{C0488D9A-45BA-4343-BE7D-48A970DA2722}"/>
              </a:ext>
            </a:extLst>
          </p:cNvPr>
          <p:cNvSpPr>
            <a:spLocks noGrp="1" noChangeArrowheads="1"/>
          </p:cNvSpPr>
          <p:nvPr>
            <p:ph type="dt" sz="half" idx="10"/>
          </p:nvPr>
        </p:nvSpPr>
        <p:spPr>
          <a:ln/>
        </p:spPr>
        <p:txBody>
          <a:bodyPr/>
          <a:lstStyle>
            <a:lvl1pPr>
              <a:defRPr/>
            </a:lvl1pPr>
          </a:lstStyle>
          <a:p>
            <a:pPr>
              <a:defRPr/>
            </a:pPr>
            <a:fld id="{6464ACC4-C932-2947-BFFE-1327C9ED9C90}" type="datetime1">
              <a:rPr lang="zh-CN" altLang="en-US"/>
              <a:pPr>
                <a:defRPr/>
              </a:pPr>
              <a:t>2022/7/20</a:t>
            </a:fld>
            <a:endParaRPr lang="en-US" altLang="zh-CN"/>
          </a:p>
        </p:txBody>
      </p:sp>
      <p:sp>
        <p:nvSpPr>
          <p:cNvPr id="5" name="Rectangle 12">
            <a:extLst>
              <a:ext uri="{FF2B5EF4-FFF2-40B4-BE49-F238E27FC236}">
                <a16:creationId xmlns:a16="http://schemas.microsoft.com/office/drawing/2014/main" id="{EFB5996F-F087-6A4A-A9EE-AA08C00F91E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CA265670-9A35-E746-AB71-0CDBCC94AB28}"/>
              </a:ext>
            </a:extLst>
          </p:cNvPr>
          <p:cNvSpPr>
            <a:spLocks noGrp="1" noChangeArrowheads="1"/>
          </p:cNvSpPr>
          <p:nvPr>
            <p:ph type="sldNum" sz="quarter" idx="12"/>
          </p:nvPr>
        </p:nvSpPr>
        <p:spPr>
          <a:ln/>
        </p:spPr>
        <p:txBody>
          <a:bodyPr/>
          <a:lstStyle>
            <a:lvl1pPr>
              <a:defRPr/>
            </a:lvl1pPr>
          </a:lstStyle>
          <a:p>
            <a:fld id="{2D406513-483E-BB46-85FF-6EBA7A690121}" type="slidenum">
              <a:rPr lang="en-US" altLang="zh-CN"/>
              <a:pPr/>
              <a:t>‹#›</a:t>
            </a:fld>
            <a:endParaRPr lang="en-US" altLang="zh-CN"/>
          </a:p>
        </p:txBody>
      </p:sp>
    </p:spTree>
    <p:extLst>
      <p:ext uri="{BB962C8B-B14F-4D97-AF65-F5344CB8AC3E}">
        <p14:creationId xmlns:p14="http://schemas.microsoft.com/office/powerpoint/2010/main" val="583700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4D0A252A-84EF-AC47-A472-766F361D4606}"/>
              </a:ext>
            </a:extLst>
          </p:cNvPr>
          <p:cNvSpPr>
            <a:spLocks noGrp="1" noChangeArrowheads="1"/>
          </p:cNvSpPr>
          <p:nvPr>
            <p:ph type="dt" sz="half" idx="10"/>
          </p:nvPr>
        </p:nvSpPr>
        <p:spPr>
          <a:ln/>
        </p:spPr>
        <p:txBody>
          <a:bodyPr/>
          <a:lstStyle>
            <a:lvl1pPr>
              <a:defRPr/>
            </a:lvl1pPr>
          </a:lstStyle>
          <a:p>
            <a:pPr>
              <a:defRPr/>
            </a:pPr>
            <a:fld id="{A272C7EC-CE50-9143-8C7E-E0F0D4CE0374}" type="datetime1">
              <a:rPr lang="zh-CN" altLang="en-US"/>
              <a:pPr>
                <a:defRPr/>
              </a:pPr>
              <a:t>2022/7/20</a:t>
            </a:fld>
            <a:endParaRPr lang="en-US" altLang="zh-CN"/>
          </a:p>
        </p:txBody>
      </p:sp>
      <p:sp>
        <p:nvSpPr>
          <p:cNvPr id="5" name="Rectangle 12">
            <a:extLst>
              <a:ext uri="{FF2B5EF4-FFF2-40B4-BE49-F238E27FC236}">
                <a16:creationId xmlns:a16="http://schemas.microsoft.com/office/drawing/2014/main" id="{4D7607ED-D875-5141-B895-2F7A427FB79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64A1BA69-6338-0346-8F1B-1D5F3AF93171}"/>
              </a:ext>
            </a:extLst>
          </p:cNvPr>
          <p:cNvSpPr>
            <a:spLocks noGrp="1" noChangeArrowheads="1"/>
          </p:cNvSpPr>
          <p:nvPr>
            <p:ph type="sldNum" sz="quarter" idx="12"/>
          </p:nvPr>
        </p:nvSpPr>
        <p:spPr>
          <a:ln/>
        </p:spPr>
        <p:txBody>
          <a:bodyPr/>
          <a:lstStyle>
            <a:lvl1pPr>
              <a:defRPr/>
            </a:lvl1pPr>
          </a:lstStyle>
          <a:p>
            <a:fld id="{14E28774-ABAA-F244-9A0F-592B5A16B4E0}" type="slidenum">
              <a:rPr lang="en-US" altLang="zh-CN"/>
              <a:pPr/>
              <a:t>‹#›</a:t>
            </a:fld>
            <a:endParaRPr lang="en-US" altLang="zh-CN"/>
          </a:p>
        </p:txBody>
      </p:sp>
    </p:spTree>
    <p:extLst>
      <p:ext uri="{BB962C8B-B14F-4D97-AF65-F5344CB8AC3E}">
        <p14:creationId xmlns:p14="http://schemas.microsoft.com/office/powerpoint/2010/main" val="1592325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5C5159A7-0000-7D4A-930A-79C1378B07D3}"/>
              </a:ext>
            </a:extLst>
          </p:cNvPr>
          <p:cNvSpPr>
            <a:spLocks noGrp="1" noChangeArrowheads="1"/>
          </p:cNvSpPr>
          <p:nvPr>
            <p:ph type="dt" sz="half" idx="10"/>
          </p:nvPr>
        </p:nvSpPr>
        <p:spPr>
          <a:ln/>
        </p:spPr>
        <p:txBody>
          <a:bodyPr/>
          <a:lstStyle>
            <a:lvl1pPr>
              <a:defRPr/>
            </a:lvl1pPr>
          </a:lstStyle>
          <a:p>
            <a:pPr>
              <a:defRPr/>
            </a:pPr>
            <a:fld id="{FDAF2B05-2448-9D49-8F1E-800F4BE43F8A}" type="datetime1">
              <a:rPr lang="zh-CN" altLang="en-US"/>
              <a:pPr>
                <a:defRPr/>
              </a:pPr>
              <a:t>2022/7/20</a:t>
            </a:fld>
            <a:endParaRPr lang="en-US" altLang="zh-CN"/>
          </a:p>
        </p:txBody>
      </p:sp>
      <p:sp>
        <p:nvSpPr>
          <p:cNvPr id="5" name="Rectangle 12">
            <a:extLst>
              <a:ext uri="{FF2B5EF4-FFF2-40B4-BE49-F238E27FC236}">
                <a16:creationId xmlns:a16="http://schemas.microsoft.com/office/drawing/2014/main" id="{2E79EB45-16EC-1449-BB6E-CA67B8E39BF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B8582623-3A77-214B-84E1-3375A09FC8C3}"/>
              </a:ext>
            </a:extLst>
          </p:cNvPr>
          <p:cNvSpPr>
            <a:spLocks noGrp="1" noChangeArrowheads="1"/>
          </p:cNvSpPr>
          <p:nvPr>
            <p:ph type="sldNum" sz="quarter" idx="12"/>
          </p:nvPr>
        </p:nvSpPr>
        <p:spPr>
          <a:ln/>
        </p:spPr>
        <p:txBody>
          <a:bodyPr/>
          <a:lstStyle>
            <a:lvl1pPr>
              <a:defRPr/>
            </a:lvl1pPr>
          </a:lstStyle>
          <a:p>
            <a:fld id="{F9B4B070-E53A-1540-8B1F-7317C0ACEDAE}" type="slidenum">
              <a:rPr lang="en-US" altLang="zh-CN"/>
              <a:pPr/>
              <a:t>‹#›</a:t>
            </a:fld>
            <a:endParaRPr lang="en-US" altLang="zh-CN"/>
          </a:p>
        </p:txBody>
      </p:sp>
    </p:spTree>
    <p:extLst>
      <p:ext uri="{BB962C8B-B14F-4D97-AF65-F5344CB8AC3E}">
        <p14:creationId xmlns:p14="http://schemas.microsoft.com/office/powerpoint/2010/main" val="232901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EE4EAE4D-DE6F-6A47-BE92-1E97EF2FF81C}"/>
              </a:ext>
            </a:extLst>
          </p:cNvPr>
          <p:cNvSpPr>
            <a:spLocks noGrp="1" noChangeArrowheads="1"/>
          </p:cNvSpPr>
          <p:nvPr>
            <p:ph type="dt" sz="half" idx="10"/>
          </p:nvPr>
        </p:nvSpPr>
        <p:spPr>
          <a:ln/>
        </p:spPr>
        <p:txBody>
          <a:bodyPr/>
          <a:lstStyle>
            <a:lvl1pPr>
              <a:defRPr/>
            </a:lvl1pPr>
          </a:lstStyle>
          <a:p>
            <a:pPr>
              <a:defRPr/>
            </a:pPr>
            <a:fld id="{53A880AA-E407-CC47-94DB-6FDCC1356688}" type="datetime1">
              <a:rPr lang="zh-CN" altLang="en-US"/>
              <a:pPr>
                <a:defRPr/>
              </a:pPr>
              <a:t>2022/7/20</a:t>
            </a:fld>
            <a:endParaRPr lang="en-US" altLang="zh-CN"/>
          </a:p>
        </p:txBody>
      </p:sp>
      <p:sp>
        <p:nvSpPr>
          <p:cNvPr id="6" name="Rectangle 12">
            <a:extLst>
              <a:ext uri="{FF2B5EF4-FFF2-40B4-BE49-F238E27FC236}">
                <a16:creationId xmlns:a16="http://schemas.microsoft.com/office/drawing/2014/main" id="{C6A0394C-EBA6-204B-AADE-29CD7782673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6065529E-8113-154D-BBE0-74E146754D09}"/>
              </a:ext>
            </a:extLst>
          </p:cNvPr>
          <p:cNvSpPr>
            <a:spLocks noGrp="1" noChangeArrowheads="1"/>
          </p:cNvSpPr>
          <p:nvPr>
            <p:ph type="sldNum" sz="quarter" idx="12"/>
          </p:nvPr>
        </p:nvSpPr>
        <p:spPr>
          <a:ln/>
        </p:spPr>
        <p:txBody>
          <a:bodyPr/>
          <a:lstStyle>
            <a:lvl1pPr>
              <a:defRPr/>
            </a:lvl1pPr>
          </a:lstStyle>
          <a:p>
            <a:fld id="{2EB1DE57-0AF8-064B-AAFE-7A1DECEE5C20}" type="slidenum">
              <a:rPr lang="en-US" altLang="zh-CN"/>
              <a:pPr/>
              <a:t>‹#›</a:t>
            </a:fld>
            <a:endParaRPr lang="en-US" altLang="zh-CN"/>
          </a:p>
        </p:txBody>
      </p:sp>
    </p:spTree>
    <p:extLst>
      <p:ext uri="{BB962C8B-B14F-4D97-AF65-F5344CB8AC3E}">
        <p14:creationId xmlns:p14="http://schemas.microsoft.com/office/powerpoint/2010/main" val="3325912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CED67081-B9D7-5D4A-98A2-7E2526B6D2E3}"/>
              </a:ext>
            </a:extLst>
          </p:cNvPr>
          <p:cNvSpPr>
            <a:spLocks noGrp="1" noChangeArrowheads="1"/>
          </p:cNvSpPr>
          <p:nvPr>
            <p:ph type="dt" sz="half" idx="10"/>
          </p:nvPr>
        </p:nvSpPr>
        <p:spPr>
          <a:ln/>
        </p:spPr>
        <p:txBody>
          <a:bodyPr/>
          <a:lstStyle>
            <a:lvl1pPr>
              <a:defRPr/>
            </a:lvl1pPr>
          </a:lstStyle>
          <a:p>
            <a:pPr>
              <a:defRPr/>
            </a:pPr>
            <a:fld id="{203807AB-B8F4-B146-80F5-BCEA10F79578}" type="datetime1">
              <a:rPr lang="zh-CN" altLang="en-US"/>
              <a:pPr>
                <a:defRPr/>
              </a:pPr>
              <a:t>2022/7/20</a:t>
            </a:fld>
            <a:endParaRPr lang="en-US" altLang="zh-CN"/>
          </a:p>
        </p:txBody>
      </p:sp>
      <p:sp>
        <p:nvSpPr>
          <p:cNvPr id="8" name="Rectangle 12">
            <a:extLst>
              <a:ext uri="{FF2B5EF4-FFF2-40B4-BE49-F238E27FC236}">
                <a16:creationId xmlns:a16="http://schemas.microsoft.com/office/drawing/2014/main" id="{3BE1A4A6-3169-AC45-BB9A-99232EC5E97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C4F5F9DD-8519-B342-A792-8902E1FB05CC}"/>
              </a:ext>
            </a:extLst>
          </p:cNvPr>
          <p:cNvSpPr>
            <a:spLocks noGrp="1" noChangeArrowheads="1"/>
          </p:cNvSpPr>
          <p:nvPr>
            <p:ph type="sldNum" sz="quarter" idx="12"/>
          </p:nvPr>
        </p:nvSpPr>
        <p:spPr>
          <a:ln/>
        </p:spPr>
        <p:txBody>
          <a:bodyPr/>
          <a:lstStyle>
            <a:lvl1pPr>
              <a:defRPr/>
            </a:lvl1pPr>
          </a:lstStyle>
          <a:p>
            <a:fld id="{E04421E4-F999-9F4E-B3EE-1965973EC0E3}" type="slidenum">
              <a:rPr lang="en-US" altLang="zh-CN"/>
              <a:pPr/>
              <a:t>‹#›</a:t>
            </a:fld>
            <a:endParaRPr lang="en-US" altLang="zh-CN"/>
          </a:p>
        </p:txBody>
      </p:sp>
    </p:spTree>
    <p:extLst>
      <p:ext uri="{BB962C8B-B14F-4D97-AF65-F5344CB8AC3E}">
        <p14:creationId xmlns:p14="http://schemas.microsoft.com/office/powerpoint/2010/main" val="1738556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C0119EF1-B235-2447-9B38-6FEB56F7E041}"/>
              </a:ext>
            </a:extLst>
          </p:cNvPr>
          <p:cNvSpPr>
            <a:spLocks noGrp="1" noChangeArrowheads="1"/>
          </p:cNvSpPr>
          <p:nvPr>
            <p:ph type="dt" sz="half" idx="10"/>
          </p:nvPr>
        </p:nvSpPr>
        <p:spPr>
          <a:ln/>
        </p:spPr>
        <p:txBody>
          <a:bodyPr/>
          <a:lstStyle>
            <a:lvl1pPr>
              <a:defRPr/>
            </a:lvl1pPr>
          </a:lstStyle>
          <a:p>
            <a:pPr>
              <a:defRPr/>
            </a:pPr>
            <a:fld id="{87277C73-9800-B44D-8C63-C0BD39F20B6A}" type="datetime1">
              <a:rPr lang="zh-CN" altLang="en-US"/>
              <a:pPr>
                <a:defRPr/>
              </a:pPr>
              <a:t>2022/7/20</a:t>
            </a:fld>
            <a:endParaRPr lang="en-US" altLang="zh-CN"/>
          </a:p>
        </p:txBody>
      </p:sp>
      <p:sp>
        <p:nvSpPr>
          <p:cNvPr id="4" name="Rectangle 12">
            <a:extLst>
              <a:ext uri="{FF2B5EF4-FFF2-40B4-BE49-F238E27FC236}">
                <a16:creationId xmlns:a16="http://schemas.microsoft.com/office/drawing/2014/main" id="{3329DB7E-FDEC-9C4F-BC2E-D963DD5593B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C6F12723-FD30-1E4E-A6D5-89E46E626017}"/>
              </a:ext>
            </a:extLst>
          </p:cNvPr>
          <p:cNvSpPr>
            <a:spLocks noGrp="1" noChangeArrowheads="1"/>
          </p:cNvSpPr>
          <p:nvPr>
            <p:ph type="sldNum" sz="quarter" idx="12"/>
          </p:nvPr>
        </p:nvSpPr>
        <p:spPr>
          <a:ln/>
        </p:spPr>
        <p:txBody>
          <a:bodyPr/>
          <a:lstStyle>
            <a:lvl1pPr>
              <a:defRPr/>
            </a:lvl1pPr>
          </a:lstStyle>
          <a:p>
            <a:fld id="{42D8DF3C-DE8E-B846-99EA-C0509A54EC0E}" type="slidenum">
              <a:rPr lang="en-US" altLang="zh-CN"/>
              <a:pPr/>
              <a:t>‹#›</a:t>
            </a:fld>
            <a:endParaRPr lang="en-US" altLang="zh-CN"/>
          </a:p>
        </p:txBody>
      </p:sp>
    </p:spTree>
    <p:extLst>
      <p:ext uri="{BB962C8B-B14F-4D97-AF65-F5344CB8AC3E}">
        <p14:creationId xmlns:p14="http://schemas.microsoft.com/office/powerpoint/2010/main" val="1270308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6FDE1328-DF3A-5648-8464-B98E0E6B8F4B}"/>
              </a:ext>
            </a:extLst>
          </p:cNvPr>
          <p:cNvSpPr>
            <a:spLocks noGrp="1" noChangeArrowheads="1"/>
          </p:cNvSpPr>
          <p:nvPr>
            <p:ph type="dt" sz="half" idx="10"/>
          </p:nvPr>
        </p:nvSpPr>
        <p:spPr>
          <a:ln/>
        </p:spPr>
        <p:txBody>
          <a:bodyPr/>
          <a:lstStyle>
            <a:lvl1pPr>
              <a:defRPr/>
            </a:lvl1pPr>
          </a:lstStyle>
          <a:p>
            <a:pPr>
              <a:defRPr/>
            </a:pPr>
            <a:fld id="{B32762BE-E89F-1742-A0B2-9859FB3D8598}" type="datetime1">
              <a:rPr lang="zh-CN" altLang="en-US"/>
              <a:pPr>
                <a:defRPr/>
              </a:pPr>
              <a:t>2022/7/20</a:t>
            </a:fld>
            <a:endParaRPr lang="en-US" altLang="zh-CN"/>
          </a:p>
        </p:txBody>
      </p:sp>
      <p:sp>
        <p:nvSpPr>
          <p:cNvPr id="3" name="Rectangle 12">
            <a:extLst>
              <a:ext uri="{FF2B5EF4-FFF2-40B4-BE49-F238E27FC236}">
                <a16:creationId xmlns:a16="http://schemas.microsoft.com/office/drawing/2014/main" id="{5153E3A2-BA00-804A-9E32-C3FC1B8B0852}"/>
              </a:ext>
            </a:extLst>
          </p:cNvPr>
          <p:cNvSpPr>
            <a:spLocks noGrp="1" noChangeArrowheads="1"/>
          </p:cNvSpPr>
          <p:nvPr>
            <p:ph type="ftr" sz="quarter" idx="11"/>
          </p:nvPr>
        </p:nvSpPr>
        <p:spPr>
          <a:ln/>
        </p:spPr>
        <p:txBody>
          <a:bodyPr/>
          <a:lstStyle>
            <a:lvl1pPr>
              <a:defRPr/>
            </a:lvl1pPr>
          </a:lstStyle>
          <a:p>
            <a:pPr>
              <a:defRPr/>
            </a:pPr>
            <a:endParaRPr lang="en-US" altLang="zh-CN" dirty="0"/>
          </a:p>
        </p:txBody>
      </p:sp>
      <p:sp>
        <p:nvSpPr>
          <p:cNvPr id="4" name="Rectangle 13">
            <a:extLst>
              <a:ext uri="{FF2B5EF4-FFF2-40B4-BE49-F238E27FC236}">
                <a16:creationId xmlns:a16="http://schemas.microsoft.com/office/drawing/2014/main" id="{5975B93C-25FB-C945-BDA1-E57C1DF3CC82}"/>
              </a:ext>
            </a:extLst>
          </p:cNvPr>
          <p:cNvSpPr>
            <a:spLocks noGrp="1" noChangeArrowheads="1"/>
          </p:cNvSpPr>
          <p:nvPr>
            <p:ph type="sldNum" sz="quarter" idx="12"/>
          </p:nvPr>
        </p:nvSpPr>
        <p:spPr>
          <a:ln/>
        </p:spPr>
        <p:txBody>
          <a:bodyPr/>
          <a:lstStyle>
            <a:lvl1pPr>
              <a:defRPr/>
            </a:lvl1pPr>
          </a:lstStyle>
          <a:p>
            <a:fld id="{F50726B2-B8E6-934B-B884-24818484A6DE}" type="slidenum">
              <a:rPr lang="en-US" altLang="zh-CN"/>
              <a:pPr/>
              <a:t>‹#›</a:t>
            </a:fld>
            <a:endParaRPr lang="en-US" altLang="zh-CN"/>
          </a:p>
        </p:txBody>
      </p:sp>
      <p:sp>
        <p:nvSpPr>
          <p:cNvPr id="5" name="Title 1">
            <a:extLst>
              <a:ext uri="{FF2B5EF4-FFF2-40B4-BE49-F238E27FC236}">
                <a16:creationId xmlns:a16="http://schemas.microsoft.com/office/drawing/2014/main" id="{D424E50D-D1AE-466F-ADFA-1FD65A8CA6DE}"/>
              </a:ext>
            </a:extLst>
          </p:cNvPr>
          <p:cNvSpPr>
            <a:spLocks noGrp="1"/>
          </p:cNvSpPr>
          <p:nvPr>
            <p:ph type="title"/>
          </p:nvPr>
        </p:nvSpPr>
        <p:spPr>
          <a:xfrm>
            <a:off x="1150938" y="-27384"/>
            <a:ext cx="7793037" cy="1462087"/>
          </a:xfrm>
        </p:spPr>
        <p:txBody>
          <a:bodyPr/>
          <a:lstStyle/>
          <a:p>
            <a:r>
              <a:rPr lang="en-US"/>
              <a:t>Click to edit Master title style</a:t>
            </a:r>
          </a:p>
        </p:txBody>
      </p:sp>
      <p:sp>
        <p:nvSpPr>
          <p:cNvPr id="7" name="Text Placeholder 2">
            <a:extLst>
              <a:ext uri="{FF2B5EF4-FFF2-40B4-BE49-F238E27FC236}">
                <a16:creationId xmlns:a16="http://schemas.microsoft.com/office/drawing/2014/main" id="{6C4BF1F3-2EA1-45C5-8C4A-BED5C6BC76A3}"/>
              </a:ext>
            </a:extLst>
          </p:cNvPr>
          <p:cNvSpPr>
            <a:spLocks noGrp="1"/>
          </p:cNvSpPr>
          <p:nvPr>
            <p:ph type="body" sz="half" idx="1"/>
          </p:nvPr>
        </p:nvSpPr>
        <p:spPr>
          <a:xfrm>
            <a:off x="1182687" y="2017713"/>
            <a:ext cx="7761287" cy="38595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0700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46DEE3C1-7279-5A41-A957-11A94AD3A12C}"/>
              </a:ext>
            </a:extLst>
          </p:cNvPr>
          <p:cNvSpPr>
            <a:spLocks noGrp="1" noChangeArrowheads="1"/>
          </p:cNvSpPr>
          <p:nvPr>
            <p:ph type="dt" sz="half" idx="10"/>
          </p:nvPr>
        </p:nvSpPr>
        <p:spPr>
          <a:ln/>
        </p:spPr>
        <p:txBody>
          <a:bodyPr/>
          <a:lstStyle>
            <a:lvl1pPr>
              <a:defRPr/>
            </a:lvl1pPr>
          </a:lstStyle>
          <a:p>
            <a:pPr>
              <a:defRPr/>
            </a:pPr>
            <a:fld id="{63130111-074C-C64A-8A0A-A6A45C9A6597}" type="datetime1">
              <a:rPr lang="zh-CN" altLang="en-US"/>
              <a:pPr>
                <a:defRPr/>
              </a:pPr>
              <a:t>2022/7/20</a:t>
            </a:fld>
            <a:endParaRPr lang="en-US" altLang="zh-CN"/>
          </a:p>
        </p:txBody>
      </p:sp>
      <p:sp>
        <p:nvSpPr>
          <p:cNvPr id="6" name="Rectangle 12">
            <a:extLst>
              <a:ext uri="{FF2B5EF4-FFF2-40B4-BE49-F238E27FC236}">
                <a16:creationId xmlns:a16="http://schemas.microsoft.com/office/drawing/2014/main" id="{8584C35A-4FEE-7742-A0F0-4CC6960BCFA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41587AB0-CDA9-DD4E-B64F-6B258F453D13}"/>
              </a:ext>
            </a:extLst>
          </p:cNvPr>
          <p:cNvSpPr>
            <a:spLocks noGrp="1" noChangeArrowheads="1"/>
          </p:cNvSpPr>
          <p:nvPr>
            <p:ph type="sldNum" sz="quarter" idx="12"/>
          </p:nvPr>
        </p:nvSpPr>
        <p:spPr>
          <a:ln/>
        </p:spPr>
        <p:txBody>
          <a:bodyPr/>
          <a:lstStyle>
            <a:lvl1pPr>
              <a:defRPr/>
            </a:lvl1pPr>
          </a:lstStyle>
          <a:p>
            <a:fld id="{143F448D-A9BD-BE4C-9801-153FD3695910}" type="slidenum">
              <a:rPr lang="en-US" altLang="zh-CN"/>
              <a:pPr/>
              <a:t>‹#›</a:t>
            </a:fld>
            <a:endParaRPr lang="en-US" altLang="zh-CN"/>
          </a:p>
        </p:txBody>
      </p:sp>
    </p:spTree>
    <p:extLst>
      <p:ext uri="{BB962C8B-B14F-4D97-AF65-F5344CB8AC3E}">
        <p14:creationId xmlns:p14="http://schemas.microsoft.com/office/powerpoint/2010/main" val="37126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25240C33-5D5D-8644-81DC-B36EF5A8C75B}"/>
              </a:ext>
            </a:extLst>
          </p:cNvPr>
          <p:cNvSpPr>
            <a:spLocks noGrp="1" noChangeArrowheads="1"/>
          </p:cNvSpPr>
          <p:nvPr>
            <p:ph type="dt" sz="half" idx="10"/>
          </p:nvPr>
        </p:nvSpPr>
        <p:spPr>
          <a:ln/>
        </p:spPr>
        <p:txBody>
          <a:bodyPr/>
          <a:lstStyle>
            <a:lvl1pPr>
              <a:defRPr/>
            </a:lvl1pPr>
          </a:lstStyle>
          <a:p>
            <a:pPr>
              <a:defRPr/>
            </a:pPr>
            <a:fld id="{17610241-B92D-EB48-87A9-5869DD282321}" type="datetime1">
              <a:rPr lang="zh-CN" altLang="en-US"/>
              <a:pPr>
                <a:defRPr/>
              </a:pPr>
              <a:t>2022/7/20</a:t>
            </a:fld>
            <a:endParaRPr lang="en-US" altLang="zh-CN"/>
          </a:p>
        </p:txBody>
      </p:sp>
      <p:sp>
        <p:nvSpPr>
          <p:cNvPr id="6" name="Rectangle 12">
            <a:extLst>
              <a:ext uri="{FF2B5EF4-FFF2-40B4-BE49-F238E27FC236}">
                <a16:creationId xmlns:a16="http://schemas.microsoft.com/office/drawing/2014/main" id="{9DECDCBC-F0BE-424A-9DBF-59C24833F09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85808499-F8FB-3D4D-9AAB-3C296B3EAD10}"/>
              </a:ext>
            </a:extLst>
          </p:cNvPr>
          <p:cNvSpPr>
            <a:spLocks noGrp="1" noChangeArrowheads="1"/>
          </p:cNvSpPr>
          <p:nvPr>
            <p:ph type="sldNum" sz="quarter" idx="12"/>
          </p:nvPr>
        </p:nvSpPr>
        <p:spPr>
          <a:ln/>
        </p:spPr>
        <p:txBody>
          <a:bodyPr/>
          <a:lstStyle>
            <a:lvl1pPr>
              <a:defRPr/>
            </a:lvl1pPr>
          </a:lstStyle>
          <a:p>
            <a:fld id="{2C6EC158-8AFE-1B42-8022-A1FB7D159032}" type="slidenum">
              <a:rPr lang="en-US" altLang="zh-CN"/>
              <a:pPr/>
              <a:t>‹#›</a:t>
            </a:fld>
            <a:endParaRPr lang="en-US" altLang="zh-CN"/>
          </a:p>
        </p:txBody>
      </p:sp>
    </p:spTree>
    <p:extLst>
      <p:ext uri="{BB962C8B-B14F-4D97-AF65-F5344CB8AC3E}">
        <p14:creationId xmlns:p14="http://schemas.microsoft.com/office/powerpoint/2010/main" val="1313263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9" name="Rectangle 7">
            <a:extLst>
              <a:ext uri="{FF2B5EF4-FFF2-40B4-BE49-F238E27FC236}">
                <a16:creationId xmlns:a16="http://schemas.microsoft.com/office/drawing/2014/main" id="{CFD09831-8AF6-3D42-940D-4B858B726783}"/>
              </a:ext>
            </a:extLst>
          </p:cNvPr>
          <p:cNvSpPr>
            <a:spLocks noChangeArrowheads="1"/>
          </p:cNvSpPr>
          <p:nvPr/>
        </p:nvSpPr>
        <p:spPr bwMode="gray">
          <a:xfrm>
            <a:off x="762000" y="748903"/>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sz="2400"/>
          </a:p>
        </p:txBody>
      </p:sp>
      <p:sp>
        <p:nvSpPr>
          <p:cNvPr id="28680" name="Rectangle 8">
            <a:extLst>
              <a:ext uri="{FF2B5EF4-FFF2-40B4-BE49-F238E27FC236}">
                <a16:creationId xmlns:a16="http://schemas.microsoft.com/office/drawing/2014/main" id="{15BC916A-C661-DF43-A1D9-AF810A302F27}"/>
              </a:ext>
            </a:extLst>
          </p:cNvPr>
          <p:cNvSpPr>
            <a:spLocks noChangeArrowheads="1"/>
          </p:cNvSpPr>
          <p:nvPr/>
        </p:nvSpPr>
        <p:spPr bwMode="gray">
          <a:xfrm>
            <a:off x="442913" y="153947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2400"/>
          </a:p>
        </p:txBody>
      </p:sp>
      <p:sp>
        <p:nvSpPr>
          <p:cNvPr id="5124" name="Rectangle 9">
            <a:extLst>
              <a:ext uri="{FF2B5EF4-FFF2-40B4-BE49-F238E27FC236}">
                <a16:creationId xmlns:a16="http://schemas.microsoft.com/office/drawing/2014/main" id="{5E5D5D0B-0D42-B34E-B569-69424A01AEE1}"/>
              </a:ext>
            </a:extLst>
          </p:cNvPr>
          <p:cNvSpPr>
            <a:spLocks noGrp="1" noChangeArrowheads="1"/>
          </p:cNvSpPr>
          <p:nvPr>
            <p:ph type="title"/>
          </p:nvPr>
        </p:nvSpPr>
        <p:spPr bwMode="auto">
          <a:xfrm>
            <a:off x="1150938" y="-27384"/>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5125" name="Rectangle 10">
            <a:extLst>
              <a:ext uri="{FF2B5EF4-FFF2-40B4-BE49-F238E27FC236}">
                <a16:creationId xmlns:a16="http://schemas.microsoft.com/office/drawing/2014/main" id="{7A23828E-CE43-8644-983E-33943D4D9C80}"/>
              </a:ext>
            </a:extLst>
          </p:cNvPr>
          <p:cNvSpPr>
            <a:spLocks noGrp="1" noChangeArrowheads="1"/>
          </p:cNvSpPr>
          <p:nvPr>
            <p:ph type="body" idx="1"/>
          </p:nvPr>
        </p:nvSpPr>
        <p:spPr bwMode="auto">
          <a:xfrm>
            <a:off x="1182688" y="1776016"/>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8683" name="Rectangle 11">
            <a:extLst>
              <a:ext uri="{FF2B5EF4-FFF2-40B4-BE49-F238E27FC236}">
                <a16:creationId xmlns:a16="http://schemas.microsoft.com/office/drawing/2014/main" id="{0EDB168C-7B06-9048-B608-1CBD67274D28}"/>
              </a:ext>
            </a:extLst>
          </p:cNvPr>
          <p:cNvSpPr>
            <a:spLocks noGrp="1" noChangeArrowheads="1"/>
          </p:cNvSpPr>
          <p:nvPr>
            <p:ph type="dt" sz="half" idx="2"/>
          </p:nvPr>
        </p:nvSpPr>
        <p:spPr bwMode="auto">
          <a:xfrm>
            <a:off x="1162050" y="6001941"/>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fld id="{2142AD90-53DA-2243-80E3-438F74CCF6EE}" type="datetime1">
              <a:rPr lang="zh-CN" altLang="en-US"/>
              <a:pPr>
                <a:defRPr/>
              </a:pPr>
              <a:t>2022/7/20</a:t>
            </a:fld>
            <a:endParaRPr lang="en-US" altLang="zh-CN"/>
          </a:p>
        </p:txBody>
      </p:sp>
      <p:sp>
        <p:nvSpPr>
          <p:cNvPr id="28684" name="Rectangle 12">
            <a:extLst>
              <a:ext uri="{FF2B5EF4-FFF2-40B4-BE49-F238E27FC236}">
                <a16:creationId xmlns:a16="http://schemas.microsoft.com/office/drawing/2014/main" id="{AF56C527-7BAB-C048-9049-20EA9A2BC903}"/>
              </a:ext>
            </a:extLst>
          </p:cNvPr>
          <p:cNvSpPr>
            <a:spLocks noGrp="1" noChangeArrowheads="1"/>
          </p:cNvSpPr>
          <p:nvPr>
            <p:ph type="ftr" sz="quarter" idx="3"/>
          </p:nvPr>
        </p:nvSpPr>
        <p:spPr bwMode="auto">
          <a:xfrm>
            <a:off x="3657600" y="6001941"/>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ltLang="zh-CN"/>
          </a:p>
        </p:txBody>
      </p:sp>
      <p:sp>
        <p:nvSpPr>
          <p:cNvPr id="28685" name="Rectangle 13">
            <a:extLst>
              <a:ext uri="{FF2B5EF4-FFF2-40B4-BE49-F238E27FC236}">
                <a16:creationId xmlns:a16="http://schemas.microsoft.com/office/drawing/2014/main" id="{AC324CF5-8352-3B4C-A9F8-CF394F7F9E79}"/>
              </a:ext>
            </a:extLst>
          </p:cNvPr>
          <p:cNvSpPr>
            <a:spLocks noGrp="1" noChangeArrowheads="1"/>
          </p:cNvSpPr>
          <p:nvPr>
            <p:ph type="sldNum" sz="quarter" idx="4"/>
          </p:nvPr>
        </p:nvSpPr>
        <p:spPr bwMode="auto">
          <a:xfrm>
            <a:off x="7042150" y="6001941"/>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DCDBBA7B-934C-3E46-9AC0-D15791103635}"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177" r:id="rId1"/>
    <p:sldLayoutId id="2147484164" r:id="rId2"/>
    <p:sldLayoutId id="2147484165" r:id="rId3"/>
    <p:sldLayoutId id="2147484166" r:id="rId4"/>
    <p:sldLayoutId id="2147484167" r:id="rId5"/>
    <p:sldLayoutId id="2147484168" r:id="rId6"/>
    <p:sldLayoutId id="2147484169" r:id="rId7"/>
    <p:sldLayoutId id="2147484170" r:id="rId8"/>
    <p:sldLayoutId id="2147484171" r:id="rId9"/>
    <p:sldLayoutId id="2147484172" r:id="rId10"/>
    <p:sldLayoutId id="2147484173" r:id="rId11"/>
    <p:sldLayoutId id="2147484174" r:id="rId12"/>
    <p:sldLayoutId id="2147484175" r:id="rId13"/>
    <p:sldLayoutId id="2147484176" r:id="rId14"/>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slideshare.net/FlinkForward/making-sense-of-streaming-sensor-data-how-uber-detects-on-trip-car-crashes-nikolas-anderson-jin-yang-uber/1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
          <p:cNvSpPr txBox="1">
            <a:spLocks noGrp="1"/>
          </p:cNvSpPr>
          <p:nvPr>
            <p:ph type="sldNum" idx="12"/>
          </p:nvPr>
        </p:nvSpPr>
        <p:spPr>
          <a:xfrm>
            <a:off x="6858000" y="6021288"/>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400"/>
              <a:buNone/>
            </a:pPr>
            <a:fld id="{00000000-1234-1234-1234-123412341234}" type="slidenum">
              <a:rPr lang="en-GB" sz="1400" b="0" i="0" u="none" strike="noStrike" cap="none">
                <a:solidFill>
                  <a:schemeClr val="lt2"/>
                </a:solidFill>
                <a:latin typeface="Tahoma"/>
                <a:ea typeface="Tahoma"/>
                <a:cs typeface="Tahoma"/>
                <a:sym typeface="Tahoma"/>
              </a:rPr>
              <a:t>1</a:t>
            </a:fld>
            <a:endParaRPr sz="1400" b="0" i="0" u="none" strike="noStrike" cap="none">
              <a:solidFill>
                <a:schemeClr val="lt2"/>
              </a:solidFill>
              <a:latin typeface="Tahoma"/>
              <a:ea typeface="Tahoma"/>
              <a:cs typeface="Tahoma"/>
              <a:sym typeface="Tahoma"/>
            </a:endParaRPr>
          </a:p>
        </p:txBody>
      </p:sp>
      <p:sp>
        <p:nvSpPr>
          <p:cNvPr id="165" name="Google Shape;165;p1"/>
          <p:cNvSpPr txBox="1">
            <a:spLocks noGrp="1"/>
          </p:cNvSpPr>
          <p:nvPr>
            <p:ph type="ctrTitle"/>
          </p:nvPr>
        </p:nvSpPr>
        <p:spPr>
          <a:xfrm>
            <a:off x="500063" y="1785938"/>
            <a:ext cx="8101012" cy="161925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sz="4000" dirty="0"/>
              <a:t>Lazy Evaluation of Sliding Window Join on Modern Multicores</a:t>
            </a:r>
            <a:endParaRPr sz="4000" dirty="0"/>
          </a:p>
        </p:txBody>
      </p:sp>
      <p:sp>
        <p:nvSpPr>
          <p:cNvPr id="166" name="Google Shape;166;p1"/>
          <p:cNvSpPr txBox="1">
            <a:spLocks noGrp="1"/>
          </p:cNvSpPr>
          <p:nvPr>
            <p:ph type="subTitle" idx="1"/>
          </p:nvPr>
        </p:nvSpPr>
        <p:spPr>
          <a:xfrm>
            <a:off x="539750" y="3810000"/>
            <a:ext cx="7993063" cy="147637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1440"/>
              <a:buNone/>
            </a:pPr>
            <a:r>
              <a:rPr lang="en-GB" sz="2400"/>
              <a:t>Shuhao Zhang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8e67a19440_1_0"/>
          <p:cNvSpPr txBox="1">
            <a:spLocks noGrp="1"/>
          </p:cNvSpPr>
          <p:nvPr>
            <p:ph type="title"/>
          </p:nvPr>
        </p:nvSpPr>
        <p:spPr>
          <a:xfrm>
            <a:off x="1150938" y="-27384"/>
            <a:ext cx="7793100" cy="1462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dirty="0"/>
              <a:t>Intra-Window Join Processor</a:t>
            </a:r>
            <a:endParaRPr dirty="0"/>
          </a:p>
        </p:txBody>
      </p:sp>
      <p:sp>
        <p:nvSpPr>
          <p:cNvPr id="251" name="Google Shape;251;g8e67a19440_1_0"/>
          <p:cNvSpPr txBox="1">
            <a:spLocks noGrp="1"/>
          </p:cNvSpPr>
          <p:nvPr>
            <p:ph type="body" idx="1"/>
          </p:nvPr>
        </p:nvSpPr>
        <p:spPr>
          <a:xfrm>
            <a:off x="1182688" y="1776016"/>
            <a:ext cx="7772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GB" dirty="0"/>
              <a:t>Key: Applying highly efficient relational join algorithm (e.g., radix parallel join) in processing each window</a:t>
            </a:r>
            <a:endParaRPr dirty="0"/>
          </a:p>
        </p:txBody>
      </p:sp>
      <p:sp>
        <p:nvSpPr>
          <p:cNvPr id="252" name="Google Shape;252;g8e67a19440_1_0"/>
          <p:cNvSpPr txBox="1">
            <a:spLocks noGrp="1"/>
          </p:cNvSpPr>
          <p:nvPr>
            <p:ph type="sldNum" idx="12"/>
          </p:nvPr>
        </p:nvSpPr>
        <p:spPr>
          <a:xfrm>
            <a:off x="7042150" y="6001941"/>
            <a:ext cx="19050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GB"/>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9707ca2e84_0_373"/>
          <p:cNvSpPr txBox="1">
            <a:spLocks noGrp="1"/>
          </p:cNvSpPr>
          <p:nvPr>
            <p:ph type="title"/>
          </p:nvPr>
        </p:nvSpPr>
        <p:spPr>
          <a:xfrm>
            <a:off x="1150938" y="-27384"/>
            <a:ext cx="7793100" cy="1462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dirty="0"/>
              <a:t>Sliding Window Controller</a:t>
            </a:r>
            <a:endParaRPr dirty="0"/>
          </a:p>
        </p:txBody>
      </p:sp>
      <p:sp>
        <p:nvSpPr>
          <p:cNvPr id="259" name="Google Shape;259;g9707ca2e84_0_373"/>
          <p:cNvSpPr txBox="1">
            <a:spLocks noGrp="1"/>
          </p:cNvSpPr>
          <p:nvPr>
            <p:ph type="body" idx="1"/>
          </p:nvPr>
        </p:nvSpPr>
        <p:spPr>
          <a:xfrm>
            <a:off x="1182688" y="1776016"/>
            <a:ext cx="7772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GB" dirty="0"/>
              <a:t>Key: Applying efficient lazily update of intermediate states to support subsequent windows’ computing</a:t>
            </a:r>
            <a:endParaRPr dirty="0"/>
          </a:p>
          <a:p>
            <a:pPr marL="0" lvl="0" indent="0" algn="l" rtl="0">
              <a:spcBef>
                <a:spcPts val="360"/>
              </a:spcBef>
              <a:spcAft>
                <a:spcPts val="0"/>
              </a:spcAft>
              <a:buNone/>
            </a:pPr>
            <a:endParaRPr dirty="0"/>
          </a:p>
        </p:txBody>
      </p:sp>
      <p:sp>
        <p:nvSpPr>
          <p:cNvPr id="260" name="Google Shape;260;g9707ca2e84_0_373"/>
          <p:cNvSpPr txBox="1">
            <a:spLocks noGrp="1"/>
          </p:cNvSpPr>
          <p:nvPr>
            <p:ph type="sldNum" idx="12"/>
          </p:nvPr>
        </p:nvSpPr>
        <p:spPr>
          <a:xfrm>
            <a:off x="7042150" y="6001941"/>
            <a:ext cx="19050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GB"/>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9707ca2e84_0_142"/>
          <p:cNvSpPr/>
          <p:nvPr/>
        </p:nvSpPr>
        <p:spPr>
          <a:xfrm>
            <a:off x="1150920" y="-27360"/>
            <a:ext cx="7792200" cy="14613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4400">
                <a:solidFill>
                  <a:srgbClr val="333399"/>
                </a:solidFill>
                <a:latin typeface="Tahoma"/>
                <a:ea typeface="Tahoma"/>
                <a:cs typeface="Tahoma"/>
                <a:sym typeface="Tahoma"/>
              </a:rPr>
              <a:t>Summary:</a:t>
            </a:r>
            <a:r>
              <a:rPr lang="en-GB" sz="4400" b="0" i="0" u="none" strike="noStrike" cap="none">
                <a:solidFill>
                  <a:srgbClr val="333399"/>
                </a:solidFill>
                <a:latin typeface="Tahoma"/>
                <a:ea typeface="Tahoma"/>
                <a:cs typeface="Tahoma"/>
                <a:sym typeface="Tahoma"/>
              </a:rPr>
              <a:t> </a:t>
            </a:r>
            <a:r>
              <a:rPr lang="en-GB" sz="4400">
                <a:solidFill>
                  <a:srgbClr val="333399"/>
                </a:solidFill>
                <a:latin typeface="Tahoma"/>
                <a:ea typeface="Tahoma"/>
                <a:cs typeface="Tahoma"/>
                <a:sym typeface="Tahoma"/>
              </a:rPr>
              <a:t>Lazy Window</a:t>
            </a:r>
            <a:r>
              <a:rPr lang="en-GB" sz="4400" b="0" i="0" u="none" strike="noStrike" cap="none">
                <a:solidFill>
                  <a:srgbClr val="333399"/>
                </a:solidFill>
                <a:latin typeface="Tahoma"/>
                <a:ea typeface="Tahoma"/>
                <a:cs typeface="Tahoma"/>
                <a:sym typeface="Tahoma"/>
              </a:rPr>
              <a:t> Join (</a:t>
            </a:r>
            <a:r>
              <a:rPr lang="en-GB" sz="4400">
                <a:solidFill>
                  <a:srgbClr val="333399"/>
                </a:solidFill>
                <a:latin typeface="Tahoma"/>
                <a:ea typeface="Tahoma"/>
                <a:cs typeface="Tahoma"/>
                <a:sym typeface="Tahoma"/>
              </a:rPr>
              <a:t>LW</a:t>
            </a:r>
            <a:r>
              <a:rPr lang="en-GB" sz="4400" b="0" i="0" u="none" strike="noStrike" cap="none">
                <a:solidFill>
                  <a:srgbClr val="333399"/>
                </a:solidFill>
                <a:latin typeface="Tahoma"/>
                <a:ea typeface="Tahoma"/>
                <a:cs typeface="Tahoma"/>
                <a:sym typeface="Tahoma"/>
              </a:rPr>
              <a:t>J)</a:t>
            </a:r>
            <a:endParaRPr sz="4400" b="0" i="0" u="none" strike="noStrike" cap="none">
              <a:latin typeface="Arial"/>
              <a:ea typeface="Arial"/>
              <a:cs typeface="Arial"/>
              <a:sym typeface="Arial"/>
            </a:endParaRPr>
          </a:p>
        </p:txBody>
      </p:sp>
      <p:sp>
        <p:nvSpPr>
          <p:cNvPr id="267" name="Google Shape;267;g9707ca2e84_0_142"/>
          <p:cNvSpPr/>
          <p:nvPr/>
        </p:nvSpPr>
        <p:spPr>
          <a:xfrm>
            <a:off x="7042320" y="6001920"/>
            <a:ext cx="1904400" cy="4566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400" b="0" i="0" u="none" strike="noStrike" cap="none">
                <a:solidFill>
                  <a:srgbClr val="000000"/>
                </a:solidFill>
                <a:latin typeface="Tahoma"/>
                <a:ea typeface="Tahoma"/>
                <a:cs typeface="Tahoma"/>
                <a:sym typeface="Tahoma"/>
              </a:rPr>
              <a:t>12</a:t>
            </a:fld>
            <a:endParaRPr sz="1400" b="0" i="0" u="none" strike="noStrike" cap="none">
              <a:latin typeface="Arial"/>
              <a:ea typeface="Arial"/>
              <a:cs typeface="Arial"/>
              <a:sym typeface="Arial"/>
            </a:endParaRPr>
          </a:p>
        </p:txBody>
      </p:sp>
      <p:graphicFrame>
        <p:nvGraphicFramePr>
          <p:cNvPr id="268" name="Google Shape;268;g9707ca2e84_0_142"/>
          <p:cNvGraphicFramePr/>
          <p:nvPr>
            <p:extLst>
              <p:ext uri="{D42A27DB-BD31-4B8C-83A1-F6EECF244321}">
                <p14:modId xmlns:p14="http://schemas.microsoft.com/office/powerpoint/2010/main" val="1001207316"/>
              </p:ext>
            </p:extLst>
          </p:nvPr>
        </p:nvGraphicFramePr>
        <p:xfrm>
          <a:off x="675144" y="3241937"/>
          <a:ext cx="8053900" cy="3261210"/>
        </p:xfrm>
        <a:graphic>
          <a:graphicData uri="http://schemas.openxmlformats.org/drawingml/2006/table">
            <a:tbl>
              <a:tblPr>
                <a:noFill/>
              </a:tblPr>
              <a:tblGrid>
                <a:gridCol w="1169175">
                  <a:extLst>
                    <a:ext uri="{9D8B030D-6E8A-4147-A177-3AD203B41FA5}">
                      <a16:colId xmlns:a16="http://schemas.microsoft.com/office/drawing/2014/main" val="20000"/>
                    </a:ext>
                  </a:extLst>
                </a:gridCol>
                <a:gridCol w="1655500">
                  <a:extLst>
                    <a:ext uri="{9D8B030D-6E8A-4147-A177-3AD203B41FA5}">
                      <a16:colId xmlns:a16="http://schemas.microsoft.com/office/drawing/2014/main" val="20001"/>
                    </a:ext>
                  </a:extLst>
                </a:gridCol>
                <a:gridCol w="1981225">
                  <a:extLst>
                    <a:ext uri="{9D8B030D-6E8A-4147-A177-3AD203B41FA5}">
                      <a16:colId xmlns:a16="http://schemas.microsoft.com/office/drawing/2014/main" val="20002"/>
                    </a:ext>
                  </a:extLst>
                </a:gridCol>
                <a:gridCol w="1689525">
                  <a:extLst>
                    <a:ext uri="{9D8B030D-6E8A-4147-A177-3AD203B41FA5}">
                      <a16:colId xmlns:a16="http://schemas.microsoft.com/office/drawing/2014/main" val="20003"/>
                    </a:ext>
                  </a:extLst>
                </a:gridCol>
                <a:gridCol w="1558475">
                  <a:extLst>
                    <a:ext uri="{9D8B030D-6E8A-4147-A177-3AD203B41FA5}">
                      <a16:colId xmlns:a16="http://schemas.microsoft.com/office/drawing/2014/main" val="20004"/>
                    </a:ext>
                  </a:extLst>
                </a:gridCol>
              </a:tblGrid>
              <a:tr h="382250">
                <a:tc>
                  <a:txBody>
                    <a:bodyPr/>
                    <a:lstStyle/>
                    <a:p>
                      <a:pPr marL="0" lvl="0" indent="0" algn="l" rtl="0">
                        <a:spcBef>
                          <a:spcPts val="0"/>
                        </a:spcBef>
                        <a:spcAft>
                          <a:spcPts val="0"/>
                        </a:spcAft>
                        <a:buNone/>
                      </a:pPr>
                      <a:r>
                        <a:rPr lang="en-GB" sz="1400" i="1" dirty="0"/>
                        <a:t>Algorithm</a:t>
                      </a:r>
                      <a:endParaRPr sz="1400" i="1"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400" i="1"/>
                        <a:t>Incremental Window Execution</a:t>
                      </a:r>
                      <a:endParaRPr sz="1400" i="1"/>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400" i="1" dirty="0"/>
                        <a:t>Online Distribution Strategy (What)</a:t>
                      </a:r>
                      <a:endParaRPr sz="1400" i="1"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400" i="1">
                          <a:solidFill>
                            <a:schemeClr val="dk1"/>
                          </a:solidFill>
                        </a:rPr>
                        <a:t>Data Flow Mechanism (How)</a:t>
                      </a:r>
                      <a:endParaRPr sz="1400" i="1"/>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400" i="1">
                          <a:solidFill>
                            <a:schemeClr val="dk1"/>
                          </a:solidFill>
                        </a:rPr>
                        <a:t>Join Algorithm</a:t>
                      </a:r>
                      <a:endParaRPr sz="1400" i="1">
                        <a:solidFill>
                          <a:schemeClr val="dk1"/>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2250">
                <a:tc>
                  <a:txBody>
                    <a:bodyPr/>
                    <a:lstStyle/>
                    <a:p>
                      <a:pPr marL="0" lvl="0" indent="0" algn="l" rtl="0">
                        <a:spcBef>
                          <a:spcPts val="0"/>
                        </a:spcBef>
                        <a:spcAft>
                          <a:spcPts val="0"/>
                        </a:spcAft>
                        <a:buNone/>
                      </a:pPr>
                      <a:r>
                        <a:rPr lang="en-GB" sz="1400"/>
                        <a:t>HSJoin</a:t>
                      </a:r>
                      <a:endParaRPr sz="14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400">
                          <a:solidFill>
                            <a:schemeClr val="dk1"/>
                          </a:solidFill>
                        </a:rPr>
                        <a:t>Tuple-wise incremental</a:t>
                      </a:r>
                      <a:endParaRPr sz="14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400">
                          <a:solidFill>
                            <a:schemeClr val="dk1"/>
                          </a:solidFill>
                        </a:rPr>
                        <a:t>Eagerly Partition-by-timestamp</a:t>
                      </a:r>
                      <a:endParaRPr sz="14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400">
                          <a:solidFill>
                            <a:schemeClr val="dk1"/>
                          </a:solidFill>
                        </a:rPr>
                        <a:t>Bi-directional flow</a:t>
                      </a:r>
                      <a:endParaRPr sz="1400">
                        <a:solidFill>
                          <a:schemeClr val="dk1"/>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400">
                          <a:solidFill>
                            <a:schemeClr val="dk1"/>
                          </a:solidFill>
                        </a:rPr>
                        <a:t>Stream Join</a:t>
                      </a:r>
                      <a:endParaRPr sz="1400">
                        <a:solidFill>
                          <a:schemeClr val="dk1"/>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2250">
                <a:tc>
                  <a:txBody>
                    <a:bodyPr/>
                    <a:lstStyle/>
                    <a:p>
                      <a:pPr marL="0" lvl="0" indent="0" algn="l" rtl="0">
                        <a:spcBef>
                          <a:spcPts val="0"/>
                        </a:spcBef>
                        <a:spcAft>
                          <a:spcPts val="0"/>
                        </a:spcAft>
                        <a:buNone/>
                      </a:pPr>
                      <a:r>
                        <a:rPr lang="en-GB" sz="1400" dirty="0" err="1"/>
                        <a:t>SplitJoin</a:t>
                      </a:r>
                      <a:r>
                        <a:rPr lang="en-GB" sz="1400" dirty="0"/>
                        <a:t>/</a:t>
                      </a:r>
                      <a:endParaRPr sz="1400" dirty="0"/>
                    </a:p>
                    <a:p>
                      <a:pPr marL="0" lvl="0" indent="0" algn="l" rtl="0">
                        <a:spcBef>
                          <a:spcPts val="0"/>
                        </a:spcBef>
                        <a:spcAft>
                          <a:spcPts val="0"/>
                        </a:spcAft>
                        <a:buNone/>
                      </a:pPr>
                      <a:r>
                        <a:rPr lang="en-GB" sz="1400" dirty="0" err="1"/>
                        <a:t>BiStream</a:t>
                      </a:r>
                      <a:endParaRPr sz="1400"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400"/>
                        <a:t>Tuple-wise incremental</a:t>
                      </a:r>
                      <a:endParaRPr sz="14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400">
                          <a:solidFill>
                            <a:schemeClr val="dk1"/>
                          </a:solidFill>
                        </a:rPr>
                        <a:t>Eagerly Partition-by-timestamp</a:t>
                      </a:r>
                      <a:endParaRPr sz="14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400">
                          <a:solidFill>
                            <a:schemeClr val="dk1"/>
                          </a:solidFill>
                        </a:rPr>
                        <a:t>Broadcast</a:t>
                      </a:r>
                      <a:endParaRPr sz="14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400">
                          <a:solidFill>
                            <a:schemeClr val="dk1"/>
                          </a:solidFill>
                        </a:rPr>
                        <a:t>Stream Join</a:t>
                      </a:r>
                      <a:endParaRPr sz="1400">
                        <a:solidFill>
                          <a:schemeClr val="dk1"/>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8850">
                <a:tc>
                  <a:txBody>
                    <a:bodyPr/>
                    <a:lstStyle/>
                    <a:p>
                      <a:pPr marL="0" lvl="0" indent="0" algn="l" rtl="0">
                        <a:spcBef>
                          <a:spcPts val="0"/>
                        </a:spcBef>
                        <a:spcAft>
                          <a:spcPts val="0"/>
                        </a:spcAft>
                        <a:buNone/>
                      </a:pPr>
                      <a:r>
                        <a:rPr lang="en-GB" sz="1400"/>
                        <a:t>IBWJ</a:t>
                      </a:r>
                      <a:endParaRPr sz="14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400"/>
                        <a:t>Task-wise incremental</a:t>
                      </a:r>
                      <a:endParaRPr sz="14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400">
                          <a:solidFill>
                            <a:schemeClr val="dk1"/>
                          </a:solidFill>
                        </a:rPr>
                        <a:t>Eagerly Partition-by-key</a:t>
                      </a:r>
                      <a:endParaRPr sz="14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400">
                          <a:solidFill>
                            <a:schemeClr val="dk1"/>
                          </a:solidFill>
                        </a:rPr>
                        <a:t>Shared Index</a:t>
                      </a:r>
                      <a:endParaRPr sz="14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400">
                          <a:solidFill>
                            <a:schemeClr val="dk1"/>
                          </a:solidFill>
                        </a:rPr>
                        <a:t>Stream Join</a:t>
                      </a:r>
                      <a:endParaRPr sz="1400">
                        <a:solidFill>
                          <a:schemeClr val="dk1"/>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59450">
                <a:tc>
                  <a:txBody>
                    <a:bodyPr/>
                    <a:lstStyle/>
                    <a:p>
                      <a:pPr marL="0" lvl="0" indent="0" algn="l" rtl="0">
                        <a:spcBef>
                          <a:spcPts val="0"/>
                        </a:spcBef>
                        <a:spcAft>
                          <a:spcPts val="0"/>
                        </a:spcAft>
                        <a:buNone/>
                      </a:pPr>
                      <a:r>
                        <a:rPr lang="en-GB" sz="1400">
                          <a:solidFill>
                            <a:srgbClr val="C50E1F"/>
                          </a:solidFill>
                        </a:rPr>
                        <a:t>LWJ</a:t>
                      </a:r>
                      <a:endParaRPr sz="1400">
                        <a:solidFill>
                          <a:srgbClr val="C50E1F"/>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400">
                          <a:solidFill>
                            <a:srgbClr val="C50E1F"/>
                          </a:solidFill>
                        </a:rPr>
                        <a:t>Window-wise incremental</a:t>
                      </a:r>
                      <a:endParaRPr sz="1400">
                        <a:solidFill>
                          <a:srgbClr val="C50E1F"/>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400">
                          <a:solidFill>
                            <a:srgbClr val="C50E1F"/>
                          </a:solidFill>
                        </a:rPr>
                        <a:t>Non-Partition</a:t>
                      </a:r>
                      <a:endParaRPr sz="1400">
                        <a:solidFill>
                          <a:srgbClr val="C50E1F"/>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400">
                          <a:solidFill>
                            <a:srgbClr val="C50E1F"/>
                          </a:solidFill>
                        </a:rPr>
                        <a:t>Shared Input Array</a:t>
                      </a:r>
                      <a:endParaRPr sz="1400">
                        <a:solidFill>
                          <a:srgbClr val="C50E1F"/>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400" dirty="0">
                          <a:solidFill>
                            <a:srgbClr val="C50E1F"/>
                          </a:solidFill>
                        </a:rPr>
                        <a:t>Relational Join (e.g., Parallel Radix Join)</a:t>
                      </a:r>
                      <a:endParaRPr sz="1400" dirty="0">
                        <a:solidFill>
                          <a:srgbClr val="C50E1F"/>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4" name="Picture 3" descr="Diagram&#10;&#10;Description automatically generated">
            <a:extLst>
              <a:ext uri="{FF2B5EF4-FFF2-40B4-BE49-F238E27FC236}">
                <a16:creationId xmlns:a16="http://schemas.microsoft.com/office/drawing/2014/main" id="{3FD88961-01CA-4DFF-B19B-C10548474925}"/>
              </a:ext>
            </a:extLst>
          </p:cNvPr>
          <p:cNvPicPr>
            <a:picLocks noChangeAspect="1"/>
          </p:cNvPicPr>
          <p:nvPr/>
        </p:nvPicPr>
        <p:blipFill>
          <a:blip r:embed="rId3"/>
          <a:stretch>
            <a:fillRect/>
          </a:stretch>
        </p:blipFill>
        <p:spPr>
          <a:xfrm>
            <a:off x="671621" y="1692223"/>
            <a:ext cx="7926857" cy="154971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97555b0532_0_4"/>
          <p:cNvSpPr/>
          <p:nvPr/>
        </p:nvSpPr>
        <p:spPr>
          <a:xfrm>
            <a:off x="1150920" y="-27360"/>
            <a:ext cx="7792200" cy="14613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4400">
                <a:solidFill>
                  <a:srgbClr val="333399"/>
                </a:solidFill>
                <a:latin typeface="Tahoma"/>
                <a:ea typeface="Tahoma"/>
                <a:cs typeface="Tahoma"/>
                <a:sym typeface="Tahoma"/>
              </a:rPr>
              <a:t>Some Remarks</a:t>
            </a:r>
            <a:endParaRPr sz="4400" b="0" i="0" u="none" strike="noStrike" cap="none">
              <a:latin typeface="Arial"/>
              <a:ea typeface="Arial"/>
              <a:cs typeface="Arial"/>
              <a:sym typeface="Arial"/>
            </a:endParaRPr>
          </a:p>
        </p:txBody>
      </p:sp>
      <p:sp>
        <p:nvSpPr>
          <p:cNvPr id="276" name="Google Shape;276;g97555b0532_0_4"/>
          <p:cNvSpPr/>
          <p:nvPr/>
        </p:nvSpPr>
        <p:spPr>
          <a:xfrm>
            <a:off x="7042320" y="6001920"/>
            <a:ext cx="1904400" cy="4566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400" b="0" i="0" u="none" strike="noStrike" cap="none">
                <a:solidFill>
                  <a:srgbClr val="000000"/>
                </a:solidFill>
                <a:latin typeface="Tahoma"/>
                <a:ea typeface="Tahoma"/>
                <a:cs typeface="Tahoma"/>
                <a:sym typeface="Tahoma"/>
              </a:rPr>
              <a:t>13</a:t>
            </a:fld>
            <a:endParaRPr sz="1400" b="0" i="0" u="none" strike="noStrike" cap="none">
              <a:latin typeface="Arial"/>
              <a:ea typeface="Arial"/>
              <a:cs typeface="Arial"/>
              <a:sym typeface="Arial"/>
            </a:endParaRPr>
          </a:p>
        </p:txBody>
      </p:sp>
      <p:sp>
        <p:nvSpPr>
          <p:cNvPr id="277" name="Google Shape;277;g97555b0532_0_4"/>
          <p:cNvSpPr txBox="1">
            <a:spLocks noGrp="1"/>
          </p:cNvSpPr>
          <p:nvPr>
            <p:ph type="body" idx="4294967295"/>
          </p:nvPr>
        </p:nvSpPr>
        <p:spPr>
          <a:xfrm>
            <a:off x="1182688" y="1776016"/>
            <a:ext cx="77724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dirty="0"/>
              <a:t>IBWJ is nothing but a parallel-version of SHJ.</a:t>
            </a:r>
            <a:endParaRPr dirty="0"/>
          </a:p>
          <a:p>
            <a:pPr marL="0" lvl="0" indent="0" algn="l" rtl="0">
              <a:spcBef>
                <a:spcPts val="0"/>
              </a:spcBef>
              <a:spcAft>
                <a:spcPts val="0"/>
              </a:spcAft>
              <a:buNone/>
            </a:pPr>
            <a:r>
              <a:rPr lang="en-GB" dirty="0"/>
              <a:t>Remember to checkout the taxonomy</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89F5E8-8EEA-4D80-B269-468B6D2B5470}"/>
              </a:ext>
            </a:extLst>
          </p:cNvPr>
          <p:cNvSpPr>
            <a:spLocks noGrp="1"/>
          </p:cNvSpPr>
          <p:nvPr>
            <p:ph type="sldNum" sz="quarter" idx="12"/>
          </p:nvPr>
        </p:nvSpPr>
        <p:spPr/>
        <p:txBody>
          <a:bodyPr/>
          <a:lstStyle/>
          <a:p>
            <a:fld id="{F50726B2-B8E6-934B-B884-24818484A6DE}" type="slidenum">
              <a:rPr lang="en-US" altLang="zh-CN" smtClean="0"/>
              <a:pPr/>
              <a:t>14</a:t>
            </a:fld>
            <a:endParaRPr lang="en-US" altLang="zh-CN"/>
          </a:p>
        </p:txBody>
      </p:sp>
      <p:sp>
        <p:nvSpPr>
          <p:cNvPr id="3" name="Title 2">
            <a:extLst>
              <a:ext uri="{FF2B5EF4-FFF2-40B4-BE49-F238E27FC236}">
                <a16:creationId xmlns:a16="http://schemas.microsoft.com/office/drawing/2014/main" id="{287618DE-B51A-49AF-815A-BCCE7192F5C0}"/>
              </a:ext>
            </a:extLst>
          </p:cNvPr>
          <p:cNvSpPr>
            <a:spLocks noGrp="1"/>
          </p:cNvSpPr>
          <p:nvPr>
            <p:ph type="title"/>
          </p:nvPr>
        </p:nvSpPr>
        <p:spPr/>
        <p:txBody>
          <a:bodyPr/>
          <a:lstStyle/>
          <a:p>
            <a:r>
              <a:rPr lang="en-SG" dirty="0"/>
              <a:t>Plan (6 months)</a:t>
            </a:r>
          </a:p>
        </p:txBody>
      </p:sp>
      <p:sp>
        <p:nvSpPr>
          <p:cNvPr id="4" name="Text Placeholder 3">
            <a:extLst>
              <a:ext uri="{FF2B5EF4-FFF2-40B4-BE49-F238E27FC236}">
                <a16:creationId xmlns:a16="http://schemas.microsoft.com/office/drawing/2014/main" id="{029A5595-EB9C-457F-ADB7-13916B5B1344}"/>
              </a:ext>
            </a:extLst>
          </p:cNvPr>
          <p:cNvSpPr>
            <a:spLocks noGrp="1"/>
          </p:cNvSpPr>
          <p:nvPr>
            <p:ph type="body" sz="half" idx="1"/>
          </p:nvPr>
        </p:nvSpPr>
        <p:spPr/>
        <p:txBody>
          <a:bodyPr/>
          <a:lstStyle/>
          <a:p>
            <a:r>
              <a:rPr lang="en-SG" sz="2400" dirty="0"/>
              <a:t>Based on </a:t>
            </a:r>
            <a:r>
              <a:rPr lang="en-SG" sz="2400" dirty="0" err="1"/>
              <a:t>AlianceDB</a:t>
            </a:r>
            <a:r>
              <a:rPr lang="en-SG" sz="2400" dirty="0"/>
              <a:t>*, implement </a:t>
            </a:r>
            <a:r>
              <a:rPr lang="en-SG" sz="2400" dirty="0" err="1"/>
              <a:t>HSJoin</a:t>
            </a:r>
            <a:r>
              <a:rPr lang="en-SG" sz="2400" dirty="0"/>
              <a:t>, </a:t>
            </a:r>
            <a:r>
              <a:rPr lang="en-GB" sz="2400" dirty="0" err="1"/>
              <a:t>SplitJoin</a:t>
            </a:r>
            <a:r>
              <a:rPr lang="en-GB" sz="2400" dirty="0"/>
              <a:t> and</a:t>
            </a:r>
            <a:r>
              <a:rPr lang="en-SG" sz="2400" dirty="0"/>
              <a:t> IBWJ. (2 months)</a:t>
            </a:r>
          </a:p>
          <a:p>
            <a:r>
              <a:rPr lang="en-SG" sz="2400" dirty="0"/>
              <a:t>Validate our hypotheses in slide 7. (0.5 month)</a:t>
            </a:r>
          </a:p>
          <a:p>
            <a:r>
              <a:rPr lang="en-SG" sz="2400" dirty="0"/>
              <a:t>Design </a:t>
            </a:r>
            <a:r>
              <a:rPr lang="en-GB" sz="2400" dirty="0"/>
              <a:t>Intra-Window Join Processor with </a:t>
            </a:r>
            <a:r>
              <a:rPr lang="en-GB" sz="2400" dirty="0">
                <a:solidFill>
                  <a:srgbClr val="FF0000"/>
                </a:solidFill>
              </a:rPr>
              <a:t>cost-model</a:t>
            </a:r>
            <a:r>
              <a:rPr lang="en-GB" sz="2400" dirty="0"/>
              <a:t> to handle each window. (1 month)</a:t>
            </a:r>
          </a:p>
          <a:p>
            <a:r>
              <a:rPr lang="en-GB" sz="2400" dirty="0"/>
              <a:t>Design Sliding Window Controller with </a:t>
            </a:r>
            <a:r>
              <a:rPr lang="en-GB" sz="2400" dirty="0">
                <a:solidFill>
                  <a:srgbClr val="FF0000"/>
                </a:solidFill>
              </a:rPr>
              <a:t>cost-model</a:t>
            </a:r>
            <a:r>
              <a:rPr lang="en-GB" sz="2400" dirty="0"/>
              <a:t> to handle window progress. (1 month)</a:t>
            </a:r>
          </a:p>
          <a:p>
            <a:r>
              <a:rPr lang="en-GB" sz="2400" dirty="0"/>
              <a:t>Put them together and evaluate the LWJ. (1.5 month)</a:t>
            </a:r>
          </a:p>
        </p:txBody>
      </p:sp>
      <p:sp>
        <p:nvSpPr>
          <p:cNvPr id="5" name="Rectangle 4">
            <a:extLst>
              <a:ext uri="{FF2B5EF4-FFF2-40B4-BE49-F238E27FC236}">
                <a16:creationId xmlns:a16="http://schemas.microsoft.com/office/drawing/2014/main" id="{C79416DE-A444-6246-BAD3-0EB3FDB74796}"/>
              </a:ext>
            </a:extLst>
          </p:cNvPr>
          <p:cNvSpPr/>
          <p:nvPr/>
        </p:nvSpPr>
        <p:spPr>
          <a:xfrm>
            <a:off x="1182687" y="5692606"/>
            <a:ext cx="7761287" cy="369332"/>
          </a:xfrm>
          <a:prstGeom prst="rect">
            <a:avLst/>
          </a:prstGeom>
        </p:spPr>
        <p:txBody>
          <a:bodyPr wrap="square">
            <a:spAutoFit/>
          </a:bodyPr>
          <a:lstStyle/>
          <a:p>
            <a:r>
              <a:rPr lang="en-GB" dirty="0"/>
              <a:t>*https://</a:t>
            </a:r>
            <a:r>
              <a:rPr lang="en-GB" dirty="0" err="1"/>
              <a:t>github.com</a:t>
            </a:r>
            <a:r>
              <a:rPr lang="en-GB" dirty="0"/>
              <a:t>/</a:t>
            </a:r>
            <a:r>
              <a:rPr lang="en-GB" dirty="0" err="1"/>
              <a:t>ShuhaoZhangTony</a:t>
            </a:r>
            <a:r>
              <a:rPr lang="en-GB" dirty="0"/>
              <a:t>/</a:t>
            </a:r>
            <a:r>
              <a:rPr lang="en-GB" dirty="0" err="1"/>
              <a:t>SlidingWindowJoin</a:t>
            </a:r>
            <a:endParaRPr lang="en-GB" dirty="0"/>
          </a:p>
        </p:txBody>
      </p:sp>
    </p:spTree>
    <p:extLst>
      <p:ext uri="{BB962C8B-B14F-4D97-AF65-F5344CB8AC3E}">
        <p14:creationId xmlns:p14="http://schemas.microsoft.com/office/powerpoint/2010/main" val="2635474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8da6aa59cb_0_7"/>
          <p:cNvSpPr txBox="1">
            <a:spLocks noGrp="1"/>
          </p:cNvSpPr>
          <p:nvPr>
            <p:ph type="title"/>
          </p:nvPr>
        </p:nvSpPr>
        <p:spPr>
          <a:xfrm>
            <a:off x="1150938" y="-27384"/>
            <a:ext cx="7793100" cy="1462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GB" dirty="0"/>
              <a:t>Stream Join</a:t>
            </a:r>
            <a:endParaRPr dirty="0"/>
          </a:p>
        </p:txBody>
      </p:sp>
      <p:sp>
        <p:nvSpPr>
          <p:cNvPr id="173" name="Google Shape;173;g8da6aa59cb_0_7"/>
          <p:cNvSpPr txBox="1">
            <a:spLocks noGrp="1"/>
          </p:cNvSpPr>
          <p:nvPr>
            <p:ph type="sldNum" idx="12"/>
          </p:nvPr>
        </p:nvSpPr>
        <p:spPr>
          <a:xfrm>
            <a:off x="7042150" y="6001941"/>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2</a:t>
            </a:fld>
            <a:endParaRPr/>
          </a:p>
        </p:txBody>
      </p:sp>
      <p:sp>
        <p:nvSpPr>
          <p:cNvPr id="174" name="Google Shape;174;g8da6aa59cb_0_7"/>
          <p:cNvSpPr txBox="1"/>
          <p:nvPr/>
        </p:nvSpPr>
        <p:spPr>
          <a:xfrm>
            <a:off x="605056" y="5157525"/>
            <a:ext cx="71157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0" i="0" u="none" strike="noStrike" cap="none" dirty="0">
                <a:solidFill>
                  <a:srgbClr val="000000"/>
                </a:solidFill>
                <a:latin typeface="Arial"/>
                <a:ea typeface="Arial"/>
                <a:cs typeface="Arial"/>
                <a:sym typeface="Arial"/>
              </a:rPr>
              <a:t>Credit: </a:t>
            </a:r>
            <a:r>
              <a:rPr lang="en-GB" sz="1800" b="0" i="0" u="sng" strike="noStrike" cap="none" dirty="0">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How Uber Detects on Trip Car Crashes – Nicolas Anderson &amp; </a:t>
            </a:r>
            <a:r>
              <a:rPr lang="en-GB" sz="1800" b="0" i="0" u="sng" strike="noStrike" cap="none" dirty="0" err="1">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Jin</a:t>
            </a:r>
            <a:r>
              <a:rPr lang="en-GB" sz="1800" b="0" i="0" u="sng" strike="noStrike" cap="none" dirty="0">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 Yang, Uber</a:t>
            </a:r>
            <a:r>
              <a:rPr lang="en-GB" sz="1800" b="0" i="0" u="none" strike="noStrike" cap="none" dirty="0">
                <a:solidFill>
                  <a:srgbClr val="000000"/>
                </a:solidFill>
                <a:latin typeface="Arial"/>
                <a:ea typeface="Arial"/>
                <a:cs typeface="Arial"/>
                <a:sym typeface="Arial"/>
              </a:rPr>
              <a:t> (</a:t>
            </a:r>
            <a:r>
              <a:rPr lang="en-GB" sz="1800" b="0" i="0" u="none" strike="noStrike" cap="none" dirty="0" err="1">
                <a:solidFill>
                  <a:srgbClr val="000000"/>
                </a:solidFill>
                <a:latin typeface="Arial"/>
                <a:ea typeface="Arial"/>
                <a:cs typeface="Arial"/>
                <a:sym typeface="Arial"/>
              </a:rPr>
              <a:t>Flink</a:t>
            </a:r>
            <a:r>
              <a:rPr lang="en-GB" sz="1800" b="0" i="0" u="none" strike="noStrike" cap="none" dirty="0">
                <a:solidFill>
                  <a:srgbClr val="000000"/>
                </a:solidFill>
                <a:latin typeface="Arial"/>
                <a:ea typeface="Arial"/>
                <a:cs typeface="Arial"/>
                <a:sym typeface="Arial"/>
              </a:rPr>
              <a:t> Forward, Oct, 2019)</a:t>
            </a:r>
            <a:endParaRPr dirty="0"/>
          </a:p>
        </p:txBody>
      </p:sp>
      <p:sp>
        <p:nvSpPr>
          <p:cNvPr id="175" name="Google Shape;175;g8da6aa59cb_0_7"/>
          <p:cNvSpPr/>
          <p:nvPr/>
        </p:nvSpPr>
        <p:spPr>
          <a:xfrm>
            <a:off x="2530624" y="2872235"/>
            <a:ext cx="914400" cy="596400"/>
          </a:xfrm>
          <a:prstGeom prst="rect">
            <a:avLst/>
          </a:prstGeom>
          <a:solidFill>
            <a:srgbClr val="BDE8F7"/>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Detect Stops</a:t>
            </a:r>
            <a:endParaRPr/>
          </a:p>
        </p:txBody>
      </p:sp>
      <p:cxnSp>
        <p:nvCxnSpPr>
          <p:cNvPr id="176" name="Google Shape;176;g8da6aa59cb_0_7"/>
          <p:cNvCxnSpPr>
            <a:endCxn id="175" idx="1"/>
          </p:cNvCxnSpPr>
          <p:nvPr/>
        </p:nvCxnSpPr>
        <p:spPr>
          <a:xfrm>
            <a:off x="1187524" y="3170435"/>
            <a:ext cx="1343100" cy="0"/>
          </a:xfrm>
          <a:prstGeom prst="straightConnector1">
            <a:avLst/>
          </a:prstGeom>
          <a:noFill/>
          <a:ln w="57150" cap="flat" cmpd="sng">
            <a:solidFill>
              <a:srgbClr val="000000"/>
            </a:solidFill>
            <a:prstDash val="solid"/>
            <a:miter lim="800000"/>
            <a:headEnd type="none" w="sm" len="sm"/>
            <a:tailEnd type="triangle" w="med" len="med"/>
          </a:ln>
        </p:spPr>
      </p:cxnSp>
      <p:sp>
        <p:nvSpPr>
          <p:cNvPr id="177" name="Google Shape;177;g8da6aa59cb_0_7"/>
          <p:cNvSpPr txBox="1"/>
          <p:nvPr/>
        </p:nvSpPr>
        <p:spPr>
          <a:xfrm>
            <a:off x="875081" y="2472125"/>
            <a:ext cx="1596900" cy="400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2000" b="0" i="0" u="none" strike="noStrike" cap="none" dirty="0">
                <a:solidFill>
                  <a:srgbClr val="000000"/>
                </a:solidFill>
                <a:latin typeface="Arial"/>
                <a:ea typeface="Arial"/>
                <a:cs typeface="Arial"/>
                <a:sym typeface="Arial"/>
              </a:rPr>
              <a:t>GPS signals</a:t>
            </a:r>
            <a:endParaRPr dirty="0"/>
          </a:p>
        </p:txBody>
      </p:sp>
      <p:sp>
        <p:nvSpPr>
          <p:cNvPr id="178" name="Google Shape;178;g8da6aa59cb_0_7"/>
          <p:cNvSpPr/>
          <p:nvPr/>
        </p:nvSpPr>
        <p:spPr>
          <a:xfrm>
            <a:off x="2539428" y="4033952"/>
            <a:ext cx="914400" cy="596400"/>
          </a:xfrm>
          <a:prstGeom prst="rect">
            <a:avLst/>
          </a:prstGeom>
          <a:solidFill>
            <a:srgbClr val="BDE8F7"/>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Detect spikes</a:t>
            </a:r>
            <a:endParaRPr/>
          </a:p>
        </p:txBody>
      </p:sp>
      <p:cxnSp>
        <p:nvCxnSpPr>
          <p:cNvPr id="179" name="Google Shape;179;g8da6aa59cb_0_7"/>
          <p:cNvCxnSpPr>
            <a:endCxn id="178" idx="1"/>
          </p:cNvCxnSpPr>
          <p:nvPr/>
        </p:nvCxnSpPr>
        <p:spPr>
          <a:xfrm>
            <a:off x="1196328" y="4332152"/>
            <a:ext cx="1343100" cy="0"/>
          </a:xfrm>
          <a:prstGeom prst="straightConnector1">
            <a:avLst/>
          </a:prstGeom>
          <a:noFill/>
          <a:ln w="57150" cap="flat" cmpd="sng">
            <a:solidFill>
              <a:srgbClr val="000000"/>
            </a:solidFill>
            <a:prstDash val="solid"/>
            <a:miter lim="800000"/>
            <a:headEnd type="none" w="sm" len="sm"/>
            <a:tailEnd type="triangle" w="med" len="med"/>
          </a:ln>
        </p:spPr>
      </p:cxnSp>
      <p:sp>
        <p:nvSpPr>
          <p:cNvPr id="180" name="Google Shape;180;g8da6aa59cb_0_7"/>
          <p:cNvSpPr txBox="1"/>
          <p:nvPr/>
        </p:nvSpPr>
        <p:spPr>
          <a:xfrm>
            <a:off x="97962" y="3604132"/>
            <a:ext cx="2707800" cy="400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2000">
                <a:solidFill>
                  <a:srgbClr val="000000"/>
                </a:solidFill>
                <a:latin typeface="Arial"/>
                <a:ea typeface="Arial"/>
                <a:cs typeface="Arial"/>
                <a:sym typeface="Arial"/>
              </a:rPr>
              <a:t>Accelerometer signals</a:t>
            </a:r>
            <a:endParaRPr/>
          </a:p>
        </p:txBody>
      </p:sp>
      <p:sp>
        <p:nvSpPr>
          <p:cNvPr id="181" name="Google Shape;181;g8da6aa59cb_0_7"/>
          <p:cNvSpPr/>
          <p:nvPr/>
        </p:nvSpPr>
        <p:spPr>
          <a:xfrm>
            <a:off x="5223302" y="3467047"/>
            <a:ext cx="1296000" cy="608100"/>
          </a:xfrm>
          <a:prstGeom prst="ellipse">
            <a:avLst/>
          </a:prstGeom>
          <a:solidFill>
            <a:srgbClr val="E0E0E0"/>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GB" sz="2400" b="0" i="0" u="none" strike="noStrike" cap="none">
                <a:solidFill>
                  <a:srgbClr val="000000"/>
                </a:solidFill>
                <a:latin typeface="Arial"/>
                <a:ea typeface="Arial"/>
                <a:cs typeface="Arial"/>
                <a:sym typeface="Arial"/>
              </a:rPr>
              <a:t>Join</a:t>
            </a:r>
            <a:endParaRPr/>
          </a:p>
        </p:txBody>
      </p:sp>
      <p:cxnSp>
        <p:nvCxnSpPr>
          <p:cNvPr id="182" name="Google Shape;182;g8da6aa59cb_0_7"/>
          <p:cNvCxnSpPr>
            <a:stCxn id="175" idx="3"/>
            <a:endCxn id="181" idx="2"/>
          </p:cNvCxnSpPr>
          <p:nvPr/>
        </p:nvCxnSpPr>
        <p:spPr>
          <a:xfrm>
            <a:off x="3445024" y="3170435"/>
            <a:ext cx="1778400" cy="600600"/>
          </a:xfrm>
          <a:prstGeom prst="straightConnector1">
            <a:avLst/>
          </a:prstGeom>
          <a:noFill/>
          <a:ln w="38100" cap="flat" cmpd="sng">
            <a:solidFill>
              <a:srgbClr val="000000"/>
            </a:solidFill>
            <a:prstDash val="solid"/>
            <a:miter lim="800000"/>
            <a:headEnd type="none" w="sm" len="sm"/>
            <a:tailEnd type="triangle" w="med" len="med"/>
          </a:ln>
        </p:spPr>
      </p:cxnSp>
      <p:cxnSp>
        <p:nvCxnSpPr>
          <p:cNvPr id="183" name="Google Shape;183;g8da6aa59cb_0_7"/>
          <p:cNvCxnSpPr>
            <a:stCxn id="178" idx="3"/>
            <a:endCxn id="181" idx="2"/>
          </p:cNvCxnSpPr>
          <p:nvPr/>
        </p:nvCxnSpPr>
        <p:spPr>
          <a:xfrm rot="10800000" flipH="1">
            <a:off x="3453828" y="3771152"/>
            <a:ext cx="1769400" cy="561000"/>
          </a:xfrm>
          <a:prstGeom prst="straightConnector1">
            <a:avLst/>
          </a:prstGeom>
          <a:noFill/>
          <a:ln w="38100" cap="flat" cmpd="sng">
            <a:solidFill>
              <a:srgbClr val="000000"/>
            </a:solidFill>
            <a:prstDash val="solid"/>
            <a:miter lim="800000"/>
            <a:headEnd type="none" w="sm" len="sm"/>
            <a:tailEnd type="triangle" w="med" len="med"/>
          </a:ln>
        </p:spPr>
      </p:cxnSp>
      <p:cxnSp>
        <p:nvCxnSpPr>
          <p:cNvPr id="184" name="Google Shape;184;g8da6aa59cb_0_7"/>
          <p:cNvCxnSpPr>
            <a:stCxn id="181" idx="6"/>
          </p:cNvCxnSpPr>
          <p:nvPr/>
        </p:nvCxnSpPr>
        <p:spPr>
          <a:xfrm>
            <a:off x="6519302" y="3771097"/>
            <a:ext cx="933000" cy="0"/>
          </a:xfrm>
          <a:prstGeom prst="straightConnector1">
            <a:avLst/>
          </a:prstGeom>
          <a:noFill/>
          <a:ln w="57150" cap="flat" cmpd="sng">
            <a:solidFill>
              <a:srgbClr val="000000"/>
            </a:solidFill>
            <a:prstDash val="solid"/>
            <a:miter lim="800000"/>
            <a:headEnd type="none" w="sm" len="sm"/>
            <a:tailEnd type="triangle" w="med" len="med"/>
          </a:ln>
        </p:spPr>
      </p:cxnSp>
      <p:sp>
        <p:nvSpPr>
          <p:cNvPr id="185" name="Google Shape;185;g8da6aa59cb_0_7"/>
          <p:cNvSpPr txBox="1"/>
          <p:nvPr/>
        </p:nvSpPr>
        <p:spPr>
          <a:xfrm>
            <a:off x="3522293" y="2883234"/>
            <a:ext cx="1281000" cy="400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2000">
                <a:solidFill>
                  <a:srgbClr val="000000"/>
                </a:solidFill>
                <a:latin typeface="Arial"/>
                <a:ea typeface="Arial"/>
                <a:cs typeface="Arial"/>
                <a:sym typeface="Arial"/>
              </a:rPr>
              <a:t>Car stops</a:t>
            </a:r>
            <a:endParaRPr/>
          </a:p>
        </p:txBody>
      </p:sp>
      <p:sp>
        <p:nvSpPr>
          <p:cNvPr id="186" name="Google Shape;186;g8da6aa59cb_0_7"/>
          <p:cNvSpPr txBox="1"/>
          <p:nvPr/>
        </p:nvSpPr>
        <p:spPr>
          <a:xfrm>
            <a:off x="3419872" y="4263471"/>
            <a:ext cx="1810200" cy="400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2000" dirty="0">
                <a:solidFill>
                  <a:srgbClr val="000000"/>
                </a:solidFill>
                <a:latin typeface="Arial"/>
                <a:ea typeface="Arial"/>
                <a:cs typeface="Arial"/>
                <a:sym typeface="Arial"/>
              </a:rPr>
              <a:t>Phone shakes</a:t>
            </a:r>
            <a:endParaRPr dirty="0"/>
          </a:p>
        </p:txBody>
      </p:sp>
      <p:sp>
        <p:nvSpPr>
          <p:cNvPr id="187" name="Google Shape;187;g8da6aa59cb_0_7"/>
          <p:cNvSpPr txBox="1"/>
          <p:nvPr/>
        </p:nvSpPr>
        <p:spPr>
          <a:xfrm>
            <a:off x="5010820" y="3070651"/>
            <a:ext cx="2801400" cy="400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2000">
                <a:solidFill>
                  <a:srgbClr val="000000"/>
                </a:solidFill>
                <a:latin typeface="Arial"/>
                <a:ea typeface="Arial"/>
                <a:cs typeface="Arial"/>
                <a:sym typeface="Arial"/>
              </a:rPr>
              <a:t>Join over the same trip</a:t>
            </a:r>
            <a:endParaRPr/>
          </a:p>
        </p:txBody>
      </p:sp>
      <p:sp>
        <p:nvSpPr>
          <p:cNvPr id="188" name="Google Shape;188;g8da6aa59cb_0_7"/>
          <p:cNvSpPr txBox="1"/>
          <p:nvPr/>
        </p:nvSpPr>
        <p:spPr>
          <a:xfrm>
            <a:off x="7452320" y="3467047"/>
            <a:ext cx="1296000" cy="708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2000">
                <a:solidFill>
                  <a:srgbClr val="000000"/>
                </a:solidFill>
                <a:latin typeface="Arial"/>
                <a:ea typeface="Arial"/>
                <a:cs typeface="Arial"/>
                <a:sym typeface="Arial"/>
              </a:rPr>
              <a:t>Potential accident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9707ca2e84_0_204"/>
          <p:cNvSpPr txBox="1">
            <a:spLocks noGrp="1"/>
          </p:cNvSpPr>
          <p:nvPr>
            <p:ph type="title"/>
          </p:nvPr>
        </p:nvSpPr>
        <p:spPr>
          <a:xfrm>
            <a:off x="1150938" y="-27384"/>
            <a:ext cx="7793100" cy="1462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dirty="0"/>
              <a:t>Background: Sliding Window Join</a:t>
            </a:r>
            <a:endParaRPr dirty="0"/>
          </a:p>
        </p:txBody>
      </p:sp>
      <p:sp>
        <p:nvSpPr>
          <p:cNvPr id="195" name="Google Shape;195;g9707ca2e84_0_204"/>
          <p:cNvSpPr txBox="1">
            <a:spLocks noGrp="1"/>
          </p:cNvSpPr>
          <p:nvPr>
            <p:ph type="body" idx="1"/>
          </p:nvPr>
        </p:nvSpPr>
        <p:spPr>
          <a:xfrm>
            <a:off x="1182700" y="3877175"/>
            <a:ext cx="7772400" cy="20139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GB" sz="2900" dirty="0"/>
              <a:t>Sliding window join: joining over subsets (e.g., w1) of two input stream.</a:t>
            </a:r>
            <a:endParaRPr sz="2900" dirty="0"/>
          </a:p>
          <a:p>
            <a:pPr marL="457200" lvl="0" indent="-342900" algn="l" rtl="0">
              <a:spcBef>
                <a:spcPts val="0"/>
              </a:spcBef>
              <a:spcAft>
                <a:spcPts val="0"/>
              </a:spcAft>
              <a:buSzPts val="1800"/>
              <a:buChar char="■"/>
            </a:pPr>
            <a:r>
              <a:rPr lang="en-GB" sz="2900" dirty="0"/>
              <a:t>Sliding window join is costly and significant efforts have been spent on accelerating it utilizing hardware parallelism.</a:t>
            </a:r>
            <a:endParaRPr sz="2900" dirty="0"/>
          </a:p>
        </p:txBody>
      </p:sp>
      <p:sp>
        <p:nvSpPr>
          <p:cNvPr id="196" name="Google Shape;196;g9707ca2e84_0_204"/>
          <p:cNvSpPr txBox="1">
            <a:spLocks noGrp="1"/>
          </p:cNvSpPr>
          <p:nvPr>
            <p:ph type="sldNum" idx="12"/>
          </p:nvPr>
        </p:nvSpPr>
        <p:spPr>
          <a:xfrm>
            <a:off x="7042150" y="6001941"/>
            <a:ext cx="19050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GB"/>
              <a:t>3</a:t>
            </a:fld>
            <a:endParaRPr/>
          </a:p>
        </p:txBody>
      </p:sp>
      <p:sp>
        <p:nvSpPr>
          <p:cNvPr id="197" name="Google Shape;197;g9707ca2e84_0_204"/>
          <p:cNvSpPr txBox="1"/>
          <p:nvPr/>
        </p:nvSpPr>
        <p:spPr>
          <a:xfrm>
            <a:off x="5554475" y="2494450"/>
            <a:ext cx="1476600" cy="32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ahoma"/>
                <a:ea typeface="Tahoma"/>
                <a:cs typeface="Tahoma"/>
                <a:sym typeface="Tahoma"/>
              </a:rPr>
              <a:t>Input Stream R</a:t>
            </a:r>
            <a:endParaRPr>
              <a:latin typeface="Tahoma"/>
              <a:ea typeface="Tahoma"/>
              <a:cs typeface="Tahoma"/>
              <a:sym typeface="Tahoma"/>
            </a:endParaRPr>
          </a:p>
        </p:txBody>
      </p:sp>
      <p:sp>
        <p:nvSpPr>
          <p:cNvPr id="198" name="Google Shape;198;g9707ca2e84_0_204"/>
          <p:cNvSpPr txBox="1"/>
          <p:nvPr/>
        </p:nvSpPr>
        <p:spPr>
          <a:xfrm>
            <a:off x="5554475" y="3443200"/>
            <a:ext cx="1476600" cy="32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ahoma"/>
                <a:ea typeface="Tahoma"/>
                <a:cs typeface="Tahoma"/>
                <a:sym typeface="Tahoma"/>
              </a:rPr>
              <a:t>Input Stream S</a:t>
            </a:r>
            <a:endParaRPr>
              <a:latin typeface="Tahoma"/>
              <a:ea typeface="Tahoma"/>
              <a:cs typeface="Tahoma"/>
              <a:sym typeface="Tahoma"/>
            </a:endParaRPr>
          </a:p>
        </p:txBody>
      </p:sp>
      <p:pic>
        <p:nvPicPr>
          <p:cNvPr id="199" name="Google Shape;199;g9707ca2e84_0_204"/>
          <p:cNvPicPr preferRelativeResize="0"/>
          <p:nvPr/>
        </p:nvPicPr>
        <p:blipFill>
          <a:blip r:embed="rId3">
            <a:alphaModFix/>
          </a:blip>
          <a:stretch>
            <a:fillRect/>
          </a:stretch>
        </p:blipFill>
        <p:spPr>
          <a:xfrm>
            <a:off x="1150950" y="1822991"/>
            <a:ext cx="4403521" cy="213755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8da9cd9883_0_0"/>
          <p:cNvSpPr txBox="1">
            <a:spLocks noGrp="1"/>
          </p:cNvSpPr>
          <p:nvPr>
            <p:ph type="title"/>
          </p:nvPr>
        </p:nvSpPr>
        <p:spPr>
          <a:xfrm>
            <a:off x="1150938" y="-27384"/>
            <a:ext cx="7793100" cy="1462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GB" dirty="0"/>
              <a:t>Background: Modern Multicore Processors</a:t>
            </a:r>
            <a:endParaRPr dirty="0"/>
          </a:p>
        </p:txBody>
      </p:sp>
      <p:sp>
        <p:nvSpPr>
          <p:cNvPr id="320" name="Google Shape;320;g8da9cd9883_0_0"/>
          <p:cNvSpPr txBox="1">
            <a:spLocks noGrp="1"/>
          </p:cNvSpPr>
          <p:nvPr>
            <p:ph type="sldNum" idx="12"/>
          </p:nvPr>
        </p:nvSpPr>
        <p:spPr>
          <a:xfrm>
            <a:off x="7042150" y="6001941"/>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4</a:t>
            </a:fld>
            <a:endParaRPr/>
          </a:p>
        </p:txBody>
      </p:sp>
      <p:pic>
        <p:nvPicPr>
          <p:cNvPr id="321" name="Google Shape;321;g8da9cd9883_0_0"/>
          <p:cNvPicPr preferRelativeResize="0"/>
          <p:nvPr/>
        </p:nvPicPr>
        <p:blipFill rotWithShape="1">
          <a:blip r:embed="rId3">
            <a:alphaModFix/>
          </a:blip>
          <a:srcRect/>
          <a:stretch/>
        </p:blipFill>
        <p:spPr>
          <a:xfrm>
            <a:off x="708223" y="2243251"/>
            <a:ext cx="4356304" cy="2747947"/>
          </a:xfrm>
          <a:prstGeom prst="rect">
            <a:avLst/>
          </a:prstGeom>
          <a:noFill/>
          <a:ln>
            <a:noFill/>
          </a:ln>
        </p:spPr>
      </p:pic>
      <p:sp>
        <p:nvSpPr>
          <p:cNvPr id="322" name="Google Shape;322;g8da9cd9883_0_0"/>
          <p:cNvSpPr txBox="1"/>
          <p:nvPr/>
        </p:nvSpPr>
        <p:spPr>
          <a:xfrm>
            <a:off x="5307000" y="2905775"/>
            <a:ext cx="3637200" cy="62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ahoma"/>
                <a:ea typeface="Tahoma"/>
                <a:cs typeface="Tahoma"/>
                <a:sym typeface="Tahoma"/>
              </a:rPr>
              <a:t>HUAWEI KunLun Server;</a:t>
            </a:r>
            <a:endParaRPr>
              <a:latin typeface="Tahoma"/>
              <a:ea typeface="Tahoma"/>
              <a:cs typeface="Tahoma"/>
              <a:sym typeface="Tahoma"/>
            </a:endParaRPr>
          </a:p>
          <a:p>
            <a:pPr marL="0" lvl="0" indent="0" algn="l" rtl="0">
              <a:spcBef>
                <a:spcPts val="0"/>
              </a:spcBef>
              <a:spcAft>
                <a:spcPts val="0"/>
              </a:spcAft>
              <a:buNone/>
            </a:pPr>
            <a:r>
              <a:rPr lang="en-GB">
                <a:latin typeface="Tahoma"/>
                <a:ea typeface="Tahoma"/>
                <a:cs typeface="Tahoma"/>
                <a:sym typeface="Tahoma"/>
              </a:rPr>
              <a:t>8 * 18 Cores (w/o HyperThreading)</a:t>
            </a:r>
            <a:endParaRPr>
              <a:latin typeface="Tahoma"/>
              <a:ea typeface="Tahoma"/>
              <a:cs typeface="Tahoma"/>
              <a:sym typeface="Tahoma"/>
            </a:endParaRPr>
          </a:p>
        </p:txBody>
      </p:sp>
    </p:spTree>
    <p:extLst>
      <p:ext uri="{BB962C8B-B14F-4D97-AF65-F5344CB8AC3E}">
        <p14:creationId xmlns:p14="http://schemas.microsoft.com/office/powerpoint/2010/main" val="3947687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8c87c10577_1_22"/>
          <p:cNvSpPr txBox="1">
            <a:spLocks noGrp="1"/>
          </p:cNvSpPr>
          <p:nvPr>
            <p:ph type="title"/>
          </p:nvPr>
        </p:nvSpPr>
        <p:spPr>
          <a:xfrm>
            <a:off x="1150938" y="-27384"/>
            <a:ext cx="7793100" cy="1462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dirty="0"/>
              <a:t>Research Goal</a:t>
            </a:r>
            <a:endParaRPr dirty="0"/>
          </a:p>
        </p:txBody>
      </p:sp>
      <p:sp>
        <p:nvSpPr>
          <p:cNvPr id="206" name="Google Shape;206;g8c87c10577_1_22"/>
          <p:cNvSpPr txBox="1">
            <a:spLocks noGrp="1"/>
          </p:cNvSpPr>
          <p:nvPr>
            <p:ph type="body" idx="1"/>
          </p:nvPr>
        </p:nvSpPr>
        <p:spPr>
          <a:xfrm>
            <a:off x="1182688" y="1776016"/>
            <a:ext cx="7772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GB" b="1" dirty="0"/>
              <a:t>Goal</a:t>
            </a:r>
            <a:r>
              <a:rPr lang="en-GB" dirty="0"/>
              <a:t>: achieve ultra-fast sliding-window join processing by better utilizing modern multicore processors</a:t>
            </a:r>
            <a:endParaRPr dirty="0"/>
          </a:p>
          <a:p>
            <a:pPr marL="457200" lvl="0" indent="-342900" algn="l" rtl="0">
              <a:spcBef>
                <a:spcPts val="360"/>
              </a:spcBef>
              <a:spcAft>
                <a:spcPts val="0"/>
              </a:spcAft>
              <a:buSzPts val="1800"/>
              <a:buChar char="❖"/>
            </a:pPr>
            <a:r>
              <a:rPr lang="en-GB" dirty="0"/>
              <a:t>There is a </a:t>
            </a:r>
            <a:r>
              <a:rPr lang="en-GB" dirty="0" err="1"/>
              <a:t>tradeoff</a:t>
            </a:r>
            <a:r>
              <a:rPr lang="en-GB" dirty="0"/>
              <a:t> between </a:t>
            </a:r>
            <a:r>
              <a:rPr lang="en-GB" dirty="0">
                <a:solidFill>
                  <a:srgbClr val="C50E1F"/>
                </a:solidFill>
              </a:rPr>
              <a:t>maximizing execution parallelism</a:t>
            </a:r>
            <a:r>
              <a:rPr lang="en-GB" dirty="0"/>
              <a:t> and </a:t>
            </a:r>
            <a:r>
              <a:rPr lang="en-GB" dirty="0">
                <a:solidFill>
                  <a:srgbClr val="C50E1F"/>
                </a:solidFill>
              </a:rPr>
              <a:t>maximizing sharing computing among windows</a:t>
            </a:r>
            <a:endParaRPr dirty="0">
              <a:solidFill>
                <a:srgbClr val="C50E1F"/>
              </a:solidFill>
            </a:endParaRPr>
          </a:p>
        </p:txBody>
      </p:sp>
      <p:sp>
        <p:nvSpPr>
          <p:cNvPr id="207" name="Google Shape;207;g8c87c10577_1_22"/>
          <p:cNvSpPr txBox="1">
            <a:spLocks noGrp="1"/>
          </p:cNvSpPr>
          <p:nvPr>
            <p:ph type="sldNum" idx="12"/>
          </p:nvPr>
        </p:nvSpPr>
        <p:spPr>
          <a:xfrm>
            <a:off x="7042150" y="6001941"/>
            <a:ext cx="19050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GB"/>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9707ca2e84_0_125"/>
          <p:cNvSpPr/>
          <p:nvPr/>
        </p:nvSpPr>
        <p:spPr>
          <a:xfrm>
            <a:off x="1150920" y="-27360"/>
            <a:ext cx="7792200" cy="1461300"/>
          </a:xfrm>
          <a:prstGeom prst="rect">
            <a:avLst/>
          </a:prstGeom>
          <a:noFill/>
          <a:ln>
            <a:noFill/>
          </a:ln>
        </p:spPr>
        <p:txBody>
          <a:bodyPr spcFirstLastPara="1" wrap="square" lIns="90000" tIns="45000" rIns="90000" bIns="45000" anchor="b" anchorCtr="0">
            <a:noAutofit/>
          </a:bodyPr>
          <a:lstStyle/>
          <a:p>
            <a:pPr marL="0" lvl="0" indent="0" algn="l" rtl="0">
              <a:spcBef>
                <a:spcPts val="0"/>
              </a:spcBef>
              <a:spcAft>
                <a:spcPts val="0"/>
              </a:spcAft>
              <a:buClr>
                <a:schemeClr val="dk1"/>
              </a:buClr>
              <a:buFont typeface="Arial"/>
              <a:buNone/>
            </a:pPr>
            <a:r>
              <a:rPr lang="en-GB" sz="4400">
                <a:solidFill>
                  <a:schemeClr val="dk2"/>
                </a:solidFill>
                <a:latin typeface="Tahoma"/>
                <a:ea typeface="Tahoma"/>
                <a:cs typeface="Tahoma"/>
                <a:sym typeface="Tahoma"/>
              </a:rPr>
              <a:t>Prior Work</a:t>
            </a:r>
            <a:endParaRPr sz="4400" b="0" i="0" u="none" strike="noStrike" cap="none">
              <a:latin typeface="Arial"/>
              <a:ea typeface="Arial"/>
              <a:cs typeface="Arial"/>
              <a:sym typeface="Arial"/>
            </a:endParaRPr>
          </a:p>
        </p:txBody>
      </p:sp>
      <p:sp>
        <p:nvSpPr>
          <p:cNvPr id="214" name="Google Shape;214;g9707ca2e84_0_125"/>
          <p:cNvSpPr/>
          <p:nvPr/>
        </p:nvSpPr>
        <p:spPr>
          <a:xfrm>
            <a:off x="7042320" y="6001920"/>
            <a:ext cx="1904400" cy="4566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400" b="0" i="0" u="none" strike="noStrike" cap="none">
                <a:solidFill>
                  <a:srgbClr val="000000"/>
                </a:solidFill>
                <a:latin typeface="Tahoma"/>
                <a:ea typeface="Tahoma"/>
                <a:cs typeface="Tahoma"/>
                <a:sym typeface="Tahoma"/>
              </a:rPr>
              <a:t>6</a:t>
            </a:fld>
            <a:endParaRPr sz="1400" b="0" i="0" u="none" strike="noStrike" cap="none">
              <a:latin typeface="Arial"/>
              <a:ea typeface="Arial"/>
              <a:cs typeface="Arial"/>
              <a:sym typeface="Arial"/>
            </a:endParaRPr>
          </a:p>
        </p:txBody>
      </p:sp>
      <p:sp>
        <p:nvSpPr>
          <p:cNvPr id="217" name="Google Shape;217;g9707ca2e84_0_125"/>
          <p:cNvSpPr/>
          <p:nvPr/>
        </p:nvSpPr>
        <p:spPr>
          <a:xfrm>
            <a:off x="1182600" y="3355677"/>
            <a:ext cx="7771800" cy="2645400"/>
          </a:xfrm>
          <a:prstGeom prst="rect">
            <a:avLst/>
          </a:prstGeom>
          <a:noFill/>
          <a:ln>
            <a:noFill/>
          </a:ln>
        </p:spPr>
        <p:txBody>
          <a:bodyPr spcFirstLastPara="1" wrap="square" lIns="90000" tIns="45000" rIns="90000" bIns="45000" anchor="t" anchorCtr="0">
            <a:noAutofit/>
          </a:bodyPr>
          <a:lstStyle/>
          <a:p>
            <a:pPr marL="343080" marR="0" lvl="0" indent="-323310" algn="l" rtl="0">
              <a:lnSpc>
                <a:spcPct val="100000"/>
              </a:lnSpc>
              <a:spcBef>
                <a:spcPts val="641"/>
              </a:spcBef>
              <a:spcAft>
                <a:spcPts val="0"/>
              </a:spcAft>
              <a:buClr>
                <a:srgbClr val="3333CC"/>
              </a:buClr>
              <a:buSzPts val="2900"/>
              <a:buFont typeface="Tahoma"/>
              <a:buChar char="■"/>
            </a:pPr>
            <a:r>
              <a:rPr lang="en-GB" sz="2900" dirty="0">
                <a:latin typeface="Tahoma"/>
                <a:ea typeface="Tahoma"/>
                <a:cs typeface="Tahoma"/>
                <a:sym typeface="Tahoma"/>
              </a:rPr>
              <a:t>They are all eager incremental Single-Window-based approach:</a:t>
            </a:r>
            <a:endParaRPr sz="2900" dirty="0">
              <a:latin typeface="Tahoma"/>
              <a:ea typeface="Tahoma"/>
              <a:cs typeface="Tahoma"/>
              <a:sym typeface="Tahoma"/>
            </a:endParaRPr>
          </a:p>
          <a:p>
            <a:pPr marL="914400" marR="0" lvl="1" indent="-406400" algn="l" rtl="0">
              <a:lnSpc>
                <a:spcPct val="100000"/>
              </a:lnSpc>
              <a:spcBef>
                <a:spcPts val="641"/>
              </a:spcBef>
              <a:spcAft>
                <a:spcPts val="0"/>
              </a:spcAft>
              <a:buClr>
                <a:srgbClr val="FF0000"/>
              </a:buClr>
              <a:buSzPts val="2800"/>
              <a:buFont typeface="Tahoma"/>
              <a:buChar char="■"/>
            </a:pPr>
            <a:r>
              <a:rPr lang="en-GB" sz="2800" dirty="0">
                <a:latin typeface="Tahoma"/>
                <a:ea typeface="Tahoma"/>
                <a:cs typeface="Tahoma"/>
                <a:sym typeface="Tahoma"/>
              </a:rPr>
              <a:t>Frequent state updates involving significant </a:t>
            </a:r>
            <a:r>
              <a:rPr lang="en-GB" sz="2800" dirty="0" err="1">
                <a:latin typeface="Tahoma"/>
                <a:ea typeface="Tahoma"/>
                <a:cs typeface="Tahoma"/>
                <a:sym typeface="Tahoma"/>
              </a:rPr>
              <a:t>commu</a:t>
            </a:r>
            <a:r>
              <a:rPr lang="en-GB" sz="2800" dirty="0">
                <a:latin typeface="Tahoma"/>
                <a:ea typeface="Tahoma"/>
                <a:cs typeface="Tahoma"/>
                <a:sym typeface="Tahoma"/>
              </a:rPr>
              <a:t>./synch. overhead</a:t>
            </a:r>
            <a:endParaRPr sz="2800" dirty="0">
              <a:latin typeface="Tahoma"/>
              <a:ea typeface="Tahoma"/>
              <a:cs typeface="Tahoma"/>
              <a:sym typeface="Tahoma"/>
            </a:endParaRPr>
          </a:p>
          <a:p>
            <a:pPr marL="914400" marR="0" lvl="1" indent="-406400" algn="l" rtl="0">
              <a:lnSpc>
                <a:spcPct val="100000"/>
              </a:lnSpc>
              <a:spcBef>
                <a:spcPts val="641"/>
              </a:spcBef>
              <a:spcAft>
                <a:spcPts val="0"/>
              </a:spcAft>
              <a:buClr>
                <a:srgbClr val="FF0000"/>
              </a:buClr>
              <a:buSzPts val="2800"/>
              <a:buFont typeface="Tahoma"/>
              <a:buChar char="■"/>
            </a:pPr>
            <a:r>
              <a:rPr lang="en-GB" sz="2800" dirty="0">
                <a:latin typeface="Tahoma"/>
                <a:ea typeface="Tahoma"/>
                <a:cs typeface="Tahoma"/>
                <a:sym typeface="Tahoma"/>
              </a:rPr>
              <a:t>Eager processing strategy involves severe cache thrashing issues</a:t>
            </a:r>
            <a:endParaRPr sz="2800" dirty="0">
              <a:latin typeface="Tahoma"/>
              <a:ea typeface="Tahoma"/>
              <a:cs typeface="Tahoma"/>
              <a:sym typeface="Tahoma"/>
            </a:endParaRPr>
          </a:p>
        </p:txBody>
      </p:sp>
      <p:pic>
        <p:nvPicPr>
          <p:cNvPr id="4" name="Picture 3" descr="Diagram&#10;&#10;Description automatically generated">
            <a:extLst>
              <a:ext uri="{FF2B5EF4-FFF2-40B4-BE49-F238E27FC236}">
                <a16:creationId xmlns:a16="http://schemas.microsoft.com/office/drawing/2014/main" id="{058EA980-2EE7-4C97-94EB-C11C04DEA929}"/>
              </a:ext>
            </a:extLst>
          </p:cNvPr>
          <p:cNvPicPr>
            <a:picLocks noChangeAspect="1"/>
          </p:cNvPicPr>
          <p:nvPr/>
        </p:nvPicPr>
        <p:blipFill>
          <a:blip r:embed="rId3"/>
          <a:stretch>
            <a:fillRect/>
          </a:stretch>
        </p:blipFill>
        <p:spPr>
          <a:xfrm>
            <a:off x="1274200" y="1905000"/>
            <a:ext cx="5172075" cy="1524000"/>
          </a:xfrm>
          <a:prstGeom prst="rect">
            <a:avLst/>
          </a:prstGeom>
        </p:spPr>
      </p:pic>
      <p:pic>
        <p:nvPicPr>
          <p:cNvPr id="6" name="Picture 5" descr="Table&#10;&#10;Description automatically generated">
            <a:extLst>
              <a:ext uri="{FF2B5EF4-FFF2-40B4-BE49-F238E27FC236}">
                <a16:creationId xmlns:a16="http://schemas.microsoft.com/office/drawing/2014/main" id="{38EEDEF3-D9CF-4FE3-A472-12C4EAD87BE6}"/>
              </a:ext>
            </a:extLst>
          </p:cNvPr>
          <p:cNvPicPr>
            <a:picLocks noChangeAspect="1"/>
          </p:cNvPicPr>
          <p:nvPr/>
        </p:nvPicPr>
        <p:blipFill>
          <a:blip r:embed="rId4"/>
          <a:stretch>
            <a:fillRect/>
          </a:stretch>
        </p:blipFill>
        <p:spPr>
          <a:xfrm>
            <a:off x="6663852" y="1905000"/>
            <a:ext cx="952500" cy="12668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9707ca2e84_0_384"/>
          <p:cNvSpPr/>
          <p:nvPr/>
        </p:nvSpPr>
        <p:spPr>
          <a:xfrm>
            <a:off x="1150920" y="-27360"/>
            <a:ext cx="7792200" cy="1461300"/>
          </a:xfrm>
          <a:prstGeom prst="rect">
            <a:avLst/>
          </a:prstGeom>
          <a:noFill/>
          <a:ln>
            <a:noFill/>
          </a:ln>
        </p:spPr>
        <p:txBody>
          <a:bodyPr spcFirstLastPara="1" wrap="square" lIns="90000" tIns="45000" rIns="90000" bIns="45000" anchor="b" anchorCtr="0">
            <a:noAutofit/>
          </a:bodyPr>
          <a:lstStyle/>
          <a:p>
            <a:pPr marL="0" lvl="0" indent="0" algn="l" rtl="0">
              <a:spcBef>
                <a:spcPts val="0"/>
              </a:spcBef>
              <a:spcAft>
                <a:spcPts val="0"/>
              </a:spcAft>
              <a:buNone/>
            </a:pPr>
            <a:r>
              <a:rPr lang="en-GB" sz="4400">
                <a:solidFill>
                  <a:schemeClr val="dk2"/>
                </a:solidFill>
                <a:latin typeface="Tahoma"/>
                <a:ea typeface="Tahoma"/>
                <a:cs typeface="Tahoma"/>
                <a:sym typeface="Tahoma"/>
              </a:rPr>
              <a:t>Existing Solutions Revisited </a:t>
            </a:r>
            <a:endParaRPr sz="4400" b="0" i="0" u="none" strike="noStrike" cap="none">
              <a:latin typeface="Arial"/>
              <a:ea typeface="Arial"/>
              <a:cs typeface="Arial"/>
              <a:sym typeface="Arial"/>
            </a:endParaRPr>
          </a:p>
        </p:txBody>
      </p:sp>
      <p:sp>
        <p:nvSpPr>
          <p:cNvPr id="224" name="Google Shape;224;g9707ca2e84_0_384"/>
          <p:cNvSpPr/>
          <p:nvPr/>
        </p:nvSpPr>
        <p:spPr>
          <a:xfrm>
            <a:off x="7042320" y="6001920"/>
            <a:ext cx="1904400" cy="4566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400" b="0" i="0" u="none" strike="noStrike" cap="none">
                <a:solidFill>
                  <a:srgbClr val="000000"/>
                </a:solidFill>
                <a:latin typeface="Tahoma"/>
                <a:ea typeface="Tahoma"/>
                <a:cs typeface="Tahoma"/>
                <a:sym typeface="Tahoma"/>
              </a:rPr>
              <a:t>7</a:t>
            </a:fld>
            <a:endParaRPr sz="1400" b="0" i="0" u="none" strike="noStrike" cap="none">
              <a:latin typeface="Arial"/>
              <a:ea typeface="Arial"/>
              <a:cs typeface="Arial"/>
              <a:sym typeface="Arial"/>
            </a:endParaRPr>
          </a:p>
        </p:txBody>
      </p:sp>
      <p:sp>
        <p:nvSpPr>
          <p:cNvPr id="225" name="Google Shape;225;g9707ca2e84_0_384"/>
          <p:cNvSpPr/>
          <p:nvPr/>
        </p:nvSpPr>
        <p:spPr>
          <a:xfrm>
            <a:off x="2315525" y="5274725"/>
            <a:ext cx="5463000" cy="727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641"/>
              </a:spcBef>
              <a:spcAft>
                <a:spcPts val="0"/>
              </a:spcAft>
              <a:buNone/>
            </a:pPr>
            <a:r>
              <a:rPr lang="en-GB" sz="2900">
                <a:solidFill>
                  <a:srgbClr val="C50E1F"/>
                </a:solidFill>
                <a:latin typeface="Tahoma"/>
                <a:ea typeface="Tahoma"/>
                <a:cs typeface="Tahoma"/>
                <a:sym typeface="Tahoma"/>
              </a:rPr>
              <a:t>A new solution is required!</a:t>
            </a:r>
            <a:endParaRPr sz="2800">
              <a:solidFill>
                <a:srgbClr val="C50E1F"/>
              </a:solidFill>
              <a:latin typeface="Tahoma"/>
              <a:ea typeface="Tahoma"/>
              <a:cs typeface="Tahoma"/>
              <a:sym typeface="Tahoma"/>
            </a:endParaRPr>
          </a:p>
        </p:txBody>
      </p:sp>
      <p:sp>
        <p:nvSpPr>
          <p:cNvPr id="226" name="Google Shape;226;g9707ca2e84_0_384"/>
          <p:cNvSpPr txBox="1"/>
          <p:nvPr/>
        </p:nvSpPr>
        <p:spPr>
          <a:xfrm>
            <a:off x="5753225" y="2157338"/>
            <a:ext cx="3189900" cy="23661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GB" sz="2200" dirty="0"/>
              <a:t>Significant overhead due to windowing update</a:t>
            </a:r>
            <a:endParaRPr sz="2200" dirty="0"/>
          </a:p>
          <a:p>
            <a:pPr marL="457200" lvl="0" indent="0" algn="l" rtl="0">
              <a:spcBef>
                <a:spcPts val="0"/>
              </a:spcBef>
              <a:spcAft>
                <a:spcPts val="0"/>
              </a:spcAft>
              <a:buNone/>
            </a:pPr>
            <a:endParaRPr sz="2200" dirty="0"/>
          </a:p>
          <a:p>
            <a:pPr marL="457200" lvl="0" indent="-368300" algn="l" rtl="0">
              <a:spcBef>
                <a:spcPts val="0"/>
              </a:spcBef>
              <a:spcAft>
                <a:spcPts val="0"/>
              </a:spcAft>
              <a:buSzPts val="2200"/>
              <a:buChar char="●"/>
            </a:pPr>
            <a:r>
              <a:rPr lang="en-GB" sz="2200" dirty="0"/>
              <a:t>Severe cache thrashing issues</a:t>
            </a:r>
            <a:endParaRPr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9707ca2e84_0_134"/>
          <p:cNvSpPr/>
          <p:nvPr/>
        </p:nvSpPr>
        <p:spPr>
          <a:xfrm>
            <a:off x="1150920" y="-27360"/>
            <a:ext cx="7792200" cy="14613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4400" dirty="0">
                <a:solidFill>
                  <a:srgbClr val="333399"/>
                </a:solidFill>
                <a:latin typeface="Tahoma"/>
                <a:ea typeface="Tahoma"/>
                <a:cs typeface="Tahoma"/>
                <a:sym typeface="Tahoma"/>
              </a:rPr>
              <a:t>Our Proposal: Lazy Window</a:t>
            </a:r>
            <a:r>
              <a:rPr lang="en-GB" sz="4400" b="0" i="0" u="none" strike="noStrike" cap="none" dirty="0">
                <a:solidFill>
                  <a:srgbClr val="333399"/>
                </a:solidFill>
                <a:latin typeface="Tahoma"/>
                <a:ea typeface="Tahoma"/>
                <a:cs typeface="Tahoma"/>
                <a:sym typeface="Tahoma"/>
              </a:rPr>
              <a:t> Join (</a:t>
            </a:r>
            <a:r>
              <a:rPr lang="en-GB" sz="4400" dirty="0">
                <a:solidFill>
                  <a:srgbClr val="333399"/>
                </a:solidFill>
                <a:latin typeface="Tahoma"/>
                <a:ea typeface="Tahoma"/>
                <a:cs typeface="Tahoma"/>
                <a:sym typeface="Tahoma"/>
              </a:rPr>
              <a:t>LW</a:t>
            </a:r>
            <a:r>
              <a:rPr lang="en-GB" sz="4400" b="0" i="0" u="none" strike="noStrike" cap="none" dirty="0">
                <a:solidFill>
                  <a:srgbClr val="333399"/>
                </a:solidFill>
                <a:latin typeface="Tahoma"/>
                <a:ea typeface="Tahoma"/>
                <a:cs typeface="Tahoma"/>
                <a:sym typeface="Tahoma"/>
              </a:rPr>
              <a:t>J)</a:t>
            </a:r>
            <a:endParaRPr sz="4400" b="0" i="0" u="none" strike="noStrike" cap="none" dirty="0">
              <a:latin typeface="Arial"/>
              <a:ea typeface="Arial"/>
              <a:cs typeface="Arial"/>
              <a:sym typeface="Arial"/>
            </a:endParaRPr>
          </a:p>
        </p:txBody>
      </p:sp>
      <p:sp>
        <p:nvSpPr>
          <p:cNvPr id="233" name="Google Shape;233;g9707ca2e84_0_134"/>
          <p:cNvSpPr/>
          <p:nvPr/>
        </p:nvSpPr>
        <p:spPr>
          <a:xfrm>
            <a:off x="7042320" y="6001920"/>
            <a:ext cx="1904400" cy="4566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400" b="0" i="0" u="none" strike="noStrike" cap="none">
                <a:solidFill>
                  <a:srgbClr val="000000"/>
                </a:solidFill>
                <a:latin typeface="Tahoma"/>
                <a:ea typeface="Tahoma"/>
                <a:cs typeface="Tahoma"/>
                <a:sym typeface="Tahoma"/>
              </a:rPr>
              <a:t>8</a:t>
            </a:fld>
            <a:endParaRPr sz="1400" b="0" i="0" u="none" strike="noStrike" cap="none">
              <a:latin typeface="Arial"/>
              <a:ea typeface="Arial"/>
              <a:cs typeface="Arial"/>
              <a:sym typeface="Arial"/>
            </a:endParaRPr>
          </a:p>
        </p:txBody>
      </p:sp>
      <p:pic>
        <p:nvPicPr>
          <p:cNvPr id="234" name="Google Shape;234;g9707ca2e84_0_134"/>
          <p:cNvPicPr preferRelativeResize="0"/>
          <p:nvPr/>
        </p:nvPicPr>
        <p:blipFill rotWithShape="1">
          <a:blip r:embed="rId3">
            <a:alphaModFix/>
          </a:blip>
          <a:srcRect r="74509"/>
          <a:stretch/>
        </p:blipFill>
        <p:spPr>
          <a:xfrm>
            <a:off x="1646225" y="1891150"/>
            <a:ext cx="2253224" cy="1550725"/>
          </a:xfrm>
          <a:prstGeom prst="rect">
            <a:avLst/>
          </a:prstGeom>
          <a:noFill/>
          <a:ln>
            <a:noFill/>
          </a:ln>
        </p:spPr>
      </p:pic>
      <p:sp>
        <p:nvSpPr>
          <p:cNvPr id="235" name="Google Shape;235;g9707ca2e84_0_134"/>
          <p:cNvSpPr/>
          <p:nvPr/>
        </p:nvSpPr>
        <p:spPr>
          <a:xfrm>
            <a:off x="1161125" y="3441877"/>
            <a:ext cx="7771800" cy="2645400"/>
          </a:xfrm>
          <a:prstGeom prst="rect">
            <a:avLst/>
          </a:prstGeom>
          <a:noFill/>
          <a:ln>
            <a:noFill/>
          </a:ln>
        </p:spPr>
        <p:txBody>
          <a:bodyPr spcFirstLastPara="1" wrap="square" lIns="90000" tIns="45000" rIns="90000" bIns="45000" anchor="t" anchorCtr="0">
            <a:noAutofit/>
          </a:bodyPr>
          <a:lstStyle/>
          <a:p>
            <a:pPr marL="343080" marR="0" lvl="0" indent="-323310" algn="l" rtl="0">
              <a:lnSpc>
                <a:spcPct val="100000"/>
              </a:lnSpc>
              <a:spcBef>
                <a:spcPts val="641"/>
              </a:spcBef>
              <a:spcAft>
                <a:spcPts val="0"/>
              </a:spcAft>
              <a:buClr>
                <a:srgbClr val="3333CC"/>
              </a:buClr>
              <a:buSzPts val="2900"/>
              <a:buFont typeface="Tahoma"/>
              <a:buChar char="■"/>
            </a:pPr>
            <a:r>
              <a:rPr lang="en-GB" sz="2900" dirty="0">
                <a:latin typeface="Tahoma"/>
                <a:ea typeface="Tahoma"/>
                <a:cs typeface="Tahoma"/>
                <a:sym typeface="Tahoma"/>
              </a:rPr>
              <a:t>We adopt lazy incremental Multi-Window-based approach:</a:t>
            </a:r>
            <a:endParaRPr sz="2900" dirty="0">
              <a:latin typeface="Tahoma"/>
              <a:ea typeface="Tahoma"/>
              <a:cs typeface="Tahoma"/>
              <a:sym typeface="Tahoma"/>
            </a:endParaRPr>
          </a:p>
          <a:p>
            <a:pPr marL="914400" marR="0" lvl="1" indent="-406400" algn="l" rtl="0">
              <a:lnSpc>
                <a:spcPct val="100000"/>
              </a:lnSpc>
              <a:spcBef>
                <a:spcPts val="641"/>
              </a:spcBef>
              <a:spcAft>
                <a:spcPts val="0"/>
              </a:spcAft>
              <a:buClr>
                <a:srgbClr val="FF0000"/>
              </a:buClr>
              <a:buSzPts val="2800"/>
              <a:buFont typeface="Tahoma"/>
              <a:buChar char="■"/>
            </a:pPr>
            <a:r>
              <a:rPr lang="en-GB" sz="2800" dirty="0">
                <a:latin typeface="Tahoma"/>
                <a:ea typeface="Tahoma"/>
                <a:cs typeface="Tahoma"/>
                <a:sym typeface="Tahoma"/>
              </a:rPr>
              <a:t>Wisely utilize hardware resource for each window with complete set of tuples</a:t>
            </a:r>
            <a:endParaRPr sz="2800" dirty="0">
              <a:latin typeface="Tahoma"/>
              <a:ea typeface="Tahoma"/>
              <a:cs typeface="Tahoma"/>
              <a:sym typeface="Tahoma"/>
            </a:endParaRPr>
          </a:p>
          <a:p>
            <a:pPr marL="914400" marR="0" lvl="1" indent="-406400" algn="l" rtl="0">
              <a:lnSpc>
                <a:spcPct val="100000"/>
              </a:lnSpc>
              <a:spcBef>
                <a:spcPts val="641"/>
              </a:spcBef>
              <a:spcAft>
                <a:spcPts val="0"/>
              </a:spcAft>
              <a:buClr>
                <a:srgbClr val="FF0000"/>
              </a:buClr>
              <a:buSzPts val="2800"/>
              <a:buFont typeface="Tahoma"/>
              <a:buChar char="■"/>
            </a:pPr>
            <a:r>
              <a:rPr lang="en-GB" sz="2800" dirty="0">
                <a:latin typeface="Tahoma"/>
                <a:ea typeface="Tahoma"/>
                <a:cs typeface="Tahoma"/>
                <a:sym typeface="Tahoma"/>
              </a:rPr>
              <a:t>Efficiently reuse intermediate results to minimize recomputing overhead</a:t>
            </a:r>
            <a:endParaRPr sz="2800" dirty="0">
              <a:latin typeface="Tahoma"/>
              <a:ea typeface="Tahoma"/>
              <a:cs typeface="Tahoma"/>
              <a:sym typeface="Tahoma"/>
            </a:endParaRPr>
          </a:p>
        </p:txBody>
      </p:sp>
      <p:pic>
        <p:nvPicPr>
          <p:cNvPr id="3" name="Picture 2" descr="Diagram, shape&#10;&#10;Description automatically generated">
            <a:extLst>
              <a:ext uri="{FF2B5EF4-FFF2-40B4-BE49-F238E27FC236}">
                <a16:creationId xmlns:a16="http://schemas.microsoft.com/office/drawing/2014/main" id="{8B70DE79-ADDB-4618-88D0-E2B0C7A3F9F1}"/>
              </a:ext>
            </a:extLst>
          </p:cNvPr>
          <p:cNvPicPr>
            <a:picLocks noChangeAspect="1"/>
          </p:cNvPicPr>
          <p:nvPr/>
        </p:nvPicPr>
        <p:blipFill>
          <a:blip r:embed="rId4"/>
          <a:stretch>
            <a:fillRect/>
          </a:stretch>
        </p:blipFill>
        <p:spPr>
          <a:xfrm>
            <a:off x="4287290" y="1875708"/>
            <a:ext cx="1914525" cy="1590675"/>
          </a:xfrm>
          <a:prstGeom prst="rect">
            <a:avLst/>
          </a:prstGeom>
        </p:spPr>
      </p:pic>
      <p:pic>
        <p:nvPicPr>
          <p:cNvPr id="9" name="Picture 8" descr="Table&#10;&#10;Description automatically generated">
            <a:extLst>
              <a:ext uri="{FF2B5EF4-FFF2-40B4-BE49-F238E27FC236}">
                <a16:creationId xmlns:a16="http://schemas.microsoft.com/office/drawing/2014/main" id="{804BD5A4-C111-4526-A221-9BBF25BC9BE6}"/>
              </a:ext>
            </a:extLst>
          </p:cNvPr>
          <p:cNvPicPr>
            <a:picLocks noChangeAspect="1"/>
          </p:cNvPicPr>
          <p:nvPr/>
        </p:nvPicPr>
        <p:blipFill>
          <a:blip r:embed="rId5"/>
          <a:stretch>
            <a:fillRect/>
          </a:stretch>
        </p:blipFill>
        <p:spPr>
          <a:xfrm>
            <a:off x="6663852" y="1905000"/>
            <a:ext cx="952500" cy="1266825"/>
          </a:xfrm>
          <a:prstGeom prst="rect">
            <a:avLst/>
          </a:prstGeom>
        </p:spPr>
      </p:pic>
      <p:sp>
        <p:nvSpPr>
          <p:cNvPr id="6" name="Arrow: Circular 5">
            <a:extLst>
              <a:ext uri="{FF2B5EF4-FFF2-40B4-BE49-F238E27FC236}">
                <a16:creationId xmlns:a16="http://schemas.microsoft.com/office/drawing/2014/main" id="{6DE16570-4769-4623-9698-A155F97454D4}"/>
              </a:ext>
            </a:extLst>
          </p:cNvPr>
          <p:cNvSpPr/>
          <p:nvPr/>
        </p:nvSpPr>
        <p:spPr>
          <a:xfrm>
            <a:off x="4688732" y="1587120"/>
            <a:ext cx="744944" cy="577175"/>
          </a:xfrm>
          <a:prstGeom prst="circular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8c87c10577_1_109"/>
          <p:cNvSpPr txBox="1">
            <a:spLocks noGrp="1"/>
          </p:cNvSpPr>
          <p:nvPr>
            <p:ph type="title"/>
          </p:nvPr>
        </p:nvSpPr>
        <p:spPr>
          <a:xfrm>
            <a:off x="1150938" y="-27384"/>
            <a:ext cx="7793100" cy="1462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dirty="0"/>
              <a:t>Design Overview</a:t>
            </a:r>
            <a:endParaRPr dirty="0"/>
          </a:p>
        </p:txBody>
      </p:sp>
      <p:sp>
        <p:nvSpPr>
          <p:cNvPr id="243" name="Google Shape;243;g8c87c10577_1_109"/>
          <p:cNvSpPr txBox="1">
            <a:spLocks noGrp="1"/>
          </p:cNvSpPr>
          <p:nvPr>
            <p:ph type="body" idx="1"/>
          </p:nvPr>
        </p:nvSpPr>
        <p:spPr>
          <a:xfrm>
            <a:off x="1182688" y="1776016"/>
            <a:ext cx="7772400" cy="4114800"/>
          </a:xfrm>
          <a:prstGeom prst="rect">
            <a:avLst/>
          </a:prstGeom>
        </p:spPr>
        <p:txBody>
          <a:bodyPr spcFirstLastPara="1" wrap="square" lIns="91425" tIns="45700" rIns="91425" bIns="45700" anchor="t" anchorCtr="0">
            <a:noAutofit/>
          </a:bodyPr>
          <a:lstStyle/>
          <a:p>
            <a:pPr marL="533400" indent="-457200">
              <a:spcBef>
                <a:spcPts val="360"/>
              </a:spcBef>
              <a:spcAft>
                <a:spcPts val="0"/>
              </a:spcAft>
              <a:buSzPts val="2400"/>
            </a:pPr>
            <a:r>
              <a:rPr lang="en-GB" dirty="0"/>
              <a:t>LWJ is achieved by two relatively independent components</a:t>
            </a:r>
            <a:endParaRPr dirty="0"/>
          </a:p>
          <a:p>
            <a:pPr marL="914400" lvl="1" indent="-342900" algn="l" rtl="0">
              <a:spcBef>
                <a:spcPts val="0"/>
              </a:spcBef>
              <a:spcAft>
                <a:spcPts val="0"/>
              </a:spcAft>
              <a:buSzPts val="1800"/>
              <a:buAutoNum type="alphaLcPeriod"/>
            </a:pPr>
            <a:r>
              <a:rPr lang="en-GB" dirty="0"/>
              <a:t>Intra-Window Join Processor</a:t>
            </a:r>
            <a:endParaRPr dirty="0"/>
          </a:p>
          <a:p>
            <a:pPr marL="1371600" lvl="2" indent="-285750" algn="l" rtl="0">
              <a:spcBef>
                <a:spcPts val="0"/>
              </a:spcBef>
              <a:spcAft>
                <a:spcPts val="0"/>
              </a:spcAft>
              <a:buSzPts val="900"/>
              <a:buAutoNum type="romanLcPeriod"/>
            </a:pPr>
            <a:r>
              <a:rPr lang="en-GB" dirty="0"/>
              <a:t>Maximize computing efficiency of each window</a:t>
            </a:r>
            <a:endParaRPr dirty="0"/>
          </a:p>
          <a:p>
            <a:pPr marL="1371600" lvl="2" indent="-285750" algn="l" rtl="0">
              <a:spcBef>
                <a:spcPts val="0"/>
              </a:spcBef>
              <a:spcAft>
                <a:spcPts val="0"/>
              </a:spcAft>
              <a:buSzPts val="900"/>
              <a:buAutoNum type="romanLcPeriod"/>
            </a:pPr>
            <a:r>
              <a:rPr lang="en-GB" dirty="0"/>
              <a:t>With a cost-model to guide the parameter configurations</a:t>
            </a:r>
            <a:endParaRPr dirty="0"/>
          </a:p>
          <a:p>
            <a:pPr marL="914400" lvl="1" indent="-342900" algn="l" rtl="0">
              <a:spcBef>
                <a:spcPts val="0"/>
              </a:spcBef>
              <a:spcAft>
                <a:spcPts val="0"/>
              </a:spcAft>
              <a:buSzPts val="1800"/>
              <a:buAutoNum type="alphaLcPeriod"/>
            </a:pPr>
            <a:r>
              <a:rPr lang="en-GB" dirty="0"/>
              <a:t>Sliding Window Controller</a:t>
            </a:r>
            <a:endParaRPr dirty="0"/>
          </a:p>
          <a:p>
            <a:pPr marL="1371600" lvl="2" indent="-285750" algn="l" rtl="0">
              <a:spcBef>
                <a:spcPts val="0"/>
              </a:spcBef>
              <a:spcAft>
                <a:spcPts val="0"/>
              </a:spcAft>
              <a:buSzPts val="900"/>
              <a:buAutoNum type="romanLcPeriod"/>
            </a:pPr>
            <a:r>
              <a:rPr lang="en-GB" dirty="0"/>
              <a:t>Minimize overall computing workloads by exploring shared-workloads</a:t>
            </a:r>
          </a:p>
          <a:p>
            <a:pPr marL="1371600" lvl="2" indent="-285750" algn="l" rtl="0">
              <a:spcBef>
                <a:spcPts val="0"/>
              </a:spcBef>
              <a:spcAft>
                <a:spcPts val="0"/>
              </a:spcAft>
              <a:buSzPts val="900"/>
              <a:buAutoNum type="romanLcPeriod"/>
            </a:pPr>
            <a:r>
              <a:rPr lang="en-GB" dirty="0"/>
              <a:t>With a cost-model to guide number of windows</a:t>
            </a:r>
            <a:endParaRPr dirty="0"/>
          </a:p>
        </p:txBody>
      </p:sp>
      <p:sp>
        <p:nvSpPr>
          <p:cNvPr id="244" name="Google Shape;244;g8c87c10577_1_109"/>
          <p:cNvSpPr txBox="1">
            <a:spLocks noGrp="1"/>
          </p:cNvSpPr>
          <p:nvPr>
            <p:ph type="sldNum" idx="12"/>
          </p:nvPr>
        </p:nvSpPr>
        <p:spPr>
          <a:xfrm>
            <a:off x="7042150" y="6001941"/>
            <a:ext cx="19050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GB"/>
              <a:t>9</a:t>
            </a:fld>
            <a:endParaRP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22929</TotalTime>
  <Words>959</Words>
  <Application>Microsoft Office PowerPoint</Application>
  <PresentationFormat>On-screen Show (4:3)</PresentationFormat>
  <Paragraphs>135</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Tahoma</vt:lpstr>
      <vt:lpstr>Times New Roman</vt:lpstr>
      <vt:lpstr>Wingdings</vt:lpstr>
      <vt:lpstr>Blends</vt:lpstr>
      <vt:lpstr>Lazy Evaluation of Sliding Window Join on Modern Multicores</vt:lpstr>
      <vt:lpstr>Stream Join</vt:lpstr>
      <vt:lpstr>Background: Sliding Window Join</vt:lpstr>
      <vt:lpstr>Background: Modern Multicore Processors</vt:lpstr>
      <vt:lpstr>Research Goal</vt:lpstr>
      <vt:lpstr>PowerPoint Presentation</vt:lpstr>
      <vt:lpstr>PowerPoint Presentation</vt:lpstr>
      <vt:lpstr>PowerPoint Presentation</vt:lpstr>
      <vt:lpstr>Design Overview</vt:lpstr>
      <vt:lpstr>Intra-Window Join Processor</vt:lpstr>
      <vt:lpstr>Sliding Window Controller</vt:lpstr>
      <vt:lpstr>PowerPoint Presentation</vt:lpstr>
      <vt:lpstr>PowerPoint Presentation</vt:lpstr>
      <vt:lpstr>Plan (6 months)</vt:lpstr>
    </vt:vector>
  </TitlesOfParts>
  <Company>HKUST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Joins on Graphics Processors</dc:title>
  <dc:subject>Sigmod 2008 presentation</dc:subject>
  <dc:creator>Bingsheng He</dc:creator>
  <cp:lastModifiedBy>Zhang Shuhao</cp:lastModifiedBy>
  <cp:revision>1088</cp:revision>
  <dcterms:created xsi:type="dcterms:W3CDTF">2006-08-04T02:29:35Z</dcterms:created>
  <dcterms:modified xsi:type="dcterms:W3CDTF">2022-07-20T15:07:11Z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298231-ee28-4c9e-9ffa-238d0040efda_Enabled">
    <vt:lpwstr>true</vt:lpwstr>
  </property>
  <property fmtid="{D5CDD505-2E9C-101B-9397-08002B2CF9AE}" pid="3" name="MSIP_Label_be298231-ee28-4c9e-9ffa-238d0040efda_SetDate">
    <vt:lpwstr>2022-07-20T13:49:20Z</vt:lpwstr>
  </property>
  <property fmtid="{D5CDD505-2E9C-101B-9397-08002B2CF9AE}" pid="4" name="MSIP_Label_be298231-ee28-4c9e-9ffa-238d0040efda_Method">
    <vt:lpwstr>Privileged</vt:lpwstr>
  </property>
  <property fmtid="{D5CDD505-2E9C-101B-9397-08002B2CF9AE}" pid="5" name="MSIP_Label_be298231-ee28-4c9e-9ffa-238d0040efda_Name">
    <vt:lpwstr>Public</vt:lpwstr>
  </property>
  <property fmtid="{D5CDD505-2E9C-101B-9397-08002B2CF9AE}" pid="6" name="MSIP_Label_be298231-ee28-4c9e-9ffa-238d0040efda_SiteId">
    <vt:lpwstr>3476b776-e990-4f72-b950-62489831623d</vt:lpwstr>
  </property>
  <property fmtid="{D5CDD505-2E9C-101B-9397-08002B2CF9AE}" pid="7" name="MSIP_Label_be298231-ee28-4c9e-9ffa-238d0040efda_ActionId">
    <vt:lpwstr>7b683d0f-85c2-449b-a411-8a27c5110ec2</vt:lpwstr>
  </property>
  <property fmtid="{D5CDD505-2E9C-101B-9397-08002B2CF9AE}" pid="8" name="MSIP_Label_be298231-ee28-4c9e-9ffa-238d0040efda_ContentBits">
    <vt:lpwstr>0</vt:lpwstr>
  </property>
</Properties>
</file>