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4" r:id="rId9"/>
    <p:sldId id="261" r:id="rId10"/>
    <p:sldId id="26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1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2C67548-2E02-4A70-A32A-1F515AECA4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C55BB9-4FE9-4DCE-B5ED-CA9112513C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67548-2E02-4A70-A32A-1F515AECA49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55BB9-4FE9-4DCE-B5ED-CA9112513CB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github.com/OpenTimer/OpenTimer" TargetMode="External"/><Relationship Id="rId4" Type="http://schemas.openxmlformats.org/officeDocument/2006/relationships/hyperlink" Target="https://github.com/verilog-to-routing/vtr-verilog-to-routing" TargetMode="Externa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新一代数字后端</a:t>
            </a:r>
            <a:r>
              <a:rPr lang="en-US" altLang="zh-CN" dirty="0"/>
              <a:t>EDA</a:t>
            </a:r>
            <a:r>
              <a:rPr lang="zh-CN" altLang="en-US" dirty="0"/>
              <a:t>软件平台设计与规划</a:t>
            </a:r>
            <a:endParaRPr lang="zh-CN" altLang="en-US" dirty="0"/>
          </a:p>
        </p:txBody>
      </p:sp>
      <p:sp>
        <p:nvSpPr>
          <p:cNvPr id="3" name="副标题 2"/>
          <p:cNvSpPr>
            <a:spLocks noGrp="1"/>
          </p:cNvSpPr>
          <p:nvPr>
            <p:ph type="subTitle" idx="1"/>
          </p:nvPr>
        </p:nvSpPr>
        <p:spPr>
          <a:xfrm>
            <a:off x="1524000" y="4030208"/>
            <a:ext cx="9144000" cy="2387599"/>
          </a:xfrm>
        </p:spPr>
        <p:txBody>
          <a:bodyPr>
            <a:normAutofit/>
          </a:bodyPr>
          <a:lstStyle/>
          <a:p>
            <a:r>
              <a:rPr lang="zh-CN" altLang="en-US" dirty="0"/>
              <a:t>华中科技大学</a:t>
            </a:r>
            <a:endParaRPr lang="en-US" altLang="zh-CN" dirty="0"/>
          </a:p>
          <a:p>
            <a:r>
              <a:rPr lang="zh-CN" altLang="en-US" dirty="0"/>
              <a:t>光学与电子信息学院</a:t>
            </a:r>
            <a:endParaRPr lang="en-US" altLang="zh-CN" dirty="0"/>
          </a:p>
          <a:p>
            <a:r>
              <a:rPr lang="zh-CN" altLang="en-US" dirty="0"/>
              <a:t>黄兆邦</a:t>
            </a:r>
            <a:endParaRPr lang="en-US" altLang="zh-CN" dirty="0"/>
          </a:p>
          <a:p>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市场情况</a:t>
            </a:r>
            <a:endParaRPr lang="zh-CN" altLang="en-US" dirty="0"/>
          </a:p>
        </p:txBody>
      </p:sp>
      <p:pic>
        <p:nvPicPr>
          <p:cNvPr id="4" name="图片 3"/>
          <p:cNvPicPr>
            <a:picLocks noChangeAspect="1"/>
          </p:cNvPicPr>
          <p:nvPr/>
        </p:nvPicPr>
        <p:blipFill>
          <a:blip r:embed="rId1"/>
          <a:stretch>
            <a:fillRect/>
          </a:stretch>
        </p:blipFill>
        <p:spPr>
          <a:xfrm>
            <a:off x="1038808" y="2737226"/>
            <a:ext cx="1150720" cy="320068"/>
          </a:xfrm>
          <a:prstGeom prst="rect">
            <a:avLst/>
          </a:prstGeom>
        </p:spPr>
      </p:pic>
      <p:pic>
        <p:nvPicPr>
          <p:cNvPr id="5" name="图片 4"/>
          <p:cNvPicPr>
            <a:picLocks noChangeAspect="1"/>
          </p:cNvPicPr>
          <p:nvPr/>
        </p:nvPicPr>
        <p:blipFill>
          <a:blip r:embed="rId2"/>
          <a:stretch>
            <a:fillRect/>
          </a:stretch>
        </p:blipFill>
        <p:spPr>
          <a:xfrm>
            <a:off x="2679246" y="2537383"/>
            <a:ext cx="899238" cy="891617"/>
          </a:xfrm>
          <a:prstGeom prst="rect">
            <a:avLst/>
          </a:prstGeom>
        </p:spPr>
      </p:pic>
      <p:pic>
        <p:nvPicPr>
          <p:cNvPr id="6" name="图片 5"/>
          <p:cNvPicPr>
            <a:picLocks noChangeAspect="1"/>
          </p:cNvPicPr>
          <p:nvPr/>
        </p:nvPicPr>
        <p:blipFill>
          <a:blip r:embed="rId3"/>
          <a:stretch>
            <a:fillRect/>
          </a:stretch>
        </p:blipFill>
        <p:spPr>
          <a:xfrm>
            <a:off x="4266229" y="2834588"/>
            <a:ext cx="823031" cy="297206"/>
          </a:xfrm>
          <a:prstGeom prst="rect">
            <a:avLst/>
          </a:prstGeom>
        </p:spPr>
      </p:pic>
      <p:sp>
        <p:nvSpPr>
          <p:cNvPr id="9" name="文本框 8"/>
          <p:cNvSpPr txBox="1"/>
          <p:nvPr/>
        </p:nvSpPr>
        <p:spPr>
          <a:xfrm>
            <a:off x="838200" y="1992086"/>
            <a:ext cx="4761240" cy="369332"/>
          </a:xfrm>
          <a:prstGeom prst="rect">
            <a:avLst/>
          </a:prstGeom>
          <a:noFill/>
        </p:spPr>
        <p:txBody>
          <a:bodyPr wrap="none" rtlCol="0">
            <a:spAutoFit/>
          </a:bodyPr>
          <a:lstStyle/>
          <a:p>
            <a:r>
              <a:rPr lang="zh-CN" altLang="en-US" dirty="0"/>
              <a:t>当前的数字后端</a:t>
            </a:r>
            <a:r>
              <a:rPr lang="en-US" altLang="zh-CN" dirty="0"/>
              <a:t>EDA</a:t>
            </a:r>
            <a:r>
              <a:rPr lang="zh-CN" altLang="en-US" dirty="0"/>
              <a:t>商业市场主要由三家垄断</a:t>
            </a:r>
            <a:endParaRPr lang="zh-CN" altLang="en-US" dirty="0"/>
          </a:p>
        </p:txBody>
      </p:sp>
      <p:sp>
        <p:nvSpPr>
          <p:cNvPr id="10" name="文本框 9"/>
          <p:cNvSpPr txBox="1"/>
          <p:nvPr/>
        </p:nvSpPr>
        <p:spPr>
          <a:xfrm>
            <a:off x="1038808" y="4155233"/>
            <a:ext cx="4801314" cy="1477328"/>
          </a:xfrm>
          <a:prstGeom prst="rect">
            <a:avLst/>
          </a:prstGeom>
          <a:noFill/>
        </p:spPr>
        <p:txBody>
          <a:bodyPr wrap="none" rtlCol="0">
            <a:spAutoFit/>
          </a:bodyPr>
          <a:lstStyle/>
          <a:p>
            <a:r>
              <a:rPr lang="zh-CN" altLang="en-US" dirty="0"/>
              <a:t>三家之外，具有一定知名度的开源项目包括：</a:t>
            </a:r>
            <a:endParaRPr lang="en-US" altLang="zh-CN" dirty="0"/>
          </a:p>
          <a:p>
            <a:pPr marL="285750" indent="-285750">
              <a:buFont typeface="Arial" panose="02080604020202020204" pitchFamily="34" charset="0"/>
              <a:buChar char="•"/>
            </a:pPr>
            <a:r>
              <a:rPr lang="en-US" altLang="zh-CN" dirty="0">
                <a:hlinkClick r:id="rId4"/>
              </a:rPr>
              <a:t>VTR</a:t>
            </a:r>
            <a:r>
              <a:rPr lang="en-US" altLang="zh-CN" dirty="0"/>
              <a:t> – FPGA</a:t>
            </a:r>
            <a:r>
              <a:rPr lang="zh-CN" altLang="en-US" dirty="0"/>
              <a:t>后端全流程工具库。</a:t>
            </a:r>
            <a:endParaRPr lang="en-US" altLang="zh-CN" dirty="0"/>
          </a:p>
          <a:p>
            <a:pPr marL="285750" indent="-285750">
              <a:buFont typeface="Arial" panose="02080604020202020204" pitchFamily="34" charset="0"/>
              <a:buChar char="•"/>
            </a:pPr>
            <a:r>
              <a:rPr lang="en-US" altLang="zh-CN" dirty="0" err="1">
                <a:hlinkClick r:id="rId5"/>
              </a:rPr>
              <a:t>OpenTimer</a:t>
            </a:r>
            <a:r>
              <a:rPr lang="en-US" altLang="zh-CN" dirty="0"/>
              <a:t> – </a:t>
            </a:r>
            <a:r>
              <a:rPr lang="zh-CN" altLang="en-US" dirty="0"/>
              <a:t>时序分析工具。</a:t>
            </a:r>
            <a:endParaRPr lang="en-US" altLang="zh-CN" dirty="0"/>
          </a:p>
          <a:p>
            <a:r>
              <a:rPr lang="zh-CN" altLang="en-US" dirty="0"/>
              <a:t>等等</a:t>
            </a:r>
            <a:endParaRPr lang="en-US" altLang="zh-CN" dirty="0"/>
          </a:p>
          <a:p>
            <a:pPr marL="285750" indent="-285750">
              <a:buFont typeface="Arial" panose="02080604020202020204" pitchFamily="34" charset="0"/>
              <a:buChar char="•"/>
            </a:pPr>
            <a:endParaRPr lang="en-US" altLang="zh-CN" dirty="0"/>
          </a:p>
        </p:txBody>
      </p:sp>
      <p:sp>
        <p:nvSpPr>
          <p:cNvPr id="11" name="文本框 10"/>
          <p:cNvSpPr txBox="1"/>
          <p:nvPr/>
        </p:nvSpPr>
        <p:spPr>
          <a:xfrm>
            <a:off x="7399449" y="2585573"/>
            <a:ext cx="2838683" cy="1938992"/>
          </a:xfrm>
          <a:prstGeom prst="rect">
            <a:avLst/>
          </a:prstGeom>
          <a:noFill/>
        </p:spPr>
        <p:txBody>
          <a:bodyPr wrap="square" rtlCol="0">
            <a:spAutoFit/>
          </a:bodyPr>
          <a:lstStyle/>
          <a:p>
            <a:r>
              <a:rPr lang="zh-CN" altLang="en-US" sz="2400" dirty="0"/>
              <a:t>都不具备跨平台的软件分发，用户使用和操作困难！功能彼此分散，整合使用不便。</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未来机遇</a:t>
            </a:r>
            <a:endParaRPr lang="zh-CN" altLang="en-US" dirty="0"/>
          </a:p>
        </p:txBody>
      </p:sp>
      <p:sp>
        <p:nvSpPr>
          <p:cNvPr id="4" name="文本框 3"/>
          <p:cNvSpPr txBox="1"/>
          <p:nvPr/>
        </p:nvSpPr>
        <p:spPr>
          <a:xfrm>
            <a:off x="838200" y="1690688"/>
            <a:ext cx="3261049" cy="923330"/>
          </a:xfrm>
          <a:prstGeom prst="rect">
            <a:avLst/>
          </a:prstGeom>
          <a:noFill/>
        </p:spPr>
        <p:txBody>
          <a:bodyPr wrap="square" rtlCol="0">
            <a:spAutoFit/>
          </a:bodyPr>
          <a:lstStyle/>
          <a:p>
            <a:r>
              <a:rPr lang="zh-CN" altLang="en-US" dirty="0"/>
              <a:t>各种后端</a:t>
            </a:r>
            <a:r>
              <a:rPr lang="en-US" altLang="zh-CN" dirty="0"/>
              <a:t>EDA</a:t>
            </a:r>
            <a:r>
              <a:rPr lang="zh-CN" altLang="en-US" dirty="0"/>
              <a:t>工具使用成本高，用户学习难度大，掌握工具的门槛也很高</a:t>
            </a:r>
            <a:endParaRPr lang="zh-CN" altLang="en-US" dirty="0"/>
          </a:p>
        </p:txBody>
      </p:sp>
      <p:sp>
        <p:nvSpPr>
          <p:cNvPr id="5" name="文本框 4"/>
          <p:cNvSpPr txBox="1"/>
          <p:nvPr/>
        </p:nvSpPr>
        <p:spPr>
          <a:xfrm>
            <a:off x="7501812" y="1817133"/>
            <a:ext cx="3365241" cy="923330"/>
          </a:xfrm>
          <a:prstGeom prst="rect">
            <a:avLst/>
          </a:prstGeom>
          <a:noFill/>
        </p:spPr>
        <p:txBody>
          <a:bodyPr wrap="square" rtlCol="0">
            <a:spAutoFit/>
          </a:bodyPr>
          <a:lstStyle/>
          <a:p>
            <a:r>
              <a:rPr lang="zh-CN" altLang="en-US" dirty="0"/>
              <a:t>用户参与度低，开源发展缓慢，商业垄断市场形成，行业壁垒和人才壁垒高</a:t>
            </a:r>
            <a:endParaRPr lang="zh-CN" altLang="en-US" dirty="0"/>
          </a:p>
        </p:txBody>
      </p:sp>
      <p:cxnSp>
        <p:nvCxnSpPr>
          <p:cNvPr id="7" name="直接箭头连接符 6"/>
          <p:cNvCxnSpPr/>
          <p:nvPr/>
        </p:nvCxnSpPr>
        <p:spPr>
          <a:xfrm>
            <a:off x="5162939" y="2214465"/>
            <a:ext cx="144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64448" y="1833755"/>
            <a:ext cx="646331" cy="369332"/>
          </a:xfrm>
          <a:prstGeom prst="rect">
            <a:avLst/>
          </a:prstGeom>
          <a:noFill/>
        </p:spPr>
        <p:txBody>
          <a:bodyPr wrap="none" rtlCol="0">
            <a:spAutoFit/>
          </a:bodyPr>
          <a:lstStyle/>
          <a:p>
            <a:r>
              <a:rPr lang="zh-CN" altLang="en-US" dirty="0"/>
              <a:t>造成</a:t>
            </a:r>
            <a:endParaRPr lang="zh-CN" altLang="en-US" dirty="0"/>
          </a:p>
        </p:txBody>
      </p:sp>
      <p:sp>
        <p:nvSpPr>
          <p:cNvPr id="10" name="文本框 9"/>
          <p:cNvSpPr txBox="1"/>
          <p:nvPr/>
        </p:nvSpPr>
        <p:spPr>
          <a:xfrm>
            <a:off x="838200" y="3290596"/>
            <a:ext cx="3261049" cy="1200329"/>
          </a:xfrm>
          <a:prstGeom prst="rect">
            <a:avLst/>
          </a:prstGeom>
          <a:noFill/>
        </p:spPr>
        <p:txBody>
          <a:bodyPr wrap="square" rtlCol="0">
            <a:spAutoFit/>
          </a:bodyPr>
          <a:lstStyle/>
          <a:p>
            <a:r>
              <a:rPr lang="zh-CN" altLang="en-US" dirty="0"/>
              <a:t>集成电路行业成为贸易冲突的焦点和经济发展的短板，国内集成电路产业成为关注焦点，不缺钱，但缺人和技术</a:t>
            </a:r>
            <a:endParaRPr lang="zh-CN" altLang="en-US" dirty="0"/>
          </a:p>
        </p:txBody>
      </p:sp>
      <p:cxnSp>
        <p:nvCxnSpPr>
          <p:cNvPr id="12" name="直接箭头连接符 11"/>
          <p:cNvCxnSpPr/>
          <p:nvPr/>
        </p:nvCxnSpPr>
        <p:spPr>
          <a:xfrm>
            <a:off x="5162939" y="3869095"/>
            <a:ext cx="144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501812" y="3290596"/>
            <a:ext cx="3775788" cy="1200329"/>
          </a:xfrm>
          <a:prstGeom prst="rect">
            <a:avLst/>
          </a:prstGeom>
          <a:noFill/>
        </p:spPr>
        <p:txBody>
          <a:bodyPr wrap="square" rtlCol="0">
            <a:spAutoFit/>
          </a:bodyPr>
          <a:lstStyle/>
          <a:p>
            <a:r>
              <a:rPr lang="zh-CN" altLang="en-US" dirty="0"/>
              <a:t>既具备稳定的功能和良好的性能，又能够一反</a:t>
            </a:r>
            <a:r>
              <a:rPr lang="en-US" altLang="zh-CN" dirty="0"/>
              <a:t>EDA</a:t>
            </a:r>
            <a:r>
              <a:rPr lang="zh-CN" altLang="en-US" dirty="0"/>
              <a:t>常态的易用好用，从而降低人才进入的门槛，同时还具备自主性的</a:t>
            </a:r>
            <a:r>
              <a:rPr lang="en-US" altLang="zh-CN" dirty="0"/>
              <a:t>EDA</a:t>
            </a:r>
            <a:r>
              <a:rPr lang="zh-CN" altLang="en-US" dirty="0"/>
              <a:t>软件平台</a:t>
            </a:r>
            <a:endParaRPr lang="zh-CN" altLang="en-US" dirty="0"/>
          </a:p>
        </p:txBody>
      </p:sp>
      <p:sp>
        <p:nvSpPr>
          <p:cNvPr id="17" name="文本框 16"/>
          <p:cNvSpPr txBox="1"/>
          <p:nvPr/>
        </p:nvSpPr>
        <p:spPr>
          <a:xfrm>
            <a:off x="5564450" y="3499763"/>
            <a:ext cx="646331" cy="369332"/>
          </a:xfrm>
          <a:prstGeom prst="rect">
            <a:avLst/>
          </a:prstGeom>
          <a:noFill/>
        </p:spPr>
        <p:txBody>
          <a:bodyPr wrap="none" rtlCol="0">
            <a:spAutoFit/>
          </a:bodyPr>
          <a:lstStyle/>
          <a:p>
            <a:r>
              <a:rPr lang="zh-CN" altLang="en-US" dirty="0"/>
              <a:t>需要</a:t>
            </a:r>
            <a:endParaRPr lang="zh-CN" altLang="en-US" dirty="0"/>
          </a:p>
        </p:txBody>
      </p:sp>
      <p:sp>
        <p:nvSpPr>
          <p:cNvPr id="18" name="文本框 17"/>
          <p:cNvSpPr txBox="1"/>
          <p:nvPr/>
        </p:nvSpPr>
        <p:spPr>
          <a:xfrm>
            <a:off x="926841" y="5274906"/>
            <a:ext cx="3103983" cy="1198880"/>
          </a:xfrm>
          <a:prstGeom prst="rect">
            <a:avLst/>
          </a:prstGeom>
          <a:noFill/>
        </p:spPr>
        <p:txBody>
          <a:bodyPr wrap="square" rtlCol="0">
            <a:spAutoFit/>
          </a:bodyPr>
          <a:lstStyle/>
          <a:p>
            <a:r>
              <a:rPr lang="en-US" altLang="zh-CN" dirty="0"/>
              <a:t>EDA</a:t>
            </a:r>
            <a:r>
              <a:rPr lang="zh-CN" altLang="en-US" dirty="0"/>
              <a:t>工具的整体化、全流程化、智能化是大势所趋，</a:t>
            </a:r>
            <a:r>
              <a:rPr lang="en-US" altLang="zh-CN" dirty="0"/>
              <a:t>EDA</a:t>
            </a:r>
            <a:r>
              <a:rPr lang="zh-CN" altLang="en-US" dirty="0"/>
              <a:t>工具的使用进一步减少“人的参与”</a:t>
            </a:r>
            <a:endParaRPr lang="en-US" altLang="zh-CN" dirty="0"/>
          </a:p>
        </p:txBody>
      </p:sp>
      <p:sp>
        <p:nvSpPr>
          <p:cNvPr id="19" name="文本框 18"/>
          <p:cNvSpPr txBox="1"/>
          <p:nvPr/>
        </p:nvSpPr>
        <p:spPr>
          <a:xfrm>
            <a:off x="7556241" y="5098257"/>
            <a:ext cx="3721359" cy="1476375"/>
          </a:xfrm>
          <a:prstGeom prst="rect">
            <a:avLst/>
          </a:prstGeom>
          <a:noFill/>
        </p:spPr>
        <p:txBody>
          <a:bodyPr wrap="square" rtlCol="0">
            <a:spAutoFit/>
          </a:bodyPr>
          <a:lstStyle/>
          <a:p>
            <a:r>
              <a:rPr lang="zh-CN" altLang="en-US" dirty="0"/>
              <a:t>开放的整体软件平台而不是分散的功能软件，功能和算法基于模块化组成，可以灵活组合；各个功能之间还能够很好地结合人工智能和数据处理，为全流程智能化打下基础。</a:t>
            </a:r>
            <a:endParaRPr lang="zh-CN" altLang="en-US" dirty="0"/>
          </a:p>
        </p:txBody>
      </p:sp>
      <p:cxnSp>
        <p:nvCxnSpPr>
          <p:cNvPr id="21" name="直接箭头连接符 20"/>
          <p:cNvCxnSpPr/>
          <p:nvPr/>
        </p:nvCxnSpPr>
        <p:spPr>
          <a:xfrm>
            <a:off x="5162939" y="5967550"/>
            <a:ext cx="144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564449" y="5583450"/>
            <a:ext cx="646331" cy="369332"/>
          </a:xfrm>
          <a:prstGeom prst="rect">
            <a:avLst/>
          </a:prstGeom>
          <a:noFill/>
        </p:spPr>
        <p:txBody>
          <a:bodyPr wrap="none" rtlCol="0">
            <a:spAutoFit/>
          </a:bodyPr>
          <a:lstStyle/>
          <a:p>
            <a:r>
              <a:rPr lang="zh-CN" altLang="en-US" dirty="0"/>
              <a:t>要求</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735699" y="4233351"/>
            <a:ext cx="2519262"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Python </a:t>
            </a:r>
            <a:r>
              <a:rPr lang="en-US" altLang="zh-CN" dirty="0" err="1">
                <a:solidFill>
                  <a:schemeClr val="tx1"/>
                </a:solidFill>
              </a:rPr>
              <a:t>Commandline</a:t>
            </a:r>
            <a:r>
              <a:rPr lang="en-US" altLang="zh-CN" dirty="0">
                <a:solidFill>
                  <a:schemeClr val="tx1"/>
                </a:solidFill>
              </a:rPr>
              <a:t> Interface</a:t>
            </a:r>
            <a:endParaRPr lang="zh-CN" altLang="en-US" dirty="0">
              <a:solidFill>
                <a:schemeClr val="tx1"/>
              </a:solidFill>
            </a:endParaRPr>
          </a:p>
        </p:txBody>
      </p:sp>
      <p:sp>
        <p:nvSpPr>
          <p:cNvPr id="2" name="标题 1"/>
          <p:cNvSpPr>
            <a:spLocks noGrp="1"/>
          </p:cNvSpPr>
          <p:nvPr>
            <p:ph type="title"/>
          </p:nvPr>
        </p:nvSpPr>
        <p:spPr/>
        <p:txBody>
          <a:bodyPr/>
          <a:lstStyle/>
          <a:p>
            <a:r>
              <a:rPr lang="zh-CN" altLang="en-US" dirty="0"/>
              <a:t>解决方案</a:t>
            </a:r>
            <a:endParaRPr lang="zh-CN" altLang="en-US" dirty="0"/>
          </a:p>
        </p:txBody>
      </p:sp>
      <p:sp>
        <p:nvSpPr>
          <p:cNvPr id="4" name="文本框 3"/>
          <p:cNvSpPr txBox="1"/>
          <p:nvPr/>
        </p:nvSpPr>
        <p:spPr>
          <a:xfrm>
            <a:off x="3517199" y="1822319"/>
            <a:ext cx="2956259" cy="369332"/>
          </a:xfrm>
          <a:prstGeom prst="rect">
            <a:avLst/>
          </a:prstGeom>
          <a:noFill/>
        </p:spPr>
        <p:txBody>
          <a:bodyPr wrap="none" rtlCol="0">
            <a:spAutoFit/>
          </a:bodyPr>
          <a:lstStyle/>
          <a:p>
            <a:r>
              <a:rPr lang="zh-CN" altLang="en-US" dirty="0"/>
              <a:t>基于</a:t>
            </a:r>
            <a:r>
              <a:rPr lang="en-US" altLang="zh-CN" dirty="0"/>
              <a:t>Web</a:t>
            </a:r>
            <a:r>
              <a:rPr lang="zh-CN" altLang="en-US" dirty="0"/>
              <a:t>技术的跨平台应用</a:t>
            </a:r>
            <a:endParaRPr lang="zh-CN" altLang="en-US" dirty="0"/>
          </a:p>
        </p:txBody>
      </p:sp>
      <p:sp>
        <p:nvSpPr>
          <p:cNvPr id="5" name="文本框 4"/>
          <p:cNvSpPr txBox="1"/>
          <p:nvPr/>
        </p:nvSpPr>
        <p:spPr>
          <a:xfrm>
            <a:off x="3401785" y="3607015"/>
            <a:ext cx="3187091" cy="369332"/>
          </a:xfrm>
          <a:prstGeom prst="rect">
            <a:avLst/>
          </a:prstGeom>
          <a:noFill/>
        </p:spPr>
        <p:txBody>
          <a:bodyPr wrap="none" rtlCol="0">
            <a:spAutoFit/>
          </a:bodyPr>
          <a:lstStyle/>
          <a:p>
            <a:r>
              <a:rPr lang="zh-CN" altLang="en-US" dirty="0"/>
              <a:t>基于</a:t>
            </a:r>
            <a:r>
              <a:rPr lang="en-US" altLang="zh-CN" dirty="0"/>
              <a:t>Python</a:t>
            </a:r>
            <a:r>
              <a:rPr lang="zh-CN" altLang="en-US" dirty="0"/>
              <a:t>的命令行控制系统</a:t>
            </a:r>
            <a:endParaRPr lang="zh-CN" altLang="en-US" dirty="0"/>
          </a:p>
        </p:txBody>
      </p:sp>
      <p:sp>
        <p:nvSpPr>
          <p:cNvPr id="6" name="文本框 5"/>
          <p:cNvSpPr txBox="1"/>
          <p:nvPr/>
        </p:nvSpPr>
        <p:spPr>
          <a:xfrm>
            <a:off x="3353694" y="5404756"/>
            <a:ext cx="3283271" cy="369332"/>
          </a:xfrm>
          <a:prstGeom prst="rect">
            <a:avLst/>
          </a:prstGeom>
          <a:noFill/>
        </p:spPr>
        <p:txBody>
          <a:bodyPr wrap="none" rtlCol="0">
            <a:spAutoFit/>
          </a:bodyPr>
          <a:lstStyle/>
          <a:p>
            <a:r>
              <a:rPr lang="zh-CN" altLang="en-US" dirty="0"/>
              <a:t>基于</a:t>
            </a:r>
            <a:r>
              <a:rPr lang="en-US" altLang="zh-CN" dirty="0"/>
              <a:t>Rust</a:t>
            </a:r>
            <a:r>
              <a:rPr lang="zh-CN" altLang="en-US" dirty="0"/>
              <a:t>、</a:t>
            </a:r>
            <a:r>
              <a:rPr lang="en-US" altLang="zh-CN" dirty="0"/>
              <a:t>C</a:t>
            </a:r>
            <a:r>
              <a:rPr lang="zh-CN" altLang="en-US" dirty="0"/>
              <a:t>、</a:t>
            </a:r>
            <a:r>
              <a:rPr lang="en-US" altLang="zh-CN" dirty="0"/>
              <a:t>C++</a:t>
            </a:r>
            <a:r>
              <a:rPr lang="zh-CN" altLang="en-US" dirty="0"/>
              <a:t>的功能模块</a:t>
            </a:r>
            <a:endParaRPr lang="zh-CN" altLang="en-US" dirty="0"/>
          </a:p>
        </p:txBody>
      </p:sp>
      <p:sp>
        <p:nvSpPr>
          <p:cNvPr id="7" name="文本框 6"/>
          <p:cNvSpPr txBox="1"/>
          <p:nvPr/>
        </p:nvSpPr>
        <p:spPr>
          <a:xfrm>
            <a:off x="261257" y="3607015"/>
            <a:ext cx="2452916" cy="369332"/>
          </a:xfrm>
          <a:prstGeom prst="rect">
            <a:avLst/>
          </a:prstGeom>
          <a:noFill/>
        </p:spPr>
        <p:txBody>
          <a:bodyPr wrap="none" rtlCol="0">
            <a:spAutoFit/>
          </a:bodyPr>
          <a:lstStyle/>
          <a:p>
            <a:r>
              <a:rPr lang="zh-CN" altLang="en-US" dirty="0"/>
              <a:t>新一代的</a:t>
            </a:r>
            <a:r>
              <a:rPr lang="en-US" altLang="zh-CN" dirty="0"/>
              <a:t>EDA</a:t>
            </a:r>
            <a:r>
              <a:rPr lang="zh-CN" altLang="en-US" dirty="0"/>
              <a:t>软件平台</a:t>
            </a:r>
            <a:endParaRPr lang="zh-CN" altLang="en-US" dirty="0"/>
          </a:p>
        </p:txBody>
      </p:sp>
      <p:cxnSp>
        <p:nvCxnSpPr>
          <p:cNvPr id="9" name="直接箭头连接符 8"/>
          <p:cNvCxnSpPr>
            <a:stCxn id="7" idx="3"/>
            <a:endCxn id="4" idx="1"/>
          </p:cNvCxnSpPr>
          <p:nvPr/>
        </p:nvCxnSpPr>
        <p:spPr>
          <a:xfrm flipV="1">
            <a:off x="2714173" y="2006985"/>
            <a:ext cx="803026" cy="178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a:endCxn id="5" idx="1"/>
          </p:cNvCxnSpPr>
          <p:nvPr/>
        </p:nvCxnSpPr>
        <p:spPr>
          <a:xfrm>
            <a:off x="2714173" y="3791681"/>
            <a:ext cx="687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6" idx="1"/>
          </p:cNvCxnSpPr>
          <p:nvPr/>
        </p:nvCxnSpPr>
        <p:spPr>
          <a:xfrm>
            <a:off x="2714173" y="3791681"/>
            <a:ext cx="639521" cy="1797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2"/>
            <a:endCxn id="17" idx="0"/>
          </p:cNvCxnSpPr>
          <p:nvPr/>
        </p:nvCxnSpPr>
        <p:spPr>
          <a:xfrm flipH="1">
            <a:off x="4995330" y="3976347"/>
            <a:ext cx="1" cy="257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7" idx="2"/>
            <a:endCxn id="6" idx="0"/>
          </p:cNvCxnSpPr>
          <p:nvPr/>
        </p:nvCxnSpPr>
        <p:spPr>
          <a:xfrm>
            <a:off x="4995330" y="5147751"/>
            <a:ext cx="0" cy="257005"/>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圆角 26"/>
          <p:cNvSpPr/>
          <p:nvPr/>
        </p:nvSpPr>
        <p:spPr>
          <a:xfrm>
            <a:off x="3735698" y="2435610"/>
            <a:ext cx="2519262"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Rust-based Python Interpreter &amp; </a:t>
            </a:r>
            <a:r>
              <a:rPr lang="en-US" altLang="zh-CN" dirty="0" err="1">
                <a:solidFill>
                  <a:schemeClr val="tx1"/>
                </a:solidFill>
              </a:rPr>
              <a:t>WebAssembly</a:t>
            </a:r>
            <a:endParaRPr lang="zh-CN" altLang="en-US" dirty="0">
              <a:solidFill>
                <a:schemeClr val="tx1"/>
              </a:solidFill>
            </a:endParaRPr>
          </a:p>
        </p:txBody>
      </p:sp>
      <p:cxnSp>
        <p:nvCxnSpPr>
          <p:cNvPr id="29" name="直接连接符 28"/>
          <p:cNvCxnSpPr>
            <a:stCxn id="4" idx="2"/>
            <a:endCxn id="27" idx="0"/>
          </p:cNvCxnSpPr>
          <p:nvPr/>
        </p:nvCxnSpPr>
        <p:spPr>
          <a:xfrm>
            <a:off x="4995329" y="2191651"/>
            <a:ext cx="0" cy="243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2"/>
            <a:endCxn id="27" idx="2"/>
          </p:cNvCxnSpPr>
          <p:nvPr/>
        </p:nvCxnSpPr>
        <p:spPr>
          <a:xfrm>
            <a:off x="4995329" y="335001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7" idx="2"/>
            <a:endCxn id="5" idx="0"/>
          </p:cNvCxnSpPr>
          <p:nvPr/>
        </p:nvCxnSpPr>
        <p:spPr>
          <a:xfrm>
            <a:off x="4995329" y="3350010"/>
            <a:ext cx="2" cy="257005"/>
          </a:xfrm>
          <a:prstGeom prst="line">
            <a:avLst/>
          </a:prstGeom>
        </p:spPr>
        <p:style>
          <a:lnRef idx="1">
            <a:schemeClr val="accent1"/>
          </a:lnRef>
          <a:fillRef idx="0">
            <a:schemeClr val="accent1"/>
          </a:fillRef>
          <a:effectRef idx="0">
            <a:schemeClr val="accent1"/>
          </a:effectRef>
          <a:fontRef idx="minor">
            <a:schemeClr val="tx1"/>
          </a:fontRef>
        </p:style>
      </p:cxnSp>
      <p:sp>
        <p:nvSpPr>
          <p:cNvPr id="39" name="左大括号 38"/>
          <p:cNvSpPr/>
          <p:nvPr/>
        </p:nvSpPr>
        <p:spPr>
          <a:xfrm>
            <a:off x="6481517" y="154978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文本框 39"/>
          <p:cNvSpPr txBox="1"/>
          <p:nvPr/>
        </p:nvSpPr>
        <p:spPr>
          <a:xfrm>
            <a:off x="6771156" y="1365119"/>
            <a:ext cx="3877985" cy="369332"/>
          </a:xfrm>
          <a:prstGeom prst="rect">
            <a:avLst/>
          </a:prstGeom>
          <a:noFill/>
        </p:spPr>
        <p:txBody>
          <a:bodyPr wrap="none" rtlCol="0">
            <a:spAutoFit/>
          </a:bodyPr>
          <a:lstStyle/>
          <a:p>
            <a:r>
              <a:rPr lang="zh-CN" altLang="en-US" dirty="0"/>
              <a:t>跨平台的应用分发，便捷的软件设置</a:t>
            </a:r>
            <a:endParaRPr lang="zh-CN" altLang="en-US" dirty="0"/>
          </a:p>
        </p:txBody>
      </p:sp>
      <p:sp>
        <p:nvSpPr>
          <p:cNvPr id="41" name="文本框 40"/>
          <p:cNvSpPr txBox="1"/>
          <p:nvPr/>
        </p:nvSpPr>
        <p:spPr>
          <a:xfrm>
            <a:off x="6771156" y="1780542"/>
            <a:ext cx="3868367" cy="369332"/>
          </a:xfrm>
          <a:prstGeom prst="rect">
            <a:avLst/>
          </a:prstGeom>
          <a:noFill/>
        </p:spPr>
        <p:txBody>
          <a:bodyPr wrap="none" rtlCol="0">
            <a:spAutoFit/>
          </a:bodyPr>
          <a:lstStyle/>
          <a:p>
            <a:r>
              <a:rPr lang="zh-CN" altLang="en-US" dirty="0"/>
              <a:t>现代化的用户界面和良好的用户体验</a:t>
            </a:r>
            <a:endParaRPr lang="zh-CN" altLang="en-US" dirty="0"/>
          </a:p>
        </p:txBody>
      </p:sp>
      <p:sp>
        <p:nvSpPr>
          <p:cNvPr id="42" name="文本框 41"/>
          <p:cNvSpPr txBox="1"/>
          <p:nvPr/>
        </p:nvSpPr>
        <p:spPr>
          <a:xfrm>
            <a:off x="6771156" y="2191651"/>
            <a:ext cx="2031325" cy="369332"/>
          </a:xfrm>
          <a:prstGeom prst="rect">
            <a:avLst/>
          </a:prstGeom>
          <a:noFill/>
        </p:spPr>
        <p:txBody>
          <a:bodyPr wrap="none" rtlCol="0">
            <a:spAutoFit/>
          </a:bodyPr>
          <a:lstStyle/>
          <a:p>
            <a:r>
              <a:rPr lang="zh-CN" altLang="en-US" dirty="0"/>
              <a:t>方便进行插件拓展</a:t>
            </a:r>
            <a:endParaRPr lang="zh-CN" altLang="en-US" dirty="0"/>
          </a:p>
        </p:txBody>
      </p:sp>
      <p:sp>
        <p:nvSpPr>
          <p:cNvPr id="43" name="左大括号 42"/>
          <p:cNvSpPr/>
          <p:nvPr/>
        </p:nvSpPr>
        <p:spPr>
          <a:xfrm>
            <a:off x="6481517" y="3318951"/>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6771156" y="3134285"/>
            <a:ext cx="5493812" cy="369332"/>
          </a:xfrm>
          <a:prstGeom prst="rect">
            <a:avLst/>
          </a:prstGeom>
          <a:noFill/>
        </p:spPr>
        <p:txBody>
          <a:bodyPr wrap="none" rtlCol="0">
            <a:spAutoFit/>
          </a:bodyPr>
          <a:lstStyle/>
          <a:p>
            <a:r>
              <a:rPr lang="zh-CN" altLang="en-US" dirty="0"/>
              <a:t>不仅是工具脚本，更是瑞士军刀，易学易用而且强大</a:t>
            </a:r>
            <a:endParaRPr lang="zh-CN" altLang="en-US" dirty="0"/>
          </a:p>
        </p:txBody>
      </p:sp>
      <p:sp>
        <p:nvSpPr>
          <p:cNvPr id="45" name="文本框 44"/>
          <p:cNvSpPr txBox="1"/>
          <p:nvPr/>
        </p:nvSpPr>
        <p:spPr>
          <a:xfrm>
            <a:off x="6771156" y="3566965"/>
            <a:ext cx="5032147" cy="369332"/>
          </a:xfrm>
          <a:prstGeom prst="rect">
            <a:avLst/>
          </a:prstGeom>
          <a:noFill/>
        </p:spPr>
        <p:txBody>
          <a:bodyPr wrap="none" rtlCol="0">
            <a:spAutoFit/>
          </a:bodyPr>
          <a:lstStyle/>
          <a:p>
            <a:r>
              <a:rPr lang="zh-CN" altLang="en-US" dirty="0"/>
              <a:t>可以对命令行输出内容自由进行数据分析和处理</a:t>
            </a:r>
            <a:endParaRPr lang="zh-CN" altLang="en-US" dirty="0"/>
          </a:p>
        </p:txBody>
      </p:sp>
      <p:sp>
        <p:nvSpPr>
          <p:cNvPr id="46" name="文本框 45"/>
          <p:cNvSpPr txBox="1"/>
          <p:nvPr/>
        </p:nvSpPr>
        <p:spPr>
          <a:xfrm>
            <a:off x="6771156" y="3999646"/>
            <a:ext cx="4992072" cy="369332"/>
          </a:xfrm>
          <a:prstGeom prst="rect">
            <a:avLst/>
          </a:prstGeom>
          <a:noFill/>
        </p:spPr>
        <p:txBody>
          <a:bodyPr wrap="none" rtlCol="0">
            <a:spAutoFit/>
          </a:bodyPr>
          <a:lstStyle/>
          <a:p>
            <a:r>
              <a:rPr lang="zh-CN" altLang="en-US" dirty="0"/>
              <a:t>人工智能必备语言，</a:t>
            </a:r>
            <a:r>
              <a:rPr lang="en-US" altLang="zh-CN" dirty="0"/>
              <a:t>EDA</a:t>
            </a:r>
            <a:r>
              <a:rPr lang="zh-CN" altLang="en-US" dirty="0"/>
              <a:t>智能化技术黏合的胶水</a:t>
            </a:r>
            <a:endParaRPr lang="zh-CN" altLang="en-US" dirty="0"/>
          </a:p>
        </p:txBody>
      </p:sp>
      <p:sp>
        <p:nvSpPr>
          <p:cNvPr id="47" name="左大括号 46"/>
          <p:cNvSpPr/>
          <p:nvPr/>
        </p:nvSpPr>
        <p:spPr>
          <a:xfrm>
            <a:off x="6559241" y="5119177"/>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文本框 47"/>
          <p:cNvSpPr txBox="1"/>
          <p:nvPr/>
        </p:nvSpPr>
        <p:spPr>
          <a:xfrm>
            <a:off x="6811466" y="5848911"/>
            <a:ext cx="3291286" cy="369332"/>
          </a:xfrm>
          <a:prstGeom prst="rect">
            <a:avLst/>
          </a:prstGeom>
          <a:noFill/>
        </p:spPr>
        <p:txBody>
          <a:bodyPr wrap="none" rtlCol="0">
            <a:spAutoFit/>
          </a:bodyPr>
          <a:lstStyle/>
          <a:p>
            <a:r>
              <a:rPr lang="zh-CN" altLang="en-US" dirty="0"/>
              <a:t>功能插件化管理，模块化组织</a:t>
            </a:r>
            <a:endParaRPr lang="zh-CN" altLang="en-US" dirty="0"/>
          </a:p>
        </p:txBody>
      </p:sp>
      <p:sp>
        <p:nvSpPr>
          <p:cNvPr id="49" name="文本框 48"/>
          <p:cNvSpPr txBox="1"/>
          <p:nvPr/>
        </p:nvSpPr>
        <p:spPr>
          <a:xfrm>
            <a:off x="6811466" y="5402031"/>
            <a:ext cx="3180679" cy="369332"/>
          </a:xfrm>
          <a:prstGeom prst="rect">
            <a:avLst/>
          </a:prstGeom>
          <a:noFill/>
        </p:spPr>
        <p:txBody>
          <a:bodyPr wrap="none" rtlCol="0">
            <a:spAutoFit/>
          </a:bodyPr>
          <a:lstStyle/>
          <a:p>
            <a:r>
              <a:rPr lang="zh-CN" altLang="en-US" dirty="0"/>
              <a:t>统筹开源智慧，兼具独立特色</a:t>
            </a:r>
            <a:endParaRPr lang="zh-CN" altLang="en-US" dirty="0"/>
          </a:p>
        </p:txBody>
      </p:sp>
      <p:sp>
        <p:nvSpPr>
          <p:cNvPr id="50" name="文本框 49"/>
          <p:cNvSpPr txBox="1"/>
          <p:nvPr/>
        </p:nvSpPr>
        <p:spPr>
          <a:xfrm>
            <a:off x="6811466" y="4963085"/>
            <a:ext cx="4305987" cy="369332"/>
          </a:xfrm>
          <a:prstGeom prst="rect">
            <a:avLst/>
          </a:prstGeom>
          <a:noFill/>
        </p:spPr>
        <p:txBody>
          <a:bodyPr wrap="none" rtlCol="0">
            <a:spAutoFit/>
          </a:bodyPr>
          <a:lstStyle/>
          <a:p>
            <a:r>
              <a:rPr lang="zh-CN" altLang="en-US" dirty="0"/>
              <a:t>保证软件性能，</a:t>
            </a:r>
            <a:r>
              <a:rPr lang="en-US" altLang="zh-CN" dirty="0"/>
              <a:t>Rust</a:t>
            </a:r>
            <a:r>
              <a:rPr lang="zh-CN" altLang="en-US" dirty="0"/>
              <a:t>可以确保功能稳定性</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项目流程</a:t>
            </a:r>
            <a:endParaRPr lang="zh-CN" altLang="en-US" dirty="0"/>
          </a:p>
        </p:txBody>
      </p:sp>
      <p:sp>
        <p:nvSpPr>
          <p:cNvPr id="3" name="文本框 2"/>
          <p:cNvSpPr txBox="1"/>
          <p:nvPr/>
        </p:nvSpPr>
        <p:spPr>
          <a:xfrm>
            <a:off x="441435" y="3059668"/>
            <a:ext cx="1107996" cy="369332"/>
          </a:xfrm>
          <a:prstGeom prst="rect">
            <a:avLst/>
          </a:prstGeom>
          <a:noFill/>
        </p:spPr>
        <p:txBody>
          <a:bodyPr wrap="none" rtlCol="0">
            <a:spAutoFit/>
          </a:bodyPr>
          <a:lstStyle/>
          <a:p>
            <a:r>
              <a:rPr lang="zh-CN" altLang="en-US" dirty="0"/>
              <a:t>开发测试</a:t>
            </a:r>
            <a:endParaRPr lang="zh-CN" altLang="en-US" dirty="0"/>
          </a:p>
        </p:txBody>
      </p:sp>
      <p:sp>
        <p:nvSpPr>
          <p:cNvPr id="4" name="文本框 3"/>
          <p:cNvSpPr txBox="1"/>
          <p:nvPr/>
        </p:nvSpPr>
        <p:spPr>
          <a:xfrm>
            <a:off x="2396094" y="3059668"/>
            <a:ext cx="1140056" cy="369332"/>
          </a:xfrm>
          <a:prstGeom prst="rect">
            <a:avLst/>
          </a:prstGeom>
          <a:noFill/>
        </p:spPr>
        <p:txBody>
          <a:bodyPr wrap="none" rtlCol="0">
            <a:spAutoFit/>
          </a:bodyPr>
          <a:lstStyle/>
          <a:p>
            <a:r>
              <a:rPr lang="zh-CN" altLang="en-US" dirty="0"/>
              <a:t>稳定发布</a:t>
            </a:r>
            <a:endParaRPr lang="zh-CN" altLang="en-US" dirty="0"/>
          </a:p>
        </p:txBody>
      </p:sp>
      <p:sp>
        <p:nvSpPr>
          <p:cNvPr id="6" name="文本框 5"/>
          <p:cNvSpPr txBox="1"/>
          <p:nvPr/>
        </p:nvSpPr>
        <p:spPr>
          <a:xfrm>
            <a:off x="4382813" y="3059668"/>
            <a:ext cx="1107996" cy="369332"/>
          </a:xfrm>
          <a:prstGeom prst="rect">
            <a:avLst/>
          </a:prstGeom>
          <a:noFill/>
        </p:spPr>
        <p:txBody>
          <a:bodyPr wrap="none" rtlCol="0">
            <a:spAutoFit/>
          </a:bodyPr>
          <a:lstStyle/>
          <a:p>
            <a:r>
              <a:rPr lang="zh-CN" altLang="en-US" dirty="0"/>
              <a:t>投入应用</a:t>
            </a:r>
            <a:endParaRPr lang="zh-CN" altLang="en-US" dirty="0"/>
          </a:p>
        </p:txBody>
      </p:sp>
      <p:sp>
        <p:nvSpPr>
          <p:cNvPr id="7" name="左大括号 6"/>
          <p:cNvSpPr/>
          <p:nvPr/>
        </p:nvSpPr>
        <p:spPr>
          <a:xfrm>
            <a:off x="5503438" y="1640355"/>
            <a:ext cx="192660" cy="3342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5831375" y="1036349"/>
            <a:ext cx="3652854" cy="1200329"/>
          </a:xfrm>
          <a:prstGeom prst="rect">
            <a:avLst/>
          </a:prstGeom>
          <a:noFill/>
        </p:spPr>
        <p:txBody>
          <a:bodyPr wrap="square" rtlCol="0">
            <a:spAutoFit/>
          </a:bodyPr>
          <a:lstStyle/>
          <a:p>
            <a:r>
              <a:rPr lang="zh-CN" altLang="en-US" dirty="0"/>
              <a:t>得益于跨平台和面向用户特性，这是一个可供个人用户，如教师、学生、自学者免费学习数字后端和使用的社区软件</a:t>
            </a:r>
            <a:endParaRPr lang="zh-CN" altLang="en-US" dirty="0"/>
          </a:p>
        </p:txBody>
      </p:sp>
      <p:sp>
        <p:nvSpPr>
          <p:cNvPr id="10" name="文本框 9"/>
          <p:cNvSpPr txBox="1"/>
          <p:nvPr/>
        </p:nvSpPr>
        <p:spPr>
          <a:xfrm>
            <a:off x="5849005" y="2782669"/>
            <a:ext cx="3744311" cy="1200329"/>
          </a:xfrm>
          <a:prstGeom prst="rect">
            <a:avLst/>
          </a:prstGeom>
          <a:noFill/>
        </p:spPr>
        <p:txBody>
          <a:bodyPr wrap="square" rtlCol="0">
            <a:spAutoFit/>
          </a:bodyPr>
          <a:lstStyle/>
          <a:p>
            <a:r>
              <a:rPr lang="zh-CN" altLang="en-US" dirty="0"/>
              <a:t>得益于丰富灵活的功能模块化设计和软件整体性设计，这是一个方便高校进行教学、科研及</a:t>
            </a:r>
            <a:r>
              <a:rPr lang="en-US" altLang="zh-CN" dirty="0"/>
              <a:t>EDA</a:t>
            </a:r>
            <a:r>
              <a:rPr lang="zh-CN" altLang="en-US" dirty="0"/>
              <a:t>算法测试应用的开放平台</a:t>
            </a:r>
            <a:endParaRPr lang="zh-CN" altLang="en-US" dirty="0"/>
          </a:p>
        </p:txBody>
      </p:sp>
      <p:sp>
        <p:nvSpPr>
          <p:cNvPr id="11" name="文本框 10"/>
          <p:cNvSpPr txBox="1"/>
          <p:nvPr/>
        </p:nvSpPr>
        <p:spPr>
          <a:xfrm>
            <a:off x="5844176" y="4659479"/>
            <a:ext cx="3652854" cy="645160"/>
          </a:xfrm>
          <a:prstGeom prst="rect">
            <a:avLst/>
          </a:prstGeom>
          <a:noFill/>
        </p:spPr>
        <p:txBody>
          <a:bodyPr wrap="square" rtlCol="0">
            <a:spAutoFit/>
          </a:bodyPr>
          <a:lstStyle/>
          <a:p>
            <a:r>
              <a:rPr lang="zh-CN" altLang="en-US" dirty="0"/>
              <a:t>功能和用户增多后，还可能发布面向企业的工业级商业收费版本</a:t>
            </a:r>
            <a:endParaRPr lang="zh-CN" altLang="en-US" dirty="0"/>
          </a:p>
        </p:txBody>
      </p:sp>
      <p:cxnSp>
        <p:nvCxnSpPr>
          <p:cNvPr id="13" name="连接符: 肘形 12"/>
          <p:cNvCxnSpPr>
            <a:stCxn id="4" idx="2"/>
          </p:cNvCxnSpPr>
          <p:nvPr/>
        </p:nvCxnSpPr>
        <p:spPr>
          <a:xfrm rot="5400000">
            <a:off x="1789860" y="3578300"/>
            <a:ext cx="1325563" cy="10269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p:cNvCxnSpPr>
            <a:stCxn id="3" idx="2"/>
          </p:cNvCxnSpPr>
          <p:nvPr/>
        </p:nvCxnSpPr>
        <p:spPr>
          <a:xfrm rot="16200000" flipH="1">
            <a:off x="804515" y="3619917"/>
            <a:ext cx="1325563" cy="9437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269746" y="4982645"/>
            <a:ext cx="1338828" cy="369332"/>
          </a:xfrm>
          <a:prstGeom prst="rect">
            <a:avLst/>
          </a:prstGeom>
          <a:noFill/>
        </p:spPr>
        <p:txBody>
          <a:bodyPr wrap="none" rtlCol="0">
            <a:spAutoFit/>
          </a:bodyPr>
          <a:lstStyle/>
          <a:p>
            <a:r>
              <a:rPr lang="zh-CN" altLang="en-US" dirty="0"/>
              <a:t>研究生阶段</a:t>
            </a:r>
            <a:endParaRPr lang="zh-CN" altLang="en-US" dirty="0"/>
          </a:p>
        </p:txBody>
      </p:sp>
      <p:sp>
        <p:nvSpPr>
          <p:cNvPr id="22" name="文本框 21"/>
          <p:cNvSpPr txBox="1"/>
          <p:nvPr/>
        </p:nvSpPr>
        <p:spPr>
          <a:xfrm>
            <a:off x="52473" y="3613666"/>
            <a:ext cx="944880" cy="368300"/>
          </a:xfrm>
          <a:prstGeom prst="rect">
            <a:avLst/>
          </a:prstGeom>
          <a:noFill/>
        </p:spPr>
        <p:txBody>
          <a:bodyPr wrap="none" rtlCol="0">
            <a:spAutoFit/>
          </a:bodyPr>
          <a:lstStyle/>
          <a:p>
            <a:r>
              <a:rPr lang="en-US" altLang="zh-CN" dirty="0"/>
              <a:t>6 – 9</a:t>
            </a:r>
            <a:r>
              <a:rPr lang="zh-CN" altLang="en-US" dirty="0"/>
              <a:t>月</a:t>
            </a:r>
            <a:endParaRPr lang="zh-CN" altLang="en-US" dirty="0"/>
          </a:p>
        </p:txBody>
      </p:sp>
      <p:sp>
        <p:nvSpPr>
          <p:cNvPr id="23" name="文本框 22"/>
          <p:cNvSpPr txBox="1"/>
          <p:nvPr/>
        </p:nvSpPr>
        <p:spPr>
          <a:xfrm>
            <a:off x="3025433" y="3613666"/>
            <a:ext cx="1143262" cy="369332"/>
          </a:xfrm>
          <a:prstGeom prst="rect">
            <a:avLst/>
          </a:prstGeom>
          <a:noFill/>
        </p:spPr>
        <p:txBody>
          <a:bodyPr wrap="none" rtlCol="0">
            <a:spAutoFit/>
          </a:bodyPr>
          <a:lstStyle/>
          <a:p>
            <a:r>
              <a:rPr lang="en-US" altLang="zh-CN" dirty="0"/>
              <a:t>12 – 15</a:t>
            </a:r>
            <a:r>
              <a:rPr lang="zh-CN" altLang="en-US" dirty="0"/>
              <a:t>月</a:t>
            </a:r>
            <a:endParaRPr lang="zh-CN" altLang="en-US" dirty="0"/>
          </a:p>
        </p:txBody>
      </p:sp>
      <p:sp>
        <p:nvSpPr>
          <p:cNvPr id="24" name="箭头: 右 23"/>
          <p:cNvSpPr/>
          <p:nvPr/>
        </p:nvSpPr>
        <p:spPr>
          <a:xfrm>
            <a:off x="1605008" y="3059010"/>
            <a:ext cx="653472" cy="4269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p:cNvSpPr/>
          <p:nvPr/>
        </p:nvSpPr>
        <p:spPr>
          <a:xfrm>
            <a:off x="3578774" y="3030185"/>
            <a:ext cx="71733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a:off x="9601113" y="1362023"/>
            <a:ext cx="36785" cy="35799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文本框 29"/>
          <p:cNvSpPr txBox="1"/>
          <p:nvPr/>
        </p:nvSpPr>
        <p:spPr>
          <a:xfrm rot="10800000" flipV="1">
            <a:off x="10984666" y="2672336"/>
            <a:ext cx="1255997" cy="1200329"/>
          </a:xfrm>
          <a:prstGeom prst="rect">
            <a:avLst/>
          </a:prstGeom>
          <a:noFill/>
        </p:spPr>
        <p:txBody>
          <a:bodyPr wrap="square" rtlCol="0">
            <a:spAutoFit/>
          </a:bodyPr>
          <a:lstStyle/>
          <a:p>
            <a:r>
              <a:rPr lang="zh-CN" altLang="en-US" dirty="0"/>
              <a:t>项目成熟、功能迁移、后期开发和维护</a:t>
            </a:r>
            <a:endParaRPr lang="en-US" altLang="zh-CN" dirty="0"/>
          </a:p>
        </p:txBody>
      </p:sp>
      <p:sp>
        <p:nvSpPr>
          <p:cNvPr id="31" name="文本框 30"/>
          <p:cNvSpPr txBox="1"/>
          <p:nvPr/>
        </p:nvSpPr>
        <p:spPr>
          <a:xfrm>
            <a:off x="9717487" y="1267181"/>
            <a:ext cx="1109351" cy="369332"/>
          </a:xfrm>
          <a:prstGeom prst="rect">
            <a:avLst/>
          </a:prstGeom>
          <a:noFill/>
        </p:spPr>
        <p:txBody>
          <a:bodyPr wrap="square" rtlCol="0">
            <a:spAutoFit/>
          </a:bodyPr>
          <a:lstStyle/>
          <a:p>
            <a:r>
              <a:rPr lang="en-US" altLang="zh-CN" dirty="0"/>
              <a:t>PHASE-1</a:t>
            </a:r>
            <a:endParaRPr lang="zh-CN" altLang="en-US" dirty="0"/>
          </a:p>
        </p:txBody>
      </p:sp>
      <p:sp>
        <p:nvSpPr>
          <p:cNvPr id="32" name="文本框 31"/>
          <p:cNvSpPr txBox="1"/>
          <p:nvPr/>
        </p:nvSpPr>
        <p:spPr>
          <a:xfrm>
            <a:off x="9746223" y="3038752"/>
            <a:ext cx="1109351" cy="369332"/>
          </a:xfrm>
          <a:prstGeom prst="rect">
            <a:avLst/>
          </a:prstGeom>
          <a:noFill/>
        </p:spPr>
        <p:txBody>
          <a:bodyPr wrap="square" rtlCol="0">
            <a:spAutoFit/>
          </a:bodyPr>
          <a:lstStyle/>
          <a:p>
            <a:r>
              <a:rPr lang="en-US" altLang="zh-CN" dirty="0"/>
              <a:t>PHASE-2</a:t>
            </a:r>
            <a:endParaRPr lang="zh-CN" altLang="en-US" dirty="0"/>
          </a:p>
        </p:txBody>
      </p:sp>
      <p:sp>
        <p:nvSpPr>
          <p:cNvPr id="33" name="文本框 32"/>
          <p:cNvSpPr txBox="1"/>
          <p:nvPr/>
        </p:nvSpPr>
        <p:spPr>
          <a:xfrm>
            <a:off x="9802505" y="4754562"/>
            <a:ext cx="1109351" cy="369332"/>
          </a:xfrm>
          <a:prstGeom prst="rect">
            <a:avLst/>
          </a:prstGeom>
          <a:noFill/>
        </p:spPr>
        <p:txBody>
          <a:bodyPr wrap="square" rtlCol="0">
            <a:spAutoFit/>
          </a:bodyPr>
          <a:lstStyle/>
          <a:p>
            <a:r>
              <a:rPr lang="en-US" altLang="zh-CN" dirty="0"/>
              <a:t>PHASE-3</a:t>
            </a:r>
            <a:endParaRPr lang="zh-CN" altLang="en-US" dirty="0"/>
          </a:p>
        </p:txBody>
      </p:sp>
      <p:sp>
        <p:nvSpPr>
          <p:cNvPr id="34" name="文本框 33"/>
          <p:cNvSpPr txBox="1"/>
          <p:nvPr/>
        </p:nvSpPr>
        <p:spPr>
          <a:xfrm>
            <a:off x="1028715" y="3610011"/>
            <a:ext cx="877163" cy="369332"/>
          </a:xfrm>
          <a:prstGeom prst="rect">
            <a:avLst/>
          </a:prstGeom>
          <a:noFill/>
        </p:spPr>
        <p:txBody>
          <a:bodyPr wrap="none" rtlCol="0">
            <a:spAutoFit/>
          </a:bodyPr>
          <a:lstStyle/>
          <a:p>
            <a:r>
              <a:rPr lang="zh-CN" altLang="en-US" dirty="0"/>
              <a:t>能参赛</a:t>
            </a:r>
            <a:endParaRPr lang="zh-CN" altLang="en-US" dirty="0"/>
          </a:p>
        </p:txBody>
      </p:sp>
      <p:sp>
        <p:nvSpPr>
          <p:cNvPr id="35" name="文本框 34"/>
          <p:cNvSpPr txBox="1"/>
          <p:nvPr/>
        </p:nvSpPr>
        <p:spPr>
          <a:xfrm>
            <a:off x="2083724" y="3610011"/>
            <a:ext cx="877163" cy="369332"/>
          </a:xfrm>
          <a:prstGeom prst="rect">
            <a:avLst/>
          </a:prstGeom>
          <a:noFill/>
        </p:spPr>
        <p:txBody>
          <a:bodyPr wrap="none" rtlCol="0">
            <a:spAutoFit/>
          </a:bodyPr>
          <a:lstStyle/>
          <a:p>
            <a:r>
              <a:rPr lang="zh-CN" altLang="en-US" dirty="0"/>
              <a:t>真能用</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ea typeface="SimSun" charset="0"/>
              </a:rPr>
              <a:t>项目答疑</a:t>
            </a:r>
            <a:endParaRPr lang="zh-CN" altLang="en-US">
              <a:ea typeface="SimSun" charset="0"/>
            </a:endParaRPr>
          </a:p>
        </p:txBody>
      </p:sp>
      <p:sp>
        <p:nvSpPr>
          <p:cNvPr id="4" name="Text Box 3"/>
          <p:cNvSpPr txBox="1"/>
          <p:nvPr/>
        </p:nvSpPr>
        <p:spPr>
          <a:xfrm>
            <a:off x="838200" y="1399540"/>
            <a:ext cx="10861040" cy="2030095"/>
          </a:xfrm>
          <a:prstGeom prst="rect">
            <a:avLst/>
          </a:prstGeom>
          <a:noFill/>
        </p:spPr>
        <p:txBody>
          <a:bodyPr wrap="square" rtlCol="0">
            <a:spAutoFit/>
          </a:bodyPr>
          <a:p>
            <a:r>
              <a:rPr lang="zh-CN" altLang="en-US">
                <a:ea typeface="SimSun" charset="0"/>
              </a:rPr>
              <a:t>项目近期（</a:t>
            </a:r>
            <a:r>
              <a:rPr lang="en-US" altLang="zh-CN">
                <a:ea typeface="SimSun" charset="0"/>
              </a:rPr>
              <a:t>6-9</a:t>
            </a:r>
            <a:r>
              <a:rPr lang="zh-CN" altLang="en-US">
                <a:ea typeface="SimSun" charset="0"/>
              </a:rPr>
              <a:t>个月内）的总体定位和目标是什么？</a:t>
            </a:r>
            <a:endParaRPr lang="zh-CN" altLang="en-US">
              <a:ea typeface="SimSun" charset="0"/>
            </a:endParaRPr>
          </a:p>
          <a:p>
            <a:r>
              <a:rPr lang="zh-CN" altLang="en-US">
                <a:ea typeface="SimSun" charset="0"/>
              </a:rPr>
              <a:t>从头开始实现一个完整的</a:t>
            </a:r>
            <a:r>
              <a:rPr lang="en-US" altLang="zh-CN">
                <a:ea typeface="SimSun" charset="0"/>
              </a:rPr>
              <a:t>EDA</a:t>
            </a:r>
            <a:r>
              <a:rPr lang="zh-CN" altLang="en-US">
                <a:ea typeface="SimSun" charset="0"/>
              </a:rPr>
              <a:t>软件绝非易事，现实可行的计划是，以构建方便个人用户使用，同时可以作为</a:t>
            </a:r>
            <a:r>
              <a:rPr lang="en-US" altLang="zh-CN">
                <a:ea typeface="SimSun" charset="0"/>
              </a:rPr>
              <a:t>EDA</a:t>
            </a:r>
            <a:r>
              <a:rPr lang="zh-CN" altLang="en-US">
                <a:ea typeface="SimSun" charset="0"/>
              </a:rPr>
              <a:t>算法研究的通用软件平台为目标，实现软件整体架构、保证软件兼容性和可拓展性设计目标并且确保软件的稳定性是近期的重点，依据项目最终的完成度和实际使用情况，成可将该项目视作创业项目，退可将该项目定位为研究项目及参加</a:t>
            </a:r>
            <a:r>
              <a:rPr lang="en-US" altLang="zh-CN">
                <a:ea typeface="SimSun" charset="0"/>
              </a:rPr>
              <a:t>EDA</a:t>
            </a:r>
            <a:r>
              <a:rPr lang="zh-CN" altLang="en-US">
                <a:ea typeface="SimSun" charset="0"/>
              </a:rPr>
              <a:t>比赛项目，帮助以后找工作。</a:t>
            </a:r>
            <a:endParaRPr lang="zh-CN" altLang="en-US">
              <a:ea typeface="SimSun" charset="0"/>
            </a:endParaRPr>
          </a:p>
          <a:p>
            <a:r>
              <a:rPr lang="zh-CN" altLang="en-US">
                <a:ea typeface="SimSun" charset="0"/>
              </a:rPr>
              <a:t>从商业化的可能性考虑，在完成以上目标并且能够在学生群体及高校的</a:t>
            </a:r>
            <a:r>
              <a:rPr lang="en-US" altLang="zh-CN">
                <a:ea typeface="SimSun" charset="0"/>
              </a:rPr>
              <a:t>EDA</a:t>
            </a:r>
            <a:r>
              <a:rPr lang="zh-CN" altLang="en-US">
                <a:ea typeface="SimSun" charset="0"/>
              </a:rPr>
              <a:t>研究领域中验证稳定性并占有一定使用份额后，再谈工业标准的接入和能不能赚钱的事情。</a:t>
            </a:r>
            <a:endParaRPr lang="zh-CN" altLang="en-US">
              <a:ea typeface="SimSun" charset="0"/>
            </a:endParaRPr>
          </a:p>
        </p:txBody>
      </p:sp>
      <p:sp>
        <p:nvSpPr>
          <p:cNvPr id="5" name="Text Box 4"/>
          <p:cNvSpPr txBox="1"/>
          <p:nvPr/>
        </p:nvSpPr>
        <p:spPr>
          <a:xfrm>
            <a:off x="838200" y="3582670"/>
            <a:ext cx="10782935" cy="5631180"/>
          </a:xfrm>
          <a:prstGeom prst="rect">
            <a:avLst/>
          </a:prstGeom>
          <a:noFill/>
        </p:spPr>
        <p:txBody>
          <a:bodyPr wrap="square" rtlCol="0">
            <a:spAutoFit/>
          </a:bodyPr>
          <a:p>
            <a:r>
              <a:rPr lang="zh-CN" altLang="en-US">
                <a:ea typeface="SimSun" charset="0"/>
              </a:rPr>
              <a:t>该</a:t>
            </a:r>
            <a:r>
              <a:rPr lang="en-US" altLang="zh-CN">
                <a:ea typeface="SimSun" charset="0"/>
              </a:rPr>
              <a:t>EDA</a:t>
            </a:r>
            <a:r>
              <a:rPr lang="zh-CN" altLang="en-US">
                <a:ea typeface="SimSun" charset="0"/>
              </a:rPr>
              <a:t>软件是</a:t>
            </a:r>
            <a:r>
              <a:rPr lang="en-US" altLang="zh-CN">
                <a:ea typeface="SimSun" charset="0"/>
              </a:rPr>
              <a:t>Everything On Web</a:t>
            </a:r>
            <a:r>
              <a:rPr lang="zh-CN" altLang="en-US">
                <a:ea typeface="SimSun" charset="0"/>
              </a:rPr>
              <a:t>吗？</a:t>
            </a:r>
            <a:endParaRPr lang="zh-CN" altLang="en-US">
              <a:ea typeface="SimSun" charset="0"/>
            </a:endParaRPr>
          </a:p>
          <a:p>
            <a:r>
              <a:rPr lang="zh-CN" altLang="en-US">
                <a:ea typeface="SimSun" charset="0"/>
              </a:rPr>
              <a:t>恐怕不是，浏览器沙盒环境下运行</a:t>
            </a:r>
            <a:r>
              <a:rPr lang="en-US" altLang="zh-CN">
                <a:ea typeface="SimSun" charset="0"/>
              </a:rPr>
              <a:t>python</a:t>
            </a:r>
            <a:r>
              <a:rPr lang="zh-CN" altLang="en-US">
                <a:ea typeface="SimSun" charset="0"/>
              </a:rPr>
              <a:t>、调用</a:t>
            </a:r>
            <a:r>
              <a:rPr lang="en-US" altLang="zh-CN">
                <a:ea typeface="SimSun" charset="0"/>
              </a:rPr>
              <a:t>.wasm</a:t>
            </a:r>
            <a:r>
              <a:rPr lang="zh-CN" altLang="en-US">
                <a:ea typeface="SimSun" charset="0"/>
              </a:rPr>
              <a:t>文件的技术尚不成熟和清晰，开发风险大，优先使用稳健的</a:t>
            </a:r>
            <a:r>
              <a:rPr lang="en-US" altLang="zh-CN">
                <a:ea typeface="SimSun" charset="0"/>
              </a:rPr>
              <a:t>Client-Server</a:t>
            </a:r>
            <a:r>
              <a:rPr lang="zh-CN" altLang="en-US">
                <a:ea typeface="SimSun" charset="0"/>
              </a:rPr>
              <a:t>应用开发模式，当</a:t>
            </a:r>
            <a:r>
              <a:rPr lang="en-US" altLang="zh-CN">
                <a:ea typeface="SimSun" charset="0"/>
              </a:rPr>
              <a:t>WebAssembly</a:t>
            </a:r>
            <a:r>
              <a:rPr lang="zh-CN" altLang="en-US">
                <a:ea typeface="SimSun" charset="0"/>
              </a:rPr>
              <a:t>生态成熟之后，纯客户端的</a:t>
            </a:r>
            <a:r>
              <a:rPr lang="en-US" altLang="zh-CN">
                <a:ea typeface="SimSun" charset="0"/>
              </a:rPr>
              <a:t>Everthing On Web</a:t>
            </a:r>
            <a:r>
              <a:rPr lang="zh-CN" altLang="en-US">
                <a:ea typeface="SimSun" charset="0"/>
              </a:rPr>
              <a:t>模式将成为可能，也是未来发展的目标。</a:t>
            </a:r>
            <a:endParaRPr lang="zh-CN" altLang="en-US">
              <a:ea typeface="SimSun" charset="0"/>
            </a:endParaRPr>
          </a:p>
          <a:p>
            <a:endParaRPr lang="zh-CN" altLang="en-US">
              <a:ea typeface="SimSun" charset="0"/>
            </a:endParaRPr>
          </a:p>
          <a:p>
            <a:endParaRPr lang="zh-CN" altLang="en-US">
              <a:ea typeface="SimSun" charset="0"/>
            </a:endParaRPr>
          </a:p>
          <a:p>
            <a:endParaRPr lang="zh-CN" altLang="en-US">
              <a:ea typeface="SimSun" charset="0"/>
            </a:endParaRPr>
          </a:p>
          <a:p>
            <a:endParaRPr lang="zh-CN" altLang="en-US">
              <a:ea typeface="SimSun" charset="0"/>
            </a:endParaRPr>
          </a:p>
          <a:p>
            <a:endParaRPr lang="zh-CN" altLang="en-US">
              <a:ea typeface="SimSun" charset="0"/>
            </a:endParaRPr>
          </a:p>
          <a:p>
            <a:endParaRPr lang="zh-CN" altLang="en-US">
              <a:ea typeface="SimSun" charset="0"/>
            </a:endParaRPr>
          </a:p>
          <a:p>
            <a:endParaRPr lang="zh-CN" altLang="en-US">
              <a:ea typeface="SimSun" charset="0"/>
            </a:endParaRPr>
          </a:p>
          <a:p>
            <a:endParaRPr lang="zh-CN" altLang="en-US">
              <a:ea typeface="SimSun" charset="0"/>
            </a:endParaRPr>
          </a:p>
          <a:p>
            <a:endParaRPr lang="zh-CN" altLang="en-US">
              <a:ea typeface="SimSun" charset="0"/>
            </a:endParaRPr>
          </a:p>
          <a:p>
            <a:endParaRPr lang="zh-CN" altLang="en-US">
              <a:ea typeface="SimSun" charset="0"/>
            </a:endParaRPr>
          </a:p>
          <a:p>
            <a:r>
              <a:rPr lang="zh-CN" altLang="en-US">
                <a:ea typeface="SimSun" charset="0"/>
              </a:rPr>
              <a:t>跨平台</a:t>
            </a:r>
            <a:r>
              <a:rPr lang="en-US" altLang="zh-CN">
                <a:ea typeface="SimSun" charset="0"/>
              </a:rPr>
              <a:t>EDA</a:t>
            </a:r>
            <a:r>
              <a:rPr lang="zh-CN" altLang="en-US">
                <a:ea typeface="SimSun" charset="0"/>
              </a:rPr>
              <a:t>工具开发难度很大，这也是</a:t>
            </a:r>
            <a:r>
              <a:rPr lang="en-US" altLang="zh-CN">
                <a:ea typeface="SimSun" charset="0"/>
              </a:rPr>
              <a:t>Synopsys</a:t>
            </a:r>
            <a:r>
              <a:rPr lang="zh-CN" altLang="en-US">
                <a:ea typeface="SimSun" charset="0"/>
              </a:rPr>
              <a:t>等商业软件一般都只做</a:t>
            </a:r>
            <a:r>
              <a:rPr lang="en-US" altLang="zh-CN">
                <a:ea typeface="SimSun" charset="0"/>
              </a:rPr>
              <a:t>Linux</a:t>
            </a:r>
            <a:r>
              <a:rPr lang="zh-CN" altLang="en-US">
                <a:ea typeface="SimSun" charset="0"/>
              </a:rPr>
              <a:t>的重要原因之一。在现实困难和有限人力的双重夹击下，</a:t>
            </a:r>
            <a:r>
              <a:rPr lang="en-US" altLang="zh-CN">
                <a:ea typeface="SimSun" charset="0"/>
              </a:rPr>
              <a:t>Everything On Web</a:t>
            </a:r>
            <a:r>
              <a:rPr lang="zh-CN" altLang="en-US">
                <a:ea typeface="SimSun" charset="0"/>
              </a:rPr>
              <a:t>可能是最好的解决办法，除了本身就基于</a:t>
            </a:r>
            <a:r>
              <a:rPr lang="en-US" altLang="zh-CN">
                <a:ea typeface="SimSun" charset="0"/>
              </a:rPr>
              <a:t>Web</a:t>
            </a:r>
            <a:r>
              <a:rPr lang="zh-CN" altLang="en-US">
                <a:ea typeface="SimSun" charset="0"/>
              </a:rPr>
              <a:t>实现的跨平台</a:t>
            </a:r>
            <a:r>
              <a:rPr lang="en-US" altLang="zh-CN">
                <a:ea typeface="SimSun" charset="0"/>
              </a:rPr>
              <a:t>GUI</a:t>
            </a:r>
            <a:r>
              <a:rPr lang="zh-CN" altLang="en-US">
                <a:ea typeface="SimSun" charset="0"/>
              </a:rPr>
              <a:t>图形界面之外，将</a:t>
            </a:r>
            <a:r>
              <a:rPr lang="en-US" altLang="zh-CN">
                <a:ea typeface="SimSun" charset="0"/>
              </a:rPr>
              <a:t>Python</a:t>
            </a:r>
            <a:r>
              <a:rPr lang="zh-CN" altLang="en-US">
                <a:ea typeface="SimSun" charset="0"/>
              </a:rPr>
              <a:t>解释器、</a:t>
            </a:r>
            <a:r>
              <a:rPr lang="en-US" altLang="zh-CN">
                <a:ea typeface="SimSun" charset="0"/>
              </a:rPr>
              <a:t>Rust/C/C++</a:t>
            </a:r>
            <a:r>
              <a:rPr lang="zh-CN" altLang="en-US">
                <a:ea typeface="SimSun" charset="0"/>
              </a:rPr>
              <a:t>二进制代码全部移到</a:t>
            </a:r>
            <a:r>
              <a:rPr lang="en-US" altLang="zh-CN">
                <a:ea typeface="SimSun" charset="0"/>
              </a:rPr>
              <a:t>Web</a:t>
            </a:r>
            <a:r>
              <a:rPr lang="zh-CN" altLang="en-US">
                <a:ea typeface="SimSun" charset="0"/>
              </a:rPr>
              <a:t>环境之中，从而只需考虑浏览器和</a:t>
            </a:r>
            <a:r>
              <a:rPr lang="en-US" altLang="zh-CN">
                <a:ea typeface="SimSun" charset="0"/>
              </a:rPr>
              <a:t>WebAssembly</a:t>
            </a:r>
            <a:r>
              <a:rPr lang="zh-CN" altLang="en-US">
                <a:ea typeface="SimSun" charset="0"/>
              </a:rPr>
              <a:t>“沙盒”运行时，大大节省开发精力，同时还能保证用户体验和跨平台使用的特性。</a:t>
            </a:r>
            <a:endParaRPr lang="zh-CN" altLang="en-US">
              <a:ea typeface="SimSun" charset="0"/>
            </a:endParaRPr>
          </a:p>
          <a:p>
            <a:r>
              <a:rPr lang="en-US" altLang="zh-CN">
                <a:ea typeface="SimSun" charset="0"/>
              </a:rPr>
              <a:t>Everything On Web</a:t>
            </a:r>
            <a:r>
              <a:rPr lang="zh-CN" altLang="en-US">
                <a:ea typeface="SimSun" charset="0"/>
              </a:rPr>
              <a:t>同样存在独特挑战，期待能够在这条路径上披荆斩棘、收获颇丰。</a:t>
            </a:r>
            <a:endParaRPr lang="zh-CN" altLang="en-US">
              <a:ea typeface="SimSu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ea typeface="SimSun" charset="0"/>
              </a:rPr>
              <a:t>技术答疑</a:t>
            </a:r>
            <a:endParaRPr lang="zh-CN" altLang="en-US">
              <a:ea typeface="SimSun" charset="0"/>
            </a:endParaRPr>
          </a:p>
        </p:txBody>
      </p:sp>
      <p:sp>
        <p:nvSpPr>
          <p:cNvPr id="6" name="Text Box 5"/>
          <p:cNvSpPr txBox="1"/>
          <p:nvPr/>
        </p:nvSpPr>
        <p:spPr>
          <a:xfrm>
            <a:off x="899795" y="1761490"/>
            <a:ext cx="8286115" cy="2030095"/>
          </a:xfrm>
          <a:prstGeom prst="rect">
            <a:avLst/>
          </a:prstGeom>
          <a:noFill/>
        </p:spPr>
        <p:txBody>
          <a:bodyPr wrap="none" rtlCol="0">
            <a:spAutoFit/>
          </a:bodyPr>
          <a:p>
            <a:pPr algn="l"/>
            <a:r>
              <a:rPr lang="zh-CN" altLang="en-US">
                <a:ea typeface="SimSun" charset="0"/>
              </a:rPr>
              <a:t>总体技术栈：</a:t>
            </a:r>
            <a:endParaRPr lang="zh-CN" altLang="en-US">
              <a:ea typeface="SimSun" charset="0"/>
            </a:endParaRPr>
          </a:p>
          <a:p>
            <a:pPr algn="l"/>
            <a:endParaRPr lang="en-US"/>
          </a:p>
          <a:p>
            <a:pPr algn="l"/>
            <a:r>
              <a:rPr lang="en-US"/>
              <a:t>Web GUI</a:t>
            </a:r>
            <a:r>
              <a:rPr lang="zh-CN" altLang="en-US">
                <a:ea typeface="SimSun" charset="0"/>
              </a:rPr>
              <a:t>：</a:t>
            </a:r>
            <a:r>
              <a:rPr lang="en-US" altLang="zh-CN">
                <a:ea typeface="SimSun" charset="0"/>
              </a:rPr>
              <a:t> Vue3 + Tailwind CSS3 + </a:t>
            </a:r>
            <a:r>
              <a:rPr lang="zh-CN" altLang="en-US">
                <a:ea typeface="SimSun" charset="0"/>
              </a:rPr>
              <a:t>组件库？（待定）</a:t>
            </a:r>
            <a:endParaRPr lang="zh-CN" altLang="en-US">
              <a:ea typeface="SimSun" charset="0"/>
            </a:endParaRPr>
          </a:p>
          <a:p>
            <a:pPr algn="l"/>
            <a:endParaRPr lang="zh-CN" altLang="en-US">
              <a:ea typeface="SimSun" charset="0"/>
            </a:endParaRPr>
          </a:p>
          <a:p>
            <a:pPr algn="l"/>
            <a:r>
              <a:rPr lang="en-US" altLang="zh-CN">
                <a:ea typeface="SimSun" charset="0"/>
              </a:rPr>
              <a:t>Python</a:t>
            </a:r>
            <a:r>
              <a:rPr lang="zh-CN" altLang="en-US">
                <a:ea typeface="SimSun" charset="0"/>
              </a:rPr>
              <a:t>命令行系统：</a:t>
            </a:r>
            <a:r>
              <a:rPr lang="en-US" altLang="zh-CN">
                <a:ea typeface="SimSun" charset="0"/>
                <a:sym typeface="+mn-ea"/>
              </a:rPr>
              <a:t>rust-based </a:t>
            </a:r>
            <a:r>
              <a:rPr lang="en-US" altLang="zh-CN">
                <a:ea typeface="SimSun" charset="0"/>
              </a:rPr>
              <a:t>Python Iterpreter + Python Wasmer/Pyo3</a:t>
            </a:r>
            <a:endParaRPr lang="en-US" altLang="zh-CN">
              <a:ea typeface="SimSun" charset="0"/>
            </a:endParaRPr>
          </a:p>
          <a:p>
            <a:pPr algn="l"/>
            <a:endParaRPr lang="zh-CN" altLang="en-US">
              <a:ea typeface="SimSun" charset="0"/>
            </a:endParaRPr>
          </a:p>
          <a:p>
            <a:pPr algn="l"/>
            <a:r>
              <a:rPr lang="zh-CN" altLang="en-US">
                <a:ea typeface="SimSun" charset="0"/>
              </a:rPr>
              <a:t>底层功能和二进制代码的开发：</a:t>
            </a:r>
            <a:r>
              <a:rPr lang="en-US" altLang="zh-CN">
                <a:ea typeface="SimSun" charset="0"/>
              </a:rPr>
              <a:t>C</a:t>
            </a:r>
            <a:r>
              <a:rPr lang="zh-CN" altLang="en-US">
                <a:ea typeface="SimSun" charset="0"/>
              </a:rPr>
              <a:t>，</a:t>
            </a:r>
            <a:r>
              <a:rPr lang="en-US" altLang="zh-CN">
                <a:ea typeface="SimSun" charset="0"/>
              </a:rPr>
              <a:t>C++</a:t>
            </a:r>
            <a:r>
              <a:rPr lang="zh-CN" altLang="en-US">
                <a:ea typeface="SimSun" charset="0"/>
              </a:rPr>
              <a:t>，</a:t>
            </a:r>
            <a:r>
              <a:rPr lang="en-US" altLang="zh-CN">
                <a:ea typeface="SimSun" charset="0"/>
              </a:rPr>
              <a:t>Rust</a:t>
            </a:r>
            <a:r>
              <a:rPr lang="zh-CN" altLang="en-US">
                <a:ea typeface="SimSun" charset="0"/>
              </a:rPr>
              <a:t>实现并编译至</a:t>
            </a:r>
            <a:r>
              <a:rPr lang="en-US" altLang="zh-CN">
                <a:ea typeface="SimSun" charset="0"/>
              </a:rPr>
              <a:t>wasm</a:t>
            </a:r>
            <a:r>
              <a:rPr lang="zh-CN" altLang="en-US">
                <a:ea typeface="SimSun" charset="0"/>
              </a:rPr>
              <a:t>二进制代码</a:t>
            </a:r>
            <a:endParaRPr lang="zh-CN" altLang="en-US">
              <a:ea typeface="SimSu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项目预期</a:t>
            </a:r>
            <a:endParaRPr lang="zh-CN" altLang="en-US" dirty="0"/>
          </a:p>
        </p:txBody>
      </p:sp>
      <p:sp>
        <p:nvSpPr>
          <p:cNvPr id="4" name="文本框 3"/>
          <p:cNvSpPr txBox="1"/>
          <p:nvPr/>
        </p:nvSpPr>
        <p:spPr>
          <a:xfrm>
            <a:off x="838200" y="1690688"/>
            <a:ext cx="8931166" cy="2030095"/>
          </a:xfrm>
          <a:prstGeom prst="rect">
            <a:avLst/>
          </a:prstGeom>
          <a:noFill/>
        </p:spPr>
        <p:txBody>
          <a:bodyPr wrap="square" rtlCol="0">
            <a:spAutoFit/>
          </a:bodyPr>
          <a:lstStyle/>
          <a:p>
            <a:r>
              <a:rPr lang="zh-CN" altLang="en-US" b="1" dirty="0"/>
              <a:t>项目成型</a:t>
            </a:r>
            <a:r>
              <a:rPr lang="zh-CN" altLang="en-US" dirty="0"/>
              <a:t>方面：软件工程的需求别无其它，就是靠人和时间。如果人有水平，连续开发和调试的时间有保证，我想问题不大。单凭一己之力，从头写一个完整的软件平台，难度大，时间精力成本高，需要其他人的加入。</a:t>
            </a:r>
            <a:endParaRPr lang="en-US" altLang="zh-CN" dirty="0"/>
          </a:p>
          <a:p>
            <a:endParaRPr lang="en-US" altLang="zh-CN" dirty="0"/>
          </a:p>
          <a:p>
            <a:endParaRPr lang="en-US" altLang="zh-CN" dirty="0"/>
          </a:p>
          <a:p>
            <a:r>
              <a:rPr lang="zh-CN" altLang="en-US" b="1" dirty="0"/>
              <a:t>项目应用</a:t>
            </a:r>
            <a:r>
              <a:rPr lang="zh-CN" altLang="en-US" dirty="0"/>
              <a:t>方面：项目成型后，能不能真真实实走入实际应用，吸引用户使用和开发者的参与，这是目前看来比较遥远的问题，暂不做探讨。</a:t>
            </a:r>
            <a:endParaRPr lang="zh-CN" altLang="en-US" dirty="0"/>
          </a:p>
        </p:txBody>
      </p:sp>
      <p:sp>
        <p:nvSpPr>
          <p:cNvPr id="5" name="文本框 4"/>
          <p:cNvSpPr txBox="1"/>
          <p:nvPr/>
        </p:nvSpPr>
        <p:spPr>
          <a:xfrm>
            <a:off x="4406462" y="4259996"/>
            <a:ext cx="7191703" cy="1569660"/>
          </a:xfrm>
          <a:prstGeom prst="rect">
            <a:avLst/>
          </a:prstGeom>
          <a:noFill/>
        </p:spPr>
        <p:txBody>
          <a:bodyPr wrap="square" rtlCol="0">
            <a:spAutoFit/>
          </a:bodyPr>
          <a:lstStyle/>
          <a:p>
            <a:r>
              <a:rPr lang="en-US" altLang="zh-CN" sz="1600" dirty="0"/>
              <a:t>Visual Studio Code – </a:t>
            </a:r>
            <a:r>
              <a:rPr lang="zh-CN" altLang="en-US" sz="1600" dirty="0"/>
              <a:t>简称</a:t>
            </a:r>
            <a:r>
              <a:rPr lang="en-US" altLang="zh-CN" sz="1600" dirty="0" err="1"/>
              <a:t>vscode</a:t>
            </a:r>
            <a:r>
              <a:rPr lang="zh-CN" altLang="en-US" sz="1600" dirty="0"/>
              <a:t>，是微软发布的，基于</a:t>
            </a:r>
            <a:r>
              <a:rPr lang="en-US" altLang="zh-CN" sz="1600" dirty="0"/>
              <a:t>Web</a:t>
            </a:r>
            <a:r>
              <a:rPr lang="zh-CN" altLang="en-US" sz="1600" dirty="0"/>
              <a:t>平台打造的，功能模块化设计且可拓展性极强的</a:t>
            </a:r>
            <a:r>
              <a:rPr lang="en-US" altLang="zh-CN" sz="1600" dirty="0"/>
              <a:t>IDE</a:t>
            </a:r>
            <a:r>
              <a:rPr lang="zh-CN" altLang="en-US" sz="1600" dirty="0"/>
              <a:t>工具。技术上来说，它在任何方面都“没有创新”，但它一改安装麻烦、使用麻烦，功能难以拓展的</a:t>
            </a:r>
            <a:r>
              <a:rPr lang="en-US" altLang="zh-CN" sz="1600" dirty="0"/>
              <a:t>IDE</a:t>
            </a:r>
            <a:r>
              <a:rPr lang="zh-CN" altLang="en-US" sz="1600" dirty="0"/>
              <a:t>工具市场状况，前所未有的好用、易用，能给用户提供非常好的使用体验，还有可以无限拓展的功能插件系统和一体化的全栈编程体验，</a:t>
            </a:r>
            <a:r>
              <a:rPr lang="en-US" altLang="zh-CN" sz="1600" dirty="0" err="1"/>
              <a:t>vscode</a:t>
            </a:r>
            <a:r>
              <a:rPr lang="zh-CN" altLang="en-US" sz="1600" dirty="0"/>
              <a:t>只花了一年多的时间就将曾经的</a:t>
            </a:r>
            <a:r>
              <a:rPr lang="en-US" altLang="zh-CN" sz="1600" dirty="0"/>
              <a:t>IDE</a:t>
            </a:r>
            <a:r>
              <a:rPr lang="zh-CN" altLang="en-US" sz="1600" dirty="0"/>
              <a:t>行业霸主</a:t>
            </a:r>
            <a:r>
              <a:rPr lang="en-US" altLang="zh-CN" sz="1600" dirty="0"/>
              <a:t>Eclipse</a:t>
            </a:r>
            <a:r>
              <a:rPr lang="zh-CN" altLang="en-US" sz="1600" dirty="0"/>
              <a:t>、</a:t>
            </a:r>
            <a:r>
              <a:rPr lang="en-US" altLang="zh-CN" sz="1600" dirty="0" err="1"/>
              <a:t>Jetbrain</a:t>
            </a:r>
            <a:r>
              <a:rPr lang="zh-CN" altLang="en-US" sz="1600" dirty="0"/>
              <a:t>拉下马来，成为最受欢迎的</a:t>
            </a:r>
            <a:r>
              <a:rPr lang="en-US" altLang="zh-CN" sz="1600" dirty="0"/>
              <a:t>IDE</a:t>
            </a:r>
            <a:r>
              <a:rPr lang="zh-CN" altLang="en-US" sz="1600" dirty="0"/>
              <a:t>工具软件！</a:t>
            </a:r>
            <a:endParaRPr lang="zh-CN" altLang="en-US" sz="1600" dirty="0"/>
          </a:p>
        </p:txBody>
      </p:sp>
      <p:pic>
        <p:nvPicPr>
          <p:cNvPr id="6" name="图片 5"/>
          <p:cNvPicPr>
            <a:picLocks noChangeAspect="1"/>
          </p:cNvPicPr>
          <p:nvPr/>
        </p:nvPicPr>
        <p:blipFill>
          <a:blip r:embed="rId1"/>
          <a:stretch>
            <a:fillRect/>
          </a:stretch>
        </p:blipFill>
        <p:spPr>
          <a:xfrm>
            <a:off x="1568040" y="5008553"/>
            <a:ext cx="2025754" cy="317516"/>
          </a:xfrm>
          <a:prstGeom prst="rect">
            <a:avLst/>
          </a:prstGeom>
        </p:spPr>
      </p:pic>
      <p:sp>
        <p:nvSpPr>
          <p:cNvPr id="7" name="文本框 6"/>
          <p:cNvSpPr txBox="1"/>
          <p:nvPr/>
        </p:nvSpPr>
        <p:spPr>
          <a:xfrm>
            <a:off x="838200" y="4259996"/>
            <a:ext cx="3485435" cy="369332"/>
          </a:xfrm>
          <a:prstGeom prst="rect">
            <a:avLst/>
          </a:prstGeom>
          <a:noFill/>
        </p:spPr>
        <p:txBody>
          <a:bodyPr wrap="square" rtlCol="0">
            <a:spAutoFit/>
          </a:bodyPr>
          <a:lstStyle/>
          <a:p>
            <a:r>
              <a:rPr lang="zh-CN" altLang="en-US" dirty="0"/>
              <a:t>项目可行性及类似成功案例分析</a:t>
            </a:r>
            <a:endParaRPr lang="zh-CN" altLang="en-US" dirty="0"/>
          </a:p>
        </p:txBody>
      </p:sp>
      <p:sp>
        <p:nvSpPr>
          <p:cNvPr id="8" name="文本框 7"/>
          <p:cNvSpPr txBox="1"/>
          <p:nvPr/>
        </p:nvSpPr>
        <p:spPr>
          <a:xfrm>
            <a:off x="1734207" y="6123543"/>
            <a:ext cx="9248045" cy="369332"/>
          </a:xfrm>
          <a:prstGeom prst="rect">
            <a:avLst/>
          </a:prstGeom>
          <a:noFill/>
        </p:spPr>
        <p:txBody>
          <a:bodyPr wrap="none" rtlCol="0">
            <a:spAutoFit/>
          </a:bodyPr>
          <a:lstStyle/>
          <a:p>
            <a:r>
              <a:rPr lang="en-US" altLang="zh-CN" dirty="0"/>
              <a:t>IDE</a:t>
            </a:r>
            <a:r>
              <a:rPr lang="zh-CN" altLang="en-US" dirty="0"/>
              <a:t>和</a:t>
            </a:r>
            <a:r>
              <a:rPr lang="en-US" altLang="zh-CN" dirty="0"/>
              <a:t>EDA</a:t>
            </a:r>
            <a:r>
              <a:rPr lang="zh-CN" altLang="en-US" dirty="0"/>
              <a:t>领域差别很大，但同样作为工具软件，在软件设计和应用推广上颇具借鉴意义！</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End</a:t>
            </a:r>
            <a:endParaRPr lang="zh-CN" altLang="en-US" dirty="0"/>
          </a:p>
        </p:txBody>
      </p:sp>
      <p:sp>
        <p:nvSpPr>
          <p:cNvPr id="4" name="文本框 3"/>
          <p:cNvSpPr txBox="1"/>
          <p:nvPr/>
        </p:nvSpPr>
        <p:spPr>
          <a:xfrm>
            <a:off x="1032641" y="3058510"/>
            <a:ext cx="5262979" cy="369332"/>
          </a:xfrm>
          <a:prstGeom prst="rect">
            <a:avLst/>
          </a:prstGeom>
          <a:noFill/>
        </p:spPr>
        <p:txBody>
          <a:bodyPr wrap="none" rtlCol="0">
            <a:spAutoFit/>
          </a:bodyPr>
          <a:lstStyle/>
          <a:p>
            <a:r>
              <a:rPr lang="zh-CN" altLang="en-US" dirty="0"/>
              <a:t>前路漫漫，目前还只有一纸空谈，花时间努力吧！</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2286</Words>
  <Application>WPS Presentation</Application>
  <PresentationFormat>宽屏</PresentationFormat>
  <Paragraphs>152</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DejaVu Sans</vt:lpstr>
      <vt:lpstr>SimSun</vt:lpstr>
      <vt:lpstr>Droid Sans Fallback</vt:lpstr>
      <vt:lpstr>等线 Light</vt:lpstr>
      <vt:lpstr>Gubbi</vt:lpstr>
      <vt:lpstr>SimSun</vt:lpstr>
      <vt:lpstr>等线</vt:lpstr>
      <vt:lpstr>Microsoft YaHei</vt:lpstr>
      <vt:lpstr>Arial Unicode MS</vt:lpstr>
      <vt:lpstr>Calibri</vt:lpstr>
      <vt:lpstr>OpenSymbol</vt:lpstr>
      <vt:lpstr>Office 主题​​</vt:lpstr>
      <vt:lpstr>新一代数字后端EDA软件平台设计与规划</vt:lpstr>
      <vt:lpstr>市场情况</vt:lpstr>
      <vt:lpstr>未来机遇</vt:lpstr>
      <vt:lpstr>解决方案</vt:lpstr>
      <vt:lpstr>项目流程</vt:lpstr>
      <vt:lpstr>项目答疑</vt:lpstr>
      <vt:lpstr>技术答疑</vt:lpstr>
      <vt:lpstr>项目预期</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新一代EDA平台的总体设计</dc:title>
  <dc:creator>黄 兆邦</dc:creator>
  <cp:lastModifiedBy>hzb</cp:lastModifiedBy>
  <cp:revision>402</cp:revision>
  <dcterms:created xsi:type="dcterms:W3CDTF">2022-02-06T13:31:13Z</dcterms:created>
  <dcterms:modified xsi:type="dcterms:W3CDTF">2022-02-06T13:31:13Z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