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3" r:id="rId2"/>
  </p:sldMasterIdLst>
  <p:notesMasterIdLst>
    <p:notesMasterId r:id="rId27"/>
  </p:notesMasterIdLst>
  <p:handoutMasterIdLst>
    <p:handoutMasterId r:id="rId28"/>
  </p:handoutMasterIdLst>
  <p:sldIdLst>
    <p:sldId id="439" r:id="rId3"/>
    <p:sldId id="550" r:id="rId4"/>
    <p:sldId id="462" r:id="rId5"/>
    <p:sldId id="551" r:id="rId6"/>
    <p:sldId id="552" r:id="rId7"/>
    <p:sldId id="553" r:id="rId8"/>
    <p:sldId id="554" r:id="rId9"/>
    <p:sldId id="555" r:id="rId10"/>
    <p:sldId id="556" r:id="rId11"/>
    <p:sldId id="557" r:id="rId12"/>
    <p:sldId id="558" r:id="rId13"/>
    <p:sldId id="559" r:id="rId14"/>
    <p:sldId id="561" r:id="rId15"/>
    <p:sldId id="560" r:id="rId16"/>
    <p:sldId id="562" r:id="rId17"/>
    <p:sldId id="563" r:id="rId18"/>
    <p:sldId id="564" r:id="rId19"/>
    <p:sldId id="565" r:id="rId20"/>
    <p:sldId id="566" r:id="rId21"/>
    <p:sldId id="567" r:id="rId22"/>
    <p:sldId id="568" r:id="rId23"/>
    <p:sldId id="569" r:id="rId24"/>
    <p:sldId id="570" r:id="rId25"/>
    <p:sldId id="388" r:id="rId26"/>
  </p:sldIdLst>
  <p:sldSz cx="12192000" cy="6858000"/>
  <p:notesSz cx="10234613" cy="70993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8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47A3FF"/>
    <a:srgbClr val="0070C0"/>
    <a:srgbClr val="C2E0FF"/>
    <a:srgbClr val="FFFFFF"/>
    <a:srgbClr val="004D99"/>
    <a:srgbClr val="72BFC5"/>
    <a:srgbClr val="FFCC00"/>
    <a:srgbClr val="00000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7" autoAdjust="0"/>
    <p:restoredTop sz="82558" autoAdjust="0"/>
  </p:normalViewPr>
  <p:slideViewPr>
    <p:cSldViewPr showGuides="1">
      <p:cViewPr varScale="1">
        <p:scale>
          <a:sx n="75" d="100"/>
          <a:sy n="75" d="100"/>
        </p:scale>
        <p:origin x="594" y="78"/>
      </p:cViewPr>
      <p:guideLst>
        <p:guide orient="horz" pos="2128"/>
        <p:guide pos="38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141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435304" cy="354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defTabSz="9906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022" y="0"/>
            <a:ext cx="4435304" cy="354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743619"/>
            <a:ext cx="4435304" cy="354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defTabSz="9906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022" y="6743619"/>
            <a:ext cx="4435304" cy="354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1542B31-73EC-40E4-BA2E-3718341A1938}" type="slidenum">
              <a:rPr kumimoji="0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6532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435304" cy="354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defTabSz="9906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022" y="0"/>
            <a:ext cx="4435304" cy="354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752725" y="533400"/>
            <a:ext cx="4729163" cy="26606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005" y="3371809"/>
            <a:ext cx="8188606" cy="3194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743619"/>
            <a:ext cx="4435304" cy="354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defTabSz="9906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022" y="6743619"/>
            <a:ext cx="4435304" cy="354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89180F7-3713-4556-8363-0F6EEBB166EB}" type="slidenum">
              <a:rPr kumimoji="0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24510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52725" y="533400"/>
            <a:ext cx="4729163" cy="26606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目前</a:t>
            </a:r>
            <a:r>
              <a:rPr lang="en-US" altLang="zh-CN" dirty="0"/>
              <a:t>SRAM</a:t>
            </a:r>
            <a:r>
              <a:rPr lang="zh-CN" altLang="en-US" dirty="0"/>
              <a:t>面临的问题就是能耗和集成密度，而只有</a:t>
            </a:r>
            <a:r>
              <a:rPr lang="en-US" altLang="zh-CN" dirty="0"/>
              <a:t>STT-RAM</a:t>
            </a:r>
            <a:r>
              <a:rPr lang="zh-CN" altLang="en-US" dirty="0"/>
              <a:t>最有希望解决这一问题。</a:t>
            </a:r>
          </a:p>
        </p:txBody>
      </p:sp>
    </p:spTree>
    <p:extLst>
      <p:ext uri="{BB962C8B-B14F-4D97-AF65-F5344CB8AC3E}">
        <p14:creationId xmlns:p14="http://schemas.microsoft.com/office/powerpoint/2010/main" val="2656719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3001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8272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1199456" y="2636912"/>
            <a:ext cx="10382944" cy="80308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400" b="0" i="0" baseline="0">
                <a:latin typeface="Arial" panose="020B0604020202020204" pitchFamily="34" charset="0"/>
              </a:defRPr>
            </a:lvl1pPr>
          </a:lstStyle>
          <a:p>
            <a:pPr algn="ctr"/>
            <a:endParaRPr lang="zh-CN" altLang="en-US" sz="40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11580971" y="6456384"/>
            <a:ext cx="589856" cy="352127"/>
          </a:xfrm>
        </p:spPr>
        <p:txBody>
          <a:bodyPr/>
          <a:lstStyle/>
          <a:p>
            <a:pPr defTabSz="914364">
              <a:defRPr/>
            </a:pPr>
            <a:fld id="{6A90D09A-ED5D-47CC-A45F-D492BA9A6C1B}" type="slidenum">
              <a:rPr lang="en-US" altLang="zh-CN" smtClean="0"/>
              <a:pPr defTabSz="914364"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1829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64">
              <a:defRPr/>
            </a:pPr>
            <a:fld id="{6A90D09A-ED5D-47CC-A45F-D492BA9A6C1B}" type="slidenum">
              <a:rPr lang="en-US" altLang="zh-CN" smtClean="0"/>
              <a:pPr defTabSz="914364"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08833508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64">
              <a:defRPr/>
            </a:pPr>
            <a:fld id="{6A90D09A-ED5D-47CC-A45F-D492BA9A6C1B}" type="slidenum">
              <a:rPr lang="en-US" altLang="zh-CN" smtClean="0"/>
              <a:pPr defTabSz="914364"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44767061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64">
              <a:defRPr/>
            </a:pPr>
            <a:fld id="{6A90D09A-ED5D-47CC-A45F-D492BA9A6C1B}" type="slidenum">
              <a:rPr lang="en-US" altLang="zh-CN" smtClean="0"/>
              <a:pPr defTabSz="914364"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40172770"/>
      </p:ext>
    </p:extLst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64">
              <a:defRPr/>
            </a:pPr>
            <a:fld id="{6A90D09A-ED5D-47CC-A45F-D492BA9A6C1B}" type="slidenum">
              <a:rPr lang="en-US" altLang="zh-CN" smtClean="0"/>
              <a:pPr defTabSz="914364"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02637952"/>
      </p:ext>
    </p:extLst>
  </p:cSld>
  <p:clrMapOvr>
    <a:masterClrMapping/>
  </p:clrMapOvr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64">
              <a:defRPr/>
            </a:pPr>
            <a:fld id="{6A90D09A-ED5D-47CC-A45F-D492BA9A6C1B}" type="slidenum">
              <a:rPr lang="en-US" altLang="zh-CN" smtClean="0"/>
              <a:pPr defTabSz="914364"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96752426"/>
      </p:ext>
    </p:extLst>
  </p:cSld>
  <p:clrMapOvr>
    <a:masterClrMapping/>
  </p:clrMapOvr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229239" y="6433443"/>
            <a:ext cx="54054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defTabSz="914364">
              <a:defRPr/>
            </a:pPr>
            <a:fld id="{6A90D09A-ED5D-47CC-A45F-D492BA9A6C1B}" type="slidenum">
              <a:rPr lang="en-US" altLang="zh-CN" smtClean="0"/>
              <a:pPr defTabSz="914364"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972495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结束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3983766" y="2564905"/>
            <a:ext cx="3936437" cy="863600"/>
          </a:xfrm>
          <a:prstGeom prst="rect">
            <a:avLst/>
          </a:prstGeom>
        </p:spPr>
        <p:txBody>
          <a:bodyPr/>
          <a:lstStyle/>
          <a:p>
            <a:r>
              <a:rPr lang="en-US" altLang="zh-CN" sz="4400" dirty="0">
                <a:solidFill>
                  <a:srgbClr val="002060"/>
                </a:solidFill>
              </a:rPr>
              <a:t>Thank you</a:t>
            </a:r>
            <a:endParaRPr lang="zh-CN" altLang="en-US" sz="4400" dirty="0">
              <a:solidFill>
                <a:srgbClr val="002060"/>
              </a:solidFill>
            </a:endParaRPr>
          </a:p>
        </p:txBody>
      </p:sp>
      <p:sp>
        <p:nvSpPr>
          <p:cNvPr id="11" name="灯片编号占位符 3"/>
          <p:cNvSpPr txBox="1">
            <a:spLocks/>
          </p:cNvSpPr>
          <p:nvPr userDrawn="1"/>
        </p:nvSpPr>
        <p:spPr bwMode="auto">
          <a:xfrm>
            <a:off x="11442352" y="6516896"/>
            <a:ext cx="636555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5pPr>
            <a:lvl6pPr marL="2286000" lvl="5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6pPr>
            <a:lvl7pPr marL="2743200" lvl="6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7pPr>
            <a:lvl8pPr marL="3200400" lvl="7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8pPr>
            <a:lvl9pPr marL="3657600" lvl="8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9pPr>
          </a:lstStyle>
          <a:p>
            <a:fld id="{AB61FC3E-D4A9-4331-A431-894B06C02CB9}" type="slidenum">
              <a:rPr lang="zh-CN" altLang="en-US" sz="1400" smtClean="0"/>
              <a:pPr/>
              <a:t>‹#›</a:t>
            </a:fld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2435787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229239" y="6433443"/>
            <a:ext cx="54054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defTabSz="914364">
              <a:defRPr/>
            </a:pPr>
            <a:fld id="{6A90D09A-ED5D-47CC-A45F-D492BA9A6C1B}" type="slidenum">
              <a:rPr lang="en-US" altLang="zh-CN" smtClean="0"/>
              <a:pPr defTabSz="914364"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结束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3983766" y="2564905"/>
            <a:ext cx="3936437" cy="863600"/>
          </a:xfrm>
          <a:prstGeom prst="rect">
            <a:avLst/>
          </a:prstGeom>
        </p:spPr>
        <p:txBody>
          <a:bodyPr/>
          <a:lstStyle/>
          <a:p>
            <a:r>
              <a:rPr lang="en-US" altLang="zh-CN" sz="4400" dirty="0">
                <a:solidFill>
                  <a:srgbClr val="002060"/>
                </a:solidFill>
              </a:rPr>
              <a:t>Thank you</a:t>
            </a:r>
            <a:endParaRPr lang="zh-CN" altLang="en-US" sz="4400" dirty="0">
              <a:solidFill>
                <a:srgbClr val="002060"/>
              </a:solidFill>
            </a:endParaRPr>
          </a:p>
        </p:txBody>
      </p:sp>
      <p:sp>
        <p:nvSpPr>
          <p:cNvPr id="11" name="灯片编号占位符 3"/>
          <p:cNvSpPr txBox="1">
            <a:spLocks/>
          </p:cNvSpPr>
          <p:nvPr userDrawn="1"/>
        </p:nvSpPr>
        <p:spPr bwMode="auto">
          <a:xfrm>
            <a:off x="11442352" y="6516896"/>
            <a:ext cx="636555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5pPr>
            <a:lvl6pPr marL="2286000" lvl="5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6pPr>
            <a:lvl7pPr marL="2743200" lvl="6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7pPr>
            <a:lvl8pPr marL="3200400" lvl="7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8pPr>
            <a:lvl9pPr marL="3657600" lvl="8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9pPr>
          </a:lstStyle>
          <a:p>
            <a:fld id="{AB61FC3E-D4A9-4331-A431-894B06C02CB9}" type="slidenum">
              <a:rPr lang="zh-CN" altLang="en-US" sz="1400" smtClean="0"/>
              <a:pPr/>
              <a:t>‹#›</a:t>
            </a:fld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3324165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64">
              <a:defRPr/>
            </a:pPr>
            <a:fld id="{6A90D09A-ED5D-47CC-A45F-D492BA9A6C1B}" type="slidenum">
              <a:rPr lang="en-US" altLang="zh-CN" smtClean="0"/>
              <a:pPr defTabSz="914364"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45517606"/>
      </p:ext>
    </p:extLst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64">
              <a:defRPr/>
            </a:pPr>
            <a:fld id="{6A90D09A-ED5D-47CC-A45F-D492BA9A6C1B}" type="slidenum">
              <a:rPr lang="en-US" altLang="zh-CN" smtClean="0"/>
              <a:pPr defTabSz="914364"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96287903"/>
      </p:ext>
    </p:extLst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64">
              <a:defRPr/>
            </a:pPr>
            <a:fld id="{6A90D09A-ED5D-47CC-A45F-D492BA9A6C1B}" type="slidenum">
              <a:rPr lang="en-US" altLang="zh-CN" smtClean="0"/>
              <a:pPr defTabSz="914364"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4135432"/>
      </p:ext>
    </p:extLst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64">
              <a:defRPr/>
            </a:pPr>
            <a:fld id="{6A90D09A-ED5D-47CC-A45F-D492BA9A6C1B}" type="slidenum">
              <a:rPr lang="en-US" altLang="zh-CN" smtClean="0"/>
              <a:pPr defTabSz="914364"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49206761"/>
      </p:ext>
    </p:extLst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64">
              <a:defRPr/>
            </a:pPr>
            <a:fld id="{6A90D09A-ED5D-47CC-A45F-D492BA9A6C1B}" type="slidenum">
              <a:rPr lang="en-US" altLang="zh-CN" smtClean="0"/>
              <a:pPr defTabSz="914364"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50669808"/>
      </p:ext>
    </p:extLst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64">
              <a:defRPr/>
            </a:pPr>
            <a:fld id="{6A90D09A-ED5D-47CC-A45F-D492BA9A6C1B}" type="slidenum">
              <a:rPr lang="en-US" altLang="zh-CN" smtClean="0"/>
              <a:pPr defTabSz="914364"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38823851"/>
      </p:ext>
    </p:extLst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229239" y="6433443"/>
            <a:ext cx="54054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defTabSz="914364">
              <a:defRPr/>
            </a:pPr>
            <a:fld id="{6A90D09A-ED5D-47CC-A45F-D492BA9A6C1B}" type="slidenum">
              <a:rPr lang="en-US" altLang="zh-CN" smtClean="0"/>
              <a:pPr defTabSz="914364"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 b="0" i="1" kern="1200" baseline="0">
          <a:solidFill>
            <a:schemeClr val="tx1"/>
          </a:solidFill>
          <a:effectLst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</a:defRPr>
      </a:lvl5pPr>
      <a:lvl6pPr marL="457182" algn="ctr" rtl="0" fontAlgn="base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</a:defRPr>
      </a:lvl6pPr>
      <a:lvl7pPr marL="914364" algn="ctr" rtl="0" fontAlgn="base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</a:defRPr>
      </a:lvl7pPr>
      <a:lvl8pPr marL="1371545" algn="ctr" rtl="0" fontAlgn="base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</a:defRPr>
      </a:lvl8pPr>
      <a:lvl9pPr marL="1828727" algn="ctr" rtl="0" fontAlgn="base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</a:defRPr>
      </a:lvl9pPr>
    </p:titleStyle>
    <p:bodyStyle>
      <a:lvl1pPr marL="342887" indent="-342887" algn="l" rtl="0" eaLnBrk="0" fontAlgn="base" hangingPunct="0">
        <a:spcBef>
          <a:spcPct val="20000"/>
        </a:spcBef>
        <a:spcAft>
          <a:spcPct val="0"/>
        </a:spcAft>
        <a:buClr>
          <a:srgbClr val="00B0F0"/>
        </a:buClr>
        <a:buSzPct val="100000"/>
        <a:buFont typeface="Wingdings" panose="05000000000000000000" pitchFamily="2" charset="2"/>
        <a:buChar char="o"/>
        <a:defRPr kumimoji="1" sz="2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742920" indent="-285738" algn="l" rtl="0" eaLnBrk="0" fontAlgn="base" hangingPunct="0">
        <a:spcBef>
          <a:spcPct val="20000"/>
        </a:spcBef>
        <a:spcAft>
          <a:spcPct val="0"/>
        </a:spcAft>
        <a:buClr>
          <a:srgbClr val="00B0F0"/>
        </a:buClr>
        <a:buSzPct val="100000"/>
        <a:buFont typeface="Wingdings" panose="05000000000000000000" pitchFamily="2" charset="2"/>
        <a:buChar char="Ø"/>
        <a:defRPr sz="24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2954" indent="-228590" algn="l" rtl="0" eaLnBrk="0" fontAlgn="base" hangingPunct="0">
        <a:spcBef>
          <a:spcPct val="20000"/>
        </a:spcBef>
        <a:spcAft>
          <a:spcPct val="0"/>
        </a:spcAft>
        <a:buClr>
          <a:srgbClr val="00B0F0"/>
        </a:buClr>
        <a:buChar char="•"/>
        <a:defRPr sz="2000" b="0" kern="12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136" indent="-22859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2057317" indent="-22859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514499" indent="-228590" algn="l" defTabSz="91436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0" algn="l" defTabSz="91436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0" algn="l" defTabSz="91436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4" indent="-228590" algn="l" defTabSz="91436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4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1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64">
              <a:defRPr/>
            </a:pPr>
            <a:fld id="{6A90D09A-ED5D-47CC-A45F-D492BA9A6C1B}" type="slidenum">
              <a:rPr lang="en-US" altLang="zh-CN" smtClean="0"/>
              <a:pPr defTabSz="914364"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95289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1289212" y="2284328"/>
            <a:ext cx="10279396" cy="928648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  <p:txBody>
          <a:bodyPr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 i="1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" panose="020B0602030504020204" pitchFamily="34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" panose="020B0602030504020204" pitchFamily="34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" panose="020B0602030504020204" pitchFamily="34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" panose="020B060203050402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" panose="020B0602030504020204" pitchFamily="34" charset="0"/>
                <a:ea typeface="黑体" panose="02010609060101010101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" panose="020B0602030504020204" pitchFamily="34" charset="0"/>
                <a:ea typeface="黑体" panose="02010609060101010101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" panose="020B0602030504020204" pitchFamily="34" charset="0"/>
                <a:ea typeface="黑体" panose="02010609060101010101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Sans" panose="020B060203050402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3000" b="1" i="0" u="sng" dirty="0" err="1">
                <a:solidFill>
                  <a:srgbClr val="FF0000"/>
                </a:solidFill>
                <a:cs typeface="Arial" panose="020B0604020202020204" pitchFamily="34" charset="0"/>
              </a:rPr>
              <a:t>OSwrite</a:t>
            </a:r>
            <a:r>
              <a:rPr lang="zh-CN" altLang="en-US" sz="3000" b="1" i="0" dirty="0">
                <a:cs typeface="Arial" panose="020B0604020202020204" pitchFamily="34" charset="0"/>
              </a:rPr>
              <a:t>：</a:t>
            </a:r>
            <a:r>
              <a:rPr lang="en-US" altLang="zh-CN" sz="3000" b="1" i="0" dirty="0">
                <a:cs typeface="Arial" panose="020B0604020202020204" pitchFamily="34" charset="0"/>
              </a:rPr>
              <a:t>Improving the lifetime of MLC STT-RAM with </a:t>
            </a:r>
            <a:r>
              <a:rPr lang="en-US" altLang="zh-CN" sz="3000" b="1" i="0" u="sng" dirty="0">
                <a:solidFill>
                  <a:srgbClr val="FF0000"/>
                </a:solidFill>
                <a:cs typeface="Arial" panose="020B0604020202020204" pitchFamily="34" charset="0"/>
              </a:rPr>
              <a:t>O</a:t>
            </a:r>
            <a:r>
              <a:rPr lang="en-US" altLang="zh-CN" sz="3000" b="1" i="0" dirty="0">
                <a:cs typeface="Arial" panose="020B0604020202020204" pitchFamily="34" charset="0"/>
              </a:rPr>
              <a:t>ne-</a:t>
            </a:r>
            <a:r>
              <a:rPr lang="en-US" altLang="zh-CN" sz="3000" b="1" i="0" u="sng" dirty="0">
                <a:solidFill>
                  <a:srgbClr val="FF0000"/>
                </a:solidFill>
                <a:cs typeface="Arial" panose="020B0604020202020204" pitchFamily="34" charset="0"/>
              </a:rPr>
              <a:t>S</a:t>
            </a:r>
            <a:r>
              <a:rPr lang="en-US" altLang="zh-CN" sz="3000" b="1" i="0" dirty="0">
                <a:cs typeface="Arial" panose="020B0604020202020204" pitchFamily="34" charset="0"/>
              </a:rPr>
              <a:t>tep </a:t>
            </a:r>
            <a:r>
              <a:rPr lang="en-US" altLang="zh-CN" sz="3000" b="1" i="0" u="sng" dirty="0">
                <a:solidFill>
                  <a:srgbClr val="FF0000"/>
                </a:solidFill>
                <a:cs typeface="Arial" panose="020B0604020202020204" pitchFamily="34" charset="0"/>
              </a:rPr>
              <a:t>write</a:t>
            </a:r>
            <a:endParaRPr lang="zh-CN" altLang="en-US" sz="3000" b="1" i="0" u="sng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15480" y="3729226"/>
            <a:ext cx="9721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solidFill>
                  <a:schemeClr val="tx1"/>
                </a:solidFill>
              </a:rPr>
              <a:t>Wei Zhao</a:t>
            </a:r>
            <a:r>
              <a:rPr lang="en-US" altLang="zh-CN" b="1" i="1" baseline="30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, Wei Tong</a:t>
            </a:r>
            <a:r>
              <a:rPr lang="en-US" altLang="zh-CN" baseline="30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, Dan Feng</a:t>
            </a:r>
            <a:r>
              <a:rPr lang="en-US" altLang="zh-CN" baseline="30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, </a:t>
            </a:r>
            <a:r>
              <a:rPr lang="en-US" altLang="zh-CN" dirty="0" err="1">
                <a:solidFill>
                  <a:schemeClr val="tx1"/>
                </a:solidFill>
              </a:rPr>
              <a:t>Jingning</a:t>
            </a:r>
            <a:r>
              <a:rPr lang="en-US" altLang="zh-CN" dirty="0">
                <a:solidFill>
                  <a:schemeClr val="tx1"/>
                </a:solidFill>
              </a:rPr>
              <a:t> Liu</a:t>
            </a:r>
            <a:r>
              <a:rPr lang="en-US" altLang="zh-CN" baseline="30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, </a:t>
            </a:r>
            <a:r>
              <a:rPr lang="en-US" altLang="zh-CN" dirty="0" err="1">
                <a:solidFill>
                  <a:schemeClr val="tx1"/>
                </a:solidFill>
              </a:rPr>
              <a:t>Jie</a:t>
            </a:r>
            <a:r>
              <a:rPr lang="en-US" altLang="zh-CN" dirty="0">
                <a:solidFill>
                  <a:schemeClr val="tx1"/>
                </a:solidFill>
              </a:rPr>
              <a:t> Xu</a:t>
            </a:r>
            <a:r>
              <a:rPr lang="en-US" altLang="zh-CN" baseline="30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, </a:t>
            </a:r>
            <a:r>
              <a:rPr lang="en-US" altLang="zh-CN" dirty="0" err="1">
                <a:solidFill>
                  <a:schemeClr val="tx1"/>
                </a:solidFill>
              </a:rPr>
              <a:t>Xueliang</a:t>
            </a:r>
            <a:r>
              <a:rPr lang="en-US" altLang="zh-CN" dirty="0">
                <a:solidFill>
                  <a:schemeClr val="tx1"/>
                </a:solidFill>
              </a:rPr>
              <a:t> Wei</a:t>
            </a:r>
            <a:r>
              <a:rPr lang="en-US" altLang="zh-CN" baseline="30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, Bing Wu</a:t>
            </a:r>
            <a:r>
              <a:rPr lang="en-US" altLang="zh-CN" baseline="30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, </a:t>
            </a:r>
            <a:r>
              <a:rPr lang="en-US" altLang="zh-CN" dirty="0" err="1">
                <a:solidFill>
                  <a:schemeClr val="tx1"/>
                </a:solidFill>
              </a:rPr>
              <a:t>Chengning</a:t>
            </a:r>
            <a:r>
              <a:rPr lang="en-US" altLang="zh-CN" dirty="0">
                <a:solidFill>
                  <a:schemeClr val="tx1"/>
                </a:solidFill>
              </a:rPr>
              <a:t> Wang</a:t>
            </a:r>
            <a:r>
              <a:rPr lang="en-US" altLang="zh-CN" baseline="30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, </a:t>
            </a:r>
            <a:r>
              <a:rPr lang="en-US" altLang="zh-CN" dirty="0" err="1">
                <a:solidFill>
                  <a:schemeClr val="tx1"/>
                </a:solidFill>
              </a:rPr>
              <a:t>Weilin</a:t>
            </a:r>
            <a:r>
              <a:rPr lang="en-US" altLang="zh-CN" dirty="0">
                <a:solidFill>
                  <a:schemeClr val="tx1"/>
                </a:solidFill>
              </a:rPr>
              <a:t> Zhu</a:t>
            </a:r>
            <a:r>
              <a:rPr lang="en-US" altLang="zh-CN" baseline="30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, Bo Liu</a:t>
            </a:r>
            <a:r>
              <a:rPr lang="en-US" altLang="zh-CN" baseline="30000" dirty="0">
                <a:solidFill>
                  <a:schemeClr val="tx1"/>
                </a:solidFill>
              </a:rPr>
              <a:t>2</a:t>
            </a:r>
            <a:endParaRPr lang="en-US" altLang="zh-CN" sz="3200" baseline="300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0013D4D-5C21-47D1-9DB1-5CACAF22EA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625" y="571823"/>
            <a:ext cx="1969643" cy="1417017"/>
          </a:xfrm>
          <a:prstGeom prst="rect">
            <a:avLst/>
          </a:prstGeom>
        </p:spPr>
      </p:pic>
      <p:pic>
        <p:nvPicPr>
          <p:cNvPr id="1028" name="Picture 4" descr="http://www.hikstor.com/img/hikstorlogo.png">
            <a:extLst>
              <a:ext uri="{FF2B5EF4-FFF2-40B4-BE49-F238E27FC236}">
                <a16:creationId xmlns:a16="http://schemas.microsoft.com/office/drawing/2014/main" id="{AD65E1CC-AF2E-404E-B0D0-94BD551EC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960" y="979325"/>
            <a:ext cx="3131840" cy="713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A8CCB4CE-2D9F-40D0-8644-F81D2475529C}"/>
              </a:ext>
            </a:extLst>
          </p:cNvPr>
          <p:cNvSpPr/>
          <p:nvPr/>
        </p:nvSpPr>
        <p:spPr>
          <a:xfrm>
            <a:off x="2927648" y="4809346"/>
            <a:ext cx="61206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baseline="30000" dirty="0">
                <a:solidFill>
                  <a:schemeClr val="tx1"/>
                </a:solidFill>
                <a:cs typeface="Arial" panose="020B0604020202020204" pitchFamily="34" charset="0"/>
              </a:rPr>
              <a:t>1</a:t>
            </a:r>
            <a:r>
              <a:rPr lang="en-US" altLang="zh-CN" i="1" dirty="0">
                <a:solidFill>
                  <a:schemeClr val="tx1"/>
                </a:solidFill>
                <a:cs typeface="Arial" panose="020B0604020202020204" pitchFamily="34" charset="0"/>
              </a:rPr>
              <a:t>Huazhong University of Science and Technology,</a:t>
            </a:r>
          </a:p>
          <a:p>
            <a:r>
              <a:rPr lang="en-US" altLang="zh-CN" i="1" baseline="30000" dirty="0">
                <a:solidFill>
                  <a:schemeClr val="tx1"/>
                </a:solidFill>
              </a:rPr>
              <a:t>                      2</a:t>
            </a:r>
            <a:r>
              <a:rPr lang="en-US" altLang="zh-CN" i="1" dirty="0">
                <a:solidFill>
                  <a:schemeClr val="tx1"/>
                </a:solidFill>
              </a:rPr>
              <a:t>Hikstor Technology Co., LTD</a:t>
            </a:r>
            <a:endParaRPr lang="zh-CN" altLang="en-US" i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2047BB3-7AF0-4CC8-84B1-AAD9CFE11BE0}"/>
              </a:ext>
            </a:extLst>
          </p:cNvPr>
          <p:cNvSpPr/>
          <p:nvPr/>
        </p:nvSpPr>
        <p:spPr>
          <a:xfrm>
            <a:off x="1127448" y="6059041"/>
            <a:ext cx="99193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000000"/>
                </a:solidFill>
                <a:cs typeface="Arial" panose="020B0604020202020204" pitchFamily="34" charset="0"/>
              </a:rPr>
              <a:t>36</a:t>
            </a:r>
            <a:r>
              <a:rPr lang="en-US" altLang="zh-CN" sz="1800" b="1" baseline="30000" dirty="0">
                <a:solidFill>
                  <a:srgbClr val="000000"/>
                </a:solidFill>
                <a:cs typeface="Arial" panose="020B0604020202020204" pitchFamily="34" charset="0"/>
              </a:rPr>
              <a:t>th</a:t>
            </a:r>
            <a:r>
              <a:rPr lang="en-US" altLang="zh-CN" sz="1800" b="1" dirty="0">
                <a:solidFill>
                  <a:srgbClr val="000000"/>
                </a:solidFill>
                <a:cs typeface="Arial" panose="020B0604020202020204" pitchFamily="34" charset="0"/>
              </a:rPr>
              <a:t> International Conference on Massive Storage Systems and Technology (MSST 2020)</a:t>
            </a:r>
            <a:endParaRPr lang="zh-CN" altLang="en-US" sz="18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64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14364">
              <a:defRPr/>
            </a:pPr>
            <a:fld id="{6A90D09A-ED5D-47CC-A45F-D492BA9A6C1B}" type="slidenum">
              <a:rPr lang="en-US" altLang="zh-CN" smtClean="0"/>
              <a:pPr defTabSz="914364">
                <a:defRPr/>
              </a:pPr>
              <a:t>10</a:t>
            </a:fld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4321C47-F52D-462A-988C-3166A1B3FB42}"/>
              </a:ext>
            </a:extLst>
          </p:cNvPr>
          <p:cNvSpPr txBox="1"/>
          <p:nvPr/>
        </p:nvSpPr>
        <p:spPr>
          <a:xfrm>
            <a:off x="695400" y="457508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  <a:cs typeface="Arial" panose="020B0604020202020204" pitchFamily="34" charset="0"/>
              </a:rPr>
              <a:t>Design</a:t>
            </a:r>
            <a:r>
              <a:rPr lang="en-US" altLang="zh-CN" sz="2800" b="1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 </a:t>
            </a:r>
            <a:endParaRPr lang="zh-CN" altLang="en-US" sz="2800" b="1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4" y="1807245"/>
            <a:ext cx="5802984" cy="293522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82258" y="5136943"/>
            <a:ext cx="112904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/>
                </a:solidFill>
              </a:rPr>
              <a:t>We observe that many LLC cache lines can be compressed (Frequent Pattern Compression) to </a:t>
            </a:r>
            <a:r>
              <a:rPr lang="en-US" altLang="zh-CN" sz="2400" i="1" dirty="0">
                <a:solidFill>
                  <a:srgbClr val="C00000"/>
                </a:solidFill>
              </a:rPr>
              <a:t>half-size</a:t>
            </a:r>
            <a:r>
              <a:rPr lang="en-US" altLang="zh-CN" sz="2400" dirty="0">
                <a:solidFill>
                  <a:schemeClr val="tx1"/>
                </a:solidFill>
              </a:rPr>
              <a:t>, and </a:t>
            </a:r>
            <a:r>
              <a:rPr lang="en-US" altLang="zh-CN" sz="2400" i="1" dirty="0">
                <a:solidFill>
                  <a:srgbClr val="C00000"/>
                </a:solidFill>
              </a:rPr>
              <a:t>the saved space is varied</a:t>
            </a:r>
            <a:r>
              <a:rPr lang="en-US" altLang="zh-CN" sz="2400" dirty="0">
                <a:solidFill>
                  <a:schemeClr val="tx1"/>
                </a:solidFill>
              </a:rPr>
              <a:t>. 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82258" y="1084674"/>
            <a:ext cx="42017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tx1"/>
                </a:solidFill>
              </a:rPr>
              <a:t>1. Half-Sized Compression (HSC)</a:t>
            </a:r>
            <a:endParaRPr lang="zh-CN" altLang="en-US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BA6C03E-30FD-4CAB-85E4-07F360FB7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961" y="2455318"/>
            <a:ext cx="6476126" cy="147773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56BCE20-9A79-449C-990E-518CCC0EAC0E}"/>
              </a:ext>
            </a:extLst>
          </p:cNvPr>
          <p:cNvSpPr/>
          <p:nvPr/>
        </p:nvSpPr>
        <p:spPr>
          <a:xfrm>
            <a:off x="6744072" y="1984560"/>
            <a:ext cx="36888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Frequent Pattern Compression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8139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14364">
              <a:defRPr/>
            </a:pPr>
            <a:fld id="{6A90D09A-ED5D-47CC-A45F-D492BA9A6C1B}" type="slidenum">
              <a:rPr lang="en-US" altLang="zh-CN" smtClean="0"/>
              <a:pPr defTabSz="914364">
                <a:defRPr/>
              </a:pPr>
              <a:t>11</a:t>
            </a:fld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697" y="1268761"/>
            <a:ext cx="4403487" cy="266429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4321C47-F52D-462A-988C-3166A1B3FB42}"/>
              </a:ext>
            </a:extLst>
          </p:cNvPr>
          <p:cNvSpPr txBox="1"/>
          <p:nvPr/>
        </p:nvSpPr>
        <p:spPr>
          <a:xfrm>
            <a:off x="623392" y="457508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  <a:cs typeface="Arial" panose="020B0604020202020204" pitchFamily="34" charset="0"/>
              </a:rPr>
              <a:t>Design</a:t>
            </a:r>
            <a:r>
              <a:rPr lang="en-US" altLang="zh-CN" sz="2800" b="1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 </a:t>
            </a:r>
            <a:endParaRPr lang="zh-CN" altLang="en-US" sz="2800" b="1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42081" y="940658"/>
            <a:ext cx="42017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tx1"/>
                </a:solidFill>
              </a:rPr>
              <a:t>1. Half-Sized Compression (HSC)</a:t>
            </a:r>
            <a:endParaRPr lang="zh-CN" altLang="en-US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619388" y="3789040"/>
            <a:ext cx="109492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en-US" altLang="zh-CN" dirty="0">
                <a:solidFill>
                  <a:schemeClr val="tx1"/>
                </a:solidFill>
              </a:rPr>
              <a:t>Compress data to half-size to </a:t>
            </a:r>
            <a:r>
              <a:rPr lang="en-US" altLang="zh-CN" i="1" dirty="0">
                <a:solidFill>
                  <a:srgbClr val="C00000"/>
                </a:solidFill>
              </a:rPr>
              <a:t>reduce HT and TT</a:t>
            </a:r>
            <a:r>
              <a:rPr lang="en-US" altLang="zh-CN" dirty="0">
                <a:solidFill>
                  <a:schemeClr val="tx1"/>
                </a:solidFill>
              </a:rPr>
              <a:t>, then organizing the new data layout.</a:t>
            </a:r>
          </a:p>
          <a:p>
            <a:endParaRPr lang="en-US" altLang="zh-CN" dirty="0">
              <a:solidFill>
                <a:schemeClr val="tx1"/>
              </a:solidFill>
            </a:endParaRPr>
          </a:p>
          <a:p>
            <a:pPr marL="457200" indent="-457200">
              <a:buFont typeface="+mj-ea"/>
              <a:buAutoNum type="circleNumDbPlain"/>
            </a:pPr>
            <a:endParaRPr lang="en-US" altLang="zh-CN" dirty="0">
              <a:solidFill>
                <a:schemeClr val="tx1"/>
              </a:solidFill>
            </a:endParaRPr>
          </a:p>
          <a:p>
            <a:pPr marL="457200" indent="-457200">
              <a:buFont typeface="+mj-ea"/>
              <a:buAutoNum type="circleNumDbPlain"/>
            </a:pPr>
            <a:endParaRPr lang="en-US" altLang="zh-CN" dirty="0">
              <a:solidFill>
                <a:schemeClr val="tx1"/>
              </a:solidFill>
            </a:endParaRPr>
          </a:p>
          <a:p>
            <a:pPr marL="457200" indent="-457200">
              <a:buFont typeface="+mj-ea"/>
              <a:buAutoNum type="circleNumDbPlain"/>
            </a:pPr>
            <a:endParaRPr lang="en-US" altLang="zh-CN" dirty="0">
              <a:solidFill>
                <a:schemeClr val="tx1"/>
              </a:solidFill>
            </a:endParaRPr>
          </a:p>
          <a:p>
            <a:pPr marL="457200" indent="-457200">
              <a:buFont typeface="+mj-ea"/>
              <a:buAutoNum type="circleNumDbPlain"/>
            </a:pPr>
            <a:endParaRPr lang="en-US" altLang="zh-CN" dirty="0">
              <a:solidFill>
                <a:schemeClr val="tx1"/>
              </a:solidFill>
            </a:endParaRPr>
          </a:p>
          <a:p>
            <a:pPr marL="457200" indent="-457200">
              <a:buFont typeface="+mj-ea"/>
              <a:buAutoNum type="circleNumDbPlain" startAt="2"/>
            </a:pPr>
            <a:r>
              <a:rPr lang="en-US" altLang="zh-CN" dirty="0">
                <a:solidFill>
                  <a:schemeClr val="tx1"/>
                </a:solidFill>
              </a:rPr>
              <a:t>Encoding the compressed data with adaptive granularity of Flip-N-Write (FNW) to </a:t>
            </a:r>
            <a:r>
              <a:rPr lang="en-US" altLang="zh-CN" i="1" dirty="0">
                <a:solidFill>
                  <a:srgbClr val="C00000"/>
                </a:solidFill>
              </a:rPr>
              <a:t>reduce ST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632" y="4163696"/>
            <a:ext cx="4265408" cy="142554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161143" y="4613066"/>
            <a:ext cx="4111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chemeClr val="tx1"/>
                </a:solidFill>
              </a:rPr>
              <a:t>G</a:t>
            </a:r>
            <a:r>
              <a:rPr lang="en-US" altLang="zh-CN" dirty="0">
                <a:solidFill>
                  <a:schemeClr val="tx1"/>
                </a:solidFill>
              </a:rPr>
              <a:t> is the compressed data size.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83632" y="6197242"/>
            <a:ext cx="6912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rgbClr val="C00000"/>
                </a:solidFill>
              </a:rPr>
              <a:t>Writing data on soft line can be finished by one-step.</a:t>
            </a:r>
            <a:endParaRPr lang="zh-CN" altLang="en-US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331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14364">
              <a:defRPr/>
            </a:pPr>
            <a:fld id="{6A90D09A-ED5D-47CC-A45F-D492BA9A6C1B}" type="slidenum">
              <a:rPr lang="en-US" altLang="zh-CN" smtClean="0"/>
              <a:pPr defTabSz="914364">
                <a:defRPr/>
              </a:pPr>
              <a:t>12</a:t>
            </a:fld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4321C47-F52D-462A-988C-3166A1B3FB42}"/>
              </a:ext>
            </a:extLst>
          </p:cNvPr>
          <p:cNvSpPr txBox="1"/>
          <p:nvPr/>
        </p:nvSpPr>
        <p:spPr>
          <a:xfrm>
            <a:off x="695400" y="457508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  <a:cs typeface="Arial" panose="020B0604020202020204" pitchFamily="34" charset="0"/>
              </a:rPr>
              <a:t>Design</a:t>
            </a:r>
            <a:r>
              <a:rPr lang="en-US" altLang="zh-CN" sz="2800" b="1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 </a:t>
            </a:r>
            <a:endParaRPr lang="zh-CN" altLang="en-US" sz="2800" b="1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387" y="1556792"/>
            <a:ext cx="5996976" cy="352839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451968" y="5221649"/>
            <a:ext cx="1031781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en-US" altLang="zh-CN" dirty="0">
                <a:solidFill>
                  <a:schemeClr val="tx1"/>
                </a:solidFill>
              </a:rPr>
              <a:t>The encoded data are decoded by FNW decoder.</a:t>
            </a:r>
          </a:p>
          <a:p>
            <a:pPr marL="457200" indent="-457200">
              <a:buFont typeface="+mj-ea"/>
              <a:buAutoNum type="circleNumDbPlain"/>
            </a:pPr>
            <a:endParaRPr lang="en-US" altLang="zh-CN" dirty="0">
              <a:solidFill>
                <a:schemeClr val="tx1"/>
              </a:solidFill>
            </a:endParaRPr>
          </a:p>
          <a:p>
            <a:pPr marL="457200" indent="-457200">
              <a:buFont typeface="+mj-ea"/>
              <a:buAutoNum type="circleNumDbPlain" startAt="2"/>
            </a:pPr>
            <a:r>
              <a:rPr lang="en-US" altLang="zh-CN" dirty="0">
                <a:solidFill>
                  <a:schemeClr val="tx1"/>
                </a:solidFill>
              </a:rPr>
              <a:t>The decoded data are then decompressed by FPC decompressor.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BA245D2-C0A3-440B-8907-8E38A7EFFAAB}"/>
              </a:ext>
            </a:extLst>
          </p:cNvPr>
          <p:cNvSpPr/>
          <p:nvPr/>
        </p:nvSpPr>
        <p:spPr>
          <a:xfrm>
            <a:off x="742081" y="1012666"/>
            <a:ext cx="42017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tx1"/>
                </a:solidFill>
              </a:rPr>
              <a:t>1. Half-Sized Compression (HSC)</a:t>
            </a:r>
            <a:endParaRPr lang="zh-CN" altLang="en-US" b="1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BA2E793-493C-415E-B561-A483A1D762FC}"/>
              </a:ext>
            </a:extLst>
          </p:cNvPr>
          <p:cNvSpPr/>
          <p:nvPr/>
        </p:nvSpPr>
        <p:spPr>
          <a:xfrm>
            <a:off x="479376" y="2452826"/>
            <a:ext cx="27655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tx1"/>
                </a:solidFill>
              </a:rPr>
              <a:t>Decoding procedure: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2979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14364">
              <a:defRPr/>
            </a:pPr>
            <a:fld id="{6A90D09A-ED5D-47CC-A45F-D492BA9A6C1B}" type="slidenum">
              <a:rPr lang="en-US" altLang="zh-CN" smtClean="0"/>
              <a:pPr defTabSz="914364">
                <a:defRPr/>
              </a:pPr>
              <a:t>13</a:t>
            </a:fld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4321C47-F52D-462A-988C-3166A1B3FB42}"/>
              </a:ext>
            </a:extLst>
          </p:cNvPr>
          <p:cNvSpPr txBox="1"/>
          <p:nvPr/>
        </p:nvSpPr>
        <p:spPr>
          <a:xfrm>
            <a:off x="695400" y="457508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  <a:cs typeface="Arial" panose="020B0604020202020204" pitchFamily="34" charset="0"/>
              </a:rPr>
              <a:t>Design</a:t>
            </a:r>
            <a:r>
              <a:rPr lang="en-US" altLang="zh-CN" sz="2800" b="1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 </a:t>
            </a:r>
            <a:endParaRPr lang="zh-CN" altLang="en-US" sz="2800" b="1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55440" y="1052736"/>
            <a:ext cx="7416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tx1"/>
                </a:solidFill>
              </a:rPr>
              <a:t>2. Hard Transition Removal Encoding (HTRE) scheme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12271" y="1444714"/>
            <a:ext cx="70503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Not all cache lines can be compressed to less than half-size.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0" y="1839131"/>
            <a:ext cx="4680520" cy="288601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11424" y="4854639"/>
            <a:ext cx="1085835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en-US" altLang="zh-CN" dirty="0">
                <a:solidFill>
                  <a:schemeClr val="tx1"/>
                </a:solidFill>
              </a:rPr>
              <a:t>We use XOR logic to get the hard flag (SLC STT-RAM) data of the new and old data. </a:t>
            </a:r>
            <a:r>
              <a:rPr lang="en-US" altLang="zh-CN" i="1" dirty="0">
                <a:solidFill>
                  <a:srgbClr val="C00000"/>
                </a:solidFill>
              </a:rPr>
              <a:t>(Remove HT and TT)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zh-CN" dirty="0">
                <a:solidFill>
                  <a:schemeClr val="tx1"/>
                </a:solidFill>
              </a:rPr>
              <a:t>Due to the many existing ‘0’ data, hard flag can be easily compressed. </a:t>
            </a:r>
            <a:r>
              <a:rPr lang="en-US" altLang="zh-CN" i="1" dirty="0">
                <a:solidFill>
                  <a:srgbClr val="C00000"/>
                </a:solidFill>
              </a:rPr>
              <a:t>(Reduce the writes to hard flag)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zh-CN" dirty="0">
                <a:solidFill>
                  <a:schemeClr val="tx1"/>
                </a:solidFill>
              </a:rPr>
              <a:t>Encoding the soft line and hard flag to </a:t>
            </a:r>
            <a:r>
              <a:rPr lang="en-US" altLang="zh-CN" i="1" dirty="0">
                <a:solidFill>
                  <a:srgbClr val="C00000"/>
                </a:solidFill>
              </a:rPr>
              <a:t>reduce ST </a:t>
            </a:r>
            <a:r>
              <a:rPr lang="en-US" altLang="zh-CN" dirty="0">
                <a:solidFill>
                  <a:schemeClr val="tx1"/>
                </a:solidFill>
              </a:rPr>
              <a:t>and the write energy of hard flag. Then, they are write simultaneously to ensure </a:t>
            </a:r>
            <a:r>
              <a:rPr lang="en-US" altLang="zh-CN" i="1" dirty="0">
                <a:solidFill>
                  <a:srgbClr val="C00000"/>
                </a:solidFill>
              </a:rPr>
              <a:t>one-step write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</a:p>
          <a:p>
            <a:pPr marL="457200" indent="-457200">
              <a:buFont typeface="+mj-ea"/>
              <a:buAutoNum type="circleNumDbPlain"/>
            </a:pP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281" y="2727150"/>
            <a:ext cx="4404303" cy="150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890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14364">
              <a:defRPr/>
            </a:pPr>
            <a:fld id="{6A90D09A-ED5D-47CC-A45F-D492BA9A6C1B}" type="slidenum">
              <a:rPr lang="en-US" altLang="zh-CN" smtClean="0"/>
              <a:pPr defTabSz="914364">
                <a:defRPr/>
              </a:pPr>
              <a:t>14</a:t>
            </a:fld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4321C47-F52D-462A-988C-3166A1B3FB42}"/>
              </a:ext>
            </a:extLst>
          </p:cNvPr>
          <p:cNvSpPr txBox="1"/>
          <p:nvPr/>
        </p:nvSpPr>
        <p:spPr>
          <a:xfrm>
            <a:off x="623392" y="385500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  <a:cs typeface="Arial" panose="020B0604020202020204" pitchFamily="34" charset="0"/>
              </a:rPr>
              <a:t>Design</a:t>
            </a:r>
            <a:r>
              <a:rPr lang="en-US" altLang="zh-CN" sz="2800" b="1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 </a:t>
            </a:r>
            <a:endParaRPr lang="zh-CN" altLang="en-US" sz="2800" b="1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633" y="1877198"/>
            <a:ext cx="5896571" cy="219987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43472" y="1444714"/>
            <a:ext cx="9885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Not all cache lines equip hard flags. We dynamically allocate it for cache line.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5440" y="4206567"/>
            <a:ext cx="100811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When a cache line will be encoded by HTRE, we use the two-level search logic to </a:t>
            </a:r>
            <a:r>
              <a:rPr lang="en-US" altLang="zh-CN" i="1" dirty="0">
                <a:solidFill>
                  <a:srgbClr val="C00000"/>
                </a:solidFill>
              </a:rPr>
              <a:t>find the empty hard flag</a:t>
            </a:r>
            <a:r>
              <a:rPr lang="en-US" altLang="zh-CN" dirty="0">
                <a:solidFill>
                  <a:schemeClr val="tx1"/>
                </a:solidFill>
              </a:rPr>
              <a:t>.  </a:t>
            </a: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While the empty one is found, the state of this flag is </a:t>
            </a:r>
            <a:r>
              <a:rPr lang="en-US" altLang="zh-CN" i="1" dirty="0">
                <a:solidFill>
                  <a:srgbClr val="C00000"/>
                </a:solidFill>
              </a:rPr>
              <a:t>set to ‘Invalid’.</a:t>
            </a: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When a block encoded by HTRE is evicted, the flag state is set to </a:t>
            </a:r>
            <a:r>
              <a:rPr lang="en-US" altLang="zh-CN" i="1" dirty="0">
                <a:solidFill>
                  <a:srgbClr val="C00000"/>
                </a:solidFill>
              </a:rPr>
              <a:t>‘Valid’.</a:t>
            </a: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2CF361A-8F9E-41C2-A713-53FE701EED01}"/>
              </a:ext>
            </a:extLst>
          </p:cNvPr>
          <p:cNvSpPr/>
          <p:nvPr/>
        </p:nvSpPr>
        <p:spPr>
          <a:xfrm>
            <a:off x="767408" y="980728"/>
            <a:ext cx="7416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tx1"/>
                </a:solidFill>
              </a:rPr>
              <a:t>2. Hard Transition Removal Encoding (HTRE) scheme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404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11229239" y="6433443"/>
            <a:ext cx="540544" cy="288032"/>
          </a:xfrm>
        </p:spPr>
        <p:txBody>
          <a:bodyPr/>
          <a:lstStyle/>
          <a:p>
            <a:pPr defTabSz="914364">
              <a:defRPr/>
            </a:pPr>
            <a:fld id="{6A90D09A-ED5D-47CC-A45F-D492BA9A6C1B}" type="slidenum">
              <a:rPr lang="en-US" altLang="zh-CN" smtClean="0"/>
              <a:pPr defTabSz="914364">
                <a:defRPr/>
              </a:pPr>
              <a:t>15</a:t>
            </a:fld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4321C47-F52D-462A-988C-3166A1B3FB42}"/>
              </a:ext>
            </a:extLst>
          </p:cNvPr>
          <p:cNvSpPr txBox="1"/>
          <p:nvPr/>
        </p:nvSpPr>
        <p:spPr>
          <a:xfrm>
            <a:off x="623392" y="430212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  <a:cs typeface="Arial" panose="020B0604020202020204" pitchFamily="34" charset="0"/>
              </a:rPr>
              <a:t>Design</a:t>
            </a:r>
            <a:r>
              <a:rPr lang="en-US" altLang="zh-CN" sz="2800" b="1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 </a:t>
            </a:r>
            <a:endParaRPr lang="zh-CN" altLang="en-US" sz="2800" b="1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55440" y="2942688"/>
            <a:ext cx="36591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tx1"/>
                </a:solidFill>
              </a:rPr>
              <a:t>Decoding procedure: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816" y="1380839"/>
            <a:ext cx="4780952" cy="352380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631504" y="5061611"/>
            <a:ext cx="10461831" cy="1535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0000"/>
              </a:lnSpc>
              <a:buFont typeface="+mj-ea"/>
              <a:buAutoNum type="circleNumDbPlain"/>
            </a:pPr>
            <a:r>
              <a:rPr lang="en-US" altLang="zh-CN" dirty="0">
                <a:solidFill>
                  <a:schemeClr val="tx1"/>
                </a:solidFill>
              </a:rPr>
              <a:t>Finding the corresponding hard flag via the index data.</a:t>
            </a:r>
          </a:p>
          <a:p>
            <a:pPr marL="457200" indent="-457200">
              <a:lnSpc>
                <a:spcPct val="120000"/>
              </a:lnSpc>
              <a:buFont typeface="+mj-ea"/>
              <a:buAutoNum type="circleNumDbPlain"/>
            </a:pPr>
            <a:r>
              <a:rPr lang="en-US" altLang="zh-CN" dirty="0">
                <a:solidFill>
                  <a:schemeClr val="tx1"/>
                </a:solidFill>
              </a:rPr>
              <a:t>Decoding the data in soft line by FNW decoding.</a:t>
            </a:r>
          </a:p>
          <a:p>
            <a:pPr marL="457200" indent="-457200">
              <a:lnSpc>
                <a:spcPct val="120000"/>
              </a:lnSpc>
              <a:buFont typeface="+mj-ea"/>
              <a:buAutoNum type="circleNumDbPlain"/>
            </a:pPr>
            <a:r>
              <a:rPr lang="en-US" altLang="zh-CN" dirty="0">
                <a:solidFill>
                  <a:schemeClr val="tx1"/>
                </a:solidFill>
              </a:rPr>
              <a:t>Decompressing the hard flag by FPC decompressor.</a:t>
            </a:r>
          </a:p>
          <a:p>
            <a:pPr marL="457200" indent="-457200">
              <a:lnSpc>
                <a:spcPct val="120000"/>
              </a:lnSpc>
              <a:buFont typeface="+mj-ea"/>
              <a:buAutoNum type="circleNumDbPlain"/>
            </a:pPr>
            <a:r>
              <a:rPr lang="en-US" altLang="zh-CN" dirty="0">
                <a:solidFill>
                  <a:schemeClr val="tx1"/>
                </a:solidFill>
              </a:rPr>
              <a:t>Decoding hard data through simple XOR operation.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0E5D614-68C2-498A-968F-463EA937A9A5}"/>
              </a:ext>
            </a:extLst>
          </p:cNvPr>
          <p:cNvSpPr/>
          <p:nvPr/>
        </p:nvSpPr>
        <p:spPr>
          <a:xfrm>
            <a:off x="767408" y="980728"/>
            <a:ext cx="7416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tx1"/>
                </a:solidFill>
              </a:rPr>
              <a:t>2. Hard Transition Removal Encoding (HTRE) scheme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422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14364">
              <a:defRPr/>
            </a:pPr>
            <a:fld id="{6A90D09A-ED5D-47CC-A45F-D492BA9A6C1B}" type="slidenum">
              <a:rPr lang="en-US" altLang="zh-CN" smtClean="0"/>
              <a:pPr defTabSz="914364">
                <a:defRPr/>
              </a:pPr>
              <a:t>16</a:t>
            </a:fld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4321C47-F52D-462A-988C-3166A1B3FB42}"/>
              </a:ext>
            </a:extLst>
          </p:cNvPr>
          <p:cNvSpPr txBox="1"/>
          <p:nvPr/>
        </p:nvSpPr>
        <p:spPr>
          <a:xfrm>
            <a:off x="695400" y="404664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  <a:cs typeface="Arial" panose="020B0604020202020204" pitchFamily="34" charset="0"/>
              </a:rPr>
              <a:t>Design</a:t>
            </a:r>
            <a:r>
              <a:rPr lang="en-US" altLang="zh-CN" sz="2800" b="1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 </a:t>
            </a:r>
            <a:endParaRPr lang="zh-CN" altLang="en-US" sz="2800" b="1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7408" y="927884"/>
            <a:ext cx="65413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tx1"/>
                </a:solidFill>
              </a:rPr>
              <a:t>3. Implementation of </a:t>
            </a:r>
            <a:r>
              <a:rPr lang="en-US" altLang="zh-CN" b="1" dirty="0" err="1">
                <a:solidFill>
                  <a:schemeClr val="tx1"/>
                </a:solidFill>
              </a:rPr>
              <a:t>OSwrite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3960" y="1603362"/>
            <a:ext cx="4960313" cy="248015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5561" y="5517232"/>
            <a:ext cx="3928556" cy="133116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11424" y="1431940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Write operation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11424" y="5080831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Encoding type flag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71463" y="4183545"/>
            <a:ext cx="9957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If cache line cannot be encoded by HSC and HTRE, then it is encoded by ES-FNW by storing the encoding tags in index data.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006243" y="5836622"/>
            <a:ext cx="57635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Writing the encoding type tag of ‘00’ and ‘01’ is a one-step write operation.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442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14364">
              <a:defRPr/>
            </a:pPr>
            <a:fld id="{6A90D09A-ED5D-47CC-A45F-D492BA9A6C1B}" type="slidenum">
              <a:rPr lang="en-US" altLang="zh-CN" smtClean="0"/>
              <a:pPr defTabSz="914364">
                <a:defRPr/>
              </a:pPr>
              <a:t>17</a:t>
            </a:fld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6" y="2207129"/>
            <a:ext cx="4809524" cy="323809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4321C47-F52D-462A-988C-3166A1B3FB42}"/>
              </a:ext>
            </a:extLst>
          </p:cNvPr>
          <p:cNvSpPr txBox="1"/>
          <p:nvPr/>
        </p:nvSpPr>
        <p:spPr>
          <a:xfrm>
            <a:off x="695400" y="457508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  <a:cs typeface="Arial" panose="020B0604020202020204" pitchFamily="34" charset="0"/>
              </a:rPr>
              <a:t>Design</a:t>
            </a:r>
            <a:r>
              <a:rPr lang="en-US" altLang="zh-CN" sz="2800" b="1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 </a:t>
            </a:r>
            <a:endParaRPr lang="zh-CN" altLang="en-US" sz="2800" b="1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55440" y="1484784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Read operation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91944" y="1484784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Overhead analysis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088" y="3772057"/>
            <a:ext cx="3885714" cy="145714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519936" y="5369440"/>
            <a:ext cx="67714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The decoding procedure is on the critical path, and encoding latency can be hidden by the long write latency.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67408" y="980728"/>
            <a:ext cx="65413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tx1"/>
                </a:solidFill>
              </a:rPr>
              <a:t>3. Implementation of </a:t>
            </a:r>
            <a:r>
              <a:rPr lang="en-US" altLang="zh-CN" b="1" dirty="0" err="1">
                <a:solidFill>
                  <a:schemeClr val="tx1"/>
                </a:solidFill>
              </a:rPr>
              <a:t>OSwrite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47E6420-3E9A-4C72-8F67-FA77292A4BC9}"/>
              </a:ext>
            </a:extLst>
          </p:cNvPr>
          <p:cNvSpPr txBox="1"/>
          <p:nvPr/>
        </p:nvSpPr>
        <p:spPr>
          <a:xfrm>
            <a:off x="5591944" y="2060848"/>
            <a:ext cx="6048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Capacity overhead: 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index data + hard flag array       12.55%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3CBF9BD-0260-4788-BFA6-99B3EAC73DD5}"/>
              </a:ext>
            </a:extLst>
          </p:cNvPr>
          <p:cNvSpPr/>
          <p:nvPr/>
        </p:nvSpPr>
        <p:spPr>
          <a:xfrm>
            <a:off x="5598422" y="3253603"/>
            <a:ext cx="26484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Hardware overhead: </a:t>
            </a:r>
          </a:p>
        </p:txBody>
      </p:sp>
    </p:spTree>
    <p:extLst>
      <p:ext uri="{BB962C8B-B14F-4D97-AF65-F5344CB8AC3E}">
        <p14:creationId xmlns:p14="http://schemas.microsoft.com/office/powerpoint/2010/main" val="2455875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14364">
              <a:defRPr/>
            </a:pPr>
            <a:fld id="{6A90D09A-ED5D-47CC-A45F-D492BA9A6C1B}" type="slidenum">
              <a:rPr lang="en-US" altLang="zh-CN" smtClean="0"/>
              <a:pPr defTabSz="914364">
                <a:defRPr/>
              </a:pPr>
              <a:t>18</a:t>
            </a:fld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4321C47-F52D-462A-988C-3166A1B3FB42}"/>
              </a:ext>
            </a:extLst>
          </p:cNvPr>
          <p:cNvSpPr txBox="1"/>
          <p:nvPr/>
        </p:nvSpPr>
        <p:spPr>
          <a:xfrm>
            <a:off x="623392" y="529516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  <a:cs typeface="Arial" panose="020B0604020202020204" pitchFamily="34" charset="0"/>
              </a:rPr>
              <a:t>Evaluation</a:t>
            </a:r>
            <a:r>
              <a:rPr lang="en-US" altLang="zh-CN" sz="2800" b="1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 </a:t>
            </a:r>
            <a:endParaRPr lang="zh-CN" altLang="en-US" sz="2800" b="1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96" y="2312746"/>
            <a:ext cx="4426707" cy="198009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55440" y="1247854"/>
            <a:ext cx="10513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We use gem5 to implement </a:t>
            </a:r>
            <a:r>
              <a:rPr lang="en-US" altLang="zh-CN" dirty="0" err="1">
                <a:solidFill>
                  <a:schemeClr val="tx1"/>
                </a:solidFill>
              </a:rPr>
              <a:t>Oswrite</a:t>
            </a:r>
            <a:r>
              <a:rPr lang="en-US" altLang="zh-CN" dirty="0">
                <a:solidFill>
                  <a:schemeClr val="tx1"/>
                </a:solidFill>
              </a:rPr>
              <a:t>, and the benchmarks are from CPU SPEC 2006.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99456" y="1839887"/>
            <a:ext cx="352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System configuration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99456" y="4277846"/>
            <a:ext cx="1036915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Compared with several schemes: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</a:rPr>
              <a:t>8MB SLC STT-RAM cache.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</a:rPr>
              <a:t>DCW [B.-D. Yang et </a:t>
            </a:r>
            <a:r>
              <a:rPr lang="en-US" altLang="zh-CN" dirty="0" err="1">
                <a:solidFill>
                  <a:schemeClr val="tx1"/>
                </a:solidFill>
              </a:rPr>
              <a:t>al’ISCS</a:t>
            </a:r>
            <a:r>
              <a:rPr lang="en-US" altLang="zh-CN" dirty="0">
                <a:solidFill>
                  <a:schemeClr val="tx1"/>
                </a:solidFill>
              </a:rPr>
              <a:t> 07]: Data Comparison Write.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</a:rPr>
              <a:t>TSTM [</a:t>
            </a:r>
            <a:r>
              <a:rPr lang="en-US" altLang="zh-CN" dirty="0" err="1">
                <a:solidFill>
                  <a:schemeClr val="tx1"/>
                </a:solidFill>
              </a:rPr>
              <a:t>H.Luo</a:t>
            </a:r>
            <a:r>
              <a:rPr lang="en-US" altLang="zh-CN" dirty="0">
                <a:solidFill>
                  <a:schemeClr val="tx1"/>
                </a:solidFill>
              </a:rPr>
              <a:t> et </a:t>
            </a:r>
            <a:r>
              <a:rPr lang="en-US" altLang="zh-CN" dirty="0" err="1">
                <a:solidFill>
                  <a:schemeClr val="tx1"/>
                </a:solidFill>
              </a:rPr>
              <a:t>al’DAC</a:t>
            </a:r>
            <a:r>
              <a:rPr lang="en-US" altLang="zh-CN" dirty="0">
                <a:solidFill>
                  <a:schemeClr val="tx1"/>
                </a:solidFill>
              </a:rPr>
              <a:t> 16]: Using 3MLCs to indicate the value of 2 MLCs.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</a:rPr>
              <a:t>ES-FNW [J. Xu et </a:t>
            </a:r>
            <a:r>
              <a:rPr lang="en-US" altLang="zh-CN" dirty="0" err="1">
                <a:solidFill>
                  <a:schemeClr val="tx1"/>
                </a:solidFill>
              </a:rPr>
              <a:t>al’ICCD</a:t>
            </a:r>
            <a:r>
              <a:rPr lang="en-US" altLang="zh-CN" dirty="0">
                <a:solidFill>
                  <a:schemeClr val="tx1"/>
                </a:solidFill>
              </a:rPr>
              <a:t> 17]: Encoding soft and hard with FNW </a:t>
            </a:r>
            <a:r>
              <a:rPr lang="en-US" altLang="zh-CN" dirty="0" err="1">
                <a:solidFill>
                  <a:schemeClr val="tx1"/>
                </a:solidFill>
              </a:rPr>
              <a:t>seperately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</a:rPr>
              <a:t>HSC+ES-FNW: Encoding half-sized cache lines with HSC, and others are encoded by ES-FNW.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tx1"/>
                </a:solidFill>
              </a:rPr>
              <a:t>Oswrite</a:t>
            </a:r>
            <a:r>
              <a:rPr lang="en-US" altLang="zh-CN" dirty="0">
                <a:solidFill>
                  <a:schemeClr val="tx1"/>
                </a:solidFill>
              </a:rPr>
              <a:t>: This is our scheme with all optimizations.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4C4E2FA-47D6-447A-B676-739D9F2C1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2104" y="2384013"/>
            <a:ext cx="3815373" cy="212510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586ACB6-5A96-4FEA-B052-D47EB42896E5}"/>
              </a:ext>
            </a:extLst>
          </p:cNvPr>
          <p:cNvSpPr txBox="1"/>
          <p:nvPr/>
        </p:nvSpPr>
        <p:spPr>
          <a:xfrm>
            <a:off x="6744072" y="1839887"/>
            <a:ext cx="352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STT-RAM parameters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084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14364">
              <a:defRPr/>
            </a:pPr>
            <a:fld id="{6A90D09A-ED5D-47CC-A45F-D492BA9A6C1B}" type="slidenum">
              <a:rPr lang="en-US" altLang="zh-CN" smtClean="0"/>
              <a:pPr defTabSz="914364">
                <a:defRPr/>
              </a:pPr>
              <a:t>19</a:t>
            </a:fld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4321C47-F52D-462A-988C-3166A1B3FB42}"/>
              </a:ext>
            </a:extLst>
          </p:cNvPr>
          <p:cNvSpPr txBox="1"/>
          <p:nvPr/>
        </p:nvSpPr>
        <p:spPr>
          <a:xfrm>
            <a:off x="767408" y="457508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  <a:cs typeface="Arial" panose="020B0604020202020204" pitchFamily="34" charset="0"/>
              </a:rPr>
              <a:t>Evaluation</a:t>
            </a:r>
            <a:r>
              <a:rPr lang="en-US" altLang="zh-CN" sz="2800" b="1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 </a:t>
            </a:r>
            <a:endParaRPr lang="zh-CN" altLang="en-US" sz="2800" b="1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11424" y="1023119"/>
            <a:ext cx="72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/>
                </a:solidFill>
              </a:rPr>
              <a:t>1. Lifetime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576" y="1844824"/>
            <a:ext cx="7043658" cy="3508928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631504" y="5713792"/>
            <a:ext cx="8805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chemeClr val="tx1"/>
                </a:solidFill>
              </a:rPr>
              <a:t>OSwrite</a:t>
            </a:r>
            <a:r>
              <a:rPr lang="en-US" altLang="zh-CN" sz="2400" dirty="0">
                <a:solidFill>
                  <a:schemeClr val="tx1"/>
                </a:solidFill>
              </a:rPr>
              <a:t> can improve lifetime to </a:t>
            </a:r>
            <a:r>
              <a:rPr lang="en-US" altLang="zh-CN" sz="2400" dirty="0">
                <a:solidFill>
                  <a:srgbClr val="C00000"/>
                </a:solidFill>
              </a:rPr>
              <a:t>2.6</a:t>
            </a:r>
            <a:r>
              <a:rPr lang="en-US" altLang="zh-CN" sz="2400" dirty="0">
                <a:solidFill>
                  <a:srgbClr val="C00000"/>
                </a:solidFill>
                <a:sym typeface="Wingdings 2" panose="05020102010507070707" pitchFamily="18" charset="2"/>
              </a:rPr>
              <a:t></a:t>
            </a:r>
            <a:r>
              <a:rPr lang="en-US" altLang="zh-CN" sz="2400" dirty="0">
                <a:solidFill>
                  <a:schemeClr val="tx1"/>
                </a:solidFill>
                <a:sym typeface="Wingdings 2" panose="05020102010507070707" pitchFamily="18" charset="2"/>
              </a:rPr>
              <a:t> c</a:t>
            </a:r>
            <a:r>
              <a:rPr lang="en-US" altLang="zh-CN" sz="2400" dirty="0">
                <a:solidFill>
                  <a:schemeClr val="tx1"/>
                </a:solidFill>
              </a:rPr>
              <a:t>ompared with baseline</a:t>
            </a:r>
            <a:r>
              <a:rPr lang="en-US" altLang="zh-CN" sz="2400" dirty="0">
                <a:solidFill>
                  <a:schemeClr val="tx1"/>
                </a:solidFill>
                <a:sym typeface="Wingdings 2" panose="05020102010507070707" pitchFamily="18" charset="2"/>
              </a:rPr>
              <a:t>.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028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FF6F960-C0BC-4F29-B7F5-D40E0E762DAB}"/>
              </a:ext>
            </a:extLst>
          </p:cNvPr>
          <p:cNvSpPr txBox="1"/>
          <p:nvPr/>
        </p:nvSpPr>
        <p:spPr>
          <a:xfrm>
            <a:off x="5015880" y="1030734"/>
            <a:ext cx="1944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tx1"/>
                </a:solidFill>
              </a:rPr>
              <a:t>Outline</a:t>
            </a:r>
            <a:endParaRPr lang="zh-CN" altLang="en-US" sz="4000" b="1" dirty="0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6899C80-8DBD-43A5-BE69-F35075593BA6}"/>
              </a:ext>
            </a:extLst>
          </p:cNvPr>
          <p:cNvSpPr txBox="1"/>
          <p:nvPr/>
        </p:nvSpPr>
        <p:spPr>
          <a:xfrm>
            <a:off x="3503712" y="2038847"/>
            <a:ext cx="6552728" cy="3694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chemeClr val="tx1"/>
                </a:solidFill>
              </a:rPr>
              <a:t>Background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chemeClr val="tx1"/>
                </a:solidFill>
              </a:rPr>
              <a:t>Motivation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chemeClr val="tx1"/>
                </a:solidFill>
              </a:rPr>
              <a:t>Design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chemeClr val="tx1"/>
                </a:solidFill>
              </a:rPr>
              <a:t>Evaluation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chemeClr val="tx1"/>
                </a:solidFill>
              </a:rPr>
              <a:t>Conclusion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4322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14364">
              <a:defRPr/>
            </a:pPr>
            <a:fld id="{6A90D09A-ED5D-47CC-A45F-D492BA9A6C1B}" type="slidenum">
              <a:rPr lang="en-US" altLang="zh-CN" smtClean="0"/>
              <a:pPr defTabSz="914364">
                <a:defRPr/>
              </a:pPr>
              <a:t>20</a:t>
            </a:fld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4321C47-F52D-462A-988C-3166A1B3FB42}"/>
              </a:ext>
            </a:extLst>
          </p:cNvPr>
          <p:cNvSpPr txBox="1"/>
          <p:nvPr/>
        </p:nvSpPr>
        <p:spPr>
          <a:xfrm>
            <a:off x="695400" y="457508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  <a:cs typeface="Arial" panose="020B0604020202020204" pitchFamily="34" charset="0"/>
              </a:rPr>
              <a:t>Evaluation</a:t>
            </a:r>
            <a:r>
              <a:rPr lang="en-US" altLang="zh-CN" sz="2800" b="1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 </a:t>
            </a:r>
            <a:endParaRPr lang="zh-CN" altLang="en-US" sz="2800" b="1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16184" y="1109601"/>
            <a:ext cx="72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/>
                </a:solidFill>
              </a:rPr>
              <a:t>2. Bit flips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79376" y="5949280"/>
            <a:ext cx="11881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/>
                </a:solidFill>
              </a:rPr>
              <a:t>Compared with baseline, </a:t>
            </a:r>
            <a:r>
              <a:rPr lang="en-US" altLang="zh-CN" sz="2400" dirty="0" err="1">
                <a:solidFill>
                  <a:schemeClr val="tx1"/>
                </a:solidFill>
              </a:rPr>
              <a:t>OSwrite</a:t>
            </a:r>
            <a:r>
              <a:rPr lang="en-US" altLang="zh-CN" sz="2400" dirty="0">
                <a:solidFill>
                  <a:schemeClr val="tx1"/>
                </a:solidFill>
              </a:rPr>
              <a:t> can reduce soft and hard bit flips by </a:t>
            </a:r>
            <a:r>
              <a:rPr lang="en-US" altLang="zh-CN" sz="2400" dirty="0">
                <a:solidFill>
                  <a:srgbClr val="C00000"/>
                </a:solidFill>
              </a:rPr>
              <a:t>5.3%</a:t>
            </a:r>
            <a:r>
              <a:rPr lang="en-US" altLang="zh-CN" sz="2400" dirty="0">
                <a:solidFill>
                  <a:schemeClr val="tx1"/>
                </a:solidFill>
              </a:rPr>
              <a:t> and </a:t>
            </a:r>
            <a:r>
              <a:rPr lang="en-US" altLang="zh-CN" sz="2400" dirty="0">
                <a:solidFill>
                  <a:srgbClr val="C00000"/>
                </a:solidFill>
              </a:rPr>
              <a:t>82.8%</a:t>
            </a:r>
            <a:r>
              <a:rPr lang="en-US" altLang="zh-CN" sz="2400" dirty="0">
                <a:solidFill>
                  <a:schemeClr val="tx1"/>
                </a:solidFill>
              </a:rPr>
              <a:t>, respectively.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504" y="1363748"/>
            <a:ext cx="4551928" cy="220926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736" y="3573017"/>
            <a:ext cx="4464496" cy="2487849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127448" y="1887215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/>
                </a:solidFill>
              </a:rPr>
              <a:t>Soft bit flips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95256" y="3785116"/>
            <a:ext cx="2048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/>
                </a:solidFill>
              </a:rPr>
              <a:t>Hard bit flips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2207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14364">
              <a:defRPr/>
            </a:pPr>
            <a:fld id="{6A90D09A-ED5D-47CC-A45F-D492BA9A6C1B}" type="slidenum">
              <a:rPr lang="en-US" altLang="zh-CN" smtClean="0"/>
              <a:pPr defTabSz="914364">
                <a:defRPr/>
              </a:pPr>
              <a:t>21</a:t>
            </a:fld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4321C47-F52D-462A-988C-3166A1B3FB42}"/>
              </a:ext>
            </a:extLst>
          </p:cNvPr>
          <p:cNvSpPr txBox="1"/>
          <p:nvPr/>
        </p:nvSpPr>
        <p:spPr>
          <a:xfrm>
            <a:off x="695400" y="457508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  <a:cs typeface="Arial" panose="020B0604020202020204" pitchFamily="34" charset="0"/>
              </a:rPr>
              <a:t>Evaluation</a:t>
            </a:r>
            <a:r>
              <a:rPr lang="en-US" altLang="zh-CN" sz="2800" b="1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 </a:t>
            </a:r>
            <a:endParaRPr lang="zh-CN" altLang="en-US" sz="2800" b="1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9416" y="1167135"/>
            <a:ext cx="72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/>
                </a:solidFill>
              </a:rPr>
              <a:t>3. Write energy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71465" y="5681141"/>
            <a:ext cx="9957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chemeClr val="tx1"/>
                </a:solidFill>
              </a:rPr>
              <a:t>OSwrite</a:t>
            </a:r>
            <a:r>
              <a:rPr lang="en-US" altLang="zh-CN" sz="2400" dirty="0">
                <a:solidFill>
                  <a:schemeClr val="tx1"/>
                </a:solidFill>
              </a:rPr>
              <a:t> can reduce write energy by </a:t>
            </a:r>
            <a:r>
              <a:rPr lang="en-US" altLang="zh-CN" sz="2400" dirty="0">
                <a:solidFill>
                  <a:srgbClr val="C00000"/>
                </a:solidFill>
              </a:rPr>
              <a:t>56.2%</a:t>
            </a:r>
            <a:r>
              <a:rPr lang="en-US" altLang="zh-CN" sz="2400" dirty="0">
                <a:solidFill>
                  <a:schemeClr val="tx1"/>
                </a:solidFill>
              </a:rPr>
              <a:t> compared with baseline.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92" y="1772816"/>
            <a:ext cx="7470964" cy="367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5449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14364">
              <a:defRPr/>
            </a:pPr>
            <a:fld id="{6A90D09A-ED5D-47CC-A45F-D492BA9A6C1B}" type="slidenum">
              <a:rPr lang="en-US" altLang="zh-CN" smtClean="0"/>
              <a:pPr defTabSz="914364">
                <a:defRPr/>
              </a:pPr>
              <a:t>22</a:t>
            </a:fld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4321C47-F52D-462A-988C-3166A1B3FB42}"/>
              </a:ext>
            </a:extLst>
          </p:cNvPr>
          <p:cNvSpPr txBox="1"/>
          <p:nvPr/>
        </p:nvSpPr>
        <p:spPr>
          <a:xfrm>
            <a:off x="695400" y="457508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  <a:cs typeface="Arial" panose="020B0604020202020204" pitchFamily="34" charset="0"/>
              </a:rPr>
              <a:t>Evaluation</a:t>
            </a:r>
            <a:r>
              <a:rPr lang="en-US" altLang="zh-CN" sz="2800" b="1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 </a:t>
            </a:r>
            <a:endParaRPr lang="zh-CN" altLang="en-US" sz="2800" b="1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9416" y="1124744"/>
            <a:ext cx="72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/>
                </a:solidFill>
              </a:rPr>
              <a:t>4. Performance 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83433" y="5733256"/>
            <a:ext cx="10245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chemeClr val="tx1"/>
                </a:solidFill>
              </a:rPr>
              <a:t>OSwrite</a:t>
            </a:r>
            <a:r>
              <a:rPr lang="en-US" altLang="zh-CN" sz="2400" dirty="0">
                <a:solidFill>
                  <a:schemeClr val="tx1"/>
                </a:solidFill>
              </a:rPr>
              <a:t> can improve performance by </a:t>
            </a:r>
            <a:r>
              <a:rPr lang="en-US" altLang="zh-CN" sz="2400" dirty="0">
                <a:solidFill>
                  <a:srgbClr val="C00000"/>
                </a:solidFill>
              </a:rPr>
              <a:t>6.4% </a:t>
            </a:r>
            <a:r>
              <a:rPr lang="en-US" altLang="zh-CN" sz="2400" dirty="0">
                <a:solidFill>
                  <a:schemeClr val="tx1"/>
                </a:solidFill>
              </a:rPr>
              <a:t>compared with baseline.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4223792" y="1578910"/>
                <a:ext cx="2826736" cy="6301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𝐼𝑃𝐶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𝑠𝑝𝑒𝑒𝑑𝑢𝑝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𝐼𝑃𝐶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𝐼𝑃𝐶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𝑏𝑎𝑠𝑒𝑙𝑖𝑛𝑒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792" y="1578910"/>
                <a:ext cx="2826736" cy="630173"/>
              </a:xfrm>
              <a:prstGeom prst="rect">
                <a:avLst/>
              </a:prstGeom>
              <a:blipFill>
                <a:blip r:embed="rId2"/>
                <a:stretch>
                  <a:fillRect b="-9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083" y="2276872"/>
            <a:ext cx="6724237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8755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14364">
              <a:defRPr/>
            </a:pPr>
            <a:fld id="{6A90D09A-ED5D-47CC-A45F-D492BA9A6C1B}" type="slidenum">
              <a:rPr lang="en-US" altLang="zh-CN" smtClean="0"/>
              <a:pPr defTabSz="914364">
                <a:defRPr/>
              </a:pPr>
              <a:t>23</a:t>
            </a:fld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4321C47-F52D-462A-988C-3166A1B3FB42}"/>
              </a:ext>
            </a:extLst>
          </p:cNvPr>
          <p:cNvSpPr txBox="1"/>
          <p:nvPr/>
        </p:nvSpPr>
        <p:spPr>
          <a:xfrm>
            <a:off x="767408" y="457508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  <a:cs typeface="Arial" panose="020B0604020202020204" pitchFamily="34" charset="0"/>
              </a:rPr>
              <a:t>Conclusion</a:t>
            </a:r>
            <a:r>
              <a:rPr lang="en-US" altLang="zh-CN" sz="2800" b="1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 </a:t>
            </a:r>
            <a:endParaRPr lang="zh-CN" altLang="en-US" sz="2800" b="1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87487" y="1170612"/>
            <a:ext cx="9741751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Challenges: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</a:rPr>
              <a:t>Two-step write of MLC STT-RAM.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</a:rPr>
              <a:t>Limited lifetime.</a:t>
            </a:r>
          </a:p>
          <a:p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 err="1">
                <a:solidFill>
                  <a:schemeClr val="tx1"/>
                </a:solidFill>
              </a:rPr>
              <a:t>OSwrite</a:t>
            </a:r>
            <a:r>
              <a:rPr lang="en-US" altLang="zh-CN" sz="2400" dirty="0">
                <a:solidFill>
                  <a:schemeClr val="tx1"/>
                </a:solidFill>
              </a:rPr>
              <a:t>: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</a:rPr>
              <a:t>We propose Half-Sized Compression (HSC).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</a:rPr>
              <a:t>We propose Hard Transition Removal Encoding scheme (HTRE).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</a:rPr>
              <a:t>The implementation of </a:t>
            </a:r>
            <a:r>
              <a:rPr lang="en-US" altLang="zh-CN" sz="2400" dirty="0" err="1">
                <a:solidFill>
                  <a:schemeClr val="tx1"/>
                </a:solidFill>
              </a:rPr>
              <a:t>OSwrite</a:t>
            </a:r>
            <a:r>
              <a:rPr lang="en-US" altLang="zh-CN" sz="2400" dirty="0">
                <a:solidFill>
                  <a:schemeClr val="tx1"/>
                </a:solidFill>
              </a:rPr>
              <a:t>.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chemeClr val="tx1"/>
                </a:solidFill>
              </a:rPr>
              <a:t>OSwrite</a:t>
            </a:r>
            <a:r>
              <a:rPr lang="en-US" altLang="zh-CN" sz="2400" dirty="0">
                <a:solidFill>
                  <a:schemeClr val="tx1"/>
                </a:solidFill>
              </a:rPr>
              <a:t> can improve the lifetime of MLC STT-RAM to </a:t>
            </a:r>
            <a:r>
              <a:rPr lang="en-US" altLang="zh-CN" sz="2400" i="1" dirty="0">
                <a:solidFill>
                  <a:srgbClr val="C00000"/>
                </a:solidFill>
              </a:rPr>
              <a:t>2.6×</a:t>
            </a:r>
            <a:r>
              <a:rPr lang="en-US" altLang="zh-CN" sz="2400" dirty="0">
                <a:solidFill>
                  <a:schemeClr val="tx1"/>
                </a:solidFill>
              </a:rPr>
              <a:t>, and reduce write energy and improve system performance by </a:t>
            </a:r>
            <a:r>
              <a:rPr lang="en-US" altLang="zh-CN" sz="2400" i="1" dirty="0">
                <a:solidFill>
                  <a:srgbClr val="C00000"/>
                </a:solidFill>
              </a:rPr>
              <a:t>56.2%</a:t>
            </a:r>
            <a:r>
              <a:rPr lang="en-US" altLang="zh-CN" sz="2400" dirty="0">
                <a:solidFill>
                  <a:schemeClr val="tx1"/>
                </a:solidFill>
              </a:rPr>
              <a:t> and </a:t>
            </a:r>
            <a:r>
              <a:rPr lang="en-US" altLang="zh-CN" sz="2400" i="1" dirty="0">
                <a:solidFill>
                  <a:srgbClr val="C00000"/>
                </a:solidFill>
              </a:rPr>
              <a:t>6.4%</a:t>
            </a:r>
            <a:r>
              <a:rPr lang="en-US" altLang="zh-CN" sz="2400" dirty="0">
                <a:solidFill>
                  <a:schemeClr val="tx1"/>
                </a:solidFill>
              </a:rPr>
              <a:t>, respectively.</a:t>
            </a:r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67862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711624" y="2565400"/>
            <a:ext cx="8568952" cy="2015728"/>
          </a:xfrm>
        </p:spPr>
        <p:txBody>
          <a:bodyPr>
            <a:normAutofit/>
          </a:bodyPr>
          <a:lstStyle/>
          <a:p>
            <a:r>
              <a:rPr lang="en-US" altLang="zh-CN" sz="44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 for your listening!</a:t>
            </a:r>
            <a:br>
              <a:rPr lang="en-US" altLang="zh-CN" sz="44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44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</a:t>
            </a:r>
            <a:br>
              <a:rPr lang="en-US" altLang="zh-CN" sz="44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44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Q&amp;A</a:t>
            </a:r>
            <a:endParaRPr lang="zh-CN" altLang="en-US" sz="4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334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14364">
              <a:defRPr/>
            </a:pPr>
            <a:fld id="{6A90D09A-ED5D-47CC-A45F-D492BA9A6C1B}" type="slidenum">
              <a:rPr lang="en-US" altLang="zh-CN"/>
              <a:pPr defTabSz="914364">
                <a:defRPr/>
              </a:pPr>
              <a:t>3</a:t>
            </a:fld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4321C47-F52D-462A-988C-3166A1B3FB42}"/>
              </a:ext>
            </a:extLst>
          </p:cNvPr>
          <p:cNvSpPr txBox="1"/>
          <p:nvPr/>
        </p:nvSpPr>
        <p:spPr>
          <a:xfrm>
            <a:off x="479376" y="457508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  <a:cs typeface="Arial" panose="020B0604020202020204" pitchFamily="34" charset="0"/>
              </a:rPr>
              <a:t>Background</a:t>
            </a:r>
            <a:r>
              <a:rPr lang="en-US" altLang="zh-CN" sz="2800" b="1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 </a:t>
            </a:r>
            <a:endParaRPr lang="zh-CN" altLang="en-US" sz="2800" b="1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D0193F5-9C8D-4ECD-9AA6-E167475F4A30}"/>
              </a:ext>
            </a:extLst>
          </p:cNvPr>
          <p:cNvSpPr txBox="1"/>
          <p:nvPr/>
        </p:nvSpPr>
        <p:spPr>
          <a:xfrm>
            <a:off x="1127448" y="3356992"/>
            <a:ext cx="97930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</a:rPr>
              <a:t>Huge demand of larger cache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</a:rPr>
              <a:t>Leading to large energy consumption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4" name="AutoShape 2" descr="data:image/jpeg;base64,/9j/4AAQSkZJRgABAQAAAQABAAD/2wCEAAkGBxMTEhUSEhMWFhUVFhUVFhgVFRUYFxcWFRUWFhcXFhUYHSggGBomGxUXITEhJSkrLi4uFx8zODMtNygtLisBCgoKDg0OGxAQGy0mICY3LTMtLDYxLS0yLzcrKy0tLS0rLS0uLTEtLS4tNTUrLy0rLSstLS0uLS0tLS0tLS0tLf/AABEIAOEA4QMBEQACEQEDEQH/xAAcAAEAAQUBAQAAAAAAAAAAAAAAAgEDBQYHBAj/xABMEAACAQMABgYGBAkKBQUAAAABAgADBBEFBhIhMVEHEyJBYXEUMnOBkbE0cqGyIzNCUlOzwcLRJDV0gpKTosPS8BUWY8TiF0NilKP/xAAaAQEAAgMBAAAAAAAAAAAAAAAABAUBAgMG/8QAMxEBAAIBAgIHBgYDAQEAAAAAAAECAwQRBSESMUFRcYHBEzNhkbHRFDI0UqHwIiPhFfH/2gAMAwEAAhEDEQA/AO4wEBAorZgVgICAgICAgICAgICAgICBRWzvgVgICAgICAgICAgIFtmgSSBKAgICAgRJgUx4wJAwKwEBAQEBAts0Ca8IFYCAgICBEmBSBIGBWAgW2aBVVgTgICAgICBAQECQECsBAQEBAts0CSrAlAQEBAQECCwECQECsCjCBFVgTgICAgICAgUIgAIFYCAgICBFxkQKKvfAnAQEBAQEBAoRAAQKwEBAQEBAQEBAQEBAQEBAQEBAQEBAQEBAQEBAQEBAQEBAQEBAQEBAQPOt9TNQ0g6moBkqDvA8f4Tecdor0tuTnGak36ETz7nomjoxuslwUtqrAkHZwCDggsQoIPcd876asWy1iUbWXmmC0x3Obf8AFa/6er/eP/GXfsMf7Y+UPMfiM375+cujasXJqWtJmJJwQSTkkqxXeT5Sk1VIrltEPTaLJN8FZn+7cmVnBKeappCktQUmdQ7DIUneR/vum8Y7zXpRHJynNji8Umefc9M0dSAgICAgICAgICAgICAgICAgICAgavrzeV6aJ1bbKMSrFdzZxkDa7gRnhyk/Q0x3tPSjeexVcUy5cdY6E7RPX3tEtrhqbh0OGU5B8f2y2vWL16M9Shpe1LRavXDoVtrdbmkru2y53FACSCOOMd3ImU1tFl6c1iOXe9FTieGccWtO09zA6xa0rXpGklNgCV7TED1SDwGeXOS9Nopx3i9pQNZxGubHOOsT/wDGrywVLZ9W9aFt6XVOjEBiQVIzv342Tjx7++QNTo5y36VZWuj4hXBj6FolsFXW636pnRiWA3IQQxJ4eGOZGZDjRZenFZjl3rC3E8Hs5tWefc57d3LVHao5yzHJP8OQEuaUilYrXqedyXtktNrdct31Eu69RX222qaYVdre21xI2uQGOPMSq19MdZjoxzle8Ky5bxPSneI6m1yvWxAQEBAQEBAQEBAQEBAQEBAQEBAxGtS0za1BUYKMdkn88b1A7zvHd3ZkjSzaMsdGEPXxScFovO337HL5fvKkCtNCxwoJPIAk/ARMxHOWaxNp2jm9I0bX49TVx7J/4Tn7XH+6PnDp7DL+y3yn7PPVQqcMCp5EEH4GbxMT1NLRNZ2tGyMy1IZdN1PWmLVBTYNxL47nO9gR4cPICUWs6Xtp6UeHg9Pw6KRgrFZ37/HtZqRU4gICAgICAgICAgICAgICAgIGm656edHWjRcqV7TleOSOyvwOSPKWWi01bVm948FLxLWWpaMeOdpjr+3r8nm0brs64FZA4/OTc39ngfsnTJw+s86Ts5YeLXjlkjf4x1/35MJp3S73NTabco3Ivco/ie8yVgwVxV2jr7ZQtVqrZ77z1dkf3teO0tnqOEpqWY8APmeQ8Z1vetK9K08nDHjtktFaxvLeNEam00AaudtvzRkIP2t793hKrNr7W5U5R/K90/CqVjfLznu7P+/3k2W2oqq4RAo5AAD4CQLWm07zK0rStY2rGy7MNlutRVxsuoYHuYAj4GZiZid4a2rW0bWjdrel9TaTgtR/Bty3lD7uK+74Sdh1968r84/lWajheO/PHyn+P+eXyancav3SZJotgd64b7FJMsa6rDbqsqb6LUU66z9fot6H0o9vU204cHXuYcjyI7j3TOfDXLXafJpptRbBfpV84bjd6Vvaqhra32UYAq7NTLEEZBC7WB78ysrhwUnbJbnHZzXV9TqslYnDTlPbMx9N1zVcXis63KsVbtBmZDhuBGAdwI5bhjxmNV7CYicU+TbQ/iazMZonae3ePu2OQlkQEBAQEBAEwKKc74FYCBFjApjzgSUwKwEDRdaNV3DNWo5cMSzKd7AneSv5w8OI8ZbaXWV2il+XdKh13D7RM5MfPfrjt8u/walLFTpUqZZgqjLMQAB3k7gJiZisby2rWbTER1y6fq9oVbanjcXbe7czyH/xEodRqJy237OyHqdJpK6em3bPXP8AexkmaR0tJBAlAweuVw6WxZGKttIMqSDvPMSVo61tl2tG/WgcRvamCZrO07w0L/jNx+nq/wB438Zcfh8X7Y+Sg/FZv3z85XbbWK5Q5FZj4P2gfPM0tpcVo2mvo3prs9Z5W+fNmbxUvqD10ULcUhlwPy1xn37gcd+7EjUm2myRSZ3rPV8EzJFNZhnLWNr16/j/AHs+SWlruolpZ9UzKTTA7LEZwicccZjFSts2TpR2+sts2S9NNh6EzE7ekL2pl5Wes61XdsU8gMxIztKM8cTTW48daRNI7XThuXLbJMXmZ5erM6y6cFtTBABqPkKDwGOLHwGR8ZG02n9tb4R1pmt1f4enLrnq+7QbjS1xVbtVahJ4BSQPcq7pcVw4qRyrH98Xnr6nPknnaf78ILbS9xSbs1XBHFWJI8irRbBivHOI/vxgpqc+OeVp8J5/xLoWrmmRc09rGHXc6jhnuI8D+wym1OCcNtuzsej0eqjUU37Y62WkdLIAwLbNmBNRugVgIERApAkBArAQIVqgVSx4KCT5AZMzEbztDFrRWJmXH7muXdnPF2LHzY5npa1itYrHY8Ze83tNp7ebaNQdHhneu3BOyv1iN59y/elfxDLtWKR2rXhOCLWnJPZyhu7NmVK/SVYEoCBr2vX0U/XT5yZoPfR5q7in6efGGoapfTKPm/6t5Z6v3FvL6wpdB+pp5/SW1692qm36wgbSMuD34Y7JGeW/PuldoLzGXo9krjiuOs4entzjb+ZYLUFj6Qy9xpNn3MmPmfjJfEI/1xPx+6BwmZ9tMfD1hd1hfYtrPG/CY8xsJNNNG+XJ4+sumsno4MO3d6Qv6kktWZjuzTOBnu2l3kzTXcqRHxdOGTvkmfh6vL0gH8Og5Ugfi75+QnXh0f658fRw4vP+6sfD1l7Ojuiv4V8dobCg8gdokD4D4Cc+I2n/ABjxduD1j/K3byS19sGZqT06bMxDhiik7hs7OcDxb7Zjh+SKxaLTt1M8Vwza1bUrMzz32jw29VvUO1qJVqbaOoKD1lZQSG8R4mZ196WrHRmJa8Kx3pe3SiY5dzdpVrwJgW2OYElWBKAgIFCIACBWAgYPWHWIWpVerLlgSO0ANxxyMlafSzmiZ322QdXro08xHR33azpLXGpVR6YpqodSpOSxwRg44Sfj0FaWi0zvsq83FL5KTSKxG/n9mtScq3StTrfZtE5sWY+9jj7AJRa22+afg9Pw2vR09fjvP8s2qyKnpQEBA17Xr6Kfrp85M0Hvo81dxT9PPjDQ9F3po1UqgAlMkA8DlSv7ZcZccZKTSe15/BlnFkjJEdX22e7TWsdW4UIwVUBzhc7yOGSTvnHBpaYp3jnKRqddkzx0Z5QzegdHvbW1a5YYqGmdgHiqgZyfM4OPASJqMtc2WuOOrfmnaTDfT4L5rRz25Q8WsRxZ2Xsx9xJ108f78vj6y4aqdtLh8PSFzo/bNd/ZfvLMcQjbHHi34TO+W3h6odIP0hPZL995tw/3U+PpDXi3vo8PWXv6OvVrfWT5NOHEuuvmkcH/AC38mfOnrb9PT/tCRPw2X9srD8bp/wB8fNfs9JUapIp1FcgZIU5wJpfFenO0bN8eoxZJ2paJeuc3ZFxAKsCUBAQEBAQEBA0nX62dnpFUZgFbJVWIG8cSBulpw+9YraJmOxR8Wx3tes1iZ6+xp7qRuIIPjulnE79SmmJjrUAgdQ1TcG0pY5EfBiP2Sg1cbZrPU6CYnT12ZeR0wgICBr2vX0U/XT5yZoPfR5q7in6efGGkaCs1rXFOk+dliwODg7kZtx8xLbUXmmObR2fdRaXHGXNWluqftMs3rFqotGmatJmIX1lbBIBOMggDhyMiabWzkt0bwnazh0Yqe0pM7R1xKxqlpM7fo1XtUqoK4P5JIPDwPDHMjxm2sw/4+1rymGnD889L2N+dbf3+Xr12turo21MHIQMoPMKqgfKc9Dfp3vbv/wCu3E8cY8WOkdnL5QtdHv4+p7P95ZvxH3cePo04R723h6o9IH0hPZL995nh/up8fSGOLe+jw9Ze/o79Wt9ZPk04cS66+aRwf8t/Jr2l9BVqA6yoF2WbZGGycnJ4eQMm4dTTJPRqrdRo8uGOlfbaZZXo9/HVPZj7wkfiP5K+KZwj3lvD1b7KhfkBAQEBAQEBAQEBA8mlbXraNSn3sjAeZBx9s3xX6F4t3OWfH7THavfEuR5npHjm+dH95mk9I8UbaH1X/wDIH4yo4hTa8X7/AEeg4Tl3xzTu9f8Au7a5XrYgICBr+vP0U/XT5yZoffR5q7in6efGGn6pD+WUfN/1byy1fuLeX1hTaD9TTz+kt+1jqAWtYtw6th72Gyv2kSn00TOWu3fD0OtmI099+6XNdDg+kUccetpffWXub3dt+6fo8xp9/bU274+sNr6RfVo+b/JZXcN67eXqt+Mflp5vF0e/j6ns/wB5Z24j7uPH0cOEe9t4eqPSD9IT2S/feOH+6nx9IY4t76PD1l7+jr1a3mnyaceJddfNI4P1X8np6QT/ACdPaj7jzTh/vJ8PWHTi/ua+PpLF9Ho/DVPZj7wkjiP5K+KLwj3lvBvkqF+QEBAQEBAQEBAQEDGab03Ttly29z6qDif4Dx+c74NPbLO0dXei6nV0wR/l19kOX3NXbdnwBtMWwOAyc4Evq16NYjueWvbpWm23W9eg9JG3rLUG8eq4Hep4+/gfdOefDGWk1+TrpdRODJF+zt8HVKFZXUMpBVgCCOBBnn5iaztL1lbRaItXqlcmGxAQNf15+in66fOTND76PNXcU/Tz4w0Cxu2pVFqJjbXOMjI3gg5HkTLi9IvWaz1S89iyWx3i9euHo0pputXAFV+yN+yAAM8zz980xafHinesc3XPq8uaNrzyZzUnQjFxcOCFXOxn8piMbXkAT7/KRNdqIivs69fancM0lpt7W0co6vj/AMerpF9Wj5v8lnPhvXby9XbjH5aebxdHv4+p7P8AeWdeI+7jx9HDhHvbeHqyWveiWqKtZASUBVwOOzxBHkc/HwnDQZ4rM0t2pPFNNa8Rkr2dbUtEaXqW7FqRHaABDDKnHDgRzPxllmwVyxtZUafVXwT0qdqel9M1bgg1CML6qqCAM8TvJJMxh09MUTFWdRqsmeYm/Z1Q3HUnRTUqbVHBDVcbjxCrnGR3E5Jx5Ss12aL2iteqF1wzTTjpN7RtNvpDZZBWZAQEBAQEBAQEBAQOZ64WDUrhmJJWp21JOfNc+HyIl5oskXx7R2PMcRw2x5pmeqecfbyYq2tnqNs01LNyUZ955e+SbXrSN7TtCJTHbJO1I3lbqIVJVgQQSCDxBHEGZiYmN4aTExO0s5q1rE1udh8tSJ4DihPEr4cx/sxNVpYy/wCUdf1T9Frpwf4251+ng6FZ3aVVD02DKe8fI8j4GU16WpPRtG0vR48lMlelSd4X5q3IGJ1n0hbUKBqXf4oMoPYL9onC9lQTxm1b2pO9Z2aZMdckdG8bw0//AJz0HyH/ANar/pnX8Tl/dLj+D0/7I+TP6tX2jLolrUUmZN5Bp7Lr47LgHHiN01nPlmNptPzbV0uGs7xSPk2V3ABJ3AAk+AE5O7UbHXDRl/Vp0FPWO20UD0agG5Sx3soAOF+yb0yXp+WdnPJhx5PzxEq6R1m0Zo+uaT/g6uyCdii57Lbx2lXHdM3y3vG1p3a48GPHO9KxC1/6paM/TP8A3Nb/AEzm7L+h7zRukWqGigdqeyXPV1KZ7e1sngNr1G+E701OWkbRZGvo8F53tWPp9Hi0ZrLogXAo0vxxqdUpNKqe3tbG52GBv78zF9RlvG1rGPSYcc71rG7epxSSAgICAgICAgIEVbMCUBA8ektG0q4C1V2grbQ3kb/Md2+dMeW+Od6y45sGPNEReN1+2tkprs01CryUAD7Jra1rTvad29MdaR0axtDXtbdX1qK1dSFdVJbO4Mqjv5EAcf8AYmaTVTSYpPOJ/hXcQ0VclZyV5THX8XPpcvOr9neVKTbVNyp8Dx8xwPvml8dbxtaN3THlvjnek7NhtNd6y7qiI/iMoffxH2SHfh1J/LMx/KxpxbLH5qxP8fd7f+ex+gOfrj/TOX/mz+7+Ej/2I/Z/LEdImkzcaHaqV2c1qYxnPCoBxwJC1GL2V+jvusNJqPb4+nts1/ou1PtL2hWqXCMzJV2FK1HXC9WjcFIzvJnFJYa1onR+mkpUmJFO5p0sk7zSrFAQ2OPZqfEAwOxa/wB91Ojrp84PVMink1X8GuPe4gcE1WujQvLWsdwFVDnmhc03I922PdA7vpzUeyu6pr16bM5CqSKtRRheG5WA74HFNUtE0q+kqdtVBNJqlZSAxBwiVGXtA54qIHabTQVpoujc3FuhX8EXfad3yKKuy+sTj1jw5wPnq1rPTanX3krUDA83plHPv3qffA+qKFUMqsu8MAw8iMiBOAgICAgICAgW2bMCSCBKAgICBrOvl/sUBSB7VU4P1FwW+3A95k7QY+lk6U9ir4rm6GLoR12+nb9mhInDdkngP2mW8yoKx82aoar3D0xUCqc/kkgMR3EEjH2yJbWYq26PNOroM9qRfaJ+Haxl7oyrS/GU3Ucypx5bQ3Z98kY81L/llFy6fJi/NWXknVwe/Wn+Ym9un6wSk1/vp8npeF/p48Ze7oL+i3H9I/yqchrFpmtX8/n+l2n+RA3rptvdmyp0h/7tZc/Vpqzn/FsQOc616K6ux0YwH42hVyfF6nWr+uPwgd40Je9db0a36SnTfdzZQT578wOIaiNnTdI/9a44+yrQOodLF71WjawHGqUpD+swLf4FaBya+0Vs6HtrjHr3df4MgT/thA7N0d3vXaNtmzkin1Z86RNP9yBscBAgTmAA5QJAwKwEC2zZgSVYEoCAgICB49JaMpV12aqBuR4MPJhvE6Y8t8c71lxzafHmja8btdtNTtiurF9qkozgjtEjcFbuI8fDhJttd0scxtzV1OF9HLEzO9Y+fm2e5o7aMmcbSsuRuIyMZyOErlu5bqlpGvXsr+hdOz1beohO2SSmCQVyd5Aak/GSdJbbNVD4hXpae3z+XN4ZfPKslrbTxoLP51ZT/wDsR+yUetnfNPl9Hp+GV208ef1evoL+i3H9I/yqciJ7TNZjnT5xv/llqPfmgMfGBlum+7L3dvQXeUpFsDnWfGPPFIfGBhtL0dJLb0xeI60LfZVNpKQVVwEVQVAPcBgk5xz4h03okvRU0cgBJ6p6lLfxwG21z/VdYHMNQP56o+2uP1VaBtvTtfYS2oc2qVT/AFFCL+sb4QNMvrPSgslpVaVQWdPFQApTCqCS21tAbX5ZO898DoHQffbVrWok76VbaA5LUUEf4leB0iAgQWAgSAgVgUIgUVYEoCAgICAgIFCIHM+lLXavbP6Hbq1NmQM1Y4yVbIxS5HcQWO8YOB3wNH1C1mpWj3HpK1KiXFMI2xgsSC28lmHc7b85zNq2msxaOxrekXrNbdUt/wBVLrRd87U6SVUqKNoLVcgsveU2XOcd/nJX47N3/wAQg/8Al6bun5yyvSBoCpU0d6NaUy7B6eyu0oOFfJO05A+2Rb3m9ptPXKbjx1x1ileqHOtFauadtlKW9OrTVjtMFq2+84AzvfkB8Jq3Z7UHo9uVulvL7slGLqhcO71Tnt1GBI3E7XEknHLeENYNVb640wLg259H66gNsvSx1VPYDHZ29ruY4x3wN5190Q9zYV6NNdqowVkGQMsjq4ALEAZ2cb4Gv9Eehru0W4pXNE01ZkdCXptlsFXHYY43KnGBrup2p19R0pTuKtuVpLUrMX26RwGp1QpwHJ3lh3d8D1dJ+q19eXoajQLUlpJTDbdIDezM5wzg/lY4fkwOj6e0d1tnWt1Hr0alNR4lCF+3EDQeibV69s7it6RbmnTq0h2i9Ju3TbsjCMTwd9/hA6jAQKEQAECsBAQEBAQEBAQEBAQNV1+1PXSFNAGFOrTbKuV2uy2A6kAjI3A+ajxgY7RXRVY00Iqh6zspBdmK7ORjKIu4HvBOSOcDl+tGrdxo24UhmxtbVCuu7axzx6tQDiO+BvmqPSvTcCnfjYfh1yjsN4uo3ofLI+rwgdIsr2nVUPSqJUU8GRgw+IgX4Hl0hpGjQXbrVUprzdgo+3jA5lrh0rDDUtH5ydxrsuAPZow3nxYY8DAw2o1DSd/Uz6ZcpbocVKnWv4HYTJ3uQR4DOT3Ah07Teq5rD8DeXVu4GAUr1GU4GBtI7HPuKk84Hr1X0XVt6Ap1673FTaZmqOWOcnChQxOyAoG7PHJ74GXgICAgICAgICAgICAgICAgICAgIHCumPTXXXooKexbLsn2r4Zz7hsDwIaBrurOrNxfu6UAuUXaZnJVN/qrkA9o4OPI8MQLt9qvf2e1UejVpheNSmcjHM1KZ3DzxA8J0/d8PS7nHL0itj4bUDIaO1Q0hdlai0KjBwCKtU7IKneG2qhyw8swPJrLq7XsaopVwMlQyshJRh37LEDODuIx9hGQ3DoV031dy9ox7NcbSD/q0xkgeaZ/uxA7XAQEBAQEBAQEBAQEBAQEBAQEBAQEBA13WnUy1vhmqmzUxgVUwHHIE8HHg2fDED16rav0rG3WhS347TuRg1HPFj8MAdwAHdArrZa9bZXNMcWoVQPPYOPtxA+YWqDBPhmB9VaKtuqoUqf5lNE/sqB+yBjtbdWqV/Q6mp2SDtI4ALI3MZ4gjcR3/AwKatap2tiuKFPtkYao/aqN5t3DwGB4QM5AQEBAQEBAQEBAQEBAQECmYFC4gRNUQKGuIEDdCBQ3YgRN6IFPThAp6eID08QHpi8hAkL0QKi8ECQuhAkLgQJCqIEg4gVzArAQEBAQEBAQEBAoYEGSBbamYFtqRgW2pGBaagZkW2oGGFsW7TAibZpkU9FaA9FaAFq0CYtmmBcFuZkXFoGGVxaJmBdWkYFxaRgXAkCYECsBAi7fGBUQKwECJMCmzAkpgVgICAgIFDAttvgSVIFdgcoDYHKA2BygNgcoDZHKBEiBXYHvgSUwKwEBAQECLNAgBmBdgICBGBSBICBWAgICAJgWy2YElWBKAgICAgIERApiBICBWAgICBFmgQG+BcAgVgICBQiAAgVgICAgIFCIFFWBKAgICAgICBQiAAgVgICAgIFGXMABArAQEBAQEBAQEBAQEBAQEBAQEBAQEBAQEBAQEBAQEBAQP//Z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3512" y="882727"/>
            <a:ext cx="1959042" cy="1959042"/>
          </a:xfrm>
          <a:prstGeom prst="rect">
            <a:avLst/>
          </a:prstGeom>
        </p:spPr>
      </p:pic>
      <p:sp>
        <p:nvSpPr>
          <p:cNvPr id="6" name="AutoShape 4" descr="data:image/png;base64,iVBORw0KGgoAAAANSUhEUgAAAOEAAADhCAMAAAAJbSJIAAAAllBMVEX///9xwv9ES1RrwP/D4/9CSVOZnKBGTVY7Q0y74P9jvf8/RlA7Q036/f84QEpBSVIrNEB6xv/z+v/m9P93xf/k5eaCyf8wOUSj1/+Qz//t9//V7f/b3N7ExshbYWnP0dPx8fKwsrXi8v9PVl6t2//Z7v+AhIpjaXC9v8LM6P+c0/94fYOlqKtvdHvi4+WLzP+RlJmUmJ77HOUTAAAOcUlEQVR4nO1dB5eqvBYdBAtD+0BlKBYUUMF6//+fewRGEnpLgHnLve66cwuSs0k4LefEr68PPvjggw8++OCDD+rCWm/22+0lwna736ytoUXCiPX2cHtd7zt7zvGiKPLc3N7dr6/bYbseWjQMsLa3030353mOm0qT6QRgOpGmHMfz8939dNsLQ4vYCfvXOZg4TprkQ+KC6Tyf9kOL2RbWbTctZoewlOzZH1yu1ubEi1Xs3piKi9PGGlrkRrD2V5GvSS8CL1731tBi14a1f0nN+AEsuNNf4biZ2YvG/MJ5tP9thha+BoTDuVK7FEHizjdraAJVeNznXIH0vPgT4D/wW2D1c5/ClJvfH0NTKMfBzvCbTgE5bne6XYCvZgH/7TI77ThAc5ohydmHoUmUwDrxaZElbmrvroc8e/c4XHf2NDOZU/5l9S14XWyuaQ0q8fZ9VuKXCfvZ3ebTHPnrSBXO9pxSoRx/nl2sik9Zl3/nRWpp8+dtHwI3RfoVlPjzrZ7Hub+dU/O42F0IS9sCh5QOXewOm9phw+awSy5wbj46fXOYJ2ZBEl/NnOn1K+nFSmOjeLCnCX7z5hHRxk5wnI6LYnIGpfms1V1mqbuMiOJ2h76DUmtNuD2jFDl7NBp1f+bQR39qb802J3QaufNI7KKVMPTSzOpwr/UMnUX+Oo7Y/4USFDsGB9ZNRCm+8IjYDYcEwUPX1JlwSFAcgbZZo2/OT2eCgOIP+lYPH0zdoZaR+BuO5KdwQ1YFd8dwx064zZE11UnJQFgz5J7zG5Z7tsYGsYTSycJ0V+sEV/7AJsN6QVEkjKJsENPPDRoQb+1YEgmrB4LceDqka2OdoE5Y4H1fZjCaXgw4iXtEre8w3xt5wVsEKphgneCD/sGtD/bQKvLYVFhjIaD3QcC9gs7gVBxqEuFbKO3wu8jrnQQnEfvd64kA1QwR9xFxePlhYoxZvEi5Mwnv8QHDTrFd0qAroMu9IBMBQP9UsokMUIE9MoVkHCvEsxlE10Bdx5NaQzM4xAChsBD7VXj9NRTQd5va/RelbO14kV4tQmNY11jX2P0v0xlMAZOL4G7xGJP+tWn8eKUduce7j60+dyU2SAEesZ7jzhaxUazYJJIxuWWASkAi6VKdyKuzIiD5GZIJv0M8Su+7GNBUzUn6jI/4QRIzugWAoSFhhyp+GRY9B4mPOE1KOKEJVU3PexjQZSTsT8UxKM5UXh1AQyWSzdjGGzUkzW4etvGutkhWi29jhj2bi0us47CnoJLYxAmpeb8FKAfuPYc/ZBXA+s1wKvVrEGEO5cciOpAVzyGhREIRIMP/yAZuwn+xye+ZYZzC+I/wSDFD8cMQLz4M8aFXho/L7HQ/23OASe8MJ+G49u58ml3w22DB2tzuIihABw1a0ylSptcfw0kwriRJ3IIXf/j7bWPh0+IBvd2PmF+C3ydDFJwonmeYOonWlxNX0sE0EMMJqPHkTpfuHtX6cJ2UdsAMxzAAL+W3ATTApahBJMYPHiKF+Ckfnptfu+jYxzXbIJIC8V0hu6rFiLPbR/8Xu7qDSfyHk04OXmKVCFPObhdYWa9Mq0d2BrmdhZdQVoxd9WOWWrXZZBtgQkYcz/MLfhH+4oMFQj55sgleFT4aMRgybJnOCtaizWZ/z3T4cCJovn69ZjFulR0xOGBdbnDI1wu0houZeeXvDdM423OKICfaoPnsYVlEWNSHYD32l9vVTnsgDTuJ9qkuUI67H/bjqLmOsN4fzny6SafBLG6SPVqSeN9axIRtCWG9PSfV7KJ+RnV9T7RPiNJo+h6SEC58Yia4u1Xvg2jFYdgAM95zHazXJNG9UHNv45bQU+NsBYxx2SWapWol4LcJP6lDA0w/2FwRcWslxteoIeQa9tgNgccJ0RqLGj7qDbleHG/PMQLrhOhUvnKdPpA1yhMrlMEL6w5VqmRXVTQgepRkkQVerJEgr6oW9fHT4GmMB5s59MZ/ysW+xvMt9byb1Q0X+G4tSifxAR/FsI0cTWEhClUqU6f/4uu48986vQluu0+4kroUC2nGGabuuDUE2HwqlWjIS7w733flQ3fA6pAyx+YVL1JpFO2pjQCbzKTC9WfFUZM0QMFqV+xtWKlpFV0DqznPfcqGCXB+CrXkAZbJDdy42QqweaHQlMN6Q/Gv6RmAtVg1QUi94bxf2TAhfhGLKjV7qzckhThq4ArmcB9blMUfM/e/eLcsFvbVItV4f8npRnAVAQOpMIDa9lWNRwzWaT6RpPmpKDm4jZ0CwtV4BLGfvf4V+2yXvqrxBsMFVgFZQ8tCBpfF//0c/h+8h+X4+7q0CmOwh0IA5WgyrKP5uirLK4qi6G86+H0ly6ruaw7LmEcluKrN3Qf1aQTFMI4eq+ky/f1NR6DS+P334AJZ11jvaBhKI6aD+aXK8miy2nOVTysf4bWrp8aax6VSdyAYW0x7jC0Ml3GCiatNLcNT1h3PNeoN1n98aHiOrrZkh9JUfcerQ7LnGF/wtKfckR1kGaxYr/Kl7DVPY7DqChO9mKTqVExkj7m2o0/hZBezpPxl6bg95UuFpYZ19hIcaX9Zsli3veS8DbYOPzofNT5IscVrtY99C8XTy8SMaMjqU/d9TXMAWJYNf2qa7+tPVaaqqNJ6sc4hv/dkOKsi4YDYgWPmsJ5nuseloSgJ30wAbs/y6Jqexzp+aGQK7ySzRV7AmvRBcIZfyE71Wc891vPDgIvneqxfbEv9opUKT++SJgTcb+WZIxBgp3lLpZmP+QV8WWXpafks6WfB3dboPj52ZSOoGVkC8fxa7kgxjODNzpKk1QKKaC0G9grntI4JbLRm4rix4Plq+v2m/fxrH8jB3HzdWr+aYNNP2WdqhwWVMBhfTnFk8q8kVxO1VJP8HCzTByGYTuItoJ/5/s36SqquzUFHlx0Xf1Gn4CZtEZt/GanaRAN5C2ndJFO0qpjoKEUmAzm6qMsB62mYcJHSGr73Lw1FgxRXXv41iRrhqTT/h+dxM5VaDhPgLNIFuiZV5z0RpS0Ojmw88DfZsmrlu5Lh14NErT4DGR4736wMbvUcgmgff7+Ft4J6ppsTU47lk6rBsLBnZtO+Z8ZFNI3utr1L9TCoMi1hWK/vqQSHjJVRfMRUqSVRahcYLGr0Sxnm966BL9dcvHvXCn8seH4xP2daO9kVhUBnCFh8RkeHqGBYq/+wBNm2x3TopGLmKLAJt7CaYb0e0mIsMt8RZ6YFoLQjLpKCm5PdqmQY+KiVfcAlyB7DzaZlCGJf52h0/koMww187rwwuJJhMI3Xql7uYuScIKVlxQAkvfYsFePo5dOryRD040+bf+NmiGmWoeDkCgJ2VxizKU0hIMc4eknmvBbDyjMVCpF7urDC5qfawq0yX2Pr8Qy4mQyr+eGGXBG9+gyjczHEonMxihnmfmGJ4GVzNZAlvQoTpQ7LgISigSanBCVYkK7pMazj+09VrSDXjOHv2Sb8j8gvfs82qULgHhT1Aho5L2OKaBD3rGRZVlMI/klerX6vqIMGDCNE59Ps5nVwLwkrzVW1cB2AeIdNGeID8ySy9QSyd0/2q0b0RB4K6+PaHEXoBToZZO9GwRBkVBy8E0lTT8cLsyMjYRior8BWP7tu4v9SifyGX807GoZfYK/Uc/JS8k3p6Y6J1JyMieFXWCoEdle+W9Gkg8+pmpfasBoZwwiKG22V1Z3P6FLVZ/KCk+EYKqxMU35JrtswGQf4K8Cwr1AqMfEVcAVUsI/KFFcJDcZwGUbAdPWwyjL0zliwsa2BvW0//An2u4E3V1nlNRTDOE9Dk0tDRRiKoSm/xyWb8h6OIczqU4RHGorhqLL6RAAZ0g7RgbQ6WX0SQNJQtENuFgWtZs4bP9BEG+1jSyMmIRz12jlv7EikEmmZJbEBtWSTO/kDMgR1BNg5umwqqz4sw8C5ecdzWKCE1VHUmBiGa1V3sDg4ggmq4bP3H5whCMxBWVQ3rSOYmrrKTReMgWG0XIP16jau2wMQFFAlVFyFORKG1DuSDQIio16FIkgPL12moC5xjAzfc0mpvsZ6rntcRgW0qQpawGt5dF3QPVRWQTtWhm+av7n934DwjShc9PWnXL97aDiGhYXQKaatStlpmFEfLrZYOoRS3tG+8vCe93fgPvpEOi5oGuybDx89fYO/KqyMeSJpSo5qWEbCMAAoXcbEEngO/rsidzwMgTPp6CrVOedNqTranTcmhl8gR8pGLNvlvMF+k8aYidzpyBh+hdUiUQdw0y7ZsBvYzHRyjY8hgAB26RlHi6azgCs0iqquOUxRh804GUYA/qaxND3GccImrtWKoqPebmq1UgNPRwuLGJbl/uuYGeZAiNDkI3+MYQt8GJJCbwyF4fct6II2CFwDQS1MdqA0YCU7pWLueEog3uOiKLlfhkdYQ0+pxJaPwEKC9JNs20NmbLSSvapvvi2OaKE3rfX8jQCejI5e3jffCuk+f5nky5CLxCSCaLVdCjEfgXObjqo1bDevi2WqtJSm9ZKKikYwXFZP8StqsCQKL1vJLvus2ZWk4eXWAfa+RgGYtBRRQWE6wGuAILwM467sjfu1FG8ITF7WAkRDT9/xGqoeUPnnP/NTBPRABL+APS5oHAjiI1l9gvOtalSygzOznuAksKI2BKI+RQWWeq5Mb55RvZoeFbOHh2OA5H6Yzz9GZey/uYDSZEDhmRH9gCms1k8z/U6iZtabfhJoGmuGpVbNsTVo1RnASmRQ0KfUnR7+cwzaQshaaBz8niyBcwzaQjA8v2suOEmP0praG+JQ8s9daUUvcAA7d/mRgeJp4fmWnQjKGsayFRJYMhrIjTZcs/TbSWDGoDurEZZ4h0ngcqv3+7+r8DQwp70/OxCUpetFh7PqzyjjjVayrwCt8JQz4PBUl3uPGAJw0VzXNL0QDMNEfzBN9wgcuXFqlA8++OCDDz744AOS+B9epEEkBTgG+AAAAABJRU5ErkJggg==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5881" y="1011397"/>
            <a:ext cx="1620615" cy="162061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7727" y="985515"/>
            <a:ext cx="1646496" cy="164649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991543" y="2740858"/>
            <a:ext cx="2024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/>
                </a:solidFill>
              </a:rPr>
              <a:t>Big Data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943872" y="2777738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/>
                </a:solidFill>
              </a:rPr>
              <a:t>Cloud Storage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58990" y="2812866"/>
            <a:ext cx="2705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/>
                </a:solidFill>
              </a:rPr>
              <a:t>Machine </a:t>
            </a:r>
            <a:r>
              <a:rPr lang="en-US" altLang="zh-CN" sz="2400" dirty="0" err="1">
                <a:solidFill>
                  <a:schemeClr val="tx1"/>
                </a:solidFill>
              </a:rPr>
              <a:t>Learing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笑脸 12"/>
          <p:cNvSpPr/>
          <p:nvPr/>
        </p:nvSpPr>
        <p:spPr bwMode="auto">
          <a:xfrm>
            <a:off x="2783632" y="4869160"/>
            <a:ext cx="259766" cy="569032"/>
          </a:xfrm>
          <a:prstGeom prst="smileyFace">
            <a:avLst/>
          </a:prstGeom>
          <a:noFill/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vert="horz" wrap="none" lIns="91440" tIns="45720" rIns="91440" bIns="45720" numCol="1" rtlCol="0" anchor="t" anchorCtr="0" compatLnSpc="1">
            <a:spAutoFit/>
          </a:bodyPr>
          <a:lstStyle/>
          <a:p>
            <a:pPr marL="276225" indent="-276225" eaLnBrk="1" hangingPunct="1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</a:pPr>
            <a:endParaRPr kumimoji="1" lang="zh-CN" altLang="en-US"/>
          </a:p>
        </p:txBody>
      </p:sp>
      <p:sp>
        <p:nvSpPr>
          <p:cNvPr id="14" name="笑脸 13"/>
          <p:cNvSpPr/>
          <p:nvPr/>
        </p:nvSpPr>
        <p:spPr bwMode="auto">
          <a:xfrm>
            <a:off x="10450305" y="4774192"/>
            <a:ext cx="873884" cy="889295"/>
          </a:xfrm>
          <a:prstGeom prst="smileyFace">
            <a:avLst>
              <a:gd name="adj" fmla="val -4653"/>
            </a:avLst>
          </a:prstGeom>
          <a:solidFill>
            <a:srgbClr val="FFC000"/>
          </a:solidFill>
          <a:ln w="57150"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276225" indent="-276225" eaLnBrk="1" hangingPunct="1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</a:pPr>
            <a:endParaRPr kumimoji="1" lang="zh-CN" altLang="en-US" dirty="0">
              <a:solidFill>
                <a:srgbClr val="FF33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73241" y="4738503"/>
            <a:ext cx="957706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tx1"/>
                </a:solidFill>
              </a:rPr>
              <a:t>SRAM based cache: </a:t>
            </a:r>
            <a:r>
              <a:rPr lang="en-US" altLang="zh-CN" sz="2800" dirty="0">
                <a:solidFill>
                  <a:srgbClr val="FF0000"/>
                </a:solidFill>
              </a:rPr>
              <a:t>high leakage power, low density and scalability.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682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14364">
              <a:defRPr/>
            </a:pPr>
            <a:fld id="{6A90D09A-ED5D-47CC-A45F-D492BA9A6C1B}" type="slidenum">
              <a:rPr lang="en-US" altLang="zh-CN" smtClean="0"/>
              <a:pPr defTabSz="914364">
                <a:defRPr/>
              </a:pPr>
              <a:t>4</a:t>
            </a:fld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4321C47-F52D-462A-988C-3166A1B3FB42}"/>
              </a:ext>
            </a:extLst>
          </p:cNvPr>
          <p:cNvSpPr txBox="1"/>
          <p:nvPr/>
        </p:nvSpPr>
        <p:spPr>
          <a:xfrm>
            <a:off x="551384" y="457508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  <a:cs typeface="Arial" panose="020B0604020202020204" pitchFamily="34" charset="0"/>
              </a:rPr>
              <a:t>Background</a:t>
            </a:r>
            <a:r>
              <a:rPr lang="en-US" altLang="zh-CN" sz="2800" b="1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 </a:t>
            </a:r>
            <a:endParaRPr lang="zh-CN" altLang="en-US" sz="2800" b="1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55440" y="1192684"/>
            <a:ext cx="102971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1"/>
                </a:solidFill>
              </a:rPr>
              <a:t>Spin-Transfer Torque Random Access Memory (STT-RAM):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</a:rPr>
              <a:t>High density  </a:t>
            </a:r>
            <a:r>
              <a:rPr lang="en-US" altLang="zh-CN" sz="2400" b="1" dirty="0">
                <a:solidFill>
                  <a:srgbClr val="FF0000"/>
                </a:solidFill>
                <a:sym typeface="Wingdings 2" panose="05020102010507070707" pitchFamily="18" charset="2"/>
              </a:rPr>
              <a:t>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</a:rPr>
              <a:t>Low leakage power   </a:t>
            </a:r>
            <a:r>
              <a:rPr lang="en-US" altLang="zh-CN" sz="2400" b="1" dirty="0">
                <a:solidFill>
                  <a:srgbClr val="FF0000"/>
                </a:solidFill>
                <a:sym typeface="Wingdings 2" panose="05020102010507070707" pitchFamily="18" charset="2"/>
              </a:rPr>
              <a:t>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</a:rPr>
              <a:t>Compatibility with CMOS   </a:t>
            </a:r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sym typeface="Wingdings 2" panose="05020102010507070707" pitchFamily="18" charset="2"/>
              </a:rPr>
              <a:t>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  <a:sym typeface="Wingdings 2" panose="05020102010507070707" pitchFamily="18" charset="2"/>
              </a:rPr>
              <a:t>High write energy and latency  </a:t>
            </a:r>
            <a:r>
              <a:rPr lang="en-US" altLang="zh-CN" sz="2400" dirty="0">
                <a:solidFill>
                  <a:srgbClr val="FF0000"/>
                </a:solidFill>
                <a:sym typeface="Wingdings 2" panose="05020102010507070707" pitchFamily="18" charset="2"/>
              </a:rPr>
              <a:t>  leading to low performance improvement  compared with SRAM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55440" y="3866272"/>
            <a:ext cx="892899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1"/>
                </a:solidFill>
              </a:rPr>
              <a:t>Multi-Level Cell STT-RAM can be used: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</a:rPr>
              <a:t>Nearly 2X density of (Single-Level Cell) STT-RAM</a:t>
            </a:r>
          </a:p>
          <a:p>
            <a:pPr lvl="1"/>
            <a:r>
              <a:rPr lang="en-US" altLang="zh-CN" sz="2400" dirty="0">
                <a:solidFill>
                  <a:schemeClr val="tx1"/>
                </a:solidFill>
              </a:rPr>
              <a:t>	    </a:t>
            </a:r>
            <a:r>
              <a:rPr lang="en-US" altLang="zh-CN" sz="2400" dirty="0">
                <a:solidFill>
                  <a:srgbClr val="FF0000"/>
                </a:solidFill>
              </a:rPr>
              <a:t>Better performance   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</a:rPr>
              <a:t>Two-Step write </a:t>
            </a:r>
          </a:p>
          <a:p>
            <a:pPr lvl="1"/>
            <a:r>
              <a:rPr lang="en-US" altLang="zh-CN" sz="2400" dirty="0">
                <a:solidFill>
                  <a:schemeClr val="tx1"/>
                </a:solidFill>
              </a:rPr>
              <a:t>	    </a:t>
            </a:r>
            <a:r>
              <a:rPr lang="en-US" altLang="zh-CN" sz="2400" dirty="0">
                <a:solidFill>
                  <a:srgbClr val="FF0000"/>
                </a:solidFill>
              </a:rPr>
              <a:t>Less lifetime, higher write energy and write latency</a:t>
            </a:r>
          </a:p>
        </p:txBody>
      </p:sp>
      <p:sp>
        <p:nvSpPr>
          <p:cNvPr id="6" name="笑脸 5"/>
          <p:cNvSpPr/>
          <p:nvPr/>
        </p:nvSpPr>
        <p:spPr bwMode="auto">
          <a:xfrm>
            <a:off x="10416481" y="4272031"/>
            <a:ext cx="504055" cy="525121"/>
          </a:xfrm>
          <a:prstGeom prst="smileyFace">
            <a:avLst>
              <a:gd name="adj" fmla="val 4653"/>
            </a:avLst>
          </a:prstGeom>
          <a:solidFill>
            <a:srgbClr val="FFC000"/>
          </a:solidFill>
          <a:ln w="57150"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276225" indent="-276225" eaLnBrk="1" hangingPunct="1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</a:pPr>
            <a:endParaRPr kumimoji="1" lang="zh-CN" altLang="en-US" sz="1800">
              <a:solidFill>
                <a:srgbClr val="FF33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笑脸 6"/>
          <p:cNvSpPr/>
          <p:nvPr/>
        </p:nvSpPr>
        <p:spPr bwMode="auto">
          <a:xfrm>
            <a:off x="10416481" y="5352151"/>
            <a:ext cx="504055" cy="525121"/>
          </a:xfrm>
          <a:prstGeom prst="smileyFace">
            <a:avLst>
              <a:gd name="adj" fmla="val -4653"/>
            </a:avLst>
          </a:prstGeom>
          <a:solidFill>
            <a:srgbClr val="FFC000"/>
          </a:solidFill>
          <a:ln w="57150"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276225" indent="-276225" eaLnBrk="1" hangingPunct="1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</a:pPr>
            <a:endParaRPr kumimoji="1" lang="zh-CN" altLang="en-US" sz="1800">
              <a:solidFill>
                <a:srgbClr val="FF33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2569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14364">
              <a:defRPr/>
            </a:pPr>
            <a:fld id="{6A90D09A-ED5D-47CC-A45F-D492BA9A6C1B}" type="slidenum">
              <a:rPr lang="en-US" altLang="zh-CN" smtClean="0"/>
              <a:pPr defTabSz="914364">
                <a:defRPr/>
              </a:pPr>
              <a:t>5</a:t>
            </a:fld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4321C47-F52D-462A-988C-3166A1B3FB42}"/>
              </a:ext>
            </a:extLst>
          </p:cNvPr>
          <p:cNvSpPr txBox="1"/>
          <p:nvPr/>
        </p:nvSpPr>
        <p:spPr>
          <a:xfrm>
            <a:off x="551384" y="457508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  <a:cs typeface="Arial" panose="020B0604020202020204" pitchFamily="34" charset="0"/>
              </a:rPr>
              <a:t>Background</a:t>
            </a:r>
            <a:r>
              <a:rPr lang="en-US" altLang="zh-CN" sz="2800" b="1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 </a:t>
            </a:r>
            <a:endParaRPr lang="zh-CN" altLang="en-US" sz="2800" b="1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440" y="1196752"/>
            <a:ext cx="1320312" cy="331236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855640" y="980728"/>
            <a:ext cx="8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/>
                </a:solidFill>
              </a:rPr>
              <a:t>Structure: Two Magneto resistive cells and  one transistor.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4785" y="1772871"/>
            <a:ext cx="5966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soft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63352" y="2740858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hard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863752" y="1628800"/>
            <a:ext cx="6696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1"/>
                </a:solidFill>
              </a:rPr>
              <a:t>Write </a:t>
            </a:r>
            <a:r>
              <a:rPr lang="en-US" altLang="zh-CN" sz="2400" i="1" dirty="0">
                <a:solidFill>
                  <a:srgbClr val="C00000"/>
                </a:solidFill>
              </a:rPr>
              <a:t>hard</a:t>
            </a:r>
            <a:r>
              <a:rPr lang="en-US" altLang="zh-CN" sz="2400" dirty="0">
                <a:solidFill>
                  <a:schemeClr val="tx1"/>
                </a:solidFill>
              </a:rPr>
              <a:t> bit need a larger current than </a:t>
            </a:r>
            <a:r>
              <a:rPr lang="en-US" altLang="zh-CN" sz="2400" i="1" dirty="0">
                <a:solidFill>
                  <a:srgbClr val="C00000"/>
                </a:solidFill>
              </a:rPr>
              <a:t>soft</a:t>
            </a:r>
            <a:r>
              <a:rPr lang="en-US" altLang="zh-CN" sz="2400" dirty="0">
                <a:solidFill>
                  <a:schemeClr val="tx1"/>
                </a:solidFill>
              </a:rPr>
              <a:t> bit.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5350540" y="4440669"/>
            <a:ext cx="720000" cy="72000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spAutoFit/>
          </a:bodyPr>
          <a:lstStyle/>
          <a:p>
            <a:pPr marL="276225" indent="-276225" algn="ctr" eaLnBrk="1" hangingPunct="1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</a:pPr>
            <a:r>
              <a:rPr kumimoji="1" lang="en-US" altLang="zh-CN" b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00</a:t>
            </a:r>
            <a:endParaRPr kumimoji="1" lang="zh-CN" altLang="en-US" b="1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5350540" y="5805344"/>
            <a:ext cx="720000" cy="72000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spAutoFit/>
          </a:bodyPr>
          <a:lstStyle/>
          <a:p>
            <a:pPr marL="276225" indent="-276225" algn="ctr" eaLnBrk="1" hangingPunct="1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</a:pPr>
            <a:r>
              <a:rPr kumimoji="1" lang="en-US" altLang="zh-CN" b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01</a:t>
            </a:r>
            <a:endParaRPr kumimoji="1" lang="zh-CN" altLang="en-US" b="1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6916838" y="4440668"/>
            <a:ext cx="720000" cy="72000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spAutoFit/>
          </a:bodyPr>
          <a:lstStyle/>
          <a:p>
            <a:pPr marL="276225" indent="-276225" algn="ctr" eaLnBrk="1" hangingPunct="1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</a:pPr>
            <a:r>
              <a:rPr kumimoji="1" lang="en-US" altLang="zh-CN" b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10</a:t>
            </a:r>
            <a:endParaRPr kumimoji="1" lang="zh-CN" altLang="en-US" b="1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" name="椭圆 12"/>
          <p:cNvSpPr/>
          <p:nvPr/>
        </p:nvSpPr>
        <p:spPr bwMode="auto">
          <a:xfrm>
            <a:off x="6916838" y="5805344"/>
            <a:ext cx="720000" cy="72000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spAutoFit/>
          </a:bodyPr>
          <a:lstStyle/>
          <a:p>
            <a:pPr marL="276225" indent="-276225" algn="ctr" eaLnBrk="1" hangingPunct="1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</a:pPr>
            <a:r>
              <a:rPr kumimoji="1" lang="en-US" altLang="zh-CN" b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11</a:t>
            </a:r>
            <a:endParaRPr kumimoji="1" lang="zh-CN" altLang="en-US" b="1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5881911" y="2276872"/>
                <a:ext cx="1452769" cy="332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h𝑎𝑟𝑑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𝑠𝑜𝑓𝑡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1911" y="2276872"/>
                <a:ext cx="1452769" cy="332399"/>
              </a:xfrm>
              <a:prstGeom prst="rect">
                <a:avLst/>
              </a:prstGeom>
              <a:blipFill>
                <a:blip r:embed="rId4"/>
                <a:stretch>
                  <a:fillRect l="-3361" r="-2521" b="-2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接箭头连接符 34"/>
          <p:cNvCxnSpPr/>
          <p:nvPr/>
        </p:nvCxnSpPr>
        <p:spPr bwMode="auto">
          <a:xfrm>
            <a:off x="8150468" y="4704493"/>
            <a:ext cx="944488" cy="868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 bwMode="auto">
          <a:xfrm>
            <a:off x="8158852" y="4928901"/>
            <a:ext cx="936104" cy="0"/>
          </a:xfrm>
          <a:prstGeom prst="straightConnector1">
            <a:avLst/>
          </a:prstGeom>
          <a:ln w="38100">
            <a:solidFill>
              <a:srgbClr val="47A3FF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9094956" y="4473373"/>
                <a:ext cx="7454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h𝑎𝑟𝑑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4956" y="4473373"/>
                <a:ext cx="745460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9094956" y="4741272"/>
                <a:ext cx="693330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𝑠𝑜𝑓𝑡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4956" y="4741272"/>
                <a:ext cx="693330" cy="391582"/>
              </a:xfrm>
              <a:prstGeom prst="rect">
                <a:avLst/>
              </a:prstGeom>
              <a:blipFill>
                <a:blip r:embed="rId6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矩形 40"/>
          <p:cNvSpPr/>
          <p:nvPr/>
        </p:nvSpPr>
        <p:spPr>
          <a:xfrm>
            <a:off x="2855640" y="2814027"/>
            <a:ext cx="85689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1"/>
                </a:solidFill>
              </a:rPr>
              <a:t>Write hard damages the soft value, and one extra write is needed to restore soft. </a:t>
            </a:r>
            <a:r>
              <a:rPr lang="en-US" altLang="zh-CN" sz="2400" i="1" dirty="0">
                <a:solidFill>
                  <a:srgbClr val="C00000"/>
                </a:solidFill>
              </a:rPr>
              <a:t>i.e. two-step write</a:t>
            </a:r>
            <a:endParaRPr lang="zh-CN" altLang="en-US" sz="2400" i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/>
              <p:cNvSpPr txBox="1"/>
              <p:nvPr/>
            </p:nvSpPr>
            <p:spPr>
              <a:xfrm>
                <a:off x="2398252" y="5065439"/>
                <a:ext cx="141333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h𝑎𝑟𝑑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𝑠𝑜𝑓𝑡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8252" y="5065439"/>
                <a:ext cx="1413336" cy="307777"/>
              </a:xfrm>
              <a:prstGeom prst="rect">
                <a:avLst/>
              </a:prstGeom>
              <a:blipFill>
                <a:blip r:embed="rId7"/>
                <a:stretch>
                  <a:fillRect l="-5603" r="-5603" b="-4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文本框 45"/>
          <p:cNvSpPr txBox="1"/>
          <p:nvPr/>
        </p:nvSpPr>
        <p:spPr>
          <a:xfrm>
            <a:off x="2279576" y="4668372"/>
            <a:ext cx="1640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Data format: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8" name="直接箭头连接符 47"/>
          <p:cNvCxnSpPr>
            <a:stCxn id="10" idx="5"/>
            <a:endCxn id="13" idx="1"/>
          </p:cNvCxnSpPr>
          <p:nvPr/>
        </p:nvCxnSpPr>
        <p:spPr bwMode="auto">
          <a:xfrm>
            <a:off x="5965098" y="5055227"/>
            <a:ext cx="1057182" cy="855559"/>
          </a:xfrm>
          <a:prstGeom prst="straightConnector1">
            <a:avLst/>
          </a:prstGeom>
          <a:noFill/>
          <a:ln w="38100">
            <a:solidFill>
              <a:srgbClr val="FF0000"/>
            </a:solidFill>
            <a:tailEnd type="triangle"/>
          </a:ln>
          <a:effectLst/>
        </p:spPr>
      </p:cxnSp>
      <p:cxnSp>
        <p:nvCxnSpPr>
          <p:cNvPr id="50" name="直接箭头连接符 49"/>
          <p:cNvCxnSpPr>
            <a:stCxn id="13" idx="0"/>
            <a:endCxn id="12" idx="4"/>
          </p:cNvCxnSpPr>
          <p:nvPr/>
        </p:nvCxnSpPr>
        <p:spPr bwMode="auto">
          <a:xfrm flipV="1">
            <a:off x="7276838" y="5160668"/>
            <a:ext cx="0" cy="644676"/>
          </a:xfrm>
          <a:prstGeom prst="straightConnector1">
            <a:avLst/>
          </a:prstGeom>
          <a:ln w="38100">
            <a:solidFill>
              <a:srgbClr val="3399FF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5951984" y="3820978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00 </a:t>
            </a:r>
            <a:r>
              <a:rPr lang="en-US" altLang="zh-CN" dirty="0">
                <a:sym typeface="Wingdings" panose="05000000000000000000" pitchFamily="2" charset="2"/>
              </a:rPr>
              <a:t> 10</a:t>
            </a:r>
            <a:endParaRPr lang="zh-CN" altLang="en-US" dirty="0"/>
          </a:p>
        </p:txBody>
      </p:sp>
      <p:cxnSp>
        <p:nvCxnSpPr>
          <p:cNvPr id="53" name="直接箭头连接符 52"/>
          <p:cNvCxnSpPr>
            <a:stCxn id="13" idx="1"/>
            <a:endCxn id="10" idx="5"/>
          </p:cNvCxnSpPr>
          <p:nvPr/>
        </p:nvCxnSpPr>
        <p:spPr bwMode="auto">
          <a:xfrm flipH="1" flipV="1">
            <a:off x="5965098" y="5055227"/>
            <a:ext cx="1057182" cy="855559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triangle"/>
            <a:tailEnd type="triangle"/>
          </a:ln>
          <a:effectLst/>
        </p:spPr>
      </p:cxnSp>
      <p:cxnSp>
        <p:nvCxnSpPr>
          <p:cNvPr id="55" name="直接箭头连接符 54"/>
          <p:cNvCxnSpPr>
            <a:stCxn id="13" idx="0"/>
            <a:endCxn id="12" idx="4"/>
          </p:cNvCxnSpPr>
          <p:nvPr/>
        </p:nvCxnSpPr>
        <p:spPr bwMode="auto">
          <a:xfrm flipV="1">
            <a:off x="7276838" y="5160668"/>
            <a:ext cx="0" cy="644676"/>
          </a:xfrm>
          <a:prstGeom prst="straightConnector1">
            <a:avLst/>
          </a:prstGeom>
          <a:noFill/>
          <a:ln w="38100">
            <a:solidFill>
              <a:srgbClr val="47A3FF"/>
            </a:solidFill>
            <a:headEnd type="triangle"/>
            <a:tailEnd type="triangle"/>
          </a:ln>
          <a:effectLst/>
        </p:spPr>
      </p:cxnSp>
      <p:cxnSp>
        <p:nvCxnSpPr>
          <p:cNvPr id="57" name="直接箭头连接符 56"/>
          <p:cNvCxnSpPr>
            <a:stCxn id="11" idx="0"/>
            <a:endCxn id="10" idx="4"/>
          </p:cNvCxnSpPr>
          <p:nvPr/>
        </p:nvCxnSpPr>
        <p:spPr bwMode="auto">
          <a:xfrm flipV="1">
            <a:off x="5710540" y="5160669"/>
            <a:ext cx="0" cy="644675"/>
          </a:xfrm>
          <a:prstGeom prst="straightConnector1">
            <a:avLst/>
          </a:prstGeom>
          <a:noFill/>
          <a:ln w="38100">
            <a:solidFill>
              <a:srgbClr val="3399FF"/>
            </a:solidFill>
            <a:headEnd type="triangle"/>
            <a:tailEnd type="triangle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3699336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14364">
              <a:defRPr/>
            </a:pPr>
            <a:fld id="{6A90D09A-ED5D-47CC-A45F-D492BA9A6C1B}" type="slidenum">
              <a:rPr lang="en-US" altLang="zh-CN" smtClean="0"/>
              <a:pPr defTabSz="914364">
                <a:defRPr/>
              </a:pPr>
              <a:t>6</a:t>
            </a:fld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4321C47-F52D-462A-988C-3166A1B3FB42}"/>
              </a:ext>
            </a:extLst>
          </p:cNvPr>
          <p:cNvSpPr txBox="1"/>
          <p:nvPr/>
        </p:nvSpPr>
        <p:spPr>
          <a:xfrm>
            <a:off x="479376" y="457508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  <a:cs typeface="Arial" panose="020B0604020202020204" pitchFamily="34" charset="0"/>
              </a:rPr>
              <a:t>Background</a:t>
            </a:r>
            <a:r>
              <a:rPr lang="en-US" altLang="zh-CN" sz="2800" b="1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 </a:t>
            </a:r>
            <a:endParaRPr lang="zh-CN" altLang="en-US" sz="2800" b="1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839416" y="3356992"/>
                <a:ext cx="10513168" cy="23594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dirty="0">
                    <a:solidFill>
                      <a:schemeClr val="tx1"/>
                    </a:solidFill>
                  </a:rPr>
                  <a:t>Data write can be summarized as four types: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solidFill>
                      <a:schemeClr val="tx1"/>
                    </a:solidFill>
                  </a:rPr>
                  <a:t>Zero Transition (ZT) : The old and new data are the same.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solidFill>
                      <a:schemeClr val="tx1"/>
                    </a:solidFill>
                  </a:rPr>
                  <a:t>Soft Transition (ST) : Only need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𝑠𝑜𝑓𝑡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solidFill>
                      <a:schemeClr val="tx1"/>
                    </a:solidFill>
                  </a:rPr>
                  <a:t>Hard Transition (HT) : Only need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h𝑎𝑟𝑑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solidFill>
                      <a:schemeClr val="tx1"/>
                    </a:solidFill>
                  </a:rPr>
                  <a:t>Two-step Transition (TT): Need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h𝑎𝑟𝑑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𝑠𝑜𝑓𝑡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.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416" y="3356992"/>
                <a:ext cx="10513168" cy="2359428"/>
              </a:xfrm>
              <a:prstGeom prst="rect">
                <a:avLst/>
              </a:prstGeom>
              <a:blipFill>
                <a:blip r:embed="rId3"/>
                <a:stretch>
                  <a:fillRect l="-928" t="-517" b="-36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椭圆 4"/>
          <p:cNvSpPr/>
          <p:nvPr/>
        </p:nvSpPr>
        <p:spPr bwMode="auto">
          <a:xfrm>
            <a:off x="3449582" y="1056213"/>
            <a:ext cx="720000" cy="72000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spAutoFit/>
          </a:bodyPr>
          <a:lstStyle/>
          <a:p>
            <a:pPr marL="276225" indent="-276225" algn="ctr" eaLnBrk="1" hangingPunct="1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</a:pPr>
            <a:r>
              <a:rPr kumimoji="1" lang="en-US" altLang="zh-CN" b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00</a:t>
            </a:r>
            <a:endParaRPr kumimoji="1" lang="zh-CN" altLang="en-US" b="1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3449582" y="2420888"/>
            <a:ext cx="720000" cy="72000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spAutoFit/>
          </a:bodyPr>
          <a:lstStyle/>
          <a:p>
            <a:pPr marL="276225" indent="-276225" algn="ctr" eaLnBrk="1" hangingPunct="1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</a:pPr>
            <a:r>
              <a:rPr kumimoji="1" lang="en-US" altLang="zh-CN" b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01</a:t>
            </a:r>
            <a:endParaRPr kumimoji="1" lang="zh-CN" altLang="en-US" b="1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5015880" y="1056212"/>
            <a:ext cx="720000" cy="72000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spAutoFit/>
          </a:bodyPr>
          <a:lstStyle/>
          <a:p>
            <a:pPr marL="276225" indent="-276225" algn="ctr" eaLnBrk="1" hangingPunct="1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</a:pPr>
            <a:r>
              <a:rPr kumimoji="1" lang="en-US" altLang="zh-CN" b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10</a:t>
            </a:r>
            <a:endParaRPr kumimoji="1" lang="zh-CN" altLang="en-US" b="1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5015880" y="2420888"/>
            <a:ext cx="720000" cy="72000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spAutoFit/>
          </a:bodyPr>
          <a:lstStyle/>
          <a:p>
            <a:pPr marL="276225" indent="-276225" algn="ctr" eaLnBrk="1" hangingPunct="1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</a:pPr>
            <a:r>
              <a:rPr kumimoji="1" lang="en-US" altLang="zh-CN" b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11</a:t>
            </a:r>
            <a:endParaRPr kumimoji="1" lang="zh-CN" altLang="en-US" b="1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cxnSp>
        <p:nvCxnSpPr>
          <p:cNvPr id="9" name="直接箭头连接符 8"/>
          <p:cNvCxnSpPr/>
          <p:nvPr/>
        </p:nvCxnSpPr>
        <p:spPr bwMode="auto">
          <a:xfrm>
            <a:off x="6249510" y="1704495"/>
            <a:ext cx="944488" cy="868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 bwMode="auto">
          <a:xfrm>
            <a:off x="6257894" y="1928903"/>
            <a:ext cx="936104" cy="0"/>
          </a:xfrm>
          <a:prstGeom prst="straightConnector1">
            <a:avLst/>
          </a:prstGeom>
          <a:ln w="38100">
            <a:solidFill>
              <a:srgbClr val="47A3FF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7193998" y="1473375"/>
                <a:ext cx="7454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h𝑎𝑟𝑑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3998" y="1473375"/>
                <a:ext cx="745460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7193998" y="1741274"/>
                <a:ext cx="693330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𝑠𝑜𝑓𝑡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3998" y="1741274"/>
                <a:ext cx="693330" cy="391582"/>
              </a:xfrm>
              <a:prstGeom prst="rect">
                <a:avLst/>
              </a:prstGeom>
              <a:blipFill>
                <a:blip r:embed="rId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/>
          <p:cNvCxnSpPr>
            <a:cxnSpLocks/>
            <a:stCxn id="8" idx="1"/>
            <a:endCxn id="5" idx="5"/>
          </p:cNvCxnSpPr>
          <p:nvPr/>
        </p:nvCxnSpPr>
        <p:spPr bwMode="auto">
          <a:xfrm flipH="1" flipV="1">
            <a:off x="4064140" y="1670771"/>
            <a:ext cx="1057182" cy="855559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triangle"/>
            <a:tailEnd type="triangle"/>
          </a:ln>
          <a:effectLst/>
        </p:spPr>
      </p:cxnSp>
      <p:cxnSp>
        <p:nvCxnSpPr>
          <p:cNvPr id="16" name="直接箭头连接符 15"/>
          <p:cNvCxnSpPr>
            <a:cxnSpLocks/>
            <a:stCxn id="8" idx="0"/>
            <a:endCxn id="7" idx="4"/>
          </p:cNvCxnSpPr>
          <p:nvPr/>
        </p:nvCxnSpPr>
        <p:spPr bwMode="auto">
          <a:xfrm flipV="1">
            <a:off x="5375880" y="1776212"/>
            <a:ext cx="0" cy="644676"/>
          </a:xfrm>
          <a:prstGeom prst="straightConnector1">
            <a:avLst/>
          </a:prstGeom>
          <a:noFill/>
          <a:ln w="38100">
            <a:solidFill>
              <a:srgbClr val="47A3FF"/>
            </a:solidFill>
            <a:headEnd type="triangle"/>
            <a:tailEnd type="triangle"/>
          </a:ln>
          <a:effectLst/>
        </p:spPr>
      </p:cxnSp>
      <p:cxnSp>
        <p:nvCxnSpPr>
          <p:cNvPr id="17" name="直接箭头连接符 16"/>
          <p:cNvCxnSpPr>
            <a:stCxn id="6" idx="0"/>
            <a:endCxn id="5" idx="4"/>
          </p:cNvCxnSpPr>
          <p:nvPr/>
        </p:nvCxnSpPr>
        <p:spPr bwMode="auto">
          <a:xfrm flipV="1">
            <a:off x="3809582" y="1776213"/>
            <a:ext cx="0" cy="644675"/>
          </a:xfrm>
          <a:prstGeom prst="straightConnector1">
            <a:avLst/>
          </a:prstGeom>
          <a:noFill/>
          <a:ln w="38100">
            <a:solidFill>
              <a:srgbClr val="3399FF"/>
            </a:solidFill>
            <a:headEnd type="triangle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035004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14364">
              <a:defRPr/>
            </a:pPr>
            <a:fld id="{6A90D09A-ED5D-47CC-A45F-D492BA9A6C1B}" type="slidenum">
              <a:rPr lang="en-US" altLang="zh-CN" smtClean="0"/>
              <a:pPr defTabSz="914364">
                <a:defRPr/>
              </a:pPr>
              <a:t>7</a:t>
            </a:fld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4321C47-F52D-462A-988C-3166A1B3FB42}"/>
              </a:ext>
            </a:extLst>
          </p:cNvPr>
          <p:cNvSpPr txBox="1"/>
          <p:nvPr/>
        </p:nvSpPr>
        <p:spPr>
          <a:xfrm>
            <a:off x="623392" y="457508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  <a:cs typeface="Arial" panose="020B0604020202020204" pitchFamily="34" charset="0"/>
              </a:rPr>
              <a:t>Motivation</a:t>
            </a:r>
            <a:r>
              <a:rPr lang="en-US" altLang="zh-CN" sz="2800" b="1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 </a:t>
            </a:r>
            <a:endParaRPr lang="zh-CN" altLang="en-US" sz="2800" b="1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911424" y="980728"/>
                <a:ext cx="10657184" cy="17504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dirty="0">
                    <a:solidFill>
                      <a:schemeClr val="tx1"/>
                    </a:solidFill>
                  </a:rPr>
                  <a:t>For HT, a large current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h𝑎𝑟𝑑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flows through both the soft and hard domain, resulting in one wear to both the hard and soft domain. </a:t>
                </a:r>
              </a:p>
              <a:p>
                <a:pPr>
                  <a:lnSpc>
                    <a:spcPct val="120000"/>
                  </a:lnSpc>
                </a:pPr>
                <a:endParaRPr lang="en-US" altLang="zh-CN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>
                    <a:solidFill>
                      <a:schemeClr val="tx1"/>
                    </a:solidFill>
                  </a:rPr>
                  <a:t>As for TT, soft suffers from two wears due to one extra ST to restore data.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24" y="980728"/>
                <a:ext cx="10657184" cy="1750479"/>
              </a:xfrm>
              <a:prstGeom prst="rect">
                <a:avLst/>
              </a:prstGeom>
              <a:blipFill>
                <a:blip r:embed="rId2"/>
                <a:stretch>
                  <a:fillRect l="-915" t="-697" b="-73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289" y="3138000"/>
            <a:ext cx="6803878" cy="187220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90144" y="5417003"/>
            <a:ext cx="93543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i="1" dirty="0">
                <a:solidFill>
                  <a:srgbClr val="C00000"/>
                </a:solidFill>
              </a:rPr>
              <a:t>Soft bit suffers more wears thus leading to less lifetime than hard.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824192" y="3843272"/>
            <a:ext cx="4161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(Wear to hard, wear to soft)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58955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14364">
              <a:defRPr/>
            </a:pPr>
            <a:fld id="{6A90D09A-ED5D-47CC-A45F-D492BA9A6C1B}" type="slidenum">
              <a:rPr lang="en-US" altLang="zh-CN" smtClean="0"/>
              <a:pPr defTabSz="914364">
                <a:defRPr/>
              </a:pPr>
              <a:t>8</a:t>
            </a:fld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4321C47-F52D-462A-988C-3166A1B3FB42}"/>
              </a:ext>
            </a:extLst>
          </p:cNvPr>
          <p:cNvSpPr txBox="1"/>
          <p:nvPr/>
        </p:nvSpPr>
        <p:spPr>
          <a:xfrm>
            <a:off x="623392" y="457508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  <a:cs typeface="Arial" panose="020B0604020202020204" pitchFamily="34" charset="0"/>
              </a:rPr>
              <a:t>Motivation</a:t>
            </a:r>
            <a:r>
              <a:rPr lang="en-US" altLang="zh-CN" sz="2800" b="1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 </a:t>
            </a:r>
            <a:endParaRPr lang="zh-CN" altLang="en-US" sz="2800" b="1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632" y="2349990"/>
            <a:ext cx="6408712" cy="295121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27447" y="1023119"/>
            <a:ext cx="10101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/>
                </a:solidFill>
              </a:rPr>
              <a:t>The contributions to the lifetime degradation of three data transitions: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3575720" y="1556792"/>
                <a:ext cx="3809056" cy="6026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𝐶𝑜𝑛𝑡𝑟𝑖𝑏𝑢𝑡𝑖𝑜𝑛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𝐻𝑇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𝑇𝑇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𝑤𝑒𝑎𝑟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𝐻𝑇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𝑇𝑇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𝑤𝑒𝑎𝑟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𝐻𝑇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𝑇𝑇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𝑆𝑇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720" y="1556792"/>
                <a:ext cx="3809056" cy="6026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1199456" y="5406315"/>
            <a:ext cx="102971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1"/>
                </a:solidFill>
              </a:rPr>
              <a:t>The result indicates that nearly </a:t>
            </a:r>
            <a:r>
              <a:rPr lang="en-US" altLang="zh-CN" sz="2400" dirty="0">
                <a:solidFill>
                  <a:srgbClr val="C00000"/>
                </a:solidFill>
              </a:rPr>
              <a:t>70%</a:t>
            </a:r>
            <a:r>
              <a:rPr lang="en-US" altLang="zh-CN" sz="2400" dirty="0">
                <a:solidFill>
                  <a:schemeClr val="tx1"/>
                </a:solidFill>
              </a:rPr>
              <a:t> lifetime degradation is caused hard bit flips. ST leads to </a:t>
            </a:r>
            <a:r>
              <a:rPr lang="en-US" altLang="zh-CN" sz="2400" dirty="0">
                <a:solidFill>
                  <a:srgbClr val="C00000"/>
                </a:solidFill>
              </a:rPr>
              <a:t>30%</a:t>
            </a:r>
            <a:r>
              <a:rPr lang="en-US" altLang="zh-CN" sz="2400" dirty="0">
                <a:solidFill>
                  <a:schemeClr val="tx1"/>
                </a:solidFill>
              </a:rPr>
              <a:t> reduction.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252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14364">
              <a:defRPr/>
            </a:pPr>
            <a:fld id="{6A90D09A-ED5D-47CC-A45F-D492BA9A6C1B}" type="slidenum">
              <a:rPr lang="en-US" altLang="zh-CN" smtClean="0"/>
              <a:pPr defTabSz="914364">
                <a:defRPr/>
              </a:pPr>
              <a:t>9</a:t>
            </a:fld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4321C47-F52D-462A-988C-3166A1B3FB42}"/>
              </a:ext>
            </a:extLst>
          </p:cNvPr>
          <p:cNvSpPr txBox="1"/>
          <p:nvPr/>
        </p:nvSpPr>
        <p:spPr>
          <a:xfrm>
            <a:off x="695400" y="457508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  <a:cs typeface="Arial" panose="020B0604020202020204" pitchFamily="34" charset="0"/>
              </a:rPr>
              <a:t>Design</a:t>
            </a:r>
            <a:r>
              <a:rPr lang="en-US" altLang="zh-CN" sz="2800" b="1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 </a:t>
            </a:r>
            <a:endParaRPr lang="zh-CN" altLang="en-US" sz="2800" b="1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55441" y="1462132"/>
            <a:ext cx="10513167" cy="3661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i="1" dirty="0">
                <a:solidFill>
                  <a:srgbClr val="C00000"/>
                </a:solidFill>
              </a:rPr>
              <a:t>We mainly reduce HT and TT, and decreasing ST at the same time.</a:t>
            </a:r>
          </a:p>
          <a:p>
            <a:endParaRPr lang="en-US" altLang="zh-CN" sz="2400" i="1" dirty="0">
              <a:solidFill>
                <a:srgbClr val="C00000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We propose One-Step write (</a:t>
            </a:r>
            <a:r>
              <a:rPr lang="en-US" altLang="zh-CN" sz="2400" dirty="0" err="1">
                <a:solidFill>
                  <a:schemeClr val="tx1"/>
                </a:solidFill>
              </a:rPr>
              <a:t>OSwrite</a:t>
            </a:r>
            <a:r>
              <a:rPr lang="en-US" altLang="zh-CN" sz="2400" dirty="0">
                <a:solidFill>
                  <a:schemeClr val="tx1"/>
                </a:solidFill>
              </a:rPr>
              <a:t>) to write data with only one step, the main contributions are as follows: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</a:rPr>
              <a:t>We propose Half-Sized Compression (HSC).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</a:rPr>
              <a:t>We propose Hard Transition Removal Encoding scheme (HTRE).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</a:rPr>
              <a:t>The implementation of </a:t>
            </a:r>
            <a:r>
              <a:rPr lang="en-US" altLang="zh-CN" sz="2400" dirty="0" err="1">
                <a:solidFill>
                  <a:schemeClr val="tx1"/>
                </a:solidFill>
              </a:rPr>
              <a:t>OSwrite</a:t>
            </a:r>
            <a:r>
              <a:rPr lang="en-US" altLang="zh-CN" sz="2400" dirty="0">
                <a:solidFill>
                  <a:schemeClr val="tx1"/>
                </a:solidFill>
              </a:rPr>
              <a:t>.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</a:rPr>
              <a:t>System level evaluation.  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9227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6|9.4|11.6|9|0.6"/>
</p:tagLst>
</file>

<file path=ppt/theme/theme1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Lucida Sans"/>
        <a:ea typeface="黑体"/>
        <a:cs typeface=""/>
      </a:majorFont>
      <a:minorFont>
        <a:latin typeface="Berlin Sans FB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ln w="57150"/>
      </a:spPr>
      <a:bodyPr vert="horz" wrap="square" lIns="91440" tIns="45720" rIns="91440" bIns="45720" numCol="1" rtlCol="0" anchor="ctr" anchorCtr="1" compatLnSpc="1">
        <a:spAutoFit/>
      </a:bodyPr>
      <a:lstStyle>
        <a:defPPr marL="276225" marR="0" indent="-276225" algn="ctr" defTabSz="914400" rtl="0" eaLnBrk="1" fontAlgn="base" latinLnBrk="0" hangingPunct="1">
          <a:lnSpc>
            <a:spcPct val="110000"/>
          </a:lnSpc>
          <a:spcBef>
            <a:spcPct val="20000"/>
          </a:spcBef>
          <a:spcAft>
            <a:spcPct val="0"/>
          </a:spcAft>
          <a:buClr>
            <a:srgbClr val="3366FF"/>
          </a:buClr>
          <a:buSzPct val="75000"/>
          <a:buFont typeface="Wingdings" panose="05000000000000000000" pitchFamily="2" charset="2"/>
          <a:buNone/>
          <a:defRPr kumimoji="1" sz="20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>
          <a:outerShdw dist="107763" dir="2700000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t" anchorCtr="0" compatLnSpc="1">
        <a:spAutoFit/>
      </a:bodyPr>
      <a:lstStyle>
        <a:defPPr marL="276225" marR="0" indent="-276225" algn="l" defTabSz="914400" rtl="0" eaLnBrk="1" fontAlgn="base" latinLnBrk="0" hangingPunct="1">
          <a:lnSpc>
            <a:spcPct val="110000"/>
          </a:lnSpc>
          <a:spcBef>
            <a:spcPct val="20000"/>
          </a:spcBef>
          <a:spcAft>
            <a:spcPct val="0"/>
          </a:spcAft>
          <a:buClr>
            <a:srgbClr val="3366FF"/>
          </a:buClr>
          <a:buSzPct val="75000"/>
          <a:buFont typeface="Wingdings" panose="05000000000000000000" pitchFamily="2" charset="2"/>
          <a:buNone/>
          <a:defRPr kumimoji="1" lang="zh-CN" altLang="en-US" sz="2000" b="0" i="0" u="none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自定义设计方案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9768</TotalTime>
  <Words>1126</Words>
  <Application>Microsoft Office PowerPoint</Application>
  <PresentationFormat>宽屏</PresentationFormat>
  <Paragraphs>191</Paragraphs>
  <Slides>24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9" baseType="lpstr">
      <vt:lpstr>等线</vt:lpstr>
      <vt:lpstr>等线 Light</vt:lpstr>
      <vt:lpstr>黑体</vt:lpstr>
      <vt:lpstr>宋体</vt:lpstr>
      <vt:lpstr>微软雅黑</vt:lpstr>
      <vt:lpstr>Arial</vt:lpstr>
      <vt:lpstr>Calibri</vt:lpstr>
      <vt:lpstr>Calibri Light</vt:lpstr>
      <vt:lpstr>Cambria Math</vt:lpstr>
      <vt:lpstr>Lucida Sans</vt:lpstr>
      <vt:lpstr>Times</vt:lpstr>
      <vt:lpstr>Wingdings</vt:lpstr>
      <vt:lpstr>Wingdings 2</vt:lpstr>
      <vt:lpstr>1_自定义设计方案</vt:lpstr>
      <vt:lpstr>2_自定义设计方案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 for your listening!                                      Q&amp;A</vt:lpstr>
    </vt:vector>
  </TitlesOfParts>
  <Company>WNLO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热烈欢迎各位领导莅临指导</dc:title>
  <dc:creator>Yans</dc:creator>
  <cp:lastModifiedBy>赵 威</cp:lastModifiedBy>
  <cp:revision>1288</cp:revision>
  <dcterms:created xsi:type="dcterms:W3CDTF">2007-06-21T01:14:00Z</dcterms:created>
  <dcterms:modified xsi:type="dcterms:W3CDTF">2020-11-13T07:44:25Z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