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79" r:id="rId4"/>
    <p:sldId id="280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ags" Target="tags/tag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5"/>
          <p:cNvGrpSpPr/>
          <p:nvPr/>
        </p:nvGrpSpPr>
        <p:grpSpPr>
          <a:xfrm>
            <a:off x="7308850" y="4184650"/>
            <a:ext cx="396875" cy="396875"/>
            <a:chOff x="0" y="0"/>
            <a:chExt cx="10000" cy="10000"/>
          </a:xfrm>
        </p:grpSpPr>
        <p:sp>
          <p:nvSpPr>
            <p:cNvPr id="3075" name="椭圆21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" name="椭圆22"/>
            <p:cNvSpPr/>
            <p:nvPr/>
          </p:nvSpPr>
          <p:spPr>
            <a:xfrm>
              <a:off x="1800" y="1840"/>
              <a:ext cx="6320" cy="6320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7" name="组4"/>
          <p:cNvGrpSpPr/>
          <p:nvPr/>
        </p:nvGrpSpPr>
        <p:grpSpPr>
          <a:xfrm>
            <a:off x="4824413" y="1196975"/>
            <a:ext cx="252412" cy="252413"/>
            <a:chOff x="0" y="0"/>
            <a:chExt cx="10000" cy="10000"/>
          </a:xfrm>
        </p:grpSpPr>
        <p:sp>
          <p:nvSpPr>
            <p:cNvPr id="3078" name="椭圆20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" name="椭圆23"/>
            <p:cNvSpPr/>
            <p:nvPr/>
          </p:nvSpPr>
          <p:spPr>
            <a:xfrm>
              <a:off x="1384" y="1447"/>
              <a:ext cx="7169" cy="7169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0" name="组8"/>
          <p:cNvGrpSpPr/>
          <p:nvPr/>
        </p:nvGrpSpPr>
        <p:grpSpPr>
          <a:xfrm>
            <a:off x="863600" y="4552950"/>
            <a:ext cx="1331913" cy="1331913"/>
            <a:chOff x="0" y="0"/>
            <a:chExt cx="10000" cy="10000"/>
          </a:xfrm>
        </p:grpSpPr>
        <p:sp>
          <p:nvSpPr>
            <p:cNvPr id="3081" name="椭圆18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椭圆19"/>
            <p:cNvSpPr/>
            <p:nvPr/>
          </p:nvSpPr>
          <p:spPr>
            <a:xfrm>
              <a:off x="1085" y="810"/>
              <a:ext cx="8105" cy="8105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椭圆17"/>
            <p:cNvSpPr/>
            <p:nvPr/>
          </p:nvSpPr>
          <p:spPr>
            <a:xfrm>
              <a:off x="1621" y="1895"/>
              <a:ext cx="6484" cy="6484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4" name="组7"/>
          <p:cNvGrpSpPr/>
          <p:nvPr/>
        </p:nvGrpSpPr>
        <p:grpSpPr>
          <a:xfrm>
            <a:off x="2057400" y="3810000"/>
            <a:ext cx="1044575" cy="1044575"/>
            <a:chOff x="0" y="0"/>
            <a:chExt cx="10000" cy="10000"/>
          </a:xfrm>
        </p:grpSpPr>
        <p:sp>
          <p:nvSpPr>
            <p:cNvPr id="3085" name="椭圆28"/>
            <p:cNvSpPr/>
            <p:nvPr/>
          </p:nvSpPr>
          <p:spPr>
            <a:xfrm>
              <a:off x="1033" y="1003"/>
              <a:ext cx="7934" cy="7933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椭圆29"/>
            <p:cNvSpPr/>
            <p:nvPr/>
          </p:nvSpPr>
          <p:spPr>
            <a:xfrm>
              <a:off x="2416" y="2401"/>
              <a:ext cx="5168" cy="5167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椭圆27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88" name="组6"/>
          <p:cNvGrpSpPr/>
          <p:nvPr/>
        </p:nvGrpSpPr>
        <p:grpSpPr>
          <a:xfrm>
            <a:off x="2879725" y="44450"/>
            <a:ext cx="1044575" cy="1008063"/>
            <a:chOff x="0" y="0"/>
            <a:chExt cx="10000" cy="10000"/>
          </a:xfrm>
        </p:grpSpPr>
        <p:sp>
          <p:nvSpPr>
            <p:cNvPr id="3089" name="椭圆26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椭圆24"/>
            <p:cNvSpPr/>
            <p:nvPr/>
          </p:nvSpPr>
          <p:spPr>
            <a:xfrm>
              <a:off x="1033" y="1071"/>
              <a:ext cx="7934" cy="8220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" name="椭圆25"/>
            <p:cNvSpPr/>
            <p:nvPr/>
          </p:nvSpPr>
          <p:spPr>
            <a:xfrm>
              <a:off x="2067" y="2142"/>
              <a:ext cx="5851" cy="6063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2" name="组2"/>
          <p:cNvGrpSpPr/>
          <p:nvPr/>
        </p:nvGrpSpPr>
        <p:grpSpPr>
          <a:xfrm>
            <a:off x="2159000" y="619125"/>
            <a:ext cx="1225550" cy="1225550"/>
            <a:chOff x="0" y="0"/>
            <a:chExt cx="10000" cy="10000"/>
          </a:xfrm>
        </p:grpSpPr>
        <p:sp>
          <p:nvSpPr>
            <p:cNvPr id="3093" name="椭圆5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椭圆6"/>
            <p:cNvSpPr/>
            <p:nvPr/>
          </p:nvSpPr>
          <p:spPr>
            <a:xfrm>
              <a:off x="894" y="894"/>
              <a:ext cx="8225" cy="8225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椭圆16"/>
            <p:cNvSpPr/>
            <p:nvPr/>
          </p:nvSpPr>
          <p:spPr>
            <a:xfrm>
              <a:off x="1775" y="1775"/>
              <a:ext cx="6450" cy="6450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96" name="组1"/>
          <p:cNvGrpSpPr/>
          <p:nvPr/>
        </p:nvGrpSpPr>
        <p:grpSpPr>
          <a:xfrm>
            <a:off x="4392613" y="692150"/>
            <a:ext cx="574675" cy="574675"/>
            <a:chOff x="0" y="0"/>
            <a:chExt cx="10000" cy="10000"/>
          </a:xfrm>
        </p:grpSpPr>
        <p:sp>
          <p:nvSpPr>
            <p:cNvPr id="3097" name="椭圆1"/>
            <p:cNvSpPr/>
            <p:nvPr/>
          </p:nvSpPr>
          <p:spPr>
            <a:xfrm>
              <a:off x="1243" y="1243"/>
              <a:ext cx="7514" cy="7514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椭圆4"/>
            <p:cNvSpPr/>
            <p:nvPr/>
          </p:nvSpPr>
          <p:spPr>
            <a:xfrm>
              <a:off x="2486" y="2486"/>
              <a:ext cx="5028" cy="5028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椭圆7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00" name="组3"/>
          <p:cNvGrpSpPr/>
          <p:nvPr/>
        </p:nvGrpSpPr>
        <p:grpSpPr>
          <a:xfrm>
            <a:off x="1943100" y="4913313"/>
            <a:ext cx="1439863" cy="1439862"/>
            <a:chOff x="0" y="0"/>
            <a:chExt cx="10000" cy="10000"/>
          </a:xfrm>
        </p:grpSpPr>
        <p:sp>
          <p:nvSpPr>
            <p:cNvPr id="3101" name="椭圆13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50800" cap="flat" cmpd="sng">
              <a:solidFill>
                <a:srgbClr val="FFD5F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椭圆2"/>
            <p:cNvSpPr/>
            <p:nvPr/>
          </p:nvSpPr>
          <p:spPr>
            <a:xfrm>
              <a:off x="750" y="739"/>
              <a:ext cx="8500" cy="8500"/>
            </a:xfrm>
            <a:prstGeom prst="ellipse">
              <a:avLst/>
            </a:prstGeom>
            <a:solidFill>
              <a:srgbClr val="FFD5F0">
                <a:alpha val="79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椭圆3"/>
            <p:cNvSpPr/>
            <p:nvPr/>
          </p:nvSpPr>
          <p:spPr>
            <a:xfrm>
              <a:off x="2007" y="1996"/>
              <a:ext cx="5997" cy="5997"/>
            </a:xfrm>
            <a:prstGeom prst="ellipse">
              <a:avLst/>
            </a:prstGeom>
            <a:solidFill>
              <a:srgbClr val="FFADCE">
                <a:alpha val="78999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4" name="椭圆15"/>
          <p:cNvSpPr/>
          <p:nvPr/>
        </p:nvSpPr>
        <p:spPr>
          <a:xfrm>
            <a:off x="468313" y="620713"/>
            <a:ext cx="647700" cy="647700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椭圆14"/>
          <p:cNvSpPr/>
          <p:nvPr/>
        </p:nvSpPr>
        <p:spPr>
          <a:xfrm>
            <a:off x="1368425" y="476250"/>
            <a:ext cx="935038" cy="936625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椭圆12"/>
          <p:cNvSpPr/>
          <p:nvPr/>
        </p:nvSpPr>
        <p:spPr>
          <a:xfrm>
            <a:off x="466725" y="5849938"/>
            <a:ext cx="1008063" cy="1008062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椭圆9"/>
          <p:cNvSpPr/>
          <p:nvPr/>
        </p:nvSpPr>
        <p:spPr>
          <a:xfrm>
            <a:off x="212725" y="5057775"/>
            <a:ext cx="841375" cy="900113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8" name="椭圆8"/>
          <p:cNvSpPr/>
          <p:nvPr/>
        </p:nvSpPr>
        <p:spPr>
          <a:xfrm>
            <a:off x="2447925" y="4400550"/>
            <a:ext cx="647700" cy="647700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9" name="椭圆11"/>
          <p:cNvSpPr/>
          <p:nvPr/>
        </p:nvSpPr>
        <p:spPr>
          <a:xfrm>
            <a:off x="1079500" y="5092700"/>
            <a:ext cx="649288" cy="649288"/>
          </a:xfrm>
          <a:prstGeom prst="ellipse">
            <a:avLst/>
          </a:prstGeom>
          <a:noFill/>
          <a:ln w="1270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椭圆10"/>
          <p:cNvSpPr/>
          <p:nvPr/>
        </p:nvSpPr>
        <p:spPr>
          <a:xfrm>
            <a:off x="1547813" y="4329113"/>
            <a:ext cx="863600" cy="863600"/>
          </a:xfrm>
          <a:prstGeom prst="ellipse">
            <a:avLst/>
          </a:prstGeom>
          <a:noFill/>
          <a:ln w="1397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椭圆30"/>
          <p:cNvSpPr/>
          <p:nvPr/>
        </p:nvSpPr>
        <p:spPr>
          <a:xfrm>
            <a:off x="1763713" y="5121275"/>
            <a:ext cx="1079500" cy="1079500"/>
          </a:xfrm>
          <a:prstGeom prst="ellipse">
            <a:avLst/>
          </a:prstGeom>
          <a:noFill/>
          <a:ln w="1651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椭圆50"/>
          <p:cNvSpPr/>
          <p:nvPr/>
        </p:nvSpPr>
        <p:spPr>
          <a:xfrm>
            <a:off x="719138" y="1160463"/>
            <a:ext cx="250825" cy="250825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3" name="椭圆49"/>
          <p:cNvSpPr/>
          <p:nvPr/>
        </p:nvSpPr>
        <p:spPr>
          <a:xfrm>
            <a:off x="611188" y="765175"/>
            <a:ext cx="396875" cy="396875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4" name="椭圆52"/>
          <p:cNvSpPr/>
          <p:nvPr/>
        </p:nvSpPr>
        <p:spPr>
          <a:xfrm>
            <a:off x="4795838" y="5010150"/>
            <a:ext cx="468312" cy="468313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5" name="椭圆51"/>
          <p:cNvSpPr/>
          <p:nvPr/>
        </p:nvSpPr>
        <p:spPr>
          <a:xfrm>
            <a:off x="4327525" y="5407025"/>
            <a:ext cx="323850" cy="323850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6" name="椭圆46"/>
          <p:cNvSpPr/>
          <p:nvPr/>
        </p:nvSpPr>
        <p:spPr>
          <a:xfrm>
            <a:off x="4903788" y="5514975"/>
            <a:ext cx="539750" cy="539750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7" name="椭圆45"/>
          <p:cNvSpPr/>
          <p:nvPr/>
        </p:nvSpPr>
        <p:spPr>
          <a:xfrm>
            <a:off x="8135938" y="5337175"/>
            <a:ext cx="360362" cy="360363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8" name="椭圆48"/>
          <p:cNvSpPr/>
          <p:nvPr/>
        </p:nvSpPr>
        <p:spPr>
          <a:xfrm>
            <a:off x="4868863" y="5478463"/>
            <a:ext cx="612775" cy="612775"/>
          </a:xfrm>
          <a:prstGeom prst="ellipse">
            <a:avLst/>
          </a:prstGeom>
          <a:noFill/>
          <a:ln w="1270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9" name="椭圆47"/>
          <p:cNvSpPr/>
          <p:nvPr/>
        </p:nvSpPr>
        <p:spPr>
          <a:xfrm>
            <a:off x="4760913" y="4973638"/>
            <a:ext cx="539750" cy="539750"/>
          </a:xfrm>
          <a:prstGeom prst="ellipse">
            <a:avLst/>
          </a:prstGeom>
          <a:noFill/>
          <a:ln w="1016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0" name="椭圆53"/>
          <p:cNvSpPr/>
          <p:nvPr/>
        </p:nvSpPr>
        <p:spPr>
          <a:xfrm flipH="1">
            <a:off x="4267200" y="5410200"/>
            <a:ext cx="395288" cy="395288"/>
          </a:xfrm>
          <a:prstGeom prst="ellipse">
            <a:avLst/>
          </a:prstGeom>
          <a:noFill/>
          <a:ln w="762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1" name="椭圆59"/>
          <p:cNvSpPr/>
          <p:nvPr/>
        </p:nvSpPr>
        <p:spPr>
          <a:xfrm>
            <a:off x="8135938" y="5373688"/>
            <a:ext cx="361950" cy="361950"/>
          </a:xfrm>
          <a:prstGeom prst="ellipse">
            <a:avLst/>
          </a:prstGeom>
          <a:noFill/>
          <a:ln w="762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2" name="椭圆58"/>
          <p:cNvSpPr/>
          <p:nvPr/>
        </p:nvSpPr>
        <p:spPr>
          <a:xfrm>
            <a:off x="576263" y="728663"/>
            <a:ext cx="431800" cy="431800"/>
          </a:xfrm>
          <a:prstGeom prst="ellipse">
            <a:avLst/>
          </a:prstGeom>
          <a:noFill/>
          <a:ln w="762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3" name="椭圆61"/>
          <p:cNvSpPr/>
          <p:nvPr/>
        </p:nvSpPr>
        <p:spPr>
          <a:xfrm>
            <a:off x="719138" y="1160463"/>
            <a:ext cx="252412" cy="252412"/>
          </a:xfrm>
          <a:prstGeom prst="ellipse">
            <a:avLst/>
          </a:prstGeom>
          <a:noFill/>
          <a:ln w="508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4" name="椭圆60"/>
          <p:cNvSpPr/>
          <p:nvPr/>
        </p:nvSpPr>
        <p:spPr>
          <a:xfrm>
            <a:off x="0" y="4841875"/>
            <a:ext cx="1223963" cy="1225550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5" name="椭圆55"/>
          <p:cNvSpPr/>
          <p:nvPr/>
        </p:nvSpPr>
        <p:spPr>
          <a:xfrm>
            <a:off x="1600200" y="4953000"/>
            <a:ext cx="1439863" cy="1439863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6" name="椭圆54"/>
          <p:cNvSpPr/>
          <p:nvPr/>
        </p:nvSpPr>
        <p:spPr>
          <a:xfrm>
            <a:off x="900113" y="4913313"/>
            <a:ext cx="1008062" cy="1008062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7" name="椭圆57"/>
          <p:cNvSpPr/>
          <p:nvPr/>
        </p:nvSpPr>
        <p:spPr>
          <a:xfrm>
            <a:off x="4184650" y="5262563"/>
            <a:ext cx="611188" cy="611187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8" name="椭圆56"/>
          <p:cNvSpPr/>
          <p:nvPr/>
        </p:nvSpPr>
        <p:spPr>
          <a:xfrm>
            <a:off x="4616450" y="4830763"/>
            <a:ext cx="827088" cy="827087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29" name="椭圆44"/>
          <p:cNvSpPr/>
          <p:nvPr/>
        </p:nvSpPr>
        <p:spPr>
          <a:xfrm>
            <a:off x="4724400" y="5334000"/>
            <a:ext cx="900113" cy="900113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30" name="椭圆35"/>
          <p:cNvSpPr/>
          <p:nvPr/>
        </p:nvSpPr>
        <p:spPr>
          <a:xfrm>
            <a:off x="8027988" y="5265738"/>
            <a:ext cx="576262" cy="576262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31" name="组9"/>
          <p:cNvGrpSpPr/>
          <p:nvPr/>
        </p:nvGrpSpPr>
        <p:grpSpPr>
          <a:xfrm>
            <a:off x="1331913" y="476250"/>
            <a:ext cx="323850" cy="323850"/>
            <a:chOff x="0" y="0"/>
            <a:chExt cx="10000" cy="10000"/>
          </a:xfrm>
        </p:grpSpPr>
        <p:sp>
          <p:nvSpPr>
            <p:cNvPr id="3132" name="椭圆36"/>
            <p:cNvSpPr/>
            <p:nvPr/>
          </p:nvSpPr>
          <p:spPr>
            <a:xfrm>
              <a:off x="3333" y="2255"/>
              <a:ext cx="4412" cy="4412"/>
            </a:xfrm>
            <a:prstGeom prst="ellipse">
              <a:avLst/>
            </a:prstGeom>
            <a:solidFill>
              <a:srgbClr val="E997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" name="椭圆37"/>
            <p:cNvSpPr/>
            <p:nvPr/>
          </p:nvSpPr>
          <p:spPr>
            <a:xfrm>
              <a:off x="2206" y="2255"/>
              <a:ext cx="5539" cy="5539"/>
            </a:xfrm>
            <a:prstGeom prst="ellipse">
              <a:avLst/>
            </a:prstGeom>
            <a:noFill/>
            <a:ln w="381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椭圆34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254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35" name="组10"/>
          <p:cNvGrpSpPr/>
          <p:nvPr/>
        </p:nvGrpSpPr>
        <p:grpSpPr>
          <a:xfrm>
            <a:off x="431800" y="1160463"/>
            <a:ext cx="215900" cy="215900"/>
            <a:chOff x="0" y="0"/>
            <a:chExt cx="10000" cy="10000"/>
          </a:xfrm>
        </p:grpSpPr>
        <p:sp>
          <p:nvSpPr>
            <p:cNvPr id="3136" name="椭圆32"/>
            <p:cNvSpPr/>
            <p:nvPr/>
          </p:nvSpPr>
          <p:spPr>
            <a:xfrm>
              <a:off x="1691" y="1691"/>
              <a:ext cx="6691" cy="6691"/>
            </a:xfrm>
            <a:prstGeom prst="ellipse">
              <a:avLst/>
            </a:prstGeom>
            <a:solidFill>
              <a:srgbClr val="E997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椭圆33"/>
            <p:cNvSpPr/>
            <p:nvPr/>
          </p:nvSpPr>
          <p:spPr>
            <a:xfrm>
              <a:off x="1691" y="1691"/>
              <a:ext cx="6691" cy="6691"/>
            </a:xfrm>
            <a:prstGeom prst="ellipse">
              <a:avLst/>
            </a:prstGeom>
            <a:noFill/>
            <a:ln w="254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椭圆31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254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9" name="椭圆41"/>
          <p:cNvSpPr/>
          <p:nvPr/>
        </p:nvSpPr>
        <p:spPr>
          <a:xfrm>
            <a:off x="647700" y="1089025"/>
            <a:ext cx="395288" cy="395288"/>
          </a:xfrm>
          <a:prstGeom prst="ellipse">
            <a:avLst/>
          </a:prstGeom>
          <a:noFill/>
          <a:ln w="254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40" name="椭圆40"/>
          <p:cNvSpPr/>
          <p:nvPr/>
        </p:nvSpPr>
        <p:spPr>
          <a:xfrm>
            <a:off x="1511300" y="620713"/>
            <a:ext cx="647700" cy="647700"/>
          </a:xfrm>
          <a:prstGeom prst="ellipse">
            <a:avLst/>
          </a:prstGeom>
          <a:solidFill>
            <a:srgbClr val="E997FF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41" name="椭圆43"/>
          <p:cNvSpPr/>
          <p:nvPr/>
        </p:nvSpPr>
        <p:spPr>
          <a:xfrm>
            <a:off x="1511300" y="620713"/>
            <a:ext cx="649288" cy="649287"/>
          </a:xfrm>
          <a:prstGeom prst="ellipse">
            <a:avLst/>
          </a:prstGeom>
          <a:noFill/>
          <a:ln w="114300" cap="flat" cmpd="sng">
            <a:solidFill>
              <a:srgbClr val="E60269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142" name="组11"/>
          <p:cNvGrpSpPr/>
          <p:nvPr/>
        </p:nvGrpSpPr>
        <p:grpSpPr>
          <a:xfrm>
            <a:off x="2051050" y="908050"/>
            <a:ext cx="433388" cy="433388"/>
            <a:chOff x="0" y="0"/>
            <a:chExt cx="10000" cy="10000"/>
          </a:xfrm>
        </p:grpSpPr>
        <p:sp>
          <p:nvSpPr>
            <p:cNvPr id="3143" name="椭圆38"/>
            <p:cNvSpPr/>
            <p:nvPr/>
          </p:nvSpPr>
          <p:spPr>
            <a:xfrm>
              <a:off x="0" y="0"/>
              <a:ext cx="10000" cy="10000"/>
            </a:xfrm>
            <a:prstGeom prst="ellipse">
              <a:avLst/>
            </a:prstGeom>
            <a:noFill/>
            <a:ln w="254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椭圆39"/>
            <p:cNvSpPr/>
            <p:nvPr/>
          </p:nvSpPr>
          <p:spPr>
            <a:xfrm>
              <a:off x="1685" y="1685"/>
              <a:ext cx="6630" cy="6630"/>
            </a:xfrm>
            <a:prstGeom prst="ellipse">
              <a:avLst/>
            </a:prstGeom>
            <a:solidFill>
              <a:srgbClr val="E997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5" name="椭圆42"/>
            <p:cNvSpPr/>
            <p:nvPr/>
          </p:nvSpPr>
          <p:spPr>
            <a:xfrm>
              <a:off x="1685" y="1685"/>
              <a:ext cx="6630" cy="6630"/>
            </a:xfrm>
            <a:prstGeom prst="ellipse">
              <a:avLst/>
            </a:prstGeom>
            <a:noFill/>
            <a:ln w="63500" cap="flat" cmpd="sng">
              <a:solidFill>
                <a:srgbClr val="E6026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46" name="Rectangle 2"/>
          <p:cNvSpPr/>
          <p:nvPr/>
        </p:nvSpPr>
        <p:spPr>
          <a:xfrm>
            <a:off x="250825" y="2663825"/>
            <a:ext cx="8359775" cy="1773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b="1">
                <a:solidFill>
                  <a:srgbClr val="000099"/>
                </a:solidFill>
              </a:rPr>
              <a:t>Review</a:t>
            </a:r>
          </a:p>
        </p:txBody>
      </p:sp>
      <p:sp>
        <p:nvSpPr>
          <p:cNvPr id="3147" name="Text Box 3"/>
          <p:cNvSpPr txBox="1"/>
          <p:nvPr/>
        </p:nvSpPr>
        <p:spPr>
          <a:xfrm>
            <a:off x="-180975" y="1435100"/>
            <a:ext cx="9144000" cy="155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742950" lvl="1" indent="0" algn="ctr" defTabSz="449580" eaLnBrk="0" hangingPunct="0"/>
            <a:r>
              <a:rPr lang="en-US" altLang="zh-CN" sz="4800" b="1">
                <a:latin typeface="Times New Roman" panose="02020603050405020304" pitchFamily="18" charset="0"/>
              </a:rPr>
              <a:t>Unit10 If you go to the party, you’ll have a great time.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38913"/>
          <p:cNvSpPr txBox="1"/>
          <p:nvPr/>
        </p:nvSpPr>
        <p:spPr>
          <a:xfrm>
            <a:off x="0" y="620713"/>
            <a:ext cx="9396413" cy="521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11. </a:t>
            </a:r>
            <a:r>
              <a:rPr lang="zh-CN" altLang="en-US" sz="2800" b="1">
                <a:latin typeface="Arial" panose="020B0604020202020204" pitchFamily="34" charset="0"/>
              </a:rPr>
              <a:t>如果他们在聚会上看录像将会发生什么事情？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_________ ________ _________ if they ________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a ________ ______ the party?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12.</a:t>
            </a:r>
            <a:r>
              <a:rPr lang="zh-CN" altLang="en-US" sz="2800" b="1">
                <a:latin typeface="Arial" panose="020B0604020202020204" pitchFamily="34" charset="0"/>
              </a:rPr>
              <a:t>什么时间是举行聚会的好时候？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When is a good time ______ ________ the party?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13.</a:t>
            </a:r>
            <a:r>
              <a:rPr lang="zh-CN" altLang="en-US" sz="2800" b="1">
                <a:latin typeface="Arial" panose="020B0604020202020204" pitchFamily="34" charset="0"/>
              </a:rPr>
              <a:t>对于下周的聚会，我们应该要求人们带食物吗？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_______ the party next week, _______ we ask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people _______ ________ food?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14.</a:t>
            </a:r>
            <a:r>
              <a:rPr lang="zh-CN" altLang="en-US" sz="2800" b="1">
                <a:latin typeface="Arial" panose="020B0604020202020204" pitchFamily="34" charset="0"/>
              </a:rPr>
              <a:t>他们只会带炸薯条和巧克力，因为他们太懒</a:t>
            </a:r>
            <a:r>
              <a:rPr lang="zh-CN" altLang="en-US" sz="2800" b="1" dirty="0">
                <a:latin typeface="Arial" panose="020B0604020202020204" pitchFamily="34" charset="0"/>
              </a:rPr>
              <a:t>不会做饭</a:t>
            </a:r>
            <a:r>
              <a:rPr lang="zh-CN" altLang="en-US" sz="2800" b="1">
                <a:latin typeface="Arial" panose="020B0604020202020204" pitchFamily="34" charset="0"/>
              </a:rPr>
              <a:t>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They’ll just bring _________ ________ and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 __________ because they’ll be_______ lazy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 _______ __________.</a:t>
            </a:r>
          </a:p>
        </p:txBody>
      </p:sp>
      <p:sp>
        <p:nvSpPr>
          <p:cNvPr id="38915" name="文本框 38914"/>
          <p:cNvSpPr txBox="1"/>
          <p:nvPr/>
        </p:nvSpPr>
        <p:spPr>
          <a:xfrm>
            <a:off x="1042988" y="1052513"/>
            <a:ext cx="5041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What        will          happen</a:t>
            </a:r>
          </a:p>
        </p:txBody>
      </p:sp>
      <p:sp>
        <p:nvSpPr>
          <p:cNvPr id="38916" name="文本框 38915"/>
          <p:cNvSpPr txBox="1"/>
          <p:nvPr/>
        </p:nvSpPr>
        <p:spPr>
          <a:xfrm>
            <a:off x="684213" y="1052513"/>
            <a:ext cx="78755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                                    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watch</a:t>
            </a:r>
          </a:p>
          <a:p>
            <a:r>
              <a:rPr lang="en-US" altLang="zh-CN" sz="2800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video        at</a:t>
            </a:r>
          </a:p>
        </p:txBody>
      </p:sp>
      <p:sp>
        <p:nvSpPr>
          <p:cNvPr id="38917" name="文本框 38916"/>
          <p:cNvSpPr txBox="1"/>
          <p:nvPr/>
        </p:nvSpPr>
        <p:spPr>
          <a:xfrm>
            <a:off x="4624388" y="2244725"/>
            <a:ext cx="2085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have</a:t>
            </a:r>
          </a:p>
        </p:txBody>
      </p:sp>
      <p:sp>
        <p:nvSpPr>
          <p:cNvPr id="38918" name="文本框 38917"/>
          <p:cNvSpPr txBox="1"/>
          <p:nvPr/>
        </p:nvSpPr>
        <p:spPr>
          <a:xfrm>
            <a:off x="827088" y="3213100"/>
            <a:ext cx="6192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For                                          should</a:t>
            </a:r>
          </a:p>
        </p:txBody>
      </p:sp>
      <p:sp>
        <p:nvSpPr>
          <p:cNvPr id="38919" name="文本框 38918"/>
          <p:cNvSpPr txBox="1"/>
          <p:nvPr/>
        </p:nvSpPr>
        <p:spPr>
          <a:xfrm>
            <a:off x="2032000" y="3613150"/>
            <a:ext cx="245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 bring</a:t>
            </a:r>
          </a:p>
        </p:txBody>
      </p:sp>
      <p:sp>
        <p:nvSpPr>
          <p:cNvPr id="38920" name="文本框 38919"/>
          <p:cNvSpPr txBox="1"/>
          <p:nvPr/>
        </p:nvSpPr>
        <p:spPr>
          <a:xfrm>
            <a:off x="3924300" y="4437063"/>
            <a:ext cx="2759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potato     chips</a:t>
            </a:r>
          </a:p>
        </p:txBody>
      </p:sp>
      <p:sp>
        <p:nvSpPr>
          <p:cNvPr id="38921" name="文本框 38920"/>
          <p:cNvSpPr txBox="1"/>
          <p:nvPr/>
        </p:nvSpPr>
        <p:spPr>
          <a:xfrm>
            <a:off x="755650" y="4854575"/>
            <a:ext cx="1847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chocolate</a:t>
            </a:r>
          </a:p>
        </p:txBody>
      </p:sp>
      <p:sp>
        <p:nvSpPr>
          <p:cNvPr id="38922" name="文本框 38921"/>
          <p:cNvSpPr txBox="1"/>
          <p:nvPr/>
        </p:nvSpPr>
        <p:spPr>
          <a:xfrm>
            <a:off x="900113" y="4868863"/>
            <a:ext cx="63912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       too 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     cook</a:t>
            </a:r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5" grpId="0"/>
      <p:bldP spid="38916" grpId="0"/>
      <p:bldP spid="38917" grpId="0"/>
      <p:bldP spid="38918" grpId="0"/>
      <p:bldP spid="38919" grpId="0"/>
      <p:bldP spid="38920" grpId="0"/>
      <p:bldP spid="389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9937"/>
          <p:cNvSpPr txBox="1"/>
          <p:nvPr/>
        </p:nvSpPr>
        <p:spPr>
          <a:xfrm>
            <a:off x="34925" y="171450"/>
            <a:ext cx="9144000" cy="6497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15.</a:t>
            </a:r>
            <a:r>
              <a:rPr lang="zh-CN" altLang="en-US" sz="2800" b="1">
                <a:latin typeface="Arial" panose="020B0604020202020204" pitchFamily="34" charset="0"/>
              </a:rPr>
              <a:t>你认为如果他们赢了，我们是不是应该给他们一些   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小礼物？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Do you think we should ________ people some 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small _______ if they win?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16.</a:t>
            </a:r>
            <a:r>
              <a:rPr lang="zh-CN" altLang="en-US" sz="2800" b="1">
                <a:latin typeface="Arial" panose="020B0604020202020204" pitchFamily="34" charset="0"/>
              </a:rPr>
              <a:t>如果我们那样做，更多的人会想要做游戏，那样游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 戏会更有趣。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If we do that, ______ people will want _____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 ______ the game and the game will be ________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 _________.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17.</a:t>
            </a:r>
            <a:r>
              <a:rPr lang="zh-CN" altLang="en-US" sz="2800" b="1">
                <a:latin typeface="Arial" panose="020B0604020202020204" pitchFamily="34" charset="0"/>
              </a:rPr>
              <a:t>关于去迈克明天晚上的生日聚会我不知道该做什么。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I don’t know what_______ _______ about 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________ to Mike’s birthday party tomorrow night.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18. </a:t>
            </a:r>
            <a:r>
              <a:rPr lang="zh-CN" altLang="en-US" sz="2800" b="1">
                <a:latin typeface="Arial" panose="020B0604020202020204" pitchFamily="34" charset="0"/>
              </a:rPr>
              <a:t>如果迈克去参加聚会，他的父母亲将会很失望。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If Mike ________ to the party, his ________ will be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  _______.</a:t>
            </a:r>
          </a:p>
        </p:txBody>
      </p:sp>
      <p:sp>
        <p:nvSpPr>
          <p:cNvPr id="39939" name="文本框 39938"/>
          <p:cNvSpPr txBox="1"/>
          <p:nvPr/>
        </p:nvSpPr>
        <p:spPr>
          <a:xfrm>
            <a:off x="4932363" y="836613"/>
            <a:ext cx="8969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give</a:t>
            </a:r>
          </a:p>
        </p:txBody>
      </p:sp>
      <p:sp>
        <p:nvSpPr>
          <p:cNvPr id="39940" name="文本框 39939"/>
          <p:cNvSpPr txBox="1"/>
          <p:nvPr/>
        </p:nvSpPr>
        <p:spPr>
          <a:xfrm>
            <a:off x="1692275" y="1341438"/>
            <a:ext cx="936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gifts</a:t>
            </a:r>
          </a:p>
        </p:txBody>
      </p:sp>
      <p:sp>
        <p:nvSpPr>
          <p:cNvPr id="39941" name="文本框 39940"/>
          <p:cNvSpPr txBox="1"/>
          <p:nvPr/>
        </p:nvSpPr>
        <p:spPr>
          <a:xfrm>
            <a:off x="611188" y="2703513"/>
            <a:ext cx="838835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     more</a:t>
            </a:r>
            <a:r>
              <a:rPr lang="en-US" altLang="zh-CN">
                <a:latin typeface="Arial" panose="020B0604020202020204" pitchFamily="34" charset="0"/>
              </a:rPr>
              <a:t>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play                                                          more exciting</a:t>
            </a:r>
          </a:p>
        </p:txBody>
      </p:sp>
      <p:sp>
        <p:nvSpPr>
          <p:cNvPr id="39942" name="文本框 39941"/>
          <p:cNvSpPr txBox="1"/>
          <p:nvPr/>
        </p:nvSpPr>
        <p:spPr>
          <a:xfrm>
            <a:off x="4048125" y="4422775"/>
            <a:ext cx="2003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 do</a:t>
            </a:r>
          </a:p>
        </p:txBody>
      </p:sp>
      <p:sp>
        <p:nvSpPr>
          <p:cNvPr id="39943" name="文本框 39942"/>
          <p:cNvSpPr txBox="1"/>
          <p:nvPr/>
        </p:nvSpPr>
        <p:spPr>
          <a:xfrm>
            <a:off x="808038" y="4692650"/>
            <a:ext cx="1152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going</a:t>
            </a:r>
          </a:p>
        </p:txBody>
      </p:sp>
      <p:sp>
        <p:nvSpPr>
          <p:cNvPr id="39944" name="文本框 39943"/>
          <p:cNvSpPr txBox="1"/>
          <p:nvPr/>
        </p:nvSpPr>
        <p:spPr>
          <a:xfrm>
            <a:off x="2247900" y="5646738"/>
            <a:ext cx="10160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goes</a:t>
            </a:r>
          </a:p>
        </p:txBody>
      </p:sp>
      <p:sp>
        <p:nvSpPr>
          <p:cNvPr id="39945" name="文本框 39944"/>
          <p:cNvSpPr txBox="1"/>
          <p:nvPr/>
        </p:nvSpPr>
        <p:spPr>
          <a:xfrm>
            <a:off x="6300788" y="5646738"/>
            <a:ext cx="14716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parents</a:t>
            </a:r>
          </a:p>
        </p:txBody>
      </p:sp>
      <p:sp>
        <p:nvSpPr>
          <p:cNvPr id="39946" name="文本框 39945"/>
          <p:cNvSpPr txBox="1"/>
          <p:nvPr/>
        </p:nvSpPr>
        <p:spPr>
          <a:xfrm>
            <a:off x="755650" y="6078538"/>
            <a:ext cx="1135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upset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40" grpId="0"/>
      <p:bldP spid="39941" grpId="0"/>
      <p:bldP spid="39943" grpId="0"/>
      <p:bldP spid="39944" grpId="0"/>
      <p:bldP spid="39945" grpId="0"/>
      <p:bldP spid="399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40961"/>
          <p:cNvSpPr txBox="1"/>
          <p:nvPr/>
        </p:nvSpPr>
        <p:spPr>
          <a:xfrm>
            <a:off x="179388" y="0"/>
            <a:ext cx="8964612" cy="692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19.</a:t>
            </a:r>
            <a:r>
              <a:rPr lang="zh-CN" altLang="en-US" sz="2800" b="1">
                <a:latin typeface="Arial" panose="020B0604020202020204" pitchFamily="34" charset="0"/>
              </a:rPr>
              <a:t>我也不知道怎样去参加聚会。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Also, I’m not ______ _______ to go to the party.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20. </a:t>
            </a:r>
            <a:r>
              <a:rPr lang="zh-CN" altLang="en-US" sz="2800" b="1">
                <a:latin typeface="Arial" panose="020B0604020202020204" pitchFamily="34" charset="0"/>
              </a:rPr>
              <a:t>如果我走着去，将会花费我很长时间。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If I go there ______ ______ / _______ there, it _______ _______ me too long.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21. </a:t>
            </a:r>
            <a:r>
              <a:rPr lang="zh-CN" altLang="en-US" sz="2800" b="1">
                <a:latin typeface="Arial" panose="020B0604020202020204" pitchFamily="34" charset="0"/>
              </a:rPr>
              <a:t>如果你们每天放学后都玩电脑游戏， 你们将没有足够的时间学习。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You won’t have _______ time _______ _______ if you play computer games _______ ________ every day.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22. </a:t>
            </a:r>
            <a:r>
              <a:rPr lang="zh-CN" altLang="en-US" sz="2800" b="1">
                <a:latin typeface="Arial" panose="020B0604020202020204" pitchFamily="34" charset="0"/>
              </a:rPr>
              <a:t>你能给我一些建议吗？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Can you give me _______ _________?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23. </a:t>
            </a:r>
            <a:r>
              <a:rPr lang="zh-CN" altLang="en-US" sz="2800" b="1">
                <a:latin typeface="Arial" panose="020B0604020202020204" pitchFamily="34" charset="0"/>
              </a:rPr>
              <a:t>如果迈克去上大学，他将再也不能成为一名伟大的足球运动员。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If Michael ______ to ________, he’ll _______ ________ a great soccer player.</a:t>
            </a:r>
          </a:p>
        </p:txBody>
      </p:sp>
      <p:sp>
        <p:nvSpPr>
          <p:cNvPr id="40963" name="文本框 40962"/>
          <p:cNvSpPr txBox="1"/>
          <p:nvPr/>
        </p:nvSpPr>
        <p:spPr>
          <a:xfrm>
            <a:off x="3184525" y="373063"/>
            <a:ext cx="220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sure     how</a:t>
            </a:r>
          </a:p>
        </p:txBody>
      </p:sp>
      <p:sp>
        <p:nvSpPr>
          <p:cNvPr id="40964" name="文本框 40963"/>
          <p:cNvSpPr txBox="1"/>
          <p:nvPr/>
        </p:nvSpPr>
        <p:spPr>
          <a:xfrm>
            <a:off x="2484438" y="1360488"/>
            <a:ext cx="51831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              foot   walk</a:t>
            </a:r>
          </a:p>
        </p:txBody>
      </p:sp>
      <p:sp>
        <p:nvSpPr>
          <p:cNvPr id="40965" name="文本框 40964"/>
          <p:cNvSpPr txBox="1"/>
          <p:nvPr/>
        </p:nvSpPr>
        <p:spPr>
          <a:xfrm>
            <a:off x="519113" y="1668463"/>
            <a:ext cx="2419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will         take</a:t>
            </a:r>
          </a:p>
        </p:txBody>
      </p:sp>
      <p:sp>
        <p:nvSpPr>
          <p:cNvPr id="40966" name="文本框 40965"/>
          <p:cNvSpPr txBox="1"/>
          <p:nvPr/>
        </p:nvSpPr>
        <p:spPr>
          <a:xfrm>
            <a:off x="3276600" y="2892425"/>
            <a:ext cx="7346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enough           to           study</a:t>
            </a:r>
          </a:p>
        </p:txBody>
      </p:sp>
      <p:sp>
        <p:nvSpPr>
          <p:cNvPr id="40967" name="文本框 40966"/>
          <p:cNvSpPr txBox="1"/>
          <p:nvPr/>
        </p:nvSpPr>
        <p:spPr>
          <a:xfrm>
            <a:off x="4911725" y="3397250"/>
            <a:ext cx="2955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after        school</a:t>
            </a:r>
          </a:p>
        </p:txBody>
      </p:sp>
      <p:sp>
        <p:nvSpPr>
          <p:cNvPr id="40968" name="文本框 40967"/>
          <p:cNvSpPr txBox="1"/>
          <p:nvPr/>
        </p:nvSpPr>
        <p:spPr>
          <a:xfrm>
            <a:off x="3759200" y="4692650"/>
            <a:ext cx="292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some</a:t>
            </a:r>
            <a:r>
              <a:rPr lang="en-US" altLang="zh-CN">
                <a:latin typeface="Arial" panose="020B0604020202020204" pitchFamily="34" charset="0"/>
              </a:rPr>
              <a:t>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advice</a:t>
            </a:r>
          </a:p>
        </p:txBody>
      </p:sp>
      <p:sp>
        <p:nvSpPr>
          <p:cNvPr id="40969" name="文本框 40968"/>
          <p:cNvSpPr txBox="1"/>
          <p:nvPr/>
        </p:nvSpPr>
        <p:spPr>
          <a:xfrm>
            <a:off x="395288" y="5876925"/>
            <a:ext cx="87487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goes         college              never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become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3" grpId="0"/>
      <p:bldP spid="40964" grpId="0"/>
      <p:bldP spid="40965" grpId="0"/>
      <p:bldP spid="40966" grpId="0"/>
      <p:bldP spid="40967" grpId="0"/>
      <p:bldP spid="40968" grpId="0"/>
      <p:bldP spid="409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41985"/>
          <p:cNvSpPr txBox="1"/>
          <p:nvPr/>
        </p:nvSpPr>
        <p:spPr>
          <a:xfrm>
            <a:off x="0" y="0"/>
            <a:ext cx="8893175" cy="6497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24. </a:t>
            </a:r>
            <a:r>
              <a:rPr lang="zh-CN" altLang="en-US" sz="2800" b="1">
                <a:latin typeface="Arial" panose="020B0604020202020204" pitchFamily="34" charset="0"/>
              </a:rPr>
              <a:t>如果人们有麻烦，他们不应该保守秘密。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If people have _________</a:t>
            </a:r>
            <a:r>
              <a:rPr lang="zh-CN" altLang="en-US" sz="2800" b="1">
                <a:latin typeface="Arial" panose="020B0604020202020204" pitchFamily="34" charset="0"/>
              </a:rPr>
              <a:t>， </a:t>
            </a:r>
            <a:r>
              <a:rPr lang="en-US" altLang="zh-CN" sz="2800" b="1">
                <a:latin typeface="Arial" panose="020B0604020202020204" pitchFamily="34" charset="0"/>
              </a:rPr>
              <a:t>they shouldn’t ________ them to ___________.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25. </a:t>
            </a:r>
            <a:r>
              <a:rPr lang="zh-CN" altLang="en-US" sz="2800" b="1">
                <a:latin typeface="Arial" panose="020B0604020202020204" pitchFamily="34" charset="0"/>
              </a:rPr>
              <a:t>有时候他们有关于学业的问题，有时候是和朋友之间的问题。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Sometimes they have problems _______ _________, and sometimes _______ their friends.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26. </a:t>
            </a:r>
            <a:r>
              <a:rPr lang="zh-CN" altLang="en-US" sz="2800" b="1">
                <a:latin typeface="Arial" panose="020B0604020202020204" pitchFamily="34" charset="0"/>
              </a:rPr>
              <a:t>一些人相信最糟糕的事情是什么也不做。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Some people believe the ________ thing is ______ ______ nothing.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27. </a:t>
            </a:r>
            <a:r>
              <a:rPr lang="zh-CN" altLang="en-US" sz="2800" b="1">
                <a:latin typeface="Arial" panose="020B0604020202020204" pitchFamily="34" charset="0"/>
              </a:rPr>
              <a:t>在生活中麻烦和问题很正常。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Problems and worries _______ _________ ________ ________.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28. </a:t>
            </a:r>
            <a:r>
              <a:rPr lang="zh-CN" altLang="en-US" sz="2800" b="1">
                <a:latin typeface="Arial" panose="020B0604020202020204" pitchFamily="34" charset="0"/>
              </a:rPr>
              <a:t>我认为和别人聊聊帮助很大。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I think ________ to someone _______ a lot.</a:t>
            </a:r>
          </a:p>
        </p:txBody>
      </p:sp>
      <p:sp>
        <p:nvSpPr>
          <p:cNvPr id="41987" name="文本框 41986"/>
          <p:cNvSpPr txBox="1"/>
          <p:nvPr/>
        </p:nvSpPr>
        <p:spPr>
          <a:xfrm>
            <a:off x="2895600" y="373063"/>
            <a:ext cx="1849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problems</a:t>
            </a:r>
          </a:p>
        </p:txBody>
      </p:sp>
      <p:sp>
        <p:nvSpPr>
          <p:cNvPr id="41988" name="文本框 41987"/>
          <p:cNvSpPr txBox="1"/>
          <p:nvPr/>
        </p:nvSpPr>
        <p:spPr>
          <a:xfrm>
            <a:off x="447675" y="804863"/>
            <a:ext cx="50339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keep</a:t>
            </a:r>
            <a:r>
              <a:rPr lang="en-US" altLang="zh-CN">
                <a:latin typeface="Arial" panose="020B0604020202020204" pitchFamily="34" charset="0"/>
              </a:rPr>
              <a:t>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themselves</a:t>
            </a:r>
          </a:p>
        </p:txBody>
      </p:sp>
      <p:sp>
        <p:nvSpPr>
          <p:cNvPr id="41989" name="文本框 41988"/>
          <p:cNvSpPr txBox="1"/>
          <p:nvPr/>
        </p:nvSpPr>
        <p:spPr>
          <a:xfrm>
            <a:off x="0" y="2133600"/>
            <a:ext cx="85312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                          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with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schoolwork                                  with</a:t>
            </a:r>
          </a:p>
        </p:txBody>
      </p:sp>
      <p:sp>
        <p:nvSpPr>
          <p:cNvPr id="41990" name="文本框 41989"/>
          <p:cNvSpPr txBox="1"/>
          <p:nvPr/>
        </p:nvSpPr>
        <p:spPr>
          <a:xfrm>
            <a:off x="4479925" y="3324225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worst</a:t>
            </a:r>
          </a:p>
        </p:txBody>
      </p:sp>
      <p:sp>
        <p:nvSpPr>
          <p:cNvPr id="41991" name="文本框 41990"/>
          <p:cNvSpPr txBox="1"/>
          <p:nvPr/>
        </p:nvSpPr>
        <p:spPr>
          <a:xfrm>
            <a:off x="519113" y="3829050"/>
            <a:ext cx="1708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do</a:t>
            </a:r>
          </a:p>
        </p:txBody>
      </p:sp>
      <p:sp>
        <p:nvSpPr>
          <p:cNvPr id="41992" name="文本框 41991"/>
          <p:cNvSpPr txBox="1"/>
          <p:nvPr/>
        </p:nvSpPr>
        <p:spPr>
          <a:xfrm>
            <a:off x="0" y="4581525"/>
            <a:ext cx="77406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    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are              normal </a:t>
            </a:r>
          </a:p>
          <a:p>
            <a:r>
              <a:rPr lang="en-US" altLang="zh-CN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in                  life</a:t>
            </a:r>
          </a:p>
        </p:txBody>
      </p:sp>
      <p:sp>
        <p:nvSpPr>
          <p:cNvPr id="41993" name="文本框 41992"/>
          <p:cNvSpPr txBox="1"/>
          <p:nvPr/>
        </p:nvSpPr>
        <p:spPr>
          <a:xfrm>
            <a:off x="1887538" y="5916613"/>
            <a:ext cx="48847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talking                          helps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7" grpId="0"/>
      <p:bldP spid="41988" grpId="0"/>
      <p:bldP spid="41989" grpId="0"/>
      <p:bldP spid="41990" grpId="0"/>
      <p:bldP spid="41991" grpId="0"/>
      <p:bldP spid="41992" grpId="0"/>
      <p:bldP spid="419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/>
          <p:nvPr/>
        </p:nvSpPr>
        <p:spPr>
          <a:xfrm>
            <a:off x="0" y="0"/>
            <a:ext cx="9612313" cy="6497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29. </a:t>
            </a:r>
            <a:r>
              <a:rPr lang="zh-CN" altLang="en-US" sz="2800" b="1">
                <a:latin typeface="Arial" panose="020B0604020202020204" pitchFamily="34" charset="0"/>
              </a:rPr>
              <a:t>除非我们和别人说一说，否则我们肯定更难受。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_________ we talk to someone, 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_________ feel worse.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30. </a:t>
            </a:r>
            <a:r>
              <a:rPr lang="zh-CN" altLang="en-US" sz="2800" b="1">
                <a:latin typeface="Arial" panose="020B0604020202020204" pitchFamily="34" charset="0"/>
              </a:rPr>
              <a:t>她害怕告诉父母亲这件事情。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 </a:t>
            </a:r>
            <a:r>
              <a:rPr lang="en-US" altLang="zh-CN" sz="2800" b="1">
                <a:latin typeface="Arial" panose="020B0604020202020204" pitchFamily="34" charset="0"/>
              </a:rPr>
              <a:t>She was _______ _______ tell her parents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 _______ it.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31. </a:t>
            </a:r>
            <a:r>
              <a:rPr lang="zh-CN" altLang="en-US" sz="2800" b="1">
                <a:latin typeface="Arial" panose="020B0604020202020204" pitchFamily="34" charset="0"/>
              </a:rPr>
              <a:t>她坚持每天步行三里地去上学，因为她没钱了。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 </a:t>
            </a:r>
            <a:r>
              <a:rPr lang="en-US" altLang="zh-CN" sz="2800" b="1">
                <a:latin typeface="Arial" panose="020B0604020202020204" pitchFamily="34" charset="0"/>
              </a:rPr>
              <a:t>She kept ________ three miles to school 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 day because she didn’t have any money.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32. </a:t>
            </a:r>
            <a:r>
              <a:rPr lang="zh-CN" altLang="en-US" sz="2800" b="1">
                <a:latin typeface="Arial" panose="020B0604020202020204" pitchFamily="34" charset="0"/>
              </a:rPr>
              <a:t>最后，她告诉了她的父母亲而且他们非常</a:t>
            </a:r>
            <a:r>
              <a:rPr lang="zh-CN" altLang="en-US" sz="2800" b="1" dirty="0">
                <a:latin typeface="Arial" panose="020B0604020202020204" pitchFamily="34" charset="0"/>
              </a:rPr>
              <a:t>地善解人意</a:t>
            </a:r>
            <a:r>
              <a:rPr lang="zh-CN" altLang="en-US" sz="2800" b="1">
                <a:latin typeface="Arial" panose="020B0604020202020204" pitchFamily="34" charset="0"/>
              </a:rPr>
              <a:t>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  </a:t>
            </a:r>
            <a:r>
              <a:rPr lang="en-US" altLang="zh-CN" sz="2800" b="1">
                <a:latin typeface="Arial" panose="020B0604020202020204" pitchFamily="34" charset="0"/>
              </a:rPr>
              <a:t>_______ _______ _______, she talked to her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  parents and they _______ ________ ______.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33. </a:t>
            </a:r>
            <a:r>
              <a:rPr lang="zh-CN" altLang="en-US" sz="2800" b="1">
                <a:latin typeface="Arial" panose="020B0604020202020204" pitchFamily="34" charset="0"/>
              </a:rPr>
              <a:t>她的爸爸说他自己有时候也会犯粗心的错误。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 </a:t>
            </a:r>
            <a:r>
              <a:rPr lang="en-US" altLang="zh-CN" sz="2800" b="1">
                <a:latin typeface="Arial" panose="020B0604020202020204" pitchFamily="34" charset="0"/>
              </a:rPr>
              <a:t>Her dad said he sometimes _______ _________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  _________ __________.</a:t>
            </a:r>
          </a:p>
        </p:txBody>
      </p:sp>
      <p:sp>
        <p:nvSpPr>
          <p:cNvPr id="43011" name="文本框 43010"/>
          <p:cNvSpPr txBox="1"/>
          <p:nvPr/>
        </p:nvSpPr>
        <p:spPr>
          <a:xfrm>
            <a:off x="755650" y="333375"/>
            <a:ext cx="8064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Unless                                           we’ll</a:t>
            </a:r>
          </a:p>
        </p:txBody>
      </p:sp>
      <p:sp>
        <p:nvSpPr>
          <p:cNvPr id="43012" name="文本框 43011"/>
          <p:cNvSpPr txBox="1"/>
          <p:nvPr/>
        </p:nvSpPr>
        <p:spPr>
          <a:xfrm>
            <a:off x="684213" y="836613"/>
            <a:ext cx="1908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certainly</a:t>
            </a:r>
          </a:p>
        </p:txBody>
      </p:sp>
      <p:sp>
        <p:nvSpPr>
          <p:cNvPr id="43013" name="文本框 43012"/>
          <p:cNvSpPr txBox="1"/>
          <p:nvPr/>
        </p:nvSpPr>
        <p:spPr>
          <a:xfrm>
            <a:off x="2535238" y="1668463"/>
            <a:ext cx="23415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afraid        to</a:t>
            </a:r>
          </a:p>
        </p:txBody>
      </p:sp>
      <p:sp>
        <p:nvSpPr>
          <p:cNvPr id="43014" name="文本框 43013"/>
          <p:cNvSpPr txBox="1"/>
          <p:nvPr/>
        </p:nvSpPr>
        <p:spPr>
          <a:xfrm>
            <a:off x="950913" y="2100263"/>
            <a:ext cx="12176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about</a:t>
            </a:r>
          </a:p>
        </p:txBody>
      </p:sp>
      <p:sp>
        <p:nvSpPr>
          <p:cNvPr id="43015" name="文本框 43014"/>
          <p:cNvSpPr txBox="1"/>
          <p:nvPr/>
        </p:nvSpPr>
        <p:spPr>
          <a:xfrm>
            <a:off x="2392363" y="2924175"/>
            <a:ext cx="67516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walking                                        each</a:t>
            </a:r>
          </a:p>
        </p:txBody>
      </p:sp>
      <p:sp>
        <p:nvSpPr>
          <p:cNvPr id="43016" name="文本框 43015"/>
          <p:cNvSpPr txBox="1"/>
          <p:nvPr/>
        </p:nvSpPr>
        <p:spPr>
          <a:xfrm>
            <a:off x="1095375" y="4149725"/>
            <a:ext cx="36369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In            the        end</a:t>
            </a:r>
          </a:p>
        </p:txBody>
      </p:sp>
      <p:sp>
        <p:nvSpPr>
          <p:cNvPr id="43017" name="文本框 43016"/>
          <p:cNvSpPr txBox="1"/>
          <p:nvPr/>
        </p:nvSpPr>
        <p:spPr>
          <a:xfrm>
            <a:off x="3851275" y="4652963"/>
            <a:ext cx="48561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were really understanding</a:t>
            </a:r>
          </a:p>
        </p:txBody>
      </p:sp>
      <p:sp>
        <p:nvSpPr>
          <p:cNvPr id="43018" name="文本框 43017"/>
          <p:cNvSpPr txBox="1"/>
          <p:nvPr/>
        </p:nvSpPr>
        <p:spPr>
          <a:xfrm>
            <a:off x="684213" y="6026150"/>
            <a:ext cx="8280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3019" name="文本框 43018"/>
          <p:cNvSpPr txBox="1"/>
          <p:nvPr/>
        </p:nvSpPr>
        <p:spPr>
          <a:xfrm>
            <a:off x="611188" y="5516563"/>
            <a:ext cx="85201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            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made   careless 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mistakes      himself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12" grpId="0"/>
      <p:bldP spid="43013" grpId="0"/>
      <p:bldP spid="43014" grpId="0"/>
      <p:bldP spid="43015" grpId="0"/>
      <p:bldP spid="43016" grpId="0"/>
      <p:bldP spid="43017" grpId="0"/>
      <p:bldP spid="430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44033"/>
          <p:cNvSpPr txBox="1"/>
          <p:nvPr/>
        </p:nvSpPr>
        <p:spPr>
          <a:xfrm>
            <a:off x="179388" y="0"/>
            <a:ext cx="8713787" cy="692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34. </a:t>
            </a:r>
            <a:r>
              <a:rPr lang="zh-CN" altLang="en-US" sz="2800" b="1">
                <a:latin typeface="Arial" panose="020B0604020202020204" pitchFamily="34" charset="0"/>
              </a:rPr>
              <a:t>他们给她买了一个新钱包并告诉她以后要更小心。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They _______ her a new _________ and asked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her ______ _______ more careful.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35. </a:t>
            </a:r>
            <a:r>
              <a:rPr lang="zh-CN" altLang="en-US" sz="2800" b="1">
                <a:latin typeface="Arial" panose="020B0604020202020204" pitchFamily="34" charset="0"/>
              </a:rPr>
              <a:t>我以后要记住（要让别人）分担自己的麻烦。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I will always remember ______ _________ my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problems in the future.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36. Robert Hunt</a:t>
            </a:r>
            <a:r>
              <a:rPr lang="zh-CN" altLang="en-US" sz="2800" b="1">
                <a:latin typeface="Arial" panose="020B0604020202020204" pitchFamily="34" charset="0"/>
              </a:rPr>
              <a:t>就一些常见问题向学生提出建议。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Robert Hunt __________ students ________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common problems.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37. </a:t>
            </a:r>
            <a:r>
              <a:rPr lang="zh-CN" altLang="en-US" sz="2800" b="1">
                <a:latin typeface="Arial" panose="020B0604020202020204" pitchFamily="34" charset="0"/>
              </a:rPr>
              <a:t>最好不要逃避问题，我们应该试图去解决他们。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It’s best _______ _______ ________ ________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__________ problems. We should always try 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_______ _________ them.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38. </a:t>
            </a:r>
            <a:r>
              <a:rPr lang="zh-CN" altLang="en-US" sz="2800" b="1">
                <a:latin typeface="Arial" panose="020B0604020202020204" pitchFamily="34" charset="0"/>
              </a:rPr>
              <a:t>他认为第一步就是找一个你信任的人并向他倾诉。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He thinks the _______ _______ is _________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someone you _______ _____ ______ to.</a:t>
            </a:r>
          </a:p>
        </p:txBody>
      </p:sp>
      <p:sp>
        <p:nvSpPr>
          <p:cNvPr id="44035" name="文本框 44034"/>
          <p:cNvSpPr txBox="1"/>
          <p:nvPr/>
        </p:nvSpPr>
        <p:spPr>
          <a:xfrm>
            <a:off x="1743075" y="373063"/>
            <a:ext cx="44481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got                           wallet</a:t>
            </a:r>
          </a:p>
        </p:txBody>
      </p:sp>
      <p:sp>
        <p:nvSpPr>
          <p:cNvPr id="44036" name="文本框 44035"/>
          <p:cNvSpPr txBox="1"/>
          <p:nvPr/>
        </p:nvSpPr>
        <p:spPr>
          <a:xfrm>
            <a:off x="1455738" y="804863"/>
            <a:ext cx="20828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  be</a:t>
            </a:r>
          </a:p>
        </p:txBody>
      </p:sp>
      <p:sp>
        <p:nvSpPr>
          <p:cNvPr id="44037" name="文本框 44036"/>
          <p:cNvSpPr txBox="1"/>
          <p:nvPr/>
        </p:nvSpPr>
        <p:spPr>
          <a:xfrm>
            <a:off x="4695825" y="1668463"/>
            <a:ext cx="25193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 share</a:t>
            </a:r>
          </a:p>
        </p:txBody>
      </p:sp>
      <p:sp>
        <p:nvSpPr>
          <p:cNvPr id="44038" name="文本框 44037"/>
          <p:cNvSpPr txBox="1"/>
          <p:nvPr/>
        </p:nvSpPr>
        <p:spPr>
          <a:xfrm>
            <a:off x="2195513" y="2924175"/>
            <a:ext cx="5265737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advises/advised             about</a:t>
            </a:r>
          </a:p>
          <a:p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4039" name="文本框 44038"/>
          <p:cNvSpPr txBox="1"/>
          <p:nvPr/>
        </p:nvSpPr>
        <p:spPr>
          <a:xfrm>
            <a:off x="2032000" y="4189413"/>
            <a:ext cx="58308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not            to         run           away </a:t>
            </a:r>
          </a:p>
        </p:txBody>
      </p:sp>
      <p:sp>
        <p:nvSpPr>
          <p:cNvPr id="44040" name="文本框 44039"/>
          <p:cNvSpPr txBox="1"/>
          <p:nvPr/>
        </p:nvSpPr>
        <p:spPr>
          <a:xfrm>
            <a:off x="611188" y="4724400"/>
            <a:ext cx="77263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from                                                                                                             </a:t>
            </a:r>
          </a:p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to           solve</a:t>
            </a:r>
          </a:p>
        </p:txBody>
      </p:sp>
      <p:sp>
        <p:nvSpPr>
          <p:cNvPr id="44041" name="文本框 44040"/>
          <p:cNvSpPr txBox="1"/>
          <p:nvPr/>
        </p:nvSpPr>
        <p:spPr>
          <a:xfrm>
            <a:off x="3111500" y="5916613"/>
            <a:ext cx="49069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first       step             finding </a:t>
            </a:r>
          </a:p>
        </p:txBody>
      </p:sp>
      <p:sp>
        <p:nvSpPr>
          <p:cNvPr id="44042" name="文本框 44041"/>
          <p:cNvSpPr txBox="1"/>
          <p:nvPr/>
        </p:nvSpPr>
        <p:spPr>
          <a:xfrm>
            <a:off x="3276600" y="6308725"/>
            <a:ext cx="3270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trust     to        talk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/>
      <p:bldP spid="44036" grpId="0"/>
      <p:bldP spid="44037" grpId="0"/>
      <p:bldP spid="44038" grpId="0"/>
      <p:bldP spid="44039" grpId="0"/>
      <p:bldP spid="44040" grpId="0"/>
      <p:bldP spid="44041" grpId="0"/>
      <p:bldP spid="440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45057"/>
          <p:cNvSpPr txBox="1"/>
          <p:nvPr/>
        </p:nvSpPr>
        <p:spPr>
          <a:xfrm>
            <a:off x="0" y="0"/>
            <a:ext cx="8459788" cy="692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39. </a:t>
            </a:r>
            <a:r>
              <a:rPr lang="zh-CN" altLang="en-US" sz="2800" b="1">
                <a:latin typeface="Arial" panose="020B0604020202020204" pitchFamily="34" charset="0"/>
              </a:rPr>
              <a:t>这个人不必是像</a:t>
            </a:r>
            <a:r>
              <a:rPr lang="en-US" altLang="zh-CN" sz="2800" b="1">
                <a:latin typeface="Arial" panose="020B0604020202020204" pitchFamily="34" charset="0"/>
              </a:rPr>
              <a:t>Robert Hunt</a:t>
            </a:r>
            <a:r>
              <a:rPr lang="zh-CN" altLang="en-US" sz="2800" b="1">
                <a:latin typeface="Arial" panose="020B0604020202020204" pitchFamily="34" charset="0"/>
              </a:rPr>
              <a:t>那样的专家。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This person doesn’t need ______ ______ an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 ________ ________ Robert Hunt.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40. </a:t>
            </a:r>
            <a:r>
              <a:rPr lang="zh-CN" altLang="en-US" sz="2800" b="1">
                <a:latin typeface="Arial" panose="020B0604020202020204" pitchFamily="34" charset="0"/>
              </a:rPr>
              <a:t>同学们往往忘记他们的父母亲有更多的经验并随 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时准备帮助他们。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Students often forget their parents have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_______ ___________, and are always 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________ ______ _________ them.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41. </a:t>
            </a:r>
            <a:r>
              <a:rPr lang="zh-CN" altLang="en-US" sz="2800" b="1">
                <a:latin typeface="Arial" panose="020B0604020202020204" pitchFamily="34" charset="0"/>
              </a:rPr>
              <a:t>在英语中，我们说与人分担一个麻烦就像是把麻 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烦分成两半。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_______ English, we say that ________ a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problem is like _______ it ______ _________.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42. </a:t>
            </a:r>
            <a:r>
              <a:rPr lang="zh-CN" altLang="en-US" sz="2800" b="1">
                <a:latin typeface="Arial" panose="020B0604020202020204" pitchFamily="34" charset="0"/>
              </a:rPr>
              <a:t>你只要跟人聊聊这个问题， 你就已经解决了问题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的一半。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</a:t>
            </a:r>
            <a:r>
              <a:rPr lang="en-US" altLang="zh-CN" sz="2800" b="1">
                <a:latin typeface="Arial" panose="020B0604020202020204" pitchFamily="34" charset="0"/>
              </a:rPr>
              <a:t>So you are ________ ______ ________ a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problem just by _______ to someone about it.</a:t>
            </a:r>
          </a:p>
        </p:txBody>
      </p:sp>
      <p:sp>
        <p:nvSpPr>
          <p:cNvPr id="45059" name="文本框 45058"/>
          <p:cNvSpPr txBox="1"/>
          <p:nvPr/>
        </p:nvSpPr>
        <p:spPr>
          <a:xfrm>
            <a:off x="5200650" y="373063"/>
            <a:ext cx="1885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  be</a:t>
            </a:r>
          </a:p>
        </p:txBody>
      </p:sp>
      <p:sp>
        <p:nvSpPr>
          <p:cNvPr id="45060" name="文本框 45059"/>
          <p:cNvSpPr txBox="1"/>
          <p:nvPr/>
        </p:nvSpPr>
        <p:spPr>
          <a:xfrm>
            <a:off x="950913" y="804863"/>
            <a:ext cx="2501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expert      like</a:t>
            </a:r>
          </a:p>
        </p:txBody>
      </p:sp>
      <p:sp>
        <p:nvSpPr>
          <p:cNvPr id="45061" name="文本框 45060"/>
          <p:cNvSpPr txBox="1"/>
          <p:nvPr/>
        </p:nvSpPr>
        <p:spPr>
          <a:xfrm>
            <a:off x="808038" y="2532063"/>
            <a:ext cx="35702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more      experience</a:t>
            </a:r>
          </a:p>
        </p:txBody>
      </p:sp>
      <p:sp>
        <p:nvSpPr>
          <p:cNvPr id="45062" name="文本框 45061"/>
          <p:cNvSpPr txBox="1"/>
          <p:nvPr/>
        </p:nvSpPr>
        <p:spPr>
          <a:xfrm>
            <a:off x="879475" y="3036888"/>
            <a:ext cx="405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there         to          help</a:t>
            </a:r>
          </a:p>
        </p:txBody>
      </p:sp>
      <p:sp>
        <p:nvSpPr>
          <p:cNvPr id="45063" name="文本框 45062"/>
          <p:cNvSpPr txBox="1"/>
          <p:nvPr/>
        </p:nvSpPr>
        <p:spPr>
          <a:xfrm>
            <a:off x="879475" y="4189413"/>
            <a:ext cx="63769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In      </a:t>
            </a:r>
            <a:r>
              <a:rPr lang="en-US" altLang="zh-CN">
                <a:latin typeface="Arial" panose="020B0604020202020204" pitchFamily="34" charset="0"/>
              </a:rPr>
              <a:t>                                                            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sharing</a:t>
            </a:r>
          </a:p>
        </p:txBody>
      </p:sp>
      <p:sp>
        <p:nvSpPr>
          <p:cNvPr id="45064" name="文本框 45063"/>
          <p:cNvSpPr txBox="1"/>
          <p:nvPr/>
        </p:nvSpPr>
        <p:spPr>
          <a:xfrm>
            <a:off x="3471863" y="4621213"/>
            <a:ext cx="4549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cutting              in        half</a:t>
            </a:r>
          </a:p>
        </p:txBody>
      </p:sp>
      <p:sp>
        <p:nvSpPr>
          <p:cNvPr id="45065" name="文本框 45064"/>
          <p:cNvSpPr txBox="1"/>
          <p:nvPr/>
        </p:nvSpPr>
        <p:spPr>
          <a:xfrm>
            <a:off x="2463800" y="5916613"/>
            <a:ext cx="4514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halfway     to         solving</a:t>
            </a:r>
          </a:p>
        </p:txBody>
      </p:sp>
      <p:sp>
        <p:nvSpPr>
          <p:cNvPr id="45066" name="文本框 45065"/>
          <p:cNvSpPr txBox="1"/>
          <p:nvPr/>
        </p:nvSpPr>
        <p:spPr>
          <a:xfrm>
            <a:off x="3276600" y="6453188"/>
            <a:ext cx="1582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talking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45060" grpId="0"/>
      <p:bldP spid="45061" grpId="0"/>
      <p:bldP spid="45062" grpId="0"/>
      <p:bldP spid="45063" grpId="0"/>
      <p:bldP spid="45064" grpId="0"/>
      <p:bldP spid="45065" grpId="0"/>
      <p:bldP spid="450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46081"/>
          <p:cNvSpPr txBox="1"/>
          <p:nvPr/>
        </p:nvSpPr>
        <p:spPr>
          <a:xfrm>
            <a:off x="376238" y="3381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46083" name="文本框 46082"/>
          <p:cNvSpPr txBox="1"/>
          <p:nvPr/>
        </p:nvSpPr>
        <p:spPr>
          <a:xfrm>
            <a:off x="0" y="0"/>
            <a:ext cx="9310688" cy="692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latin typeface="Arial" panose="020B0604020202020204" pitchFamily="34" charset="0"/>
              </a:rPr>
              <a:t>43. </a:t>
            </a:r>
            <a:r>
              <a:rPr lang="zh-CN" altLang="en-US" sz="2800" b="1">
                <a:latin typeface="Arial" panose="020B0604020202020204" pitchFamily="34" charset="0"/>
              </a:rPr>
              <a:t>他同意劳拉的意见。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He ______ ______ Laura.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44. </a:t>
            </a:r>
            <a:r>
              <a:rPr lang="zh-CN" altLang="en-US" sz="2800" b="1">
                <a:latin typeface="Arial" panose="020B0604020202020204" pitchFamily="34" charset="0"/>
              </a:rPr>
              <a:t>如果我去参观养老院，我会为老人们带一些花。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If I visit an old ________ home, _______ ________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them some flowers.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45. </a:t>
            </a:r>
            <a:r>
              <a:rPr lang="zh-CN" altLang="en-US" sz="2800" b="1">
                <a:latin typeface="Arial" panose="020B0604020202020204" pitchFamily="34" charset="0"/>
              </a:rPr>
              <a:t>如果青少年在外面呆到太晚，他们的父母亲会担心他 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们。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If the ________ _______ _______ too late, their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 parents will ______ _______ them.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46. </a:t>
            </a:r>
            <a:r>
              <a:rPr lang="zh-CN" altLang="en-US" sz="2800" b="1">
                <a:latin typeface="Arial" panose="020B0604020202020204" pitchFamily="34" charset="0"/>
              </a:rPr>
              <a:t>如果会议</a:t>
            </a:r>
            <a:r>
              <a:rPr lang="en-US" altLang="zh-CN" sz="2800" b="1">
                <a:latin typeface="Arial" panose="020B0604020202020204" pitchFamily="34" charset="0"/>
              </a:rPr>
              <a:t>5</a:t>
            </a:r>
            <a:r>
              <a:rPr lang="zh-CN" altLang="en-US" sz="2800" b="1">
                <a:latin typeface="Arial" panose="020B0604020202020204" pitchFamily="34" charset="0"/>
              </a:rPr>
              <a:t>点前结束，我就去参加。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I’ll go to the meeting if it ______ _______ 5:00p.m.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47. </a:t>
            </a:r>
            <a:r>
              <a:rPr lang="zh-CN" altLang="en-US" sz="2800" b="1">
                <a:latin typeface="Arial" panose="020B0604020202020204" pitchFamily="34" charset="0"/>
              </a:rPr>
              <a:t>我与我的父母处于冷战中。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 </a:t>
            </a:r>
            <a:r>
              <a:rPr lang="en-US" altLang="zh-CN" sz="2800" b="1">
                <a:latin typeface="Arial" panose="020B0604020202020204" pitchFamily="34" charset="0"/>
              </a:rPr>
              <a:t>I got ______ a _______ _________ my parents.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48. </a:t>
            </a:r>
            <a:r>
              <a:rPr lang="zh-CN" altLang="en-US" sz="2800" b="1">
                <a:latin typeface="Arial" panose="020B0604020202020204" pitchFamily="34" charset="0"/>
              </a:rPr>
              <a:t>你应该向你的父母亲道歉。</a:t>
            </a:r>
          </a:p>
          <a:p>
            <a:r>
              <a:rPr lang="zh-CN" altLang="en-US" sz="2800" b="1">
                <a:latin typeface="Arial" panose="020B0604020202020204" pitchFamily="34" charset="0"/>
              </a:rPr>
              <a:t>     </a:t>
            </a:r>
            <a:r>
              <a:rPr lang="en-US" altLang="zh-CN" sz="2800" b="1">
                <a:latin typeface="Arial" panose="020B0604020202020204" pitchFamily="34" charset="0"/>
              </a:rPr>
              <a:t>You should _______ _______ _______ your   </a:t>
            </a:r>
          </a:p>
          <a:p>
            <a:r>
              <a:rPr lang="en-US" altLang="zh-CN" sz="2800" b="1">
                <a:latin typeface="Arial" panose="020B0604020202020204" pitchFamily="34" charset="0"/>
              </a:rPr>
              <a:t>     parents.</a:t>
            </a:r>
          </a:p>
        </p:txBody>
      </p:sp>
      <p:sp>
        <p:nvSpPr>
          <p:cNvPr id="46084" name="文本框 46083"/>
          <p:cNvSpPr txBox="1"/>
          <p:nvPr/>
        </p:nvSpPr>
        <p:spPr>
          <a:xfrm>
            <a:off x="1384300" y="373063"/>
            <a:ext cx="2206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agrees with</a:t>
            </a:r>
          </a:p>
        </p:txBody>
      </p:sp>
      <p:sp>
        <p:nvSpPr>
          <p:cNvPr id="46085" name="文本框 46084"/>
          <p:cNvSpPr txBox="1"/>
          <p:nvPr/>
        </p:nvSpPr>
        <p:spPr>
          <a:xfrm>
            <a:off x="3184525" y="1236663"/>
            <a:ext cx="54181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people’s                 we’ll    bring</a:t>
            </a:r>
          </a:p>
        </p:txBody>
      </p:sp>
      <p:sp>
        <p:nvSpPr>
          <p:cNvPr id="46086" name="文本框 46085"/>
          <p:cNvSpPr txBox="1"/>
          <p:nvPr/>
        </p:nvSpPr>
        <p:spPr>
          <a:xfrm>
            <a:off x="1619250" y="2924175"/>
            <a:ext cx="4608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teenagers    stay     out</a:t>
            </a:r>
          </a:p>
        </p:txBody>
      </p:sp>
      <p:sp>
        <p:nvSpPr>
          <p:cNvPr id="46087" name="文本框 46086"/>
          <p:cNvSpPr txBox="1"/>
          <p:nvPr/>
        </p:nvSpPr>
        <p:spPr>
          <a:xfrm>
            <a:off x="2987675" y="3305175"/>
            <a:ext cx="2284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worry about</a:t>
            </a:r>
          </a:p>
        </p:txBody>
      </p:sp>
      <p:sp>
        <p:nvSpPr>
          <p:cNvPr id="46088" name="文本框 46087"/>
          <p:cNvSpPr txBox="1"/>
          <p:nvPr/>
        </p:nvSpPr>
        <p:spPr>
          <a:xfrm>
            <a:off x="5056188" y="4189413"/>
            <a:ext cx="1790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ends   by</a:t>
            </a:r>
          </a:p>
        </p:txBody>
      </p:sp>
      <p:sp>
        <p:nvSpPr>
          <p:cNvPr id="46089" name="文本框 46088"/>
          <p:cNvSpPr txBox="1"/>
          <p:nvPr/>
        </p:nvSpPr>
        <p:spPr>
          <a:xfrm>
            <a:off x="1671638" y="5053013"/>
            <a:ext cx="40560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into          fight       with</a:t>
            </a:r>
          </a:p>
        </p:txBody>
      </p:sp>
      <p:sp>
        <p:nvSpPr>
          <p:cNvPr id="46090" name="文本框 46089"/>
          <p:cNvSpPr txBox="1"/>
          <p:nvPr/>
        </p:nvSpPr>
        <p:spPr>
          <a:xfrm>
            <a:off x="2771775" y="5969000"/>
            <a:ext cx="37433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say     sorry            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4" grpId="0"/>
      <p:bldP spid="46085" grpId="0"/>
      <p:bldP spid="46086" grpId="0"/>
      <p:bldP spid="46087" grpId="0"/>
      <p:bldP spid="46088" grpId="0"/>
      <p:bldP spid="46089" grpId="0"/>
      <p:bldP spid="460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47105"/>
          <p:cNvSpPr txBox="1"/>
          <p:nvPr/>
        </p:nvSpPr>
        <p:spPr>
          <a:xfrm>
            <a:off x="0" y="395288"/>
            <a:ext cx="9612313" cy="223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>
                <a:latin typeface="Arial" panose="020B0604020202020204" pitchFamily="34" charset="0"/>
              </a:rPr>
              <a:t>49. </a:t>
            </a:r>
            <a:r>
              <a:rPr lang="zh-CN" altLang="en-US" sz="3200" b="1">
                <a:latin typeface="Arial" panose="020B0604020202020204" pitchFamily="34" charset="0"/>
              </a:rPr>
              <a:t>你还能从其他的什么人得到建议？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Arial" panose="020B0604020202020204" pitchFamily="34" charset="0"/>
              </a:rPr>
              <a:t>______ _______ can you get advice _______?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Arial" panose="020B0604020202020204" pitchFamily="34" charset="0"/>
              </a:rPr>
              <a:t>50.</a:t>
            </a:r>
            <a:r>
              <a:rPr lang="zh-CN" altLang="en-US" sz="3200" b="1" dirty="0">
                <a:latin typeface="Arial" panose="020B0604020202020204" pitchFamily="34" charset="0"/>
              </a:rPr>
              <a:t>最好不要逃避问题。</a:t>
            </a:r>
          </a:p>
          <a:p>
            <a:pPr>
              <a:lnSpc>
                <a:spcPct val="110000"/>
              </a:lnSpc>
            </a:pPr>
            <a:r>
              <a:rPr lang="en-US" altLang="zh-CN" sz="3200" b="1">
                <a:latin typeface="Arial" panose="020B0604020202020204" pitchFamily="34" charset="0"/>
              </a:rPr>
              <a:t>It’s best ___ ___ ___ ____ from our </a:t>
            </a:r>
            <a:r>
              <a:rPr lang="en-US" altLang="zh-CN" sz="2800" b="1">
                <a:latin typeface="Arial" panose="020B0604020202020204" pitchFamily="34" charset="0"/>
              </a:rPr>
              <a:t>problems.</a:t>
            </a:r>
          </a:p>
        </p:txBody>
      </p:sp>
      <p:sp>
        <p:nvSpPr>
          <p:cNvPr id="47107" name="文本框 47106"/>
          <p:cNvSpPr txBox="1"/>
          <p:nvPr/>
        </p:nvSpPr>
        <p:spPr>
          <a:xfrm>
            <a:off x="539750" y="900113"/>
            <a:ext cx="2190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Who   else</a:t>
            </a:r>
          </a:p>
        </p:txBody>
      </p:sp>
      <p:sp>
        <p:nvSpPr>
          <p:cNvPr id="47108" name="文本框 47107"/>
          <p:cNvSpPr txBox="1"/>
          <p:nvPr/>
        </p:nvSpPr>
        <p:spPr>
          <a:xfrm>
            <a:off x="7235825" y="836613"/>
            <a:ext cx="10874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from</a:t>
            </a:r>
          </a:p>
        </p:txBody>
      </p:sp>
      <p:sp>
        <p:nvSpPr>
          <p:cNvPr id="47109" name="文本框 47108"/>
          <p:cNvSpPr txBox="1"/>
          <p:nvPr/>
        </p:nvSpPr>
        <p:spPr>
          <a:xfrm>
            <a:off x="1547813" y="1916113"/>
            <a:ext cx="4319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not   to    run  away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09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8129"/>
          <p:cNvSpPr>
            <a:spLocks noGrp="1" noRot="1"/>
          </p:cNvSpPr>
          <p:nvPr>
            <p:ph type="title"/>
          </p:nvPr>
        </p:nvSpPr>
        <p:spPr>
          <a:xfrm>
            <a:off x="2484438" y="115888"/>
            <a:ext cx="3890962" cy="763587"/>
          </a:xfrm>
          <a:ln/>
        </p:spPr>
        <p:txBody>
          <a:bodyPr anchor="ctr" anchorCtr="0"/>
          <a:lstStyle/>
          <a:p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</a:rPr>
              <a:t>if 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的用法</a:t>
            </a:r>
            <a:endParaRPr lang="zh-CN" altLang="en-US" sz="4000" b="1">
              <a:solidFill>
                <a:srgbClr val="FF33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48131" name="文本占位符 48130"/>
          <p:cNvSpPr>
            <a:spLocks noGrp="1" noRot="1"/>
          </p:cNvSpPr>
          <p:nvPr>
            <p:ph type="body" idx="1"/>
          </p:nvPr>
        </p:nvSpPr>
        <p:spPr>
          <a:xfrm>
            <a:off x="0" y="838200"/>
            <a:ext cx="8915400" cy="1870075"/>
          </a:xfrm>
          <a:ln/>
        </p:spPr>
        <p:txBody>
          <a:bodyPr/>
          <a:lstStyle/>
          <a:p>
            <a:pPr>
              <a:buNone/>
            </a:pP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◆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意为“如果”，引导条件状从。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主句是一般将来时或是祈使句或含有情态动词的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句子，从句中要用一般现在时表将来。</a:t>
            </a:r>
          </a:p>
        </p:txBody>
      </p:sp>
      <p:sp>
        <p:nvSpPr>
          <p:cNvPr id="48132" name="矩形 48131"/>
          <p:cNvSpPr/>
          <p:nvPr/>
        </p:nvSpPr>
        <p:spPr>
          <a:xfrm>
            <a:off x="0" y="2708275"/>
            <a:ext cx="9144000" cy="25923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15000"/>
              </a:lnSpc>
              <a:buNone/>
            </a:pP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◆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if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表示“是否”引导宾语从句。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0">
              <a:lnSpc>
                <a:spcPct val="115000"/>
              </a:lnSpc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宾语从句的内容若原来是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一般疑问句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变为宾语从句时应把原来的疑问语序变为陈述句语序。连接词为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 noRot="1"/>
          </p:cNvSpPr>
          <p:nvPr>
            <p:ph type="title"/>
          </p:nvPr>
        </p:nvSpPr>
        <p:spPr>
          <a:xfrm>
            <a:off x="457200" y="-242887"/>
            <a:ext cx="8229600" cy="1143000"/>
          </a:xfrm>
          <a:ln/>
        </p:spPr>
        <p:txBody>
          <a:bodyPr anchor="ctr" anchorCtr="0"/>
          <a:lstStyle/>
          <a:p>
            <a:r>
              <a:rPr lang="zh-CN" altLang="en-US" b="1"/>
              <a:t>主要</a:t>
            </a:r>
            <a:r>
              <a:rPr lang="zh-CN" altLang="en-US" b="1" dirty="0"/>
              <a:t>词汇检测</a:t>
            </a:r>
            <a:endParaRPr lang="zh-CN" altLang="en-US"/>
          </a:p>
        </p:txBody>
      </p:sp>
      <p:sp>
        <p:nvSpPr>
          <p:cNvPr id="4099" name="文本占位符 4098"/>
          <p:cNvSpPr>
            <a:spLocks noGrp="1" noRot="1"/>
          </p:cNvSpPr>
          <p:nvPr>
            <p:ph type="body" idx="1"/>
          </p:nvPr>
        </p:nvSpPr>
        <p:spPr>
          <a:xfrm>
            <a:off x="0" y="914400"/>
            <a:ext cx="9144000" cy="5638800"/>
          </a:xfrm>
          <a:ln/>
        </p:spPr>
        <p:txBody>
          <a:bodyPr/>
          <a:lstStyle/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1. worry(</a:t>
            </a:r>
            <a:r>
              <a:rPr lang="zh-CN" altLang="en-US" sz="3600" dirty="0">
                <a:latin typeface="Times New Roman" panose="02020603050405020304" pitchFamily="18" charset="0"/>
              </a:rPr>
              <a:t>单三或复数</a:t>
            </a:r>
            <a:r>
              <a:rPr lang="en-US" altLang="zh-CN" sz="3600">
                <a:latin typeface="Times New Roman" panose="02020603050405020304" pitchFamily="18" charset="0"/>
              </a:rPr>
              <a:t>)________         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2. solve</a:t>
            </a:r>
            <a:r>
              <a:rPr lang="zh-CN" altLang="en-US" sz="3600">
                <a:latin typeface="Times New Roman" panose="02020603050405020304" pitchFamily="18" charset="0"/>
              </a:rPr>
              <a:t>（名词）</a:t>
            </a:r>
            <a:r>
              <a:rPr lang="en-US" altLang="zh-CN" sz="3600">
                <a:latin typeface="Times New Roman" panose="02020603050405020304" pitchFamily="18" charset="0"/>
              </a:rPr>
              <a:t>__________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3. understand (adj.) _________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4. careful (</a:t>
            </a:r>
            <a:r>
              <a:rPr lang="zh-CN" altLang="en-US" sz="3600">
                <a:latin typeface="Times New Roman" panose="02020603050405020304" pitchFamily="18" charset="0"/>
              </a:rPr>
              <a:t>反义词</a:t>
            </a:r>
            <a:r>
              <a:rPr lang="en-US" altLang="zh-CN" sz="3600">
                <a:latin typeface="Times New Roman" panose="02020603050405020304" pitchFamily="18" charset="0"/>
              </a:rPr>
              <a:t>) ________     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5. scare (adj.) ___________  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6. feel (pt.) _________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7. certain (adv) ________        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8. lose (pt.) __________      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9. half (pl.) ___________ </a:t>
            </a:r>
          </a:p>
          <a:p>
            <a:pPr>
              <a:lnSpc>
                <a:spcPct val="75000"/>
              </a:lnSpc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10. advice—</a:t>
            </a:r>
            <a:r>
              <a:rPr lang="zh-CN" altLang="en-US" sz="3600" dirty="0">
                <a:latin typeface="Times New Roman" panose="02020603050405020304" pitchFamily="18" charset="0"/>
              </a:rPr>
              <a:t>动词</a:t>
            </a:r>
            <a:r>
              <a:rPr lang="en-US" altLang="zh-CN" sz="3600">
                <a:latin typeface="Times New Roman" panose="02020603050405020304" pitchFamily="18" charset="0"/>
              </a:rPr>
              <a:t>___________</a:t>
            </a:r>
          </a:p>
        </p:txBody>
      </p:sp>
      <p:sp>
        <p:nvSpPr>
          <p:cNvPr id="4100" name="文本框 4099"/>
          <p:cNvSpPr txBox="1"/>
          <p:nvPr/>
        </p:nvSpPr>
        <p:spPr>
          <a:xfrm>
            <a:off x="4479925" y="8382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worr</a:t>
            </a:r>
            <a:r>
              <a:rPr lang="en-US" altLang="zh-CN" sz="3600" b="1">
                <a:latin typeface="Arial" panose="020B0604020202020204" pitchFamily="34" charset="0"/>
              </a:rPr>
              <a:t>ies</a:t>
            </a:r>
          </a:p>
        </p:txBody>
      </p:sp>
      <p:sp>
        <p:nvSpPr>
          <p:cNvPr id="4101" name="文本框 4100"/>
          <p:cNvSpPr txBox="1"/>
          <p:nvPr/>
        </p:nvSpPr>
        <p:spPr>
          <a:xfrm>
            <a:off x="3962400" y="13716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solution</a:t>
            </a:r>
          </a:p>
        </p:txBody>
      </p:sp>
      <p:sp>
        <p:nvSpPr>
          <p:cNvPr id="4102" name="文本框 4101"/>
          <p:cNvSpPr txBox="1"/>
          <p:nvPr/>
        </p:nvSpPr>
        <p:spPr>
          <a:xfrm>
            <a:off x="3779838" y="1851025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understand</a:t>
            </a:r>
            <a:r>
              <a:rPr lang="en-US" altLang="zh-CN" sz="3600" b="1">
                <a:latin typeface="Arial" panose="020B0604020202020204" pitchFamily="34" charset="0"/>
              </a:rPr>
              <a:t>ing</a:t>
            </a:r>
          </a:p>
        </p:txBody>
      </p:sp>
      <p:sp>
        <p:nvSpPr>
          <p:cNvPr id="4103" name="文本框 4102"/>
          <p:cNvSpPr txBox="1"/>
          <p:nvPr/>
        </p:nvSpPr>
        <p:spPr>
          <a:xfrm>
            <a:off x="4267200" y="24384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care</a:t>
            </a:r>
            <a:r>
              <a:rPr lang="en-US" altLang="zh-CN" sz="3600" b="1">
                <a:latin typeface="Arial" panose="020B0604020202020204" pitchFamily="34" charset="0"/>
              </a:rPr>
              <a:t>less</a:t>
            </a:r>
          </a:p>
        </p:txBody>
      </p:sp>
      <p:sp>
        <p:nvSpPr>
          <p:cNvPr id="4104" name="文本框 4103"/>
          <p:cNvSpPr txBox="1"/>
          <p:nvPr/>
        </p:nvSpPr>
        <p:spPr>
          <a:xfrm>
            <a:off x="3352800" y="28956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scary</a:t>
            </a:r>
          </a:p>
        </p:txBody>
      </p:sp>
      <p:sp>
        <p:nvSpPr>
          <p:cNvPr id="4105" name="文本框 4104"/>
          <p:cNvSpPr txBox="1"/>
          <p:nvPr/>
        </p:nvSpPr>
        <p:spPr>
          <a:xfrm>
            <a:off x="2819400" y="34290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felt</a:t>
            </a:r>
          </a:p>
        </p:txBody>
      </p:sp>
      <p:sp>
        <p:nvSpPr>
          <p:cNvPr id="4106" name="文本框 4105"/>
          <p:cNvSpPr txBox="1"/>
          <p:nvPr/>
        </p:nvSpPr>
        <p:spPr>
          <a:xfrm>
            <a:off x="3429000" y="38862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certain</a:t>
            </a:r>
            <a:r>
              <a:rPr lang="en-US" altLang="zh-CN" sz="3600" b="1">
                <a:latin typeface="Arial" panose="020B0604020202020204" pitchFamily="34" charset="0"/>
              </a:rPr>
              <a:t>ly</a:t>
            </a:r>
          </a:p>
        </p:txBody>
      </p:sp>
      <p:sp>
        <p:nvSpPr>
          <p:cNvPr id="4107" name="文本框 4106"/>
          <p:cNvSpPr txBox="1"/>
          <p:nvPr/>
        </p:nvSpPr>
        <p:spPr>
          <a:xfrm>
            <a:off x="2895600" y="44958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lost</a:t>
            </a:r>
          </a:p>
        </p:txBody>
      </p:sp>
      <p:sp>
        <p:nvSpPr>
          <p:cNvPr id="4108" name="文本框 4107"/>
          <p:cNvSpPr txBox="1"/>
          <p:nvPr/>
        </p:nvSpPr>
        <p:spPr>
          <a:xfrm>
            <a:off x="2895600" y="4953000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 halves</a:t>
            </a:r>
          </a:p>
        </p:txBody>
      </p:sp>
      <p:sp>
        <p:nvSpPr>
          <p:cNvPr id="4109" name="文本框 4108"/>
          <p:cNvSpPr txBox="1"/>
          <p:nvPr/>
        </p:nvSpPr>
        <p:spPr>
          <a:xfrm>
            <a:off x="4046538" y="5451475"/>
            <a:ext cx="46291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>
                <a:solidFill>
                  <a:srgbClr val="CC3300"/>
                </a:solidFill>
                <a:latin typeface="Arial" panose="020B0604020202020204" pitchFamily="34" charset="0"/>
              </a:rPr>
              <a:t>advise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2" grpId="0"/>
      <p:bldP spid="4103" grpId="0"/>
      <p:bldP spid="4104" grpId="0"/>
      <p:bldP spid="4105" grpId="0"/>
      <p:bldP spid="4106" grpId="0"/>
      <p:bldP spid="4107" grpId="0"/>
      <p:bldP spid="4108" grpId="0"/>
      <p:bldP spid="4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5601"/>
          <p:cNvSpPr>
            <a:spLocks noGrp="1"/>
          </p:cNvSpPr>
          <p:nvPr>
            <p:ph type="body" idx="1"/>
          </p:nvPr>
        </p:nvSpPr>
        <p:spPr>
          <a:xfrm>
            <a:off x="34925" y="1588"/>
            <a:ext cx="9074150" cy="6884987"/>
          </a:xfrm>
          <a:ln/>
        </p:spPr>
        <p:txBody>
          <a:bodyPr/>
          <a:lstStyle/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参加聚会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举办聚会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3.</a:t>
            </a:r>
            <a:r>
              <a:rPr lang="zh-CN" altLang="en-US" b="1" dirty="0">
                <a:latin typeface="Times New Roman" panose="02020603050405020304" pitchFamily="18" charset="0"/>
              </a:rPr>
              <a:t>去听音乐会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4. </a:t>
            </a:r>
            <a:r>
              <a:rPr lang="zh-CN" altLang="en-US" b="1" dirty="0">
                <a:latin typeface="Times New Roman" panose="02020603050405020304" pitchFamily="18" charset="0"/>
              </a:rPr>
              <a:t>待在家里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5. </a:t>
            </a:r>
            <a:r>
              <a:rPr lang="zh-CN" altLang="en-US" b="1" dirty="0">
                <a:latin typeface="Times New Roman" panose="02020603050405020304" pitchFamily="18" charset="0"/>
              </a:rPr>
              <a:t>穿牛仔裤去聚会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6. </a:t>
            </a:r>
            <a:r>
              <a:rPr lang="zh-CN" altLang="en-US" b="1" dirty="0">
                <a:latin typeface="Times New Roman" panose="02020603050405020304" pitchFamily="18" charset="0"/>
              </a:rPr>
              <a:t>让某人进去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7. </a:t>
            </a:r>
            <a:r>
              <a:rPr lang="zh-CN" altLang="en-US" b="1" dirty="0">
                <a:latin typeface="Times New Roman" panose="02020603050405020304" pitchFamily="18" charset="0"/>
              </a:rPr>
              <a:t>班里的一半人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8. </a:t>
            </a:r>
            <a:r>
              <a:rPr lang="zh-CN" altLang="en-US" b="1" dirty="0">
                <a:latin typeface="Times New Roman" panose="02020603050405020304" pitchFamily="18" charset="0"/>
              </a:rPr>
              <a:t>叫某人做某事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9. </a:t>
            </a:r>
            <a:r>
              <a:rPr lang="zh-CN" altLang="en-US" b="1" dirty="0">
                <a:latin typeface="Times New Roman" panose="02020603050405020304" pitchFamily="18" charset="0"/>
              </a:rPr>
              <a:t>向饭馆订餐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10. </a:t>
            </a:r>
            <a:r>
              <a:rPr lang="zh-CN" altLang="en-US" b="1" dirty="0">
                <a:latin typeface="Times New Roman" panose="02020603050405020304" pitchFamily="18" charset="0"/>
              </a:rPr>
              <a:t>有足够的学习时间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11. </a:t>
            </a:r>
            <a:r>
              <a:rPr lang="zh-CN" altLang="en-US" b="1" dirty="0">
                <a:latin typeface="Times New Roman" panose="02020603050405020304" pitchFamily="18" charset="0"/>
              </a:rPr>
              <a:t>交朋友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12. </a:t>
            </a:r>
            <a:r>
              <a:rPr lang="zh-CN" altLang="en-US" b="1" dirty="0">
                <a:latin typeface="Times New Roman" panose="02020603050405020304" pitchFamily="18" charset="0"/>
              </a:rPr>
              <a:t>上大学</a:t>
            </a:r>
          </a:p>
        </p:txBody>
      </p:sp>
      <p:sp>
        <p:nvSpPr>
          <p:cNvPr id="25603" name="文本框 25602"/>
          <p:cNvSpPr txBox="1"/>
          <p:nvPr/>
        </p:nvSpPr>
        <p:spPr>
          <a:xfrm>
            <a:off x="2268538" y="1647825"/>
            <a:ext cx="2303462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stay at home</a:t>
            </a:r>
          </a:p>
        </p:txBody>
      </p:sp>
      <p:sp>
        <p:nvSpPr>
          <p:cNvPr id="25604" name="文本框 25603"/>
          <p:cNvSpPr txBox="1"/>
          <p:nvPr/>
        </p:nvSpPr>
        <p:spPr>
          <a:xfrm>
            <a:off x="2627313" y="1052513"/>
            <a:ext cx="64103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go to the concert</a:t>
            </a:r>
          </a:p>
        </p:txBody>
      </p:sp>
      <p:sp>
        <p:nvSpPr>
          <p:cNvPr id="25605" name="文本框 25604"/>
          <p:cNvSpPr txBox="1"/>
          <p:nvPr/>
        </p:nvSpPr>
        <p:spPr>
          <a:xfrm>
            <a:off x="2627313" y="549275"/>
            <a:ext cx="22828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a party</a:t>
            </a:r>
          </a:p>
        </p:txBody>
      </p:sp>
      <p:sp>
        <p:nvSpPr>
          <p:cNvPr id="25606" name="文本框 25605"/>
          <p:cNvSpPr txBox="1"/>
          <p:nvPr/>
        </p:nvSpPr>
        <p:spPr>
          <a:xfrm>
            <a:off x="2268538" y="0"/>
            <a:ext cx="5940425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go to the party</a:t>
            </a:r>
          </a:p>
        </p:txBody>
      </p:sp>
      <p:sp>
        <p:nvSpPr>
          <p:cNvPr id="25607" name="文本框 25606"/>
          <p:cNvSpPr txBox="1"/>
          <p:nvPr/>
        </p:nvSpPr>
        <p:spPr>
          <a:xfrm>
            <a:off x="3382963" y="2205038"/>
            <a:ext cx="57610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wear jeans to the party</a:t>
            </a:r>
          </a:p>
        </p:txBody>
      </p:sp>
      <p:sp>
        <p:nvSpPr>
          <p:cNvPr id="25608" name="文本框 25607"/>
          <p:cNvSpPr txBox="1"/>
          <p:nvPr/>
        </p:nvSpPr>
        <p:spPr>
          <a:xfrm>
            <a:off x="2627313" y="2852738"/>
            <a:ext cx="5832475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let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 in</a:t>
            </a:r>
          </a:p>
        </p:txBody>
      </p:sp>
      <p:sp>
        <p:nvSpPr>
          <p:cNvPr id="25609" name="文本框 25608"/>
          <p:cNvSpPr txBox="1"/>
          <p:nvPr/>
        </p:nvSpPr>
        <p:spPr>
          <a:xfrm>
            <a:off x="2987675" y="3384550"/>
            <a:ext cx="57959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half the class</a:t>
            </a:r>
          </a:p>
        </p:txBody>
      </p:sp>
      <p:sp>
        <p:nvSpPr>
          <p:cNvPr id="25610" name="文本框 25609"/>
          <p:cNvSpPr txBox="1"/>
          <p:nvPr/>
        </p:nvSpPr>
        <p:spPr>
          <a:xfrm>
            <a:off x="3060700" y="4005263"/>
            <a:ext cx="42481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ask sb. to do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5611" name="文本框 25610"/>
          <p:cNvSpPr txBox="1"/>
          <p:nvPr/>
        </p:nvSpPr>
        <p:spPr>
          <a:xfrm>
            <a:off x="2700338" y="4537075"/>
            <a:ext cx="5886450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order food from a restaurant</a:t>
            </a:r>
          </a:p>
        </p:txBody>
      </p:sp>
      <p:sp>
        <p:nvSpPr>
          <p:cNvPr id="25612" name="文本框 25611"/>
          <p:cNvSpPr txBox="1"/>
          <p:nvPr/>
        </p:nvSpPr>
        <p:spPr>
          <a:xfrm>
            <a:off x="3995738" y="5157788"/>
            <a:ext cx="51133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enough time to study</a:t>
            </a:r>
          </a:p>
        </p:txBody>
      </p:sp>
      <p:sp>
        <p:nvSpPr>
          <p:cNvPr id="25613" name="文本框 25612"/>
          <p:cNvSpPr txBox="1"/>
          <p:nvPr/>
        </p:nvSpPr>
        <p:spPr>
          <a:xfrm>
            <a:off x="2051050" y="5705475"/>
            <a:ext cx="70929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make friends with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endParaRPr lang="en-US" altLang="zh-CN" sz="30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文本框 25613"/>
          <p:cNvSpPr txBox="1"/>
          <p:nvPr/>
        </p:nvSpPr>
        <p:spPr>
          <a:xfrm>
            <a:off x="2051050" y="6254750"/>
            <a:ext cx="70929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go to college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ldLvl="0"/>
      <p:bldP spid="25604" grpId="0" bldLvl="0"/>
      <p:bldP spid="25605" grpId="0" bldLvl="0"/>
      <p:bldP spid="25606" grpId="0" bldLvl="0"/>
      <p:bldP spid="25607" grpId="0" bldLvl="0"/>
      <p:bldP spid="25608" grpId="0" bldLvl="0"/>
      <p:bldP spid="25609" grpId="0" bldLvl="0"/>
      <p:bldP spid="25610" grpId="0" bldLvl="0"/>
      <p:bldP spid="25611" grpId="0" bldLvl="0"/>
      <p:bldP spid="25612" grpId="0" bldLvl="0"/>
      <p:bldP spid="25613" grpId="0" bldLvl="0"/>
      <p:bldP spid="2561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26625"/>
          <p:cNvSpPr>
            <a:spLocks noGrp="1"/>
          </p:cNvSpPr>
          <p:nvPr>
            <p:ph type="body" idx="1"/>
          </p:nvPr>
        </p:nvSpPr>
        <p:spPr>
          <a:xfrm>
            <a:off x="34925" y="1588"/>
            <a:ext cx="9074150" cy="6884987"/>
          </a:xfrm>
          <a:ln/>
        </p:spPr>
        <p:txBody>
          <a:bodyPr/>
          <a:lstStyle/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13. </a:t>
            </a:r>
            <a:r>
              <a:rPr lang="zh-CN" altLang="en-US" b="1" dirty="0">
                <a:latin typeface="Times New Roman" panose="02020603050405020304" pitchFamily="18" charset="0"/>
              </a:rPr>
              <a:t>环游世界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14. </a:t>
            </a:r>
            <a:r>
              <a:rPr lang="zh-CN" altLang="en-US" b="1" dirty="0">
                <a:latin typeface="Times New Roman" panose="02020603050405020304" pitchFamily="18" charset="0"/>
              </a:rPr>
              <a:t>赚钱                       </a:t>
            </a:r>
            <a:r>
              <a:rPr lang="en-US" altLang="zh-CN" b="1">
                <a:latin typeface="Times New Roman" panose="02020603050405020304" pitchFamily="18" charset="0"/>
              </a:rPr>
              <a:t>15. </a:t>
            </a:r>
            <a:r>
              <a:rPr lang="zh-CN" altLang="en-US" b="1" dirty="0">
                <a:latin typeface="Times New Roman" panose="02020603050405020304" pitchFamily="18" charset="0"/>
              </a:rPr>
              <a:t>受教育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16. </a:t>
            </a:r>
            <a:r>
              <a:rPr lang="zh-CN" altLang="en-US" b="1" dirty="0">
                <a:latin typeface="Times New Roman" panose="02020603050405020304" pitchFamily="18" charset="0"/>
              </a:rPr>
              <a:t>当今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17. </a:t>
            </a:r>
            <a:r>
              <a:rPr lang="zh-CN" altLang="en-US" b="1" dirty="0">
                <a:latin typeface="Times New Roman" panose="02020603050405020304" pitchFamily="18" charset="0"/>
              </a:rPr>
              <a:t>在学业上有麻烦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18. </a:t>
            </a:r>
            <a:r>
              <a:rPr lang="zh-CN" altLang="en-US" b="1" dirty="0">
                <a:latin typeface="Times New Roman" panose="02020603050405020304" pitchFamily="18" charset="0"/>
              </a:rPr>
              <a:t>最后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19. </a:t>
            </a:r>
            <a:r>
              <a:rPr lang="zh-CN" altLang="en-US" b="1" dirty="0">
                <a:latin typeface="Times New Roman" panose="02020603050405020304" pitchFamily="18" charset="0"/>
              </a:rPr>
              <a:t>犯错误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20. </a:t>
            </a:r>
            <a:r>
              <a:rPr lang="zh-CN" altLang="en-US" b="1" dirty="0">
                <a:latin typeface="Times New Roman" panose="02020603050405020304" pitchFamily="18" charset="0"/>
              </a:rPr>
              <a:t>逃避问题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21. </a:t>
            </a:r>
            <a:r>
              <a:rPr lang="zh-CN" altLang="en-US" b="1" dirty="0">
                <a:latin typeface="Times New Roman" panose="02020603050405020304" pitchFamily="18" charset="0"/>
              </a:rPr>
              <a:t>努力去做某事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22. </a:t>
            </a:r>
            <a:r>
              <a:rPr lang="zh-CN" altLang="en-US" b="1" dirty="0">
                <a:latin typeface="Times New Roman" panose="02020603050405020304" pitchFamily="18" charset="0"/>
              </a:rPr>
              <a:t>把</a:t>
            </a:r>
            <a:r>
              <a:rPr lang="en-US" altLang="zh-CN" b="1">
                <a:latin typeface="Arial" panose="020B0604020202020204" pitchFamily="34" charset="0"/>
              </a:rPr>
              <a:t>……</a:t>
            </a:r>
            <a:r>
              <a:rPr lang="zh-CN" altLang="en-US" b="1" dirty="0">
                <a:latin typeface="Times New Roman" panose="02020603050405020304" pitchFamily="18" charset="0"/>
              </a:rPr>
              <a:t>切成两半</a:t>
            </a:r>
            <a:r>
              <a:rPr lang="en-US" altLang="zh-CN" b="1">
                <a:latin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</a:rPr>
              <a:t>减半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23. </a:t>
            </a:r>
            <a:r>
              <a:rPr lang="zh-CN" altLang="en-US" b="1" dirty="0">
                <a:latin typeface="Times New Roman" panose="02020603050405020304" pitchFamily="18" charset="0"/>
              </a:rPr>
              <a:t>解决问题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24. </a:t>
            </a:r>
            <a:r>
              <a:rPr lang="zh-CN" altLang="en-US" b="1" dirty="0">
                <a:latin typeface="Times New Roman" panose="02020603050405020304" pitchFamily="18" charset="0"/>
              </a:rPr>
              <a:t>害怕做某事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25. </a:t>
            </a:r>
            <a:r>
              <a:rPr lang="zh-CN" altLang="en-US" b="1" dirty="0">
                <a:latin typeface="Times New Roman" panose="02020603050405020304" pitchFamily="18" charset="0"/>
              </a:rPr>
              <a:t>因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而闻名</a:t>
            </a:r>
          </a:p>
        </p:txBody>
      </p:sp>
      <p:sp>
        <p:nvSpPr>
          <p:cNvPr id="26627" name="文本框 26626"/>
          <p:cNvSpPr txBox="1"/>
          <p:nvPr/>
        </p:nvSpPr>
        <p:spPr>
          <a:xfrm>
            <a:off x="1692275" y="1100138"/>
            <a:ext cx="5486400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these days</a:t>
            </a:r>
          </a:p>
        </p:txBody>
      </p:sp>
      <p:sp>
        <p:nvSpPr>
          <p:cNvPr id="26628" name="文本框 26627"/>
          <p:cNvSpPr txBox="1"/>
          <p:nvPr/>
        </p:nvSpPr>
        <p:spPr>
          <a:xfrm>
            <a:off x="1619250" y="549275"/>
            <a:ext cx="237648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make money</a:t>
            </a:r>
          </a:p>
        </p:txBody>
      </p:sp>
      <p:sp>
        <p:nvSpPr>
          <p:cNvPr id="26629" name="文本框 26628"/>
          <p:cNvSpPr txBox="1"/>
          <p:nvPr/>
        </p:nvSpPr>
        <p:spPr>
          <a:xfrm>
            <a:off x="5724525" y="549275"/>
            <a:ext cx="28797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get an education</a:t>
            </a:r>
          </a:p>
        </p:txBody>
      </p:sp>
      <p:sp>
        <p:nvSpPr>
          <p:cNvPr id="26630" name="文本框 26629"/>
          <p:cNvSpPr txBox="1"/>
          <p:nvPr/>
        </p:nvSpPr>
        <p:spPr>
          <a:xfrm>
            <a:off x="2555875" y="0"/>
            <a:ext cx="65532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travel around the world</a:t>
            </a:r>
          </a:p>
        </p:txBody>
      </p:sp>
      <p:sp>
        <p:nvSpPr>
          <p:cNvPr id="26631" name="文本框 26630"/>
          <p:cNvSpPr txBox="1"/>
          <p:nvPr/>
        </p:nvSpPr>
        <p:spPr>
          <a:xfrm>
            <a:off x="4176713" y="1700213"/>
            <a:ext cx="47879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problems with </a:t>
            </a:r>
            <a:r>
              <a:rPr lang="en-US" altLang="zh-CN" sz="3000" b="1" u="sng">
                <a:solidFill>
                  <a:srgbClr val="800000"/>
                </a:solidFill>
                <a:latin typeface="Times New Roman" panose="02020603050405020304" pitchFamily="18" charset="0"/>
              </a:rPr>
              <a:t>study</a:t>
            </a:r>
          </a:p>
        </p:txBody>
      </p:sp>
      <p:sp>
        <p:nvSpPr>
          <p:cNvPr id="26632" name="文本框 26631"/>
          <p:cNvSpPr txBox="1"/>
          <p:nvPr/>
        </p:nvSpPr>
        <p:spPr>
          <a:xfrm>
            <a:off x="1619250" y="2276475"/>
            <a:ext cx="4587875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in the end</a:t>
            </a:r>
          </a:p>
        </p:txBody>
      </p:sp>
      <p:sp>
        <p:nvSpPr>
          <p:cNvPr id="26633" name="文本框 26632"/>
          <p:cNvSpPr txBox="1"/>
          <p:nvPr/>
        </p:nvSpPr>
        <p:spPr>
          <a:xfrm>
            <a:off x="2051050" y="2781300"/>
            <a:ext cx="57197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make mistakes</a:t>
            </a:r>
          </a:p>
        </p:txBody>
      </p:sp>
      <p:sp>
        <p:nvSpPr>
          <p:cNvPr id="26634" name="文本框 26633"/>
          <p:cNvSpPr txBox="1"/>
          <p:nvPr/>
        </p:nvSpPr>
        <p:spPr>
          <a:xfrm>
            <a:off x="2487613" y="3384550"/>
            <a:ext cx="57197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run away from problems</a:t>
            </a:r>
          </a:p>
        </p:txBody>
      </p:sp>
      <p:sp>
        <p:nvSpPr>
          <p:cNvPr id="26635" name="文本框 26634"/>
          <p:cNvSpPr txBox="1"/>
          <p:nvPr/>
        </p:nvSpPr>
        <p:spPr>
          <a:xfrm>
            <a:off x="3203575" y="3959225"/>
            <a:ext cx="56896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try to do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36" name="文本框 26635"/>
          <p:cNvSpPr txBox="1"/>
          <p:nvPr/>
        </p:nvSpPr>
        <p:spPr>
          <a:xfrm>
            <a:off x="4500563" y="4508500"/>
            <a:ext cx="453707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cut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 in half/ into two    </a:t>
            </a:r>
          </a:p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                                  halves</a:t>
            </a:r>
            <a:endParaRPr lang="en-US" altLang="zh-CN" sz="3000" b="1" dirty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7" name="文本框 26636"/>
          <p:cNvSpPr txBox="1"/>
          <p:nvPr/>
        </p:nvSpPr>
        <p:spPr>
          <a:xfrm>
            <a:off x="2487613" y="5084763"/>
            <a:ext cx="454977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solve a problem</a:t>
            </a:r>
          </a:p>
        </p:txBody>
      </p:sp>
      <p:sp>
        <p:nvSpPr>
          <p:cNvPr id="26638" name="文本框 26637"/>
          <p:cNvSpPr txBox="1"/>
          <p:nvPr/>
        </p:nvSpPr>
        <p:spPr>
          <a:xfrm>
            <a:off x="2811463" y="5705475"/>
            <a:ext cx="58261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be afraid to do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639" name="文本框 26638"/>
          <p:cNvSpPr txBox="1"/>
          <p:nvPr/>
        </p:nvSpPr>
        <p:spPr>
          <a:xfrm>
            <a:off x="3027363" y="6254750"/>
            <a:ext cx="58261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be famous for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/>
      <p:bldP spid="26628" grpId="0" bldLvl="0"/>
      <p:bldP spid="26629" grpId="0" bldLvl="0"/>
      <p:bldP spid="26630" grpId="0" bldLvl="0"/>
      <p:bldP spid="26631" grpId="0" bldLvl="0"/>
      <p:bldP spid="26632" grpId="0" bldLvl="0"/>
      <p:bldP spid="26633" grpId="0" bldLvl="0"/>
      <p:bldP spid="26634" grpId="0" bldLvl="0"/>
      <p:bldP spid="26635" grpId="0" bldLvl="0"/>
      <p:bldP spid="26636" grpId="0" bldLvl="0"/>
      <p:bldP spid="26637" grpId="0" bldLvl="0"/>
      <p:bldP spid="26638" grpId="0" bldLvl="0"/>
      <p:bldP spid="26639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占位符 33793"/>
          <p:cNvSpPr>
            <a:spLocks noGrp="1"/>
          </p:cNvSpPr>
          <p:nvPr>
            <p:ph type="body" idx="1"/>
          </p:nvPr>
        </p:nvSpPr>
        <p:spPr>
          <a:xfrm>
            <a:off x="34925" y="1588"/>
            <a:ext cx="9074150" cy="6884987"/>
          </a:xfrm>
          <a:ln/>
        </p:spPr>
        <p:txBody>
          <a:bodyPr/>
          <a:lstStyle/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26. </a:t>
            </a:r>
            <a:r>
              <a:rPr lang="zh-CN" altLang="en-US" b="1" dirty="0">
                <a:latin typeface="Times New Roman" panose="02020603050405020304" pitchFamily="18" charset="0"/>
              </a:rPr>
              <a:t>明天晚上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27.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担忧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28. </a:t>
            </a:r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做食物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29. </a:t>
            </a:r>
            <a:r>
              <a:rPr lang="zh-CN" altLang="en-US" b="1" dirty="0">
                <a:latin typeface="Times New Roman" panose="02020603050405020304" pitchFamily="18" charset="0"/>
              </a:rPr>
              <a:t>太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而不能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30. </a:t>
            </a:r>
            <a:r>
              <a:rPr lang="zh-CN" altLang="en-US" b="1" dirty="0">
                <a:latin typeface="Times New Roman" panose="02020603050405020304" pitchFamily="18" charset="0"/>
              </a:rPr>
              <a:t>花费我太久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31.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给某人一些建议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32. </a:t>
            </a:r>
            <a:r>
              <a:rPr lang="zh-CN" altLang="en-US" b="1" dirty="0">
                <a:latin typeface="Times New Roman" panose="02020603050405020304" pitchFamily="18" charset="0"/>
              </a:rPr>
              <a:t>保守秘密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33. </a:t>
            </a:r>
            <a:r>
              <a:rPr lang="zh-CN" altLang="en-US" sz="2800" b="1" dirty="0">
                <a:latin typeface="Times New Roman" panose="02020603050405020304" pitchFamily="18" charset="0"/>
              </a:rPr>
              <a:t>有大量问题和麻烦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34. </a:t>
            </a:r>
            <a:r>
              <a:rPr lang="zh-CN" altLang="en-US" b="1" dirty="0">
                <a:latin typeface="Times New Roman" panose="02020603050405020304" pitchFamily="18" charset="0"/>
              </a:rPr>
              <a:t>在做某事方面有麻烦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35. </a:t>
            </a:r>
            <a:r>
              <a:rPr lang="zh-CN" altLang="en-US" b="1" dirty="0">
                <a:latin typeface="Times New Roman" panose="02020603050405020304" pitchFamily="18" charset="0"/>
              </a:rPr>
              <a:t>在生活中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36. </a:t>
            </a:r>
            <a:r>
              <a:rPr lang="zh-CN" altLang="en-US" b="1" dirty="0">
                <a:latin typeface="Times New Roman" panose="02020603050405020304" pitchFamily="18" charset="0"/>
              </a:rPr>
              <a:t>因某事生气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37. </a:t>
            </a:r>
            <a:r>
              <a:rPr lang="zh-CN" altLang="en-US" b="1" dirty="0">
                <a:latin typeface="Times New Roman" panose="02020603050405020304" pitchFamily="18" charset="0"/>
              </a:rPr>
              <a:t>对某人生气</a:t>
            </a:r>
          </a:p>
        </p:txBody>
      </p:sp>
      <p:sp>
        <p:nvSpPr>
          <p:cNvPr id="33795" name="文本框 33794"/>
          <p:cNvSpPr txBox="1"/>
          <p:nvPr/>
        </p:nvSpPr>
        <p:spPr>
          <a:xfrm>
            <a:off x="3348038" y="1700213"/>
            <a:ext cx="374491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too adj. to do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6" name="文本框 33795"/>
          <p:cNvSpPr txBox="1"/>
          <p:nvPr/>
        </p:nvSpPr>
        <p:spPr>
          <a:xfrm>
            <a:off x="2771775" y="1125538"/>
            <a:ext cx="6410325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make food for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endParaRPr lang="en-US" altLang="zh-CN" sz="30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文本框 33796"/>
          <p:cNvSpPr txBox="1"/>
          <p:nvPr/>
        </p:nvSpPr>
        <p:spPr>
          <a:xfrm>
            <a:off x="2627313" y="549275"/>
            <a:ext cx="42497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worry about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endParaRPr lang="en-US" altLang="zh-CN" sz="30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文本框 33797"/>
          <p:cNvSpPr txBox="1"/>
          <p:nvPr/>
        </p:nvSpPr>
        <p:spPr>
          <a:xfrm>
            <a:off x="2519363" y="0"/>
            <a:ext cx="5940425" cy="547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tomorrow night</a:t>
            </a:r>
          </a:p>
        </p:txBody>
      </p:sp>
      <p:sp>
        <p:nvSpPr>
          <p:cNvPr id="33799" name="文本框 33798"/>
          <p:cNvSpPr txBox="1"/>
          <p:nvPr/>
        </p:nvSpPr>
        <p:spPr>
          <a:xfrm>
            <a:off x="2916238" y="2276475"/>
            <a:ext cx="57610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take me too long</a:t>
            </a:r>
          </a:p>
        </p:txBody>
      </p:sp>
      <p:sp>
        <p:nvSpPr>
          <p:cNvPr id="33801" name="文本框 33800"/>
          <p:cNvSpPr txBox="1"/>
          <p:nvPr/>
        </p:nvSpPr>
        <p:spPr>
          <a:xfrm>
            <a:off x="4356100" y="2781300"/>
            <a:ext cx="482441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give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 some advice on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endParaRPr lang="en-US" altLang="zh-CN" sz="30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2" name="文本框 33801"/>
          <p:cNvSpPr txBox="1"/>
          <p:nvPr/>
        </p:nvSpPr>
        <p:spPr>
          <a:xfrm>
            <a:off x="2411413" y="3384550"/>
            <a:ext cx="42481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keep 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to oneself</a:t>
            </a:r>
          </a:p>
        </p:txBody>
      </p:sp>
      <p:sp>
        <p:nvSpPr>
          <p:cNvPr id="33803" name="文本框 33802"/>
          <p:cNvSpPr txBox="1"/>
          <p:nvPr/>
        </p:nvSpPr>
        <p:spPr>
          <a:xfrm>
            <a:off x="3492500" y="3960813"/>
            <a:ext cx="5886450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lots of problems and worries</a:t>
            </a:r>
          </a:p>
        </p:txBody>
      </p:sp>
      <p:sp>
        <p:nvSpPr>
          <p:cNvPr id="33804" name="文本框 33803"/>
          <p:cNvSpPr txBox="1"/>
          <p:nvPr/>
        </p:nvSpPr>
        <p:spPr>
          <a:xfrm>
            <a:off x="4354513" y="4535488"/>
            <a:ext cx="5113337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problems in doing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805" name="文本框 33804"/>
          <p:cNvSpPr txBox="1"/>
          <p:nvPr/>
        </p:nvSpPr>
        <p:spPr>
          <a:xfrm>
            <a:off x="2411413" y="5157788"/>
            <a:ext cx="14398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in life</a:t>
            </a:r>
          </a:p>
        </p:txBody>
      </p:sp>
      <p:sp>
        <p:nvSpPr>
          <p:cNvPr id="33806" name="文本框 33805"/>
          <p:cNvSpPr txBox="1"/>
          <p:nvPr/>
        </p:nvSpPr>
        <p:spPr>
          <a:xfrm>
            <a:off x="2843213" y="5661025"/>
            <a:ext cx="38163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be angry about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807" name="文本框 33806"/>
          <p:cNvSpPr txBox="1"/>
          <p:nvPr/>
        </p:nvSpPr>
        <p:spPr>
          <a:xfrm>
            <a:off x="2843213" y="6237288"/>
            <a:ext cx="5940425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be angry with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ldLvl="0"/>
      <p:bldP spid="33796" grpId="0" bldLvl="0"/>
      <p:bldP spid="33797" grpId="0" bldLvl="0"/>
      <p:bldP spid="33798" grpId="0" bldLvl="0"/>
      <p:bldP spid="33799" grpId="0" bldLvl="0"/>
      <p:bldP spid="33801" grpId="0" bldLvl="0"/>
      <p:bldP spid="33802" grpId="0" bldLvl="0"/>
      <p:bldP spid="33803" grpId="0" bldLvl="0"/>
      <p:bldP spid="33804" grpId="0" bldLvl="0"/>
      <p:bldP spid="33805" grpId="0" bldLvl="0"/>
      <p:bldP spid="33806" grpId="0" bldLvl="0"/>
      <p:bldP spid="33807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占位符 34817"/>
          <p:cNvSpPr>
            <a:spLocks noGrp="1"/>
          </p:cNvSpPr>
          <p:nvPr>
            <p:ph type="body" idx="1"/>
          </p:nvPr>
        </p:nvSpPr>
        <p:spPr>
          <a:xfrm>
            <a:off x="34925" y="1588"/>
            <a:ext cx="9074150" cy="6884987"/>
          </a:xfrm>
          <a:ln/>
        </p:spPr>
        <p:txBody>
          <a:bodyPr/>
          <a:lstStyle/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38. </a:t>
            </a:r>
            <a:r>
              <a:rPr lang="zh-CN" altLang="en-US" b="1" dirty="0">
                <a:latin typeface="Times New Roman" panose="02020603050405020304" pitchFamily="18" charset="0"/>
              </a:rPr>
              <a:t>第一步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39.</a:t>
            </a:r>
            <a:r>
              <a:rPr lang="zh-CN" altLang="en-US" b="1" dirty="0">
                <a:latin typeface="Times New Roman" panose="02020603050405020304" pitchFamily="18" charset="0"/>
              </a:rPr>
              <a:t>做某事做了一半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40. </a:t>
            </a:r>
            <a:r>
              <a:rPr lang="zh-CN" altLang="en-US" b="1" dirty="0">
                <a:latin typeface="Times New Roman" panose="02020603050405020304" pitchFamily="18" charset="0"/>
              </a:rPr>
              <a:t>在晚会上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41. </a:t>
            </a:r>
            <a:r>
              <a:rPr lang="zh-CN" altLang="en-US" b="1" dirty="0">
                <a:latin typeface="Times New Roman" panose="02020603050405020304" pitchFamily="18" charset="0"/>
              </a:rPr>
              <a:t>感到枯燥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42. </a:t>
            </a:r>
            <a:r>
              <a:rPr lang="zh-CN" altLang="en-US" b="1" dirty="0">
                <a:latin typeface="Times New Roman" panose="02020603050405020304" pitchFamily="18" charset="0"/>
              </a:rPr>
              <a:t>组织英语活动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43. </a:t>
            </a:r>
            <a:r>
              <a:rPr lang="zh-CN" altLang="en-US" b="1" dirty="0">
                <a:latin typeface="Times New Roman" panose="02020603050405020304" pitchFamily="18" charset="0"/>
              </a:rPr>
              <a:t>看录像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44. </a:t>
            </a:r>
            <a:r>
              <a:rPr lang="zh-CN" altLang="en-US" b="1" dirty="0">
                <a:latin typeface="Times New Roman" panose="02020603050405020304" pitchFamily="18" charset="0"/>
              </a:rPr>
              <a:t>参观养老院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45. </a:t>
            </a:r>
            <a:r>
              <a:rPr lang="zh-CN" altLang="en-US" b="1" dirty="0">
                <a:latin typeface="Times New Roman" panose="02020603050405020304" pitchFamily="18" charset="0"/>
              </a:rPr>
              <a:t>学校大扫除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46. </a:t>
            </a:r>
            <a:r>
              <a:rPr lang="zh-CN" altLang="en-US" b="1" dirty="0">
                <a:latin typeface="Times New Roman" panose="02020603050405020304" pitchFamily="18" charset="0"/>
              </a:rPr>
              <a:t>从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获得建议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47. </a:t>
            </a:r>
            <a:r>
              <a:rPr lang="zh-CN" altLang="en-US" b="1" dirty="0">
                <a:latin typeface="Times New Roman" panose="02020603050405020304" pitchFamily="18" charset="0"/>
              </a:rPr>
              <a:t>分担烦恼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48. </a:t>
            </a:r>
            <a:r>
              <a:rPr lang="zh-CN" altLang="en-US" b="1" dirty="0">
                <a:latin typeface="Times New Roman" panose="02020603050405020304" pitchFamily="18" charset="0"/>
              </a:rPr>
              <a:t>职业球员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49.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zh-CN" altLang="en-US" b="1" dirty="0">
                <a:latin typeface="Times New Roman" panose="02020603050405020304" pitchFamily="18" charset="0"/>
              </a:rPr>
              <a:t>上有经验</a:t>
            </a:r>
          </a:p>
        </p:txBody>
      </p:sp>
      <p:sp>
        <p:nvSpPr>
          <p:cNvPr id="34819" name="文本框 34818"/>
          <p:cNvSpPr txBox="1"/>
          <p:nvPr/>
        </p:nvSpPr>
        <p:spPr>
          <a:xfrm>
            <a:off x="2413000" y="1125538"/>
            <a:ext cx="2303463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at the party</a:t>
            </a:r>
          </a:p>
        </p:txBody>
      </p:sp>
      <p:sp>
        <p:nvSpPr>
          <p:cNvPr id="34820" name="文本框 34819"/>
          <p:cNvSpPr txBox="1"/>
          <p:nvPr/>
        </p:nvSpPr>
        <p:spPr>
          <a:xfrm>
            <a:off x="3490913" y="576263"/>
            <a:ext cx="54022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be halfway to doing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4821" name="文本框 34820"/>
          <p:cNvSpPr txBox="1"/>
          <p:nvPr/>
        </p:nvSpPr>
        <p:spPr>
          <a:xfrm>
            <a:off x="2339975" y="0"/>
            <a:ext cx="27368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the first step</a:t>
            </a:r>
          </a:p>
        </p:txBody>
      </p:sp>
      <p:sp>
        <p:nvSpPr>
          <p:cNvPr id="34823" name="文本框 34822"/>
          <p:cNvSpPr txBox="1"/>
          <p:nvPr/>
        </p:nvSpPr>
        <p:spPr>
          <a:xfrm>
            <a:off x="2482850" y="1655763"/>
            <a:ext cx="576103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get bored</a:t>
            </a:r>
          </a:p>
        </p:txBody>
      </p:sp>
      <p:sp>
        <p:nvSpPr>
          <p:cNvPr id="34824" name="文本框 34823"/>
          <p:cNvSpPr txBox="1"/>
          <p:nvPr/>
        </p:nvSpPr>
        <p:spPr>
          <a:xfrm>
            <a:off x="3311525" y="2205038"/>
            <a:ext cx="5832475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organize English activities</a:t>
            </a:r>
          </a:p>
        </p:txBody>
      </p:sp>
      <p:sp>
        <p:nvSpPr>
          <p:cNvPr id="34825" name="文本框 34824"/>
          <p:cNvSpPr txBox="1"/>
          <p:nvPr/>
        </p:nvSpPr>
        <p:spPr>
          <a:xfrm>
            <a:off x="2051050" y="2781300"/>
            <a:ext cx="57959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watch a video</a:t>
            </a:r>
          </a:p>
        </p:txBody>
      </p:sp>
      <p:sp>
        <p:nvSpPr>
          <p:cNvPr id="34826" name="文本框 34825"/>
          <p:cNvSpPr txBox="1"/>
          <p:nvPr/>
        </p:nvSpPr>
        <p:spPr>
          <a:xfrm>
            <a:off x="2843213" y="3429000"/>
            <a:ext cx="42481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visit old people’s house</a:t>
            </a:r>
          </a:p>
        </p:txBody>
      </p:sp>
      <p:sp>
        <p:nvSpPr>
          <p:cNvPr id="34827" name="文本框 34826"/>
          <p:cNvSpPr txBox="1"/>
          <p:nvPr/>
        </p:nvSpPr>
        <p:spPr>
          <a:xfrm>
            <a:off x="2862263" y="3960813"/>
            <a:ext cx="5886450" cy="547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school clean-up</a:t>
            </a:r>
          </a:p>
        </p:txBody>
      </p:sp>
      <p:sp>
        <p:nvSpPr>
          <p:cNvPr id="34828" name="文本框 34827"/>
          <p:cNvSpPr txBox="1"/>
          <p:nvPr/>
        </p:nvSpPr>
        <p:spPr>
          <a:xfrm>
            <a:off x="3203575" y="4508500"/>
            <a:ext cx="5113338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get advice from</a:t>
            </a:r>
            <a:r>
              <a:rPr lang="en-US" altLang="zh-CN" sz="3000" b="1">
                <a:solidFill>
                  <a:srgbClr val="800000"/>
                </a:solidFill>
                <a:latin typeface="Arial" panose="020B0604020202020204" pitchFamily="34" charset="0"/>
              </a:rPr>
              <a:t>…</a:t>
            </a:r>
            <a:endParaRPr lang="en-US" altLang="zh-CN" sz="3000" b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9" name="文本框 34828"/>
          <p:cNvSpPr txBox="1"/>
          <p:nvPr/>
        </p:nvSpPr>
        <p:spPr>
          <a:xfrm>
            <a:off x="2339975" y="5084763"/>
            <a:ext cx="70929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share a problem</a:t>
            </a:r>
          </a:p>
        </p:txBody>
      </p:sp>
      <p:sp>
        <p:nvSpPr>
          <p:cNvPr id="34831" name="文本框 34830"/>
          <p:cNvSpPr txBox="1"/>
          <p:nvPr/>
        </p:nvSpPr>
        <p:spPr>
          <a:xfrm>
            <a:off x="2411413" y="5661025"/>
            <a:ext cx="70929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professional player</a:t>
            </a:r>
          </a:p>
        </p:txBody>
      </p:sp>
      <p:sp>
        <p:nvSpPr>
          <p:cNvPr id="34832" name="文本框 34831"/>
          <p:cNvSpPr txBox="1"/>
          <p:nvPr/>
        </p:nvSpPr>
        <p:spPr>
          <a:xfrm>
            <a:off x="3276600" y="6192838"/>
            <a:ext cx="58674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have experience in doing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ldLvl="0"/>
      <p:bldP spid="34820" grpId="0" bldLvl="0"/>
      <p:bldP spid="34821" grpId="0" bldLvl="0"/>
      <p:bldP spid="34823" grpId="0" bldLvl="0"/>
      <p:bldP spid="34824" grpId="0" bldLvl="0"/>
      <p:bldP spid="34825" grpId="0" bldLvl="0"/>
      <p:bldP spid="34826" grpId="0" bldLvl="0"/>
      <p:bldP spid="34827" grpId="0" bldLvl="0"/>
      <p:bldP spid="34828" grpId="0" bldLvl="0"/>
      <p:bldP spid="34829" grpId="0" bldLvl="0"/>
      <p:bldP spid="34831" grpId="0" bldLvl="0"/>
      <p:bldP spid="34832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5841"/>
          <p:cNvSpPr>
            <a:spLocks noGrp="1"/>
          </p:cNvSpPr>
          <p:nvPr>
            <p:ph type="body" idx="1"/>
          </p:nvPr>
        </p:nvSpPr>
        <p:spPr>
          <a:xfrm>
            <a:off x="34925" y="1588"/>
            <a:ext cx="9074150" cy="6884987"/>
          </a:xfrm>
          <a:ln/>
        </p:spPr>
        <p:txBody>
          <a:bodyPr/>
          <a:lstStyle/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50. </a:t>
            </a:r>
            <a:r>
              <a:rPr lang="zh-CN" altLang="en-US" b="1" dirty="0">
                <a:latin typeface="Times New Roman" panose="02020603050405020304" pitchFamily="18" charset="0"/>
              </a:rPr>
              <a:t>一次不寻常的经历</a:t>
            </a:r>
          </a:p>
          <a:p>
            <a:pPr>
              <a:spcBef>
                <a:spcPct val="1700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51. </a:t>
            </a:r>
            <a:r>
              <a:rPr lang="zh-CN" altLang="en-US" b="1" dirty="0">
                <a:latin typeface="Times New Roman" panose="02020603050405020304" pitchFamily="18" charset="0"/>
              </a:rPr>
              <a:t>建议某人去做某事</a:t>
            </a:r>
          </a:p>
          <a:p>
            <a:pPr>
              <a:spcBef>
                <a:spcPct val="17000"/>
              </a:spcBef>
              <a:buNone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44" name="文本框 35843"/>
          <p:cNvSpPr txBox="1"/>
          <p:nvPr/>
        </p:nvSpPr>
        <p:spPr>
          <a:xfrm>
            <a:off x="3994150" y="576263"/>
            <a:ext cx="5402263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advise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sb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 to do </a:t>
            </a:r>
            <a:r>
              <a:rPr lang="en-US" altLang="zh-CN" sz="3000" b="1" err="1">
                <a:solidFill>
                  <a:srgbClr val="800000"/>
                </a:solidFill>
                <a:latin typeface="Times New Roman" panose="02020603050405020304" pitchFamily="18" charset="0"/>
              </a:rPr>
              <a:t>sth</a:t>
            </a:r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5845" name="文本框 35844"/>
          <p:cNvSpPr txBox="1"/>
          <p:nvPr/>
        </p:nvSpPr>
        <p:spPr>
          <a:xfrm>
            <a:off x="3995738" y="0"/>
            <a:ext cx="5148262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000" b="1">
                <a:solidFill>
                  <a:srgbClr val="800000"/>
                </a:solidFill>
                <a:latin typeface="Times New Roman" panose="02020603050405020304" pitchFamily="18" charset="0"/>
              </a:rPr>
              <a:t>an unusual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ldLvl="0"/>
      <p:bldP spid="35845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36865"/>
          <p:cNvSpPr txBox="1"/>
          <p:nvPr/>
        </p:nvSpPr>
        <p:spPr>
          <a:xfrm>
            <a:off x="250825" y="0"/>
            <a:ext cx="33115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Unit 10 </a:t>
            </a: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重点句型</a:t>
            </a:r>
          </a:p>
        </p:txBody>
      </p:sp>
      <p:sp>
        <p:nvSpPr>
          <p:cNvPr id="36867" name="文本框 36866"/>
          <p:cNvSpPr txBox="1"/>
          <p:nvPr/>
        </p:nvSpPr>
        <p:spPr>
          <a:xfrm>
            <a:off x="0" y="404813"/>
            <a:ext cx="9144000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1.</a:t>
            </a:r>
            <a:r>
              <a:rPr lang="zh-CN" altLang="en-US" sz="2800" b="1">
                <a:latin typeface="Arial" panose="020B0604020202020204" pitchFamily="34" charset="0"/>
              </a:rPr>
              <a:t>如果你去参加聚会，你将会玩得很高兴。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</a:t>
            </a:r>
            <a:r>
              <a:rPr lang="en-US" altLang="zh-CN" sz="2800" b="1">
                <a:latin typeface="Arial" panose="020B0604020202020204" pitchFamily="34" charset="0"/>
              </a:rPr>
              <a:t>____ you _____ to the party,  ________ ______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a great time.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2.</a:t>
            </a:r>
            <a:r>
              <a:rPr lang="zh-CN" altLang="en-US" sz="2800" b="1">
                <a:latin typeface="Arial" panose="020B0604020202020204" pitchFamily="34" charset="0"/>
              </a:rPr>
              <a:t>如果你这样做， 老师将不会让你进去。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If you do, the teachers _______ _______ you _____.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3.</a:t>
            </a:r>
            <a:r>
              <a:rPr lang="zh-CN" altLang="en-US" sz="2800" b="1">
                <a:latin typeface="Arial" panose="020B0604020202020204" pitchFamily="34" charset="0"/>
              </a:rPr>
              <a:t>如果他乘公共汽车去参加聚会，他会迟到的。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If he _____ the bus ___ the party, he’ll ____ ______.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4.</a:t>
            </a:r>
            <a:r>
              <a:rPr lang="zh-CN" altLang="en-US" sz="2800" b="1">
                <a:latin typeface="Arial" panose="020B0604020202020204" pitchFamily="34" charset="0"/>
              </a:rPr>
              <a:t>如果她呆在家里， 她会后悔的。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If she ______ _____ home , _____ _______ sorry.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5.</a:t>
            </a:r>
            <a:r>
              <a:rPr lang="zh-CN" altLang="en-US" sz="2800" b="1">
                <a:latin typeface="Arial" panose="020B0604020202020204" pitchFamily="34" charset="0"/>
              </a:rPr>
              <a:t>你打算明天晚上去参加聚会吗？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____ you going to the party ___________  _____?</a:t>
            </a:r>
          </a:p>
        </p:txBody>
      </p:sp>
      <p:sp>
        <p:nvSpPr>
          <p:cNvPr id="36868" name="文本框 36867"/>
          <p:cNvSpPr txBox="1"/>
          <p:nvPr/>
        </p:nvSpPr>
        <p:spPr>
          <a:xfrm>
            <a:off x="376238" y="857250"/>
            <a:ext cx="77247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If              go                              you’ll     have</a:t>
            </a:r>
          </a:p>
        </p:txBody>
      </p:sp>
      <p:sp>
        <p:nvSpPr>
          <p:cNvPr id="36869" name="文本框 36868"/>
          <p:cNvSpPr txBox="1"/>
          <p:nvPr/>
        </p:nvSpPr>
        <p:spPr>
          <a:xfrm>
            <a:off x="0" y="2100263"/>
            <a:ext cx="9467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won’t       let                in</a:t>
            </a:r>
          </a:p>
        </p:txBody>
      </p:sp>
      <p:sp>
        <p:nvSpPr>
          <p:cNvPr id="36870" name="文本框 36869"/>
          <p:cNvSpPr txBox="1"/>
          <p:nvPr/>
        </p:nvSpPr>
        <p:spPr>
          <a:xfrm>
            <a:off x="971550" y="2909888"/>
            <a:ext cx="8172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takes               to                              be      late</a:t>
            </a:r>
          </a:p>
        </p:txBody>
      </p:sp>
      <p:sp>
        <p:nvSpPr>
          <p:cNvPr id="36871" name="文本框 36870"/>
          <p:cNvSpPr txBox="1"/>
          <p:nvPr/>
        </p:nvSpPr>
        <p:spPr>
          <a:xfrm>
            <a:off x="1258888" y="3789363"/>
            <a:ext cx="22018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stays        at</a:t>
            </a:r>
          </a:p>
        </p:txBody>
      </p:sp>
      <p:sp>
        <p:nvSpPr>
          <p:cNvPr id="36872" name="文本框 36871"/>
          <p:cNvSpPr txBox="1"/>
          <p:nvPr/>
        </p:nvSpPr>
        <p:spPr>
          <a:xfrm>
            <a:off x="5148263" y="3716338"/>
            <a:ext cx="21637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she’ll      be</a:t>
            </a:r>
          </a:p>
        </p:txBody>
      </p:sp>
      <p:sp>
        <p:nvSpPr>
          <p:cNvPr id="36873" name="文本框 36872"/>
          <p:cNvSpPr txBox="1"/>
          <p:nvPr/>
        </p:nvSpPr>
        <p:spPr>
          <a:xfrm>
            <a:off x="323850" y="4652963"/>
            <a:ext cx="777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Are</a:t>
            </a:r>
          </a:p>
        </p:txBody>
      </p:sp>
      <p:sp>
        <p:nvSpPr>
          <p:cNvPr id="36874" name="文本框 36873"/>
          <p:cNvSpPr txBox="1"/>
          <p:nvPr/>
        </p:nvSpPr>
        <p:spPr>
          <a:xfrm>
            <a:off x="4932363" y="4149725"/>
            <a:ext cx="421163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      tomorrow   night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8" grpId="0"/>
      <p:bldP spid="36869" grpId="0"/>
      <p:bldP spid="36870" grpId="0"/>
      <p:bldP spid="36871" grpId="0"/>
      <p:bldP spid="36872" grpId="0"/>
      <p:bldP spid="368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7889"/>
          <p:cNvSpPr txBox="1"/>
          <p:nvPr/>
        </p:nvSpPr>
        <p:spPr>
          <a:xfrm>
            <a:off x="250825" y="476250"/>
            <a:ext cx="8577263" cy="5643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6.</a:t>
            </a:r>
            <a:r>
              <a:rPr lang="zh-CN" altLang="en-US" sz="2800" b="1">
                <a:latin typeface="Arial" panose="020B0604020202020204" pitchFamily="34" charset="0"/>
              </a:rPr>
              <a:t>你和谁一起去？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Who will you _______ _________?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7.</a:t>
            </a:r>
            <a:r>
              <a:rPr lang="zh-CN" altLang="en-US" sz="2800" b="1">
                <a:latin typeface="Arial" panose="020B0604020202020204" pitchFamily="34" charset="0"/>
              </a:rPr>
              <a:t>学生们正在讨论什么时候召开一个班级晚会。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The students are __________ ________ when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_______ _______ a class party.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8.</a:t>
            </a:r>
            <a:r>
              <a:rPr lang="zh-CN" altLang="en-US" sz="2800" b="1">
                <a:latin typeface="Arial" panose="020B0604020202020204" pitchFamily="34" charset="0"/>
              </a:rPr>
              <a:t>他们计划在星期六下午召开晚会。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</a:t>
            </a:r>
            <a:r>
              <a:rPr lang="en-US" altLang="zh-CN" sz="2800" b="1">
                <a:latin typeface="Arial" panose="020B0604020202020204" pitchFamily="34" charset="0"/>
              </a:rPr>
              <a:t>They ________ _______ have it ______ Saturday      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afternoon.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9.</a:t>
            </a:r>
            <a:r>
              <a:rPr lang="zh-CN" altLang="en-US" sz="2800" b="1">
                <a:latin typeface="Arial" panose="020B0604020202020204" pitchFamily="34" charset="0"/>
              </a:rPr>
              <a:t>如果他们今天开晚会将会发生什么事情？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What ________ _________ if they have the     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   party today?</a:t>
            </a:r>
          </a:p>
          <a:p>
            <a:pPr marL="342900" indent="-342900"/>
            <a:r>
              <a:rPr lang="en-US" altLang="zh-CN" sz="2800" b="1">
                <a:latin typeface="Arial" panose="020B0604020202020204" pitchFamily="34" charset="0"/>
              </a:rPr>
              <a:t>10.</a:t>
            </a:r>
            <a:r>
              <a:rPr lang="zh-CN" altLang="en-US" sz="2800" b="1">
                <a:latin typeface="Arial" panose="020B0604020202020204" pitchFamily="34" charset="0"/>
              </a:rPr>
              <a:t>一半的学生将不会来。</a:t>
            </a:r>
          </a:p>
          <a:p>
            <a:pPr marL="342900" indent="-342900"/>
            <a:r>
              <a:rPr lang="zh-CN" altLang="en-US" sz="2800" b="1">
                <a:latin typeface="Arial" panose="020B0604020202020204" pitchFamily="34" charset="0"/>
              </a:rPr>
              <a:t>   </a:t>
            </a:r>
            <a:r>
              <a:rPr lang="en-US" altLang="zh-CN" sz="2800" b="1">
                <a:latin typeface="Arial" panose="020B0604020202020204" pitchFamily="34" charset="0"/>
              </a:rPr>
              <a:t>_________ the ________ won’t come.</a:t>
            </a:r>
          </a:p>
        </p:txBody>
      </p:sp>
      <p:sp>
        <p:nvSpPr>
          <p:cNvPr id="37891" name="文本框 37890"/>
          <p:cNvSpPr txBox="1"/>
          <p:nvPr/>
        </p:nvSpPr>
        <p:spPr>
          <a:xfrm>
            <a:off x="3040063" y="804863"/>
            <a:ext cx="23145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go          with</a:t>
            </a:r>
          </a:p>
        </p:txBody>
      </p:sp>
      <p:sp>
        <p:nvSpPr>
          <p:cNvPr id="37892" name="文本框 37891"/>
          <p:cNvSpPr txBox="1"/>
          <p:nvPr/>
        </p:nvSpPr>
        <p:spPr>
          <a:xfrm>
            <a:off x="3616325" y="1668463"/>
            <a:ext cx="3089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talking        about</a:t>
            </a:r>
          </a:p>
        </p:txBody>
      </p:sp>
      <p:sp>
        <p:nvSpPr>
          <p:cNvPr id="37893" name="文本框 37892"/>
          <p:cNvSpPr txBox="1"/>
          <p:nvPr/>
        </p:nvSpPr>
        <p:spPr>
          <a:xfrm>
            <a:off x="1166813" y="2173288"/>
            <a:ext cx="20859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to       have</a:t>
            </a:r>
          </a:p>
        </p:txBody>
      </p:sp>
      <p:sp>
        <p:nvSpPr>
          <p:cNvPr id="37894" name="文本框 37893"/>
          <p:cNvSpPr txBox="1"/>
          <p:nvPr/>
        </p:nvSpPr>
        <p:spPr>
          <a:xfrm>
            <a:off x="1619250" y="3068638"/>
            <a:ext cx="28082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plan          to</a:t>
            </a:r>
          </a:p>
        </p:txBody>
      </p:sp>
      <p:sp>
        <p:nvSpPr>
          <p:cNvPr id="37895" name="文本框 37894"/>
          <p:cNvSpPr txBox="1"/>
          <p:nvPr/>
        </p:nvSpPr>
        <p:spPr>
          <a:xfrm>
            <a:off x="6064250" y="2965450"/>
            <a:ext cx="619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on</a:t>
            </a:r>
          </a:p>
        </p:txBody>
      </p:sp>
      <p:sp>
        <p:nvSpPr>
          <p:cNvPr id="37896" name="文本框 37895"/>
          <p:cNvSpPr txBox="1"/>
          <p:nvPr/>
        </p:nvSpPr>
        <p:spPr>
          <a:xfrm>
            <a:off x="1743075" y="4260850"/>
            <a:ext cx="30702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will          happen</a:t>
            </a:r>
          </a:p>
        </p:txBody>
      </p:sp>
      <p:sp>
        <p:nvSpPr>
          <p:cNvPr id="37897" name="文本框 37896"/>
          <p:cNvSpPr txBox="1"/>
          <p:nvPr/>
        </p:nvSpPr>
        <p:spPr>
          <a:xfrm>
            <a:off x="755650" y="5589588"/>
            <a:ext cx="1223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Half</a:t>
            </a:r>
          </a:p>
        </p:txBody>
      </p:sp>
      <p:sp>
        <p:nvSpPr>
          <p:cNvPr id="37898" name="文本框 37897"/>
          <p:cNvSpPr txBox="1"/>
          <p:nvPr/>
        </p:nvSpPr>
        <p:spPr>
          <a:xfrm>
            <a:off x="3471863" y="5557838"/>
            <a:ext cx="11398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3" grpId="0"/>
      <p:bldP spid="37894" grpId="0"/>
      <p:bldP spid="37895" grpId="0"/>
      <p:bldP spid="378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9b35be2-74ac-4546-8c2e-3e62a5d1557b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9413</Words>
  <Application>Microsoft Office PowerPoint</Application>
  <PresentationFormat>全屏显示(4:3)</PresentationFormat>
  <Paragraphs>523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默认设计模板</vt:lpstr>
      <vt:lpstr>PowerPoint 演示文稿</vt:lpstr>
      <vt:lpstr>主要词汇检测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 的用法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 User</dc:creator>
  <cp:lastModifiedBy>宸睿 胡</cp:lastModifiedBy>
  <cp:revision>50</cp:revision>
  <dcterms:created xsi:type="dcterms:W3CDTF">2017-01-04T02:42:40Z</dcterms:created>
  <dcterms:modified xsi:type="dcterms:W3CDTF">2023-02-02T13:40:17Z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C41283C76FE74DFCB8F4C7AD0DDEE49A</vt:lpwstr>
  </property>
  <property fmtid="{D5CDD505-2E9C-101B-9397-08002B2CF9AE}" pid="3" name="KSOProductBuildVer">
    <vt:lpwstr>2052-11.1.0.12980</vt:lpwstr>
  </property>
</Properties>
</file>