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45"/>
  </p:handoutMasterIdLst>
  <p:sldIdLst>
    <p:sldId id="301" r:id="rId3"/>
    <p:sldId id="257" r:id="rId5"/>
    <p:sldId id="295" r:id="rId6"/>
    <p:sldId id="392" r:id="rId7"/>
    <p:sldId id="437" r:id="rId8"/>
    <p:sldId id="438" r:id="rId9"/>
    <p:sldId id="498" r:id="rId10"/>
    <p:sldId id="308" r:id="rId11"/>
    <p:sldId id="420" r:id="rId12"/>
    <p:sldId id="440" r:id="rId13"/>
    <p:sldId id="459" r:id="rId14"/>
    <p:sldId id="441" r:id="rId15"/>
    <p:sldId id="443" r:id="rId16"/>
    <p:sldId id="444" r:id="rId17"/>
    <p:sldId id="446" r:id="rId18"/>
    <p:sldId id="448" r:id="rId19"/>
    <p:sldId id="447" r:id="rId20"/>
    <p:sldId id="460" r:id="rId21"/>
    <p:sldId id="449" r:id="rId22"/>
    <p:sldId id="450" r:id="rId23"/>
    <p:sldId id="477" r:id="rId24"/>
    <p:sldId id="421" r:id="rId25"/>
    <p:sldId id="452" r:id="rId26"/>
    <p:sldId id="453" r:id="rId27"/>
    <p:sldId id="454" r:id="rId28"/>
    <p:sldId id="479" r:id="rId29"/>
    <p:sldId id="458" r:id="rId30"/>
    <p:sldId id="457" r:id="rId31"/>
    <p:sldId id="476" r:id="rId32"/>
    <p:sldId id="478" r:id="rId33"/>
    <p:sldId id="480" r:id="rId34"/>
    <p:sldId id="481" r:id="rId35"/>
    <p:sldId id="482" r:id="rId36"/>
    <p:sldId id="483" r:id="rId37"/>
    <p:sldId id="484" r:id="rId38"/>
    <p:sldId id="485" r:id="rId39"/>
    <p:sldId id="486" r:id="rId40"/>
    <p:sldId id="487" r:id="rId41"/>
    <p:sldId id="488" r:id="rId42"/>
    <p:sldId id="489" r:id="rId43"/>
    <p:sldId id="288" r:id="rId44"/>
  </p:sldIdLst>
  <p:sldSz cx="9144000" cy="5143500" type="screen16x9"/>
  <p:notesSz cx="6858000" cy="9144000"/>
  <p:embeddedFontLst>
    <p:embeddedFont>
      <p:font typeface="微软雅黑" panose="020B0503020204020204" pitchFamily="34" charset="-122"/>
      <p:regular r:id="rId50"/>
    </p:embeddedFont>
    <p:embeddedFont>
      <p:font typeface="Calibri" panose="020F0502020204030204" pitchFamily="34" charset="0"/>
      <p:regular r:id="rId51"/>
      <p:bold r:id="rId52"/>
      <p:italic r:id="rId53"/>
      <p:boldItalic r:id="rId54"/>
    </p:embeddedFont>
    <p:embeddedFont>
      <p:font typeface="Franklin Gothic Medium" panose="020B0603020102020204" charset="0"/>
      <p:regular r:id="rId55"/>
      <p:italic r:id="rId5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5002791" initials="2" lastIdx="1" clrIdx="0"/>
  <p:cmAuthor id="2"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8F8F8"/>
    <a:srgbClr val="F9F9F9"/>
    <a:srgbClr val="F5F5F5"/>
    <a:srgbClr val="F2F2F2"/>
    <a:srgbClr val="7BAA3C"/>
    <a:srgbClr val="64A640"/>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1" autoAdjust="0"/>
    <p:restoredTop sz="62075" autoAdjust="0"/>
  </p:normalViewPr>
  <p:slideViewPr>
    <p:cSldViewPr snapToGrid="0">
      <p:cViewPr varScale="1">
        <p:scale>
          <a:sx n="64" d="100"/>
          <a:sy n="64" d="100"/>
        </p:scale>
        <p:origin x="1344" y="66"/>
      </p:cViewPr>
      <p:guideLst>
        <p:guide orient="horz" pos="1504"/>
        <p:guide pos="292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890" y="-26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font" Target="fonts/font7.fntdata"/><Relationship Id="rId55" Type="http://schemas.openxmlformats.org/officeDocument/2006/relationships/font" Target="fonts/font6.fntdata"/><Relationship Id="rId54" Type="http://schemas.openxmlformats.org/officeDocument/2006/relationships/font" Target="fonts/font5.fntdata"/><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 Target="slides/slide2.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学习时长：</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66725"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分钟</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教学步骤：</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参考话术：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过渡句：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学习时长：</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66725"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分钟</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教学步骤：</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参考话术：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过渡句：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学习时长：</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66725" algn="l">
              <a:lnSpc>
                <a:spcPct val="150000"/>
              </a:lnSpc>
            </a:pPr>
            <a:r>
              <a:rPr lang="zh-CN" altLang="zh-CN" sz="1800" kern="1200" dirty="0">
                <a:solidFill>
                  <a:srgbClr val="0000FF"/>
                </a:solidFill>
                <a:effectLst/>
                <a:latin typeface="Arial" panose="020B0604020202020204" pitchFamily="34" charset="0"/>
                <a:ea typeface="宋体" panose="02010600030101010101" pitchFamily="2" charset="-122"/>
                <a:cs typeface="宋体" panose="02010600030101010101" pitchFamily="2" charset="-122"/>
              </a:rPr>
              <a:t>分钟</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教学步骤：</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kern="1200" dirty="0">
                <a:solidFill>
                  <a:srgbClr val="0000FF"/>
                </a:solidFill>
                <a:effectLst/>
                <a:latin typeface="Arial" panose="020B0604020202020204" pitchFamily="34" charset="0"/>
                <a:ea typeface="宋体" panose="02010600030101010101" pitchFamily="2" charset="-122"/>
                <a:cs typeface="宋体" panose="02010600030101010101" pitchFamily="2" charset="-122"/>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b="1" kern="100" dirty="0">
                <a:effectLst/>
                <a:latin typeface="Calibri" panose="020F0502020204030204" pitchFamily="34" charset="0"/>
                <a:ea typeface="宋体" panose="02010600030101010101" pitchFamily="2" charset="-122"/>
                <a:cs typeface="Times New Roman" panose="02020603050405020304" pitchFamily="18" charset="0"/>
                <a:sym typeface="+mn-ea"/>
              </a:rPr>
              <a:t>参考话术：</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endParaRPr>
          </a:p>
          <a:p>
            <a:pPr indent="127000" algn="l">
              <a:lnSpc>
                <a:spcPct val="150000"/>
              </a:lnSpc>
            </a:pPr>
            <a:r>
              <a:rPr lang="zh-CN" altLang="zh-CN" b="1" kern="100" dirty="0">
                <a:effectLst/>
                <a:latin typeface="Calibri" panose="020F0502020204030204" pitchFamily="34" charset="0"/>
                <a:ea typeface="宋体" panose="02010600030101010101" pitchFamily="2" charset="-122"/>
                <a:cs typeface="Times New Roman" panose="02020603050405020304" pitchFamily="18" charset="0"/>
                <a:sym typeface="+mn-ea"/>
              </a:rPr>
              <a:t>过渡句：</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学习时长：</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66725"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分钟</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教学步骤：</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参考话术：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过渡句：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《程序员的自我修养》</a:t>
            </a:r>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学习时长：</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66725"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分钟</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教学步骤：</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参考话术：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endParaRPr>
          </a:p>
          <a:p>
            <a:pPr indent="127000" algn="l">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sym typeface="+mn-ea"/>
              </a:rPr>
              <a:t>过渡句：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lnSpc>
                <a:spcPct val="150000"/>
              </a:lnSpc>
            </a:pPr>
            <a:r>
              <a:rPr lang="zh-CN" altLang="zh-CN" sz="1800" dirty="0">
                <a:solidFill>
                  <a:srgbClr val="0000FF"/>
                </a:solidFill>
                <a:effectLst/>
                <a:latin typeface="Arial" panose="020B0604020202020204" pitchFamily="34" charset="0"/>
                <a:ea typeface="宋体" panose="02010600030101010101" pitchFamily="2" charset="-122"/>
                <a:cs typeface="宋体" panose="02010600030101010101" pitchFamily="2" charset="-122"/>
                <a:sym typeface="+mn-ea"/>
              </a:rPr>
              <a:t>请填写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grpSp>
        <p:nvGrpSpPr>
          <p:cNvPr id="7" name="组合 6"/>
          <p:cNvGrpSpPr/>
          <p:nvPr userDrawn="1"/>
        </p:nvGrpSpPr>
        <p:grpSpPr>
          <a:xfrm>
            <a:off x="0" y="1"/>
            <a:ext cx="707045" cy="200648"/>
            <a:chOff x="90210" y="108662"/>
            <a:chExt cx="1213732" cy="344438"/>
          </a:xfrm>
        </p:grpSpPr>
        <p:sp>
          <p:nvSpPr>
            <p:cNvPr id="8" name="任意多边形 7"/>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dirty="0"/>
          </a:p>
        </p:txBody>
      </p:sp>
      <p:sp>
        <p:nvSpPr>
          <p:cNvPr id="11" name="文本框 10"/>
          <p:cNvSpPr txBox="1"/>
          <p:nvPr userDrawn="1"/>
        </p:nvSpPr>
        <p:spPr>
          <a:xfrm>
            <a:off x="8168591" y="4904185"/>
            <a:ext cx="1162050" cy="198755"/>
          </a:xfrm>
          <a:prstGeom prst="rect">
            <a:avLst/>
          </a:prstGeom>
          <a:noFill/>
        </p:spPr>
        <p:txBody>
          <a:bodyPr wrap="square" rtlCol="0">
            <a:spAutoFit/>
          </a:bodyPr>
          <a:lstStyle/>
          <a:p>
            <a:r>
              <a:rPr lang="zh-CN" altLang="en-US" sz="700" dirty="0">
                <a:solidFill>
                  <a:schemeClr val="tx1"/>
                </a:solidFill>
                <a:sym typeface="+mn-ea"/>
              </a:rPr>
              <a:t>版权所有，请勿外传</a:t>
            </a:r>
            <a:endParaRPr lang="zh-CN" altLang="en-US" sz="700" dirty="0">
              <a:solidFill>
                <a:schemeClr val="tx1"/>
              </a:solidFill>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1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7.e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47.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48.png"/><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themeOverride" Target="../theme/themeOverride1.xml"/><Relationship Id="rId2" Type="http://schemas.openxmlformats.org/officeDocument/2006/relationships/image" Target="../media/image49.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themeOverride" Target="../theme/themeOverride2.xml"/><Relationship Id="rId2" Type="http://schemas.openxmlformats.org/officeDocument/2006/relationships/image" Target="../media/image50.png"/><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themeOverride" Target="../theme/themeOverride3.xml"/><Relationship Id="rId2" Type="http://schemas.openxmlformats.org/officeDocument/2006/relationships/image" Target="../media/image51.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themeOverride" Target="../theme/themeOverride4.xml"/><Relationship Id="rId2" Type="http://schemas.openxmlformats.org/officeDocument/2006/relationships/image" Target="../media/image5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3.xml"/><Relationship Id="rId3" Type="http://schemas.openxmlformats.org/officeDocument/2006/relationships/tags" Target="../tags/tag4.xml"/><Relationship Id="rId2" Type="http://schemas.openxmlformats.org/officeDocument/2006/relationships/image" Target="../media/image5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898592" y="367412"/>
            <a:ext cx="1248410" cy="274320"/>
          </a:xfrm>
          <a:prstGeom prst="rect">
            <a:avLst/>
          </a:prstGeom>
          <a:noFill/>
        </p:spPr>
        <p:txBody>
          <a:bodyPr wrap="none" lIns="91413" tIns="45706" rIns="91413" bIns="45706" rtlCol="0">
            <a:spAutoFit/>
          </a:bodyPr>
          <a:lstStyle/>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sp>
        <p:nvSpPr>
          <p:cNvPr id="18" name="任意多边形 17"/>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031878" y="4361819"/>
            <a:ext cx="3080245" cy="216024"/>
            <a:chOff x="3153258" y="4604579"/>
            <a:chExt cx="3080245" cy="216024"/>
          </a:xfrm>
          <a:solidFill>
            <a:schemeClr val="accent5"/>
          </a:solidFill>
        </p:grpSpPr>
        <p:sp>
          <p:nvSpPr>
            <p:cNvPr id="26" name="圆角矩形 25"/>
            <p:cNvSpPr/>
            <p:nvPr/>
          </p:nvSpPr>
          <p:spPr>
            <a:xfrm>
              <a:off x="3153258" y="4604579"/>
              <a:ext cx="1449873" cy="21602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课程开发：肖正初</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780313" y="4604579"/>
              <a:ext cx="1453190" cy="21602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bg1"/>
                  </a:solidFill>
                  <a:latin typeface="微软雅黑" panose="020B0503020204020204" pitchFamily="34" charset="-122"/>
                  <a:ea typeface="微软雅黑" panose="020B0503020204020204" pitchFamily="34" charset="-122"/>
                </a:rPr>
                <a:t>讲师：肖正初</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711466" y="1885290"/>
            <a:ext cx="5721069" cy="67708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284269" y="1871030"/>
            <a:ext cx="6988975" cy="705485"/>
          </a:xfrm>
          <a:prstGeom prst="rect">
            <a:avLst/>
          </a:prstGeom>
          <a:noFill/>
        </p:spPr>
        <p:txBody>
          <a:bodyPr wrap="square" lIns="91413" tIns="45706" rIns="91413" bIns="45706" rtlCol="0">
            <a:spAutoFit/>
          </a:bodyPr>
          <a:lstStyle/>
          <a:p>
            <a:pPr algn="ctr"/>
            <a:r>
              <a:rPr lang="en-US" sz="4000" b="1">
                <a:solidFill>
                  <a:schemeClr val="accent2">
                    <a:lumMod val="75000"/>
                  </a:schemeClr>
                </a:solidFill>
                <a:latin typeface="微软雅黑" panose="020B0503020204020204" pitchFamily="34" charset="-122"/>
                <a:ea typeface="微软雅黑" panose="020B0503020204020204" pitchFamily="34" charset="-122"/>
              </a:rPr>
              <a:t>基于C++的面向对象编程</a:t>
            </a:r>
            <a:endParaRPr lang="zh-CN" altLang="en-US" sz="4000" b="1">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38"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615" y="255905"/>
            <a:ext cx="592455" cy="594995"/>
          </a:xfrm>
          <a:prstGeom prst="rect">
            <a:avLst/>
          </a:prstGeom>
        </p:spPr>
      </p:pic>
      <p:pic>
        <p:nvPicPr>
          <p:cNvPr id="8" name="图片 7" descr="长园logo14a"/>
          <p:cNvPicPr>
            <a:picLocks noChangeAspect="1"/>
          </p:cNvPicPr>
          <p:nvPr/>
        </p:nvPicPr>
        <p:blipFill>
          <a:blip r:embed="rId3"/>
          <a:stretch>
            <a:fillRect/>
          </a:stretch>
        </p:blipFill>
        <p:spPr>
          <a:xfrm>
            <a:off x="4165600" y="1529715"/>
            <a:ext cx="812800" cy="266700"/>
          </a:xfrm>
          <a:prstGeom prst="rect">
            <a:avLst/>
          </a:prstGeom>
        </p:spPr>
      </p:pic>
      <p:sp>
        <p:nvSpPr>
          <p:cNvPr id="9" name="TextBox 23"/>
          <p:cNvSpPr txBox="1"/>
          <p:nvPr/>
        </p:nvSpPr>
        <p:spPr>
          <a:xfrm>
            <a:off x="949392" y="566802"/>
            <a:ext cx="1147445" cy="167005"/>
          </a:xfrm>
          <a:prstGeom prst="rect">
            <a:avLst/>
          </a:prstGeom>
          <a:noFill/>
        </p:spPr>
        <p:txBody>
          <a:bodyPr wrap="none" lIns="91413" tIns="45706" rIns="91413" bIns="45706" rtlCol="0">
            <a:spAutoFit/>
          </a:bodyPr>
          <a:lstStyle/>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24" grpId="0"/>
      <p:bldP spid="18" grpId="0" animBg="1"/>
      <p:bldP spid="19" grpId="0" animBg="1"/>
      <p:bldP spid="7" grpId="0" animBg="1"/>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081405"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类定义</a:t>
            </a:r>
            <a:endParaRPr lang="zh-CN" altLang="en-US" sz="1200" b="1" dirty="0">
              <a:solidFill>
                <a:srgbClr val="376092"/>
              </a:solidFill>
              <a:latin typeface="+mj-ea"/>
              <a:ea typeface="+mj-ea"/>
              <a:cs typeface="+mj-ea"/>
              <a:sym typeface="+mn-ea"/>
            </a:endParaRPr>
          </a:p>
        </p:txBody>
      </p:sp>
      <p:pic>
        <p:nvPicPr>
          <p:cNvPr id="3" name="图片 2"/>
          <p:cNvPicPr>
            <a:picLocks noChangeAspect="1"/>
          </p:cNvPicPr>
          <p:nvPr/>
        </p:nvPicPr>
        <p:blipFill>
          <a:blip r:embed="rId2"/>
          <a:stretch>
            <a:fillRect/>
          </a:stretch>
        </p:blipFill>
        <p:spPr>
          <a:xfrm>
            <a:off x="4590415" y="1158875"/>
            <a:ext cx="4321810" cy="2825115"/>
          </a:xfrm>
          <a:prstGeom prst="rect">
            <a:avLst/>
          </a:prstGeom>
        </p:spPr>
      </p:pic>
      <p:graphicFrame>
        <p:nvGraphicFramePr>
          <p:cNvPr id="14" name="表格 13"/>
          <p:cNvGraphicFramePr/>
          <p:nvPr>
            <p:custDataLst>
              <p:tags r:id="rId3"/>
            </p:custDataLst>
          </p:nvPr>
        </p:nvGraphicFramePr>
        <p:xfrm>
          <a:off x="664210" y="1158875"/>
          <a:ext cx="3361690" cy="1554480"/>
        </p:xfrm>
        <a:graphic>
          <a:graphicData uri="http://schemas.openxmlformats.org/drawingml/2006/table">
            <a:tbl>
              <a:tblPr firstRow="1" bandRow="1">
                <a:tableStyleId>{21E4AEA4-8DFA-4A89-87EB-49C32662AFE0}</a:tableStyleId>
              </a:tblPr>
              <a:tblGrid>
                <a:gridCol w="687705"/>
                <a:gridCol w="2673985"/>
              </a:tblGrid>
              <a:tr h="381000">
                <a:tc>
                  <a:txBody>
                    <a:bodyPr/>
                    <a:p>
                      <a:pPr>
                        <a:buNone/>
                      </a:pPr>
                      <a:r>
                        <a:rPr lang="zh-CN" altLang="en-US" sz="1000"/>
                        <a:t>修饰符</a:t>
                      </a:r>
                      <a:endParaRPr lang="zh-CN" altLang="en-US" sz="1000"/>
                    </a:p>
                  </a:txBody>
                  <a:tcPr/>
                </a:tc>
                <a:tc>
                  <a:txBody>
                    <a:bodyPr/>
                    <a:p>
                      <a:pPr>
                        <a:buNone/>
                      </a:pPr>
                      <a:r>
                        <a:rPr lang="zh-CN" altLang="en-US" sz="1000"/>
                        <a:t>访问权限</a:t>
                      </a:r>
                      <a:endParaRPr lang="zh-CN" altLang="en-US" sz="1000"/>
                    </a:p>
                  </a:txBody>
                  <a:tcPr/>
                </a:tc>
              </a:tr>
              <a:tr h="381000">
                <a:tc>
                  <a:txBody>
                    <a:bodyPr/>
                    <a:p>
                      <a:pPr>
                        <a:buNone/>
                      </a:pPr>
                      <a:r>
                        <a:rPr lang="zh-CN" altLang="en-US" sz="1000"/>
                        <a:t>public </a:t>
                      </a:r>
                      <a:endParaRPr lang="zh-CN" altLang="en-US" sz="1000"/>
                    </a:p>
                  </a:txBody>
                  <a:tcPr/>
                </a:tc>
                <a:tc>
                  <a:txBody>
                    <a:bodyPr/>
                    <a:p>
                      <a:pPr>
                        <a:buNone/>
                      </a:pPr>
                      <a:r>
                        <a:rPr lang="zh-CN" altLang="en-US" sz="1000"/>
                        <a:t>在程序的任何地方都可以被访问</a:t>
                      </a:r>
                      <a:endParaRPr lang="zh-CN" altLang="en-US" sz="1000"/>
                    </a:p>
                  </a:txBody>
                  <a:tcPr/>
                </a:tc>
              </a:tr>
              <a:tr h="381000">
                <a:tc>
                  <a:txBody>
                    <a:bodyPr/>
                    <a:p>
                      <a:pPr>
                        <a:buNone/>
                      </a:pPr>
                      <a:r>
                        <a:rPr lang="zh-CN" altLang="en-US" sz="1000"/>
                        <a:t>private</a:t>
                      </a:r>
                      <a:endParaRPr lang="zh-CN" altLang="en-US" sz="1000"/>
                    </a:p>
                  </a:txBody>
                  <a:tcPr/>
                </a:tc>
                <a:tc>
                  <a:txBody>
                    <a:bodyPr/>
                    <a:p>
                      <a:pPr>
                        <a:buNone/>
                      </a:pPr>
                      <a:r>
                        <a:rPr lang="zh-CN" altLang="en-US" sz="1000"/>
                        <a:t>只能被成员函数和类的友元访问 实行信息隐藏的类把其数据成员声明为 private</a:t>
                      </a:r>
                      <a:endParaRPr lang="zh-CN" altLang="en-US" sz="1000"/>
                    </a:p>
                  </a:txBody>
                  <a:tcPr/>
                </a:tc>
              </a:tr>
              <a:tr h="381000">
                <a:tc>
                  <a:txBody>
                    <a:bodyPr/>
                    <a:p>
                      <a:pPr>
                        <a:buNone/>
                      </a:pPr>
                      <a:r>
                        <a:rPr lang="zh-CN" altLang="en-US" sz="1000"/>
                        <a:t>protected</a:t>
                      </a:r>
                      <a:endParaRPr lang="zh-CN" altLang="en-US" sz="1000"/>
                    </a:p>
                  </a:txBody>
                  <a:tcPr/>
                </a:tc>
                <a:tc>
                  <a:txBody>
                    <a:bodyPr/>
                    <a:p>
                      <a:pPr>
                        <a:buNone/>
                      </a:pPr>
                      <a:r>
                        <a:rPr lang="zh-CN" altLang="en-US" sz="1000"/>
                        <a:t>对派生类 derived class 就像 public 成员一样对其他程序则表现得像 private</a:t>
                      </a:r>
                      <a:endParaRPr lang="zh-CN" altLang="en-US" sz="1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387475"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嵌套类定义</a:t>
            </a:r>
            <a:endParaRPr lang="zh-CN" altLang="en-US" sz="1200" b="1" dirty="0">
              <a:solidFill>
                <a:srgbClr val="376092"/>
              </a:solidFill>
              <a:latin typeface="+mj-ea"/>
              <a:ea typeface="+mj-ea"/>
              <a:cs typeface="+mj-ea"/>
              <a:sym typeface="+mn-ea"/>
            </a:endParaRPr>
          </a:p>
        </p:txBody>
      </p:sp>
      <p:pic>
        <p:nvPicPr>
          <p:cNvPr id="2" name="Picture 1"/>
          <p:cNvPicPr>
            <a:picLocks noChangeAspect="1"/>
          </p:cNvPicPr>
          <p:nvPr/>
        </p:nvPicPr>
        <p:blipFill>
          <a:blip r:embed="rId2"/>
          <a:stretch>
            <a:fillRect/>
          </a:stretch>
        </p:blipFill>
        <p:spPr>
          <a:xfrm>
            <a:off x="858520" y="755650"/>
            <a:ext cx="7404735" cy="3354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9258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友元</a:t>
            </a:r>
            <a:endParaRPr lang="zh-CN" altLang="en-US" sz="1200" b="1" dirty="0">
              <a:solidFill>
                <a:srgbClr val="376092"/>
              </a:solidFill>
              <a:latin typeface="+mj-ea"/>
              <a:ea typeface="+mj-ea"/>
              <a:cs typeface="+mj-ea"/>
              <a:sym typeface="+mn-ea"/>
            </a:endParaRPr>
          </a:p>
        </p:txBody>
      </p:sp>
      <p:pic>
        <p:nvPicPr>
          <p:cNvPr id="2" name="图片 1"/>
          <p:cNvPicPr>
            <a:picLocks noChangeAspect="1"/>
          </p:cNvPicPr>
          <p:nvPr/>
        </p:nvPicPr>
        <p:blipFill>
          <a:blip r:embed="rId2"/>
          <a:stretch>
            <a:fillRect/>
          </a:stretch>
        </p:blipFill>
        <p:spPr>
          <a:xfrm>
            <a:off x="629920" y="1017270"/>
            <a:ext cx="3875405" cy="3464560"/>
          </a:xfrm>
          <a:prstGeom prst="rect">
            <a:avLst/>
          </a:prstGeom>
          <a:ln>
            <a:solidFill>
              <a:schemeClr val="tx1"/>
            </a:solidFill>
          </a:ln>
        </p:spPr>
      </p:pic>
      <p:pic>
        <p:nvPicPr>
          <p:cNvPr id="4" name="图片 3"/>
          <p:cNvPicPr>
            <a:picLocks noChangeAspect="1"/>
          </p:cNvPicPr>
          <p:nvPr/>
        </p:nvPicPr>
        <p:blipFill>
          <a:blip r:embed="rId3"/>
          <a:stretch>
            <a:fillRect/>
          </a:stretch>
        </p:blipFill>
        <p:spPr>
          <a:xfrm>
            <a:off x="5116195" y="1021715"/>
            <a:ext cx="3884930" cy="3460115"/>
          </a:xfrm>
          <a:prstGeom prst="rect">
            <a:avLst/>
          </a:prstGeom>
          <a:ln>
            <a:solidFill>
              <a:schemeClr val="tx1"/>
            </a:solidFill>
          </a:ln>
        </p:spPr>
      </p:pic>
      <p:sp>
        <p:nvSpPr>
          <p:cNvPr id="12" name="文本框 11"/>
          <p:cNvSpPr txBox="1"/>
          <p:nvPr/>
        </p:nvSpPr>
        <p:spPr>
          <a:xfrm>
            <a:off x="4993640" y="666750"/>
            <a:ext cx="868680" cy="368300"/>
          </a:xfrm>
          <a:prstGeom prst="rect">
            <a:avLst/>
          </a:prstGeom>
          <a:noFill/>
        </p:spPr>
        <p:txBody>
          <a:bodyPr wrap="none" rtlCol="0">
            <a:spAutoFit/>
          </a:bodyPr>
          <a:p>
            <a:r>
              <a:rPr lang="zh-CN" altLang="en-US"/>
              <a:t>友元类</a:t>
            </a:r>
            <a:endParaRPr lang="zh-CN" altLang="en-US"/>
          </a:p>
        </p:txBody>
      </p:sp>
      <p:sp>
        <p:nvSpPr>
          <p:cNvPr id="15" name="文本框 14"/>
          <p:cNvSpPr txBox="1"/>
          <p:nvPr/>
        </p:nvSpPr>
        <p:spPr>
          <a:xfrm>
            <a:off x="629920" y="666750"/>
            <a:ext cx="1097280" cy="368300"/>
          </a:xfrm>
          <a:prstGeom prst="rect">
            <a:avLst/>
          </a:prstGeom>
          <a:noFill/>
        </p:spPr>
        <p:txBody>
          <a:bodyPr wrap="none" rtlCol="0">
            <a:spAutoFit/>
          </a:bodyPr>
          <a:p>
            <a:r>
              <a:rPr lang="zh-CN" altLang="en-US"/>
              <a:t>友元函数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48768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endParaRPr lang="zh-CN" altLang="en-US" sz="1200" b="1" dirty="0">
              <a:solidFill>
                <a:srgbClr val="376092"/>
              </a:solidFill>
              <a:latin typeface="+mj-ea"/>
              <a:ea typeface="+mj-ea"/>
              <a:cs typeface="+mj-ea"/>
              <a:sym typeface="+mn-ea"/>
            </a:endParaRPr>
          </a:p>
        </p:txBody>
      </p:sp>
      <p:pic>
        <p:nvPicPr>
          <p:cNvPr id="3" name="图片 2"/>
          <p:cNvPicPr>
            <a:picLocks noChangeAspect="1"/>
          </p:cNvPicPr>
          <p:nvPr/>
        </p:nvPicPr>
        <p:blipFill>
          <a:blip r:embed="rId2"/>
          <a:stretch>
            <a:fillRect/>
          </a:stretch>
        </p:blipFill>
        <p:spPr>
          <a:xfrm>
            <a:off x="664210" y="923925"/>
            <a:ext cx="7913370" cy="2410460"/>
          </a:xfrm>
          <a:prstGeom prst="rect">
            <a:avLst/>
          </a:prstGeom>
        </p:spPr>
      </p:pic>
      <p:pic>
        <p:nvPicPr>
          <p:cNvPr id="14" name="图片 13"/>
          <p:cNvPicPr>
            <a:picLocks noChangeAspect="1"/>
          </p:cNvPicPr>
          <p:nvPr/>
        </p:nvPicPr>
        <p:blipFill>
          <a:blip r:embed="rId3"/>
          <a:stretch>
            <a:fillRect/>
          </a:stretch>
        </p:blipFill>
        <p:spPr>
          <a:xfrm>
            <a:off x="664210" y="3856990"/>
            <a:ext cx="7913370" cy="419100"/>
          </a:xfrm>
          <a:prstGeom prst="rect">
            <a:avLst/>
          </a:prstGeom>
        </p:spPr>
      </p:pic>
      <p:sp>
        <p:nvSpPr>
          <p:cNvPr id="16" name="文本框 15"/>
          <p:cNvSpPr txBox="1"/>
          <p:nvPr/>
        </p:nvSpPr>
        <p:spPr>
          <a:xfrm>
            <a:off x="629920" y="3464560"/>
            <a:ext cx="1605280" cy="337185"/>
          </a:xfrm>
          <a:prstGeom prst="rect">
            <a:avLst/>
          </a:prstGeom>
          <a:noFill/>
        </p:spPr>
        <p:txBody>
          <a:bodyPr wrap="none" rtlCol="0">
            <a:spAutoFit/>
          </a:bodyPr>
          <a:p>
            <a:r>
              <a:rPr lang="zh-CN" altLang="en-US" sz="1600" b="1"/>
              <a:t>定义类的对象：</a:t>
            </a:r>
            <a:endParaRPr lang="zh-CN" altLang="en-US" sz="1600" b="1"/>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9926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en-US" sz="1200" dirty="0">
                <a:solidFill>
                  <a:srgbClr val="376092"/>
                </a:solidFill>
                <a:latin typeface="+mj-ea"/>
                <a:ea typeface="+mj-ea"/>
                <a:cs typeface="+mj-ea"/>
                <a:sym typeface="+mn-ea"/>
              </a:rPr>
              <a:t>构造函数、析构函数</a:t>
            </a:r>
            <a:endParaRPr lang="zh-CN" altLang="en-US" sz="1200" dirty="0">
              <a:solidFill>
                <a:srgbClr val="376092"/>
              </a:solidFill>
              <a:latin typeface="+mj-ea"/>
              <a:ea typeface="+mj-ea"/>
              <a:cs typeface="+mj-ea"/>
              <a:sym typeface="+mn-ea"/>
            </a:endParaRPr>
          </a:p>
        </p:txBody>
      </p:sp>
      <p:sp>
        <p:nvSpPr>
          <p:cNvPr id="16" name="文本框 15"/>
          <p:cNvSpPr txBox="1"/>
          <p:nvPr/>
        </p:nvSpPr>
        <p:spPr>
          <a:xfrm>
            <a:off x="546100" y="2613660"/>
            <a:ext cx="4602480" cy="645160"/>
          </a:xfrm>
          <a:prstGeom prst="rect">
            <a:avLst/>
          </a:prstGeom>
          <a:noFill/>
        </p:spPr>
        <p:txBody>
          <a:bodyPr wrap="non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构造函数的特点：</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没有返回值，函数名跟类名相同，函数可以重载</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默认构造函数，</a:t>
            </a:r>
            <a:r>
              <a:rPr lang="zh-CN" altLang="en-US"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没有形参</a:t>
            </a:r>
            <a:endParaRPr lang="zh-CN" altLang="en-US"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拷贝构造函数</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29920" y="1184275"/>
            <a:ext cx="4559935" cy="1047750"/>
          </a:xfrm>
          <a:prstGeom prst="rect">
            <a:avLst/>
          </a:prstGeom>
          <a:ln>
            <a:solidFill>
              <a:schemeClr val="tx1"/>
            </a:solidFill>
          </a:ln>
        </p:spPr>
      </p:pic>
      <p:pic>
        <p:nvPicPr>
          <p:cNvPr id="12" name="图片 11"/>
          <p:cNvPicPr>
            <a:picLocks noChangeAspect="1"/>
          </p:cNvPicPr>
          <p:nvPr/>
        </p:nvPicPr>
        <p:blipFill>
          <a:blip r:embed="rId3"/>
          <a:stretch>
            <a:fillRect/>
          </a:stretch>
        </p:blipFill>
        <p:spPr>
          <a:xfrm>
            <a:off x="5579745" y="1184275"/>
            <a:ext cx="3297555" cy="998220"/>
          </a:xfrm>
          <a:prstGeom prst="rect">
            <a:avLst/>
          </a:prstGeom>
          <a:ln>
            <a:solidFill>
              <a:schemeClr val="tx1"/>
            </a:solidFill>
          </a:ln>
        </p:spPr>
      </p:pic>
      <p:sp>
        <p:nvSpPr>
          <p:cNvPr id="15" name="文本框 14"/>
          <p:cNvSpPr txBox="1"/>
          <p:nvPr/>
        </p:nvSpPr>
        <p:spPr>
          <a:xfrm>
            <a:off x="5481320" y="2613660"/>
            <a:ext cx="3611245" cy="119888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析构函数的特点：</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没有返回值，函数名跟类名相同，</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没有形参，不能重载</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显式的析构函数调用</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：ptr-&gt;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~string</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不要在析构函数里面抛出异常</a:t>
            </a:r>
            <a:endParaRPr lang="zh-CN" altLang="en-US" sz="1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2306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en-US" sz="1200" dirty="0">
                <a:solidFill>
                  <a:srgbClr val="376092"/>
                </a:solidFill>
                <a:latin typeface="+mj-ea"/>
                <a:ea typeface="+mj-ea"/>
                <a:cs typeface="+mj-ea"/>
                <a:sym typeface="+mn-ea"/>
              </a:rPr>
              <a:t>复制函数</a:t>
            </a:r>
            <a:endParaRPr lang="zh-CN" altLang="en-US" sz="1200" dirty="0">
              <a:solidFill>
                <a:srgbClr val="376092"/>
              </a:solidFill>
              <a:latin typeface="+mj-ea"/>
              <a:ea typeface="+mj-ea"/>
              <a:cs typeface="+mj-ea"/>
              <a:sym typeface="+mn-ea"/>
            </a:endParaRPr>
          </a:p>
        </p:txBody>
      </p:sp>
      <p:sp>
        <p:nvSpPr>
          <p:cNvPr id="16" name="文本框 15"/>
          <p:cNvSpPr txBox="1"/>
          <p:nvPr/>
        </p:nvSpPr>
        <p:spPr>
          <a:xfrm>
            <a:off x="858520" y="2588260"/>
            <a:ext cx="5172710" cy="275590"/>
          </a:xfrm>
          <a:prstGeom prst="rect">
            <a:avLst/>
          </a:prstGeom>
          <a:noFill/>
        </p:spPr>
        <p:txBody>
          <a:bodyPr wrap="non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赋值函数的特点：</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返回类的引用，重载</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运算符的函数，赋值函数能被重载</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45515" y="1480820"/>
            <a:ext cx="6943725" cy="90487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221865" y="991870"/>
            <a:ext cx="5621655" cy="37191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21450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小心编译器生成的函数</a:t>
            </a:r>
            <a:endParaRPr lang="zh-CN" altLang="en-US" sz="1200" b="1" dirty="0">
              <a:solidFill>
                <a:srgbClr val="376092"/>
              </a:solidFill>
              <a:latin typeface="+mj-ea"/>
              <a:ea typeface="+mj-ea"/>
              <a:cs typeface="+mj-ea"/>
              <a:sym typeface="+mn-ea"/>
            </a:endParaRPr>
          </a:p>
        </p:txBody>
      </p:sp>
      <p:pic>
        <p:nvPicPr>
          <p:cNvPr id="3" name="图片 2"/>
          <p:cNvPicPr>
            <a:picLocks noChangeAspect="1"/>
          </p:cNvPicPr>
          <p:nvPr/>
        </p:nvPicPr>
        <p:blipFill>
          <a:blip r:embed="rId2"/>
          <a:stretch>
            <a:fillRect/>
          </a:stretch>
        </p:blipFill>
        <p:spPr>
          <a:xfrm>
            <a:off x="2435225" y="1202690"/>
            <a:ext cx="4821555" cy="1704340"/>
          </a:xfrm>
          <a:prstGeom prst="rect">
            <a:avLst/>
          </a:prstGeom>
          <a:ln>
            <a:noFill/>
          </a:ln>
        </p:spPr>
      </p:pic>
      <p:pic>
        <p:nvPicPr>
          <p:cNvPr id="4" name="图片 3"/>
          <p:cNvPicPr>
            <a:picLocks noChangeAspect="1"/>
          </p:cNvPicPr>
          <p:nvPr/>
        </p:nvPicPr>
        <p:blipFill>
          <a:blip r:embed="rId3"/>
          <a:stretch>
            <a:fillRect/>
          </a:stretch>
        </p:blipFill>
        <p:spPr>
          <a:xfrm>
            <a:off x="2435225" y="3049270"/>
            <a:ext cx="4867910" cy="1533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31165" y="667385"/>
            <a:ext cx="5865495" cy="41992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5354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--成员初始化表</a:t>
            </a:r>
            <a:endParaRPr lang="en-US" altLang="zh-CN" sz="1200" b="1" dirty="0">
              <a:solidFill>
                <a:srgbClr val="376092"/>
              </a:solidFill>
              <a:latin typeface="+mj-ea"/>
              <a:ea typeface="+mj-ea"/>
              <a:cs typeface="+mj-ea"/>
              <a:sym typeface="+mn-ea"/>
            </a:endParaRPr>
          </a:p>
        </p:txBody>
      </p:sp>
      <p:pic>
        <p:nvPicPr>
          <p:cNvPr id="3" name="图片 2"/>
          <p:cNvPicPr>
            <a:picLocks noChangeAspect="1"/>
          </p:cNvPicPr>
          <p:nvPr/>
        </p:nvPicPr>
        <p:blipFill>
          <a:blip r:embed="rId2"/>
          <a:stretch>
            <a:fillRect/>
          </a:stretch>
        </p:blipFill>
        <p:spPr>
          <a:xfrm>
            <a:off x="629920" y="734060"/>
            <a:ext cx="3638550" cy="2638425"/>
          </a:xfrm>
          <a:prstGeom prst="rect">
            <a:avLst/>
          </a:prstGeom>
        </p:spPr>
      </p:pic>
      <p:pic>
        <p:nvPicPr>
          <p:cNvPr id="4" name="图片 3"/>
          <p:cNvPicPr>
            <a:picLocks noChangeAspect="1"/>
          </p:cNvPicPr>
          <p:nvPr/>
        </p:nvPicPr>
        <p:blipFill>
          <a:blip r:embed="rId3"/>
          <a:stretch>
            <a:fillRect/>
          </a:stretch>
        </p:blipFill>
        <p:spPr>
          <a:xfrm>
            <a:off x="564515" y="3471545"/>
            <a:ext cx="5572125" cy="1344295"/>
          </a:xfrm>
          <a:prstGeom prst="rect">
            <a:avLst/>
          </a:prstGeom>
        </p:spPr>
      </p:pic>
      <p:sp>
        <p:nvSpPr>
          <p:cNvPr id="14" name="文本框 13"/>
          <p:cNvSpPr txBox="1"/>
          <p:nvPr/>
        </p:nvSpPr>
        <p:spPr>
          <a:xfrm>
            <a:off x="6539230" y="1638300"/>
            <a:ext cx="2480945" cy="829945"/>
          </a:xfrm>
          <a:prstGeom prst="rect">
            <a:avLst/>
          </a:prstGeom>
          <a:noFill/>
        </p:spPr>
        <p:txBody>
          <a:bodyPr wrap="square" rtlCol="0">
            <a:spAutoFit/>
          </a:bodyPr>
          <a:p>
            <a:r>
              <a:rPr lang="zh-CN" altLang="en-US" sz="1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尽量采用初始化列表来初始化成员</a:t>
            </a:r>
            <a:endParaRPr lang="zh-CN" altLang="en-US" sz="1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属性。初始化列表的执行顺序跟成员变量的声明顺序是一样的，与摆放顺序无关。</a:t>
            </a:r>
            <a:endParaRPr lang="zh-CN" altLang="en-US" sz="1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2209165"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--delete</a:t>
            </a:r>
            <a:r>
              <a:rPr lang="zh-CN" altLang="en-US" sz="1200" b="1" dirty="0">
                <a:solidFill>
                  <a:srgbClr val="376092"/>
                </a:solidFill>
                <a:latin typeface="+mj-ea"/>
                <a:ea typeface="+mj-ea"/>
                <a:cs typeface="+mj-ea"/>
                <a:sym typeface="+mn-ea"/>
              </a:rPr>
              <a:t>、</a:t>
            </a:r>
            <a:r>
              <a:rPr lang="en-US" altLang="zh-CN" sz="1200" b="1" dirty="0">
                <a:solidFill>
                  <a:srgbClr val="376092"/>
                </a:solidFill>
                <a:latin typeface="+mj-ea"/>
                <a:ea typeface="+mj-ea"/>
                <a:cs typeface="+mj-ea"/>
                <a:sym typeface="+mn-ea"/>
              </a:rPr>
              <a:t>default</a:t>
            </a:r>
            <a:r>
              <a:rPr lang="zh-CN" altLang="en-US" sz="1200" b="1" dirty="0">
                <a:solidFill>
                  <a:srgbClr val="376092"/>
                </a:solidFill>
                <a:latin typeface="+mj-ea"/>
                <a:ea typeface="+mj-ea"/>
                <a:cs typeface="+mj-ea"/>
                <a:sym typeface="+mn-ea"/>
              </a:rPr>
              <a:t>关键字</a:t>
            </a:r>
            <a:endParaRPr lang="zh-CN" altLang="en-US" sz="1200" b="1" dirty="0">
              <a:solidFill>
                <a:srgbClr val="376092"/>
              </a:solidFill>
              <a:latin typeface="+mj-ea"/>
              <a:ea typeface="+mj-ea"/>
              <a:cs typeface="+mj-ea"/>
              <a:sym typeface="+mn-ea"/>
            </a:endParaRPr>
          </a:p>
        </p:txBody>
      </p:sp>
      <p:sp>
        <p:nvSpPr>
          <p:cNvPr id="2" name="Text Box 1"/>
          <p:cNvSpPr txBox="1"/>
          <p:nvPr/>
        </p:nvSpPr>
        <p:spPr>
          <a:xfrm>
            <a:off x="1244600" y="809625"/>
            <a:ext cx="7001510" cy="521970"/>
          </a:xfrm>
          <a:prstGeom prst="rect">
            <a:avLst/>
          </a:prstGeom>
          <a:noFill/>
        </p:spPr>
        <p:txBody>
          <a:bodyPr wrap="square" rtlCol="0" anchor="t">
            <a:spAutoFit/>
          </a:bodyPr>
          <a:p>
            <a:r>
              <a:rPr lang="en-US" sz="1400"/>
              <a:t>C++11 中，可在想要 “禁止使用” 的特殊成员函数声明后加 “= delete”，而需要保留的加 “= default” 或者不采取操作</a:t>
            </a:r>
            <a:endParaRPr lang="en-US" sz="1400"/>
          </a:p>
        </p:txBody>
      </p:sp>
      <p:pic>
        <p:nvPicPr>
          <p:cNvPr id="15" name="Picture 14"/>
          <p:cNvPicPr>
            <a:picLocks noChangeAspect="1"/>
          </p:cNvPicPr>
          <p:nvPr/>
        </p:nvPicPr>
        <p:blipFill>
          <a:blip r:embed="rId2"/>
          <a:stretch>
            <a:fillRect/>
          </a:stretch>
        </p:blipFill>
        <p:spPr>
          <a:xfrm>
            <a:off x="1175385" y="1454150"/>
            <a:ext cx="7355205" cy="3286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6878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正确的单例模式</a:t>
            </a:r>
            <a:endParaRPr lang="en-US" altLang="zh-CN" sz="1200" b="1" dirty="0">
              <a:solidFill>
                <a:srgbClr val="376092"/>
              </a:solidFill>
              <a:latin typeface="+mj-ea"/>
              <a:ea typeface="+mj-ea"/>
              <a:cs typeface="+mj-ea"/>
              <a:sym typeface="+mn-ea"/>
            </a:endParaRPr>
          </a:p>
        </p:txBody>
      </p:sp>
      <p:pic>
        <p:nvPicPr>
          <p:cNvPr id="2" name="图片 1"/>
          <p:cNvPicPr>
            <a:picLocks noChangeAspect="1"/>
          </p:cNvPicPr>
          <p:nvPr/>
        </p:nvPicPr>
        <p:blipFill>
          <a:blip r:embed="rId2"/>
          <a:stretch>
            <a:fillRect/>
          </a:stretch>
        </p:blipFill>
        <p:spPr>
          <a:xfrm>
            <a:off x="629920" y="840740"/>
            <a:ext cx="4077970" cy="3997325"/>
          </a:xfrm>
          <a:prstGeom prst="rect">
            <a:avLst/>
          </a:prstGeom>
        </p:spPr>
      </p:pic>
      <p:pic>
        <p:nvPicPr>
          <p:cNvPr id="15" name="图片 14"/>
          <p:cNvPicPr>
            <a:picLocks noChangeAspect="1"/>
          </p:cNvPicPr>
          <p:nvPr/>
        </p:nvPicPr>
        <p:blipFill>
          <a:blip r:embed="rId3"/>
          <a:stretch>
            <a:fillRect/>
          </a:stretch>
        </p:blipFill>
        <p:spPr>
          <a:xfrm>
            <a:off x="4872355" y="3032760"/>
            <a:ext cx="4039870" cy="800100"/>
          </a:xfrm>
          <a:prstGeom prst="rect">
            <a:avLst/>
          </a:prstGeom>
        </p:spPr>
      </p:pic>
      <p:pic>
        <p:nvPicPr>
          <p:cNvPr id="16" name="图片 15"/>
          <p:cNvPicPr>
            <a:picLocks noChangeAspect="1"/>
          </p:cNvPicPr>
          <p:nvPr/>
        </p:nvPicPr>
        <p:blipFill>
          <a:blip r:embed="rId4"/>
          <a:stretch>
            <a:fillRect/>
          </a:stretch>
        </p:blipFill>
        <p:spPr>
          <a:xfrm>
            <a:off x="4872355" y="3780790"/>
            <a:ext cx="4039870" cy="1000125"/>
          </a:xfrm>
          <a:prstGeom prst="rect">
            <a:avLst/>
          </a:prstGeom>
        </p:spPr>
      </p:pic>
      <p:pic>
        <p:nvPicPr>
          <p:cNvPr id="17" name="图片 16"/>
          <p:cNvPicPr>
            <a:picLocks noChangeAspect="1"/>
          </p:cNvPicPr>
          <p:nvPr/>
        </p:nvPicPr>
        <p:blipFill>
          <a:blip r:embed="rId5"/>
          <a:stretch>
            <a:fillRect/>
          </a:stretch>
        </p:blipFill>
        <p:spPr>
          <a:xfrm>
            <a:off x="4872355" y="840740"/>
            <a:ext cx="4095750"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0" y="786529"/>
            <a:ext cx="2636196" cy="429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7" name="组合 86"/>
          <p:cNvGrpSpPr/>
          <p:nvPr/>
        </p:nvGrpSpPr>
        <p:grpSpPr>
          <a:xfrm>
            <a:off x="3929115" y="907981"/>
            <a:ext cx="600360" cy="461920"/>
            <a:chOff x="4272487" y="985295"/>
            <a:chExt cx="530249" cy="407976"/>
          </a:xfrm>
        </p:grpSpPr>
        <p:grpSp>
          <p:nvGrpSpPr>
            <p:cNvPr id="88" name="组合 87"/>
            <p:cNvGrpSpPr/>
            <p:nvPr/>
          </p:nvGrpSpPr>
          <p:grpSpPr>
            <a:xfrm>
              <a:off x="4272487" y="985295"/>
              <a:ext cx="530249" cy="407976"/>
              <a:chOff x="1822439" y="149340"/>
              <a:chExt cx="5053817" cy="3888432"/>
            </a:xfrm>
          </p:grpSpPr>
          <p:sp>
            <p:nvSpPr>
              <p:cNvPr id="90" name="任意多边形 89"/>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TextBox 88"/>
            <p:cNvSpPr txBox="1"/>
            <p:nvPr/>
          </p:nvSpPr>
          <p:spPr>
            <a:xfrm>
              <a:off x="4461816" y="1022886"/>
              <a:ext cx="279861" cy="325289"/>
            </a:xfrm>
            <a:prstGeom prst="rect">
              <a:avLst/>
            </a:prstGeom>
            <a:noFill/>
          </p:spPr>
          <p:txBody>
            <a:bodyPr wrap="none" rtlCol="0">
              <a:spAutoFit/>
            </a:bodyPr>
            <a:lstStyle/>
            <a:p>
              <a:r>
                <a:rPr lang="en-US" altLang="zh-CN" dirty="0">
                  <a:solidFill>
                    <a:schemeClr val="accent2">
                      <a:lumMod val="75000"/>
                    </a:schemeClr>
                  </a:solidFill>
                  <a:latin typeface="+mj-ea"/>
                  <a:ea typeface="+mj-ea"/>
                </a:rPr>
                <a:t>1</a:t>
              </a:r>
              <a:endParaRPr lang="en-US" altLang="zh-CN" dirty="0">
                <a:solidFill>
                  <a:schemeClr val="accent2">
                    <a:lumMod val="75000"/>
                  </a:schemeClr>
                </a:solidFill>
                <a:latin typeface="+mj-ea"/>
                <a:ea typeface="+mj-ea"/>
              </a:endParaRPr>
            </a:p>
          </p:txBody>
        </p:sp>
      </p:grpSp>
      <p:grpSp>
        <p:nvGrpSpPr>
          <p:cNvPr id="92" name="组合 91"/>
          <p:cNvGrpSpPr/>
          <p:nvPr/>
        </p:nvGrpSpPr>
        <p:grpSpPr>
          <a:xfrm>
            <a:off x="3929115" y="1576462"/>
            <a:ext cx="600360" cy="461920"/>
            <a:chOff x="4272487" y="985295"/>
            <a:chExt cx="530249" cy="407976"/>
          </a:xfrm>
        </p:grpSpPr>
        <p:grpSp>
          <p:nvGrpSpPr>
            <p:cNvPr id="93" name="组合 92"/>
            <p:cNvGrpSpPr/>
            <p:nvPr/>
          </p:nvGrpSpPr>
          <p:grpSpPr>
            <a:xfrm>
              <a:off x="4272487" y="985295"/>
              <a:ext cx="530249" cy="407976"/>
              <a:chOff x="1822439" y="149340"/>
              <a:chExt cx="5053817" cy="3888432"/>
            </a:xfrm>
          </p:grpSpPr>
          <p:sp>
            <p:nvSpPr>
              <p:cNvPr id="96" name="任意多边形 9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TextBox 93"/>
            <p:cNvSpPr txBox="1"/>
            <p:nvPr/>
          </p:nvSpPr>
          <p:spPr>
            <a:xfrm>
              <a:off x="4461816" y="1022886"/>
              <a:ext cx="279861" cy="325289"/>
            </a:xfrm>
            <a:prstGeom prst="rect">
              <a:avLst/>
            </a:prstGeom>
            <a:noFill/>
          </p:spPr>
          <p:txBody>
            <a:bodyPr wrap="none" rtlCol="0">
              <a:spAutoFit/>
            </a:bodyPr>
            <a:lstStyle/>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grpSp>
        <p:nvGrpSpPr>
          <p:cNvPr id="98" name="组合 97"/>
          <p:cNvGrpSpPr/>
          <p:nvPr/>
        </p:nvGrpSpPr>
        <p:grpSpPr>
          <a:xfrm>
            <a:off x="3973565" y="2209215"/>
            <a:ext cx="600360" cy="461920"/>
            <a:chOff x="4272487" y="985295"/>
            <a:chExt cx="530249" cy="407976"/>
          </a:xfrm>
        </p:grpSpPr>
        <p:grpSp>
          <p:nvGrpSpPr>
            <p:cNvPr id="99" name="组合 98"/>
            <p:cNvGrpSpPr/>
            <p:nvPr/>
          </p:nvGrpSpPr>
          <p:grpSpPr>
            <a:xfrm>
              <a:off x="4272487" y="985295"/>
              <a:ext cx="530249" cy="407976"/>
              <a:chOff x="1822439" y="149340"/>
              <a:chExt cx="5053817" cy="3888432"/>
            </a:xfrm>
          </p:grpSpPr>
          <p:sp>
            <p:nvSpPr>
              <p:cNvPr id="101" name="任意多边形 100"/>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TextBox 99"/>
            <p:cNvSpPr txBox="1"/>
            <p:nvPr/>
          </p:nvSpPr>
          <p:spPr>
            <a:xfrm>
              <a:off x="4461816" y="1022886"/>
              <a:ext cx="279861" cy="325289"/>
            </a:xfrm>
            <a:prstGeom prst="rect">
              <a:avLst/>
            </a:prstGeom>
            <a:noFill/>
          </p:spPr>
          <p:txBody>
            <a:bodyPr wrap="none" rtlCol="0">
              <a:spAutoFit/>
            </a:bodyPr>
            <a:lstStyle/>
            <a:p>
              <a:r>
                <a:rPr lang="en-US" altLang="zh-CN" dirty="0">
                  <a:solidFill>
                    <a:schemeClr val="accent2">
                      <a:lumMod val="75000"/>
                    </a:schemeClr>
                  </a:solidFill>
                  <a:latin typeface="+mj-ea"/>
                  <a:ea typeface="+mj-ea"/>
                </a:rPr>
                <a:t>3</a:t>
              </a:r>
              <a:endParaRPr lang="en-US" altLang="zh-CN" dirty="0">
                <a:solidFill>
                  <a:schemeClr val="accent2">
                    <a:lumMod val="75000"/>
                  </a:schemeClr>
                </a:solidFill>
                <a:latin typeface="+mj-ea"/>
                <a:ea typeface="+mj-ea"/>
              </a:endParaRPr>
            </a:p>
          </p:txBody>
        </p:sp>
      </p:grpSp>
      <p:grpSp>
        <p:nvGrpSpPr>
          <p:cNvPr id="104" name="组合 103"/>
          <p:cNvGrpSpPr/>
          <p:nvPr/>
        </p:nvGrpSpPr>
        <p:grpSpPr>
          <a:xfrm>
            <a:off x="3939275" y="2955276"/>
            <a:ext cx="600360" cy="461920"/>
            <a:chOff x="4272487" y="985295"/>
            <a:chExt cx="530249" cy="407976"/>
          </a:xfrm>
        </p:grpSpPr>
        <p:grpSp>
          <p:nvGrpSpPr>
            <p:cNvPr id="109" name="组合 108"/>
            <p:cNvGrpSpPr/>
            <p:nvPr/>
          </p:nvGrpSpPr>
          <p:grpSpPr>
            <a:xfrm>
              <a:off x="4272487" y="985295"/>
              <a:ext cx="530249" cy="407976"/>
              <a:chOff x="1822439" y="149340"/>
              <a:chExt cx="5053817" cy="3888432"/>
            </a:xfrm>
          </p:grpSpPr>
          <p:sp>
            <p:nvSpPr>
              <p:cNvPr id="114" name="任意多边形 11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TextBox 110"/>
            <p:cNvSpPr txBox="1"/>
            <p:nvPr/>
          </p:nvSpPr>
          <p:spPr>
            <a:xfrm>
              <a:off x="4461816" y="1022886"/>
              <a:ext cx="279861" cy="325289"/>
            </a:xfrm>
            <a:prstGeom prst="rect">
              <a:avLst/>
            </a:prstGeom>
            <a:noFill/>
          </p:spPr>
          <p:txBody>
            <a:bodyPr wrap="none" rtlCol="0">
              <a:spAutoFit/>
            </a:bodyPr>
            <a:lstStyle/>
            <a:p>
              <a:r>
                <a:rPr lang="en-US" altLang="zh-CN" dirty="0">
                  <a:solidFill>
                    <a:schemeClr val="accent2">
                      <a:lumMod val="75000"/>
                    </a:schemeClr>
                  </a:solidFill>
                  <a:latin typeface="+mj-ea"/>
                  <a:ea typeface="+mj-ea"/>
                </a:rPr>
                <a:t>4</a:t>
              </a:r>
              <a:endParaRPr lang="en-US" altLang="zh-CN" dirty="0">
                <a:solidFill>
                  <a:schemeClr val="accent2">
                    <a:lumMod val="75000"/>
                  </a:schemeClr>
                </a:solidFill>
                <a:latin typeface="+mj-ea"/>
                <a:ea typeface="+mj-ea"/>
              </a:endParaRPr>
            </a:p>
          </p:txBody>
        </p:sp>
      </p:grpSp>
      <p:pic>
        <p:nvPicPr>
          <p:cNvPr id="11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 name="组合 49"/>
          <p:cNvGrpSpPr/>
          <p:nvPr/>
        </p:nvGrpSpPr>
        <p:grpSpPr>
          <a:xfrm>
            <a:off x="0" y="1"/>
            <a:ext cx="707045" cy="200648"/>
            <a:chOff x="90210" y="108662"/>
            <a:chExt cx="1213732" cy="344438"/>
          </a:xfrm>
        </p:grpSpPr>
        <p:sp>
          <p:nvSpPr>
            <p:cNvPr id="51" name="任意多边形 50"/>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4981575" y="918845"/>
            <a:ext cx="3067050" cy="398780"/>
          </a:xfrm>
          <a:prstGeom prst="rect">
            <a:avLst/>
          </a:prstGeom>
          <a:noFill/>
        </p:spPr>
        <p:txBody>
          <a:bodyPr wrap="square" rtlCol="0">
            <a:spAutoFit/>
          </a:bodyPr>
          <a:p>
            <a:r>
              <a:rPr lang="zh-CN" sz="2000">
                <a:solidFill>
                  <a:srgbClr val="376092"/>
                </a:solidFill>
              </a:rPr>
              <a:t>面向对象编程</a:t>
            </a:r>
            <a:endParaRPr lang="zh-CN" sz="2000">
              <a:solidFill>
                <a:srgbClr val="376092"/>
              </a:solidFill>
            </a:endParaRPr>
          </a:p>
        </p:txBody>
      </p:sp>
      <p:sp>
        <p:nvSpPr>
          <p:cNvPr id="7" name="文本框 6"/>
          <p:cNvSpPr txBox="1"/>
          <p:nvPr/>
        </p:nvSpPr>
        <p:spPr>
          <a:xfrm>
            <a:off x="4981575" y="1587500"/>
            <a:ext cx="3067050" cy="398780"/>
          </a:xfrm>
          <a:prstGeom prst="rect">
            <a:avLst/>
          </a:prstGeom>
          <a:noFill/>
        </p:spPr>
        <p:txBody>
          <a:bodyPr wrap="square" rtlCol="0">
            <a:spAutoFit/>
          </a:bodyPr>
          <a:p>
            <a:r>
              <a:rPr lang="zh-CN" altLang="en-US" sz="2000">
                <a:solidFill>
                  <a:srgbClr val="376092"/>
                </a:solidFill>
              </a:rPr>
              <a:t>封装</a:t>
            </a:r>
            <a:endParaRPr lang="zh-CN" altLang="en-US" sz="2000">
              <a:solidFill>
                <a:srgbClr val="376092"/>
              </a:solidFill>
            </a:endParaRPr>
          </a:p>
        </p:txBody>
      </p:sp>
      <p:sp>
        <p:nvSpPr>
          <p:cNvPr id="8" name="文本框 7"/>
          <p:cNvSpPr txBox="1"/>
          <p:nvPr/>
        </p:nvSpPr>
        <p:spPr>
          <a:xfrm>
            <a:off x="5026025" y="2237105"/>
            <a:ext cx="3067050" cy="398780"/>
          </a:xfrm>
          <a:prstGeom prst="rect">
            <a:avLst/>
          </a:prstGeom>
          <a:noFill/>
        </p:spPr>
        <p:txBody>
          <a:bodyPr wrap="square" rtlCol="0">
            <a:spAutoFit/>
          </a:bodyPr>
          <a:p>
            <a:r>
              <a:rPr lang="zh-CN" altLang="en-US" sz="2000">
                <a:solidFill>
                  <a:srgbClr val="376092"/>
                </a:solidFill>
              </a:rPr>
              <a:t>继承</a:t>
            </a:r>
            <a:endParaRPr lang="zh-CN" altLang="en-US" sz="2000">
              <a:solidFill>
                <a:srgbClr val="376092"/>
              </a:solidFill>
            </a:endParaRPr>
          </a:p>
        </p:txBody>
      </p:sp>
      <p:sp>
        <p:nvSpPr>
          <p:cNvPr id="9" name="文本框 8"/>
          <p:cNvSpPr txBox="1"/>
          <p:nvPr/>
        </p:nvSpPr>
        <p:spPr>
          <a:xfrm>
            <a:off x="4991735" y="2983230"/>
            <a:ext cx="3067050" cy="398780"/>
          </a:xfrm>
          <a:prstGeom prst="rect">
            <a:avLst/>
          </a:prstGeom>
          <a:noFill/>
        </p:spPr>
        <p:txBody>
          <a:bodyPr wrap="square" rtlCol="0">
            <a:spAutoFit/>
          </a:bodyPr>
          <a:p>
            <a:r>
              <a:rPr lang="zh-CN" altLang="en-US" sz="2000">
                <a:solidFill>
                  <a:srgbClr val="376092"/>
                </a:solidFill>
                <a:sym typeface="+mn-ea"/>
              </a:rPr>
              <a:t>多态</a:t>
            </a:r>
            <a:endParaRPr lang="zh-CN" altLang="en-US" sz="2000">
              <a:solidFill>
                <a:srgbClr val="376092"/>
              </a:solidFill>
              <a:sym typeface="+mn-ea"/>
            </a:endParaRPr>
          </a:p>
        </p:txBody>
      </p:sp>
      <p:sp>
        <p:nvSpPr>
          <p:cNvPr id="11" name="TextBox 42"/>
          <p:cNvSpPr txBox="1"/>
          <p:nvPr/>
        </p:nvSpPr>
        <p:spPr>
          <a:xfrm>
            <a:off x="624840" y="2263776"/>
            <a:ext cx="1283970" cy="1322070"/>
          </a:xfrm>
          <a:prstGeom prst="rect">
            <a:avLst/>
          </a:prstGeom>
          <a:noFill/>
        </p:spPr>
        <p:txBody>
          <a:bodyPr vert="horz" wrap="square" rtlCol="0" anchor="ctr" anchorCtr="0">
            <a:spAutoFit/>
          </a:bodyPr>
          <a:p>
            <a:r>
              <a:rPr lang="zh-CN" altLang="en-US" sz="4000" dirty="0">
                <a:solidFill>
                  <a:schemeClr val="accent2">
                    <a:lumMod val="75000"/>
                  </a:schemeClr>
                </a:solidFill>
                <a:latin typeface="+mj-ea"/>
                <a:ea typeface="+mj-ea"/>
              </a:rPr>
              <a:t>课程内容</a:t>
            </a:r>
            <a:endParaRPr lang="zh-CN" altLang="en-US" sz="4000" dirty="0">
              <a:solidFill>
                <a:schemeClr val="accent2">
                  <a:lumMod val="75000"/>
                </a:schemeClr>
              </a:solidFill>
              <a:latin typeface="+mj-ea"/>
              <a:ea typeface="+mj-ea"/>
            </a:endParaRPr>
          </a:p>
        </p:txBody>
      </p:sp>
      <p:grpSp>
        <p:nvGrpSpPr>
          <p:cNvPr id="10" name="组合 9"/>
          <p:cNvGrpSpPr/>
          <p:nvPr/>
        </p:nvGrpSpPr>
        <p:grpSpPr>
          <a:xfrm>
            <a:off x="3983725" y="3564876"/>
            <a:ext cx="600360" cy="461920"/>
            <a:chOff x="4272487" y="985295"/>
            <a:chExt cx="530249" cy="407976"/>
          </a:xfrm>
        </p:grpSpPr>
        <p:grpSp>
          <p:nvGrpSpPr>
            <p:cNvPr id="12" name="组合 11"/>
            <p:cNvGrpSpPr/>
            <p:nvPr/>
          </p:nvGrpSpPr>
          <p:grpSpPr>
            <a:xfrm>
              <a:off x="4272487" y="985295"/>
              <a:ext cx="530249" cy="407976"/>
              <a:chOff x="1822439" y="149340"/>
              <a:chExt cx="5053817" cy="3888432"/>
            </a:xfrm>
          </p:grpSpPr>
          <p:sp>
            <p:nvSpPr>
              <p:cNvPr id="13" name="任意多边形 12"/>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TextBox 110"/>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5</a:t>
              </a:r>
              <a:endParaRPr lang="en-US" altLang="zh-CN" dirty="0">
                <a:solidFill>
                  <a:schemeClr val="accent2">
                    <a:lumMod val="75000"/>
                  </a:schemeClr>
                </a:solidFill>
                <a:latin typeface="+mj-ea"/>
                <a:ea typeface="+mj-ea"/>
              </a:endParaRPr>
            </a:p>
          </p:txBody>
        </p:sp>
      </p:grpSp>
      <p:sp>
        <p:nvSpPr>
          <p:cNvPr id="16" name="文本框 15"/>
          <p:cNvSpPr txBox="1"/>
          <p:nvPr/>
        </p:nvSpPr>
        <p:spPr>
          <a:xfrm>
            <a:off x="4981575" y="3592195"/>
            <a:ext cx="3582670" cy="398780"/>
          </a:xfrm>
          <a:prstGeom prst="rect">
            <a:avLst/>
          </a:prstGeom>
          <a:noFill/>
        </p:spPr>
        <p:txBody>
          <a:bodyPr wrap="square" rtlCol="0">
            <a:spAutoFit/>
          </a:bodyPr>
          <a:p>
            <a:r>
              <a:rPr sz="2000">
                <a:solidFill>
                  <a:srgbClr val="376092"/>
                </a:solidFill>
              </a:rPr>
              <a:t>UML类图及类图之间的关系</a:t>
            </a:r>
            <a:endParaRPr sz="2000">
              <a:solidFill>
                <a:srgbClr val="376092"/>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321818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利用</a:t>
            </a:r>
            <a:r>
              <a:rPr lang="en-US" altLang="zh-CN" sz="1200" b="1" dirty="0">
                <a:solidFill>
                  <a:srgbClr val="376092"/>
                </a:solidFill>
                <a:latin typeface="+mj-ea"/>
                <a:ea typeface="+mj-ea"/>
                <a:cs typeface="+mj-ea"/>
                <a:sym typeface="+mn-ea"/>
              </a:rPr>
              <a:t>c++</a:t>
            </a:r>
            <a:r>
              <a:rPr lang="zh-CN" altLang="en-US" sz="1200" b="1" dirty="0">
                <a:solidFill>
                  <a:srgbClr val="376092"/>
                </a:solidFill>
                <a:latin typeface="+mj-ea"/>
                <a:ea typeface="+mj-ea"/>
                <a:cs typeface="+mj-ea"/>
                <a:sym typeface="+mn-ea"/>
              </a:rPr>
              <a:t>对象特性管理资源分配和释放</a:t>
            </a:r>
            <a:endParaRPr lang="zh-CN" altLang="en-US" sz="1200" b="1" dirty="0">
              <a:solidFill>
                <a:srgbClr val="376092"/>
              </a:solidFill>
              <a:latin typeface="+mj-ea"/>
              <a:ea typeface="+mj-ea"/>
              <a:cs typeface="+mj-ea"/>
              <a:sym typeface="+mn-ea"/>
            </a:endParaRPr>
          </a:p>
        </p:txBody>
      </p:sp>
      <p:sp>
        <p:nvSpPr>
          <p:cNvPr id="14" name="文本框 13"/>
          <p:cNvSpPr txBox="1"/>
          <p:nvPr/>
        </p:nvSpPr>
        <p:spPr>
          <a:xfrm>
            <a:off x="629920" y="734060"/>
            <a:ext cx="2480945" cy="275590"/>
          </a:xfrm>
          <a:prstGeom prst="rect">
            <a:avLst/>
          </a:prstGeom>
          <a:noFill/>
        </p:spPr>
        <p:txBody>
          <a:bodyPr wrap="square" rtlCol="0">
            <a:spAutoFit/>
          </a:bodyPr>
          <a:p>
            <a:r>
              <a:rPr lang="zh-CN" altLang="en-US"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不易被察觉的内存泄漏</a:t>
            </a:r>
            <a:endParaRPr lang="zh-CN" altLang="en-US"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664210" y="1103630"/>
            <a:ext cx="3124200" cy="2600325"/>
          </a:xfrm>
          <a:prstGeom prst="rect">
            <a:avLst/>
          </a:prstGeom>
        </p:spPr>
      </p:pic>
      <p:sp>
        <p:nvSpPr>
          <p:cNvPr id="20" name="文本框 19"/>
          <p:cNvSpPr txBox="1"/>
          <p:nvPr/>
        </p:nvSpPr>
        <p:spPr>
          <a:xfrm>
            <a:off x="4584700" y="828040"/>
            <a:ext cx="2480945" cy="275590"/>
          </a:xfrm>
          <a:prstGeom prst="rect">
            <a:avLst/>
          </a:prstGeom>
          <a:noFill/>
        </p:spPr>
        <p:txBody>
          <a:bodyPr wrap="square" rtlCol="0">
            <a:spAutoFit/>
          </a:bodyPr>
          <a:p>
            <a:r>
              <a:rPr lang="zh-CN" altLang="en-US"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再也不用担心内存没有被释放</a:t>
            </a:r>
            <a:endParaRPr lang="zh-CN" altLang="en-US"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 name="图片 20"/>
          <p:cNvPicPr>
            <a:picLocks noChangeAspect="1"/>
          </p:cNvPicPr>
          <p:nvPr/>
        </p:nvPicPr>
        <p:blipFill>
          <a:blip r:embed="rId3"/>
          <a:stretch>
            <a:fillRect/>
          </a:stretch>
        </p:blipFill>
        <p:spPr>
          <a:xfrm>
            <a:off x="4584700" y="1193800"/>
            <a:ext cx="4181475" cy="2510155"/>
          </a:xfrm>
          <a:prstGeom prst="rect">
            <a:avLst/>
          </a:prstGeom>
        </p:spPr>
      </p:pic>
      <p:sp>
        <p:nvSpPr>
          <p:cNvPr id="22" name="文本框 21"/>
          <p:cNvSpPr txBox="1"/>
          <p:nvPr/>
        </p:nvSpPr>
        <p:spPr>
          <a:xfrm>
            <a:off x="3929380" y="2067560"/>
            <a:ext cx="589280" cy="460375"/>
          </a:xfrm>
          <a:prstGeom prst="rect">
            <a:avLst/>
          </a:prstGeom>
          <a:noFill/>
        </p:spPr>
        <p:txBody>
          <a:bodyPr wrap="none" rtlCol="0">
            <a:spAutoFit/>
          </a:bodyPr>
          <a:p>
            <a:r>
              <a:rPr lang="en-US" altLang="zh-CN" sz="2400" b="1">
                <a:solidFill>
                  <a:srgbClr val="FF0000"/>
                </a:solidFill>
              </a:rPr>
              <a:t>VS</a:t>
            </a:r>
            <a:endParaRPr lang="en-US" altLang="zh-CN" sz="2400" b="1">
              <a:solidFill>
                <a:srgbClr val="FF0000"/>
              </a:solidFill>
            </a:endParaRPr>
          </a:p>
        </p:txBody>
      </p:sp>
      <p:sp>
        <p:nvSpPr>
          <p:cNvPr id="23" name="文本框 22"/>
          <p:cNvSpPr txBox="1"/>
          <p:nvPr/>
        </p:nvSpPr>
        <p:spPr>
          <a:xfrm>
            <a:off x="664210" y="4055110"/>
            <a:ext cx="5806440" cy="337185"/>
          </a:xfrm>
          <a:prstGeom prst="rect">
            <a:avLst/>
          </a:prstGeom>
          <a:noFill/>
        </p:spPr>
        <p:txBody>
          <a:bodyPr wrap="square" rtlCol="0">
            <a:spAutoFit/>
          </a:bodyPr>
          <a:p>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原理：</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利用局部对象被释放的时候会调用该对象的析构函数。</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0782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r>
              <a:rPr lang="en-US" altLang="zh-CN" sz="1200" b="1" dirty="0">
                <a:solidFill>
                  <a:srgbClr val="376092"/>
                </a:solidFill>
                <a:latin typeface="+mj-ea"/>
                <a:ea typeface="+mj-ea"/>
                <a:cs typeface="+mj-ea"/>
                <a:sym typeface="+mn-ea"/>
              </a:rPr>
              <a:t>--</a:t>
            </a:r>
            <a:r>
              <a:rPr lang="zh-CN" altLang="zh-CN" sz="1200" b="1" dirty="0">
                <a:solidFill>
                  <a:srgbClr val="376092"/>
                </a:solidFill>
                <a:latin typeface="+mj-ea"/>
                <a:ea typeface="+mj-ea"/>
                <a:cs typeface="+mj-ea"/>
                <a:sym typeface="+mn-ea"/>
              </a:rPr>
              <a:t>练习题</a:t>
            </a:r>
            <a:endParaRPr lang="zh-CN" altLang="zh-CN" sz="1200" b="1" dirty="0">
              <a:solidFill>
                <a:srgbClr val="376092"/>
              </a:solidFill>
              <a:latin typeface="+mj-ea"/>
              <a:ea typeface="+mj-ea"/>
              <a:cs typeface="+mj-ea"/>
              <a:sym typeface="+mn-ea"/>
            </a:endParaRPr>
          </a:p>
        </p:txBody>
      </p:sp>
      <p:sp>
        <p:nvSpPr>
          <p:cNvPr id="14" name="文本框 13"/>
          <p:cNvSpPr txBox="1"/>
          <p:nvPr/>
        </p:nvSpPr>
        <p:spPr>
          <a:xfrm>
            <a:off x="2284730" y="1475740"/>
            <a:ext cx="4574540" cy="156845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p>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模仿</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stl::string</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类，请给出</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MyString</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的构造函数、析构函数、拷贝函数，完善</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MyString</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的定义。</a:t>
            </a:r>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class MyString {</a:t>
            </a:r>
            <a:endPar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private</a:t>
            </a:r>
            <a:r>
              <a:rPr lang="zh-CN" altLang="en-US"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uint32_t m_len = 0;</a:t>
            </a:r>
            <a:endParaRPr lang="zh-CN" altLang="en-US"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    char *m_buf = nullptr;</a:t>
            </a:r>
            <a:endPar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20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199354" y="1542971"/>
            <a:ext cx="2704780" cy="2081072"/>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4519952" y="1045125"/>
              <a:ext cx="167310" cy="289430"/>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3</a:t>
              </a:r>
              <a:endParaRPr lang="en-US" altLang="zh-CN" sz="9000" dirty="0">
                <a:solidFill>
                  <a:schemeClr val="accent2">
                    <a:lumMod val="75000"/>
                  </a:schemeClr>
                </a:solidFill>
                <a:latin typeface="+mj-ea"/>
                <a:ea typeface="+mj-ea"/>
              </a:endParaRPr>
            </a:p>
          </p:txBody>
        </p:sp>
      </p:grpSp>
      <p:grpSp>
        <p:nvGrpSpPr>
          <p:cNvPr id="31" name="组合 30"/>
          <p:cNvGrpSpPr/>
          <p:nvPr/>
        </p:nvGrpSpPr>
        <p:grpSpPr>
          <a:xfrm>
            <a:off x="0" y="1"/>
            <a:ext cx="707045" cy="200648"/>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3903980" y="2169795"/>
            <a:ext cx="5045710" cy="645160"/>
          </a:xfrm>
          <a:prstGeom prst="rect">
            <a:avLst/>
          </a:prstGeom>
          <a:noFill/>
        </p:spPr>
        <p:txBody>
          <a:bodyPr wrap="square" rtlCol="0">
            <a:spAutoFit/>
          </a:bodyPr>
          <a:p>
            <a:r>
              <a:rPr lang="zh-CN" altLang="en-US" sz="3600" b="1">
                <a:solidFill>
                  <a:srgbClr val="376092"/>
                </a:solidFill>
              </a:rPr>
              <a:t>继承</a:t>
            </a:r>
            <a:endParaRPr lang="zh-CN" altLang="en-US" sz="3600" b="1">
              <a:solidFill>
                <a:srgbClr val="37609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3</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925830" cy="275590"/>
          </a:xfrm>
          <a:prstGeom prst="rect">
            <a:avLst/>
          </a:prstGeom>
          <a:noFill/>
        </p:spPr>
        <p:txBody>
          <a:bodyPr wrap="none" rtlCol="0">
            <a:spAutoFit/>
          </a:bodyPr>
          <a:p>
            <a:pPr algn="l"/>
            <a:r>
              <a:rPr lang="zh-CN" sz="1200" b="1" dirty="0">
                <a:solidFill>
                  <a:srgbClr val="376092"/>
                </a:solidFill>
                <a:latin typeface="+mj-ea"/>
                <a:ea typeface="+mj-ea"/>
                <a:cs typeface="+mj-ea"/>
                <a:sym typeface="+mn-ea"/>
              </a:rPr>
              <a:t>继承</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语法</a:t>
            </a:r>
            <a:endParaRPr lang="zh-CN" altLang="en-US" sz="1200" b="1" dirty="0">
              <a:solidFill>
                <a:srgbClr val="376092"/>
              </a:solidFill>
              <a:latin typeface="+mj-ea"/>
              <a:ea typeface="+mj-ea"/>
              <a:cs typeface="+mj-ea"/>
              <a:sym typeface="+mn-ea"/>
            </a:endParaRPr>
          </a:p>
        </p:txBody>
      </p:sp>
      <p:pic>
        <p:nvPicPr>
          <p:cNvPr id="2" name="图片 1"/>
          <p:cNvPicPr>
            <a:picLocks noChangeAspect="1"/>
          </p:cNvPicPr>
          <p:nvPr/>
        </p:nvPicPr>
        <p:blipFill>
          <a:blip r:embed="rId2"/>
          <a:stretch>
            <a:fillRect/>
          </a:stretch>
        </p:blipFill>
        <p:spPr>
          <a:xfrm>
            <a:off x="554355" y="985520"/>
            <a:ext cx="3924300" cy="3838575"/>
          </a:xfrm>
          <a:prstGeom prst="rect">
            <a:avLst/>
          </a:prstGeom>
          <a:ln>
            <a:solidFill>
              <a:schemeClr val="tx1"/>
            </a:solidFill>
          </a:ln>
        </p:spPr>
      </p:pic>
      <p:pic>
        <p:nvPicPr>
          <p:cNvPr id="3" name="图片 2"/>
          <p:cNvPicPr>
            <a:picLocks noChangeAspect="1"/>
          </p:cNvPicPr>
          <p:nvPr/>
        </p:nvPicPr>
        <p:blipFill>
          <a:blip r:embed="rId3"/>
          <a:stretch>
            <a:fillRect/>
          </a:stretch>
        </p:blipFill>
        <p:spPr>
          <a:xfrm>
            <a:off x="5537835" y="843280"/>
            <a:ext cx="2695575" cy="398081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3</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487680" cy="275590"/>
          </a:xfrm>
          <a:prstGeom prst="rect">
            <a:avLst/>
          </a:prstGeom>
          <a:noFill/>
        </p:spPr>
        <p:txBody>
          <a:bodyPr wrap="none" rtlCol="0">
            <a:spAutoFit/>
          </a:bodyPr>
          <a:p>
            <a:pPr algn="l"/>
            <a:r>
              <a:rPr lang="zh-CN" sz="1200" b="1" dirty="0">
                <a:solidFill>
                  <a:srgbClr val="376092"/>
                </a:solidFill>
                <a:latin typeface="+mj-ea"/>
                <a:ea typeface="+mj-ea"/>
                <a:cs typeface="+mj-ea"/>
                <a:sym typeface="+mn-ea"/>
              </a:rPr>
              <a:t>继承</a:t>
            </a:r>
            <a:endParaRPr lang="zh-CN" altLang="en-US" sz="1200" b="1" dirty="0">
              <a:solidFill>
                <a:srgbClr val="376092"/>
              </a:solidFill>
              <a:latin typeface="+mj-ea"/>
              <a:ea typeface="+mj-ea"/>
              <a:cs typeface="+mj-ea"/>
              <a:sym typeface="+mn-ea"/>
            </a:endParaRPr>
          </a:p>
        </p:txBody>
      </p:sp>
      <p:sp>
        <p:nvSpPr>
          <p:cNvPr id="4" name="文本框 3"/>
          <p:cNvSpPr txBox="1"/>
          <p:nvPr/>
        </p:nvSpPr>
        <p:spPr>
          <a:xfrm>
            <a:off x="664210" y="734060"/>
            <a:ext cx="7226935" cy="460375"/>
          </a:xfrm>
          <a:prstGeom prst="rect">
            <a:avLst/>
          </a:prstGeom>
          <a:noFill/>
        </p:spPr>
        <p:txBody>
          <a:bodyPr wrap="square" rtlCol="0" anchor="t">
            <a:spAutoFit/>
          </a:bodyPr>
          <a:p>
            <a:r>
              <a:rPr lang="zh-CN" altLang="en-US" sz="1200"/>
              <a:t>派生类可以访问基类中所有的非私有成员。因此基类成员如果不想被派生类的成员函数访问，则应在基类中声明为 private。我们可以根据访问权限总结出不同的访问类型，如下所示：</a:t>
            </a:r>
            <a:endParaRPr lang="zh-CN" altLang="en-US" sz="1200"/>
          </a:p>
        </p:txBody>
      </p:sp>
      <p:pic>
        <p:nvPicPr>
          <p:cNvPr id="12" name="图片 11"/>
          <p:cNvPicPr>
            <a:picLocks noChangeAspect="1"/>
          </p:cNvPicPr>
          <p:nvPr/>
        </p:nvPicPr>
        <p:blipFill>
          <a:blip r:embed="rId2"/>
          <a:stretch>
            <a:fillRect/>
          </a:stretch>
        </p:blipFill>
        <p:spPr>
          <a:xfrm>
            <a:off x="664210" y="1262380"/>
            <a:ext cx="7953375" cy="1409700"/>
          </a:xfrm>
          <a:prstGeom prst="rect">
            <a:avLst/>
          </a:prstGeom>
        </p:spPr>
      </p:pic>
      <p:sp>
        <p:nvSpPr>
          <p:cNvPr id="15" name="文本框 14"/>
          <p:cNvSpPr txBox="1"/>
          <p:nvPr/>
        </p:nvSpPr>
        <p:spPr>
          <a:xfrm>
            <a:off x="664210" y="2836545"/>
            <a:ext cx="7954010" cy="1198880"/>
          </a:xfrm>
          <a:prstGeom prst="rect">
            <a:avLst/>
          </a:prstGeom>
          <a:noFill/>
        </p:spPr>
        <p:txBody>
          <a:bodyPr wrap="square" rtlCol="0" anchor="t">
            <a:spAutoFit/>
          </a:bodyPr>
          <a:p>
            <a:pPr marL="171450" indent="-171450">
              <a:buFont typeface="Arial" panose="020B0604020202020204" pitchFamily="34" charset="0"/>
              <a:buChar char="•"/>
            </a:pPr>
            <a:r>
              <a:rPr lang="zh-CN" altLang="en-US" sz="1200"/>
              <a:t>公有继承（public）：当一个类派生自公有基类时，基类的公有成员也是派生类的公有成员，基类的保护成员也是派生类的保护成员，基类的私有成员不能直接被派生类访问，但是可以通过调用基类的公有和保护成员来访问。</a:t>
            </a:r>
            <a:endParaRPr lang="zh-CN" altLang="en-US" sz="1200"/>
          </a:p>
          <a:p>
            <a:pPr indent="0">
              <a:buFont typeface="Arial" panose="020B0604020202020204" pitchFamily="34" charset="0"/>
              <a:buNone/>
            </a:pPr>
            <a:endParaRPr lang="zh-CN" altLang="en-US" sz="1200"/>
          </a:p>
          <a:p>
            <a:pPr marL="171450" indent="-171450">
              <a:buFont typeface="Arial" panose="020B0604020202020204" pitchFamily="34" charset="0"/>
              <a:buChar char="•"/>
            </a:pPr>
            <a:r>
              <a:rPr lang="zh-CN" altLang="en-US" sz="1200"/>
              <a:t>保护继承（protected）： 当一个类派生自保护基类时，基类的公有和保护成员将成为派生类的保护成员。</a:t>
            </a:r>
            <a:endParaRPr lang="zh-CN" altLang="en-US" sz="1200"/>
          </a:p>
          <a:p>
            <a:pPr indent="0">
              <a:buFont typeface="Arial" panose="020B0604020202020204" pitchFamily="34" charset="0"/>
              <a:buNone/>
            </a:pPr>
            <a:endParaRPr lang="zh-CN" altLang="en-US" sz="1200"/>
          </a:p>
          <a:p>
            <a:pPr marL="171450" indent="-171450">
              <a:buFont typeface="Arial" panose="020B0604020202020204" pitchFamily="34" charset="0"/>
              <a:buChar char="•"/>
            </a:pPr>
            <a:r>
              <a:rPr lang="zh-CN" altLang="en-US" sz="1200"/>
              <a:t>私有继承（private）：当一个类派生自私有基类时，基类的公有和保护成员将成为派生类的私有成员。</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3</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2297430" cy="275590"/>
          </a:xfrm>
          <a:prstGeom prst="rect">
            <a:avLst/>
          </a:prstGeom>
          <a:noFill/>
        </p:spPr>
        <p:txBody>
          <a:bodyPr wrap="none" rtlCol="0">
            <a:spAutoFit/>
          </a:bodyPr>
          <a:p>
            <a:pPr algn="l"/>
            <a:r>
              <a:rPr lang="zh-CN" sz="1200" b="1" dirty="0">
                <a:solidFill>
                  <a:srgbClr val="376092"/>
                </a:solidFill>
                <a:latin typeface="+mj-ea"/>
                <a:ea typeface="+mj-ea"/>
                <a:cs typeface="+mj-ea"/>
                <a:sym typeface="+mn-ea"/>
              </a:rPr>
              <a:t>继承</a:t>
            </a:r>
            <a:r>
              <a:rPr lang="en-US" altLang="zh-CN" sz="1200" b="1" dirty="0">
                <a:solidFill>
                  <a:srgbClr val="376092"/>
                </a:solidFill>
                <a:latin typeface="+mj-ea"/>
                <a:ea typeface="+mj-ea"/>
                <a:cs typeface="+mj-ea"/>
                <a:sym typeface="+mn-ea"/>
              </a:rPr>
              <a:t>--</a:t>
            </a:r>
            <a:r>
              <a:rPr lang="zh-CN" altLang="en-US" sz="1200" dirty="0">
                <a:solidFill>
                  <a:srgbClr val="376092"/>
                </a:solidFill>
                <a:latin typeface="+mj-ea"/>
                <a:ea typeface="+mj-ea"/>
                <a:cs typeface="+mj-ea"/>
                <a:sym typeface="+mn-ea"/>
              </a:rPr>
              <a:t>构造、析构函数调用顺序</a:t>
            </a:r>
            <a:endParaRPr lang="zh-CN" altLang="en-US" sz="1200" dirty="0">
              <a:solidFill>
                <a:srgbClr val="376092"/>
              </a:solidFill>
              <a:latin typeface="+mj-ea"/>
              <a:ea typeface="+mj-ea"/>
              <a:cs typeface="+mj-ea"/>
              <a:sym typeface="+mn-ea"/>
            </a:endParaRPr>
          </a:p>
        </p:txBody>
      </p:sp>
      <p:sp>
        <p:nvSpPr>
          <p:cNvPr id="4" name="文本框 3"/>
          <p:cNvSpPr txBox="1"/>
          <p:nvPr/>
        </p:nvSpPr>
        <p:spPr>
          <a:xfrm>
            <a:off x="502920" y="991870"/>
            <a:ext cx="5079365" cy="224536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indent="0">
              <a:buNone/>
            </a:pPr>
            <a:r>
              <a:rPr lang="zh-CN" altLang="en-US" sz="1000" b="1"/>
              <a:t>构造函数执行顺序：</a:t>
            </a:r>
            <a:endParaRPr lang="zh-CN" altLang="en-US" sz="1000" b="1"/>
          </a:p>
          <a:p>
            <a:pPr marL="228600" indent="-228600">
              <a:buAutoNum type="arabicPeriod"/>
            </a:pPr>
            <a:r>
              <a:rPr lang="zh-CN" altLang="en-US" sz="1000"/>
              <a:t> 基类构造函数，如果有多个基类则构造函数的调用顺序是某类在类派生表中出现的</a:t>
            </a:r>
            <a:endParaRPr lang="zh-CN" altLang="en-US" sz="1000"/>
          </a:p>
          <a:p>
            <a:pPr indent="0">
              <a:buNone/>
            </a:pPr>
            <a:r>
              <a:rPr lang="zh-CN" altLang="en-US" sz="1000"/>
              <a:t>顺序而不是它们在成员初始化表中的顺序</a:t>
            </a:r>
            <a:endParaRPr lang="zh-CN" altLang="en-US" sz="1000"/>
          </a:p>
          <a:p>
            <a:pPr indent="0">
              <a:buNone/>
            </a:pPr>
            <a:endParaRPr lang="zh-CN" altLang="en-US" sz="1000"/>
          </a:p>
          <a:p>
            <a:pPr indent="0">
              <a:buNone/>
            </a:pPr>
            <a:r>
              <a:rPr lang="en-US" altLang="zh-CN" sz="1000"/>
              <a:t>2. </a:t>
            </a:r>
            <a:r>
              <a:rPr lang="zh-CN" altLang="en-US" sz="1000"/>
              <a:t>成员类对象构造函数 如果有多个成员类对象 则构造函数的调用顺序是对象在类中</a:t>
            </a:r>
            <a:endParaRPr lang="zh-CN" altLang="en-US" sz="1000"/>
          </a:p>
          <a:p>
            <a:pPr indent="0">
              <a:buNone/>
            </a:pPr>
            <a:r>
              <a:rPr lang="zh-CN" altLang="en-US" sz="1000"/>
              <a:t>被声明的顺序 而不是它们出现在成员初始化表中的顺序 </a:t>
            </a:r>
            <a:endParaRPr lang="zh-CN" altLang="en-US" sz="1000"/>
          </a:p>
          <a:p>
            <a:pPr indent="0">
              <a:buNone/>
            </a:pPr>
            <a:endParaRPr lang="zh-CN" altLang="en-US" sz="1000"/>
          </a:p>
          <a:p>
            <a:pPr indent="0">
              <a:buNone/>
            </a:pPr>
            <a:r>
              <a:rPr lang="en-US" altLang="zh-CN" sz="1000"/>
              <a:t>3.</a:t>
            </a:r>
            <a:r>
              <a:rPr lang="zh-CN" altLang="en-US" sz="1000"/>
              <a:t>  派生类构造函数</a:t>
            </a:r>
            <a:endParaRPr lang="zh-CN" altLang="en-US" sz="1000"/>
          </a:p>
          <a:p>
            <a:pPr indent="0">
              <a:buNone/>
            </a:pPr>
            <a:endParaRPr lang="zh-CN" altLang="en-US" sz="1000"/>
          </a:p>
          <a:p>
            <a:pPr indent="0">
              <a:buNone/>
            </a:pPr>
            <a:endParaRPr lang="zh-CN" altLang="en-US" sz="1000"/>
          </a:p>
          <a:p>
            <a:pPr indent="0">
              <a:buNone/>
            </a:pPr>
            <a:r>
              <a:rPr lang="zh-CN" altLang="en-US" sz="1000"/>
              <a:t>析构函数执行顺序：跟构造函数的执行顺序相反</a:t>
            </a:r>
            <a:endParaRPr lang="zh-CN" altLang="en-US" sz="1000"/>
          </a:p>
          <a:p>
            <a:pPr indent="0">
              <a:buNone/>
            </a:pPr>
            <a:endParaRPr lang="zh-CN" altLang="en-US" sz="1000"/>
          </a:p>
          <a:p>
            <a:pPr indent="0">
              <a:buNone/>
            </a:pPr>
            <a:r>
              <a:rPr lang="zh-CN" altLang="en-US" sz="1000" b="1"/>
              <a:t>举例：</a:t>
            </a:r>
            <a:r>
              <a:rPr lang="en-US" altLang="zh-CN" sz="1000"/>
              <a:t>Rectangle rect; </a:t>
            </a:r>
            <a:r>
              <a:rPr lang="zh-CN" altLang="en-US" sz="1000"/>
              <a:t>构造函数执行顺序：</a:t>
            </a:r>
            <a:r>
              <a:rPr lang="en-US" altLang="zh-CN" sz="1000" b="1">
                <a:latin typeface="Arial Bold" panose="020B0604020202090204" charset="0"/>
                <a:cs typeface="Arial Bold" panose="020B0604020202090204" charset="0"/>
              </a:rPr>
              <a:t>Shape()--&gt;Rectangle()</a:t>
            </a:r>
            <a:endParaRPr lang="en-US" altLang="zh-CN" sz="1000"/>
          </a:p>
          <a:p>
            <a:pPr indent="0">
              <a:buNone/>
            </a:pPr>
            <a:r>
              <a:rPr lang="zh-CN" altLang="en-US" sz="1000"/>
              <a:t>析构时执行顺序是：</a:t>
            </a:r>
            <a:r>
              <a:rPr lang="en-US" altLang="zh-CN" sz="1000" b="1">
                <a:latin typeface="Arial Bold" panose="020B0604020202090204" charset="0"/>
                <a:cs typeface="Arial Bold" panose="020B0604020202090204" charset="0"/>
              </a:rPr>
              <a:t>~</a:t>
            </a:r>
            <a:r>
              <a:rPr lang="en-US" altLang="zh-CN" sz="1000" b="1">
                <a:latin typeface="Arial Bold" panose="020B0604020202090204" charset="0"/>
                <a:cs typeface="Arial Bold" panose="020B0604020202090204" charset="0"/>
                <a:sym typeface="+mn-ea"/>
              </a:rPr>
              <a:t>Rectangle()--&gt;~Shape()</a:t>
            </a:r>
            <a:endParaRPr lang="zh-CN" altLang="en-US" sz="1000" b="1">
              <a:latin typeface="Arial Bold" panose="020B0604020202090204" charset="0"/>
              <a:cs typeface="Arial Bold" panose="020B0604020202090204" charset="0"/>
              <a:sym typeface="+mn-ea"/>
            </a:endParaRPr>
          </a:p>
        </p:txBody>
      </p:sp>
      <p:graphicFrame>
        <p:nvGraphicFramePr>
          <p:cNvPr id="2" name="对象 1"/>
          <p:cNvGraphicFramePr/>
          <p:nvPr/>
        </p:nvGraphicFramePr>
        <p:xfrm>
          <a:off x="6306185" y="923925"/>
          <a:ext cx="2510155" cy="3295650"/>
        </p:xfrm>
        <a:graphic>
          <a:graphicData uri="http://schemas.openxmlformats.org/presentationml/2006/ole">
            <mc:AlternateContent xmlns:mc="http://schemas.openxmlformats.org/markup-compatibility/2006">
              <mc:Choice xmlns:v="urn:schemas-microsoft-com:vml" Requires="v">
                <p:oleObj spid="_x0000_s3" name="" r:id="rId2" imgW="2543175" imgH="3324225" progId="Visio.Drawing.15">
                  <p:embed/>
                </p:oleObj>
              </mc:Choice>
              <mc:Fallback>
                <p:oleObj name="" r:id="rId2" imgW="2543175" imgH="3324225" progId="Visio.Drawing.15">
                  <p:embed/>
                  <p:pic>
                    <p:nvPicPr>
                      <p:cNvPr id="0" name="图片 2"/>
                      <p:cNvPicPr/>
                      <p:nvPr/>
                    </p:nvPicPr>
                    <p:blipFill>
                      <a:blip r:embed="rId3"/>
                      <a:stretch>
                        <a:fillRect/>
                      </a:stretch>
                    </p:blipFill>
                    <p:spPr>
                      <a:xfrm>
                        <a:off x="6306185" y="923925"/>
                        <a:ext cx="2510155" cy="329565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3</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390650" cy="275590"/>
          </a:xfrm>
          <a:prstGeom prst="rect">
            <a:avLst/>
          </a:prstGeom>
          <a:noFill/>
        </p:spPr>
        <p:txBody>
          <a:bodyPr wrap="none" rtlCol="0">
            <a:spAutoFit/>
          </a:bodyPr>
          <a:p>
            <a:pPr algn="l"/>
            <a:r>
              <a:rPr lang="zh-CN" sz="1200" b="1" dirty="0">
                <a:solidFill>
                  <a:srgbClr val="376092"/>
                </a:solidFill>
                <a:latin typeface="+mj-ea"/>
                <a:ea typeface="+mj-ea"/>
                <a:cs typeface="+mj-ea"/>
                <a:sym typeface="+mn-ea"/>
              </a:rPr>
              <a:t>继承</a:t>
            </a:r>
            <a:r>
              <a:rPr lang="en-US" altLang="zh-CN" sz="1200" b="1" dirty="0">
                <a:solidFill>
                  <a:srgbClr val="376092"/>
                </a:solidFill>
                <a:latin typeface="+mj-ea"/>
                <a:ea typeface="+mj-ea"/>
                <a:cs typeface="+mj-ea"/>
                <a:sym typeface="+mn-ea"/>
              </a:rPr>
              <a:t>--</a:t>
            </a:r>
            <a:r>
              <a:rPr lang="en-US" altLang="zh-CN" sz="1200" dirty="0">
                <a:solidFill>
                  <a:srgbClr val="376092"/>
                </a:solidFill>
                <a:latin typeface="+mj-ea"/>
                <a:ea typeface="+mj-ea"/>
                <a:cs typeface="+mj-ea"/>
                <a:sym typeface="+mn-ea"/>
              </a:rPr>
              <a:t>final</a:t>
            </a:r>
            <a:r>
              <a:rPr lang="zh-CN" altLang="en-US" sz="1200" dirty="0">
                <a:solidFill>
                  <a:srgbClr val="376092"/>
                </a:solidFill>
                <a:latin typeface="+mj-ea"/>
                <a:ea typeface="+mj-ea"/>
                <a:cs typeface="+mj-ea"/>
                <a:sym typeface="+mn-ea"/>
              </a:rPr>
              <a:t>关键字</a:t>
            </a:r>
            <a:endParaRPr lang="zh-CN" altLang="en-US" sz="1200" dirty="0">
              <a:solidFill>
                <a:srgbClr val="376092"/>
              </a:solidFill>
              <a:latin typeface="+mj-ea"/>
              <a:ea typeface="+mj-ea"/>
              <a:cs typeface="+mj-ea"/>
              <a:sym typeface="+mn-ea"/>
            </a:endParaRPr>
          </a:p>
        </p:txBody>
      </p:sp>
      <p:sp>
        <p:nvSpPr>
          <p:cNvPr id="4" name="文本框 3"/>
          <p:cNvSpPr txBox="1"/>
          <p:nvPr/>
        </p:nvSpPr>
        <p:spPr>
          <a:xfrm>
            <a:off x="1882140" y="1115695"/>
            <a:ext cx="5079365" cy="553085"/>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indent="0">
              <a:buNone/>
            </a:pPr>
            <a:r>
              <a:rPr lang="zh-CN" altLang="en-US" sz="1000" b="1"/>
              <a:t>C++11中允许将类标记为final，方法时直接在类名称后面使用关键字final，如此，意味着继承该类会导致编译错误。</a:t>
            </a:r>
            <a:endParaRPr lang="zh-CN" altLang="en-US" sz="1000" b="1"/>
          </a:p>
          <a:p>
            <a:pPr indent="0">
              <a:buNone/>
            </a:pPr>
            <a:r>
              <a:rPr lang="zh-CN" altLang="en-US" sz="1000" b="1">
                <a:solidFill>
                  <a:srgbClr val="FF0000"/>
                </a:solidFill>
              </a:rPr>
              <a:t>应用：如禁止从</a:t>
            </a:r>
            <a:r>
              <a:rPr lang="en-US" altLang="zh-CN" sz="1000" b="1">
                <a:solidFill>
                  <a:srgbClr val="FF0000"/>
                </a:solidFill>
              </a:rPr>
              <a:t>STL</a:t>
            </a:r>
            <a:r>
              <a:rPr lang="zh-CN" altLang="en-US" sz="1000" b="1">
                <a:solidFill>
                  <a:srgbClr val="FF0000"/>
                </a:solidFill>
              </a:rPr>
              <a:t>的类继承</a:t>
            </a:r>
            <a:endParaRPr lang="zh-CN" altLang="en-US" sz="1000" b="1">
              <a:solidFill>
                <a:srgbClr val="FF0000"/>
              </a:solidFill>
            </a:endParaRPr>
          </a:p>
        </p:txBody>
      </p:sp>
      <p:pic>
        <p:nvPicPr>
          <p:cNvPr id="12" name="图片 11"/>
          <p:cNvPicPr>
            <a:picLocks noChangeAspect="1"/>
          </p:cNvPicPr>
          <p:nvPr/>
        </p:nvPicPr>
        <p:blipFill>
          <a:blip r:embed="rId2"/>
          <a:stretch>
            <a:fillRect/>
          </a:stretch>
        </p:blipFill>
        <p:spPr>
          <a:xfrm>
            <a:off x="1882140" y="1990725"/>
            <a:ext cx="5122545" cy="1162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199354" y="1542971"/>
            <a:ext cx="2704780" cy="2081072"/>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4519952" y="1045125"/>
              <a:ext cx="167310" cy="289430"/>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4</a:t>
              </a:r>
              <a:endParaRPr lang="en-US" altLang="zh-CN" sz="9000" dirty="0">
                <a:solidFill>
                  <a:schemeClr val="accent2">
                    <a:lumMod val="75000"/>
                  </a:schemeClr>
                </a:solidFill>
                <a:latin typeface="+mj-ea"/>
                <a:ea typeface="+mj-ea"/>
              </a:endParaRPr>
            </a:p>
          </p:txBody>
        </p:sp>
      </p:grpSp>
      <p:grpSp>
        <p:nvGrpSpPr>
          <p:cNvPr id="31" name="组合 30"/>
          <p:cNvGrpSpPr/>
          <p:nvPr/>
        </p:nvGrpSpPr>
        <p:grpSpPr>
          <a:xfrm>
            <a:off x="0" y="1"/>
            <a:ext cx="707045" cy="200648"/>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3903980" y="2169795"/>
            <a:ext cx="5045710" cy="645160"/>
          </a:xfrm>
          <a:prstGeom prst="rect">
            <a:avLst/>
          </a:prstGeom>
          <a:noFill/>
        </p:spPr>
        <p:txBody>
          <a:bodyPr wrap="square" rtlCol="0">
            <a:spAutoFit/>
          </a:bodyPr>
          <a:p>
            <a:r>
              <a:rPr lang="zh-CN" altLang="en-US" sz="3600" b="1">
                <a:solidFill>
                  <a:srgbClr val="376092"/>
                </a:solidFill>
              </a:rPr>
              <a:t>多态</a:t>
            </a:r>
            <a:endParaRPr lang="zh-CN" altLang="en-US" sz="3600" b="1">
              <a:solidFill>
                <a:srgbClr val="37609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4</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48895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多态</a:t>
            </a:r>
            <a:endParaRPr lang="zh-CN" altLang="en-US" sz="1200" dirty="0">
              <a:solidFill>
                <a:srgbClr val="376092"/>
              </a:solidFill>
              <a:latin typeface="+mj-ea"/>
              <a:ea typeface="+mj-ea"/>
              <a:cs typeface="+mj-ea"/>
              <a:sym typeface="+mn-ea"/>
            </a:endParaRPr>
          </a:p>
        </p:txBody>
      </p:sp>
      <p:sp>
        <p:nvSpPr>
          <p:cNvPr id="4" name="文本框 3"/>
          <p:cNvSpPr txBox="1"/>
          <p:nvPr/>
        </p:nvSpPr>
        <p:spPr>
          <a:xfrm>
            <a:off x="1244600" y="833120"/>
            <a:ext cx="6683375" cy="460375"/>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indent="0">
              <a:buNone/>
            </a:pPr>
            <a:r>
              <a:rPr lang="zh-CN" altLang="en-US" sz="1200">
                <a:latin typeface="Arial Bold" panose="020B0604020202090204" charset="0"/>
                <a:cs typeface="Arial Bold" panose="020B0604020202090204" charset="0"/>
                <a:sym typeface="+mn-ea"/>
              </a:rPr>
              <a:t>C++ 多态意味着调用成员函数时，会根据调用函数的对象的类型来执行不同的函数。</a:t>
            </a:r>
            <a:endParaRPr lang="zh-CN" altLang="en-US" sz="1200">
              <a:latin typeface="Arial Bold" panose="020B0604020202090204" charset="0"/>
              <a:cs typeface="Arial Bold" panose="020B0604020202090204" charset="0"/>
              <a:sym typeface="+mn-ea"/>
            </a:endParaRPr>
          </a:p>
          <a:p>
            <a:pPr indent="0">
              <a:buNone/>
            </a:pPr>
            <a:r>
              <a:rPr lang="zh-CN" altLang="en-US" sz="1200" b="1">
                <a:latin typeface="Arial Bold" panose="020B0604020202090204" charset="0"/>
                <a:cs typeface="Arial Bold" panose="020B0604020202090204" charset="0"/>
                <a:sym typeface="+mn-ea"/>
              </a:rPr>
              <a:t>特点：</a:t>
            </a:r>
            <a:r>
              <a:rPr lang="zh-CN" altLang="en-US" sz="1200">
                <a:latin typeface="Arial Bold" panose="020B0604020202090204" charset="0"/>
                <a:cs typeface="Arial Bold" panose="020B0604020202090204" charset="0"/>
                <a:sym typeface="+mn-ea"/>
              </a:rPr>
              <a:t>类之间有继承关系，函数必须是虚函数。</a:t>
            </a:r>
            <a:endParaRPr lang="zh-CN" altLang="en-US" sz="1200">
              <a:latin typeface="Arial Bold" panose="020B0604020202090204" charset="0"/>
              <a:cs typeface="Arial Bold" panose="020B0604020202090204" charset="0"/>
              <a:sym typeface="+mn-ea"/>
            </a:endParaRPr>
          </a:p>
        </p:txBody>
      </p:sp>
      <p:pic>
        <p:nvPicPr>
          <p:cNvPr id="12" name="图片 11"/>
          <p:cNvPicPr>
            <a:picLocks noChangeAspect="1"/>
          </p:cNvPicPr>
          <p:nvPr/>
        </p:nvPicPr>
        <p:blipFill>
          <a:blip r:embed="rId2"/>
          <a:stretch>
            <a:fillRect/>
          </a:stretch>
        </p:blipFill>
        <p:spPr>
          <a:xfrm>
            <a:off x="1244600" y="1416050"/>
            <a:ext cx="2600960" cy="3597275"/>
          </a:xfrm>
          <a:prstGeom prst="rect">
            <a:avLst/>
          </a:prstGeom>
        </p:spPr>
      </p:pic>
      <p:pic>
        <p:nvPicPr>
          <p:cNvPr id="14" name="图片 13"/>
          <p:cNvPicPr>
            <a:picLocks noChangeAspect="1"/>
          </p:cNvPicPr>
          <p:nvPr/>
        </p:nvPicPr>
        <p:blipFill>
          <a:blip r:embed="rId3"/>
          <a:stretch>
            <a:fillRect/>
          </a:stretch>
        </p:blipFill>
        <p:spPr>
          <a:xfrm>
            <a:off x="5402580" y="2244090"/>
            <a:ext cx="2362200" cy="1285875"/>
          </a:xfrm>
          <a:prstGeom prst="rect">
            <a:avLst/>
          </a:prstGeom>
          <a:ln>
            <a:solidFill>
              <a:schemeClr val="accent1"/>
            </a:solidFill>
          </a:ln>
        </p:spPr>
      </p:pic>
      <p:sp>
        <p:nvSpPr>
          <p:cNvPr id="15" name="右箭头 14"/>
          <p:cNvSpPr/>
          <p:nvPr/>
        </p:nvSpPr>
        <p:spPr>
          <a:xfrm>
            <a:off x="4082415" y="275844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4</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202692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多态</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虚函数和</a:t>
            </a:r>
            <a:r>
              <a:rPr lang="en-US" altLang="zh-CN" sz="1200" b="1" dirty="0">
                <a:solidFill>
                  <a:srgbClr val="376092"/>
                </a:solidFill>
                <a:latin typeface="+mj-ea"/>
                <a:ea typeface="+mj-ea"/>
                <a:cs typeface="+mj-ea"/>
                <a:sym typeface="+mn-ea"/>
              </a:rPr>
              <a:t>final</a:t>
            </a:r>
            <a:r>
              <a:rPr lang="zh-CN" altLang="en-US" sz="1200" b="1" dirty="0">
                <a:solidFill>
                  <a:srgbClr val="376092"/>
                </a:solidFill>
                <a:latin typeface="+mj-ea"/>
                <a:ea typeface="+mj-ea"/>
                <a:cs typeface="+mj-ea"/>
                <a:sym typeface="+mn-ea"/>
              </a:rPr>
              <a:t>关键字</a:t>
            </a:r>
            <a:endParaRPr lang="zh-CN" altLang="en-US" sz="1200" b="1" dirty="0">
              <a:solidFill>
                <a:srgbClr val="376092"/>
              </a:solidFill>
              <a:latin typeface="+mj-ea"/>
              <a:ea typeface="+mj-ea"/>
              <a:cs typeface="+mj-ea"/>
              <a:sym typeface="+mn-ea"/>
            </a:endParaRPr>
          </a:p>
        </p:txBody>
      </p:sp>
      <p:sp>
        <p:nvSpPr>
          <p:cNvPr id="4" name="文本框 3"/>
          <p:cNvSpPr txBox="1"/>
          <p:nvPr/>
        </p:nvSpPr>
        <p:spPr>
          <a:xfrm>
            <a:off x="1255395" y="910590"/>
            <a:ext cx="2856230" cy="101473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indent="0">
              <a:buNone/>
            </a:pPr>
            <a:r>
              <a:rPr lang="zh-CN" altLang="en-US" sz="1200" b="1">
                <a:latin typeface="Arial Bold" panose="020B0604020202090204" charset="0"/>
                <a:cs typeface="Arial Bold" panose="020B0604020202090204" charset="0"/>
                <a:sym typeface="+mn-ea"/>
              </a:rPr>
              <a:t>虚函数</a:t>
            </a:r>
            <a:r>
              <a:rPr lang="zh-CN" altLang="en-US" sz="1200">
                <a:latin typeface="Arial Bold" panose="020B0604020202090204" charset="0"/>
                <a:cs typeface="Arial Bold" panose="020B0604020202090204" charset="0"/>
                <a:sym typeface="+mn-ea"/>
              </a:rPr>
              <a:t>：</a:t>
            </a:r>
            <a:r>
              <a:rPr lang="zh-CN" altLang="en-US" sz="1200">
                <a:latin typeface="Arial Bold" panose="020B0604020202090204" charset="0"/>
                <a:cs typeface="Arial Bold" panose="020B0604020202090204" charset="0"/>
                <a:sym typeface="+mn-ea"/>
              </a:rPr>
              <a:t>以</a:t>
            </a:r>
            <a:r>
              <a:rPr lang="en-US" altLang="zh-CN" sz="1200">
                <a:latin typeface="Arial Bold" panose="020B0604020202090204" charset="0"/>
                <a:cs typeface="Arial Bold" panose="020B0604020202090204" charset="0"/>
                <a:sym typeface="+mn-ea"/>
              </a:rPr>
              <a:t>virtual</a:t>
            </a:r>
            <a:r>
              <a:rPr lang="zh-CN" altLang="en-US" sz="1200">
                <a:latin typeface="Arial Bold" panose="020B0604020202090204" charset="0"/>
                <a:cs typeface="Arial Bold" panose="020B0604020202090204" charset="0"/>
                <a:sym typeface="+mn-ea"/>
              </a:rPr>
              <a:t>关键字开头的函数。如：virtual int area()</a:t>
            </a:r>
            <a:endParaRPr lang="zh-CN" altLang="en-US" sz="1200">
              <a:latin typeface="Arial Bold" panose="020B0604020202090204" charset="0"/>
              <a:cs typeface="Arial Bold" panose="020B0604020202090204" charset="0"/>
              <a:sym typeface="+mn-ea"/>
            </a:endParaRPr>
          </a:p>
          <a:p>
            <a:pPr indent="0">
              <a:buNone/>
            </a:pPr>
            <a:r>
              <a:rPr lang="zh-CN" altLang="en-US" sz="1200" b="1">
                <a:latin typeface="Arial Bold" panose="020B0604020202090204" charset="0"/>
                <a:cs typeface="Arial Bold" panose="020B0604020202090204" charset="0"/>
                <a:sym typeface="+mn-ea"/>
              </a:rPr>
              <a:t>纯虚函数</a:t>
            </a:r>
            <a:r>
              <a:rPr lang="zh-CN" altLang="en-US" sz="1200">
                <a:latin typeface="Arial Bold" panose="020B0604020202090204" charset="0"/>
                <a:cs typeface="Arial Bold" panose="020B0604020202090204" charset="0"/>
                <a:sym typeface="+mn-ea"/>
              </a:rPr>
              <a:t>：类似</a:t>
            </a:r>
            <a:r>
              <a:rPr lang="zh-CN" altLang="en-US" sz="1200">
                <a:latin typeface="Arial Bold" panose="020B0604020202090204" charset="0"/>
                <a:cs typeface="Arial Bold" panose="020B0604020202090204" charset="0"/>
                <a:sym typeface="+mn-ea"/>
              </a:rPr>
              <a:t>virtual int area() </a:t>
            </a:r>
            <a:r>
              <a:rPr lang="en-US" altLang="zh-CN" sz="1200">
                <a:latin typeface="Arial Bold" panose="020B0604020202090204" charset="0"/>
                <a:cs typeface="Arial Bold" panose="020B0604020202090204" charset="0"/>
                <a:sym typeface="+mn-ea"/>
              </a:rPr>
              <a:t>= 0</a:t>
            </a:r>
            <a:r>
              <a:rPr lang="zh-CN" altLang="en-US" sz="1200">
                <a:latin typeface="Arial Bold" panose="020B0604020202090204" charset="0"/>
                <a:cs typeface="Arial Bold" panose="020B0604020202090204" charset="0"/>
                <a:sym typeface="+mn-ea"/>
              </a:rPr>
              <a:t>；纯虚函数只需要声明，不需要定义，</a:t>
            </a:r>
            <a:r>
              <a:rPr lang="zh-CN" altLang="en-US" sz="1200" b="1">
                <a:solidFill>
                  <a:srgbClr val="FF0000"/>
                </a:solidFill>
                <a:latin typeface="Arial Bold" panose="020B0604020202090204" charset="0"/>
                <a:cs typeface="Arial Bold" panose="020B0604020202090204" charset="0"/>
                <a:sym typeface="+mn-ea"/>
              </a:rPr>
              <a:t>但可以定义</a:t>
            </a:r>
            <a:r>
              <a:rPr lang="zh-CN" altLang="en-US" sz="1200">
                <a:latin typeface="Arial Bold" panose="020B0604020202090204" charset="0"/>
                <a:cs typeface="Arial Bold" panose="020B0604020202090204" charset="0"/>
                <a:sym typeface="+mn-ea"/>
              </a:rPr>
              <a:t>；一般用于接口</a:t>
            </a:r>
            <a:endParaRPr lang="zh-CN" altLang="en-US" sz="1200">
              <a:latin typeface="Arial Bold" panose="020B0604020202090204" charset="0"/>
              <a:cs typeface="Arial Bold" panose="020B0604020202090204" charset="0"/>
              <a:sym typeface="+mn-ea"/>
            </a:endParaRPr>
          </a:p>
        </p:txBody>
      </p:sp>
      <p:pic>
        <p:nvPicPr>
          <p:cNvPr id="2" name="图片 1"/>
          <p:cNvPicPr>
            <a:picLocks noChangeAspect="1"/>
          </p:cNvPicPr>
          <p:nvPr/>
        </p:nvPicPr>
        <p:blipFill>
          <a:blip r:embed="rId2"/>
          <a:stretch>
            <a:fillRect/>
          </a:stretch>
        </p:blipFill>
        <p:spPr>
          <a:xfrm>
            <a:off x="1264285" y="2123440"/>
            <a:ext cx="2838450" cy="2676525"/>
          </a:xfrm>
          <a:prstGeom prst="rect">
            <a:avLst/>
          </a:prstGeom>
        </p:spPr>
      </p:pic>
      <p:pic>
        <p:nvPicPr>
          <p:cNvPr id="16" name="图片 15"/>
          <p:cNvPicPr>
            <a:picLocks noChangeAspect="1"/>
          </p:cNvPicPr>
          <p:nvPr/>
        </p:nvPicPr>
        <p:blipFill>
          <a:blip r:embed="rId3"/>
          <a:stretch>
            <a:fillRect/>
          </a:stretch>
        </p:blipFill>
        <p:spPr>
          <a:xfrm>
            <a:off x="4634230" y="2245360"/>
            <a:ext cx="4120515" cy="2432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199354" y="1542971"/>
            <a:ext cx="2704780" cy="2081072"/>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4519952" y="1045125"/>
              <a:ext cx="168818" cy="289617"/>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1</a:t>
              </a:r>
              <a:endParaRPr lang="zh-CN" altLang="en-US" sz="9000" dirty="0">
                <a:solidFill>
                  <a:schemeClr val="accent2">
                    <a:lumMod val="75000"/>
                  </a:schemeClr>
                </a:solidFill>
                <a:latin typeface="+mj-ea"/>
                <a:ea typeface="+mj-ea"/>
              </a:endParaRPr>
            </a:p>
          </p:txBody>
        </p:sp>
      </p:grpSp>
      <p:grpSp>
        <p:nvGrpSpPr>
          <p:cNvPr id="31" name="组合 30"/>
          <p:cNvGrpSpPr/>
          <p:nvPr/>
        </p:nvGrpSpPr>
        <p:grpSpPr>
          <a:xfrm>
            <a:off x="0" y="1"/>
            <a:ext cx="707045" cy="200648"/>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3903980" y="2169795"/>
            <a:ext cx="5045710" cy="645160"/>
          </a:xfrm>
          <a:prstGeom prst="rect">
            <a:avLst/>
          </a:prstGeom>
          <a:noFill/>
        </p:spPr>
        <p:txBody>
          <a:bodyPr wrap="square" rtlCol="0">
            <a:spAutoFit/>
          </a:bodyPr>
          <a:p>
            <a:r>
              <a:rPr lang="zh-CN" sz="3600">
                <a:solidFill>
                  <a:srgbClr val="376092"/>
                </a:solidFill>
                <a:sym typeface="+mn-ea"/>
              </a:rPr>
              <a:t>面向对象编程</a:t>
            </a:r>
            <a:endParaRPr lang="zh-CN" altLang="en-US" sz="3600" b="1">
              <a:solidFill>
                <a:srgbClr val="37609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4</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48590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多态</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覆盖 </a:t>
            </a:r>
            <a:r>
              <a:rPr lang="en-US" altLang="zh-CN" sz="1200" b="1" dirty="0">
                <a:solidFill>
                  <a:srgbClr val="376092"/>
                </a:solidFill>
                <a:latin typeface="+mj-ea"/>
                <a:ea typeface="+mj-ea"/>
                <a:cs typeface="+mj-ea"/>
                <a:sym typeface="+mn-ea"/>
              </a:rPr>
              <a:t>or </a:t>
            </a:r>
            <a:r>
              <a:rPr lang="zh-CN" altLang="en-US" sz="1200" b="1" dirty="0">
                <a:solidFill>
                  <a:srgbClr val="376092"/>
                </a:solidFill>
                <a:latin typeface="+mj-ea"/>
                <a:ea typeface="+mj-ea"/>
                <a:cs typeface="+mj-ea"/>
                <a:sym typeface="+mn-ea"/>
              </a:rPr>
              <a:t>隐藏</a:t>
            </a:r>
            <a:endParaRPr lang="zh-CN" altLang="en-US" sz="1200" b="1" dirty="0">
              <a:solidFill>
                <a:srgbClr val="376092"/>
              </a:solidFill>
              <a:latin typeface="+mj-ea"/>
              <a:ea typeface="+mj-ea"/>
              <a:cs typeface="+mj-ea"/>
              <a:sym typeface="+mn-ea"/>
            </a:endParaRPr>
          </a:p>
        </p:txBody>
      </p:sp>
      <p:sp>
        <p:nvSpPr>
          <p:cNvPr id="4" name="文本框 3"/>
          <p:cNvSpPr txBox="1"/>
          <p:nvPr/>
        </p:nvSpPr>
        <p:spPr>
          <a:xfrm>
            <a:off x="741680" y="846455"/>
            <a:ext cx="3823335" cy="193802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indent="0">
              <a:buNone/>
            </a:pPr>
            <a:r>
              <a:rPr lang="zh-CN" altLang="en-US" sz="1200">
                <a:latin typeface="Arial Bold" panose="020B0604020202090204" charset="0"/>
                <a:cs typeface="Arial Bold" panose="020B0604020202090204" charset="0"/>
                <a:sym typeface="+mn-ea"/>
              </a:rPr>
              <a:t>隐藏规则</a:t>
            </a:r>
            <a:r>
              <a:rPr lang="zh-CN" altLang="en-US" sz="1200">
                <a:latin typeface="Arial Bold" panose="020B0604020202090204" charset="0"/>
                <a:cs typeface="Arial Bold" panose="020B0604020202090204" charset="0"/>
                <a:sym typeface="+mn-ea"/>
              </a:rPr>
              <a:t>如下</a:t>
            </a:r>
            <a:r>
              <a:rPr lang="zh-CN" altLang="en-US" sz="1200">
                <a:latin typeface="Arial Bold" panose="020B0604020202090204" charset="0"/>
                <a:cs typeface="Arial Bold" panose="020B0604020202090204" charset="0"/>
                <a:sym typeface="+mn-ea"/>
              </a:rPr>
              <a:t>：</a:t>
            </a:r>
            <a:endParaRPr lang="zh-CN" altLang="en-US" sz="1200">
              <a:latin typeface="Arial Bold" panose="020B0604020202090204" charset="0"/>
              <a:cs typeface="Arial Bold" panose="020B0604020202090204" charset="0"/>
              <a:sym typeface="+mn-ea"/>
            </a:endParaRPr>
          </a:p>
          <a:p>
            <a:pPr indent="0">
              <a:buNone/>
            </a:pPr>
            <a:r>
              <a:rPr lang="zh-CN" altLang="en-US" sz="1200">
                <a:latin typeface="Arial Bold" panose="020B0604020202090204" charset="0"/>
                <a:cs typeface="Arial Bold" panose="020B0604020202090204" charset="0"/>
                <a:sym typeface="+mn-ea"/>
              </a:rPr>
              <a:t>（1）如果派生类的函数与基类的函数同名，但是参数不同。此时，不论有无virtual关键字，基类的函数将被隐藏（注意别与重载混淆）。</a:t>
            </a:r>
            <a:endParaRPr lang="zh-CN" altLang="en-US" sz="1200">
              <a:latin typeface="Arial Bold" panose="020B0604020202090204" charset="0"/>
              <a:cs typeface="Arial Bold" panose="020B0604020202090204" charset="0"/>
              <a:sym typeface="+mn-ea"/>
            </a:endParaRPr>
          </a:p>
          <a:p>
            <a:pPr indent="0">
              <a:buNone/>
            </a:pPr>
            <a:endParaRPr lang="zh-CN" altLang="en-US" sz="1200">
              <a:latin typeface="Arial Bold" panose="020B0604020202090204" charset="0"/>
              <a:cs typeface="Arial Bold" panose="020B0604020202090204" charset="0"/>
              <a:sym typeface="+mn-ea"/>
            </a:endParaRPr>
          </a:p>
          <a:p>
            <a:pPr indent="0">
              <a:buNone/>
            </a:pPr>
            <a:r>
              <a:rPr lang="zh-CN" altLang="en-US" sz="1200">
                <a:latin typeface="Arial Bold" panose="020B0604020202090204" charset="0"/>
                <a:cs typeface="Arial Bold" panose="020B0604020202090204" charset="0"/>
                <a:sym typeface="+mn-ea"/>
              </a:rPr>
              <a:t>（2）如果派生类的函数与基类的函数同名，并且参数也相同，但是基类函数没有virtual关键字。此时，基类的函数被隐藏（注意别与覆盖混淆）</a:t>
            </a:r>
            <a:endParaRPr lang="zh-CN" altLang="en-US" sz="1200">
              <a:latin typeface="Arial Bold" panose="020B0604020202090204" charset="0"/>
              <a:cs typeface="Arial Bold" panose="020B0604020202090204" charset="0"/>
              <a:sym typeface="+mn-ea"/>
            </a:endParaRPr>
          </a:p>
          <a:p>
            <a:pPr indent="0">
              <a:buNone/>
            </a:pPr>
            <a:endParaRPr lang="zh-CN" altLang="en-US" sz="1200">
              <a:latin typeface="Arial Bold" panose="020B0604020202090204" charset="0"/>
              <a:cs typeface="Arial Bold" panose="020B0604020202090204" charset="0"/>
              <a:sym typeface="+mn-ea"/>
            </a:endParaRPr>
          </a:p>
          <a:p>
            <a:pPr indent="0">
              <a:buNone/>
            </a:pPr>
            <a:r>
              <a:rPr lang="zh-CN" altLang="en-US" sz="1200">
                <a:solidFill>
                  <a:srgbClr val="FF0000"/>
                </a:solidFill>
                <a:latin typeface="Arial Bold" panose="020B0604020202090204" charset="0"/>
                <a:cs typeface="Arial Bold" panose="020B0604020202090204" charset="0"/>
                <a:sym typeface="+mn-ea"/>
              </a:rPr>
              <a:t>互动：请问右图的输出结果是什么？</a:t>
            </a:r>
            <a:endParaRPr lang="zh-CN" altLang="en-US" sz="1200">
              <a:solidFill>
                <a:srgbClr val="FF0000"/>
              </a:solidFill>
              <a:latin typeface="Arial Bold" panose="020B0604020202090204" charset="0"/>
              <a:cs typeface="Arial Bold" panose="020B0604020202090204" charset="0"/>
              <a:sym typeface="+mn-ea"/>
            </a:endParaRPr>
          </a:p>
        </p:txBody>
      </p:sp>
      <p:pic>
        <p:nvPicPr>
          <p:cNvPr id="3" name="图片 2"/>
          <p:cNvPicPr>
            <a:picLocks noChangeAspect="1"/>
          </p:cNvPicPr>
          <p:nvPr/>
        </p:nvPicPr>
        <p:blipFill>
          <a:blip r:embed="rId2"/>
          <a:stretch>
            <a:fillRect/>
          </a:stretch>
        </p:blipFill>
        <p:spPr>
          <a:xfrm>
            <a:off x="5101590" y="846455"/>
            <a:ext cx="3369310" cy="4020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4</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0782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多态</a:t>
            </a:r>
            <a:r>
              <a:rPr lang="en-US" altLang="zh-CN" sz="1200" b="1" dirty="0">
                <a:solidFill>
                  <a:srgbClr val="376092"/>
                </a:solidFill>
                <a:latin typeface="+mj-ea"/>
                <a:ea typeface="+mj-ea"/>
                <a:cs typeface="+mj-ea"/>
                <a:sym typeface="+mn-ea"/>
              </a:rPr>
              <a:t>--</a:t>
            </a:r>
            <a:r>
              <a:rPr lang="zh-CN" sz="1200" b="1" dirty="0">
                <a:solidFill>
                  <a:srgbClr val="376092"/>
                </a:solidFill>
                <a:latin typeface="+mj-ea"/>
                <a:ea typeface="+mj-ea"/>
                <a:cs typeface="+mj-ea"/>
                <a:sym typeface="+mn-ea"/>
              </a:rPr>
              <a:t>虚基类</a:t>
            </a:r>
            <a:endParaRPr lang="zh-CN" sz="1200" b="1" dirty="0">
              <a:solidFill>
                <a:srgbClr val="376092"/>
              </a:solidFill>
              <a:latin typeface="+mj-ea"/>
              <a:ea typeface="+mj-ea"/>
              <a:cs typeface="+mj-ea"/>
              <a:sym typeface="+mn-ea"/>
            </a:endParaRPr>
          </a:p>
        </p:txBody>
      </p:sp>
      <p:sp>
        <p:nvSpPr>
          <p:cNvPr id="4" name="文本框 3"/>
          <p:cNvSpPr txBox="1"/>
          <p:nvPr/>
        </p:nvSpPr>
        <p:spPr>
          <a:xfrm>
            <a:off x="629920" y="846455"/>
            <a:ext cx="4064000" cy="64516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indent="0">
              <a:buFont typeface="Arial" panose="020B0604020202020204" pitchFamily="34" charset="0"/>
              <a:buNone/>
            </a:pPr>
            <a:r>
              <a:rPr lang="zh-CN" altLang="en-US" sz="1200">
                <a:latin typeface="Arial Bold" panose="020B0604020202090204" charset="0"/>
                <a:cs typeface="Arial Bold" panose="020B0604020202090204" charset="0"/>
                <a:sym typeface="+mn-ea"/>
              </a:rPr>
              <a:t>当你在父类里面声明了一个纯虚函数时，则希望子类只继承函数接口，该父类是一个虚基类，不能被实例化。</a:t>
            </a:r>
            <a:endParaRPr lang="zh-CN" altLang="en-US" sz="1200">
              <a:latin typeface="Arial Bold" panose="020B0604020202090204" charset="0"/>
              <a:cs typeface="Arial Bold" panose="020B0604020202090204" charset="0"/>
              <a:sym typeface="+mn-ea"/>
            </a:endParaRPr>
          </a:p>
          <a:p>
            <a:pPr indent="0">
              <a:buNone/>
            </a:pPr>
            <a:endParaRPr lang="zh-CN" altLang="en-US" sz="1200">
              <a:solidFill>
                <a:srgbClr val="FF0000"/>
              </a:solidFill>
              <a:latin typeface="Arial Bold" panose="020B0604020202090204" charset="0"/>
              <a:cs typeface="Arial Bold" panose="020B0604020202090204" charset="0"/>
              <a:sym typeface="+mn-ea"/>
            </a:endParaRPr>
          </a:p>
        </p:txBody>
      </p:sp>
      <p:pic>
        <p:nvPicPr>
          <p:cNvPr id="2" name="图片 1"/>
          <p:cNvPicPr>
            <a:picLocks noChangeAspect="1"/>
          </p:cNvPicPr>
          <p:nvPr/>
        </p:nvPicPr>
        <p:blipFill>
          <a:blip r:embed="rId2"/>
          <a:stretch>
            <a:fillRect/>
          </a:stretch>
        </p:blipFill>
        <p:spPr>
          <a:xfrm>
            <a:off x="629920" y="1582420"/>
            <a:ext cx="4064000" cy="2333625"/>
          </a:xfrm>
          <a:prstGeom prst="rect">
            <a:avLst/>
          </a:prstGeom>
        </p:spPr>
      </p:pic>
      <p:sp>
        <p:nvSpPr>
          <p:cNvPr id="12" name="文本框 11"/>
          <p:cNvSpPr txBox="1"/>
          <p:nvPr/>
        </p:nvSpPr>
        <p:spPr>
          <a:xfrm>
            <a:off x="5146040" y="846455"/>
            <a:ext cx="3522980" cy="64516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indent="0">
              <a:buFont typeface="Arial" panose="020B0604020202020204" pitchFamily="34" charset="0"/>
              <a:buNone/>
            </a:pPr>
            <a:r>
              <a:rPr lang="zh-CN" altLang="en-US" sz="1200">
                <a:latin typeface="Arial Bold" panose="020B0604020202090204" charset="0"/>
                <a:cs typeface="Arial Bold" panose="020B0604020202090204" charset="0"/>
                <a:sym typeface="+mn-ea"/>
              </a:rPr>
              <a:t>当你在父类里面声明了一个虚函数时，则希望子类继承函数接口和缺省实现。</a:t>
            </a:r>
            <a:endParaRPr lang="zh-CN" altLang="en-US" sz="1200">
              <a:latin typeface="Arial Bold" panose="020B0604020202090204" charset="0"/>
              <a:cs typeface="Arial Bold" panose="020B0604020202090204" charset="0"/>
              <a:sym typeface="+mn-ea"/>
            </a:endParaRPr>
          </a:p>
          <a:p>
            <a:pPr indent="0">
              <a:buNone/>
            </a:pPr>
            <a:endParaRPr lang="zh-CN" altLang="en-US" sz="1200">
              <a:solidFill>
                <a:srgbClr val="FF0000"/>
              </a:solidFill>
              <a:latin typeface="Arial Bold" panose="020B0604020202090204" charset="0"/>
              <a:cs typeface="Arial Bold" panose="020B0604020202090204" charset="0"/>
              <a:sym typeface="+mn-ea"/>
            </a:endParaRPr>
          </a:p>
        </p:txBody>
      </p:sp>
      <p:pic>
        <p:nvPicPr>
          <p:cNvPr id="15" name="图片 14"/>
          <p:cNvPicPr>
            <a:picLocks noChangeAspect="1"/>
          </p:cNvPicPr>
          <p:nvPr/>
        </p:nvPicPr>
        <p:blipFill>
          <a:blip r:embed="rId3"/>
          <a:stretch>
            <a:fillRect/>
          </a:stretch>
        </p:blipFill>
        <p:spPr>
          <a:xfrm>
            <a:off x="5146040" y="1582420"/>
            <a:ext cx="3622675" cy="2102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4</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307340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多态</a:t>
            </a:r>
            <a:r>
              <a:rPr lang="en-US" altLang="zh-CN" sz="1200" b="1" dirty="0">
                <a:solidFill>
                  <a:srgbClr val="376092"/>
                </a:solidFill>
                <a:latin typeface="+mj-ea"/>
                <a:ea typeface="+mj-ea"/>
                <a:cs typeface="+mj-ea"/>
                <a:sym typeface="+mn-ea"/>
              </a:rPr>
              <a:t>--</a:t>
            </a:r>
            <a:r>
              <a:rPr lang="zh-CN" altLang="en-US" sz="1200" b="1" dirty="0">
                <a:solidFill>
                  <a:srgbClr val="376092"/>
                </a:solidFill>
                <a:latin typeface="+mj-ea"/>
                <a:ea typeface="+mj-ea"/>
                <a:cs typeface="+mj-ea"/>
                <a:sym typeface="+mn-ea"/>
              </a:rPr>
              <a:t>千万不要隐藏</a:t>
            </a:r>
            <a:r>
              <a:rPr lang="en-US" altLang="zh-CN" sz="1200" b="1" dirty="0">
                <a:solidFill>
                  <a:srgbClr val="376092"/>
                </a:solidFill>
                <a:latin typeface="+mj-ea"/>
                <a:ea typeface="+mj-ea"/>
                <a:cs typeface="+mj-ea"/>
                <a:sym typeface="+mn-ea"/>
              </a:rPr>
              <a:t>public</a:t>
            </a:r>
            <a:r>
              <a:rPr lang="zh-CN" altLang="en-US" sz="1200" b="1" dirty="0">
                <a:solidFill>
                  <a:srgbClr val="376092"/>
                </a:solidFill>
                <a:latin typeface="+mj-ea"/>
                <a:ea typeface="+mj-ea"/>
                <a:cs typeface="+mj-ea"/>
                <a:sym typeface="+mn-ea"/>
              </a:rPr>
              <a:t>继承而来的名称</a:t>
            </a:r>
            <a:endParaRPr lang="zh-CN" altLang="en-US" sz="1200" b="1" dirty="0">
              <a:solidFill>
                <a:srgbClr val="376092"/>
              </a:solidFill>
              <a:latin typeface="+mj-ea"/>
              <a:ea typeface="+mj-ea"/>
              <a:cs typeface="+mj-ea"/>
              <a:sym typeface="+mn-ea"/>
            </a:endParaRPr>
          </a:p>
        </p:txBody>
      </p:sp>
      <p:sp>
        <p:nvSpPr>
          <p:cNvPr id="4" name="文本框 3"/>
          <p:cNvSpPr txBox="1"/>
          <p:nvPr/>
        </p:nvSpPr>
        <p:spPr>
          <a:xfrm>
            <a:off x="5360670" y="1710690"/>
            <a:ext cx="3438525" cy="92202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indent="0">
              <a:buFont typeface="Arial" panose="020B0604020202020204" pitchFamily="34" charset="0"/>
              <a:buNone/>
            </a:pPr>
            <a:r>
              <a:rPr lang="zh-CN" altLang="en-US">
                <a:solidFill>
                  <a:srgbClr val="FF0000"/>
                </a:solidFill>
                <a:latin typeface="Arial Bold" panose="020B0604020202090204" charset="0"/>
                <a:cs typeface="Arial Bold" panose="020B0604020202090204" charset="0"/>
                <a:sym typeface="+mn-ea"/>
              </a:rPr>
              <a:t>互动：请问左图的输出结果是什么？</a:t>
            </a:r>
            <a:endParaRPr lang="zh-CN" altLang="en-US">
              <a:latin typeface="Arial Bold" panose="020B0604020202090204" charset="0"/>
              <a:cs typeface="Arial Bold" panose="020B0604020202090204" charset="0"/>
              <a:sym typeface="+mn-ea"/>
            </a:endParaRPr>
          </a:p>
          <a:p>
            <a:pPr indent="0">
              <a:buNone/>
            </a:pPr>
            <a:endParaRPr lang="zh-CN" altLang="en-US">
              <a:solidFill>
                <a:srgbClr val="FF0000"/>
              </a:solidFill>
              <a:latin typeface="Arial Bold" panose="020B0604020202090204" charset="0"/>
              <a:cs typeface="Arial Bold" panose="020B0604020202090204" charset="0"/>
              <a:sym typeface="+mn-ea"/>
            </a:endParaRPr>
          </a:p>
        </p:txBody>
      </p:sp>
      <p:pic>
        <p:nvPicPr>
          <p:cNvPr id="16" name="图片 15"/>
          <p:cNvPicPr>
            <a:picLocks noChangeAspect="1"/>
          </p:cNvPicPr>
          <p:nvPr/>
        </p:nvPicPr>
        <p:blipFill>
          <a:blip r:embed="rId2"/>
          <a:stretch>
            <a:fillRect/>
          </a:stretch>
        </p:blipFill>
        <p:spPr>
          <a:xfrm>
            <a:off x="664210" y="784860"/>
            <a:ext cx="4205605" cy="4191000"/>
          </a:xfrm>
          <a:prstGeom prst="rect">
            <a:avLst/>
          </a:prstGeom>
          <a:ln>
            <a:solidFill>
              <a:schemeClr val="accent2"/>
            </a:solidFill>
          </a:ln>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199354" y="1542971"/>
            <a:ext cx="2704780" cy="2081072"/>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4519952" y="1045125"/>
              <a:ext cx="167310" cy="289430"/>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5</a:t>
              </a:r>
              <a:endParaRPr lang="en-US" altLang="zh-CN" sz="9000" dirty="0">
                <a:solidFill>
                  <a:schemeClr val="accent2">
                    <a:lumMod val="75000"/>
                  </a:schemeClr>
                </a:solidFill>
                <a:latin typeface="+mj-ea"/>
                <a:ea typeface="+mj-ea"/>
              </a:endParaRPr>
            </a:p>
          </p:txBody>
        </p:sp>
      </p:grpSp>
      <p:grpSp>
        <p:nvGrpSpPr>
          <p:cNvPr id="31" name="组合 30"/>
          <p:cNvGrpSpPr/>
          <p:nvPr/>
        </p:nvGrpSpPr>
        <p:grpSpPr>
          <a:xfrm>
            <a:off x="0" y="1"/>
            <a:ext cx="707045" cy="200648"/>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3903980" y="2169795"/>
            <a:ext cx="5045710" cy="1198880"/>
          </a:xfrm>
          <a:prstGeom prst="rect">
            <a:avLst/>
          </a:prstGeom>
          <a:noFill/>
        </p:spPr>
        <p:txBody>
          <a:bodyPr wrap="square" rtlCol="0">
            <a:spAutoFit/>
          </a:bodyPr>
          <a:p>
            <a:r>
              <a:rPr sz="3600">
                <a:solidFill>
                  <a:srgbClr val="376092"/>
                </a:solidFill>
                <a:sym typeface="+mn-ea"/>
              </a:rPr>
              <a:t>UML类图及类图之间的关系</a:t>
            </a:r>
            <a:endParaRPr lang="zh-CN" altLang="en-US" sz="3600" b="1">
              <a:solidFill>
                <a:srgbClr val="37609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5</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845820" cy="275590"/>
          </a:xfrm>
          <a:prstGeom prst="rect">
            <a:avLst/>
          </a:prstGeom>
          <a:noFill/>
        </p:spPr>
        <p:txBody>
          <a:bodyPr wrap="none" rtlCol="0">
            <a:spAutoFit/>
          </a:bodyPr>
          <a:p>
            <a:pPr algn="l"/>
            <a:r>
              <a:rPr lang="en-US" sz="1200" b="1" dirty="0">
                <a:solidFill>
                  <a:srgbClr val="376092"/>
                </a:solidFill>
                <a:latin typeface="+mj-ea"/>
                <a:ea typeface="+mj-ea"/>
                <a:cs typeface="+mj-ea"/>
                <a:sym typeface="+mn-ea"/>
              </a:rPr>
              <a:t>UML</a:t>
            </a:r>
            <a:r>
              <a:rPr lang="zh-CN" altLang="en-US" sz="1200" b="1" dirty="0">
                <a:solidFill>
                  <a:srgbClr val="376092"/>
                </a:solidFill>
                <a:latin typeface="+mj-ea"/>
                <a:ea typeface="+mj-ea"/>
                <a:cs typeface="+mj-ea"/>
                <a:sym typeface="+mn-ea"/>
              </a:rPr>
              <a:t>类图</a:t>
            </a:r>
            <a:endParaRPr lang="zh-CN" altLang="en-US" sz="1200" b="1" dirty="0">
              <a:solidFill>
                <a:srgbClr val="376092"/>
              </a:solidFill>
              <a:latin typeface="+mj-ea"/>
              <a:ea typeface="+mj-ea"/>
              <a:cs typeface="+mj-ea"/>
              <a:sym typeface="+mn-ea"/>
            </a:endParaRPr>
          </a:p>
        </p:txBody>
      </p:sp>
      <p:sp>
        <p:nvSpPr>
          <p:cNvPr id="4" name="文本框 3"/>
          <p:cNvSpPr txBox="1"/>
          <p:nvPr/>
        </p:nvSpPr>
        <p:spPr>
          <a:xfrm>
            <a:off x="725805" y="1055370"/>
            <a:ext cx="5668010" cy="286131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indent="0">
              <a:buNone/>
            </a:pPr>
            <a:r>
              <a:rPr lang="zh-CN" altLang="en-US" sz="1200">
                <a:solidFill>
                  <a:schemeClr val="tx1"/>
                </a:solidFill>
                <a:latin typeface="Arial Bold" panose="020B0604020202090204" charset="0"/>
                <a:cs typeface="Arial Bold" panose="020B0604020202090204" charset="0"/>
                <a:sym typeface="+mn-ea"/>
              </a:rPr>
              <a:t>画</a:t>
            </a:r>
            <a:r>
              <a:rPr lang="en-US" altLang="zh-CN" sz="1200">
                <a:solidFill>
                  <a:schemeClr val="tx1"/>
                </a:solidFill>
                <a:latin typeface="Arial Bold" panose="020B0604020202090204" charset="0"/>
                <a:cs typeface="Arial Bold" panose="020B0604020202090204" charset="0"/>
                <a:sym typeface="+mn-ea"/>
              </a:rPr>
              <a:t>UML</a:t>
            </a:r>
            <a:r>
              <a:rPr lang="zh-CN" altLang="en-US" sz="1200">
                <a:solidFill>
                  <a:schemeClr val="tx1"/>
                </a:solidFill>
                <a:latin typeface="Arial Bold" panose="020B0604020202090204" charset="0"/>
                <a:cs typeface="Arial Bold" panose="020B0604020202090204" charset="0"/>
                <a:sym typeface="+mn-ea"/>
              </a:rPr>
              <a:t>类图工具：</a:t>
            </a:r>
            <a:r>
              <a:rPr lang="en-US" altLang="zh-CN" sz="1200">
                <a:solidFill>
                  <a:srgbClr val="FF0000"/>
                </a:solidFill>
                <a:latin typeface="Arial Bold" panose="020B0604020202090204" charset="0"/>
                <a:cs typeface="Arial Bold" panose="020B0604020202090204" charset="0"/>
                <a:sym typeface="+mn-ea"/>
              </a:rPr>
              <a:t>Visio</a:t>
            </a:r>
            <a:endParaRPr lang="en-US" altLang="zh-CN" sz="1200">
              <a:solidFill>
                <a:srgbClr val="FF0000"/>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(1) 类名（Name）是一个字符串，例如，Student。</a:t>
            </a:r>
            <a:endParaRPr lang="en-US" altLang="zh-CN" sz="1200">
              <a:solidFill>
                <a:schemeClr val="tx1"/>
              </a:solidFill>
              <a:latin typeface="Arial Bold" panose="020B0604020202090204" charset="0"/>
              <a:cs typeface="Arial Bold" panose="020B0604020202090204" charset="0"/>
              <a:sym typeface="+mn-ea"/>
            </a:endParaRPr>
          </a:p>
          <a:p>
            <a:pPr indent="0">
              <a:buNone/>
            </a:pPr>
            <a:endParaRPr lang="en-US" altLang="zh-CN" sz="1200">
              <a:solidFill>
                <a:schemeClr val="tx1"/>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(2) 属性（Attribute）是指类的特性，即类的成员变量。UML 按以下格式表示：</a:t>
            </a:r>
            <a:endParaRPr lang="en-US" altLang="zh-CN" sz="1200">
              <a:solidFill>
                <a:schemeClr val="tx1"/>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[可见性]属性名:类型[=默认值]</a:t>
            </a:r>
            <a:endParaRPr lang="en-US" altLang="zh-CN" sz="1200">
              <a:solidFill>
                <a:schemeClr val="tx1"/>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例如：-name:String</a:t>
            </a:r>
            <a:endParaRPr lang="en-US" altLang="zh-CN" sz="1200">
              <a:solidFill>
                <a:schemeClr val="tx1"/>
              </a:solidFill>
              <a:latin typeface="Arial Bold" panose="020B0604020202090204" charset="0"/>
              <a:cs typeface="Arial Bold" panose="020B0604020202090204" charset="0"/>
              <a:sym typeface="+mn-ea"/>
            </a:endParaRPr>
          </a:p>
          <a:p>
            <a:pPr indent="0">
              <a:buNone/>
            </a:pPr>
            <a:endParaRPr lang="en-US" altLang="zh-CN" sz="1200">
              <a:solidFill>
                <a:schemeClr val="tx1"/>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注意：“可见性”表示该属性对类外的元素是否可见，包括公有（Public）、私有（Private）、受保护（Protected）和朋友（Friendly）4 种，在类图中分别用符号</a:t>
            </a:r>
            <a:r>
              <a:rPr lang="en-US" altLang="zh-CN" sz="1200">
                <a:solidFill>
                  <a:srgbClr val="FF0000"/>
                </a:solidFill>
                <a:latin typeface="Arial Bold" panose="020B0604020202090204" charset="0"/>
                <a:cs typeface="Arial Bold" panose="020B0604020202090204" charset="0"/>
                <a:sym typeface="+mn-ea"/>
              </a:rPr>
              <a:t>+、-、#、~</a:t>
            </a:r>
            <a:r>
              <a:rPr lang="en-US" altLang="zh-CN" sz="1200">
                <a:solidFill>
                  <a:schemeClr val="tx1"/>
                </a:solidFill>
                <a:latin typeface="Arial Bold" panose="020B0604020202090204" charset="0"/>
                <a:cs typeface="Arial Bold" panose="020B0604020202090204" charset="0"/>
                <a:sym typeface="+mn-ea"/>
              </a:rPr>
              <a:t>表示。</a:t>
            </a:r>
            <a:endParaRPr lang="en-US" altLang="zh-CN" sz="1200">
              <a:solidFill>
                <a:schemeClr val="tx1"/>
              </a:solidFill>
              <a:latin typeface="Arial Bold" panose="020B0604020202090204" charset="0"/>
              <a:cs typeface="Arial Bold" panose="020B0604020202090204" charset="0"/>
              <a:sym typeface="+mn-ea"/>
            </a:endParaRPr>
          </a:p>
          <a:p>
            <a:pPr indent="0">
              <a:buNone/>
            </a:pPr>
            <a:endParaRPr lang="en-US" altLang="zh-CN" sz="1200">
              <a:solidFill>
                <a:schemeClr val="tx1"/>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(3) 操作（Operations）是类的任意一个实例对象都可以使用的行为，是类的成员方法。UML 按以下格式表示：</a:t>
            </a:r>
            <a:endParaRPr lang="en-US" altLang="zh-CN" sz="1200">
              <a:solidFill>
                <a:schemeClr val="tx1"/>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[可见性]名称(参数列表)[:返回类型]</a:t>
            </a:r>
            <a:endParaRPr lang="en-US" altLang="zh-CN" sz="1200">
              <a:solidFill>
                <a:schemeClr val="tx1"/>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例如：+display():void。</a:t>
            </a:r>
            <a:endParaRPr lang="en-US" altLang="zh-CN" sz="1200">
              <a:solidFill>
                <a:schemeClr val="tx1"/>
              </a:solidFill>
              <a:latin typeface="Arial Bold" panose="020B0604020202090204" charset="0"/>
              <a:cs typeface="Arial Bold" panose="020B0604020202090204" charset="0"/>
              <a:sym typeface="+mn-ea"/>
            </a:endParaRPr>
          </a:p>
        </p:txBody>
      </p:sp>
      <p:pic>
        <p:nvPicPr>
          <p:cNvPr id="2" name="图片 1"/>
          <p:cNvPicPr>
            <a:picLocks noChangeAspect="1"/>
          </p:cNvPicPr>
          <p:nvPr/>
        </p:nvPicPr>
        <p:blipFill>
          <a:blip r:embed="rId2"/>
          <a:stretch>
            <a:fillRect/>
          </a:stretch>
        </p:blipFill>
        <p:spPr>
          <a:xfrm>
            <a:off x="6800850" y="1461770"/>
            <a:ext cx="2000250" cy="2047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5</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588770" cy="275590"/>
          </a:xfrm>
          <a:prstGeom prst="rect">
            <a:avLst/>
          </a:prstGeom>
          <a:noFill/>
        </p:spPr>
        <p:txBody>
          <a:bodyPr wrap="none" rtlCol="0">
            <a:spAutoFit/>
          </a:bodyPr>
          <a:p>
            <a:pPr algn="l"/>
            <a:r>
              <a:rPr lang="en-US" sz="1200" b="1" dirty="0">
                <a:solidFill>
                  <a:srgbClr val="376092"/>
                </a:solidFill>
                <a:latin typeface="+mj-ea"/>
                <a:ea typeface="+mj-ea"/>
                <a:cs typeface="+mj-ea"/>
                <a:sym typeface="+mn-ea"/>
              </a:rPr>
              <a:t>UML</a:t>
            </a:r>
            <a:r>
              <a:rPr lang="zh-CN" altLang="en-US" sz="1200" b="1" dirty="0">
                <a:solidFill>
                  <a:srgbClr val="376092"/>
                </a:solidFill>
                <a:latin typeface="+mj-ea"/>
                <a:ea typeface="+mj-ea"/>
                <a:cs typeface="+mj-ea"/>
                <a:sym typeface="+mn-ea"/>
              </a:rPr>
              <a:t>类图</a:t>
            </a:r>
            <a:r>
              <a:rPr lang="en-US" altLang="zh-CN" sz="1200" b="1" dirty="0">
                <a:solidFill>
                  <a:srgbClr val="376092"/>
                </a:solidFill>
                <a:latin typeface="+mj-ea"/>
                <a:ea typeface="+mj-ea"/>
                <a:cs typeface="+mj-ea"/>
                <a:sym typeface="+mn-ea"/>
              </a:rPr>
              <a:t>--</a:t>
            </a:r>
            <a:r>
              <a:rPr lang="zh-CN" altLang="en-US" sz="1200">
                <a:sym typeface="+mn-ea"/>
              </a:rPr>
              <a:t>依赖关系</a:t>
            </a:r>
            <a:endParaRPr lang="en-US" altLang="zh-CN" sz="1200" b="1" dirty="0">
              <a:solidFill>
                <a:srgbClr val="376092"/>
              </a:solidFill>
              <a:latin typeface="+mj-ea"/>
              <a:ea typeface="+mj-ea"/>
              <a:cs typeface="+mj-ea"/>
              <a:sym typeface="+mn-ea"/>
            </a:endParaRPr>
          </a:p>
        </p:txBody>
      </p:sp>
      <p:pic>
        <p:nvPicPr>
          <p:cNvPr id="12" name="图片 11"/>
          <p:cNvPicPr>
            <a:picLocks noChangeAspect="1"/>
          </p:cNvPicPr>
          <p:nvPr/>
        </p:nvPicPr>
        <p:blipFill>
          <a:blip r:embed="rId2"/>
          <a:stretch>
            <a:fillRect/>
          </a:stretch>
        </p:blipFill>
        <p:spPr>
          <a:xfrm>
            <a:off x="2495550" y="734060"/>
            <a:ext cx="4384040" cy="2296795"/>
          </a:xfrm>
          <a:prstGeom prst="rect">
            <a:avLst/>
          </a:prstGeom>
          <a:ln w="12700">
            <a:noFill/>
          </a:ln>
        </p:spPr>
      </p:pic>
      <p:sp>
        <p:nvSpPr>
          <p:cNvPr id="14" name="文本框 13"/>
          <p:cNvSpPr txBox="1"/>
          <p:nvPr/>
        </p:nvSpPr>
        <p:spPr>
          <a:xfrm>
            <a:off x="1175385" y="3215005"/>
            <a:ext cx="6943725" cy="138366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indent="0">
              <a:buNone/>
            </a:pPr>
            <a:r>
              <a:rPr lang="zh-CN" altLang="en-US" sz="1200">
                <a:sym typeface="+mn-ea"/>
              </a:rPr>
              <a:t>依赖（Dependency）关系是一种使用关系，它是对象之间耦合度最弱的一种关联方式，是临时性的关联。</a:t>
            </a:r>
            <a:r>
              <a:rPr lang="zh-CN" altLang="en-US" sz="1200">
                <a:solidFill>
                  <a:srgbClr val="C00000"/>
                </a:solidFill>
                <a:sym typeface="+mn-ea"/>
              </a:rPr>
              <a:t>在代码中，某个类的方法通过局部变量、方法的参数或者对静态方法的调用来访问另一个类（被依赖类）中的某些方法来完成一些职责。</a:t>
            </a:r>
            <a:endParaRPr lang="zh-CN" altLang="en-US" sz="1200"/>
          </a:p>
          <a:p>
            <a:pPr indent="0">
              <a:buNone/>
            </a:pPr>
            <a:endParaRPr lang="zh-CN" altLang="en-US" sz="1200"/>
          </a:p>
          <a:p>
            <a:pPr indent="0">
              <a:buNone/>
            </a:pPr>
            <a:r>
              <a:rPr lang="zh-CN" altLang="en-US" sz="1200">
                <a:sym typeface="+mn-ea"/>
              </a:rPr>
              <a:t>在 UML 类图中，</a:t>
            </a:r>
            <a:r>
              <a:rPr lang="zh-CN" altLang="en-US" sz="1200">
                <a:solidFill>
                  <a:srgbClr val="FF0000"/>
                </a:solidFill>
                <a:sym typeface="+mn-ea"/>
              </a:rPr>
              <a:t>依赖关系使用带箭头的虚线来表示</a:t>
            </a:r>
            <a:r>
              <a:rPr lang="zh-CN" altLang="en-US" sz="1200">
                <a:sym typeface="+mn-ea"/>
              </a:rPr>
              <a:t>，箭头从使用类指向被依赖的类。上图所示是人与手机的关系图，人通过手机的语音传送方法打电话。</a:t>
            </a:r>
            <a:endParaRPr lang="zh-CN" altLang="en-US" sz="1200"/>
          </a:p>
          <a:p>
            <a:pPr indent="0">
              <a:buNone/>
            </a:pPr>
            <a:endParaRPr lang="en-US" altLang="zh-CN" sz="1200">
              <a:solidFill>
                <a:schemeClr val="tx1"/>
              </a:solidFill>
              <a:latin typeface="Arial Bold" panose="020B0604020202090204" charset="0"/>
              <a:cs typeface="Arial Bold" panose="020B060402020209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5</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2809240" cy="275590"/>
          </a:xfrm>
          <a:prstGeom prst="rect">
            <a:avLst/>
          </a:prstGeom>
          <a:noFill/>
        </p:spPr>
        <p:txBody>
          <a:bodyPr wrap="none" rtlCol="0">
            <a:spAutoFit/>
          </a:bodyPr>
          <a:p>
            <a:pPr algn="l"/>
            <a:r>
              <a:rPr lang="en-US" sz="1200" b="1" dirty="0">
                <a:solidFill>
                  <a:srgbClr val="376092"/>
                </a:solidFill>
                <a:latin typeface="+mj-ea"/>
                <a:ea typeface="+mj-ea"/>
                <a:cs typeface="+mj-ea"/>
                <a:sym typeface="+mn-ea"/>
              </a:rPr>
              <a:t>UML</a:t>
            </a:r>
            <a:r>
              <a:rPr lang="zh-CN" altLang="en-US" sz="1200" b="1" dirty="0">
                <a:solidFill>
                  <a:srgbClr val="376092"/>
                </a:solidFill>
                <a:latin typeface="+mj-ea"/>
                <a:ea typeface="+mj-ea"/>
                <a:cs typeface="+mj-ea"/>
                <a:sym typeface="+mn-ea"/>
              </a:rPr>
              <a:t>类图</a:t>
            </a:r>
            <a:r>
              <a:rPr lang="en-US" altLang="zh-CN" sz="1200" b="1" dirty="0">
                <a:solidFill>
                  <a:srgbClr val="376092"/>
                </a:solidFill>
                <a:latin typeface="+mj-ea"/>
                <a:ea typeface="+mj-ea"/>
                <a:cs typeface="+mj-ea"/>
                <a:sym typeface="+mn-ea"/>
              </a:rPr>
              <a:t>--</a:t>
            </a:r>
            <a:r>
              <a:rPr lang="en-US" altLang="zh-CN" sz="1200" dirty="0">
                <a:solidFill>
                  <a:srgbClr val="376092"/>
                </a:solidFill>
                <a:latin typeface="+mj-ea"/>
                <a:ea typeface="+mj-ea"/>
                <a:cs typeface="+mj-ea"/>
                <a:sym typeface="+mn-ea"/>
              </a:rPr>
              <a:t>聚合（Aggregation）关系</a:t>
            </a:r>
            <a:endParaRPr lang="en-US" altLang="zh-CN" sz="1200" dirty="0">
              <a:solidFill>
                <a:srgbClr val="376092"/>
              </a:solidFill>
              <a:latin typeface="+mj-ea"/>
              <a:ea typeface="+mj-ea"/>
              <a:cs typeface="+mj-ea"/>
              <a:sym typeface="+mn-ea"/>
            </a:endParaRPr>
          </a:p>
        </p:txBody>
      </p:sp>
      <p:sp>
        <p:nvSpPr>
          <p:cNvPr id="14" name="文本框 13"/>
          <p:cNvSpPr txBox="1"/>
          <p:nvPr/>
        </p:nvSpPr>
        <p:spPr>
          <a:xfrm>
            <a:off x="1175385" y="3215005"/>
            <a:ext cx="6943725" cy="138366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indent="0">
              <a:buNone/>
            </a:pPr>
            <a:r>
              <a:rPr lang="en-US" altLang="zh-CN" sz="1200">
                <a:sym typeface="+mn-ea"/>
              </a:rPr>
              <a:t>     </a:t>
            </a:r>
            <a:r>
              <a:rPr lang="zh-CN" altLang="en-US" sz="1200">
                <a:sym typeface="+mn-ea"/>
              </a:rPr>
              <a:t>关联（Association）关系是对象之间的一种引用关系，用于表示一类对象与另一类对象之间的联系，如老师和学生、师傅和徒弟、丈夫和妻子等。关联关系是类与类之间最常用的一种关系，分为一般关联关系、聚合关系和组合关系。</a:t>
            </a:r>
            <a:endParaRPr lang="en-US" altLang="zh-CN" sz="1200">
              <a:solidFill>
                <a:schemeClr val="tx1"/>
              </a:solidFill>
              <a:latin typeface="Arial Bold" panose="020B0604020202090204" charset="0"/>
              <a:cs typeface="Arial Bold" panose="020B0604020202090204" charset="0"/>
              <a:sym typeface="+mn-ea"/>
            </a:endParaRPr>
          </a:p>
          <a:p>
            <a:pPr indent="0">
              <a:buNone/>
            </a:pPr>
            <a:r>
              <a:rPr lang="en-US" altLang="zh-CN" sz="1200">
                <a:solidFill>
                  <a:schemeClr val="tx1"/>
                </a:solidFill>
                <a:latin typeface="Arial Bold" panose="020B0604020202090204" charset="0"/>
                <a:cs typeface="Arial Bold" panose="020B0604020202090204" charset="0"/>
                <a:sym typeface="+mn-ea"/>
              </a:rPr>
              <a:t>      聚合（Aggregation）关系是关联关系的一种，是强关联关系，是整体和部分之间的关系，</a:t>
            </a:r>
            <a:r>
              <a:rPr lang="en-US" altLang="zh-CN" sz="1200" b="1">
                <a:solidFill>
                  <a:srgbClr val="FF0000"/>
                </a:solidFill>
                <a:latin typeface="Arial Bold" panose="020B0604020202090204" charset="0"/>
                <a:cs typeface="Arial Bold" panose="020B0604020202090204" charset="0"/>
                <a:sym typeface="+mn-ea"/>
              </a:rPr>
              <a:t>是 has-a 的关系。</a:t>
            </a:r>
            <a:r>
              <a:rPr lang="en-US" altLang="zh-CN" sz="1200">
                <a:solidFill>
                  <a:srgbClr val="C00000"/>
                </a:solidFill>
                <a:latin typeface="Arial Bold" panose="020B0604020202090204" charset="0"/>
                <a:cs typeface="Arial Bold" panose="020B0604020202090204" charset="0"/>
                <a:sym typeface="+mn-ea"/>
              </a:rPr>
              <a:t>聚合关系也是通过成员对象来实现的，其中成员对象是整体对象的一部分，但是成员对象可以脱离整体对象而独立存在。</a:t>
            </a:r>
            <a:r>
              <a:rPr lang="en-US" altLang="zh-CN" sz="1200">
                <a:solidFill>
                  <a:schemeClr val="tx1"/>
                </a:solidFill>
                <a:latin typeface="Arial Bold" panose="020B0604020202090204" charset="0"/>
                <a:cs typeface="Arial Bold" panose="020B0604020202090204" charset="0"/>
                <a:sym typeface="+mn-ea"/>
              </a:rPr>
              <a:t>例如，学校与老师的关系，学校包含老师，但如果学校停办了，老师依然存在。在 UML 类图中，</a:t>
            </a:r>
            <a:r>
              <a:rPr lang="en-US" altLang="zh-CN" sz="1200">
                <a:solidFill>
                  <a:srgbClr val="C00000"/>
                </a:solidFill>
                <a:latin typeface="Arial Bold" panose="020B0604020202090204" charset="0"/>
                <a:cs typeface="Arial Bold" panose="020B0604020202090204" charset="0"/>
                <a:sym typeface="+mn-ea"/>
              </a:rPr>
              <a:t>聚合关系可以用带空心菱形的实线来表示，菱形指向整体</a:t>
            </a:r>
            <a:endParaRPr lang="en-US" altLang="zh-CN" sz="1200">
              <a:solidFill>
                <a:srgbClr val="C00000"/>
              </a:solidFill>
              <a:latin typeface="Arial Bold" panose="020B0604020202090204" charset="0"/>
              <a:cs typeface="Arial Bold" panose="020B0604020202090204" charset="0"/>
              <a:sym typeface="+mn-ea"/>
            </a:endParaRPr>
          </a:p>
        </p:txBody>
      </p:sp>
      <p:pic>
        <p:nvPicPr>
          <p:cNvPr id="3" name="图片 2"/>
          <p:cNvPicPr>
            <a:picLocks noChangeAspect="1"/>
          </p:cNvPicPr>
          <p:nvPr/>
        </p:nvPicPr>
        <p:blipFill>
          <a:blip r:embed="rId2"/>
          <a:stretch>
            <a:fillRect/>
          </a:stretch>
        </p:blipFill>
        <p:spPr>
          <a:xfrm>
            <a:off x="1713230" y="1158240"/>
            <a:ext cx="5524500" cy="1228725"/>
          </a:xfrm>
          <a:prstGeom prst="rect">
            <a:avLst/>
          </a:prstGeom>
          <a:ln>
            <a:noFill/>
          </a:ln>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5</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1588770" cy="275590"/>
          </a:xfrm>
          <a:prstGeom prst="rect">
            <a:avLst/>
          </a:prstGeom>
          <a:noFill/>
        </p:spPr>
        <p:txBody>
          <a:bodyPr wrap="none" rtlCol="0">
            <a:spAutoFit/>
          </a:bodyPr>
          <a:p>
            <a:pPr algn="l"/>
            <a:r>
              <a:rPr lang="en-US" sz="1200" b="1" dirty="0">
                <a:solidFill>
                  <a:srgbClr val="376092"/>
                </a:solidFill>
                <a:latin typeface="+mj-ea"/>
                <a:ea typeface="+mj-ea"/>
                <a:cs typeface="+mj-ea"/>
                <a:sym typeface="+mn-ea"/>
              </a:rPr>
              <a:t>UML</a:t>
            </a:r>
            <a:r>
              <a:rPr lang="zh-CN" altLang="en-US" sz="1200" b="1" dirty="0">
                <a:solidFill>
                  <a:srgbClr val="376092"/>
                </a:solidFill>
                <a:latin typeface="+mj-ea"/>
                <a:ea typeface="+mj-ea"/>
                <a:cs typeface="+mj-ea"/>
                <a:sym typeface="+mn-ea"/>
              </a:rPr>
              <a:t>类图</a:t>
            </a:r>
            <a:r>
              <a:rPr lang="en-US" altLang="zh-CN" sz="1200" b="1" dirty="0">
                <a:solidFill>
                  <a:srgbClr val="376092"/>
                </a:solidFill>
                <a:latin typeface="+mj-ea"/>
                <a:ea typeface="+mj-ea"/>
                <a:cs typeface="+mj-ea"/>
                <a:sym typeface="+mn-ea"/>
              </a:rPr>
              <a:t>--</a:t>
            </a:r>
            <a:r>
              <a:rPr lang="zh-CN" altLang="zh-CN" sz="1200" dirty="0">
                <a:solidFill>
                  <a:srgbClr val="376092"/>
                </a:solidFill>
                <a:latin typeface="+mj-ea"/>
                <a:ea typeface="+mj-ea"/>
                <a:cs typeface="+mj-ea"/>
                <a:sym typeface="+mn-ea"/>
              </a:rPr>
              <a:t>组合</a:t>
            </a:r>
            <a:r>
              <a:rPr lang="en-US" altLang="zh-CN" sz="1200" dirty="0">
                <a:solidFill>
                  <a:srgbClr val="376092"/>
                </a:solidFill>
                <a:latin typeface="+mj-ea"/>
                <a:ea typeface="+mj-ea"/>
                <a:cs typeface="+mj-ea"/>
                <a:sym typeface="+mn-ea"/>
              </a:rPr>
              <a:t>关系</a:t>
            </a:r>
            <a:endParaRPr lang="en-US" altLang="zh-CN" sz="1200" dirty="0">
              <a:solidFill>
                <a:srgbClr val="376092"/>
              </a:solidFill>
              <a:latin typeface="+mj-ea"/>
              <a:ea typeface="+mj-ea"/>
              <a:cs typeface="+mj-ea"/>
              <a:sym typeface="+mn-ea"/>
            </a:endParaRPr>
          </a:p>
        </p:txBody>
      </p:sp>
      <p:sp>
        <p:nvSpPr>
          <p:cNvPr id="14" name="文本框 13"/>
          <p:cNvSpPr txBox="1"/>
          <p:nvPr/>
        </p:nvSpPr>
        <p:spPr>
          <a:xfrm>
            <a:off x="1175385" y="3215005"/>
            <a:ext cx="6943725" cy="101473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indent="0">
              <a:buNone/>
            </a:pPr>
            <a:r>
              <a:rPr lang="en-US" altLang="zh-CN" sz="1200">
                <a:solidFill>
                  <a:schemeClr val="tx1"/>
                </a:solidFill>
                <a:latin typeface="Arial Bold" panose="020B0604020202090204" charset="0"/>
                <a:cs typeface="Arial Bold" panose="020B0604020202090204" charset="0"/>
                <a:sym typeface="+mn-ea"/>
              </a:rPr>
              <a:t>      </a:t>
            </a:r>
            <a:r>
              <a:rPr lang="en-US" altLang="zh-CN" sz="1200">
                <a:latin typeface="Arial Bold" panose="020B0604020202090204" charset="0"/>
                <a:cs typeface="Arial Bold" panose="020B0604020202090204" charset="0"/>
                <a:sym typeface="+mn-ea"/>
              </a:rPr>
              <a:t>组合（Composition）关系也是关联关系的一种，也表示类之间的整体与部分的关系，但它是一种更强烈的聚合关系，</a:t>
            </a:r>
            <a:r>
              <a:rPr lang="en-US" altLang="zh-CN" sz="1200" b="1">
                <a:solidFill>
                  <a:srgbClr val="FF0000"/>
                </a:solidFill>
                <a:latin typeface="Arial Bold" panose="020B0604020202090204" charset="0"/>
                <a:cs typeface="Arial Bold" panose="020B0604020202090204" charset="0"/>
                <a:sym typeface="+mn-ea"/>
              </a:rPr>
              <a:t>是 contains-a 关系</a:t>
            </a:r>
            <a:r>
              <a:rPr lang="en-US" altLang="zh-CN" sz="1200">
                <a:latin typeface="Arial Bold" panose="020B0604020202090204" charset="0"/>
                <a:cs typeface="Arial Bold" panose="020B0604020202090204" charset="0"/>
                <a:sym typeface="+mn-ea"/>
              </a:rPr>
              <a:t>。</a:t>
            </a:r>
            <a:endParaRPr lang="en-US" altLang="zh-CN" sz="1200">
              <a:latin typeface="Arial Bold" panose="020B0604020202090204" charset="0"/>
              <a:cs typeface="Arial Bold" panose="020B0604020202090204" charset="0"/>
              <a:sym typeface="+mn-ea"/>
            </a:endParaRPr>
          </a:p>
          <a:p>
            <a:pPr indent="0">
              <a:buNone/>
            </a:pPr>
            <a:r>
              <a:rPr lang="en-US" altLang="zh-CN" sz="1200">
                <a:latin typeface="Arial Bold" panose="020B0604020202090204" charset="0"/>
                <a:cs typeface="Arial Bold" panose="020B0604020202090204" charset="0"/>
                <a:sym typeface="+mn-ea"/>
              </a:rPr>
              <a:t>      在组合关系中，整体对象可以控制部分对象的生命周期，一旦整体对象不存在，部分对象也将不存在，部分对象不能脱离整体对象而存在。例如，头和嘴的关系，没有了头，嘴也就不存在了。</a:t>
            </a:r>
            <a:endParaRPr lang="en-US" altLang="zh-CN" sz="1200">
              <a:latin typeface="Arial Bold" panose="020B0604020202090204" charset="0"/>
              <a:cs typeface="Arial Bold" panose="020B0604020202090204" charset="0"/>
              <a:sym typeface="+mn-ea"/>
            </a:endParaRPr>
          </a:p>
          <a:p>
            <a:pPr indent="0">
              <a:buNone/>
            </a:pPr>
            <a:r>
              <a:rPr lang="en-US" altLang="zh-CN" sz="1200">
                <a:solidFill>
                  <a:srgbClr val="FF0000"/>
                </a:solidFill>
                <a:latin typeface="Arial Bold" panose="020B0604020202090204" charset="0"/>
                <a:cs typeface="Arial Bold" panose="020B0604020202090204" charset="0"/>
                <a:sym typeface="+mn-ea"/>
              </a:rPr>
              <a:t>在 UML 类图中，组合关系用带实心菱形的实线来表示，菱形指向整体。</a:t>
            </a:r>
            <a:endParaRPr lang="en-US" altLang="zh-CN" sz="1200">
              <a:solidFill>
                <a:srgbClr val="FF0000"/>
              </a:solidFill>
              <a:latin typeface="Arial Bold" panose="020B0604020202090204" charset="0"/>
              <a:cs typeface="Arial Bold" panose="020B0604020202090204" charset="0"/>
              <a:sym typeface="+mn-ea"/>
            </a:endParaRPr>
          </a:p>
        </p:txBody>
      </p:sp>
      <p:pic>
        <p:nvPicPr>
          <p:cNvPr id="2" name="图片 1"/>
          <p:cNvPicPr>
            <a:picLocks noChangeAspect="1"/>
          </p:cNvPicPr>
          <p:nvPr/>
        </p:nvPicPr>
        <p:blipFill>
          <a:blip r:embed="rId2"/>
          <a:stretch>
            <a:fillRect/>
          </a:stretch>
        </p:blipFill>
        <p:spPr>
          <a:xfrm>
            <a:off x="1908810" y="986790"/>
            <a:ext cx="5476875" cy="13525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5</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2945130" cy="275590"/>
          </a:xfrm>
          <a:prstGeom prst="rect">
            <a:avLst/>
          </a:prstGeom>
          <a:noFill/>
        </p:spPr>
        <p:txBody>
          <a:bodyPr wrap="none" rtlCol="0">
            <a:spAutoFit/>
          </a:bodyPr>
          <a:p>
            <a:pPr algn="l"/>
            <a:r>
              <a:rPr lang="en-US" sz="1200" b="1" dirty="0">
                <a:solidFill>
                  <a:srgbClr val="376092"/>
                </a:solidFill>
                <a:latin typeface="+mj-ea"/>
                <a:ea typeface="+mj-ea"/>
                <a:cs typeface="+mj-ea"/>
                <a:sym typeface="+mn-ea"/>
              </a:rPr>
              <a:t>UML</a:t>
            </a:r>
            <a:r>
              <a:rPr lang="zh-CN" altLang="en-US" sz="1200" b="1" dirty="0">
                <a:solidFill>
                  <a:srgbClr val="376092"/>
                </a:solidFill>
                <a:latin typeface="+mj-ea"/>
                <a:ea typeface="+mj-ea"/>
                <a:cs typeface="+mj-ea"/>
                <a:sym typeface="+mn-ea"/>
              </a:rPr>
              <a:t>类图</a:t>
            </a:r>
            <a:r>
              <a:rPr lang="en-US" altLang="zh-CN" sz="1200" b="1" dirty="0">
                <a:solidFill>
                  <a:srgbClr val="376092"/>
                </a:solidFill>
                <a:latin typeface="+mj-ea"/>
                <a:ea typeface="+mj-ea"/>
                <a:cs typeface="+mj-ea"/>
                <a:sym typeface="+mn-ea"/>
              </a:rPr>
              <a:t>--</a:t>
            </a:r>
            <a:r>
              <a:rPr altLang="zh-CN" sz="1200" dirty="0">
                <a:solidFill>
                  <a:srgbClr val="376092"/>
                </a:solidFill>
                <a:latin typeface="+mj-ea"/>
                <a:ea typeface="+mj-ea"/>
                <a:cs typeface="+mj-ea"/>
                <a:sym typeface="+mn-ea"/>
              </a:rPr>
              <a:t>泛化（Generalization）关系</a:t>
            </a:r>
            <a:endParaRPr altLang="zh-CN" sz="1200" dirty="0">
              <a:solidFill>
                <a:srgbClr val="376092"/>
              </a:solidFill>
              <a:latin typeface="+mj-ea"/>
              <a:ea typeface="+mj-ea"/>
              <a:cs typeface="+mj-ea"/>
              <a:sym typeface="+mn-ea"/>
            </a:endParaRPr>
          </a:p>
        </p:txBody>
      </p:sp>
      <p:sp>
        <p:nvSpPr>
          <p:cNvPr id="14" name="文本框 13"/>
          <p:cNvSpPr txBox="1"/>
          <p:nvPr/>
        </p:nvSpPr>
        <p:spPr>
          <a:xfrm>
            <a:off x="1175385" y="3215005"/>
            <a:ext cx="6943725" cy="101473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indent="0">
              <a:buNone/>
            </a:pPr>
            <a:r>
              <a:rPr lang="en-US" altLang="zh-CN" sz="1200">
                <a:latin typeface="Arial Bold" panose="020B0604020202090204" charset="0"/>
                <a:cs typeface="Arial Bold" panose="020B0604020202090204" charset="0"/>
                <a:sym typeface="+mn-ea"/>
              </a:rPr>
              <a:t>      泛化（Generalization）关系是对象之间耦合度最大的一种关系，表示一般与特殊的关系，是父类与子类之间的关系，</a:t>
            </a:r>
            <a:r>
              <a:rPr lang="en-US" altLang="zh-CN" sz="1200" b="1">
                <a:solidFill>
                  <a:srgbClr val="FF0000"/>
                </a:solidFill>
                <a:latin typeface="Arial Bold" panose="020B0604020202090204" charset="0"/>
                <a:cs typeface="Arial Bold" panose="020B0604020202090204" charset="0"/>
                <a:sym typeface="+mn-ea"/>
              </a:rPr>
              <a:t>是一种继承关系，是 is-a 的关系</a:t>
            </a:r>
            <a:r>
              <a:rPr lang="en-US" altLang="zh-CN" sz="1200">
                <a:latin typeface="Arial Bold" panose="020B0604020202090204" charset="0"/>
                <a:cs typeface="Arial Bold" panose="020B0604020202090204" charset="0"/>
                <a:sym typeface="+mn-ea"/>
              </a:rPr>
              <a:t>。</a:t>
            </a:r>
            <a:endParaRPr lang="en-US" altLang="zh-CN" sz="1200">
              <a:latin typeface="Arial Bold" panose="020B0604020202090204" charset="0"/>
              <a:cs typeface="Arial Bold" panose="020B0604020202090204" charset="0"/>
              <a:sym typeface="+mn-ea"/>
            </a:endParaRPr>
          </a:p>
          <a:p>
            <a:pPr indent="0">
              <a:buNone/>
            </a:pPr>
            <a:endParaRPr lang="en-US" altLang="zh-CN" sz="1200">
              <a:latin typeface="Arial Bold" panose="020B0604020202090204" charset="0"/>
              <a:cs typeface="Arial Bold" panose="020B0604020202090204" charset="0"/>
              <a:sym typeface="+mn-ea"/>
            </a:endParaRPr>
          </a:p>
          <a:p>
            <a:pPr indent="0">
              <a:buNone/>
            </a:pPr>
            <a:r>
              <a:rPr lang="en-US" altLang="zh-CN" sz="1200">
                <a:solidFill>
                  <a:srgbClr val="FF0000"/>
                </a:solidFill>
                <a:latin typeface="Arial Bold" panose="020B0604020202090204" charset="0"/>
                <a:cs typeface="Arial Bold" panose="020B0604020202090204" charset="0"/>
                <a:sym typeface="+mn-ea"/>
              </a:rPr>
              <a:t>在 UML 类图中，泛化关系用带空心三角箭头的实线来表示，箭头从子类指向父类。在代码实现时，使用面向对象的继承机制来实现泛化关系。例如，Student 类和 Teacher 类都是 Person 类的子类</a:t>
            </a:r>
            <a:endParaRPr lang="en-US" altLang="zh-CN" sz="1200">
              <a:solidFill>
                <a:srgbClr val="FF0000"/>
              </a:solidFill>
              <a:latin typeface="Arial Bold" panose="020B0604020202090204" charset="0"/>
              <a:cs typeface="Arial Bold" panose="020B0604020202090204" charset="0"/>
              <a:sym typeface="+mn-ea"/>
            </a:endParaRPr>
          </a:p>
        </p:txBody>
      </p:sp>
      <p:pic>
        <p:nvPicPr>
          <p:cNvPr id="3" name="图片 2"/>
          <p:cNvPicPr>
            <a:picLocks noChangeAspect="1"/>
          </p:cNvPicPr>
          <p:nvPr/>
        </p:nvPicPr>
        <p:blipFill>
          <a:blip r:embed="rId2"/>
          <a:stretch>
            <a:fillRect/>
          </a:stretch>
        </p:blipFill>
        <p:spPr>
          <a:xfrm>
            <a:off x="2828925" y="666750"/>
            <a:ext cx="2905760" cy="243268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5</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2687955" cy="275590"/>
          </a:xfrm>
          <a:prstGeom prst="rect">
            <a:avLst/>
          </a:prstGeom>
          <a:noFill/>
        </p:spPr>
        <p:txBody>
          <a:bodyPr wrap="none" rtlCol="0">
            <a:spAutoFit/>
          </a:bodyPr>
          <a:p>
            <a:pPr algn="l"/>
            <a:r>
              <a:rPr lang="en-US" sz="1200" b="1" dirty="0">
                <a:solidFill>
                  <a:srgbClr val="376092"/>
                </a:solidFill>
                <a:latin typeface="+mj-ea"/>
                <a:ea typeface="+mj-ea"/>
                <a:cs typeface="+mj-ea"/>
                <a:sym typeface="+mn-ea"/>
              </a:rPr>
              <a:t>UML</a:t>
            </a:r>
            <a:r>
              <a:rPr lang="zh-CN" altLang="en-US" sz="1200" b="1" dirty="0">
                <a:solidFill>
                  <a:srgbClr val="376092"/>
                </a:solidFill>
                <a:latin typeface="+mj-ea"/>
                <a:ea typeface="+mj-ea"/>
                <a:cs typeface="+mj-ea"/>
                <a:sym typeface="+mn-ea"/>
              </a:rPr>
              <a:t>类图</a:t>
            </a:r>
            <a:r>
              <a:rPr lang="en-US" altLang="zh-CN" sz="1200" b="1" dirty="0">
                <a:solidFill>
                  <a:srgbClr val="376092"/>
                </a:solidFill>
                <a:latin typeface="+mj-ea"/>
                <a:ea typeface="+mj-ea"/>
                <a:cs typeface="+mj-ea"/>
                <a:sym typeface="+mn-ea"/>
              </a:rPr>
              <a:t>--</a:t>
            </a:r>
            <a:r>
              <a:rPr altLang="zh-CN" sz="1200" dirty="0">
                <a:solidFill>
                  <a:srgbClr val="376092"/>
                </a:solidFill>
                <a:latin typeface="+mj-ea"/>
                <a:ea typeface="+mj-ea"/>
                <a:cs typeface="+mj-ea"/>
                <a:sym typeface="+mn-ea"/>
              </a:rPr>
              <a:t>实现（Realization）关系</a:t>
            </a:r>
            <a:endParaRPr altLang="zh-CN" sz="1200" dirty="0">
              <a:solidFill>
                <a:srgbClr val="376092"/>
              </a:solidFill>
              <a:latin typeface="+mj-ea"/>
              <a:ea typeface="+mj-ea"/>
              <a:cs typeface="+mj-ea"/>
              <a:sym typeface="+mn-ea"/>
            </a:endParaRPr>
          </a:p>
        </p:txBody>
      </p:sp>
      <p:sp>
        <p:nvSpPr>
          <p:cNvPr id="14" name="文本框 13"/>
          <p:cNvSpPr txBox="1"/>
          <p:nvPr/>
        </p:nvSpPr>
        <p:spPr>
          <a:xfrm>
            <a:off x="1175385" y="3215005"/>
            <a:ext cx="6943725" cy="101473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indent="0">
              <a:buNone/>
            </a:pPr>
            <a:r>
              <a:rPr lang="en-US" altLang="zh-CN" sz="1200">
                <a:latin typeface="Arial Bold" panose="020B0604020202090204" charset="0"/>
                <a:cs typeface="Arial Bold" panose="020B0604020202090204" charset="0"/>
                <a:sym typeface="+mn-ea"/>
              </a:rPr>
              <a:t>      </a:t>
            </a:r>
            <a:r>
              <a:rPr lang="en-US" altLang="zh-CN" sz="1200" b="1">
                <a:solidFill>
                  <a:srgbClr val="FF0000"/>
                </a:solidFill>
                <a:latin typeface="Arial Bold" panose="020B0604020202090204" charset="0"/>
                <a:cs typeface="Arial Bold" panose="020B0604020202090204" charset="0"/>
                <a:sym typeface="+mn-ea"/>
              </a:rPr>
              <a:t>实现（Realization）关系是接口与实现类之间的关系</a:t>
            </a:r>
            <a:r>
              <a:rPr lang="en-US" altLang="zh-CN" sz="1200">
                <a:latin typeface="Arial Bold" panose="020B0604020202090204" charset="0"/>
                <a:cs typeface="Arial Bold" panose="020B0604020202090204" charset="0"/>
                <a:sym typeface="+mn-ea"/>
              </a:rPr>
              <a:t>。在这种关系中，类实现了接口，类中的操作实现了接口中所声明的所有的抽象操作。</a:t>
            </a:r>
            <a:endParaRPr lang="en-US" altLang="zh-CN" sz="1200">
              <a:latin typeface="Arial Bold" panose="020B0604020202090204" charset="0"/>
              <a:cs typeface="Arial Bold" panose="020B0604020202090204" charset="0"/>
              <a:sym typeface="+mn-ea"/>
            </a:endParaRPr>
          </a:p>
          <a:p>
            <a:pPr indent="0">
              <a:buNone/>
            </a:pPr>
            <a:endParaRPr lang="en-US" altLang="zh-CN" sz="1200">
              <a:latin typeface="Arial Bold" panose="020B0604020202090204" charset="0"/>
              <a:cs typeface="Arial Bold" panose="020B0604020202090204" charset="0"/>
              <a:sym typeface="+mn-ea"/>
            </a:endParaRPr>
          </a:p>
          <a:p>
            <a:pPr indent="0">
              <a:buNone/>
            </a:pPr>
            <a:r>
              <a:rPr lang="en-US" altLang="zh-CN" sz="1200">
                <a:latin typeface="Arial Bold" panose="020B0604020202090204" charset="0"/>
                <a:cs typeface="Arial Bold" panose="020B0604020202090204" charset="0"/>
                <a:sym typeface="+mn-ea"/>
              </a:rPr>
              <a:t>在 UML 类图中，实现关系使用带空心三角箭头的虚线来表示，箭头从实现类指向接口。例如，汽车和船实现了交通工具</a:t>
            </a:r>
            <a:endParaRPr lang="en-US" altLang="zh-CN" sz="1200">
              <a:latin typeface="Arial Bold" panose="020B0604020202090204" charset="0"/>
              <a:cs typeface="Arial Bold" panose="020B0604020202090204" charset="0"/>
              <a:sym typeface="+mn-ea"/>
            </a:endParaRPr>
          </a:p>
        </p:txBody>
      </p:sp>
      <p:pic>
        <p:nvPicPr>
          <p:cNvPr id="2" name="图片 1"/>
          <p:cNvPicPr>
            <a:picLocks noChangeAspect="1"/>
          </p:cNvPicPr>
          <p:nvPr/>
        </p:nvPicPr>
        <p:blipFill>
          <a:blip r:embed="rId2"/>
          <a:stretch>
            <a:fillRect/>
          </a:stretch>
        </p:blipFill>
        <p:spPr>
          <a:xfrm>
            <a:off x="2801620" y="666750"/>
            <a:ext cx="2557145" cy="230124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82028" cy="326201"/>
            </a:xfrm>
            <a:prstGeom prst="rect">
              <a:avLst/>
            </a:prstGeom>
            <a:noFill/>
          </p:spPr>
          <p:txBody>
            <a:bodyPr wrap="none" rtlCol="0">
              <a:spAutoFit/>
            </a:bodyPr>
            <a:p>
              <a:r>
                <a:rPr lang="en-US" altLang="zh-CN" dirty="0">
                  <a:solidFill>
                    <a:schemeClr val="accent2">
                      <a:lumMod val="75000"/>
                    </a:schemeClr>
                  </a:solidFill>
                  <a:latin typeface="+mj-ea"/>
                  <a:ea typeface="+mj-ea"/>
                </a:rPr>
                <a:t>1</a:t>
              </a:r>
              <a:endParaRPr lang="zh-CN" altLang="en-US" dirty="0">
                <a:solidFill>
                  <a:schemeClr val="accent2">
                    <a:lumMod val="75000"/>
                  </a:schemeClr>
                </a:solidFill>
                <a:latin typeface="+mj-ea"/>
                <a:ea typeface="+mj-ea"/>
              </a:endParaRPr>
            </a:p>
          </p:txBody>
        </p:sp>
      </p:grpSp>
      <p:sp>
        <p:nvSpPr>
          <p:cNvPr id="13" name="TextBox 4"/>
          <p:cNvSpPr txBox="1"/>
          <p:nvPr/>
        </p:nvSpPr>
        <p:spPr>
          <a:xfrm>
            <a:off x="1366543" y="247740"/>
            <a:ext cx="109728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面向对象编程</a:t>
            </a:r>
            <a:endParaRPr lang="zh-CN" sz="1200" b="1" dirty="0">
              <a:solidFill>
                <a:srgbClr val="376092"/>
              </a:solidFill>
              <a:latin typeface="+mj-ea"/>
              <a:ea typeface="+mj-ea"/>
              <a:cs typeface="+mj-ea"/>
            </a:endParaRPr>
          </a:p>
        </p:txBody>
      </p:sp>
      <p:sp>
        <p:nvSpPr>
          <p:cNvPr id="2" name="文本框 1"/>
          <p:cNvSpPr txBox="1"/>
          <p:nvPr/>
        </p:nvSpPr>
        <p:spPr>
          <a:xfrm>
            <a:off x="2017395" y="1202055"/>
            <a:ext cx="5516880" cy="101473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pPr indent="0" algn="ctr">
              <a:buFont typeface="Arial" panose="020B0604020202020204" pitchFamily="34" charset="0"/>
              <a:buNone/>
            </a:pPr>
            <a:r>
              <a:rPr lang="zh-CN" altLang="en-US" b="1"/>
              <a:t>面向过程编程</a:t>
            </a:r>
            <a:endParaRPr lang="zh-CN" altLang="en-US" b="1"/>
          </a:p>
          <a:p>
            <a:pPr indent="0" algn="ctr">
              <a:buFont typeface="Arial" panose="020B0604020202020204" pitchFamily="34" charset="0"/>
              <a:buNone/>
            </a:pPr>
            <a:endParaRPr lang="zh-CN" altLang="en-US" b="1"/>
          </a:p>
          <a:p>
            <a:pPr indent="0" algn="just">
              <a:buFont typeface="Arial" panose="020B0604020202020204" pitchFamily="34" charset="0"/>
              <a:buNone/>
            </a:pPr>
            <a:r>
              <a:rPr lang="zh-CN" altLang="en-US" sz="1200"/>
              <a:t>面向过程编程是一种以过程为中心的编程思想,分析出解决问题的步骤，然后用函数把这些步骤一步一步实现。面向过程编程，数据和对数据的操作是分离的</a:t>
            </a:r>
            <a:endParaRPr lang="zh-CN" altLang="en-US" sz="1200"/>
          </a:p>
        </p:txBody>
      </p:sp>
      <p:sp>
        <p:nvSpPr>
          <p:cNvPr id="15" name="文本框 14"/>
          <p:cNvSpPr txBox="1"/>
          <p:nvPr/>
        </p:nvSpPr>
        <p:spPr>
          <a:xfrm>
            <a:off x="2017395" y="3584575"/>
            <a:ext cx="5516880" cy="119888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indent="0" algn="ctr">
              <a:buFont typeface="Arial" panose="020B0604020202020204" pitchFamily="34" charset="0"/>
              <a:buNone/>
            </a:pPr>
            <a:r>
              <a:rPr lang="zh-CN" altLang="en-US" b="1"/>
              <a:t>面向对象编程</a:t>
            </a:r>
            <a:endParaRPr lang="zh-CN" altLang="en-US" b="1"/>
          </a:p>
          <a:p>
            <a:pPr indent="0" algn="ctr">
              <a:buFont typeface="Arial" panose="020B0604020202020204" pitchFamily="34" charset="0"/>
              <a:buNone/>
            </a:pPr>
            <a:endParaRPr lang="zh-CN" altLang="en-US" b="1"/>
          </a:p>
          <a:p>
            <a:pPr indent="0" algn="just">
              <a:buFont typeface="Arial" panose="020B0604020202020204" pitchFamily="34" charset="0"/>
              <a:buNone/>
            </a:pPr>
            <a:r>
              <a:rPr lang="zh-CN" altLang="en-US" sz="1200"/>
              <a:t>面向对象编程 —— Object Oriented Programming，简称 OOP ，是一种编程开发思想。它将真实世界各种复杂的关系，抽象为一个个对象，然后由对象之间的分工与合作，完成对真实世界的模拟</a:t>
            </a:r>
            <a:endParaRPr lang="zh-CN" altLang="en-US" sz="1200"/>
          </a:p>
        </p:txBody>
      </p:sp>
      <p:sp>
        <p:nvSpPr>
          <p:cNvPr id="17" name="文本框 16"/>
          <p:cNvSpPr txBox="1"/>
          <p:nvPr/>
        </p:nvSpPr>
        <p:spPr>
          <a:xfrm>
            <a:off x="4481195" y="2622550"/>
            <a:ext cx="589280" cy="460375"/>
          </a:xfrm>
          <a:prstGeom prst="rect">
            <a:avLst/>
          </a:prstGeom>
          <a:noFill/>
        </p:spPr>
        <p:txBody>
          <a:bodyPr wrap="none" rtlCol="0">
            <a:spAutoFit/>
          </a:bodyPr>
          <a:p>
            <a:r>
              <a:rPr lang="en-US" altLang="zh-CN" sz="2400" b="1">
                <a:solidFill>
                  <a:srgbClr val="FF0000"/>
                </a:solidFill>
              </a:rPr>
              <a:t>VS</a:t>
            </a:r>
            <a:endParaRPr lang="en-US" altLang="zh-CN" sz="24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0" y="786529"/>
            <a:ext cx="2636196" cy="429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7" name="组合 86"/>
          <p:cNvGrpSpPr/>
          <p:nvPr/>
        </p:nvGrpSpPr>
        <p:grpSpPr>
          <a:xfrm>
            <a:off x="3929115" y="907981"/>
            <a:ext cx="600360" cy="461920"/>
            <a:chOff x="4272487" y="985295"/>
            <a:chExt cx="530249" cy="407976"/>
          </a:xfrm>
        </p:grpSpPr>
        <p:grpSp>
          <p:nvGrpSpPr>
            <p:cNvPr id="88" name="组合 87"/>
            <p:cNvGrpSpPr/>
            <p:nvPr/>
          </p:nvGrpSpPr>
          <p:grpSpPr>
            <a:xfrm>
              <a:off x="4272487" y="985295"/>
              <a:ext cx="530249" cy="407976"/>
              <a:chOff x="1822439" y="149340"/>
              <a:chExt cx="5053817" cy="3888432"/>
            </a:xfrm>
          </p:grpSpPr>
          <p:sp>
            <p:nvSpPr>
              <p:cNvPr id="90" name="任意多边形 89"/>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TextBox 88"/>
            <p:cNvSpPr txBox="1"/>
            <p:nvPr/>
          </p:nvSpPr>
          <p:spPr>
            <a:xfrm>
              <a:off x="4461816" y="1022886"/>
              <a:ext cx="279861" cy="325289"/>
            </a:xfrm>
            <a:prstGeom prst="rect">
              <a:avLst/>
            </a:prstGeom>
            <a:noFill/>
          </p:spPr>
          <p:txBody>
            <a:bodyPr wrap="none" rtlCol="0">
              <a:spAutoFit/>
            </a:bodyPr>
            <a:lstStyle/>
            <a:p>
              <a:r>
                <a:rPr lang="en-US" altLang="zh-CN" dirty="0">
                  <a:solidFill>
                    <a:schemeClr val="accent2">
                      <a:lumMod val="75000"/>
                    </a:schemeClr>
                  </a:solidFill>
                  <a:latin typeface="+mj-ea"/>
                  <a:ea typeface="+mj-ea"/>
                </a:rPr>
                <a:t>1</a:t>
              </a:r>
              <a:endParaRPr lang="en-US" altLang="zh-CN" dirty="0">
                <a:solidFill>
                  <a:schemeClr val="accent2">
                    <a:lumMod val="75000"/>
                  </a:schemeClr>
                </a:solidFill>
                <a:latin typeface="+mj-ea"/>
                <a:ea typeface="+mj-ea"/>
              </a:endParaRPr>
            </a:p>
          </p:txBody>
        </p:sp>
      </p:grpSp>
      <p:grpSp>
        <p:nvGrpSpPr>
          <p:cNvPr id="92" name="组合 91"/>
          <p:cNvGrpSpPr/>
          <p:nvPr/>
        </p:nvGrpSpPr>
        <p:grpSpPr>
          <a:xfrm>
            <a:off x="3929115" y="1576462"/>
            <a:ext cx="600360" cy="461920"/>
            <a:chOff x="4272487" y="985295"/>
            <a:chExt cx="530249" cy="407976"/>
          </a:xfrm>
        </p:grpSpPr>
        <p:grpSp>
          <p:nvGrpSpPr>
            <p:cNvPr id="93" name="组合 92"/>
            <p:cNvGrpSpPr/>
            <p:nvPr/>
          </p:nvGrpSpPr>
          <p:grpSpPr>
            <a:xfrm>
              <a:off x="4272487" y="985295"/>
              <a:ext cx="530249" cy="407976"/>
              <a:chOff x="1822439" y="149340"/>
              <a:chExt cx="5053817" cy="3888432"/>
            </a:xfrm>
          </p:grpSpPr>
          <p:sp>
            <p:nvSpPr>
              <p:cNvPr id="96" name="任意多边形 9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TextBox 93"/>
            <p:cNvSpPr txBox="1"/>
            <p:nvPr/>
          </p:nvSpPr>
          <p:spPr>
            <a:xfrm>
              <a:off x="4461816" y="1022886"/>
              <a:ext cx="279861" cy="325289"/>
            </a:xfrm>
            <a:prstGeom prst="rect">
              <a:avLst/>
            </a:prstGeom>
            <a:noFill/>
          </p:spPr>
          <p:txBody>
            <a:bodyPr wrap="none" rtlCol="0">
              <a:spAutoFit/>
            </a:bodyPr>
            <a:lstStyle/>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grpSp>
        <p:nvGrpSpPr>
          <p:cNvPr id="98" name="组合 97"/>
          <p:cNvGrpSpPr/>
          <p:nvPr/>
        </p:nvGrpSpPr>
        <p:grpSpPr>
          <a:xfrm>
            <a:off x="3973565" y="2209215"/>
            <a:ext cx="600360" cy="461920"/>
            <a:chOff x="4272487" y="985295"/>
            <a:chExt cx="530249" cy="407976"/>
          </a:xfrm>
        </p:grpSpPr>
        <p:grpSp>
          <p:nvGrpSpPr>
            <p:cNvPr id="99" name="组合 98"/>
            <p:cNvGrpSpPr/>
            <p:nvPr/>
          </p:nvGrpSpPr>
          <p:grpSpPr>
            <a:xfrm>
              <a:off x="4272487" y="985295"/>
              <a:ext cx="530249" cy="407976"/>
              <a:chOff x="1822439" y="149340"/>
              <a:chExt cx="5053817" cy="3888432"/>
            </a:xfrm>
          </p:grpSpPr>
          <p:sp>
            <p:nvSpPr>
              <p:cNvPr id="101" name="任意多边形 100"/>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TextBox 99"/>
            <p:cNvSpPr txBox="1"/>
            <p:nvPr/>
          </p:nvSpPr>
          <p:spPr>
            <a:xfrm>
              <a:off x="4461816" y="1022886"/>
              <a:ext cx="279861" cy="325289"/>
            </a:xfrm>
            <a:prstGeom prst="rect">
              <a:avLst/>
            </a:prstGeom>
            <a:noFill/>
          </p:spPr>
          <p:txBody>
            <a:bodyPr wrap="none" rtlCol="0">
              <a:spAutoFit/>
            </a:bodyPr>
            <a:lstStyle/>
            <a:p>
              <a:r>
                <a:rPr lang="en-US" altLang="zh-CN" dirty="0">
                  <a:solidFill>
                    <a:schemeClr val="accent2">
                      <a:lumMod val="75000"/>
                    </a:schemeClr>
                  </a:solidFill>
                  <a:latin typeface="+mj-ea"/>
                  <a:ea typeface="+mj-ea"/>
                </a:rPr>
                <a:t>3</a:t>
              </a:r>
              <a:endParaRPr lang="en-US" altLang="zh-CN" dirty="0">
                <a:solidFill>
                  <a:schemeClr val="accent2">
                    <a:lumMod val="75000"/>
                  </a:schemeClr>
                </a:solidFill>
                <a:latin typeface="+mj-ea"/>
                <a:ea typeface="+mj-ea"/>
              </a:endParaRPr>
            </a:p>
          </p:txBody>
        </p:sp>
      </p:grpSp>
      <p:grpSp>
        <p:nvGrpSpPr>
          <p:cNvPr id="104" name="组合 103"/>
          <p:cNvGrpSpPr/>
          <p:nvPr/>
        </p:nvGrpSpPr>
        <p:grpSpPr>
          <a:xfrm>
            <a:off x="3939275" y="2955276"/>
            <a:ext cx="600360" cy="461920"/>
            <a:chOff x="4272487" y="985295"/>
            <a:chExt cx="530249" cy="407976"/>
          </a:xfrm>
        </p:grpSpPr>
        <p:grpSp>
          <p:nvGrpSpPr>
            <p:cNvPr id="109" name="组合 108"/>
            <p:cNvGrpSpPr/>
            <p:nvPr/>
          </p:nvGrpSpPr>
          <p:grpSpPr>
            <a:xfrm>
              <a:off x="4272487" y="985295"/>
              <a:ext cx="530249" cy="407976"/>
              <a:chOff x="1822439" y="149340"/>
              <a:chExt cx="5053817" cy="3888432"/>
            </a:xfrm>
          </p:grpSpPr>
          <p:sp>
            <p:nvSpPr>
              <p:cNvPr id="114" name="任意多边形 11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TextBox 110"/>
            <p:cNvSpPr txBox="1"/>
            <p:nvPr/>
          </p:nvSpPr>
          <p:spPr>
            <a:xfrm>
              <a:off x="4461816" y="1022886"/>
              <a:ext cx="279861" cy="325289"/>
            </a:xfrm>
            <a:prstGeom prst="rect">
              <a:avLst/>
            </a:prstGeom>
            <a:noFill/>
          </p:spPr>
          <p:txBody>
            <a:bodyPr wrap="none" rtlCol="0">
              <a:spAutoFit/>
            </a:bodyPr>
            <a:lstStyle/>
            <a:p>
              <a:r>
                <a:rPr lang="en-US" altLang="zh-CN" dirty="0">
                  <a:solidFill>
                    <a:schemeClr val="accent2">
                      <a:lumMod val="75000"/>
                    </a:schemeClr>
                  </a:solidFill>
                  <a:latin typeface="+mj-ea"/>
                  <a:ea typeface="+mj-ea"/>
                </a:rPr>
                <a:t>4</a:t>
              </a:r>
              <a:endParaRPr lang="en-US" altLang="zh-CN" dirty="0">
                <a:solidFill>
                  <a:schemeClr val="accent2">
                    <a:lumMod val="75000"/>
                  </a:schemeClr>
                </a:solidFill>
                <a:latin typeface="+mj-ea"/>
                <a:ea typeface="+mj-ea"/>
              </a:endParaRPr>
            </a:p>
          </p:txBody>
        </p:sp>
      </p:grpSp>
      <p:pic>
        <p:nvPicPr>
          <p:cNvPr id="11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 name="组合 49"/>
          <p:cNvGrpSpPr/>
          <p:nvPr/>
        </p:nvGrpSpPr>
        <p:grpSpPr>
          <a:xfrm>
            <a:off x="0" y="1"/>
            <a:ext cx="707045" cy="200648"/>
            <a:chOff x="90210" y="108662"/>
            <a:chExt cx="1213732" cy="344438"/>
          </a:xfrm>
        </p:grpSpPr>
        <p:sp>
          <p:nvSpPr>
            <p:cNvPr id="51" name="任意多边形 50"/>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4981575" y="918845"/>
            <a:ext cx="3067050" cy="398780"/>
          </a:xfrm>
          <a:prstGeom prst="rect">
            <a:avLst/>
          </a:prstGeom>
          <a:noFill/>
        </p:spPr>
        <p:txBody>
          <a:bodyPr wrap="square" rtlCol="0">
            <a:spAutoFit/>
          </a:bodyPr>
          <a:p>
            <a:r>
              <a:rPr lang="zh-CN" sz="2000">
                <a:solidFill>
                  <a:srgbClr val="376092"/>
                </a:solidFill>
              </a:rPr>
              <a:t>面向对象编程</a:t>
            </a:r>
            <a:endParaRPr lang="zh-CN" sz="2000">
              <a:solidFill>
                <a:srgbClr val="376092"/>
              </a:solidFill>
            </a:endParaRPr>
          </a:p>
        </p:txBody>
      </p:sp>
      <p:sp>
        <p:nvSpPr>
          <p:cNvPr id="7" name="文本框 6"/>
          <p:cNvSpPr txBox="1"/>
          <p:nvPr/>
        </p:nvSpPr>
        <p:spPr>
          <a:xfrm>
            <a:off x="4981575" y="1587500"/>
            <a:ext cx="3067050" cy="398780"/>
          </a:xfrm>
          <a:prstGeom prst="rect">
            <a:avLst/>
          </a:prstGeom>
          <a:noFill/>
        </p:spPr>
        <p:txBody>
          <a:bodyPr wrap="square" rtlCol="0">
            <a:spAutoFit/>
          </a:bodyPr>
          <a:p>
            <a:r>
              <a:rPr lang="zh-CN" altLang="en-US" sz="2000">
                <a:solidFill>
                  <a:srgbClr val="376092"/>
                </a:solidFill>
              </a:rPr>
              <a:t>封装</a:t>
            </a:r>
            <a:endParaRPr lang="zh-CN" altLang="en-US" sz="2000">
              <a:solidFill>
                <a:srgbClr val="376092"/>
              </a:solidFill>
            </a:endParaRPr>
          </a:p>
        </p:txBody>
      </p:sp>
      <p:sp>
        <p:nvSpPr>
          <p:cNvPr id="8" name="文本框 7"/>
          <p:cNvSpPr txBox="1"/>
          <p:nvPr/>
        </p:nvSpPr>
        <p:spPr>
          <a:xfrm>
            <a:off x="5026025" y="2237105"/>
            <a:ext cx="3067050" cy="398780"/>
          </a:xfrm>
          <a:prstGeom prst="rect">
            <a:avLst/>
          </a:prstGeom>
          <a:noFill/>
        </p:spPr>
        <p:txBody>
          <a:bodyPr wrap="square" rtlCol="0">
            <a:spAutoFit/>
          </a:bodyPr>
          <a:p>
            <a:r>
              <a:rPr lang="zh-CN" altLang="en-US" sz="2000">
                <a:solidFill>
                  <a:srgbClr val="376092"/>
                </a:solidFill>
              </a:rPr>
              <a:t>继承</a:t>
            </a:r>
            <a:endParaRPr lang="zh-CN" altLang="en-US" sz="2000">
              <a:solidFill>
                <a:srgbClr val="376092"/>
              </a:solidFill>
            </a:endParaRPr>
          </a:p>
        </p:txBody>
      </p:sp>
      <p:sp>
        <p:nvSpPr>
          <p:cNvPr id="9" name="文本框 8"/>
          <p:cNvSpPr txBox="1"/>
          <p:nvPr/>
        </p:nvSpPr>
        <p:spPr>
          <a:xfrm>
            <a:off x="4991735" y="2983230"/>
            <a:ext cx="3067050" cy="398780"/>
          </a:xfrm>
          <a:prstGeom prst="rect">
            <a:avLst/>
          </a:prstGeom>
          <a:noFill/>
        </p:spPr>
        <p:txBody>
          <a:bodyPr wrap="square" rtlCol="0">
            <a:spAutoFit/>
          </a:bodyPr>
          <a:p>
            <a:r>
              <a:rPr lang="zh-CN" altLang="en-US" sz="2000">
                <a:solidFill>
                  <a:srgbClr val="376092"/>
                </a:solidFill>
                <a:sym typeface="+mn-ea"/>
              </a:rPr>
              <a:t>多态</a:t>
            </a:r>
            <a:endParaRPr lang="zh-CN" altLang="en-US" sz="2000">
              <a:solidFill>
                <a:srgbClr val="376092"/>
              </a:solidFill>
              <a:sym typeface="+mn-ea"/>
            </a:endParaRPr>
          </a:p>
        </p:txBody>
      </p:sp>
      <p:sp>
        <p:nvSpPr>
          <p:cNvPr id="11" name="TextBox 42"/>
          <p:cNvSpPr txBox="1"/>
          <p:nvPr/>
        </p:nvSpPr>
        <p:spPr>
          <a:xfrm>
            <a:off x="624840" y="2263776"/>
            <a:ext cx="1283970" cy="1322070"/>
          </a:xfrm>
          <a:prstGeom prst="rect">
            <a:avLst/>
          </a:prstGeom>
          <a:noFill/>
        </p:spPr>
        <p:txBody>
          <a:bodyPr vert="horz" wrap="square" rtlCol="0" anchor="ctr" anchorCtr="0">
            <a:spAutoFit/>
          </a:bodyPr>
          <a:p>
            <a:r>
              <a:rPr lang="zh-CN" altLang="en-US" sz="4000" dirty="0">
                <a:solidFill>
                  <a:schemeClr val="accent2">
                    <a:lumMod val="75000"/>
                  </a:schemeClr>
                </a:solidFill>
                <a:latin typeface="+mj-ea"/>
                <a:ea typeface="+mj-ea"/>
              </a:rPr>
              <a:t>课程总结</a:t>
            </a:r>
            <a:endParaRPr lang="en-US" altLang="zh-CN" sz="4000" dirty="0">
              <a:solidFill>
                <a:schemeClr val="accent2">
                  <a:lumMod val="75000"/>
                </a:schemeClr>
              </a:solidFill>
              <a:latin typeface="+mj-ea"/>
              <a:ea typeface="+mj-ea"/>
            </a:endParaRPr>
          </a:p>
        </p:txBody>
      </p:sp>
      <p:grpSp>
        <p:nvGrpSpPr>
          <p:cNvPr id="10" name="组合 9"/>
          <p:cNvGrpSpPr/>
          <p:nvPr/>
        </p:nvGrpSpPr>
        <p:grpSpPr>
          <a:xfrm>
            <a:off x="3983725" y="3564876"/>
            <a:ext cx="600360" cy="461920"/>
            <a:chOff x="4272487" y="985295"/>
            <a:chExt cx="530249" cy="407976"/>
          </a:xfrm>
        </p:grpSpPr>
        <p:grpSp>
          <p:nvGrpSpPr>
            <p:cNvPr id="12" name="组合 11"/>
            <p:cNvGrpSpPr/>
            <p:nvPr/>
          </p:nvGrpSpPr>
          <p:grpSpPr>
            <a:xfrm>
              <a:off x="4272487" y="985295"/>
              <a:ext cx="530249" cy="407976"/>
              <a:chOff x="1822439" y="149340"/>
              <a:chExt cx="5053817" cy="3888432"/>
            </a:xfrm>
          </p:grpSpPr>
          <p:sp>
            <p:nvSpPr>
              <p:cNvPr id="13" name="任意多边形 12"/>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TextBox 110"/>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5</a:t>
              </a:r>
              <a:endParaRPr lang="en-US" altLang="zh-CN" dirty="0">
                <a:solidFill>
                  <a:schemeClr val="accent2">
                    <a:lumMod val="75000"/>
                  </a:schemeClr>
                </a:solidFill>
                <a:latin typeface="+mj-ea"/>
                <a:ea typeface="+mj-ea"/>
              </a:endParaRPr>
            </a:p>
          </p:txBody>
        </p:sp>
      </p:grpSp>
      <p:sp>
        <p:nvSpPr>
          <p:cNvPr id="16" name="文本框 15"/>
          <p:cNvSpPr txBox="1"/>
          <p:nvPr/>
        </p:nvSpPr>
        <p:spPr>
          <a:xfrm>
            <a:off x="4981575" y="3592195"/>
            <a:ext cx="3582670" cy="398780"/>
          </a:xfrm>
          <a:prstGeom prst="rect">
            <a:avLst/>
          </a:prstGeom>
          <a:noFill/>
        </p:spPr>
        <p:txBody>
          <a:bodyPr wrap="square" rtlCol="0">
            <a:spAutoFit/>
          </a:bodyPr>
          <a:p>
            <a:r>
              <a:rPr sz="2000">
                <a:solidFill>
                  <a:srgbClr val="376092"/>
                </a:solidFill>
              </a:rPr>
              <a:t>UML类图及类图之间的关系</a:t>
            </a:r>
            <a:endParaRPr sz="2000">
              <a:solidFill>
                <a:srgbClr val="376092"/>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13" name="任意多边形 12"/>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3"/>
          <p:cNvPicPr>
            <a:picLocks noChangeAspect="1" noChangeArrowheads="1"/>
          </p:cNvPicPr>
          <p:nvPr/>
        </p:nvPicPr>
        <p:blipFill rotWithShape="1">
          <a:blip r:embed="rId1" cstate="print">
            <a:biLevel thresh="25000"/>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28140" y="1835839"/>
            <a:ext cx="2536272" cy="784830"/>
          </a:xfrm>
          <a:prstGeom prst="rect">
            <a:avLst/>
          </a:prstGeom>
          <a:noFill/>
          <a:effectLst/>
        </p:spPr>
        <p:txBody>
          <a:bodyPr wrap="none" rtlCol="0">
            <a:spAutoFit/>
          </a:bodyPr>
          <a:lstStyle/>
          <a:p>
            <a:r>
              <a:rPr lang="en-US" altLang="zh-CN" sz="4500" dirty="0">
                <a:solidFill>
                  <a:schemeClr val="accent5"/>
                </a:solidFill>
                <a:latin typeface="微软雅黑" panose="020B0503020204020204" pitchFamily="34" charset="-122"/>
                <a:ea typeface="造字工房俊雅锐宋体验版常规体" pitchFamily="50" charset="-122"/>
              </a:rPr>
              <a:t>THANKS</a:t>
            </a:r>
            <a:endParaRPr lang="zh-CN" altLang="en-US" sz="4500" dirty="0">
              <a:solidFill>
                <a:schemeClr val="accent5"/>
              </a:solidFill>
              <a:latin typeface="微软雅黑" panose="020B0503020204020204" pitchFamily="34" charset="-122"/>
              <a:ea typeface="造字工房俊雅锐宋体验版常规体" pitchFamily="50"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3385" y="1136015"/>
            <a:ext cx="697230" cy="699770"/>
          </a:xfrm>
          <a:prstGeom prst="rect">
            <a:avLst/>
          </a:prstGeom>
        </p:spPr>
      </p:pic>
      <p:grpSp>
        <p:nvGrpSpPr>
          <p:cNvPr id="2" name="组合 1"/>
          <p:cNvGrpSpPr/>
          <p:nvPr/>
        </p:nvGrpSpPr>
        <p:grpSpPr>
          <a:xfrm>
            <a:off x="3031878" y="4361819"/>
            <a:ext cx="3080245" cy="216024"/>
            <a:chOff x="3153258" y="4604579"/>
            <a:chExt cx="3080245" cy="216024"/>
          </a:xfrm>
          <a:solidFill>
            <a:schemeClr val="accent5"/>
          </a:solidFill>
        </p:grpSpPr>
        <p:sp>
          <p:nvSpPr>
            <p:cNvPr id="4" name="圆角矩形 3"/>
            <p:cNvSpPr/>
            <p:nvPr/>
          </p:nvSpPr>
          <p:spPr>
            <a:xfrm>
              <a:off x="3153258" y="4604579"/>
              <a:ext cx="1449873" cy="21602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课程开发：肖正初</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4780313" y="4604579"/>
              <a:ext cx="1453190" cy="21602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bg1"/>
                  </a:solidFill>
                  <a:latin typeface="微软雅黑" panose="020B0503020204020204" pitchFamily="34" charset="-122"/>
                  <a:ea typeface="微软雅黑" panose="020B0503020204020204" pitchFamily="34" charset="-122"/>
                </a:rPr>
                <a:t>讲师：肖正初</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3" grpId="0" animBg="1"/>
      <p:bldP spid="14" grpId="0" animBg="1"/>
      <p:bldP spid="44" grpId="0"/>
      <p:bldP spid="4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82028" cy="326201"/>
            </a:xfrm>
            <a:prstGeom prst="rect">
              <a:avLst/>
            </a:prstGeom>
            <a:noFill/>
          </p:spPr>
          <p:txBody>
            <a:bodyPr wrap="none" rtlCol="0">
              <a:spAutoFit/>
            </a:bodyPr>
            <a:p>
              <a:r>
                <a:rPr lang="en-US" altLang="zh-CN" dirty="0">
                  <a:solidFill>
                    <a:schemeClr val="accent2">
                      <a:lumMod val="75000"/>
                    </a:schemeClr>
                  </a:solidFill>
                  <a:latin typeface="+mj-ea"/>
                  <a:ea typeface="+mj-ea"/>
                </a:rPr>
                <a:t>1</a:t>
              </a:r>
              <a:endParaRPr lang="zh-CN" altLang="en-US" dirty="0">
                <a:solidFill>
                  <a:schemeClr val="accent2">
                    <a:lumMod val="75000"/>
                  </a:schemeClr>
                </a:solidFill>
                <a:latin typeface="+mj-ea"/>
                <a:ea typeface="+mj-ea"/>
              </a:endParaRPr>
            </a:p>
          </p:txBody>
        </p:sp>
      </p:grpSp>
      <p:sp>
        <p:nvSpPr>
          <p:cNvPr id="13" name="TextBox 4"/>
          <p:cNvSpPr txBox="1"/>
          <p:nvPr/>
        </p:nvSpPr>
        <p:spPr>
          <a:xfrm>
            <a:off x="1366543" y="247740"/>
            <a:ext cx="109728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面向对象编程</a:t>
            </a:r>
            <a:endParaRPr lang="zh-CN" sz="1200" b="1" dirty="0">
              <a:solidFill>
                <a:srgbClr val="376092"/>
              </a:solidFill>
              <a:latin typeface="+mj-ea"/>
              <a:ea typeface="+mj-ea"/>
              <a:cs typeface="+mj-ea"/>
            </a:endParaRPr>
          </a:p>
        </p:txBody>
      </p:sp>
      <p:sp>
        <p:nvSpPr>
          <p:cNvPr id="17" name="文本框 16"/>
          <p:cNvSpPr txBox="1"/>
          <p:nvPr/>
        </p:nvSpPr>
        <p:spPr>
          <a:xfrm>
            <a:off x="4023360" y="2531745"/>
            <a:ext cx="589280" cy="460375"/>
          </a:xfrm>
          <a:prstGeom prst="rect">
            <a:avLst/>
          </a:prstGeom>
          <a:noFill/>
        </p:spPr>
        <p:txBody>
          <a:bodyPr wrap="none" rtlCol="0">
            <a:spAutoFit/>
          </a:bodyPr>
          <a:p>
            <a:r>
              <a:rPr lang="en-US" altLang="zh-CN" sz="2400" b="1">
                <a:solidFill>
                  <a:srgbClr val="FF0000"/>
                </a:solidFill>
              </a:rPr>
              <a:t>VS</a:t>
            </a:r>
            <a:endParaRPr lang="en-US" altLang="zh-CN" sz="2400" b="1">
              <a:solidFill>
                <a:srgbClr val="FF0000"/>
              </a:solidFill>
            </a:endParaRPr>
          </a:p>
        </p:txBody>
      </p:sp>
      <p:pic>
        <p:nvPicPr>
          <p:cNvPr id="3" name="图片 2"/>
          <p:cNvPicPr>
            <a:picLocks noChangeAspect="1"/>
          </p:cNvPicPr>
          <p:nvPr/>
        </p:nvPicPr>
        <p:blipFill>
          <a:blip r:embed="rId2"/>
          <a:stretch>
            <a:fillRect/>
          </a:stretch>
        </p:blipFill>
        <p:spPr>
          <a:xfrm>
            <a:off x="461010" y="908050"/>
            <a:ext cx="3291840" cy="3180080"/>
          </a:xfrm>
          <a:prstGeom prst="rect">
            <a:avLst/>
          </a:prstGeom>
        </p:spPr>
      </p:pic>
      <p:pic>
        <p:nvPicPr>
          <p:cNvPr id="4" name="图片 3"/>
          <p:cNvPicPr>
            <a:picLocks noChangeAspect="1"/>
          </p:cNvPicPr>
          <p:nvPr/>
        </p:nvPicPr>
        <p:blipFill>
          <a:blip r:embed="rId3"/>
          <a:stretch>
            <a:fillRect/>
          </a:stretch>
        </p:blipFill>
        <p:spPr>
          <a:xfrm>
            <a:off x="4679315" y="1526540"/>
            <a:ext cx="3964305" cy="2470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82028" cy="326201"/>
            </a:xfrm>
            <a:prstGeom prst="rect">
              <a:avLst/>
            </a:prstGeom>
            <a:noFill/>
          </p:spPr>
          <p:txBody>
            <a:bodyPr wrap="none" rtlCol="0">
              <a:spAutoFit/>
            </a:bodyPr>
            <a:p>
              <a:r>
                <a:rPr lang="en-US" altLang="zh-CN" dirty="0">
                  <a:solidFill>
                    <a:schemeClr val="accent2">
                      <a:lumMod val="75000"/>
                    </a:schemeClr>
                  </a:solidFill>
                  <a:latin typeface="+mj-ea"/>
                  <a:ea typeface="+mj-ea"/>
                </a:rPr>
                <a:t>1</a:t>
              </a:r>
              <a:endParaRPr lang="zh-CN" altLang="en-US" dirty="0">
                <a:solidFill>
                  <a:schemeClr val="accent2">
                    <a:lumMod val="75000"/>
                  </a:schemeClr>
                </a:solidFill>
                <a:latin typeface="+mj-ea"/>
                <a:ea typeface="+mj-ea"/>
              </a:endParaRPr>
            </a:p>
          </p:txBody>
        </p:sp>
      </p:grpSp>
      <p:sp>
        <p:nvSpPr>
          <p:cNvPr id="13" name="TextBox 4"/>
          <p:cNvSpPr txBox="1"/>
          <p:nvPr/>
        </p:nvSpPr>
        <p:spPr>
          <a:xfrm>
            <a:off x="1366543" y="247740"/>
            <a:ext cx="109728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面向对象编程</a:t>
            </a:r>
            <a:endParaRPr lang="zh-CN" sz="1200" b="1" dirty="0">
              <a:solidFill>
                <a:srgbClr val="376092"/>
              </a:solidFill>
              <a:latin typeface="+mj-ea"/>
              <a:ea typeface="+mj-ea"/>
              <a:cs typeface="+mj-ea"/>
            </a:endParaRPr>
          </a:p>
        </p:txBody>
      </p:sp>
      <p:sp>
        <p:nvSpPr>
          <p:cNvPr id="17" name="文本框 16"/>
          <p:cNvSpPr txBox="1"/>
          <p:nvPr/>
        </p:nvSpPr>
        <p:spPr>
          <a:xfrm>
            <a:off x="4232275" y="2550795"/>
            <a:ext cx="589280" cy="460375"/>
          </a:xfrm>
          <a:prstGeom prst="rect">
            <a:avLst/>
          </a:prstGeom>
          <a:noFill/>
        </p:spPr>
        <p:txBody>
          <a:bodyPr wrap="none" rtlCol="0">
            <a:spAutoFit/>
          </a:bodyPr>
          <a:p>
            <a:r>
              <a:rPr lang="en-US" altLang="zh-CN" sz="2400" b="1">
                <a:solidFill>
                  <a:srgbClr val="FF0000"/>
                </a:solidFill>
              </a:rPr>
              <a:t>VS</a:t>
            </a:r>
            <a:endParaRPr lang="en-US" altLang="zh-CN" sz="2400" b="1">
              <a:solidFill>
                <a:srgbClr val="FF0000"/>
              </a:solidFill>
            </a:endParaRPr>
          </a:p>
        </p:txBody>
      </p:sp>
      <p:pic>
        <p:nvPicPr>
          <p:cNvPr id="2" name="图片 1"/>
          <p:cNvPicPr>
            <a:picLocks noChangeAspect="1"/>
          </p:cNvPicPr>
          <p:nvPr/>
        </p:nvPicPr>
        <p:blipFill>
          <a:blip r:embed="rId2"/>
          <a:stretch>
            <a:fillRect/>
          </a:stretch>
        </p:blipFill>
        <p:spPr>
          <a:xfrm>
            <a:off x="629920" y="940435"/>
            <a:ext cx="3602355" cy="3860165"/>
          </a:xfrm>
          <a:prstGeom prst="rect">
            <a:avLst/>
          </a:prstGeom>
        </p:spPr>
      </p:pic>
      <p:pic>
        <p:nvPicPr>
          <p:cNvPr id="12" name="图片 11"/>
          <p:cNvPicPr>
            <a:picLocks noChangeAspect="1"/>
          </p:cNvPicPr>
          <p:nvPr/>
        </p:nvPicPr>
        <p:blipFill>
          <a:blip r:embed="rId3"/>
          <a:stretch>
            <a:fillRect/>
          </a:stretch>
        </p:blipFill>
        <p:spPr>
          <a:xfrm>
            <a:off x="4994910" y="940435"/>
            <a:ext cx="3761740" cy="3648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82028" cy="326201"/>
            </a:xfrm>
            <a:prstGeom prst="rect">
              <a:avLst/>
            </a:prstGeom>
            <a:noFill/>
          </p:spPr>
          <p:txBody>
            <a:bodyPr wrap="none" rtlCol="0">
              <a:spAutoFit/>
            </a:bodyPr>
            <a:p>
              <a:r>
                <a:rPr lang="en-US" altLang="zh-CN" dirty="0">
                  <a:solidFill>
                    <a:schemeClr val="accent2">
                      <a:lumMod val="75000"/>
                    </a:schemeClr>
                  </a:solidFill>
                  <a:latin typeface="+mj-ea"/>
                  <a:ea typeface="+mj-ea"/>
                </a:rPr>
                <a:t>1</a:t>
              </a:r>
              <a:endParaRPr lang="zh-CN" altLang="en-US" dirty="0">
                <a:solidFill>
                  <a:schemeClr val="accent2">
                    <a:lumMod val="75000"/>
                  </a:schemeClr>
                </a:solidFill>
                <a:latin typeface="+mj-ea"/>
                <a:ea typeface="+mj-ea"/>
              </a:endParaRPr>
            </a:p>
          </p:txBody>
        </p:sp>
      </p:grpSp>
      <p:sp>
        <p:nvSpPr>
          <p:cNvPr id="13" name="TextBox 4"/>
          <p:cNvSpPr txBox="1"/>
          <p:nvPr/>
        </p:nvSpPr>
        <p:spPr>
          <a:xfrm>
            <a:off x="1366543" y="247740"/>
            <a:ext cx="214503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面向对象编程</a:t>
            </a:r>
            <a:r>
              <a:rPr lang="en-US" altLang="zh-CN" sz="1200" b="1" dirty="0">
                <a:solidFill>
                  <a:srgbClr val="376092"/>
                </a:solidFill>
                <a:latin typeface="+mj-ea"/>
                <a:ea typeface="+mj-ea"/>
                <a:cs typeface="+mj-ea"/>
                <a:sym typeface="+mn-ea"/>
              </a:rPr>
              <a:t>--</a:t>
            </a:r>
            <a:r>
              <a:rPr lang="zh-CN" altLang="en-US" sz="1200" dirty="0">
                <a:solidFill>
                  <a:srgbClr val="376092"/>
                </a:solidFill>
                <a:latin typeface="+mj-ea"/>
                <a:ea typeface="+mj-ea"/>
                <a:cs typeface="+mj-ea"/>
                <a:sym typeface="+mn-ea"/>
              </a:rPr>
              <a:t>对象内存模型</a:t>
            </a:r>
            <a:endParaRPr lang="zh-CN" altLang="en-US" sz="1200" dirty="0">
              <a:solidFill>
                <a:srgbClr val="376092"/>
              </a:solidFill>
              <a:latin typeface="+mj-ea"/>
              <a:ea typeface="+mj-ea"/>
              <a:cs typeface="+mj-ea"/>
              <a:sym typeface="+mn-ea"/>
            </a:endParaRPr>
          </a:p>
        </p:txBody>
      </p:sp>
      <p:pic>
        <p:nvPicPr>
          <p:cNvPr id="3" name="图片 2"/>
          <p:cNvPicPr>
            <a:picLocks noChangeAspect="1"/>
          </p:cNvPicPr>
          <p:nvPr/>
        </p:nvPicPr>
        <p:blipFill>
          <a:blip r:embed="rId2"/>
          <a:stretch>
            <a:fillRect/>
          </a:stretch>
        </p:blipFill>
        <p:spPr>
          <a:xfrm>
            <a:off x="370205" y="787400"/>
            <a:ext cx="4330700" cy="4195445"/>
          </a:xfrm>
          <a:prstGeom prst="rect">
            <a:avLst/>
          </a:prstGeom>
        </p:spPr>
      </p:pic>
      <p:pic>
        <p:nvPicPr>
          <p:cNvPr id="4" name="图片 3"/>
          <p:cNvPicPr>
            <a:picLocks noChangeAspect="1"/>
          </p:cNvPicPr>
          <p:nvPr/>
        </p:nvPicPr>
        <p:blipFill>
          <a:blip r:embed="rId3"/>
          <a:stretch>
            <a:fillRect/>
          </a:stretch>
        </p:blipFill>
        <p:spPr>
          <a:xfrm>
            <a:off x="5104130" y="787400"/>
            <a:ext cx="3608705" cy="2493645"/>
          </a:xfrm>
          <a:prstGeom prst="rect">
            <a:avLst/>
          </a:prstGeom>
        </p:spPr>
      </p:pic>
      <p:pic>
        <p:nvPicPr>
          <p:cNvPr id="12" name="图片 11"/>
          <p:cNvPicPr>
            <a:picLocks noChangeAspect="1"/>
          </p:cNvPicPr>
          <p:nvPr/>
        </p:nvPicPr>
        <p:blipFill>
          <a:blip r:embed="rId4"/>
          <a:stretch>
            <a:fillRect/>
          </a:stretch>
        </p:blipFill>
        <p:spPr>
          <a:xfrm>
            <a:off x="5251450" y="3280410"/>
            <a:ext cx="3459480" cy="1503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199354" y="1542971"/>
            <a:ext cx="2704780" cy="2081072"/>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4519952" y="1045125"/>
              <a:ext cx="167310" cy="289430"/>
            </a:xfrm>
            <a:prstGeom prst="rect">
              <a:avLst/>
            </a:prstGeom>
            <a:noFill/>
          </p:spPr>
          <p:txBody>
            <a:bodyPr wrap="none" rtlCol="0">
              <a:spAutoFit/>
            </a:bodyPr>
            <a:lstStyle/>
            <a:p>
              <a:r>
                <a:rPr lang="en-US" altLang="zh-CN" sz="9000" dirty="0">
                  <a:solidFill>
                    <a:schemeClr val="accent2">
                      <a:lumMod val="75000"/>
                    </a:schemeClr>
                  </a:solidFill>
                  <a:latin typeface="+mj-ea"/>
                  <a:ea typeface="+mj-ea"/>
                </a:rPr>
                <a:t>2</a:t>
              </a:r>
              <a:endParaRPr lang="en-US" altLang="zh-CN" sz="9000" dirty="0">
                <a:solidFill>
                  <a:schemeClr val="accent2">
                    <a:lumMod val="75000"/>
                  </a:schemeClr>
                </a:solidFill>
                <a:latin typeface="+mj-ea"/>
                <a:ea typeface="+mj-ea"/>
              </a:endParaRPr>
            </a:p>
          </p:txBody>
        </p:sp>
      </p:grpSp>
      <p:grpSp>
        <p:nvGrpSpPr>
          <p:cNvPr id="31" name="组合 30"/>
          <p:cNvGrpSpPr/>
          <p:nvPr/>
        </p:nvGrpSpPr>
        <p:grpSpPr>
          <a:xfrm>
            <a:off x="0" y="1"/>
            <a:ext cx="707045" cy="200648"/>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3903980" y="2169795"/>
            <a:ext cx="5045710" cy="645160"/>
          </a:xfrm>
          <a:prstGeom prst="rect">
            <a:avLst/>
          </a:prstGeom>
          <a:noFill/>
        </p:spPr>
        <p:txBody>
          <a:bodyPr wrap="square" rtlCol="0">
            <a:spAutoFit/>
          </a:bodyPr>
          <a:p>
            <a:r>
              <a:rPr lang="zh-CN" altLang="en-US" sz="3600">
                <a:solidFill>
                  <a:srgbClr val="376092"/>
                </a:solidFill>
                <a:sym typeface="+mn-ea"/>
              </a:rPr>
              <a:t>封装</a:t>
            </a:r>
            <a:endParaRPr lang="zh-CN" altLang="en-US" sz="3600" b="1">
              <a:solidFill>
                <a:srgbClr val="37609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714047" y="250572"/>
            <a:ext cx="1248410" cy="274320"/>
          </a:xfrm>
          <a:prstGeom prst="rect">
            <a:avLst/>
          </a:prstGeom>
          <a:noFill/>
        </p:spPr>
        <p:txBody>
          <a:bodyPr wrap="none" lIns="91413" tIns="45706" rIns="91413" bIns="45706" rtlCol="0">
            <a:spAutoFit/>
          </a:bodyPr>
          <a:p>
            <a:r>
              <a:rPr lang="zh-CN" altLang="en-US" sz="1200" b="1" dirty="0">
                <a:solidFill>
                  <a:schemeClr val="accent2">
                    <a:lumMod val="75000"/>
                  </a:schemeClr>
                </a:solidFill>
                <a:latin typeface="+mj-ea"/>
                <a:ea typeface="+mj-ea"/>
              </a:rPr>
              <a:t>长园运泰利大学</a:t>
            </a:r>
            <a:endParaRPr lang="zh-CN" altLang="en-US" sz="1200" b="1" dirty="0">
              <a:solidFill>
                <a:schemeClr val="accent2">
                  <a:lumMod val="75000"/>
                </a:schemeClr>
              </a:solidFill>
              <a:latin typeface="+mj-ea"/>
              <a:ea typeface="+mj-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4070" y="139065"/>
            <a:ext cx="592455" cy="594995"/>
          </a:xfrm>
          <a:prstGeom prst="rect">
            <a:avLst/>
          </a:prstGeom>
        </p:spPr>
      </p:pic>
      <p:sp>
        <p:nvSpPr>
          <p:cNvPr id="9" name="TextBox 23"/>
          <p:cNvSpPr txBox="1"/>
          <p:nvPr/>
        </p:nvSpPr>
        <p:spPr>
          <a:xfrm>
            <a:off x="7764847" y="449962"/>
            <a:ext cx="1147445" cy="167005"/>
          </a:xfrm>
          <a:prstGeom prst="rect">
            <a:avLst/>
          </a:prstGeom>
          <a:noFill/>
        </p:spPr>
        <p:txBody>
          <a:bodyPr wrap="none" lIns="91413" tIns="45706" rIns="91413" bIns="45706" rtlCol="0">
            <a:spAutoFit/>
          </a:bodyPr>
          <a:p>
            <a:pPr algn="l"/>
            <a:r>
              <a:rPr lang="zh-CN" altLang="en-US" sz="500" b="1" dirty="0">
                <a:solidFill>
                  <a:schemeClr val="accent2">
                    <a:lumMod val="75000"/>
                  </a:schemeClr>
                </a:solidFill>
                <a:latin typeface="+mj-ea"/>
                <a:ea typeface="+mj-ea"/>
              </a:rPr>
              <a:t>CYG</a:t>
            </a:r>
            <a:r>
              <a:rPr lang="en-US" altLang="zh-CN" sz="500" b="1" dirty="0">
                <a:solidFill>
                  <a:schemeClr val="accent2">
                    <a:lumMod val="75000"/>
                  </a:schemeClr>
                </a:solidFill>
                <a:latin typeface="+mj-ea"/>
                <a:ea typeface="+mj-ea"/>
              </a:rPr>
              <a:t>INTELLIGENT</a:t>
            </a:r>
            <a:r>
              <a:rPr lang="zh-CN" altLang="en-US" sz="500" b="1" dirty="0">
                <a:solidFill>
                  <a:schemeClr val="accent2">
                    <a:lumMod val="75000"/>
                  </a:schemeClr>
                </a:solidFill>
                <a:latin typeface="+mj-ea"/>
                <a:ea typeface="+mj-ea"/>
              </a:rPr>
              <a:t> UNIVERSITY</a:t>
            </a:r>
            <a:endParaRPr lang="zh-CN" altLang="en-US" sz="500" b="1" dirty="0">
              <a:solidFill>
                <a:schemeClr val="accent2">
                  <a:lumMod val="75000"/>
                </a:schemeClr>
              </a:solidFill>
              <a:latin typeface="+mj-ea"/>
              <a:ea typeface="+mj-ea"/>
            </a:endParaRPr>
          </a:p>
        </p:txBody>
      </p:sp>
      <p:grpSp>
        <p:nvGrpSpPr>
          <p:cNvPr id="5" name="组合 3"/>
          <p:cNvGrpSpPr/>
          <p:nvPr/>
        </p:nvGrpSpPr>
        <p:grpSpPr>
          <a:xfrm>
            <a:off x="644265" y="205179"/>
            <a:ext cx="600360" cy="461920"/>
            <a:chOff x="4272487" y="985295"/>
            <a:chExt cx="530249" cy="407976"/>
          </a:xfrm>
        </p:grpSpPr>
        <p:grpSp>
          <p:nvGrpSpPr>
            <p:cNvPr id="7" name="组合 1"/>
            <p:cNvGrpSpPr/>
            <p:nvPr/>
          </p:nvGrpSpPr>
          <p:grpSpPr>
            <a:xfrm>
              <a:off x="4272487" y="985295"/>
              <a:ext cx="530249" cy="407976"/>
              <a:chOff x="1822439" y="149340"/>
              <a:chExt cx="5053817" cy="3888432"/>
            </a:xfrm>
          </p:grpSpPr>
          <p:sp>
            <p:nvSpPr>
              <p:cNvPr id="10"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TextBox 2"/>
            <p:cNvSpPr txBox="1"/>
            <p:nvPr/>
          </p:nvSpPr>
          <p:spPr>
            <a:xfrm>
              <a:off x="4461816" y="1022886"/>
              <a:ext cx="279861" cy="325289"/>
            </a:xfrm>
            <a:prstGeom prst="rect">
              <a:avLst/>
            </a:prstGeom>
            <a:noFill/>
          </p:spPr>
          <p:txBody>
            <a:bodyPr wrap="none" rtlCol="0">
              <a:spAutoFit/>
            </a:bodyPr>
            <a:p>
              <a:r>
                <a:rPr lang="en-US" altLang="zh-CN" dirty="0">
                  <a:solidFill>
                    <a:schemeClr val="accent2">
                      <a:lumMod val="75000"/>
                    </a:schemeClr>
                  </a:solidFill>
                  <a:latin typeface="+mj-ea"/>
                  <a:ea typeface="+mj-ea"/>
                </a:rPr>
                <a:t>2</a:t>
              </a:r>
              <a:endParaRPr lang="en-US" altLang="zh-CN" dirty="0">
                <a:solidFill>
                  <a:schemeClr val="accent2">
                    <a:lumMod val="75000"/>
                  </a:schemeClr>
                </a:solidFill>
                <a:latin typeface="+mj-ea"/>
                <a:ea typeface="+mj-ea"/>
              </a:endParaRPr>
            </a:p>
          </p:txBody>
        </p:sp>
      </p:grpSp>
      <p:sp>
        <p:nvSpPr>
          <p:cNvPr id="13" name="TextBox 4"/>
          <p:cNvSpPr txBox="1"/>
          <p:nvPr/>
        </p:nvSpPr>
        <p:spPr>
          <a:xfrm>
            <a:off x="1366543" y="247740"/>
            <a:ext cx="487680" cy="275590"/>
          </a:xfrm>
          <a:prstGeom prst="rect">
            <a:avLst/>
          </a:prstGeom>
          <a:noFill/>
        </p:spPr>
        <p:txBody>
          <a:bodyPr wrap="none" rtlCol="0">
            <a:spAutoFit/>
          </a:bodyPr>
          <a:p>
            <a:pPr algn="l"/>
            <a:r>
              <a:rPr lang="zh-CN" altLang="en-US" sz="1200" b="1" dirty="0">
                <a:solidFill>
                  <a:srgbClr val="376092"/>
                </a:solidFill>
                <a:latin typeface="+mj-ea"/>
                <a:ea typeface="+mj-ea"/>
                <a:cs typeface="+mj-ea"/>
                <a:sym typeface="+mn-ea"/>
              </a:rPr>
              <a:t>封装</a:t>
            </a:r>
            <a:endParaRPr lang="zh-CN" sz="1200" b="1" dirty="0">
              <a:solidFill>
                <a:srgbClr val="376092"/>
              </a:solidFill>
              <a:latin typeface="+mj-ea"/>
              <a:ea typeface="+mj-ea"/>
              <a:cs typeface="+mj-ea"/>
            </a:endParaRPr>
          </a:p>
        </p:txBody>
      </p:sp>
      <p:sp>
        <p:nvSpPr>
          <p:cNvPr id="19" name="文本框 18"/>
          <p:cNvSpPr txBox="1"/>
          <p:nvPr/>
        </p:nvSpPr>
        <p:spPr>
          <a:xfrm>
            <a:off x="774065" y="1041400"/>
            <a:ext cx="4033520" cy="2047875"/>
          </a:xfrm>
          <a:prstGeom prst="rect">
            <a:avLst/>
          </a:prstGeom>
          <a:noFill/>
        </p:spPr>
        <p:txBody>
          <a:bodyPr wrap="square" rtlCol="0">
            <a:spAutoFit/>
          </a:bodyPr>
          <a:p>
            <a:pPr>
              <a:lnSpc>
                <a:spcPct val="130000"/>
              </a:lnSpc>
            </a:pPr>
            <a:r>
              <a:rPr lang="zh-CN" altLang="en-US" sz="1400"/>
              <a:t>封装就是信息隐藏，是指利用抽象数据类型将数据和基于数据的操作封装在一起，使其构成一个不可分割的独立实体，数据被保护在抽象数据类型的内部，尽可能地隐藏内部的细节，只保留一些对外接口使之与外部发生联系。系统的其他对象只能通过包裹在数据外面的已经授权的操作来与这个封装的对象进行交流和交互。</a:t>
            </a:r>
            <a:endParaRPr lang="zh-CN" altLang="en-US" sz="1400"/>
          </a:p>
        </p:txBody>
      </p:sp>
      <p:pic>
        <p:nvPicPr>
          <p:cNvPr id="2" name="图片 1"/>
          <p:cNvPicPr>
            <a:picLocks noChangeAspect="1"/>
          </p:cNvPicPr>
          <p:nvPr/>
        </p:nvPicPr>
        <p:blipFill>
          <a:blip r:embed="rId2"/>
          <a:stretch>
            <a:fillRect/>
          </a:stretch>
        </p:blipFill>
        <p:spPr>
          <a:xfrm>
            <a:off x="5165725" y="1079500"/>
            <a:ext cx="3694430" cy="2402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bldLst>
      <p:bldP spid="24" grpId="0"/>
      <p:bldP spid="9" grpId="0"/>
    </p:bld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KSO_WM_UNIT_TABLE_BEAUTIFY" val="smartTable{97926392-e4c1-4139-babd-665a1b8a4a38}"/>
  <p:tag name="TABLE_ENDDRAG_ORIGIN_RECT" val="264*90"/>
  <p:tag name="TABLE_ENDDRAG_RECT" val="540*132*264*90"/>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heme/theme1.xml><?xml version="1.0" encoding="utf-8"?>
<a:theme xmlns:a="http://schemas.openxmlformats.org/drawingml/2006/main" name="P">
  <a:themeElements>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自定义 5">
      <a:majorFont>
        <a:latin typeface="Franklin Gothic Medium"/>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4860</Words>
  <Application>WPS 演示</Application>
  <PresentationFormat>全屏显示(16:9)</PresentationFormat>
  <Paragraphs>489</Paragraphs>
  <Slides>41</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3" baseType="lpstr">
      <vt:lpstr>Arial</vt:lpstr>
      <vt:lpstr>宋体</vt:lpstr>
      <vt:lpstr>Wingdings</vt:lpstr>
      <vt:lpstr>微软雅黑</vt:lpstr>
      <vt:lpstr>Calibri</vt:lpstr>
      <vt:lpstr>Times New Roman</vt:lpstr>
      <vt:lpstr>Arial Unicode MS</vt:lpstr>
      <vt:lpstr>Franklin Gothic Medium</vt:lpstr>
      <vt:lpstr>Arial Bold</vt:lpstr>
      <vt:lpstr>造字工房俊雅锐宋体验版常规体</vt:lpstr>
      <vt:lpstr>P</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简约实用毕业论文答辩动态PPT模板</dc:title>
  <dc:creator>清风素材;User</dc:creator>
  <cp:keywords>12sc.taobao.com</cp:keywords>
  <dc:description>12sc.taobao.com</dc:description>
  <dc:subject>12sc.taobao.com</dc:subject>
  <cp:category>12sc.taobao.com</cp:category>
  <cp:lastModifiedBy>Allen</cp:lastModifiedBy>
  <cp:revision>483</cp:revision>
  <dcterms:created xsi:type="dcterms:W3CDTF">2021-02-02T01:03:00Z</dcterms:created>
  <dcterms:modified xsi:type="dcterms:W3CDTF">2021-02-03T01:22:55Z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