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
  </p:handoutMasterIdLst>
  <p:sldIdLst>
    <p:sldId id="7545" r:id="rId3"/>
    <p:sldId id="7546" r:id="rId5"/>
    <p:sldId id="7547" r:id="rId6"/>
    <p:sldId id="304"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soft1"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634"/>
    <a:srgbClr val="7A4C45"/>
    <a:srgbClr val="1C1C1C"/>
    <a:srgbClr val="F7FCFF"/>
    <a:srgbClr val="F7FCFD"/>
    <a:srgbClr val="FFFDF7"/>
    <a:srgbClr val="FFFAEB"/>
    <a:srgbClr val="FFFBED"/>
    <a:srgbClr val="FFFFFF"/>
    <a:srgbClr val="132E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1" autoAdjust="0"/>
    <p:restoredTop sz="93555" autoAdjust="0"/>
  </p:normalViewPr>
  <p:slideViewPr>
    <p:cSldViewPr snapToGrid="0">
      <p:cViewPr varScale="1">
        <p:scale>
          <a:sx n="95" d="100"/>
          <a:sy n="95" d="100"/>
        </p:scale>
        <p:origin x="-378" y="-102"/>
      </p:cViewPr>
      <p:guideLst>
        <p:guide orient="horz" pos="224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2868" y="-108"/>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107A36-2176-4161-9B68-180FA865FA4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52A407-08B4-496D-A014-90B7F939A8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85BF-B191-48CA-9728-20FF71D3A77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1D6AA-A951-4B2E-B868-A2A70BA6CA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1E1D6AA-A951-4B2E-B868-A2A70BA6CA3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p:cNvSpPr/>
          <p:nvPr userDrawn="1"/>
        </p:nvSpPr>
        <p:spPr>
          <a:xfrm>
            <a:off x="-26670" y="456565"/>
            <a:ext cx="12245340" cy="64262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Text Placeholder 10"/>
          <p:cNvSpPr>
            <a:spLocks noGrp="1"/>
          </p:cNvSpPr>
          <p:nvPr>
            <p:ph type="body" sz="quarter" idx="13" hasCustomPrompt="1"/>
          </p:nvPr>
        </p:nvSpPr>
        <p:spPr>
          <a:xfrm>
            <a:off x="135366" y="11344"/>
            <a:ext cx="3817473" cy="416822"/>
          </a:xfrm>
        </p:spPr>
        <p:txBody>
          <a:bodyPr lIns="0" tIns="0" rIns="0" bIns="0" anchor="ctr" anchorCtr="0">
            <a:noAutofit/>
          </a:bodyPr>
          <a:lstStyle>
            <a:lvl1pPr marL="0" indent="0">
              <a:buNone/>
              <a:defRPr sz="1600" baseline="0">
                <a:solidFill>
                  <a:schemeClr val="tx1">
                    <a:lumMod val="95000"/>
                    <a:lumOff val="5000"/>
                  </a:schemeClr>
                </a:solidFill>
                <a:latin typeface="微软雅黑" panose="020B0503020204020204" pitchFamily="34" charset="-122"/>
                <a:ea typeface="微软雅黑" panose="020B0503020204020204" pitchFamily="34" charset="-122"/>
              </a:defRPr>
            </a:lvl1pPr>
          </a:lstStyle>
          <a:p>
            <a:pPr lvl="0"/>
            <a:r>
              <a:rPr lang="en-US" altLang="zh-CN" dirty="0">
                <a:solidFill>
                  <a:schemeClr val="bg2">
                    <a:lumMod val="75000"/>
                  </a:schemeClr>
                </a:solidFill>
                <a:latin typeface="微软雅黑" panose="020B0503020204020204" pitchFamily="34" charset="-122"/>
                <a:ea typeface="微软雅黑" panose="020B0503020204020204" pitchFamily="34" charset="-122"/>
                <a:cs typeface="Calibri" panose="020F0502020204030204" pitchFamily="34" charset="0"/>
                <a:sym typeface="+mn-ea"/>
              </a:rPr>
              <a:t>Program</a:t>
            </a:r>
            <a:r>
              <a:rPr lang="en-US" altLang="zh-CN" dirty="0">
                <a:solidFill>
                  <a:schemeClr val="tx1">
                    <a:lumMod val="50000"/>
                    <a:lumOff val="50000"/>
                  </a:schemeClr>
                </a:solidFill>
                <a:latin typeface="Calibri" panose="020F0502020204030204" pitchFamily="34" charset="0"/>
                <a:cs typeface="Calibri" panose="020F0502020204030204" pitchFamily="34" charset="0"/>
                <a:sym typeface="+mn-ea"/>
              </a:rPr>
              <a:t> | </a:t>
            </a:r>
            <a:r>
              <a:rPr lang="en-US" altLang="zh-CN" dirty="0">
                <a:solidFill>
                  <a:schemeClr val="bg2">
                    <a:lumMod val="75000"/>
                  </a:schemeClr>
                </a:solidFill>
                <a:latin typeface="微软雅黑" panose="020B0503020204020204" pitchFamily="34" charset="-122"/>
                <a:ea typeface="微软雅黑" panose="020B0503020204020204" pitchFamily="34" charset="-122"/>
                <a:cs typeface="Calibri" panose="020F0502020204030204" pitchFamily="34" charset="0"/>
                <a:sym typeface="+mn-ea"/>
              </a:rPr>
              <a:t>Program </a:t>
            </a:r>
            <a:r>
              <a:rPr lang="en-US" altLang="zh-CN" dirty="0">
                <a:solidFill>
                  <a:schemeClr val="tx1">
                    <a:lumMod val="50000"/>
                    <a:lumOff val="50000"/>
                  </a:schemeClr>
                </a:solidFill>
                <a:latin typeface="Calibri" panose="020F0502020204030204" pitchFamily="34" charset="0"/>
                <a:cs typeface="Calibri" panose="020F0502020204030204" pitchFamily="34" charset="0"/>
                <a:sym typeface="+mn-ea"/>
              </a:rPr>
              <a:t>| </a:t>
            </a:r>
            <a:r>
              <a:rPr lang="en-US" altLang="zh-CN" dirty="0">
                <a:solidFill>
                  <a:schemeClr val="bg2">
                    <a:lumMod val="75000"/>
                  </a:schemeClr>
                </a:solidFill>
                <a:latin typeface="微软雅黑" panose="020B0503020204020204" pitchFamily="34" charset="-122"/>
                <a:ea typeface="微软雅黑" panose="020B0503020204020204" pitchFamily="34" charset="-122"/>
                <a:cs typeface="Calibri" panose="020F0502020204030204" pitchFamily="34" charset="0"/>
                <a:sym typeface="+mn-ea"/>
              </a:rPr>
              <a:t>Program</a:t>
            </a:r>
            <a:endParaRPr lang="id-ID" dirty="0"/>
          </a:p>
        </p:txBody>
      </p:sp>
      <p:sp>
        <p:nvSpPr>
          <p:cNvPr id="2" name="Rounded Rectangle 12"/>
          <p:cNvSpPr/>
          <p:nvPr userDrawn="1"/>
        </p:nvSpPr>
        <p:spPr>
          <a:xfrm>
            <a:off x="-4445" y="45085"/>
            <a:ext cx="72000" cy="324000"/>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67427E-6965-4C1F-9B96-9EAA198652BD}" type="slidenum">
              <a:rPr lang="zh-CN" altLang="en-US" smtClean="0"/>
            </a:fld>
            <a:endParaRPr lang="zh-CN" altLang="en-US"/>
          </a:p>
        </p:txBody>
      </p:sp>
      <p:sp>
        <p:nvSpPr>
          <p:cNvPr id="8" name="Text Placeholder 10"/>
          <p:cNvSpPr>
            <a:spLocks noGrp="1"/>
          </p:cNvSpPr>
          <p:nvPr>
            <p:ph type="body" sz="quarter" idx="13" hasCustomPrompt="1"/>
          </p:nvPr>
        </p:nvSpPr>
        <p:spPr>
          <a:xfrm>
            <a:off x="135366" y="11344"/>
            <a:ext cx="3817473" cy="416822"/>
          </a:xfrm>
        </p:spPr>
        <p:txBody>
          <a:bodyPr lIns="0" tIns="0" rIns="0" bIns="0" anchor="ctr" anchorCtr="0">
            <a:noAutofit/>
          </a:bodyPr>
          <a:lstStyle>
            <a:lvl1pPr marL="0" indent="0">
              <a:buNone/>
              <a:defRPr sz="1600" baseline="0">
                <a:solidFill>
                  <a:schemeClr val="tx1">
                    <a:lumMod val="95000"/>
                    <a:lumOff val="5000"/>
                  </a:schemeClr>
                </a:solidFill>
                <a:latin typeface="微软雅黑" panose="020B0503020204020204" pitchFamily="34" charset="-122"/>
                <a:ea typeface="微软雅黑" panose="020B0503020204020204" pitchFamily="34" charset="-122"/>
              </a:defRPr>
            </a:lvl1pPr>
          </a:lstStyle>
          <a:p>
            <a:pPr lvl="0"/>
            <a:r>
              <a:rPr lang="en-US" altLang="zh-CN" dirty="0">
                <a:solidFill>
                  <a:schemeClr val="bg2">
                    <a:lumMod val="75000"/>
                  </a:schemeClr>
                </a:solidFill>
                <a:latin typeface="微软雅黑" panose="020B0503020204020204" pitchFamily="34" charset="-122"/>
                <a:ea typeface="微软雅黑" panose="020B0503020204020204" pitchFamily="34" charset="-122"/>
                <a:cs typeface="Calibri" panose="020F0502020204030204" pitchFamily="34" charset="0"/>
                <a:sym typeface="+mn-ea"/>
              </a:rPr>
              <a:t>Program</a:t>
            </a:r>
            <a:r>
              <a:rPr lang="en-US" altLang="zh-CN" dirty="0">
                <a:solidFill>
                  <a:schemeClr val="tx1">
                    <a:lumMod val="50000"/>
                    <a:lumOff val="50000"/>
                  </a:schemeClr>
                </a:solidFill>
                <a:latin typeface="Calibri" panose="020F0502020204030204" pitchFamily="34" charset="0"/>
                <a:cs typeface="Calibri" panose="020F0502020204030204" pitchFamily="34" charset="0"/>
                <a:sym typeface="+mn-ea"/>
              </a:rPr>
              <a:t> | </a:t>
            </a:r>
            <a:r>
              <a:rPr lang="en-US" altLang="zh-CN" dirty="0">
                <a:solidFill>
                  <a:schemeClr val="bg2">
                    <a:lumMod val="75000"/>
                  </a:schemeClr>
                </a:solidFill>
                <a:latin typeface="微软雅黑" panose="020B0503020204020204" pitchFamily="34" charset="-122"/>
                <a:ea typeface="微软雅黑" panose="020B0503020204020204" pitchFamily="34" charset="-122"/>
                <a:cs typeface="Calibri" panose="020F0502020204030204" pitchFamily="34" charset="0"/>
                <a:sym typeface="+mn-ea"/>
              </a:rPr>
              <a:t>Program </a:t>
            </a:r>
            <a:r>
              <a:rPr lang="en-US" altLang="zh-CN" dirty="0">
                <a:solidFill>
                  <a:schemeClr val="tx1">
                    <a:lumMod val="50000"/>
                    <a:lumOff val="50000"/>
                  </a:schemeClr>
                </a:solidFill>
                <a:latin typeface="Calibri" panose="020F0502020204030204" pitchFamily="34" charset="0"/>
                <a:cs typeface="Calibri" panose="020F0502020204030204" pitchFamily="34" charset="0"/>
                <a:sym typeface="+mn-ea"/>
              </a:rPr>
              <a:t>| </a:t>
            </a:r>
            <a:r>
              <a:rPr lang="en-US" altLang="zh-CN" dirty="0">
                <a:solidFill>
                  <a:schemeClr val="bg2">
                    <a:lumMod val="75000"/>
                  </a:schemeClr>
                </a:solidFill>
                <a:latin typeface="微软雅黑" panose="020B0503020204020204" pitchFamily="34" charset="-122"/>
                <a:ea typeface="微软雅黑" panose="020B0503020204020204" pitchFamily="34" charset="-122"/>
                <a:cs typeface="Calibri" panose="020F0502020204030204" pitchFamily="34" charset="0"/>
                <a:sym typeface="+mn-ea"/>
              </a:rPr>
              <a:t>Program</a:t>
            </a:r>
            <a:endParaRPr lang="id-ID" dirty="0"/>
          </a:p>
        </p:txBody>
      </p:sp>
      <p:sp>
        <p:nvSpPr>
          <p:cNvPr id="9" name="Rounded Rectangle 12"/>
          <p:cNvSpPr/>
          <p:nvPr userDrawn="1"/>
        </p:nvSpPr>
        <p:spPr>
          <a:xfrm>
            <a:off x="-4445" y="45085"/>
            <a:ext cx="72000" cy="324000"/>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CA087C5-6DBF-488C-AE10-CBC1E42CD6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67427E-6965-4C1F-9B96-9EAA198652BD}" type="slidenum">
              <a:rPr lang="zh-CN" altLang="en-US" smtClean="0"/>
            </a:fld>
            <a:endParaRPr lang="zh-CN" altLang="en-US"/>
          </a:p>
        </p:txBody>
      </p:sp>
      <p:sp>
        <p:nvSpPr>
          <p:cNvPr id="6" name="Text Placeholder 10"/>
          <p:cNvSpPr>
            <a:spLocks noGrp="1"/>
          </p:cNvSpPr>
          <p:nvPr>
            <p:ph type="body" sz="quarter" idx="13" hasCustomPrompt="1"/>
          </p:nvPr>
        </p:nvSpPr>
        <p:spPr>
          <a:xfrm>
            <a:off x="135366" y="11344"/>
            <a:ext cx="3817473" cy="416822"/>
          </a:xfrm>
        </p:spPr>
        <p:txBody>
          <a:bodyPr lIns="0" tIns="0" rIns="0" bIns="0" anchor="ctr" anchorCtr="0">
            <a:noAutofit/>
          </a:bodyPr>
          <a:lstStyle>
            <a:lvl1pPr marL="0" indent="0">
              <a:buNone/>
              <a:defRPr sz="1600" baseline="0">
                <a:solidFill>
                  <a:schemeClr val="tx1">
                    <a:lumMod val="95000"/>
                    <a:lumOff val="5000"/>
                  </a:schemeClr>
                </a:solidFill>
                <a:latin typeface="微软雅黑" panose="020B0503020204020204" pitchFamily="34" charset="-122"/>
                <a:ea typeface="微软雅黑" panose="020B0503020204020204" pitchFamily="34" charset="-122"/>
              </a:defRPr>
            </a:lvl1pPr>
          </a:lstStyle>
          <a:p>
            <a:pPr lvl="0"/>
            <a:r>
              <a:rPr lang="en-US" altLang="zh-CN" dirty="0">
                <a:solidFill>
                  <a:schemeClr val="bg2">
                    <a:lumMod val="75000"/>
                  </a:schemeClr>
                </a:solidFill>
                <a:latin typeface="微软雅黑" panose="020B0503020204020204" pitchFamily="34" charset="-122"/>
                <a:ea typeface="微软雅黑" panose="020B0503020204020204" pitchFamily="34" charset="-122"/>
                <a:cs typeface="Calibri" panose="020F0502020204030204" pitchFamily="34" charset="0"/>
                <a:sym typeface="+mn-ea"/>
              </a:rPr>
              <a:t>Program</a:t>
            </a:r>
            <a:r>
              <a:rPr lang="en-US" altLang="zh-CN" dirty="0">
                <a:solidFill>
                  <a:schemeClr val="tx1">
                    <a:lumMod val="50000"/>
                    <a:lumOff val="50000"/>
                  </a:schemeClr>
                </a:solidFill>
                <a:latin typeface="Calibri" panose="020F0502020204030204" pitchFamily="34" charset="0"/>
                <a:cs typeface="Calibri" panose="020F0502020204030204" pitchFamily="34" charset="0"/>
                <a:sym typeface="+mn-ea"/>
              </a:rPr>
              <a:t> | </a:t>
            </a:r>
            <a:r>
              <a:rPr lang="en-US" altLang="zh-CN" dirty="0">
                <a:solidFill>
                  <a:schemeClr val="bg2">
                    <a:lumMod val="75000"/>
                  </a:schemeClr>
                </a:solidFill>
                <a:latin typeface="微软雅黑" panose="020B0503020204020204" pitchFamily="34" charset="-122"/>
                <a:ea typeface="微软雅黑" panose="020B0503020204020204" pitchFamily="34" charset="-122"/>
                <a:cs typeface="Calibri" panose="020F0502020204030204" pitchFamily="34" charset="0"/>
                <a:sym typeface="+mn-ea"/>
              </a:rPr>
              <a:t>Program </a:t>
            </a:r>
            <a:r>
              <a:rPr lang="en-US" altLang="zh-CN" dirty="0">
                <a:solidFill>
                  <a:schemeClr val="tx1">
                    <a:lumMod val="50000"/>
                    <a:lumOff val="50000"/>
                  </a:schemeClr>
                </a:solidFill>
                <a:latin typeface="Calibri" panose="020F0502020204030204" pitchFamily="34" charset="0"/>
                <a:cs typeface="Calibri" panose="020F0502020204030204" pitchFamily="34" charset="0"/>
                <a:sym typeface="+mn-ea"/>
              </a:rPr>
              <a:t>| </a:t>
            </a:r>
            <a:r>
              <a:rPr lang="en-US" altLang="zh-CN" dirty="0">
                <a:solidFill>
                  <a:schemeClr val="bg2">
                    <a:lumMod val="75000"/>
                  </a:schemeClr>
                </a:solidFill>
                <a:latin typeface="微软雅黑" panose="020B0503020204020204" pitchFamily="34" charset="-122"/>
                <a:ea typeface="微软雅黑" panose="020B0503020204020204" pitchFamily="34" charset="-122"/>
                <a:cs typeface="Calibri" panose="020F0502020204030204" pitchFamily="34" charset="0"/>
                <a:sym typeface="+mn-ea"/>
              </a:rPr>
              <a:t>Program</a:t>
            </a:r>
            <a:endParaRPr lang="id-ID" dirty="0"/>
          </a:p>
        </p:txBody>
      </p:sp>
      <p:sp>
        <p:nvSpPr>
          <p:cNvPr id="7" name="Rounded Rectangle 12"/>
          <p:cNvSpPr/>
          <p:nvPr userDrawn="1"/>
        </p:nvSpPr>
        <p:spPr>
          <a:xfrm>
            <a:off x="-4445" y="45085"/>
            <a:ext cx="72000" cy="324000"/>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8C158CD-950F-499E-B81A-B237C6285C9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90E48F42-5BC7-419F-AB00-19DE7B16542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C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087C5-6DBF-488C-AE10-CBC1E42CD6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7427E-6965-4C1F-9B96-9EAA198652BD}" type="slidenum">
              <a:rPr lang="zh-CN" altLang="en-US" smtClean="0"/>
            </a:fld>
            <a:endParaRPr lang="zh-CN" altLang="en-US"/>
          </a:p>
        </p:txBody>
      </p:sp>
      <p:sp>
        <p:nvSpPr>
          <p:cNvPr id="8" name="矩形 7"/>
          <p:cNvSpPr/>
          <p:nvPr userDrawn="1"/>
        </p:nvSpPr>
        <p:spPr>
          <a:xfrm>
            <a:off x="11007725" y="6560820"/>
            <a:ext cx="1450975" cy="344805"/>
          </a:xfrm>
          <a:prstGeom prst="rect">
            <a:avLst/>
          </a:prstGeom>
        </p:spPr>
        <p:txBody>
          <a:bodyPr wrap="square">
            <a:spAutoFit/>
          </a:bodyPr>
          <a:lstStyle/>
          <a:p>
            <a:pPr>
              <a:lnSpc>
                <a:spcPct val="150000"/>
              </a:lnSpc>
            </a:pPr>
            <a:r>
              <a:rPr lang="en-US" altLang="zh-CN" sz="1100" dirty="0">
                <a:solidFill>
                  <a:srgbClr val="FF0000"/>
                </a:solidFill>
              </a:rPr>
              <a:t>CYG</a:t>
            </a:r>
            <a:r>
              <a:rPr lang="en-US" altLang="zh-CN" sz="1100" dirty="0"/>
              <a:t> Confidential</a:t>
            </a:r>
            <a:endParaRPr lang="en-US" altLang="zh-CN" sz="1100" dirty="0">
              <a:solidFill>
                <a:schemeClr val="bg1"/>
              </a:solidFill>
              <a:latin typeface="+mj-lt"/>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运泰利Logo灰色"/>
          <p:cNvPicPr>
            <a:picLocks noChangeAspect="1"/>
          </p:cNvPicPr>
          <p:nvPr/>
        </p:nvPicPr>
        <p:blipFill>
          <a:blip r:embed="rId1" cstate="print"/>
          <a:srcRect r="32430" b="-17520"/>
          <a:stretch>
            <a:fillRect/>
          </a:stretch>
        </p:blipFill>
        <p:spPr>
          <a:xfrm>
            <a:off x="10797874" y="268191"/>
            <a:ext cx="1045210" cy="379095"/>
          </a:xfrm>
          <a:prstGeom prst="rect">
            <a:avLst/>
          </a:prstGeom>
        </p:spPr>
      </p:pic>
      <p:sp>
        <p:nvSpPr>
          <p:cNvPr id="5" name="PA_文本框 11"/>
          <p:cNvSpPr txBox="1"/>
          <p:nvPr>
            <p:custDataLst>
              <p:tags r:id="rId2"/>
            </p:custDataLst>
          </p:nvPr>
        </p:nvSpPr>
        <p:spPr>
          <a:xfrm>
            <a:off x="3565499" y="2037111"/>
            <a:ext cx="5061002" cy="923330"/>
          </a:xfrm>
          <a:prstGeom prst="rect">
            <a:avLst/>
          </a:prstGeom>
          <a:noFill/>
        </p:spPr>
        <p:txBody>
          <a:bodyPr wrap="none" rtlCol="0">
            <a:spAutoFit/>
          </a:bodyPr>
          <a:lstStyle/>
          <a:p>
            <a:pPr algn="r"/>
            <a:r>
              <a:rPr lang="en-US" altLang="zh-CN" sz="5400" b="1" dirty="0">
                <a:solidFill>
                  <a:srgbClr val="000000"/>
                </a:solidFill>
                <a:latin typeface="黑体" panose="02010609060101010101" charset="-122"/>
                <a:ea typeface="黑体" panose="02010609060101010101" charset="-122"/>
              </a:rPr>
              <a:t>2020</a:t>
            </a:r>
            <a:r>
              <a:rPr lang="zh-CN" altLang="en-US" sz="5400" b="1" dirty="0">
                <a:solidFill>
                  <a:srgbClr val="000000"/>
                </a:solidFill>
                <a:latin typeface="黑体" panose="02010609060101010101" charset="-122"/>
                <a:ea typeface="黑体" panose="02010609060101010101" charset="-122"/>
              </a:rPr>
              <a:t>管培生周报</a:t>
            </a:r>
            <a:endParaRPr lang="en-US" altLang="zh-CN" sz="5400" dirty="0">
              <a:solidFill>
                <a:schemeClr val="bg1">
                  <a:lumMod val="50000"/>
                </a:schemeClr>
              </a:solidFill>
              <a:latin typeface="微软雅黑" panose="020B0503020204020204" pitchFamily="34" charset="-122"/>
              <a:ea typeface="微软雅黑" panose="020B0503020204020204" pitchFamily="34" charset="-122"/>
              <a:cs typeface="Calibri" panose="020F0502020204030204" pitchFamily="34" charset="0"/>
              <a:sym typeface="iekie-Weilaiti" panose="02010601030101010101" pitchFamily="2" charset="-128"/>
            </a:endParaRPr>
          </a:p>
        </p:txBody>
      </p:sp>
      <p:sp>
        <p:nvSpPr>
          <p:cNvPr id="7" name="TextBox 9"/>
          <p:cNvSpPr txBox="1"/>
          <p:nvPr/>
        </p:nvSpPr>
        <p:spPr>
          <a:xfrm>
            <a:off x="7880684" y="4420937"/>
            <a:ext cx="3962400" cy="119888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汇报人：温东胜 </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导师：</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类别：</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组别：</a:t>
            </a:r>
            <a:endParaRPr lang="zh-CN" altLang="en-US"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315083" y="2960441"/>
            <a:ext cx="3561834" cy="46037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虚拟项目第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周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split orient="vert"/>
      </p:transition>
    </mc:Choice>
    <mc:Fallback>
      <p:transition>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p:cNvGraphicFramePr>
            <a:graphicFrameLocks noGrp="1"/>
          </p:cNvGraphicFramePr>
          <p:nvPr/>
        </p:nvGraphicFramePr>
        <p:xfrm>
          <a:off x="759501" y="678373"/>
          <a:ext cx="10673080" cy="11002645"/>
        </p:xfrm>
        <a:graphic>
          <a:graphicData uri="http://schemas.openxmlformats.org/drawingml/2006/table">
            <a:tbl>
              <a:tblPr firstRow="1" bandRow="1"/>
              <a:tblGrid>
                <a:gridCol w="5336499"/>
                <a:gridCol w="5336499"/>
              </a:tblGrid>
              <a:tr h="5501253">
                <a:tc>
                  <a:txBody>
                    <a:bodyPr/>
                    <a:lstStyle/>
                    <a:p>
                      <a:r>
                        <a:rPr lang="zh-CN" altLang="en-US" dirty="0">
                          <a:ln>
                            <a:solidFill>
                              <a:schemeClr val="tx1"/>
                            </a:solidFill>
                          </a:ln>
                          <a:solidFill>
                            <a:schemeClr val="tx1"/>
                          </a:solidFill>
                        </a:rPr>
                        <a:t>内容（行动，做了什么）：</a:t>
                      </a:r>
                      <a:endParaRPr lang="zh-CN" altLang="en-US" dirty="0">
                        <a:ln>
                          <a:solidFill>
                            <a:schemeClr val="tx1"/>
                          </a:solidFill>
                        </a:ln>
                        <a:solidFill>
                          <a:schemeClr val="tx1"/>
                        </a:solidFill>
                      </a:endParaRPr>
                    </a:p>
                    <a:p>
                      <a:r>
                        <a:rPr lang="en-US" altLang="zh-CN" dirty="0">
                          <a:ln>
                            <a:solidFill>
                              <a:schemeClr val="tx1"/>
                            </a:solidFill>
                          </a:ln>
                          <a:solidFill>
                            <a:schemeClr val="tx1"/>
                          </a:solidFill>
                        </a:rPr>
                        <a:t>1.Configures environment variables of various development software on Windows,sush as python,pyzmq,git,gcc,g++,ect.</a:t>
                      </a:r>
                      <a:endParaRPr lang="zh-CN" altLang="en-US" dirty="0">
                        <a:ln>
                          <a:solidFill>
                            <a:schemeClr val="tx1"/>
                          </a:solidFill>
                        </a:ln>
                        <a:solidFill>
                          <a:schemeClr val="tx1"/>
                        </a:solidFill>
                      </a:endParaRPr>
                    </a:p>
                    <a:p>
                      <a:r>
                        <a:rPr lang="en-US" altLang="zh-CN" dirty="0">
                          <a:ln>
                            <a:solidFill>
                              <a:schemeClr val="tx1"/>
                            </a:solidFill>
                          </a:ln>
                          <a:solidFill>
                            <a:schemeClr val="tx1"/>
                          </a:solidFill>
                        </a:rPr>
                        <a:t>2.Install the development tools such as SourceTree,Sublime,VS2015,Qt Creator,PyCharm community,Beyond Compare on Windows platform.</a:t>
                      </a:r>
                      <a:endParaRPr lang="en-US" altLang="zh-CN" dirty="0">
                        <a:ln>
                          <a:solidFill>
                            <a:schemeClr val="tx1"/>
                          </a:solidFill>
                        </a:ln>
                        <a:solidFill>
                          <a:schemeClr val="tx1"/>
                        </a:solidFill>
                      </a:endParaRPr>
                    </a:p>
                    <a:p>
                      <a:r>
                        <a:rPr lang="en-US" altLang="zh-CN" dirty="0">
                          <a:ln>
                            <a:solidFill>
                              <a:schemeClr val="tx1"/>
                            </a:solidFill>
                          </a:ln>
                          <a:solidFill>
                            <a:schemeClr val="tx1"/>
                          </a:solidFill>
                        </a:rPr>
                        <a:t>3.</a:t>
                      </a:r>
                      <a:r>
                        <a:rPr lang="en-US" dirty="0">
                          <a:ln>
                            <a:solidFill>
                              <a:schemeClr val="tx1"/>
                            </a:solidFill>
                          </a:ln>
                          <a:solidFill>
                            <a:schemeClr val="tx1"/>
                          </a:solidFill>
                        </a:rPr>
                        <a:t>Practice and learn the use of DMM,scope and signal generator.</a:t>
                      </a:r>
                      <a:endParaRPr lang="en-US" dirty="0">
                        <a:ln>
                          <a:solidFill>
                            <a:schemeClr val="tx1"/>
                          </a:solidFill>
                        </a:ln>
                        <a:solidFill>
                          <a:schemeClr val="tx1"/>
                        </a:solidFill>
                      </a:endParaRPr>
                    </a:p>
                    <a:p>
                      <a:r>
                        <a:rPr lang="en-US" altLang="zh-CN" dirty="0">
                          <a:ln>
                            <a:solidFill>
                              <a:schemeClr val="tx1"/>
                            </a:solidFill>
                          </a:ln>
                          <a:solidFill>
                            <a:schemeClr val="tx1"/>
                          </a:solidFill>
                        </a:rPr>
                        <a:t>4.Registered gitlab email account , created a warehouse , and used SourceTree tool to manage code.</a:t>
                      </a:r>
                      <a:endParaRPr lang="zh-CN" altLang="en-US" dirty="0">
                        <a:ln>
                          <a:solidFill>
                            <a:schemeClr val="tx1"/>
                          </a:solidFill>
                        </a:ln>
                        <a:solidFill>
                          <a:schemeClr val="tx1"/>
                        </a:solidFill>
                      </a:endParaRPr>
                    </a:p>
                    <a:p>
                      <a:r>
                        <a:rPr lang="en-US" altLang="zh-CN" dirty="0">
                          <a:ln>
                            <a:solidFill>
                              <a:schemeClr val="tx1"/>
                            </a:solidFill>
                          </a:ln>
                          <a:solidFill>
                            <a:schemeClr val="tx1"/>
                          </a:solidFill>
                        </a:rPr>
                        <a:t>5.</a:t>
                      </a:r>
                      <a:r>
                        <a:rPr lang="en-US" dirty="0">
                          <a:ln>
                            <a:solidFill>
                              <a:schemeClr val="tx1"/>
                            </a:solidFill>
                          </a:ln>
                          <a:solidFill>
                            <a:schemeClr val="tx1"/>
                          </a:solidFill>
                        </a:rPr>
                        <a:t>C</a:t>
                      </a:r>
                      <a:r>
                        <a:rPr lang="en-US" dirty="0">
                          <a:ln>
                            <a:solidFill>
                              <a:schemeClr val="tx1"/>
                            </a:solidFill>
                          </a:ln>
                          <a:solidFill>
                            <a:schemeClr val="tx1"/>
                          </a:solidFill>
                        </a:rPr>
                        <a:t>ompleted a task of C++ test paper and ZMQ task based on python language.</a:t>
                      </a:r>
                      <a:endParaRPr lang="zh-CN" altLang="en-US" dirty="0">
                        <a:ln>
                          <a:solidFill>
                            <a:schemeClr val="tx1"/>
                          </a:solidFill>
                        </a:ln>
                        <a:solidFill>
                          <a:schemeClr val="tx1"/>
                        </a:solidFill>
                      </a:endParaRPr>
                    </a:p>
                    <a:p>
                      <a:endParaRPr lang="en-US" altLang="zh-CN" dirty="0">
                        <a:ln>
                          <a:solidFill>
                            <a:schemeClr val="tx1"/>
                          </a:solidFill>
                        </a:ln>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a:ln>
                            <a:solidFill>
                              <a:schemeClr val="tx1"/>
                            </a:solidFill>
                          </a:ln>
                          <a:solidFill>
                            <a:schemeClr val="tx1"/>
                          </a:solidFill>
                        </a:rPr>
                        <a:t>结果（采取行动之后取得了哪些结果）：</a:t>
                      </a:r>
                      <a:endParaRPr lang="zh-CN" altLang="en-US" dirty="0">
                        <a:ln>
                          <a:solidFill>
                            <a:schemeClr val="tx1"/>
                          </a:solidFill>
                        </a:ln>
                        <a:solidFill>
                          <a:schemeClr val="tx1"/>
                        </a:solidFill>
                      </a:endParaRPr>
                    </a:p>
                    <a:p>
                      <a:r>
                        <a:rPr lang="en-US" altLang="zh-CN" dirty="0">
                          <a:ln>
                            <a:solidFill>
                              <a:schemeClr val="tx1"/>
                            </a:solidFill>
                          </a:ln>
                          <a:solidFill>
                            <a:schemeClr val="tx1"/>
                          </a:solidFill>
                        </a:rPr>
                        <a:t>The development software on the computer has been able to use normally,successfully learned to use SourceTree to Push an Pull code , successfully learned to use DMM, scope</a:t>
                      </a:r>
                      <a:r>
                        <a:rPr lang="en-US" altLang="zh-CN" dirty="0">
                          <a:ln>
                            <a:solidFill>
                              <a:schemeClr val="tx1"/>
                            </a:solidFill>
                          </a:ln>
                          <a:solidFill>
                            <a:schemeClr val="tx1"/>
                          </a:solidFill>
                        </a:rPr>
                        <a:t> an signal generator, more familiar with the use of C++ language pointer,and successfully learned to use Python language to realize ZMQ communication protocol.</a:t>
                      </a:r>
                      <a:endParaRPr lang="en-US" altLang="zh-CN" dirty="0">
                        <a:ln>
                          <a:solidFill>
                            <a:schemeClr val="tx1"/>
                          </a:solidFill>
                        </a:ln>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5501253">
                <a:tc>
                  <a:txBody>
                    <a:bodyPr/>
                    <a:p>
                      <a:pPr>
                        <a:buNone/>
                      </a:pPr>
                      <a:endParaRPr lang="en-US" altLang="zh-CN" dirty="0">
                        <a:ln>
                          <a:solidFill>
                            <a:schemeClr val="tx1"/>
                          </a:solidFill>
                        </a:ln>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p>
                      <a:pPr>
                        <a:buNone/>
                      </a:pPr>
                      <a:endParaRPr lang="en-US" altLang="zh-CN" dirty="0">
                        <a:ln>
                          <a:solidFill>
                            <a:schemeClr val="tx1"/>
                          </a:solidFill>
                        </a:ln>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nvGraphicFramePr>
        <p:xfrm>
          <a:off x="794479" y="524655"/>
          <a:ext cx="10628026" cy="5921115"/>
        </p:xfrm>
        <a:graphic>
          <a:graphicData uri="http://schemas.openxmlformats.org/drawingml/2006/table">
            <a:tbl>
              <a:tblPr firstRow="1" bandRow="1"/>
              <a:tblGrid>
                <a:gridCol w="10628026"/>
              </a:tblGrid>
              <a:tr h="3423074">
                <a:tc>
                  <a:txBody>
                    <a:bodyPr/>
                    <a:lstStyle/>
                    <a:p>
                      <a:r>
                        <a:rPr lang="zh-CN" altLang="en-US" dirty="0">
                          <a:ln>
                            <a:solidFill>
                              <a:schemeClr val="tx1"/>
                            </a:solidFill>
                          </a:ln>
                          <a:solidFill>
                            <a:schemeClr val="tx1"/>
                          </a:solidFill>
                        </a:rPr>
                        <a:t>得失（总结收获与经验心得）：</a:t>
                      </a:r>
                      <a:endParaRPr lang="zh-CN" altLang="en-US" dirty="0">
                        <a:ln>
                          <a:solidFill>
                            <a:schemeClr val="tx1"/>
                          </a:solidFill>
                        </a:ln>
                        <a:solidFill>
                          <a:schemeClr val="tx1"/>
                        </a:solidFill>
                      </a:endParaRPr>
                    </a:p>
                    <a:p>
                      <a:r>
                        <a:rPr lang="en-US" dirty="0">
                          <a:ln>
                            <a:solidFill>
                              <a:schemeClr val="tx1"/>
                            </a:solidFill>
                          </a:ln>
                          <a:solidFill>
                            <a:schemeClr val="tx1"/>
                          </a:solidFill>
                        </a:rPr>
                        <a:t>Before entering the company, I was full of unknown about my future. I didn't know which aspect I should choose to develop and which direction I should sduty in depth.However,after this week's training and study in the Intelligent. I gradually found my own advantages,made clear what I was good at, and which direction I would go in future. At the same time, in the week of training , I have mastered the use of the tool of SourceTree  and understood the importance of team communication and cooperative development projects. In the future ,I will work hader to realize my maximum value for the Intelligence.</a:t>
                      </a:r>
                      <a:endParaRPr lang="zh-CN" altLang="en-US" dirty="0">
                        <a:ln>
                          <a:solidFill>
                            <a:schemeClr val="tx1"/>
                          </a:solidFill>
                        </a:ln>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2498041">
                <a:tc>
                  <a:txBody>
                    <a:bodyPr/>
                    <a:lstStyle/>
                    <a:p>
                      <a:r>
                        <a:rPr lang="zh-CN" altLang="en-US" dirty="0">
                          <a:ln>
                            <a:solidFill>
                              <a:schemeClr val="tx1"/>
                            </a:solidFill>
                          </a:ln>
                          <a:solidFill>
                            <a:schemeClr val="tx1"/>
                          </a:solidFill>
                        </a:rPr>
                        <a:t>建议想法（对工作、培训等的建议意见）：</a:t>
                      </a:r>
                      <a:endParaRPr lang="zh-CN" altLang="en-US" dirty="0">
                        <a:ln>
                          <a:solidFill>
                            <a:schemeClr val="tx1"/>
                          </a:solidFill>
                        </a:ln>
                        <a:solidFill>
                          <a:schemeClr val="tx1"/>
                        </a:solidFill>
                      </a:endParaRPr>
                    </a:p>
                    <a:p>
                      <a:r>
                        <a:rPr lang="en-US" altLang="zh-CN" dirty="0">
                          <a:ln>
                            <a:solidFill>
                              <a:schemeClr val="tx1"/>
                            </a:solidFill>
                          </a:ln>
                          <a:solidFill>
                            <a:schemeClr val="tx1"/>
                          </a:solidFill>
                        </a:rPr>
                        <a:t>Hope to increase the study time and practice.</a:t>
                      </a:r>
                      <a:endParaRPr lang="en-US" altLang="zh-CN" dirty="0">
                        <a:ln>
                          <a:solidFill>
                            <a:schemeClr val="tx1"/>
                          </a:solidFill>
                        </a:ln>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C:\Users\IA205594\Documents\新建文件夹 (3)\图片3.png图片3"/>
          <p:cNvPicPr>
            <a:picLocks noChangeAspect="1"/>
          </p:cNvPicPr>
          <p:nvPr/>
        </p:nvPicPr>
        <p:blipFill>
          <a:blip r:embed="rId1" cstate="print"/>
          <a:srcRect/>
          <a:stretch>
            <a:fillRect/>
          </a:stretch>
        </p:blipFill>
        <p:spPr>
          <a:xfrm>
            <a:off x="410210" y="4255453"/>
            <a:ext cx="3284220" cy="2646045"/>
          </a:xfrm>
          <a:prstGeom prst="rect">
            <a:avLst/>
          </a:prstGeom>
        </p:spPr>
      </p:pic>
      <p:sp>
        <p:nvSpPr>
          <p:cNvPr id="16" name="文本框 8"/>
          <p:cNvSpPr txBox="1"/>
          <p:nvPr/>
        </p:nvSpPr>
        <p:spPr>
          <a:xfrm>
            <a:off x="7429922" y="3556571"/>
            <a:ext cx="3693866" cy="337185"/>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长园运泰利自动化设备有限公司</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文本框 9"/>
          <p:cNvSpPr txBox="1"/>
          <p:nvPr/>
        </p:nvSpPr>
        <p:spPr>
          <a:xfrm>
            <a:off x="7429924" y="3979823"/>
            <a:ext cx="3111500" cy="306705"/>
          </a:xfrm>
          <a:prstGeom prst="rect">
            <a:avLst/>
          </a:prstGeom>
          <a:noFill/>
        </p:spPr>
        <p:txBody>
          <a:bodyPr wrap="square" rtlCol="0">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Tel</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0756-6318588-8577</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0"/>
          <p:cNvSpPr txBox="1"/>
          <p:nvPr/>
        </p:nvSpPr>
        <p:spPr>
          <a:xfrm>
            <a:off x="7441707" y="4381143"/>
            <a:ext cx="4230370" cy="337185"/>
          </a:xfrm>
          <a:prstGeom prst="rect">
            <a:avLst/>
          </a:prstGeom>
          <a:noFill/>
        </p:spPr>
        <p:txBody>
          <a:bodyPr wrap="square" rtlCol="0">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Email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marketing@cygia.com</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9"/>
          <p:cNvSpPr txBox="1"/>
          <p:nvPr/>
        </p:nvSpPr>
        <p:spPr>
          <a:xfrm>
            <a:off x="7458005" y="4772870"/>
            <a:ext cx="3111500" cy="337185"/>
          </a:xfrm>
          <a:prstGeom prst="rect">
            <a:avLst/>
          </a:prstGeom>
          <a:noFill/>
        </p:spPr>
        <p:txBody>
          <a:bodyPr wrap="square" rtlCol="0">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Calibri" panose="020F0502020204030204" pitchFamily="34" charset="0"/>
              </a:rPr>
              <a:t>www.cygia.com</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4" name="文本框 3"/>
          <p:cNvSpPr txBox="1"/>
          <p:nvPr/>
        </p:nvSpPr>
        <p:spPr>
          <a:xfrm>
            <a:off x="7429923" y="1495355"/>
            <a:ext cx="4069080" cy="429895"/>
          </a:xfrm>
          <a:prstGeom prst="rect">
            <a:avLst/>
          </a:prstGeom>
          <a:noFill/>
        </p:spPr>
        <p:txBody>
          <a:bodyPr wrap="none" rtlCol="0">
            <a:spAutoFit/>
          </a:bodyPr>
          <a:lstStyle/>
          <a:p>
            <a:r>
              <a:rPr lang="en-US" altLang="zh-CN" sz="2200" dirty="0">
                <a:solidFill>
                  <a:schemeClr val="bg1">
                    <a:lumMod val="50000"/>
                  </a:schemeClr>
                </a:solidFill>
                <a:latin typeface="微软雅黑" panose="020B0503020204020204" pitchFamily="34" charset="-122"/>
                <a:ea typeface="微软雅黑" panose="020B0503020204020204" pitchFamily="34" charset="-122"/>
                <a:cs typeface="Calibri" panose="020F0502020204030204" pitchFamily="34" charset="0"/>
              </a:rPr>
              <a:t>Thanks for the opportunity</a:t>
            </a:r>
            <a:r>
              <a:rPr lang="zh-CN" altLang="en-US" sz="2200" dirty="0">
                <a:solidFill>
                  <a:schemeClr val="bg1">
                    <a:lumMod val="50000"/>
                  </a:schemeClr>
                </a:solidFill>
                <a:latin typeface="微软雅黑" panose="020B0503020204020204" pitchFamily="34" charset="-122"/>
                <a:ea typeface="微软雅黑" panose="020B0503020204020204" pitchFamily="34" charset="-122"/>
                <a:cs typeface="Calibri" panose="020F0502020204030204" pitchFamily="34" charset="0"/>
              </a:rPr>
              <a:t>！</a:t>
            </a:r>
            <a:endParaRPr lang="zh-CN" altLang="en-US" sz="2200" dirty="0">
              <a:solidFill>
                <a:schemeClr val="bg1">
                  <a:lumMod val="50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randomBar dir="vert"/>
      </p:transition>
    </mc:Choice>
    <mc:Fallback>
      <p:transition>
        <p:randomBar dir="vert"/>
      </p:transition>
    </mc:Fallback>
  </mc:AlternateContent>
</p:sld>
</file>

<file path=ppt/tags/tag1.xml><?xml version="1.0" encoding="utf-8"?>
<p:tagLst xmlns:p="http://schemas.openxmlformats.org/presentationml/2006/main">
  <p:tag name="PA" val="v3.1.0"/>
</p:tagLst>
</file>

<file path=ppt/theme/theme1.xml><?xml version="1.0" encoding="utf-8"?>
<a:theme xmlns:a="http://schemas.openxmlformats.org/drawingml/2006/main" n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1660</Words>
  <Application>WPS 演示</Application>
  <PresentationFormat>自定义</PresentationFormat>
  <Paragraphs>36</Paragraphs>
  <Slides>4</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Arial</vt:lpstr>
      <vt:lpstr>宋体</vt:lpstr>
      <vt:lpstr>Wingdings</vt:lpstr>
      <vt:lpstr>微软雅黑</vt:lpstr>
      <vt:lpstr>Calibri</vt:lpstr>
      <vt:lpstr>黑体</vt:lpstr>
      <vt:lpstr>iekie-Weilaiti</vt:lpstr>
      <vt:lpstr>等线</vt:lpstr>
      <vt:lpstr>等线 Light</vt:lpstr>
      <vt:lpstr>Arial Unicode MS</vt:lpstr>
      <vt:lpstr>Kozuka Mincho Pro M</vt:lpstr>
      <vt:lpst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Marketing</dc:creator>
  <cp:lastModifiedBy>枫下的秋千</cp:lastModifiedBy>
  <cp:revision>262</cp:revision>
  <dcterms:created xsi:type="dcterms:W3CDTF">2018-05-08T08:49:00Z</dcterms:created>
  <dcterms:modified xsi:type="dcterms:W3CDTF">2021-03-06T14:57:43Z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