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7" r:id="rId3"/>
    <p:sldId id="392" r:id="rId4"/>
    <p:sldId id="257" r:id="rId5"/>
    <p:sldId id="356" r:id="rId6"/>
    <p:sldId id="261" r:id="rId7"/>
    <p:sldId id="357" r:id="rId8"/>
    <p:sldId id="349" r:id="rId9"/>
    <p:sldId id="358" r:id="rId10"/>
    <p:sldId id="350" r:id="rId11"/>
    <p:sldId id="359" r:id="rId12"/>
    <p:sldId id="351" r:id="rId13"/>
    <p:sldId id="360" r:id="rId14"/>
    <p:sldId id="352" r:id="rId15"/>
    <p:sldId id="361" r:id="rId16"/>
    <p:sldId id="353" r:id="rId17"/>
    <p:sldId id="362" r:id="rId18"/>
    <p:sldId id="354" r:id="rId19"/>
    <p:sldId id="363" r:id="rId20"/>
    <p:sldId id="355" r:id="rId21"/>
    <p:sldId id="289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片" id="{2CBBD47F-6983-4074-950B-09CDBDD51E7B}">
          <p14:sldIdLst>
            <p14:sldId id="347"/>
            <p14:sldId id="392"/>
            <p14:sldId id="257"/>
            <p14:sldId id="356"/>
            <p14:sldId id="261"/>
            <p14:sldId id="357"/>
            <p14:sldId id="349"/>
            <p14:sldId id="358"/>
            <p14:sldId id="350"/>
            <p14:sldId id="359"/>
            <p14:sldId id="351"/>
            <p14:sldId id="360"/>
            <p14:sldId id="352"/>
            <p14:sldId id="361"/>
            <p14:sldId id="353"/>
            <p14:sldId id="362"/>
            <p14:sldId id="354"/>
            <p14:sldId id="363"/>
            <p14:sldId id="355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DFF"/>
    <a:srgbClr val="256DB7"/>
    <a:srgbClr val="6E85A3"/>
    <a:srgbClr val="F0F2F6"/>
    <a:srgbClr val="FAF8FA"/>
    <a:srgbClr val="EFF1F5"/>
    <a:srgbClr val="660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6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625720" y="2416651"/>
            <a:ext cx="1569660" cy="1802737"/>
            <a:chOff x="2097104" y="2023832"/>
            <a:chExt cx="2006008" cy="2303878"/>
          </a:xfrm>
        </p:grpSpPr>
        <p:sp>
          <p:nvSpPr>
            <p:cNvPr id="4" name="文本框 3"/>
            <p:cNvSpPr txBox="1"/>
            <p:nvPr userDrawn="1"/>
          </p:nvSpPr>
          <p:spPr>
            <a:xfrm>
              <a:off x="2139762" y="2023832"/>
              <a:ext cx="1792121" cy="925108"/>
            </a:xfrm>
            <a:custGeom>
              <a:avLst/>
              <a:gdLst/>
              <a:ahLst/>
              <a:cxnLst/>
              <a:rect l="l" t="t" r="r" b="b"/>
              <a:pathLst>
                <a:path w="1680525" h="867501">
                  <a:moveTo>
                    <a:pt x="1260137" y="150065"/>
                  </a:moveTo>
                  <a:cubicBezTo>
                    <a:pt x="1134740" y="150065"/>
                    <a:pt x="1019621" y="244627"/>
                    <a:pt x="914781" y="433750"/>
                  </a:cubicBezTo>
                  <a:cubicBezTo>
                    <a:pt x="1010713" y="620818"/>
                    <a:pt x="1125832" y="715037"/>
                    <a:pt x="1260137" y="716407"/>
                  </a:cubicBezTo>
                  <a:cubicBezTo>
                    <a:pt x="1337568" y="715037"/>
                    <a:pt x="1400095" y="688142"/>
                    <a:pt x="1447718" y="635722"/>
                  </a:cubicBezTo>
                  <a:cubicBezTo>
                    <a:pt x="1495342" y="583302"/>
                    <a:pt x="1519153" y="514950"/>
                    <a:pt x="1519153" y="430667"/>
                  </a:cubicBezTo>
                  <a:cubicBezTo>
                    <a:pt x="1519153" y="351180"/>
                    <a:pt x="1494485" y="284541"/>
                    <a:pt x="1445149" y="230751"/>
                  </a:cubicBezTo>
                  <a:cubicBezTo>
                    <a:pt x="1395812" y="176961"/>
                    <a:pt x="1334141" y="150065"/>
                    <a:pt x="1260137" y="150065"/>
                  </a:cubicBezTo>
                  <a:close/>
                  <a:moveTo>
                    <a:pt x="417304" y="149037"/>
                  </a:moveTo>
                  <a:cubicBezTo>
                    <a:pt x="339873" y="149037"/>
                    <a:pt x="277175" y="175761"/>
                    <a:pt x="229209" y="229209"/>
                  </a:cubicBezTo>
                  <a:cubicBezTo>
                    <a:pt x="181243" y="282657"/>
                    <a:pt x="157260" y="351865"/>
                    <a:pt x="157260" y="436834"/>
                  </a:cubicBezTo>
                  <a:cubicBezTo>
                    <a:pt x="157260" y="516320"/>
                    <a:pt x="182099" y="582274"/>
                    <a:pt x="231778" y="634694"/>
                  </a:cubicBezTo>
                  <a:cubicBezTo>
                    <a:pt x="281458" y="687114"/>
                    <a:pt x="343300" y="713324"/>
                    <a:pt x="417304" y="713324"/>
                  </a:cubicBezTo>
                  <a:cubicBezTo>
                    <a:pt x="544757" y="713324"/>
                    <a:pt x="659875" y="619105"/>
                    <a:pt x="762660" y="430667"/>
                  </a:cubicBezTo>
                  <a:cubicBezTo>
                    <a:pt x="667413" y="242914"/>
                    <a:pt x="552294" y="149037"/>
                    <a:pt x="417304" y="149037"/>
                  </a:cubicBezTo>
                  <a:close/>
                  <a:moveTo>
                    <a:pt x="413193" y="0"/>
                  </a:moveTo>
                  <a:cubicBezTo>
                    <a:pt x="588612" y="0"/>
                    <a:pt x="731139" y="100043"/>
                    <a:pt x="840776" y="300130"/>
                  </a:cubicBezTo>
                  <a:cubicBezTo>
                    <a:pt x="961376" y="100729"/>
                    <a:pt x="1102191" y="1028"/>
                    <a:pt x="1263220" y="1028"/>
                  </a:cubicBezTo>
                  <a:cubicBezTo>
                    <a:pt x="1387247" y="1028"/>
                    <a:pt x="1487804" y="41456"/>
                    <a:pt x="1564892" y="122313"/>
                  </a:cubicBezTo>
                  <a:cubicBezTo>
                    <a:pt x="1641981" y="203171"/>
                    <a:pt x="1680525" y="305955"/>
                    <a:pt x="1680525" y="430667"/>
                  </a:cubicBezTo>
                  <a:cubicBezTo>
                    <a:pt x="1680525" y="549897"/>
                    <a:pt x="1639582" y="652510"/>
                    <a:pt x="1557697" y="738506"/>
                  </a:cubicBezTo>
                  <a:cubicBezTo>
                    <a:pt x="1475813" y="824502"/>
                    <a:pt x="1377654" y="867501"/>
                    <a:pt x="1263220" y="867501"/>
                  </a:cubicBezTo>
                  <a:cubicBezTo>
                    <a:pt x="1095339" y="867501"/>
                    <a:pt x="953496" y="766429"/>
                    <a:pt x="837693" y="564286"/>
                  </a:cubicBezTo>
                  <a:cubicBezTo>
                    <a:pt x="715037" y="765059"/>
                    <a:pt x="573537" y="865445"/>
                    <a:pt x="413193" y="865445"/>
                  </a:cubicBezTo>
                  <a:cubicBezTo>
                    <a:pt x="291907" y="865445"/>
                    <a:pt x="192720" y="825530"/>
                    <a:pt x="115632" y="745701"/>
                  </a:cubicBezTo>
                  <a:cubicBezTo>
                    <a:pt x="38544" y="665872"/>
                    <a:pt x="0" y="562916"/>
                    <a:pt x="0" y="436834"/>
                  </a:cubicBezTo>
                  <a:cubicBezTo>
                    <a:pt x="0" y="316919"/>
                    <a:pt x="40428" y="214134"/>
                    <a:pt x="121285" y="128481"/>
                  </a:cubicBezTo>
                  <a:cubicBezTo>
                    <a:pt x="202142" y="42827"/>
                    <a:pt x="299445" y="0"/>
                    <a:pt x="4131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123000"/>
                </a:lnSpc>
              </a:pPr>
              <a:endParaRPr lang="zh-CN" altLang="en-US" sz="1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2097104" y="3019379"/>
              <a:ext cx="2006008" cy="130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3000"/>
                </a:lnSpc>
              </a:pPr>
              <a:r>
                <a:rPr lang="zh-CN" altLang="en-US" sz="5400" b="1" dirty="0">
                  <a:solidFill>
                    <a:schemeClr val="bg1"/>
                  </a:solidFill>
                  <a:latin typeface="+mj-ea"/>
                  <a:ea typeface="+mj-ea"/>
                </a:rPr>
                <a:t>引度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文本框 5"/>
          <p:cNvSpPr txBox="1"/>
          <p:nvPr userDrawn="1"/>
        </p:nvSpPr>
        <p:spPr>
          <a:xfrm>
            <a:off x="6534955" y="2547346"/>
            <a:ext cx="2031325" cy="139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3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引度出品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>
              <a:lnSpc>
                <a:spcPct val="123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必能摆平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825564" y="2365577"/>
            <a:ext cx="501421" cy="380008"/>
          </a:xfrm>
          <a:custGeom>
            <a:avLst/>
            <a:gdLst/>
            <a:ahLst/>
            <a:cxnLst/>
            <a:rect l="l" t="t" r="r" b="b"/>
            <a:pathLst>
              <a:path w="189309" h="143470">
                <a:moveTo>
                  <a:pt x="148828" y="0"/>
                </a:moveTo>
                <a:lnTo>
                  <a:pt x="189309" y="0"/>
                </a:lnTo>
                <a:lnTo>
                  <a:pt x="154483" y="143470"/>
                </a:lnTo>
                <a:lnTo>
                  <a:pt x="101798" y="143470"/>
                </a:lnTo>
                <a:close/>
                <a:moveTo>
                  <a:pt x="47029" y="0"/>
                </a:moveTo>
                <a:lnTo>
                  <a:pt x="87510" y="0"/>
                </a:lnTo>
                <a:lnTo>
                  <a:pt x="52685" y="143470"/>
                </a:lnTo>
                <a:lnTo>
                  <a:pt x="0" y="1434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23000"/>
              </a:lnSpc>
            </a:pPr>
            <a:endParaRPr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877124" y="6257879"/>
            <a:ext cx="1944444" cy="368371"/>
            <a:chOff x="8878904" y="6090239"/>
            <a:chExt cx="1944444" cy="368371"/>
          </a:xfrm>
        </p:grpSpPr>
        <p:sp>
          <p:nvSpPr>
            <p:cNvPr id="9" name="文本框 8"/>
            <p:cNvSpPr txBox="1"/>
            <p:nvPr userDrawn="1"/>
          </p:nvSpPr>
          <p:spPr>
            <a:xfrm>
              <a:off x="9830769" y="6090239"/>
              <a:ext cx="992579" cy="36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3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引度</a:t>
              </a: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PPT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0" name="直接连接符 9"/>
            <p:cNvCxnSpPr/>
            <p:nvPr userDrawn="1"/>
          </p:nvCxnSpPr>
          <p:spPr>
            <a:xfrm>
              <a:off x="9754946" y="6194425"/>
              <a:ext cx="0" cy="212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 userDrawn="1"/>
          </p:nvSpPr>
          <p:spPr>
            <a:xfrm>
              <a:off x="8878904" y="6090239"/>
              <a:ext cx="800219" cy="36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3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小红书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58270" y="262996"/>
            <a:ext cx="8585730" cy="6090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11667" y="364595"/>
            <a:ext cx="165045" cy="405871"/>
            <a:chOff x="211667" y="364596"/>
            <a:chExt cx="165045" cy="405871"/>
          </a:xfrm>
          <a:solidFill>
            <a:srgbClr val="256DB7"/>
          </a:solidFill>
        </p:grpSpPr>
        <p:sp>
          <p:nvSpPr>
            <p:cNvPr id="9" name="矩形 8"/>
            <p:cNvSpPr/>
            <p:nvPr userDrawn="1"/>
          </p:nvSpPr>
          <p:spPr>
            <a:xfrm>
              <a:off x="211667" y="364596"/>
              <a:ext cx="101600" cy="405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30993" y="364596"/>
              <a:ext cx="45719" cy="405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pic>
        <p:nvPicPr>
          <p:cNvPr id="15" name="同济土木图标"/>
          <p:cNvPicPr>
            <a:picLocks noChangeAspect="1"/>
          </p:cNvPicPr>
          <p:nvPr userDrawn="1"/>
        </p:nvPicPr>
        <p:blipFill>
          <a:blip r:embed="rId2"/>
          <a:srcRect r="55415" b="-8735"/>
          <a:stretch>
            <a:fillRect/>
          </a:stretch>
        </p:blipFill>
        <p:spPr>
          <a:xfrm>
            <a:off x="10059670" y="262255"/>
            <a:ext cx="2132330" cy="6089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58270" y="262996"/>
            <a:ext cx="8585730" cy="6090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11667" y="364595"/>
            <a:ext cx="165045" cy="405871"/>
            <a:chOff x="211667" y="364596"/>
            <a:chExt cx="165045" cy="405871"/>
          </a:xfrm>
          <a:solidFill>
            <a:srgbClr val="256DB7"/>
          </a:solidFill>
        </p:grpSpPr>
        <p:sp>
          <p:nvSpPr>
            <p:cNvPr id="9" name="矩形 8"/>
            <p:cNvSpPr/>
            <p:nvPr userDrawn="1"/>
          </p:nvSpPr>
          <p:spPr>
            <a:xfrm>
              <a:off x="211667" y="364596"/>
              <a:ext cx="101600" cy="405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30993" y="364596"/>
              <a:ext cx="45719" cy="405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pic>
        <p:nvPicPr>
          <p:cNvPr id="15" name="同济土木图标"/>
          <p:cNvPicPr>
            <a:picLocks noChangeAspect="1"/>
          </p:cNvPicPr>
          <p:nvPr userDrawn="1"/>
        </p:nvPicPr>
        <p:blipFill>
          <a:blip r:embed="rId2" cstate="print"/>
          <a:srcRect r="55415" b="-8735"/>
          <a:stretch>
            <a:fillRect/>
          </a:stretch>
        </p:blipFill>
        <p:spPr>
          <a:xfrm>
            <a:off x="10147300" y="302895"/>
            <a:ext cx="1884680" cy="5295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2" Type="http://schemas.openxmlformats.org/officeDocument/2006/relationships/slideLayout" Target="../slideLayouts/slideLayout3.xml"/><Relationship Id="rId31" Type="http://schemas.openxmlformats.org/officeDocument/2006/relationships/tags" Target="../tags/tag61.xml"/><Relationship Id="rId30" Type="http://schemas.openxmlformats.org/officeDocument/2006/relationships/tags" Target="../tags/tag60.xml"/><Relationship Id="rId3" Type="http://schemas.openxmlformats.org/officeDocument/2006/relationships/tags" Target="../tags/tag33.xml"/><Relationship Id="rId29" Type="http://schemas.openxmlformats.org/officeDocument/2006/relationships/tags" Target="../tags/tag59.xml"/><Relationship Id="rId28" Type="http://schemas.openxmlformats.org/officeDocument/2006/relationships/tags" Target="../tags/tag58.xml"/><Relationship Id="rId27" Type="http://schemas.openxmlformats.org/officeDocument/2006/relationships/tags" Target="../tags/tag57.xml"/><Relationship Id="rId26" Type="http://schemas.openxmlformats.org/officeDocument/2006/relationships/tags" Target="../tags/tag56.xml"/><Relationship Id="rId25" Type="http://schemas.openxmlformats.org/officeDocument/2006/relationships/tags" Target="../tags/tag55.xml"/><Relationship Id="rId24" Type="http://schemas.openxmlformats.org/officeDocument/2006/relationships/tags" Target="../tags/tag54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2.xml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slideLayout" Target="../slideLayouts/slideLayout3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7" cy="4405086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19200" y="2637155"/>
            <a:ext cx="9753600" cy="18992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本文内容仅为纯技术角度的探讨。在我国应用区块链技术，应遵守国家的法律法规，包括但不限于《区块链信息服务管理规定》，《人民银行等七部门关于防范代币发行融资风险的公告》，《关于整治虚拟货币“挖矿”活动的通知》，《关于进一步防范和处置虚拟货币交易炒作风险的通知》等。</a:t>
            </a:r>
            <a:endParaRPr lang="zh-CN" altLang="en-US" sz="2000" spc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095" y="537845"/>
            <a:ext cx="1841091" cy="186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57289" y="2611041"/>
            <a:ext cx="6396535" cy="1199006"/>
            <a:chOff x="4827" y="4112"/>
            <a:chExt cx="10073" cy="188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112"/>
              <a:ext cx="7829" cy="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基于以太坊平台的法医证据链保护方法</a:t>
              </a:r>
              <a:endParaRPr lang="zh-CN" sz="3600" b="1" spc="1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04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9489440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基于以太坊平台的法医证据链保护方法——林觉凯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blipFill rotWithShape="1">
                  <a:blip r:embed="rId1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solidFill>
                <a:srgbClr val="6E85A3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629910" y="1094740"/>
            <a:ext cx="5901690" cy="513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通过以太坊的不可篡改性、透明性和去中心化特性，能够确保法医证据的完整性和可追溯性。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71797" y="1329409"/>
            <a:ext cx="28744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2F3032"/>
                </a:solidFill>
              </a:rPr>
              <a:t>以太坊区块链</a:t>
            </a:r>
            <a:endParaRPr lang="zh-CN" altLang="en-US" sz="2000" b="0" dirty="0">
              <a:solidFill>
                <a:srgbClr val="2F303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41647" y="1862077"/>
            <a:ext cx="4648457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不可篡改性、透明性和去中心化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箭头: 五边形 3"/>
          <p:cNvSpPr/>
          <p:nvPr>
            <p:custDataLst>
              <p:tags r:id="rId2"/>
            </p:custDataLst>
          </p:nvPr>
        </p:nvSpPr>
        <p:spPr>
          <a:xfrm>
            <a:off x="8691880" y="2748915"/>
            <a:ext cx="1136650" cy="813435"/>
          </a:xfrm>
          <a:prstGeom prst="homePlate">
            <a:avLst>
              <a:gd name="adj" fmla="val 27128"/>
            </a:avLst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箭头: 五边形 4"/>
          <p:cNvSpPr/>
          <p:nvPr>
            <p:custDataLst>
              <p:tags r:id="rId3"/>
            </p:custDataLst>
          </p:nvPr>
        </p:nvSpPr>
        <p:spPr>
          <a:xfrm>
            <a:off x="7273290" y="2782570"/>
            <a:ext cx="1165860" cy="779780"/>
          </a:xfrm>
          <a:prstGeom prst="homePlate">
            <a:avLst>
              <a:gd name="adj" fmla="val 27128"/>
            </a:avLst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箭头: 五边形 5"/>
          <p:cNvSpPr/>
          <p:nvPr>
            <p:custDataLst>
              <p:tags r:id="rId4"/>
            </p:custDataLst>
          </p:nvPr>
        </p:nvSpPr>
        <p:spPr>
          <a:xfrm>
            <a:off x="5866765" y="2809240"/>
            <a:ext cx="1153795" cy="762000"/>
          </a:xfrm>
          <a:prstGeom prst="homePlate">
            <a:avLst>
              <a:gd name="adj" fmla="val 27128"/>
            </a:avLst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箭头: 五边形 5"/>
          <p:cNvSpPr/>
          <p:nvPr>
            <p:custDataLst>
              <p:tags r:id="rId5"/>
            </p:custDataLst>
          </p:nvPr>
        </p:nvSpPr>
        <p:spPr>
          <a:xfrm>
            <a:off x="10081260" y="2800350"/>
            <a:ext cx="1153795" cy="762000"/>
          </a:xfrm>
          <a:prstGeom prst="homePlate">
            <a:avLst>
              <a:gd name="adj" fmla="val 27128"/>
            </a:avLst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69712" y="2186659"/>
            <a:ext cx="28744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indent="457200"/>
            <a:r>
              <a:rPr lang="zh-CN" altLang="en-US" sz="2000" b="0" dirty="0">
                <a:solidFill>
                  <a:srgbClr val="2F3032"/>
                </a:solidFill>
              </a:rPr>
              <a:t>法医证据链</a:t>
            </a:r>
            <a:endParaRPr lang="zh-CN" altLang="en-US" sz="2000" b="0" dirty="0">
              <a:solidFill>
                <a:srgbClr val="2F3032"/>
              </a:solidFill>
            </a:endParaRPr>
          </a:p>
        </p:txBody>
      </p:sp>
      <p:pic>
        <p:nvPicPr>
          <p:cNvPr id="16" name="图片 15" descr="R"/>
          <p:cNvPicPr>
            <a:picLocks noChangeAspect="1"/>
          </p:cNvPicPr>
          <p:nvPr/>
        </p:nvPicPr>
        <p:blipFill>
          <a:blip r:embed="rId6"/>
          <a:srcRect b="6930"/>
          <a:stretch>
            <a:fillRect/>
          </a:stretch>
        </p:blipFill>
        <p:spPr>
          <a:xfrm>
            <a:off x="985520" y="977900"/>
            <a:ext cx="4622165" cy="2640965"/>
          </a:xfrm>
          <a:prstGeom prst="rect">
            <a:avLst/>
          </a:prstGeom>
        </p:spPr>
      </p:pic>
      <p:pic>
        <p:nvPicPr>
          <p:cNvPr id="21" name="图片 20" descr="2018071115295042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90" y="3618865"/>
            <a:ext cx="4620895" cy="278701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866765" y="2816225"/>
            <a:ext cx="1016000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法医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证据记录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11390" y="2807970"/>
            <a:ext cx="1016000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法医证据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存储保护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22360" y="2782570"/>
            <a:ext cx="1016000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法医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证据转移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33330" y="2816225"/>
            <a:ext cx="1016000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法医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证据审计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5927" y="3677542"/>
            <a:ext cx="4648457" cy="65024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通过以太坊的不可篡改性、透明性和去中心化特性，能够确保法医证据的完整性和可追溯性。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063667" y="4437734"/>
            <a:ext cx="28744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indent="457200"/>
            <a:r>
              <a:rPr lang="zh-CN" altLang="en-US" sz="2000" b="0" dirty="0">
                <a:solidFill>
                  <a:srgbClr val="2F3032"/>
                </a:solidFill>
              </a:rPr>
              <a:t>法医区块链案例</a:t>
            </a:r>
            <a:endParaRPr lang="zh-CN" altLang="en-US" sz="2000" b="0" dirty="0">
              <a:solidFill>
                <a:srgbClr val="2F3032"/>
              </a:solidFill>
            </a:endParaRPr>
          </a:p>
        </p:txBody>
      </p:sp>
      <p:sp>
        <p:nvSpPr>
          <p:cNvPr id="64" name="椭圆 63"/>
          <p:cNvSpPr/>
          <p:nvPr>
            <p:custDataLst>
              <p:tags r:id="rId8"/>
            </p:custDataLst>
          </p:nvPr>
        </p:nvSpPr>
        <p:spPr>
          <a:xfrm>
            <a:off x="5808980" y="5095240"/>
            <a:ext cx="488950" cy="504190"/>
          </a:xfrm>
          <a:prstGeom prst="ellipse">
            <a:avLst/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椭圆 64"/>
          <p:cNvSpPr/>
          <p:nvPr>
            <p:custDataLst>
              <p:tags r:id="rId9"/>
            </p:custDataLst>
          </p:nvPr>
        </p:nvSpPr>
        <p:spPr>
          <a:xfrm>
            <a:off x="7759065" y="5093335"/>
            <a:ext cx="467995" cy="487680"/>
          </a:xfrm>
          <a:prstGeom prst="ellipse">
            <a:avLst/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business-bars-graphic_7065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7898765" y="5199380"/>
            <a:ext cx="189230" cy="265430"/>
          </a:xfrm>
          <a:custGeom>
            <a:avLst/>
            <a:gdLst>
              <a:gd name="connsiteX0" fmla="*/ 154403 w 432307"/>
              <a:gd name="connsiteY0" fmla="*/ 499109 h 605451"/>
              <a:gd name="connsiteX1" fmla="*/ 277904 w 432307"/>
              <a:gd name="connsiteY1" fmla="*/ 499109 h 605451"/>
              <a:gd name="connsiteX2" fmla="*/ 287248 w 432307"/>
              <a:gd name="connsiteY2" fmla="*/ 513435 h 605451"/>
              <a:gd name="connsiteX3" fmla="*/ 277904 w 432307"/>
              <a:gd name="connsiteY3" fmla="*/ 527762 h 605451"/>
              <a:gd name="connsiteX4" fmla="*/ 287248 w 432307"/>
              <a:gd name="connsiteY4" fmla="*/ 542184 h 605451"/>
              <a:gd name="connsiteX5" fmla="*/ 277904 w 432307"/>
              <a:gd name="connsiteY5" fmla="*/ 556511 h 605451"/>
              <a:gd name="connsiteX6" fmla="*/ 287248 w 432307"/>
              <a:gd name="connsiteY6" fmla="*/ 570837 h 605451"/>
              <a:gd name="connsiteX7" fmla="*/ 271449 w 432307"/>
              <a:gd name="connsiteY7" fmla="*/ 586606 h 605451"/>
              <a:gd name="connsiteX8" fmla="*/ 268078 w 432307"/>
              <a:gd name="connsiteY8" fmla="*/ 586606 h 605451"/>
              <a:gd name="connsiteX9" fmla="*/ 239081 w 432307"/>
              <a:gd name="connsiteY9" fmla="*/ 605451 h 605451"/>
              <a:gd name="connsiteX10" fmla="*/ 193226 w 432307"/>
              <a:gd name="connsiteY10" fmla="*/ 605451 h 605451"/>
              <a:gd name="connsiteX11" fmla="*/ 164229 w 432307"/>
              <a:gd name="connsiteY11" fmla="*/ 586606 h 605451"/>
              <a:gd name="connsiteX12" fmla="*/ 160761 w 432307"/>
              <a:gd name="connsiteY12" fmla="*/ 586606 h 605451"/>
              <a:gd name="connsiteX13" fmla="*/ 145059 w 432307"/>
              <a:gd name="connsiteY13" fmla="*/ 570837 h 605451"/>
              <a:gd name="connsiteX14" fmla="*/ 154403 w 432307"/>
              <a:gd name="connsiteY14" fmla="*/ 556511 h 605451"/>
              <a:gd name="connsiteX15" fmla="*/ 145059 w 432307"/>
              <a:gd name="connsiteY15" fmla="*/ 542184 h 605451"/>
              <a:gd name="connsiteX16" fmla="*/ 154403 w 432307"/>
              <a:gd name="connsiteY16" fmla="*/ 527762 h 605451"/>
              <a:gd name="connsiteX17" fmla="*/ 145059 w 432307"/>
              <a:gd name="connsiteY17" fmla="*/ 513435 h 605451"/>
              <a:gd name="connsiteX18" fmla="*/ 154403 w 432307"/>
              <a:gd name="connsiteY18" fmla="*/ 499109 h 605451"/>
              <a:gd name="connsiteX19" fmla="*/ 396249 w 432307"/>
              <a:gd name="connsiteY19" fmla="*/ 337144 h 605451"/>
              <a:gd name="connsiteX20" fmla="*/ 426219 w 432307"/>
              <a:gd name="connsiteY20" fmla="*/ 354378 h 605451"/>
              <a:gd name="connsiteX21" fmla="*/ 430651 w 432307"/>
              <a:gd name="connsiteY21" fmla="*/ 371035 h 605451"/>
              <a:gd name="connsiteX22" fmla="*/ 420148 w 432307"/>
              <a:gd name="connsiteY22" fmla="*/ 377101 h 605451"/>
              <a:gd name="connsiteX23" fmla="*/ 414077 w 432307"/>
              <a:gd name="connsiteY23" fmla="*/ 375464 h 605451"/>
              <a:gd name="connsiteX24" fmla="*/ 384107 w 432307"/>
              <a:gd name="connsiteY24" fmla="*/ 358133 h 605451"/>
              <a:gd name="connsiteX25" fmla="*/ 379578 w 432307"/>
              <a:gd name="connsiteY25" fmla="*/ 341573 h 605451"/>
              <a:gd name="connsiteX26" fmla="*/ 396249 w 432307"/>
              <a:gd name="connsiteY26" fmla="*/ 337144 h 605451"/>
              <a:gd name="connsiteX27" fmla="*/ 36058 w 432307"/>
              <a:gd name="connsiteY27" fmla="*/ 337144 h 605451"/>
              <a:gd name="connsiteX28" fmla="*/ 52729 w 432307"/>
              <a:gd name="connsiteY28" fmla="*/ 341573 h 605451"/>
              <a:gd name="connsiteX29" fmla="*/ 48200 w 432307"/>
              <a:gd name="connsiteY29" fmla="*/ 358133 h 605451"/>
              <a:gd name="connsiteX30" fmla="*/ 18230 w 432307"/>
              <a:gd name="connsiteY30" fmla="*/ 375464 h 605451"/>
              <a:gd name="connsiteX31" fmla="*/ 12159 w 432307"/>
              <a:gd name="connsiteY31" fmla="*/ 377101 h 605451"/>
              <a:gd name="connsiteX32" fmla="*/ 1656 w 432307"/>
              <a:gd name="connsiteY32" fmla="*/ 371035 h 605451"/>
              <a:gd name="connsiteX33" fmla="*/ 6088 w 432307"/>
              <a:gd name="connsiteY33" fmla="*/ 354378 h 605451"/>
              <a:gd name="connsiteX34" fmla="*/ 18230 w 432307"/>
              <a:gd name="connsiteY34" fmla="*/ 119232 h 605451"/>
              <a:gd name="connsiteX35" fmla="*/ 48200 w 432307"/>
              <a:gd name="connsiteY35" fmla="*/ 136535 h 605451"/>
              <a:gd name="connsiteX36" fmla="*/ 52729 w 432307"/>
              <a:gd name="connsiteY36" fmla="*/ 153069 h 605451"/>
              <a:gd name="connsiteX37" fmla="*/ 42129 w 432307"/>
              <a:gd name="connsiteY37" fmla="*/ 159125 h 605451"/>
              <a:gd name="connsiteX38" fmla="*/ 36058 w 432307"/>
              <a:gd name="connsiteY38" fmla="*/ 157491 h 605451"/>
              <a:gd name="connsiteX39" fmla="*/ 6088 w 432307"/>
              <a:gd name="connsiteY39" fmla="*/ 140188 h 605451"/>
              <a:gd name="connsiteX40" fmla="*/ 1656 w 432307"/>
              <a:gd name="connsiteY40" fmla="*/ 123654 h 605451"/>
              <a:gd name="connsiteX41" fmla="*/ 18230 w 432307"/>
              <a:gd name="connsiteY41" fmla="*/ 119232 h 605451"/>
              <a:gd name="connsiteX42" fmla="*/ 414077 w 432307"/>
              <a:gd name="connsiteY42" fmla="*/ 119232 h 605451"/>
              <a:gd name="connsiteX43" fmla="*/ 430651 w 432307"/>
              <a:gd name="connsiteY43" fmla="*/ 123654 h 605451"/>
              <a:gd name="connsiteX44" fmla="*/ 426219 w 432307"/>
              <a:gd name="connsiteY44" fmla="*/ 140188 h 605451"/>
              <a:gd name="connsiteX45" fmla="*/ 396249 w 432307"/>
              <a:gd name="connsiteY45" fmla="*/ 157491 h 605451"/>
              <a:gd name="connsiteX46" fmla="*/ 390178 w 432307"/>
              <a:gd name="connsiteY46" fmla="*/ 159125 h 605451"/>
              <a:gd name="connsiteX47" fmla="*/ 379578 w 432307"/>
              <a:gd name="connsiteY47" fmla="*/ 153069 h 605451"/>
              <a:gd name="connsiteX48" fmla="*/ 384107 w 432307"/>
              <a:gd name="connsiteY48" fmla="*/ 136535 h 605451"/>
              <a:gd name="connsiteX49" fmla="*/ 216153 w 432307"/>
              <a:gd name="connsiteY49" fmla="*/ 94416 h 605451"/>
              <a:gd name="connsiteX50" fmla="*/ 372067 w 432307"/>
              <a:gd name="connsiteY50" fmla="*/ 250212 h 605451"/>
              <a:gd name="connsiteX51" fmla="*/ 335376 w 432307"/>
              <a:gd name="connsiteY51" fmla="*/ 361866 h 605451"/>
              <a:gd name="connsiteX52" fmla="*/ 301285 w 432307"/>
              <a:gd name="connsiteY52" fmla="*/ 462269 h 605451"/>
              <a:gd name="connsiteX53" fmla="*/ 286935 w 432307"/>
              <a:gd name="connsiteY53" fmla="*/ 476598 h 605451"/>
              <a:gd name="connsiteX54" fmla="*/ 284046 w 432307"/>
              <a:gd name="connsiteY54" fmla="*/ 476598 h 605451"/>
              <a:gd name="connsiteX55" fmla="*/ 148163 w 432307"/>
              <a:gd name="connsiteY55" fmla="*/ 476598 h 605451"/>
              <a:gd name="connsiteX56" fmla="*/ 145371 w 432307"/>
              <a:gd name="connsiteY56" fmla="*/ 476598 h 605451"/>
              <a:gd name="connsiteX57" fmla="*/ 131021 w 432307"/>
              <a:gd name="connsiteY57" fmla="*/ 462269 h 605451"/>
              <a:gd name="connsiteX58" fmla="*/ 97316 w 432307"/>
              <a:gd name="connsiteY58" fmla="*/ 363501 h 605451"/>
              <a:gd name="connsiteX59" fmla="*/ 60239 w 432307"/>
              <a:gd name="connsiteY59" fmla="*/ 250212 h 605451"/>
              <a:gd name="connsiteX60" fmla="*/ 216153 w 432307"/>
              <a:gd name="connsiteY60" fmla="*/ 94416 h 605451"/>
              <a:gd name="connsiteX61" fmla="*/ 216154 w 432307"/>
              <a:gd name="connsiteY61" fmla="*/ 0 h 605451"/>
              <a:gd name="connsiteX62" fmla="*/ 228256 w 432307"/>
              <a:gd name="connsiteY62" fmla="*/ 12117 h 605451"/>
              <a:gd name="connsiteX63" fmla="*/ 228256 w 432307"/>
              <a:gd name="connsiteY63" fmla="*/ 46735 h 605451"/>
              <a:gd name="connsiteX64" fmla="*/ 216154 w 432307"/>
              <a:gd name="connsiteY64" fmla="*/ 58852 h 605451"/>
              <a:gd name="connsiteX65" fmla="*/ 204052 w 432307"/>
              <a:gd name="connsiteY65" fmla="*/ 46735 h 605451"/>
              <a:gd name="connsiteX66" fmla="*/ 204052 w 432307"/>
              <a:gd name="connsiteY66" fmla="*/ 12117 h 605451"/>
              <a:gd name="connsiteX67" fmla="*/ 216154 w 432307"/>
              <a:gd name="connsiteY67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32307" h="605451">
                <a:moveTo>
                  <a:pt x="154403" y="499109"/>
                </a:moveTo>
                <a:lnTo>
                  <a:pt x="277904" y="499109"/>
                </a:lnTo>
                <a:cubicBezTo>
                  <a:pt x="283395" y="501513"/>
                  <a:pt x="287248" y="507089"/>
                  <a:pt x="287248" y="513435"/>
                </a:cubicBezTo>
                <a:cubicBezTo>
                  <a:pt x="287248" y="519877"/>
                  <a:pt x="283395" y="525358"/>
                  <a:pt x="277904" y="527762"/>
                </a:cubicBezTo>
                <a:cubicBezTo>
                  <a:pt x="283395" y="530262"/>
                  <a:pt x="287248" y="535742"/>
                  <a:pt x="287248" y="542184"/>
                </a:cubicBezTo>
                <a:cubicBezTo>
                  <a:pt x="287248" y="548530"/>
                  <a:pt x="283395" y="554011"/>
                  <a:pt x="277904" y="556511"/>
                </a:cubicBezTo>
                <a:cubicBezTo>
                  <a:pt x="283395" y="558914"/>
                  <a:pt x="287248" y="564395"/>
                  <a:pt x="287248" y="570837"/>
                </a:cubicBezTo>
                <a:cubicBezTo>
                  <a:pt x="287248" y="579491"/>
                  <a:pt x="280216" y="586606"/>
                  <a:pt x="271449" y="586606"/>
                </a:cubicBezTo>
                <a:lnTo>
                  <a:pt x="268078" y="586606"/>
                </a:lnTo>
                <a:cubicBezTo>
                  <a:pt x="263165" y="597663"/>
                  <a:pt x="251990" y="605451"/>
                  <a:pt x="239081" y="605451"/>
                </a:cubicBezTo>
                <a:lnTo>
                  <a:pt x="193226" y="605451"/>
                </a:lnTo>
                <a:cubicBezTo>
                  <a:pt x="180221" y="605451"/>
                  <a:pt x="169143" y="597663"/>
                  <a:pt x="164229" y="586606"/>
                </a:cubicBezTo>
                <a:lnTo>
                  <a:pt x="160761" y="586606"/>
                </a:lnTo>
                <a:cubicBezTo>
                  <a:pt x="152091" y="586606"/>
                  <a:pt x="145059" y="579491"/>
                  <a:pt x="145059" y="570837"/>
                </a:cubicBezTo>
                <a:cubicBezTo>
                  <a:pt x="145059" y="564395"/>
                  <a:pt x="148912" y="558914"/>
                  <a:pt x="154403" y="556511"/>
                </a:cubicBezTo>
                <a:cubicBezTo>
                  <a:pt x="148912" y="554011"/>
                  <a:pt x="145059" y="548530"/>
                  <a:pt x="145059" y="542184"/>
                </a:cubicBezTo>
                <a:cubicBezTo>
                  <a:pt x="145059" y="535742"/>
                  <a:pt x="148912" y="530262"/>
                  <a:pt x="154403" y="527762"/>
                </a:cubicBezTo>
                <a:cubicBezTo>
                  <a:pt x="148912" y="525358"/>
                  <a:pt x="145059" y="519877"/>
                  <a:pt x="145059" y="513435"/>
                </a:cubicBezTo>
                <a:cubicBezTo>
                  <a:pt x="145059" y="507089"/>
                  <a:pt x="148912" y="501513"/>
                  <a:pt x="154403" y="499109"/>
                </a:cubicBezTo>
                <a:close/>
                <a:moveTo>
                  <a:pt x="396249" y="337144"/>
                </a:moveTo>
                <a:lnTo>
                  <a:pt x="426219" y="354378"/>
                </a:lnTo>
                <a:cubicBezTo>
                  <a:pt x="432000" y="357748"/>
                  <a:pt x="434024" y="365258"/>
                  <a:pt x="430651" y="371035"/>
                </a:cubicBezTo>
                <a:cubicBezTo>
                  <a:pt x="428435" y="374886"/>
                  <a:pt x="424291" y="377101"/>
                  <a:pt x="420148" y="377101"/>
                </a:cubicBezTo>
                <a:cubicBezTo>
                  <a:pt x="418028" y="377101"/>
                  <a:pt x="416004" y="376620"/>
                  <a:pt x="414077" y="375464"/>
                </a:cubicBezTo>
                <a:lnTo>
                  <a:pt x="384107" y="358133"/>
                </a:lnTo>
                <a:cubicBezTo>
                  <a:pt x="378229" y="354860"/>
                  <a:pt x="376302" y="347350"/>
                  <a:pt x="379578" y="341573"/>
                </a:cubicBezTo>
                <a:cubicBezTo>
                  <a:pt x="382951" y="335796"/>
                  <a:pt x="390371" y="333774"/>
                  <a:pt x="396249" y="337144"/>
                </a:cubicBezTo>
                <a:close/>
                <a:moveTo>
                  <a:pt x="36058" y="337144"/>
                </a:moveTo>
                <a:cubicBezTo>
                  <a:pt x="41839" y="333774"/>
                  <a:pt x="49356" y="335796"/>
                  <a:pt x="52729" y="341573"/>
                </a:cubicBezTo>
                <a:cubicBezTo>
                  <a:pt x="56005" y="347350"/>
                  <a:pt x="54078" y="354860"/>
                  <a:pt x="48200" y="358133"/>
                </a:cubicBezTo>
                <a:lnTo>
                  <a:pt x="18230" y="375464"/>
                </a:lnTo>
                <a:cubicBezTo>
                  <a:pt x="16303" y="376620"/>
                  <a:pt x="14183" y="377101"/>
                  <a:pt x="12159" y="377101"/>
                </a:cubicBezTo>
                <a:cubicBezTo>
                  <a:pt x="7919" y="377101"/>
                  <a:pt x="3872" y="374886"/>
                  <a:pt x="1656" y="371035"/>
                </a:cubicBezTo>
                <a:cubicBezTo>
                  <a:pt x="-1717" y="365258"/>
                  <a:pt x="210" y="357748"/>
                  <a:pt x="6088" y="354378"/>
                </a:cubicBezTo>
                <a:close/>
                <a:moveTo>
                  <a:pt x="18230" y="119232"/>
                </a:moveTo>
                <a:lnTo>
                  <a:pt x="48200" y="136535"/>
                </a:lnTo>
                <a:cubicBezTo>
                  <a:pt x="54078" y="139804"/>
                  <a:pt x="56005" y="147301"/>
                  <a:pt x="52729" y="153069"/>
                </a:cubicBezTo>
                <a:cubicBezTo>
                  <a:pt x="50416" y="156914"/>
                  <a:pt x="46369" y="159125"/>
                  <a:pt x="42129" y="159125"/>
                </a:cubicBezTo>
                <a:cubicBezTo>
                  <a:pt x="40105" y="159125"/>
                  <a:pt x="37985" y="158644"/>
                  <a:pt x="36058" y="157491"/>
                </a:cubicBezTo>
                <a:lnTo>
                  <a:pt x="6088" y="140188"/>
                </a:lnTo>
                <a:cubicBezTo>
                  <a:pt x="210" y="136920"/>
                  <a:pt x="-1717" y="129422"/>
                  <a:pt x="1656" y="123654"/>
                </a:cubicBezTo>
                <a:cubicBezTo>
                  <a:pt x="4932" y="117887"/>
                  <a:pt x="12448" y="115868"/>
                  <a:pt x="18230" y="119232"/>
                </a:cubicBezTo>
                <a:close/>
                <a:moveTo>
                  <a:pt x="414077" y="119232"/>
                </a:moveTo>
                <a:cubicBezTo>
                  <a:pt x="419859" y="115868"/>
                  <a:pt x="427279" y="117887"/>
                  <a:pt x="430651" y="123654"/>
                </a:cubicBezTo>
                <a:cubicBezTo>
                  <a:pt x="434024" y="129422"/>
                  <a:pt x="432097" y="136920"/>
                  <a:pt x="426219" y="140188"/>
                </a:cubicBezTo>
                <a:lnTo>
                  <a:pt x="396249" y="157491"/>
                </a:lnTo>
                <a:cubicBezTo>
                  <a:pt x="394322" y="158644"/>
                  <a:pt x="392202" y="159125"/>
                  <a:pt x="390178" y="159125"/>
                </a:cubicBezTo>
                <a:cubicBezTo>
                  <a:pt x="385938" y="159125"/>
                  <a:pt x="381891" y="156914"/>
                  <a:pt x="379578" y="153069"/>
                </a:cubicBezTo>
                <a:cubicBezTo>
                  <a:pt x="376302" y="147301"/>
                  <a:pt x="378229" y="139804"/>
                  <a:pt x="384107" y="136535"/>
                </a:cubicBezTo>
                <a:close/>
                <a:moveTo>
                  <a:pt x="216153" y="94416"/>
                </a:moveTo>
                <a:cubicBezTo>
                  <a:pt x="302151" y="94416"/>
                  <a:pt x="372067" y="164332"/>
                  <a:pt x="372067" y="250212"/>
                </a:cubicBezTo>
                <a:cubicBezTo>
                  <a:pt x="372067" y="288777"/>
                  <a:pt x="353384" y="325899"/>
                  <a:pt x="335376" y="361866"/>
                </a:cubicBezTo>
                <a:cubicBezTo>
                  <a:pt x="317849" y="396680"/>
                  <a:pt x="301285" y="429667"/>
                  <a:pt x="301285" y="462269"/>
                </a:cubicBezTo>
                <a:cubicBezTo>
                  <a:pt x="301285" y="470155"/>
                  <a:pt x="294832" y="476598"/>
                  <a:pt x="286935" y="476598"/>
                </a:cubicBezTo>
                <a:lnTo>
                  <a:pt x="284046" y="476598"/>
                </a:lnTo>
                <a:lnTo>
                  <a:pt x="148163" y="476598"/>
                </a:lnTo>
                <a:lnTo>
                  <a:pt x="145371" y="476598"/>
                </a:lnTo>
                <a:cubicBezTo>
                  <a:pt x="137377" y="476598"/>
                  <a:pt x="131021" y="470155"/>
                  <a:pt x="131021" y="462269"/>
                </a:cubicBezTo>
                <a:cubicBezTo>
                  <a:pt x="131021" y="431013"/>
                  <a:pt x="114650" y="398219"/>
                  <a:pt x="97316" y="363501"/>
                </a:cubicBezTo>
                <a:cubicBezTo>
                  <a:pt x="79018" y="326860"/>
                  <a:pt x="60239" y="289065"/>
                  <a:pt x="60239" y="250212"/>
                </a:cubicBezTo>
                <a:cubicBezTo>
                  <a:pt x="60239" y="164332"/>
                  <a:pt x="130155" y="94416"/>
                  <a:pt x="216153" y="94416"/>
                </a:cubicBezTo>
                <a:close/>
                <a:moveTo>
                  <a:pt x="216154" y="0"/>
                </a:moveTo>
                <a:cubicBezTo>
                  <a:pt x="222877" y="0"/>
                  <a:pt x="228256" y="5385"/>
                  <a:pt x="228256" y="12117"/>
                </a:cubicBezTo>
                <a:lnTo>
                  <a:pt x="228256" y="46735"/>
                </a:lnTo>
                <a:cubicBezTo>
                  <a:pt x="228256" y="53371"/>
                  <a:pt x="222877" y="58852"/>
                  <a:pt x="216154" y="58852"/>
                </a:cubicBezTo>
                <a:cubicBezTo>
                  <a:pt x="209431" y="58852"/>
                  <a:pt x="204052" y="53371"/>
                  <a:pt x="204052" y="46735"/>
                </a:cubicBezTo>
                <a:lnTo>
                  <a:pt x="204052" y="12117"/>
                </a:lnTo>
                <a:cubicBezTo>
                  <a:pt x="204052" y="5385"/>
                  <a:pt x="209431" y="0"/>
                  <a:pt x="216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business-bars-graphic_70650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5925820" y="5229860"/>
            <a:ext cx="255905" cy="234950"/>
          </a:xfrm>
          <a:custGeom>
            <a:avLst/>
            <a:gdLst>
              <a:gd name="connsiteX0" fmla="*/ 366665 w 604675"/>
              <a:gd name="connsiteY0" fmla="*/ 388199 h 555632"/>
              <a:gd name="connsiteX1" fmla="*/ 366665 w 604675"/>
              <a:gd name="connsiteY1" fmla="*/ 481413 h 555632"/>
              <a:gd name="connsiteX2" fmla="*/ 426977 w 604675"/>
              <a:gd name="connsiteY2" fmla="*/ 481413 h 555632"/>
              <a:gd name="connsiteX3" fmla="*/ 426977 w 604675"/>
              <a:gd name="connsiteY3" fmla="*/ 388199 h 555632"/>
              <a:gd name="connsiteX4" fmla="*/ 189710 w 604675"/>
              <a:gd name="connsiteY4" fmla="*/ 388199 h 555632"/>
              <a:gd name="connsiteX5" fmla="*/ 189710 w 604675"/>
              <a:gd name="connsiteY5" fmla="*/ 481413 h 555632"/>
              <a:gd name="connsiteX6" fmla="*/ 250022 w 604675"/>
              <a:gd name="connsiteY6" fmla="*/ 481413 h 555632"/>
              <a:gd name="connsiteX7" fmla="*/ 250022 w 604675"/>
              <a:gd name="connsiteY7" fmla="*/ 388199 h 555632"/>
              <a:gd name="connsiteX8" fmla="*/ 366665 w 604675"/>
              <a:gd name="connsiteY8" fmla="*/ 291853 h 555632"/>
              <a:gd name="connsiteX9" fmla="*/ 366665 w 604675"/>
              <a:gd name="connsiteY9" fmla="*/ 385067 h 555632"/>
              <a:gd name="connsiteX10" fmla="*/ 426977 w 604675"/>
              <a:gd name="connsiteY10" fmla="*/ 385067 h 555632"/>
              <a:gd name="connsiteX11" fmla="*/ 426977 w 604675"/>
              <a:gd name="connsiteY11" fmla="*/ 291853 h 555632"/>
              <a:gd name="connsiteX12" fmla="*/ 189710 w 604675"/>
              <a:gd name="connsiteY12" fmla="*/ 291853 h 555632"/>
              <a:gd name="connsiteX13" fmla="*/ 189710 w 604675"/>
              <a:gd name="connsiteY13" fmla="*/ 385067 h 555632"/>
              <a:gd name="connsiteX14" fmla="*/ 250022 w 604675"/>
              <a:gd name="connsiteY14" fmla="*/ 385067 h 555632"/>
              <a:gd name="connsiteX15" fmla="*/ 250022 w 604675"/>
              <a:gd name="connsiteY15" fmla="*/ 291853 h 555632"/>
              <a:gd name="connsiteX16" fmla="*/ 257380 w 604675"/>
              <a:gd name="connsiteY16" fmla="*/ 53277 h 555632"/>
              <a:gd name="connsiteX17" fmla="*/ 359428 w 604675"/>
              <a:gd name="connsiteY17" fmla="*/ 53277 h 555632"/>
              <a:gd name="connsiteX18" fmla="*/ 366665 w 604675"/>
              <a:gd name="connsiteY18" fmla="*/ 60503 h 555632"/>
              <a:gd name="connsiteX19" fmla="*/ 366665 w 604675"/>
              <a:gd name="connsiteY19" fmla="*/ 96030 h 555632"/>
              <a:gd name="connsiteX20" fmla="*/ 557612 w 604675"/>
              <a:gd name="connsiteY20" fmla="*/ 96030 h 555632"/>
              <a:gd name="connsiteX21" fmla="*/ 559301 w 604675"/>
              <a:gd name="connsiteY21" fmla="*/ 97596 h 555632"/>
              <a:gd name="connsiteX22" fmla="*/ 557612 w 604675"/>
              <a:gd name="connsiteY22" fmla="*/ 99162 h 555632"/>
              <a:gd name="connsiteX23" fmla="*/ 366665 w 604675"/>
              <a:gd name="connsiteY23" fmla="*/ 99162 h 555632"/>
              <a:gd name="connsiteX24" fmla="*/ 366665 w 604675"/>
              <a:gd name="connsiteY24" fmla="*/ 192376 h 555632"/>
              <a:gd name="connsiteX25" fmla="*/ 557612 w 604675"/>
              <a:gd name="connsiteY25" fmla="*/ 192376 h 555632"/>
              <a:gd name="connsiteX26" fmla="*/ 559301 w 604675"/>
              <a:gd name="connsiteY26" fmla="*/ 193942 h 555632"/>
              <a:gd name="connsiteX27" fmla="*/ 557612 w 604675"/>
              <a:gd name="connsiteY27" fmla="*/ 195507 h 555632"/>
              <a:gd name="connsiteX28" fmla="*/ 366665 w 604675"/>
              <a:gd name="connsiteY28" fmla="*/ 195507 h 555632"/>
              <a:gd name="connsiteX29" fmla="*/ 366665 w 604675"/>
              <a:gd name="connsiteY29" fmla="*/ 288722 h 555632"/>
              <a:gd name="connsiteX30" fmla="*/ 426977 w 604675"/>
              <a:gd name="connsiteY30" fmla="*/ 288722 h 555632"/>
              <a:gd name="connsiteX31" fmla="*/ 426977 w 604675"/>
              <a:gd name="connsiteY31" fmla="*/ 237177 h 555632"/>
              <a:gd name="connsiteX32" fmla="*/ 434214 w 604675"/>
              <a:gd name="connsiteY32" fmla="*/ 229830 h 555632"/>
              <a:gd name="connsiteX33" fmla="*/ 536262 w 604675"/>
              <a:gd name="connsiteY33" fmla="*/ 229830 h 555632"/>
              <a:gd name="connsiteX34" fmla="*/ 543620 w 604675"/>
              <a:gd name="connsiteY34" fmla="*/ 237177 h 555632"/>
              <a:gd name="connsiteX35" fmla="*/ 543620 w 604675"/>
              <a:gd name="connsiteY35" fmla="*/ 288722 h 555632"/>
              <a:gd name="connsiteX36" fmla="*/ 557612 w 604675"/>
              <a:gd name="connsiteY36" fmla="*/ 288722 h 555632"/>
              <a:gd name="connsiteX37" fmla="*/ 559301 w 604675"/>
              <a:gd name="connsiteY37" fmla="*/ 290287 h 555632"/>
              <a:gd name="connsiteX38" fmla="*/ 557612 w 604675"/>
              <a:gd name="connsiteY38" fmla="*/ 291853 h 555632"/>
              <a:gd name="connsiteX39" fmla="*/ 543620 w 604675"/>
              <a:gd name="connsiteY39" fmla="*/ 291853 h 555632"/>
              <a:gd name="connsiteX40" fmla="*/ 543620 w 604675"/>
              <a:gd name="connsiteY40" fmla="*/ 385067 h 555632"/>
              <a:gd name="connsiteX41" fmla="*/ 557612 w 604675"/>
              <a:gd name="connsiteY41" fmla="*/ 385067 h 555632"/>
              <a:gd name="connsiteX42" fmla="*/ 559301 w 604675"/>
              <a:gd name="connsiteY42" fmla="*/ 386633 h 555632"/>
              <a:gd name="connsiteX43" fmla="*/ 557612 w 604675"/>
              <a:gd name="connsiteY43" fmla="*/ 388199 h 555632"/>
              <a:gd name="connsiteX44" fmla="*/ 543620 w 604675"/>
              <a:gd name="connsiteY44" fmla="*/ 388199 h 555632"/>
              <a:gd name="connsiteX45" fmla="*/ 543620 w 604675"/>
              <a:gd name="connsiteY45" fmla="*/ 481413 h 555632"/>
              <a:gd name="connsiteX46" fmla="*/ 557612 w 604675"/>
              <a:gd name="connsiteY46" fmla="*/ 481413 h 555632"/>
              <a:gd name="connsiteX47" fmla="*/ 559301 w 604675"/>
              <a:gd name="connsiteY47" fmla="*/ 482979 h 555632"/>
              <a:gd name="connsiteX48" fmla="*/ 557612 w 604675"/>
              <a:gd name="connsiteY48" fmla="*/ 484544 h 555632"/>
              <a:gd name="connsiteX49" fmla="*/ 543620 w 604675"/>
              <a:gd name="connsiteY49" fmla="*/ 484544 h 555632"/>
              <a:gd name="connsiteX50" fmla="*/ 536262 w 604675"/>
              <a:gd name="connsiteY50" fmla="*/ 491770 h 555632"/>
              <a:gd name="connsiteX51" fmla="*/ 434214 w 604675"/>
              <a:gd name="connsiteY51" fmla="*/ 491770 h 555632"/>
              <a:gd name="connsiteX52" fmla="*/ 426977 w 604675"/>
              <a:gd name="connsiteY52" fmla="*/ 484544 h 555632"/>
              <a:gd name="connsiteX53" fmla="*/ 366665 w 604675"/>
              <a:gd name="connsiteY53" fmla="*/ 484544 h 555632"/>
              <a:gd name="connsiteX54" fmla="*/ 359428 w 604675"/>
              <a:gd name="connsiteY54" fmla="*/ 491770 h 555632"/>
              <a:gd name="connsiteX55" fmla="*/ 257380 w 604675"/>
              <a:gd name="connsiteY55" fmla="*/ 491770 h 555632"/>
              <a:gd name="connsiteX56" fmla="*/ 250022 w 604675"/>
              <a:gd name="connsiteY56" fmla="*/ 484544 h 555632"/>
              <a:gd name="connsiteX57" fmla="*/ 189710 w 604675"/>
              <a:gd name="connsiteY57" fmla="*/ 484544 h 555632"/>
              <a:gd name="connsiteX58" fmla="*/ 182473 w 604675"/>
              <a:gd name="connsiteY58" fmla="*/ 491770 h 555632"/>
              <a:gd name="connsiteX59" fmla="*/ 80425 w 604675"/>
              <a:gd name="connsiteY59" fmla="*/ 491770 h 555632"/>
              <a:gd name="connsiteX60" fmla="*/ 73187 w 604675"/>
              <a:gd name="connsiteY60" fmla="*/ 484544 h 555632"/>
              <a:gd name="connsiteX61" fmla="*/ 47012 w 604675"/>
              <a:gd name="connsiteY61" fmla="*/ 484544 h 555632"/>
              <a:gd name="connsiteX62" fmla="*/ 45444 w 604675"/>
              <a:gd name="connsiteY62" fmla="*/ 482979 h 555632"/>
              <a:gd name="connsiteX63" fmla="*/ 47012 w 604675"/>
              <a:gd name="connsiteY63" fmla="*/ 481413 h 555632"/>
              <a:gd name="connsiteX64" fmla="*/ 73187 w 604675"/>
              <a:gd name="connsiteY64" fmla="*/ 481413 h 555632"/>
              <a:gd name="connsiteX65" fmla="*/ 73187 w 604675"/>
              <a:gd name="connsiteY65" fmla="*/ 388199 h 555632"/>
              <a:gd name="connsiteX66" fmla="*/ 47012 w 604675"/>
              <a:gd name="connsiteY66" fmla="*/ 388199 h 555632"/>
              <a:gd name="connsiteX67" fmla="*/ 45444 w 604675"/>
              <a:gd name="connsiteY67" fmla="*/ 386633 h 555632"/>
              <a:gd name="connsiteX68" fmla="*/ 47012 w 604675"/>
              <a:gd name="connsiteY68" fmla="*/ 385067 h 555632"/>
              <a:gd name="connsiteX69" fmla="*/ 73187 w 604675"/>
              <a:gd name="connsiteY69" fmla="*/ 385067 h 555632"/>
              <a:gd name="connsiteX70" fmla="*/ 73187 w 604675"/>
              <a:gd name="connsiteY70" fmla="*/ 291853 h 555632"/>
              <a:gd name="connsiteX71" fmla="*/ 47012 w 604675"/>
              <a:gd name="connsiteY71" fmla="*/ 291853 h 555632"/>
              <a:gd name="connsiteX72" fmla="*/ 45444 w 604675"/>
              <a:gd name="connsiteY72" fmla="*/ 290287 h 555632"/>
              <a:gd name="connsiteX73" fmla="*/ 47012 w 604675"/>
              <a:gd name="connsiteY73" fmla="*/ 288722 h 555632"/>
              <a:gd name="connsiteX74" fmla="*/ 73187 w 604675"/>
              <a:gd name="connsiteY74" fmla="*/ 288722 h 555632"/>
              <a:gd name="connsiteX75" fmla="*/ 73187 w 604675"/>
              <a:gd name="connsiteY75" fmla="*/ 237177 h 555632"/>
              <a:gd name="connsiteX76" fmla="*/ 80425 w 604675"/>
              <a:gd name="connsiteY76" fmla="*/ 229830 h 555632"/>
              <a:gd name="connsiteX77" fmla="*/ 182473 w 604675"/>
              <a:gd name="connsiteY77" fmla="*/ 229830 h 555632"/>
              <a:gd name="connsiteX78" fmla="*/ 189710 w 604675"/>
              <a:gd name="connsiteY78" fmla="*/ 237177 h 555632"/>
              <a:gd name="connsiteX79" fmla="*/ 189710 w 604675"/>
              <a:gd name="connsiteY79" fmla="*/ 288722 h 555632"/>
              <a:gd name="connsiteX80" fmla="*/ 250022 w 604675"/>
              <a:gd name="connsiteY80" fmla="*/ 288722 h 555632"/>
              <a:gd name="connsiteX81" fmla="*/ 250022 w 604675"/>
              <a:gd name="connsiteY81" fmla="*/ 195507 h 555632"/>
              <a:gd name="connsiteX82" fmla="*/ 47012 w 604675"/>
              <a:gd name="connsiteY82" fmla="*/ 195507 h 555632"/>
              <a:gd name="connsiteX83" fmla="*/ 45444 w 604675"/>
              <a:gd name="connsiteY83" fmla="*/ 193942 h 555632"/>
              <a:gd name="connsiteX84" fmla="*/ 47012 w 604675"/>
              <a:gd name="connsiteY84" fmla="*/ 192376 h 555632"/>
              <a:gd name="connsiteX85" fmla="*/ 250022 w 604675"/>
              <a:gd name="connsiteY85" fmla="*/ 192376 h 555632"/>
              <a:gd name="connsiteX86" fmla="*/ 250022 w 604675"/>
              <a:gd name="connsiteY86" fmla="*/ 99162 h 555632"/>
              <a:gd name="connsiteX87" fmla="*/ 47012 w 604675"/>
              <a:gd name="connsiteY87" fmla="*/ 99162 h 555632"/>
              <a:gd name="connsiteX88" fmla="*/ 45444 w 604675"/>
              <a:gd name="connsiteY88" fmla="*/ 97596 h 555632"/>
              <a:gd name="connsiteX89" fmla="*/ 47012 w 604675"/>
              <a:gd name="connsiteY89" fmla="*/ 96030 h 555632"/>
              <a:gd name="connsiteX90" fmla="*/ 250022 w 604675"/>
              <a:gd name="connsiteY90" fmla="*/ 96030 h 555632"/>
              <a:gd name="connsiteX91" fmla="*/ 250022 w 604675"/>
              <a:gd name="connsiteY91" fmla="*/ 60503 h 555632"/>
              <a:gd name="connsiteX92" fmla="*/ 257380 w 604675"/>
              <a:gd name="connsiteY92" fmla="*/ 53277 h 555632"/>
              <a:gd name="connsiteX93" fmla="*/ 16043 w 604675"/>
              <a:gd name="connsiteY93" fmla="*/ 0 h 555632"/>
              <a:gd name="connsiteX94" fmla="*/ 32206 w 604675"/>
              <a:gd name="connsiteY94" fmla="*/ 16020 h 555632"/>
              <a:gd name="connsiteX95" fmla="*/ 32206 w 604675"/>
              <a:gd name="connsiteY95" fmla="*/ 523593 h 555632"/>
              <a:gd name="connsiteX96" fmla="*/ 588632 w 604675"/>
              <a:gd name="connsiteY96" fmla="*/ 523593 h 555632"/>
              <a:gd name="connsiteX97" fmla="*/ 604675 w 604675"/>
              <a:gd name="connsiteY97" fmla="*/ 539612 h 555632"/>
              <a:gd name="connsiteX98" fmla="*/ 588632 w 604675"/>
              <a:gd name="connsiteY98" fmla="*/ 555632 h 555632"/>
              <a:gd name="connsiteX99" fmla="*/ 16043 w 604675"/>
              <a:gd name="connsiteY99" fmla="*/ 555632 h 555632"/>
              <a:gd name="connsiteX100" fmla="*/ 0 w 604675"/>
              <a:gd name="connsiteY100" fmla="*/ 539612 h 555632"/>
              <a:gd name="connsiteX101" fmla="*/ 0 w 604675"/>
              <a:gd name="connsiteY101" fmla="*/ 16020 h 555632"/>
              <a:gd name="connsiteX102" fmla="*/ 16043 w 604675"/>
              <a:gd name="connsiteY102" fmla="*/ 0 h 5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4675" h="555632">
                <a:moveTo>
                  <a:pt x="366665" y="388199"/>
                </a:moveTo>
                <a:lnTo>
                  <a:pt x="366665" y="481413"/>
                </a:lnTo>
                <a:lnTo>
                  <a:pt x="426977" y="481413"/>
                </a:lnTo>
                <a:lnTo>
                  <a:pt x="426977" y="388199"/>
                </a:lnTo>
                <a:close/>
                <a:moveTo>
                  <a:pt x="189710" y="388199"/>
                </a:moveTo>
                <a:lnTo>
                  <a:pt x="189710" y="481413"/>
                </a:lnTo>
                <a:lnTo>
                  <a:pt x="250022" y="481413"/>
                </a:lnTo>
                <a:lnTo>
                  <a:pt x="250022" y="388199"/>
                </a:lnTo>
                <a:close/>
                <a:moveTo>
                  <a:pt x="366665" y="291853"/>
                </a:moveTo>
                <a:lnTo>
                  <a:pt x="366665" y="385067"/>
                </a:lnTo>
                <a:lnTo>
                  <a:pt x="426977" y="385067"/>
                </a:lnTo>
                <a:lnTo>
                  <a:pt x="426977" y="291853"/>
                </a:lnTo>
                <a:close/>
                <a:moveTo>
                  <a:pt x="189710" y="291853"/>
                </a:moveTo>
                <a:lnTo>
                  <a:pt x="189710" y="385067"/>
                </a:lnTo>
                <a:lnTo>
                  <a:pt x="250022" y="385067"/>
                </a:lnTo>
                <a:lnTo>
                  <a:pt x="250022" y="291853"/>
                </a:lnTo>
                <a:close/>
                <a:moveTo>
                  <a:pt x="257380" y="53277"/>
                </a:moveTo>
                <a:lnTo>
                  <a:pt x="359428" y="53277"/>
                </a:lnTo>
                <a:cubicBezTo>
                  <a:pt x="363408" y="53277"/>
                  <a:pt x="366665" y="56529"/>
                  <a:pt x="366665" y="60503"/>
                </a:cubicBezTo>
                <a:lnTo>
                  <a:pt x="366665" y="96030"/>
                </a:lnTo>
                <a:lnTo>
                  <a:pt x="557612" y="96030"/>
                </a:lnTo>
                <a:cubicBezTo>
                  <a:pt x="558577" y="96030"/>
                  <a:pt x="559301" y="96753"/>
                  <a:pt x="559301" y="97596"/>
                </a:cubicBezTo>
                <a:cubicBezTo>
                  <a:pt x="559301" y="98439"/>
                  <a:pt x="558577" y="99162"/>
                  <a:pt x="557612" y="99162"/>
                </a:cubicBezTo>
                <a:lnTo>
                  <a:pt x="366665" y="99162"/>
                </a:lnTo>
                <a:lnTo>
                  <a:pt x="366665" y="192376"/>
                </a:lnTo>
                <a:lnTo>
                  <a:pt x="557612" y="192376"/>
                </a:lnTo>
                <a:cubicBezTo>
                  <a:pt x="558577" y="192376"/>
                  <a:pt x="559301" y="193099"/>
                  <a:pt x="559301" y="193942"/>
                </a:cubicBezTo>
                <a:cubicBezTo>
                  <a:pt x="559301" y="194785"/>
                  <a:pt x="558577" y="195507"/>
                  <a:pt x="557612" y="195507"/>
                </a:cubicBezTo>
                <a:lnTo>
                  <a:pt x="366665" y="195507"/>
                </a:lnTo>
                <a:lnTo>
                  <a:pt x="366665" y="288722"/>
                </a:lnTo>
                <a:lnTo>
                  <a:pt x="426977" y="288722"/>
                </a:lnTo>
                <a:lnTo>
                  <a:pt x="426977" y="237177"/>
                </a:lnTo>
                <a:cubicBezTo>
                  <a:pt x="426977" y="233082"/>
                  <a:pt x="430234" y="229830"/>
                  <a:pt x="434214" y="229830"/>
                </a:cubicBezTo>
                <a:lnTo>
                  <a:pt x="536262" y="229830"/>
                </a:lnTo>
                <a:cubicBezTo>
                  <a:pt x="540363" y="229830"/>
                  <a:pt x="543620" y="233082"/>
                  <a:pt x="543620" y="237177"/>
                </a:cubicBezTo>
                <a:lnTo>
                  <a:pt x="543620" y="288722"/>
                </a:lnTo>
                <a:lnTo>
                  <a:pt x="557612" y="288722"/>
                </a:lnTo>
                <a:cubicBezTo>
                  <a:pt x="558577" y="288722"/>
                  <a:pt x="559301" y="289444"/>
                  <a:pt x="559301" y="290287"/>
                </a:cubicBezTo>
                <a:cubicBezTo>
                  <a:pt x="559301" y="291130"/>
                  <a:pt x="558577" y="291853"/>
                  <a:pt x="557612" y="291853"/>
                </a:cubicBezTo>
                <a:lnTo>
                  <a:pt x="543620" y="291853"/>
                </a:lnTo>
                <a:lnTo>
                  <a:pt x="543620" y="385067"/>
                </a:lnTo>
                <a:lnTo>
                  <a:pt x="557612" y="385067"/>
                </a:lnTo>
                <a:cubicBezTo>
                  <a:pt x="558577" y="385067"/>
                  <a:pt x="559301" y="385790"/>
                  <a:pt x="559301" y="386633"/>
                </a:cubicBezTo>
                <a:cubicBezTo>
                  <a:pt x="559301" y="387476"/>
                  <a:pt x="558577" y="388199"/>
                  <a:pt x="557612" y="388199"/>
                </a:cubicBezTo>
                <a:lnTo>
                  <a:pt x="543620" y="388199"/>
                </a:lnTo>
                <a:lnTo>
                  <a:pt x="543620" y="481413"/>
                </a:lnTo>
                <a:lnTo>
                  <a:pt x="557612" y="481413"/>
                </a:lnTo>
                <a:cubicBezTo>
                  <a:pt x="558577" y="481413"/>
                  <a:pt x="559301" y="482136"/>
                  <a:pt x="559301" y="482979"/>
                </a:cubicBezTo>
                <a:cubicBezTo>
                  <a:pt x="559301" y="483822"/>
                  <a:pt x="558577" y="484544"/>
                  <a:pt x="557612" y="484544"/>
                </a:cubicBezTo>
                <a:lnTo>
                  <a:pt x="543620" y="484544"/>
                </a:lnTo>
                <a:cubicBezTo>
                  <a:pt x="543499" y="488518"/>
                  <a:pt x="540243" y="491770"/>
                  <a:pt x="536262" y="491770"/>
                </a:cubicBezTo>
                <a:lnTo>
                  <a:pt x="434214" y="491770"/>
                </a:lnTo>
                <a:cubicBezTo>
                  <a:pt x="430234" y="491770"/>
                  <a:pt x="426977" y="488518"/>
                  <a:pt x="426977" y="484544"/>
                </a:cubicBezTo>
                <a:lnTo>
                  <a:pt x="366665" y="484544"/>
                </a:lnTo>
                <a:cubicBezTo>
                  <a:pt x="366665" y="488518"/>
                  <a:pt x="363408" y="491770"/>
                  <a:pt x="359428" y="491770"/>
                </a:cubicBezTo>
                <a:lnTo>
                  <a:pt x="257380" y="491770"/>
                </a:lnTo>
                <a:cubicBezTo>
                  <a:pt x="253399" y="491770"/>
                  <a:pt x="250142" y="488518"/>
                  <a:pt x="250022" y="484544"/>
                </a:cubicBezTo>
                <a:lnTo>
                  <a:pt x="189710" y="484544"/>
                </a:lnTo>
                <a:cubicBezTo>
                  <a:pt x="189710" y="488518"/>
                  <a:pt x="186453" y="491770"/>
                  <a:pt x="182473" y="491770"/>
                </a:cubicBezTo>
                <a:lnTo>
                  <a:pt x="80425" y="491770"/>
                </a:lnTo>
                <a:cubicBezTo>
                  <a:pt x="76444" y="491770"/>
                  <a:pt x="73187" y="488518"/>
                  <a:pt x="73187" y="484544"/>
                </a:cubicBezTo>
                <a:lnTo>
                  <a:pt x="47012" y="484544"/>
                </a:lnTo>
                <a:cubicBezTo>
                  <a:pt x="46168" y="484544"/>
                  <a:pt x="45444" y="483822"/>
                  <a:pt x="45444" y="482979"/>
                </a:cubicBezTo>
                <a:cubicBezTo>
                  <a:pt x="45444" y="482136"/>
                  <a:pt x="46168" y="481413"/>
                  <a:pt x="47012" y="481413"/>
                </a:cubicBezTo>
                <a:lnTo>
                  <a:pt x="73187" y="481413"/>
                </a:lnTo>
                <a:lnTo>
                  <a:pt x="73187" y="388199"/>
                </a:lnTo>
                <a:lnTo>
                  <a:pt x="47012" y="388199"/>
                </a:lnTo>
                <a:cubicBezTo>
                  <a:pt x="46168" y="388199"/>
                  <a:pt x="45444" y="387476"/>
                  <a:pt x="45444" y="386633"/>
                </a:cubicBezTo>
                <a:cubicBezTo>
                  <a:pt x="45444" y="385790"/>
                  <a:pt x="46168" y="385067"/>
                  <a:pt x="47012" y="385067"/>
                </a:cubicBezTo>
                <a:lnTo>
                  <a:pt x="73187" y="385067"/>
                </a:lnTo>
                <a:lnTo>
                  <a:pt x="73187" y="291853"/>
                </a:lnTo>
                <a:lnTo>
                  <a:pt x="47012" y="291853"/>
                </a:lnTo>
                <a:cubicBezTo>
                  <a:pt x="46168" y="291853"/>
                  <a:pt x="45444" y="291130"/>
                  <a:pt x="45444" y="290287"/>
                </a:cubicBezTo>
                <a:cubicBezTo>
                  <a:pt x="45444" y="289444"/>
                  <a:pt x="46168" y="288722"/>
                  <a:pt x="47012" y="288722"/>
                </a:cubicBezTo>
                <a:lnTo>
                  <a:pt x="73187" y="288722"/>
                </a:lnTo>
                <a:lnTo>
                  <a:pt x="73187" y="237177"/>
                </a:lnTo>
                <a:cubicBezTo>
                  <a:pt x="73187" y="233082"/>
                  <a:pt x="76444" y="229830"/>
                  <a:pt x="80425" y="229830"/>
                </a:cubicBezTo>
                <a:lnTo>
                  <a:pt x="182473" y="229830"/>
                </a:lnTo>
                <a:cubicBezTo>
                  <a:pt x="186453" y="229830"/>
                  <a:pt x="189710" y="233082"/>
                  <a:pt x="189710" y="237177"/>
                </a:cubicBezTo>
                <a:lnTo>
                  <a:pt x="189710" y="288722"/>
                </a:lnTo>
                <a:lnTo>
                  <a:pt x="250022" y="288722"/>
                </a:lnTo>
                <a:lnTo>
                  <a:pt x="250022" y="195507"/>
                </a:lnTo>
                <a:lnTo>
                  <a:pt x="47012" y="195507"/>
                </a:lnTo>
                <a:cubicBezTo>
                  <a:pt x="46168" y="195507"/>
                  <a:pt x="45444" y="194785"/>
                  <a:pt x="45444" y="193942"/>
                </a:cubicBezTo>
                <a:cubicBezTo>
                  <a:pt x="45444" y="193099"/>
                  <a:pt x="46168" y="192376"/>
                  <a:pt x="47012" y="192376"/>
                </a:cubicBezTo>
                <a:lnTo>
                  <a:pt x="250022" y="192376"/>
                </a:lnTo>
                <a:lnTo>
                  <a:pt x="250022" y="99162"/>
                </a:lnTo>
                <a:lnTo>
                  <a:pt x="47012" y="99162"/>
                </a:lnTo>
                <a:cubicBezTo>
                  <a:pt x="46168" y="99162"/>
                  <a:pt x="45444" y="98439"/>
                  <a:pt x="45444" y="97596"/>
                </a:cubicBezTo>
                <a:cubicBezTo>
                  <a:pt x="45444" y="96753"/>
                  <a:pt x="46168" y="96030"/>
                  <a:pt x="47012" y="96030"/>
                </a:cubicBezTo>
                <a:lnTo>
                  <a:pt x="250022" y="96030"/>
                </a:lnTo>
                <a:lnTo>
                  <a:pt x="250022" y="60503"/>
                </a:lnTo>
                <a:cubicBezTo>
                  <a:pt x="250022" y="56529"/>
                  <a:pt x="253279" y="53277"/>
                  <a:pt x="257380" y="53277"/>
                </a:cubicBezTo>
                <a:close/>
                <a:moveTo>
                  <a:pt x="16043" y="0"/>
                </a:moveTo>
                <a:cubicBezTo>
                  <a:pt x="24969" y="0"/>
                  <a:pt x="32206" y="7227"/>
                  <a:pt x="32206" y="16020"/>
                </a:cubicBezTo>
                <a:lnTo>
                  <a:pt x="32206" y="523593"/>
                </a:lnTo>
                <a:lnTo>
                  <a:pt x="588632" y="523593"/>
                </a:lnTo>
                <a:cubicBezTo>
                  <a:pt x="597558" y="523593"/>
                  <a:pt x="604675" y="530699"/>
                  <a:pt x="604675" y="539612"/>
                </a:cubicBezTo>
                <a:cubicBezTo>
                  <a:pt x="604675" y="548526"/>
                  <a:pt x="597558" y="555632"/>
                  <a:pt x="588632" y="555632"/>
                </a:cubicBezTo>
                <a:lnTo>
                  <a:pt x="16043" y="555632"/>
                </a:lnTo>
                <a:cubicBezTo>
                  <a:pt x="7237" y="555632"/>
                  <a:pt x="0" y="548526"/>
                  <a:pt x="0" y="539612"/>
                </a:cubicBezTo>
                <a:lnTo>
                  <a:pt x="0" y="16020"/>
                </a:lnTo>
                <a:cubicBezTo>
                  <a:pt x="0" y="7227"/>
                  <a:pt x="7237" y="0"/>
                  <a:pt x="16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9538335" y="5093335"/>
            <a:ext cx="487680" cy="487680"/>
          </a:xfrm>
          <a:prstGeom prst="ellipse">
            <a:avLst/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business-bars-graphic_70650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9665335" y="5196840"/>
            <a:ext cx="233680" cy="280035"/>
          </a:xfrm>
          <a:custGeom>
            <a:avLst/>
            <a:gdLst>
              <a:gd name="connsiteX0" fmla="*/ 485852 w 492308"/>
              <a:gd name="connsiteY0" fmla="*/ 451239 h 589863"/>
              <a:gd name="connsiteX1" fmla="*/ 492308 w 492308"/>
              <a:gd name="connsiteY1" fmla="*/ 497178 h 589863"/>
              <a:gd name="connsiteX2" fmla="*/ 488273 w 492308"/>
              <a:gd name="connsiteY2" fmla="*/ 496373 h 589863"/>
              <a:gd name="connsiteX3" fmla="*/ 475360 w 492308"/>
              <a:gd name="connsiteY3" fmla="*/ 562461 h 589863"/>
              <a:gd name="connsiteX4" fmla="*/ 414024 w 492308"/>
              <a:gd name="connsiteY4" fmla="*/ 589863 h 589863"/>
              <a:gd name="connsiteX5" fmla="*/ 387392 w 492308"/>
              <a:gd name="connsiteY5" fmla="*/ 589863 h 589863"/>
              <a:gd name="connsiteX6" fmla="*/ 233245 w 492308"/>
              <a:gd name="connsiteY6" fmla="*/ 526193 h 589863"/>
              <a:gd name="connsiteX7" fmla="*/ 93626 w 492308"/>
              <a:gd name="connsiteY7" fmla="*/ 485895 h 589863"/>
              <a:gd name="connsiteX8" fmla="*/ 81520 w 492308"/>
              <a:gd name="connsiteY8" fmla="*/ 477030 h 589863"/>
              <a:gd name="connsiteX9" fmla="*/ 91205 w 492308"/>
              <a:gd name="connsiteY9" fmla="*/ 464940 h 589863"/>
              <a:gd name="connsiteX10" fmla="*/ 248579 w 492308"/>
              <a:gd name="connsiteY10" fmla="*/ 511686 h 589863"/>
              <a:gd name="connsiteX11" fmla="*/ 413217 w 492308"/>
              <a:gd name="connsiteY11" fmla="*/ 568102 h 589863"/>
              <a:gd name="connsiteX12" fmla="*/ 458412 w 492308"/>
              <a:gd name="connsiteY12" fmla="*/ 549565 h 589863"/>
              <a:gd name="connsiteX13" fmla="*/ 465675 w 492308"/>
              <a:gd name="connsiteY13" fmla="*/ 492343 h 589863"/>
              <a:gd name="connsiteX14" fmla="*/ 447113 w 492308"/>
              <a:gd name="connsiteY14" fmla="*/ 489119 h 589863"/>
              <a:gd name="connsiteX15" fmla="*/ 453562 w 492308"/>
              <a:gd name="connsiteY15" fmla="*/ 404600 h 589863"/>
              <a:gd name="connsiteX16" fmla="*/ 475336 w 492308"/>
              <a:gd name="connsiteY16" fmla="*/ 434373 h 589863"/>
              <a:gd name="connsiteX17" fmla="*/ 432595 w 492308"/>
              <a:gd name="connsiteY17" fmla="*/ 477021 h 589863"/>
              <a:gd name="connsiteX18" fmla="*/ 403563 w 492308"/>
              <a:gd name="connsiteY18" fmla="*/ 456904 h 589863"/>
              <a:gd name="connsiteX19" fmla="*/ 258279 w 492308"/>
              <a:gd name="connsiteY19" fmla="*/ 178915 h 589863"/>
              <a:gd name="connsiteX20" fmla="*/ 442300 w 492308"/>
              <a:gd name="connsiteY20" fmla="*/ 391628 h 589863"/>
              <a:gd name="connsiteX21" fmla="*/ 388224 w 492308"/>
              <a:gd name="connsiteY21" fmla="*/ 447223 h 589863"/>
              <a:gd name="connsiteX22" fmla="*/ 171919 w 492308"/>
              <a:gd name="connsiteY22" fmla="*/ 263516 h 589863"/>
              <a:gd name="connsiteX23" fmla="*/ 258279 w 492308"/>
              <a:gd name="connsiteY23" fmla="*/ 178915 h 589863"/>
              <a:gd name="connsiteX24" fmla="*/ 119450 w 492308"/>
              <a:gd name="connsiteY24" fmla="*/ 0 h 589863"/>
              <a:gd name="connsiteX25" fmla="*/ 238900 w 492308"/>
              <a:gd name="connsiteY25" fmla="*/ 119255 h 589863"/>
              <a:gd name="connsiteX26" fmla="*/ 119450 w 492308"/>
              <a:gd name="connsiteY26" fmla="*/ 238510 h 589863"/>
              <a:gd name="connsiteX27" fmla="*/ 0 w 492308"/>
              <a:gd name="connsiteY27" fmla="*/ 119255 h 589863"/>
              <a:gd name="connsiteX28" fmla="*/ 119450 w 492308"/>
              <a:gd name="connsiteY28" fmla="*/ 0 h 58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2308" h="589863">
                <a:moveTo>
                  <a:pt x="485852" y="451239"/>
                </a:moveTo>
                <a:lnTo>
                  <a:pt x="492308" y="497178"/>
                </a:lnTo>
                <a:lnTo>
                  <a:pt x="488273" y="496373"/>
                </a:lnTo>
                <a:cubicBezTo>
                  <a:pt x="490694" y="513298"/>
                  <a:pt x="491501" y="540700"/>
                  <a:pt x="475360" y="562461"/>
                </a:cubicBezTo>
                <a:cubicBezTo>
                  <a:pt x="462447" y="579386"/>
                  <a:pt x="442271" y="589057"/>
                  <a:pt x="414024" y="589863"/>
                </a:cubicBezTo>
                <a:cubicBezTo>
                  <a:pt x="404340" y="589863"/>
                  <a:pt x="395462" y="589863"/>
                  <a:pt x="387392" y="589863"/>
                </a:cubicBezTo>
                <a:cubicBezTo>
                  <a:pt x="318792" y="589863"/>
                  <a:pt x="282475" y="580192"/>
                  <a:pt x="233245" y="526193"/>
                </a:cubicBezTo>
                <a:cubicBezTo>
                  <a:pt x="184822" y="474612"/>
                  <a:pt x="95240" y="485895"/>
                  <a:pt x="93626" y="485895"/>
                </a:cubicBezTo>
                <a:cubicBezTo>
                  <a:pt x="87976" y="486701"/>
                  <a:pt x="82327" y="482671"/>
                  <a:pt x="81520" y="477030"/>
                </a:cubicBezTo>
                <a:cubicBezTo>
                  <a:pt x="80713" y="470582"/>
                  <a:pt x="85555" y="465746"/>
                  <a:pt x="91205" y="464940"/>
                </a:cubicBezTo>
                <a:cubicBezTo>
                  <a:pt x="95240" y="464134"/>
                  <a:pt x="192893" y="452045"/>
                  <a:pt x="248579" y="511686"/>
                </a:cubicBezTo>
                <a:cubicBezTo>
                  <a:pt x="297002" y="564073"/>
                  <a:pt x="325249" y="570520"/>
                  <a:pt x="413217" y="568102"/>
                </a:cubicBezTo>
                <a:cubicBezTo>
                  <a:pt x="434200" y="567296"/>
                  <a:pt x="449534" y="561655"/>
                  <a:pt x="458412" y="549565"/>
                </a:cubicBezTo>
                <a:cubicBezTo>
                  <a:pt x="471325" y="531029"/>
                  <a:pt x="468097" y="503626"/>
                  <a:pt x="465675" y="492343"/>
                </a:cubicBezTo>
                <a:lnTo>
                  <a:pt x="447113" y="489119"/>
                </a:lnTo>
                <a:close/>
                <a:moveTo>
                  <a:pt x="453562" y="404600"/>
                </a:moveTo>
                <a:lnTo>
                  <a:pt x="475336" y="434373"/>
                </a:lnTo>
                <a:lnTo>
                  <a:pt x="432595" y="477021"/>
                </a:lnTo>
                <a:lnTo>
                  <a:pt x="403563" y="456904"/>
                </a:lnTo>
                <a:close/>
                <a:moveTo>
                  <a:pt x="258279" y="178915"/>
                </a:moveTo>
                <a:lnTo>
                  <a:pt x="442300" y="391628"/>
                </a:lnTo>
                <a:lnTo>
                  <a:pt x="388224" y="447223"/>
                </a:lnTo>
                <a:lnTo>
                  <a:pt x="171919" y="263516"/>
                </a:lnTo>
                <a:cubicBezTo>
                  <a:pt x="171919" y="263516"/>
                  <a:pt x="230838" y="230482"/>
                  <a:pt x="258279" y="178915"/>
                </a:cubicBezTo>
                <a:close/>
                <a:moveTo>
                  <a:pt x="119450" y="0"/>
                </a:moveTo>
                <a:cubicBezTo>
                  <a:pt x="185420" y="0"/>
                  <a:pt x="238900" y="53392"/>
                  <a:pt x="238900" y="119255"/>
                </a:cubicBezTo>
                <a:cubicBezTo>
                  <a:pt x="238900" y="185118"/>
                  <a:pt x="185420" y="238510"/>
                  <a:pt x="119450" y="238510"/>
                </a:cubicBezTo>
                <a:cubicBezTo>
                  <a:pt x="53480" y="238510"/>
                  <a:pt x="0" y="185118"/>
                  <a:pt x="0" y="119255"/>
                </a:cubicBezTo>
                <a:cubicBezTo>
                  <a:pt x="0" y="53392"/>
                  <a:pt x="53480" y="0"/>
                  <a:pt x="1194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14"/>
            </p:custDataLst>
          </p:nvPr>
        </p:nvSpPr>
        <p:spPr>
          <a:xfrm>
            <a:off x="6294120" y="5185410"/>
            <a:ext cx="1404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法医互联网(IoF)</a:t>
            </a:r>
            <a:endParaRPr lang="zh-CN" altLang="en-US" sz="1400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71" name="矩形 70"/>
          <p:cNvSpPr/>
          <p:nvPr>
            <p:custDataLst>
              <p:tags r:id="rId15"/>
            </p:custDataLst>
          </p:nvPr>
        </p:nvSpPr>
        <p:spPr>
          <a:xfrm>
            <a:off x="8211820" y="5095240"/>
            <a:ext cx="140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新泽西州法医</a:t>
            </a:r>
            <a:r>
              <a:rPr lang="zh-CN" altLang="en-US" sz="1400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证据</a:t>
            </a:r>
            <a:r>
              <a:rPr lang="zh-CN" altLang="en-US" sz="1400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保护项目</a:t>
            </a:r>
            <a:endParaRPr lang="zh-CN" altLang="en-US" sz="1400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16"/>
            </p:custDataLst>
          </p:nvPr>
        </p:nvSpPr>
        <p:spPr>
          <a:xfrm>
            <a:off x="10080625" y="5078095"/>
            <a:ext cx="140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以色列区块链法医实验室</a:t>
            </a:r>
            <a:endParaRPr lang="zh-CN" altLang="en-US" sz="1400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57289" y="2611041"/>
            <a:ext cx="6396535" cy="1199006"/>
            <a:chOff x="4827" y="4112"/>
            <a:chExt cx="10073" cy="188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112"/>
              <a:ext cx="7829" cy="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区块链技术在涉外司法翻译服务中的应用</a:t>
              </a:r>
              <a:endParaRPr lang="zh-CN" sz="3600" b="1" spc="1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05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9489440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区块链技术在涉外司法翻译服务中的应用——郑伟丞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blipFill rotWithShape="1">
                  <a:blip r:embed="rId1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solidFill>
                <a:srgbClr val="6E85A3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sp>
        <p:nvSpPr>
          <p:cNvPr id="8" name="圆: 空心 2"/>
          <p:cNvSpPr/>
          <p:nvPr/>
        </p:nvSpPr>
        <p:spPr>
          <a:xfrm>
            <a:off x="5664557" y="4866663"/>
            <a:ext cx="1108629" cy="1108629"/>
          </a:xfrm>
          <a:prstGeom prst="donut">
            <a:avLst>
              <a:gd name="adj" fmla="val 11591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7032" y="1385142"/>
            <a:ext cx="4025840" cy="57086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全球化加速，跨国交流频繁，涉外案件增多，对司法翻译需求激增。</a:t>
            </a:r>
            <a:endParaRPr lang="zh-CN" altLang="en-US" sz="12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7032" y="2006923"/>
            <a:ext cx="4025840" cy="57086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传统模式下，文件在传输与存储中易遭泄露或篡改，损害当事人权益，影响证据链完整性。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0105" y="1497989"/>
            <a:ext cx="344687" cy="344687"/>
            <a:chOff x="497852" y="4726670"/>
            <a:chExt cx="537177" cy="537177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35" name="椭圆 34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grpFill/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0207" y="2094483"/>
            <a:ext cx="344687" cy="344687"/>
            <a:chOff x="497852" y="4726670"/>
            <a:chExt cx="537177" cy="537177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38" name="椭圆 37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grpFill/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67445" y="1030721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zh-CN" altLang="en-US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1785" y="2690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涉外司法案件背景下的区块链技术</a:t>
            </a:r>
            <a:endParaRPr lang="zh-CN" altLang="en-US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3" y="3058478"/>
            <a:ext cx="5264785" cy="174561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430530" y="4888230"/>
            <a:ext cx="5276850" cy="129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区块链的去中心化特性与加密机制，确保涉外案件中法律文件在传输与存储过程中的安全，有效防止未授权访问与篡改，提升司法翻译服务的可靠性。</a:t>
            </a:r>
            <a:endParaRPr lang="zh-CN" altLang="en-US" sz="12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区块链还能够通过智能合约自动化处理翻译任务，确保翻译的及时性和准确性，提高了司法翻译服务的透明度和可追溯性。</a:t>
            </a:r>
            <a:endParaRPr lang="zh-CN" altLang="en-US" sz="12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37630" y="937260"/>
            <a:ext cx="519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针对涉外司法翻译服务的区块链模型的设计</a:t>
            </a:r>
            <a:endParaRPr lang="zh-CN" altLang="en-US" b="1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6" name="组合 45"/>
          <p:cNvGrpSpPr/>
          <p:nvPr>
            <p:custDataLst>
              <p:tags r:id="rId3"/>
            </p:custDataLst>
          </p:nvPr>
        </p:nvGrpSpPr>
        <p:grpSpPr>
          <a:xfrm>
            <a:off x="6437630" y="1371600"/>
            <a:ext cx="5198745" cy="2514600"/>
            <a:chOff x="9920" y="1008"/>
            <a:chExt cx="8518" cy="4646"/>
          </a:xfrm>
        </p:grpSpPr>
        <p:sp>
          <p:nvSpPr>
            <p:cNvPr id="24" name="矩形: 圆角 29"/>
            <p:cNvSpPr/>
            <p:nvPr>
              <p:custDataLst>
                <p:tags r:id="rId4"/>
              </p:custDataLst>
            </p:nvPr>
          </p:nvSpPr>
          <p:spPr>
            <a:xfrm>
              <a:off x="9920" y="1008"/>
              <a:ext cx="8518" cy="4646"/>
            </a:xfrm>
            <a:prstGeom prst="roundRect">
              <a:avLst>
                <a:gd name="adj" fmla="val 247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27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02" y="1066"/>
              <a:ext cx="8300" cy="44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图片 196" descr="图片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080" y="3848735"/>
            <a:ext cx="5374640" cy="26612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070" y="6226810"/>
            <a:ext cx="10196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参考文献</a:t>
            </a:r>
            <a:r>
              <a:rPr lang="en-US" altLang="zh-CN" sz="120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: </a:t>
            </a:r>
            <a:r>
              <a:rPr lang="zh-CN" altLang="en-US" sz="120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《Blockchain: a promising technology for judicial translation services in cases with foreign elements》</a:t>
            </a:r>
            <a:endParaRPr lang="zh-CN" altLang="en-US" sz="1200">
              <a:solidFill>
                <a:schemeClr val="tx1"/>
              </a:solidFill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57289" y="2766632"/>
            <a:ext cx="6396535" cy="887823"/>
            <a:chOff x="4827" y="4357"/>
            <a:chExt cx="10073" cy="139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548"/>
              <a:ext cx="7829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区块链防治金融犯罪</a:t>
              </a:r>
              <a:endParaRPr lang="zh-CN" sz="3600" b="1" spc="1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06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9489440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区块链防治金融犯罪——邹涵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solidFill>
                  <a:srgbClr val="6E85A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blipFill rotWithShape="1">
                <a:blip r:embed="rId1"/>
                <a:tile tx="0" ty="0" sx="100000" sy="100000" flip="none" algn="tl"/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49129" y="1625222"/>
            <a:ext cx="5247165" cy="11085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rgbClr val="5C5A5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区块链上的交易数据不可篡改，所有交易链亟待源头。区块链上的犯罪交易记录完整保存，为司法部门提供了可靠的证据。每一笔交易的具体时间、数量等细节明显明显，震惊办案人员提供了线索并确认犯罪链条</a:t>
            </a:r>
            <a:endParaRPr kumimoji="1" lang="zh-CN" altLang="en-US" sz="1300" dirty="0">
              <a:solidFill>
                <a:srgbClr val="5C5A5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6992" y="11362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可靠取证手段</a:t>
            </a:r>
            <a:endParaRPr lang="zh-CN" altLang="en-US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yramid-chart_64746"/>
          <p:cNvSpPr>
            <a:spLocks noChangeAspect="1"/>
          </p:cNvSpPr>
          <p:nvPr/>
        </p:nvSpPr>
        <p:spPr bwMode="auto">
          <a:xfrm>
            <a:off x="435024" y="1133223"/>
            <a:ext cx="374433" cy="376768"/>
          </a:xfrm>
          <a:custGeom>
            <a:avLst/>
            <a:gdLst>
              <a:gd name="connsiteX0" fmla="*/ 71397 w 599947"/>
              <a:gd name="connsiteY0" fmla="*/ 336103 h 603687"/>
              <a:gd name="connsiteX1" fmla="*/ 299914 w 599947"/>
              <a:gd name="connsiteY1" fmla="*/ 451272 h 603687"/>
              <a:gd name="connsiteX2" fmla="*/ 528432 w 599947"/>
              <a:gd name="connsiteY2" fmla="*/ 336103 h 603687"/>
              <a:gd name="connsiteX3" fmla="*/ 599947 w 599947"/>
              <a:gd name="connsiteY3" fmla="*/ 431289 h 603687"/>
              <a:gd name="connsiteX4" fmla="*/ 299914 w 599947"/>
              <a:gd name="connsiteY4" fmla="*/ 603687 h 603687"/>
              <a:gd name="connsiteX5" fmla="*/ 0 w 599947"/>
              <a:gd name="connsiteY5" fmla="*/ 431289 h 603687"/>
              <a:gd name="connsiteX6" fmla="*/ 175572 w 599947"/>
              <a:gd name="connsiteY6" fmla="*/ 181494 h 603687"/>
              <a:gd name="connsiteX7" fmla="*/ 299879 w 599947"/>
              <a:gd name="connsiteY7" fmla="*/ 238829 h 603687"/>
              <a:gd name="connsiteX8" fmla="*/ 424187 w 599947"/>
              <a:gd name="connsiteY8" fmla="*/ 181494 h 603687"/>
              <a:gd name="connsiteX9" fmla="*/ 507295 w 599947"/>
              <a:gd name="connsiteY9" fmla="*/ 292263 h 603687"/>
              <a:gd name="connsiteX10" fmla="*/ 299879 w 599947"/>
              <a:gd name="connsiteY10" fmla="*/ 396648 h 603687"/>
              <a:gd name="connsiteX11" fmla="*/ 92582 w 599947"/>
              <a:gd name="connsiteY11" fmla="*/ 292263 h 603687"/>
              <a:gd name="connsiteX12" fmla="*/ 299903 w 599947"/>
              <a:gd name="connsiteY12" fmla="*/ 0 h 603687"/>
              <a:gd name="connsiteX13" fmla="*/ 403846 w 599947"/>
              <a:gd name="connsiteY13" fmla="*/ 138571 h 603687"/>
              <a:gd name="connsiteX14" fmla="*/ 299903 w 599947"/>
              <a:gd name="connsiteY14" fmla="*/ 186575 h 603687"/>
              <a:gd name="connsiteX15" fmla="*/ 195960 w 599947"/>
              <a:gd name="connsiteY15" fmla="*/ 138571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9947" h="603687">
                <a:moveTo>
                  <a:pt x="71397" y="336103"/>
                </a:moveTo>
                <a:lnTo>
                  <a:pt x="299914" y="451272"/>
                </a:lnTo>
                <a:lnTo>
                  <a:pt x="528432" y="336103"/>
                </a:lnTo>
                <a:lnTo>
                  <a:pt x="599947" y="431289"/>
                </a:lnTo>
                <a:lnTo>
                  <a:pt x="299914" y="603687"/>
                </a:lnTo>
                <a:lnTo>
                  <a:pt x="0" y="431289"/>
                </a:lnTo>
                <a:close/>
                <a:moveTo>
                  <a:pt x="175572" y="181494"/>
                </a:moveTo>
                <a:lnTo>
                  <a:pt x="299879" y="238829"/>
                </a:lnTo>
                <a:lnTo>
                  <a:pt x="424187" y="181494"/>
                </a:lnTo>
                <a:lnTo>
                  <a:pt x="507295" y="292263"/>
                </a:lnTo>
                <a:lnTo>
                  <a:pt x="299879" y="396648"/>
                </a:lnTo>
                <a:lnTo>
                  <a:pt x="92582" y="292263"/>
                </a:lnTo>
                <a:close/>
                <a:moveTo>
                  <a:pt x="299903" y="0"/>
                </a:moveTo>
                <a:lnTo>
                  <a:pt x="403846" y="138571"/>
                </a:lnTo>
                <a:lnTo>
                  <a:pt x="299903" y="186575"/>
                </a:lnTo>
                <a:lnTo>
                  <a:pt x="195960" y="138571"/>
                </a:ln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</p:sp>
      <p:sp>
        <p:nvSpPr>
          <p:cNvPr id="9" name="pyramid-chart_64746"/>
          <p:cNvSpPr>
            <a:spLocks noChangeAspect="1"/>
          </p:cNvSpPr>
          <p:nvPr/>
        </p:nvSpPr>
        <p:spPr bwMode="auto">
          <a:xfrm>
            <a:off x="439761" y="2794783"/>
            <a:ext cx="376768" cy="358992"/>
          </a:xfrm>
          <a:custGeom>
            <a:avLst/>
            <a:gdLst>
              <a:gd name="connsiteX0" fmla="*/ 514018 w 574150"/>
              <a:gd name="connsiteY0" fmla="*/ 3211 h 547062"/>
              <a:gd name="connsiteX1" fmla="*/ 520905 w 574150"/>
              <a:gd name="connsiteY1" fmla="*/ 3211 h 547062"/>
              <a:gd name="connsiteX2" fmla="*/ 532958 w 574150"/>
              <a:gd name="connsiteY2" fmla="*/ 27305 h 547062"/>
              <a:gd name="connsiteX3" fmla="*/ 543289 w 574150"/>
              <a:gd name="connsiteY3" fmla="*/ 35049 h 547062"/>
              <a:gd name="connsiteX4" fmla="*/ 569977 w 574150"/>
              <a:gd name="connsiteY4" fmla="*/ 39351 h 547062"/>
              <a:gd name="connsiteX5" fmla="*/ 572560 w 574150"/>
              <a:gd name="connsiteY5" fmla="*/ 45375 h 547062"/>
              <a:gd name="connsiteX6" fmla="*/ 552759 w 574150"/>
              <a:gd name="connsiteY6" fmla="*/ 64306 h 547062"/>
              <a:gd name="connsiteX7" fmla="*/ 548454 w 574150"/>
              <a:gd name="connsiteY7" fmla="*/ 76352 h 547062"/>
              <a:gd name="connsiteX8" fmla="*/ 553620 w 574150"/>
              <a:gd name="connsiteY8" fmla="*/ 103888 h 547062"/>
              <a:gd name="connsiteX9" fmla="*/ 548454 w 574150"/>
              <a:gd name="connsiteY9" fmla="*/ 107330 h 547062"/>
              <a:gd name="connsiteX10" fmla="*/ 523488 w 574150"/>
              <a:gd name="connsiteY10" fmla="*/ 94423 h 547062"/>
              <a:gd name="connsiteX11" fmla="*/ 510575 w 574150"/>
              <a:gd name="connsiteY11" fmla="*/ 94423 h 547062"/>
              <a:gd name="connsiteX12" fmla="*/ 486469 w 574150"/>
              <a:gd name="connsiteY12" fmla="*/ 107330 h 547062"/>
              <a:gd name="connsiteX13" fmla="*/ 481304 w 574150"/>
              <a:gd name="connsiteY13" fmla="*/ 103888 h 547062"/>
              <a:gd name="connsiteX14" fmla="*/ 486469 w 574150"/>
              <a:gd name="connsiteY14" fmla="*/ 76352 h 547062"/>
              <a:gd name="connsiteX15" fmla="*/ 482165 w 574150"/>
              <a:gd name="connsiteY15" fmla="*/ 64306 h 547062"/>
              <a:gd name="connsiteX16" fmla="*/ 462364 w 574150"/>
              <a:gd name="connsiteY16" fmla="*/ 45375 h 547062"/>
              <a:gd name="connsiteX17" fmla="*/ 464086 w 574150"/>
              <a:gd name="connsiteY17" fmla="*/ 39351 h 547062"/>
              <a:gd name="connsiteX18" fmla="*/ 491635 w 574150"/>
              <a:gd name="connsiteY18" fmla="*/ 35049 h 547062"/>
              <a:gd name="connsiteX19" fmla="*/ 501965 w 574150"/>
              <a:gd name="connsiteY19" fmla="*/ 27305 h 547062"/>
              <a:gd name="connsiteX20" fmla="*/ 287223 w 574150"/>
              <a:gd name="connsiteY20" fmla="*/ 0 h 547062"/>
              <a:gd name="connsiteX21" fmla="*/ 303152 w 574150"/>
              <a:gd name="connsiteY21" fmla="*/ 13543 h 547062"/>
              <a:gd name="connsiteX22" fmla="*/ 365143 w 574150"/>
              <a:gd name="connsiteY22" fmla="*/ 139082 h 547062"/>
              <a:gd name="connsiteX23" fmla="*/ 417664 w 574150"/>
              <a:gd name="connsiteY23" fmla="*/ 176915 h 547062"/>
              <a:gd name="connsiteX24" fmla="*/ 555423 w 574150"/>
              <a:gd name="connsiteY24" fmla="*/ 196692 h 547062"/>
              <a:gd name="connsiteX25" fmla="*/ 565755 w 574150"/>
              <a:gd name="connsiteY25" fmla="*/ 227646 h 547062"/>
              <a:gd name="connsiteX26" fmla="*/ 465880 w 574150"/>
              <a:gd name="connsiteY26" fmla="*/ 324810 h 547062"/>
              <a:gd name="connsiteX27" fmla="*/ 445216 w 574150"/>
              <a:gd name="connsiteY27" fmla="*/ 386719 h 547062"/>
              <a:gd name="connsiteX28" fmla="*/ 469324 w 574150"/>
              <a:gd name="connsiteY28" fmla="*/ 524296 h 547062"/>
              <a:gd name="connsiteX29" fmla="*/ 442633 w 574150"/>
              <a:gd name="connsiteY29" fmla="*/ 543213 h 547062"/>
              <a:gd name="connsiteX30" fmla="*/ 319511 w 574150"/>
              <a:gd name="connsiteY30" fmla="*/ 477864 h 547062"/>
              <a:gd name="connsiteX31" fmla="*/ 254936 w 574150"/>
              <a:gd name="connsiteY31" fmla="*/ 477864 h 547062"/>
              <a:gd name="connsiteX32" fmla="*/ 130953 w 574150"/>
              <a:gd name="connsiteY32" fmla="*/ 543213 h 547062"/>
              <a:gd name="connsiteX33" fmla="*/ 105123 w 574150"/>
              <a:gd name="connsiteY33" fmla="*/ 524296 h 547062"/>
              <a:gd name="connsiteX34" fmla="*/ 128370 w 574150"/>
              <a:gd name="connsiteY34" fmla="*/ 386719 h 547062"/>
              <a:gd name="connsiteX35" fmla="*/ 108567 w 574150"/>
              <a:gd name="connsiteY35" fmla="*/ 324810 h 547062"/>
              <a:gd name="connsiteX36" fmla="*/ 8692 w 574150"/>
              <a:gd name="connsiteY36" fmla="*/ 227646 h 547062"/>
              <a:gd name="connsiteX37" fmla="*/ 18163 w 574150"/>
              <a:gd name="connsiteY37" fmla="*/ 196692 h 547062"/>
              <a:gd name="connsiteX38" fmla="*/ 156783 w 574150"/>
              <a:gd name="connsiteY38" fmla="*/ 176915 h 547062"/>
              <a:gd name="connsiteX39" fmla="*/ 209303 w 574150"/>
              <a:gd name="connsiteY39" fmla="*/ 139082 h 547062"/>
              <a:gd name="connsiteX40" fmla="*/ 271295 w 574150"/>
              <a:gd name="connsiteY40" fmla="*/ 13543 h 547062"/>
              <a:gd name="connsiteX41" fmla="*/ 287223 w 574150"/>
              <a:gd name="connsiteY41" fmla="*/ 0 h 5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4150" h="547062">
                <a:moveTo>
                  <a:pt x="514018" y="3211"/>
                </a:moveTo>
                <a:cubicBezTo>
                  <a:pt x="515740" y="-231"/>
                  <a:pt x="519184" y="-231"/>
                  <a:pt x="520905" y="3211"/>
                </a:cubicBezTo>
                <a:lnTo>
                  <a:pt x="532958" y="27305"/>
                </a:lnTo>
                <a:cubicBezTo>
                  <a:pt x="534680" y="31607"/>
                  <a:pt x="538984" y="34189"/>
                  <a:pt x="543289" y="35049"/>
                </a:cubicBezTo>
                <a:lnTo>
                  <a:pt x="569977" y="39351"/>
                </a:lnTo>
                <a:cubicBezTo>
                  <a:pt x="574281" y="39351"/>
                  <a:pt x="575142" y="42793"/>
                  <a:pt x="572560" y="45375"/>
                </a:cubicBezTo>
                <a:lnTo>
                  <a:pt x="552759" y="64306"/>
                </a:lnTo>
                <a:cubicBezTo>
                  <a:pt x="550176" y="66887"/>
                  <a:pt x="547593" y="72910"/>
                  <a:pt x="548454" y="76352"/>
                </a:cubicBezTo>
                <a:lnTo>
                  <a:pt x="553620" y="103888"/>
                </a:lnTo>
                <a:cubicBezTo>
                  <a:pt x="553620" y="107330"/>
                  <a:pt x="551898" y="109051"/>
                  <a:pt x="548454" y="107330"/>
                </a:cubicBezTo>
                <a:lnTo>
                  <a:pt x="523488" y="94423"/>
                </a:lnTo>
                <a:cubicBezTo>
                  <a:pt x="520044" y="92702"/>
                  <a:pt x="514879" y="92702"/>
                  <a:pt x="510575" y="94423"/>
                </a:cubicBezTo>
                <a:lnTo>
                  <a:pt x="486469" y="107330"/>
                </a:lnTo>
                <a:cubicBezTo>
                  <a:pt x="483026" y="109051"/>
                  <a:pt x="480443" y="107330"/>
                  <a:pt x="481304" y="103888"/>
                </a:cubicBezTo>
                <a:lnTo>
                  <a:pt x="486469" y="76352"/>
                </a:lnTo>
                <a:cubicBezTo>
                  <a:pt x="486469" y="72910"/>
                  <a:pt x="484747" y="66887"/>
                  <a:pt x="482165" y="64306"/>
                </a:cubicBezTo>
                <a:lnTo>
                  <a:pt x="462364" y="45375"/>
                </a:lnTo>
                <a:cubicBezTo>
                  <a:pt x="459781" y="42793"/>
                  <a:pt x="460642" y="39351"/>
                  <a:pt x="464086" y="39351"/>
                </a:cubicBezTo>
                <a:lnTo>
                  <a:pt x="491635" y="35049"/>
                </a:lnTo>
                <a:cubicBezTo>
                  <a:pt x="495939" y="34189"/>
                  <a:pt x="500244" y="31607"/>
                  <a:pt x="501965" y="27305"/>
                </a:cubicBezTo>
                <a:close/>
                <a:moveTo>
                  <a:pt x="287223" y="0"/>
                </a:moveTo>
                <a:cubicBezTo>
                  <a:pt x="293035" y="0"/>
                  <a:pt x="298847" y="4515"/>
                  <a:pt x="303152" y="13543"/>
                </a:cubicBezTo>
                <a:lnTo>
                  <a:pt x="365143" y="139082"/>
                </a:lnTo>
                <a:cubicBezTo>
                  <a:pt x="373753" y="157138"/>
                  <a:pt x="397861" y="174335"/>
                  <a:pt x="417664" y="176915"/>
                </a:cubicBezTo>
                <a:lnTo>
                  <a:pt x="555423" y="196692"/>
                </a:lnTo>
                <a:cubicBezTo>
                  <a:pt x="575226" y="200131"/>
                  <a:pt x="580392" y="213889"/>
                  <a:pt x="565755" y="227646"/>
                </a:cubicBezTo>
                <a:lnTo>
                  <a:pt x="465880" y="324810"/>
                </a:lnTo>
                <a:cubicBezTo>
                  <a:pt x="451243" y="339427"/>
                  <a:pt x="442633" y="366943"/>
                  <a:pt x="445216" y="386719"/>
                </a:cubicBezTo>
                <a:lnTo>
                  <a:pt x="469324" y="524296"/>
                </a:lnTo>
                <a:cubicBezTo>
                  <a:pt x="472768" y="544072"/>
                  <a:pt x="460714" y="552671"/>
                  <a:pt x="442633" y="543213"/>
                </a:cubicBezTo>
                <a:lnTo>
                  <a:pt x="319511" y="477864"/>
                </a:lnTo>
                <a:cubicBezTo>
                  <a:pt x="301430" y="468405"/>
                  <a:pt x="272156" y="468405"/>
                  <a:pt x="254936" y="477864"/>
                </a:cubicBezTo>
                <a:lnTo>
                  <a:pt x="130953" y="543213"/>
                </a:lnTo>
                <a:cubicBezTo>
                  <a:pt x="112872" y="552671"/>
                  <a:pt x="101679" y="544072"/>
                  <a:pt x="105123" y="524296"/>
                </a:cubicBezTo>
                <a:lnTo>
                  <a:pt x="128370" y="386719"/>
                </a:lnTo>
                <a:cubicBezTo>
                  <a:pt x="131814" y="366943"/>
                  <a:pt x="123204" y="339427"/>
                  <a:pt x="108567" y="324810"/>
                </a:cubicBezTo>
                <a:lnTo>
                  <a:pt x="8692" y="227646"/>
                </a:lnTo>
                <a:cubicBezTo>
                  <a:pt x="-5945" y="213889"/>
                  <a:pt x="-1640" y="200131"/>
                  <a:pt x="18163" y="196692"/>
                </a:cubicBezTo>
                <a:lnTo>
                  <a:pt x="156783" y="176915"/>
                </a:lnTo>
                <a:cubicBezTo>
                  <a:pt x="176586" y="174335"/>
                  <a:pt x="199832" y="157138"/>
                  <a:pt x="209303" y="139082"/>
                </a:cubicBezTo>
                <a:lnTo>
                  <a:pt x="271295" y="13543"/>
                </a:lnTo>
                <a:cubicBezTo>
                  <a:pt x="275600" y="4515"/>
                  <a:pt x="281412" y="0"/>
                  <a:pt x="287223" y="0"/>
                </a:cubicBez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pyramid-chart_64746"/>
          <p:cNvSpPr>
            <a:spLocks noChangeAspect="1"/>
          </p:cNvSpPr>
          <p:nvPr/>
        </p:nvSpPr>
        <p:spPr bwMode="auto">
          <a:xfrm>
            <a:off x="435024" y="4264861"/>
            <a:ext cx="376768" cy="346210"/>
          </a:xfrm>
          <a:custGeom>
            <a:avLst/>
            <a:gdLst>
              <a:gd name="connsiteX0" fmla="*/ 366665 w 604675"/>
              <a:gd name="connsiteY0" fmla="*/ 388199 h 555632"/>
              <a:gd name="connsiteX1" fmla="*/ 366665 w 604675"/>
              <a:gd name="connsiteY1" fmla="*/ 481413 h 555632"/>
              <a:gd name="connsiteX2" fmla="*/ 426977 w 604675"/>
              <a:gd name="connsiteY2" fmla="*/ 481413 h 555632"/>
              <a:gd name="connsiteX3" fmla="*/ 426977 w 604675"/>
              <a:gd name="connsiteY3" fmla="*/ 388199 h 555632"/>
              <a:gd name="connsiteX4" fmla="*/ 189710 w 604675"/>
              <a:gd name="connsiteY4" fmla="*/ 388199 h 555632"/>
              <a:gd name="connsiteX5" fmla="*/ 189710 w 604675"/>
              <a:gd name="connsiteY5" fmla="*/ 481413 h 555632"/>
              <a:gd name="connsiteX6" fmla="*/ 250022 w 604675"/>
              <a:gd name="connsiteY6" fmla="*/ 481413 h 555632"/>
              <a:gd name="connsiteX7" fmla="*/ 250022 w 604675"/>
              <a:gd name="connsiteY7" fmla="*/ 388199 h 555632"/>
              <a:gd name="connsiteX8" fmla="*/ 366665 w 604675"/>
              <a:gd name="connsiteY8" fmla="*/ 291853 h 555632"/>
              <a:gd name="connsiteX9" fmla="*/ 366665 w 604675"/>
              <a:gd name="connsiteY9" fmla="*/ 385067 h 555632"/>
              <a:gd name="connsiteX10" fmla="*/ 426977 w 604675"/>
              <a:gd name="connsiteY10" fmla="*/ 385067 h 555632"/>
              <a:gd name="connsiteX11" fmla="*/ 426977 w 604675"/>
              <a:gd name="connsiteY11" fmla="*/ 291853 h 555632"/>
              <a:gd name="connsiteX12" fmla="*/ 189710 w 604675"/>
              <a:gd name="connsiteY12" fmla="*/ 291853 h 555632"/>
              <a:gd name="connsiteX13" fmla="*/ 189710 w 604675"/>
              <a:gd name="connsiteY13" fmla="*/ 385067 h 555632"/>
              <a:gd name="connsiteX14" fmla="*/ 250022 w 604675"/>
              <a:gd name="connsiteY14" fmla="*/ 385067 h 555632"/>
              <a:gd name="connsiteX15" fmla="*/ 250022 w 604675"/>
              <a:gd name="connsiteY15" fmla="*/ 291853 h 555632"/>
              <a:gd name="connsiteX16" fmla="*/ 257380 w 604675"/>
              <a:gd name="connsiteY16" fmla="*/ 53277 h 555632"/>
              <a:gd name="connsiteX17" fmla="*/ 359428 w 604675"/>
              <a:gd name="connsiteY17" fmla="*/ 53277 h 555632"/>
              <a:gd name="connsiteX18" fmla="*/ 366665 w 604675"/>
              <a:gd name="connsiteY18" fmla="*/ 60503 h 555632"/>
              <a:gd name="connsiteX19" fmla="*/ 366665 w 604675"/>
              <a:gd name="connsiteY19" fmla="*/ 96030 h 555632"/>
              <a:gd name="connsiteX20" fmla="*/ 557612 w 604675"/>
              <a:gd name="connsiteY20" fmla="*/ 96030 h 555632"/>
              <a:gd name="connsiteX21" fmla="*/ 559301 w 604675"/>
              <a:gd name="connsiteY21" fmla="*/ 97596 h 555632"/>
              <a:gd name="connsiteX22" fmla="*/ 557612 w 604675"/>
              <a:gd name="connsiteY22" fmla="*/ 99162 h 555632"/>
              <a:gd name="connsiteX23" fmla="*/ 366665 w 604675"/>
              <a:gd name="connsiteY23" fmla="*/ 99162 h 555632"/>
              <a:gd name="connsiteX24" fmla="*/ 366665 w 604675"/>
              <a:gd name="connsiteY24" fmla="*/ 192376 h 555632"/>
              <a:gd name="connsiteX25" fmla="*/ 557612 w 604675"/>
              <a:gd name="connsiteY25" fmla="*/ 192376 h 555632"/>
              <a:gd name="connsiteX26" fmla="*/ 559301 w 604675"/>
              <a:gd name="connsiteY26" fmla="*/ 193942 h 555632"/>
              <a:gd name="connsiteX27" fmla="*/ 557612 w 604675"/>
              <a:gd name="connsiteY27" fmla="*/ 195507 h 555632"/>
              <a:gd name="connsiteX28" fmla="*/ 366665 w 604675"/>
              <a:gd name="connsiteY28" fmla="*/ 195507 h 555632"/>
              <a:gd name="connsiteX29" fmla="*/ 366665 w 604675"/>
              <a:gd name="connsiteY29" fmla="*/ 288722 h 555632"/>
              <a:gd name="connsiteX30" fmla="*/ 426977 w 604675"/>
              <a:gd name="connsiteY30" fmla="*/ 288722 h 555632"/>
              <a:gd name="connsiteX31" fmla="*/ 426977 w 604675"/>
              <a:gd name="connsiteY31" fmla="*/ 237177 h 555632"/>
              <a:gd name="connsiteX32" fmla="*/ 434214 w 604675"/>
              <a:gd name="connsiteY32" fmla="*/ 229830 h 555632"/>
              <a:gd name="connsiteX33" fmla="*/ 536262 w 604675"/>
              <a:gd name="connsiteY33" fmla="*/ 229830 h 555632"/>
              <a:gd name="connsiteX34" fmla="*/ 543620 w 604675"/>
              <a:gd name="connsiteY34" fmla="*/ 237177 h 555632"/>
              <a:gd name="connsiteX35" fmla="*/ 543620 w 604675"/>
              <a:gd name="connsiteY35" fmla="*/ 288722 h 555632"/>
              <a:gd name="connsiteX36" fmla="*/ 557612 w 604675"/>
              <a:gd name="connsiteY36" fmla="*/ 288722 h 555632"/>
              <a:gd name="connsiteX37" fmla="*/ 559301 w 604675"/>
              <a:gd name="connsiteY37" fmla="*/ 290287 h 555632"/>
              <a:gd name="connsiteX38" fmla="*/ 557612 w 604675"/>
              <a:gd name="connsiteY38" fmla="*/ 291853 h 555632"/>
              <a:gd name="connsiteX39" fmla="*/ 543620 w 604675"/>
              <a:gd name="connsiteY39" fmla="*/ 291853 h 555632"/>
              <a:gd name="connsiteX40" fmla="*/ 543620 w 604675"/>
              <a:gd name="connsiteY40" fmla="*/ 385067 h 555632"/>
              <a:gd name="connsiteX41" fmla="*/ 557612 w 604675"/>
              <a:gd name="connsiteY41" fmla="*/ 385067 h 555632"/>
              <a:gd name="connsiteX42" fmla="*/ 559301 w 604675"/>
              <a:gd name="connsiteY42" fmla="*/ 386633 h 555632"/>
              <a:gd name="connsiteX43" fmla="*/ 557612 w 604675"/>
              <a:gd name="connsiteY43" fmla="*/ 388199 h 555632"/>
              <a:gd name="connsiteX44" fmla="*/ 543620 w 604675"/>
              <a:gd name="connsiteY44" fmla="*/ 388199 h 555632"/>
              <a:gd name="connsiteX45" fmla="*/ 543620 w 604675"/>
              <a:gd name="connsiteY45" fmla="*/ 481413 h 555632"/>
              <a:gd name="connsiteX46" fmla="*/ 557612 w 604675"/>
              <a:gd name="connsiteY46" fmla="*/ 481413 h 555632"/>
              <a:gd name="connsiteX47" fmla="*/ 559301 w 604675"/>
              <a:gd name="connsiteY47" fmla="*/ 482979 h 555632"/>
              <a:gd name="connsiteX48" fmla="*/ 557612 w 604675"/>
              <a:gd name="connsiteY48" fmla="*/ 484544 h 555632"/>
              <a:gd name="connsiteX49" fmla="*/ 543620 w 604675"/>
              <a:gd name="connsiteY49" fmla="*/ 484544 h 555632"/>
              <a:gd name="connsiteX50" fmla="*/ 536262 w 604675"/>
              <a:gd name="connsiteY50" fmla="*/ 491770 h 555632"/>
              <a:gd name="connsiteX51" fmla="*/ 434214 w 604675"/>
              <a:gd name="connsiteY51" fmla="*/ 491770 h 555632"/>
              <a:gd name="connsiteX52" fmla="*/ 426977 w 604675"/>
              <a:gd name="connsiteY52" fmla="*/ 484544 h 555632"/>
              <a:gd name="connsiteX53" fmla="*/ 366665 w 604675"/>
              <a:gd name="connsiteY53" fmla="*/ 484544 h 555632"/>
              <a:gd name="connsiteX54" fmla="*/ 359428 w 604675"/>
              <a:gd name="connsiteY54" fmla="*/ 491770 h 555632"/>
              <a:gd name="connsiteX55" fmla="*/ 257380 w 604675"/>
              <a:gd name="connsiteY55" fmla="*/ 491770 h 555632"/>
              <a:gd name="connsiteX56" fmla="*/ 250022 w 604675"/>
              <a:gd name="connsiteY56" fmla="*/ 484544 h 555632"/>
              <a:gd name="connsiteX57" fmla="*/ 189710 w 604675"/>
              <a:gd name="connsiteY57" fmla="*/ 484544 h 555632"/>
              <a:gd name="connsiteX58" fmla="*/ 182473 w 604675"/>
              <a:gd name="connsiteY58" fmla="*/ 491770 h 555632"/>
              <a:gd name="connsiteX59" fmla="*/ 80425 w 604675"/>
              <a:gd name="connsiteY59" fmla="*/ 491770 h 555632"/>
              <a:gd name="connsiteX60" fmla="*/ 73187 w 604675"/>
              <a:gd name="connsiteY60" fmla="*/ 484544 h 555632"/>
              <a:gd name="connsiteX61" fmla="*/ 47012 w 604675"/>
              <a:gd name="connsiteY61" fmla="*/ 484544 h 555632"/>
              <a:gd name="connsiteX62" fmla="*/ 45444 w 604675"/>
              <a:gd name="connsiteY62" fmla="*/ 482979 h 555632"/>
              <a:gd name="connsiteX63" fmla="*/ 47012 w 604675"/>
              <a:gd name="connsiteY63" fmla="*/ 481413 h 555632"/>
              <a:gd name="connsiteX64" fmla="*/ 73187 w 604675"/>
              <a:gd name="connsiteY64" fmla="*/ 481413 h 555632"/>
              <a:gd name="connsiteX65" fmla="*/ 73187 w 604675"/>
              <a:gd name="connsiteY65" fmla="*/ 388199 h 555632"/>
              <a:gd name="connsiteX66" fmla="*/ 47012 w 604675"/>
              <a:gd name="connsiteY66" fmla="*/ 388199 h 555632"/>
              <a:gd name="connsiteX67" fmla="*/ 45444 w 604675"/>
              <a:gd name="connsiteY67" fmla="*/ 386633 h 555632"/>
              <a:gd name="connsiteX68" fmla="*/ 47012 w 604675"/>
              <a:gd name="connsiteY68" fmla="*/ 385067 h 555632"/>
              <a:gd name="connsiteX69" fmla="*/ 73187 w 604675"/>
              <a:gd name="connsiteY69" fmla="*/ 385067 h 555632"/>
              <a:gd name="connsiteX70" fmla="*/ 73187 w 604675"/>
              <a:gd name="connsiteY70" fmla="*/ 291853 h 555632"/>
              <a:gd name="connsiteX71" fmla="*/ 47012 w 604675"/>
              <a:gd name="connsiteY71" fmla="*/ 291853 h 555632"/>
              <a:gd name="connsiteX72" fmla="*/ 45444 w 604675"/>
              <a:gd name="connsiteY72" fmla="*/ 290287 h 555632"/>
              <a:gd name="connsiteX73" fmla="*/ 47012 w 604675"/>
              <a:gd name="connsiteY73" fmla="*/ 288722 h 555632"/>
              <a:gd name="connsiteX74" fmla="*/ 73187 w 604675"/>
              <a:gd name="connsiteY74" fmla="*/ 288722 h 555632"/>
              <a:gd name="connsiteX75" fmla="*/ 73187 w 604675"/>
              <a:gd name="connsiteY75" fmla="*/ 237177 h 555632"/>
              <a:gd name="connsiteX76" fmla="*/ 80425 w 604675"/>
              <a:gd name="connsiteY76" fmla="*/ 229830 h 555632"/>
              <a:gd name="connsiteX77" fmla="*/ 182473 w 604675"/>
              <a:gd name="connsiteY77" fmla="*/ 229830 h 555632"/>
              <a:gd name="connsiteX78" fmla="*/ 189710 w 604675"/>
              <a:gd name="connsiteY78" fmla="*/ 237177 h 555632"/>
              <a:gd name="connsiteX79" fmla="*/ 189710 w 604675"/>
              <a:gd name="connsiteY79" fmla="*/ 288722 h 555632"/>
              <a:gd name="connsiteX80" fmla="*/ 250022 w 604675"/>
              <a:gd name="connsiteY80" fmla="*/ 288722 h 555632"/>
              <a:gd name="connsiteX81" fmla="*/ 250022 w 604675"/>
              <a:gd name="connsiteY81" fmla="*/ 195507 h 555632"/>
              <a:gd name="connsiteX82" fmla="*/ 47012 w 604675"/>
              <a:gd name="connsiteY82" fmla="*/ 195507 h 555632"/>
              <a:gd name="connsiteX83" fmla="*/ 45444 w 604675"/>
              <a:gd name="connsiteY83" fmla="*/ 193942 h 555632"/>
              <a:gd name="connsiteX84" fmla="*/ 47012 w 604675"/>
              <a:gd name="connsiteY84" fmla="*/ 192376 h 555632"/>
              <a:gd name="connsiteX85" fmla="*/ 250022 w 604675"/>
              <a:gd name="connsiteY85" fmla="*/ 192376 h 555632"/>
              <a:gd name="connsiteX86" fmla="*/ 250022 w 604675"/>
              <a:gd name="connsiteY86" fmla="*/ 99162 h 555632"/>
              <a:gd name="connsiteX87" fmla="*/ 47012 w 604675"/>
              <a:gd name="connsiteY87" fmla="*/ 99162 h 555632"/>
              <a:gd name="connsiteX88" fmla="*/ 45444 w 604675"/>
              <a:gd name="connsiteY88" fmla="*/ 97596 h 555632"/>
              <a:gd name="connsiteX89" fmla="*/ 47012 w 604675"/>
              <a:gd name="connsiteY89" fmla="*/ 96030 h 555632"/>
              <a:gd name="connsiteX90" fmla="*/ 250022 w 604675"/>
              <a:gd name="connsiteY90" fmla="*/ 96030 h 555632"/>
              <a:gd name="connsiteX91" fmla="*/ 250022 w 604675"/>
              <a:gd name="connsiteY91" fmla="*/ 60503 h 555632"/>
              <a:gd name="connsiteX92" fmla="*/ 257380 w 604675"/>
              <a:gd name="connsiteY92" fmla="*/ 53277 h 555632"/>
              <a:gd name="connsiteX93" fmla="*/ 16043 w 604675"/>
              <a:gd name="connsiteY93" fmla="*/ 0 h 555632"/>
              <a:gd name="connsiteX94" fmla="*/ 32206 w 604675"/>
              <a:gd name="connsiteY94" fmla="*/ 16020 h 555632"/>
              <a:gd name="connsiteX95" fmla="*/ 32206 w 604675"/>
              <a:gd name="connsiteY95" fmla="*/ 523593 h 555632"/>
              <a:gd name="connsiteX96" fmla="*/ 588632 w 604675"/>
              <a:gd name="connsiteY96" fmla="*/ 523593 h 555632"/>
              <a:gd name="connsiteX97" fmla="*/ 604675 w 604675"/>
              <a:gd name="connsiteY97" fmla="*/ 539612 h 555632"/>
              <a:gd name="connsiteX98" fmla="*/ 588632 w 604675"/>
              <a:gd name="connsiteY98" fmla="*/ 555632 h 555632"/>
              <a:gd name="connsiteX99" fmla="*/ 16043 w 604675"/>
              <a:gd name="connsiteY99" fmla="*/ 555632 h 555632"/>
              <a:gd name="connsiteX100" fmla="*/ 0 w 604675"/>
              <a:gd name="connsiteY100" fmla="*/ 539612 h 555632"/>
              <a:gd name="connsiteX101" fmla="*/ 0 w 604675"/>
              <a:gd name="connsiteY101" fmla="*/ 16020 h 555632"/>
              <a:gd name="connsiteX102" fmla="*/ 16043 w 604675"/>
              <a:gd name="connsiteY102" fmla="*/ 0 h 5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4675" h="555632">
                <a:moveTo>
                  <a:pt x="366665" y="388199"/>
                </a:moveTo>
                <a:lnTo>
                  <a:pt x="366665" y="481413"/>
                </a:lnTo>
                <a:lnTo>
                  <a:pt x="426977" y="481413"/>
                </a:lnTo>
                <a:lnTo>
                  <a:pt x="426977" y="388199"/>
                </a:lnTo>
                <a:close/>
                <a:moveTo>
                  <a:pt x="189710" y="388199"/>
                </a:moveTo>
                <a:lnTo>
                  <a:pt x="189710" y="481413"/>
                </a:lnTo>
                <a:lnTo>
                  <a:pt x="250022" y="481413"/>
                </a:lnTo>
                <a:lnTo>
                  <a:pt x="250022" y="388199"/>
                </a:lnTo>
                <a:close/>
                <a:moveTo>
                  <a:pt x="366665" y="291853"/>
                </a:moveTo>
                <a:lnTo>
                  <a:pt x="366665" y="385067"/>
                </a:lnTo>
                <a:lnTo>
                  <a:pt x="426977" y="385067"/>
                </a:lnTo>
                <a:lnTo>
                  <a:pt x="426977" y="291853"/>
                </a:lnTo>
                <a:close/>
                <a:moveTo>
                  <a:pt x="189710" y="291853"/>
                </a:moveTo>
                <a:lnTo>
                  <a:pt x="189710" y="385067"/>
                </a:lnTo>
                <a:lnTo>
                  <a:pt x="250022" y="385067"/>
                </a:lnTo>
                <a:lnTo>
                  <a:pt x="250022" y="291853"/>
                </a:lnTo>
                <a:close/>
                <a:moveTo>
                  <a:pt x="257380" y="53277"/>
                </a:moveTo>
                <a:lnTo>
                  <a:pt x="359428" y="53277"/>
                </a:lnTo>
                <a:cubicBezTo>
                  <a:pt x="363408" y="53277"/>
                  <a:pt x="366665" y="56529"/>
                  <a:pt x="366665" y="60503"/>
                </a:cubicBezTo>
                <a:lnTo>
                  <a:pt x="366665" y="96030"/>
                </a:lnTo>
                <a:lnTo>
                  <a:pt x="557612" y="96030"/>
                </a:lnTo>
                <a:cubicBezTo>
                  <a:pt x="558577" y="96030"/>
                  <a:pt x="559301" y="96753"/>
                  <a:pt x="559301" y="97596"/>
                </a:cubicBezTo>
                <a:cubicBezTo>
                  <a:pt x="559301" y="98439"/>
                  <a:pt x="558577" y="99162"/>
                  <a:pt x="557612" y="99162"/>
                </a:cubicBezTo>
                <a:lnTo>
                  <a:pt x="366665" y="99162"/>
                </a:lnTo>
                <a:lnTo>
                  <a:pt x="366665" y="192376"/>
                </a:lnTo>
                <a:lnTo>
                  <a:pt x="557612" y="192376"/>
                </a:lnTo>
                <a:cubicBezTo>
                  <a:pt x="558577" y="192376"/>
                  <a:pt x="559301" y="193099"/>
                  <a:pt x="559301" y="193942"/>
                </a:cubicBezTo>
                <a:cubicBezTo>
                  <a:pt x="559301" y="194785"/>
                  <a:pt x="558577" y="195507"/>
                  <a:pt x="557612" y="195507"/>
                </a:cubicBezTo>
                <a:lnTo>
                  <a:pt x="366665" y="195507"/>
                </a:lnTo>
                <a:lnTo>
                  <a:pt x="366665" y="288722"/>
                </a:lnTo>
                <a:lnTo>
                  <a:pt x="426977" y="288722"/>
                </a:lnTo>
                <a:lnTo>
                  <a:pt x="426977" y="237177"/>
                </a:lnTo>
                <a:cubicBezTo>
                  <a:pt x="426977" y="233082"/>
                  <a:pt x="430234" y="229830"/>
                  <a:pt x="434214" y="229830"/>
                </a:cubicBezTo>
                <a:lnTo>
                  <a:pt x="536262" y="229830"/>
                </a:lnTo>
                <a:cubicBezTo>
                  <a:pt x="540363" y="229830"/>
                  <a:pt x="543620" y="233082"/>
                  <a:pt x="543620" y="237177"/>
                </a:cubicBezTo>
                <a:lnTo>
                  <a:pt x="543620" y="288722"/>
                </a:lnTo>
                <a:lnTo>
                  <a:pt x="557612" y="288722"/>
                </a:lnTo>
                <a:cubicBezTo>
                  <a:pt x="558577" y="288722"/>
                  <a:pt x="559301" y="289444"/>
                  <a:pt x="559301" y="290287"/>
                </a:cubicBezTo>
                <a:cubicBezTo>
                  <a:pt x="559301" y="291130"/>
                  <a:pt x="558577" y="291853"/>
                  <a:pt x="557612" y="291853"/>
                </a:cubicBezTo>
                <a:lnTo>
                  <a:pt x="543620" y="291853"/>
                </a:lnTo>
                <a:lnTo>
                  <a:pt x="543620" y="385067"/>
                </a:lnTo>
                <a:lnTo>
                  <a:pt x="557612" y="385067"/>
                </a:lnTo>
                <a:cubicBezTo>
                  <a:pt x="558577" y="385067"/>
                  <a:pt x="559301" y="385790"/>
                  <a:pt x="559301" y="386633"/>
                </a:cubicBezTo>
                <a:cubicBezTo>
                  <a:pt x="559301" y="387476"/>
                  <a:pt x="558577" y="388199"/>
                  <a:pt x="557612" y="388199"/>
                </a:cubicBezTo>
                <a:lnTo>
                  <a:pt x="543620" y="388199"/>
                </a:lnTo>
                <a:lnTo>
                  <a:pt x="543620" y="481413"/>
                </a:lnTo>
                <a:lnTo>
                  <a:pt x="557612" y="481413"/>
                </a:lnTo>
                <a:cubicBezTo>
                  <a:pt x="558577" y="481413"/>
                  <a:pt x="559301" y="482136"/>
                  <a:pt x="559301" y="482979"/>
                </a:cubicBezTo>
                <a:cubicBezTo>
                  <a:pt x="559301" y="483822"/>
                  <a:pt x="558577" y="484544"/>
                  <a:pt x="557612" y="484544"/>
                </a:cubicBezTo>
                <a:lnTo>
                  <a:pt x="543620" y="484544"/>
                </a:lnTo>
                <a:cubicBezTo>
                  <a:pt x="543499" y="488518"/>
                  <a:pt x="540243" y="491770"/>
                  <a:pt x="536262" y="491770"/>
                </a:cubicBezTo>
                <a:lnTo>
                  <a:pt x="434214" y="491770"/>
                </a:lnTo>
                <a:cubicBezTo>
                  <a:pt x="430234" y="491770"/>
                  <a:pt x="426977" y="488518"/>
                  <a:pt x="426977" y="484544"/>
                </a:cubicBezTo>
                <a:lnTo>
                  <a:pt x="366665" y="484544"/>
                </a:lnTo>
                <a:cubicBezTo>
                  <a:pt x="366665" y="488518"/>
                  <a:pt x="363408" y="491770"/>
                  <a:pt x="359428" y="491770"/>
                </a:cubicBezTo>
                <a:lnTo>
                  <a:pt x="257380" y="491770"/>
                </a:lnTo>
                <a:cubicBezTo>
                  <a:pt x="253399" y="491770"/>
                  <a:pt x="250142" y="488518"/>
                  <a:pt x="250022" y="484544"/>
                </a:cubicBezTo>
                <a:lnTo>
                  <a:pt x="189710" y="484544"/>
                </a:lnTo>
                <a:cubicBezTo>
                  <a:pt x="189710" y="488518"/>
                  <a:pt x="186453" y="491770"/>
                  <a:pt x="182473" y="491770"/>
                </a:cubicBezTo>
                <a:lnTo>
                  <a:pt x="80425" y="491770"/>
                </a:lnTo>
                <a:cubicBezTo>
                  <a:pt x="76444" y="491770"/>
                  <a:pt x="73187" y="488518"/>
                  <a:pt x="73187" y="484544"/>
                </a:cubicBezTo>
                <a:lnTo>
                  <a:pt x="47012" y="484544"/>
                </a:lnTo>
                <a:cubicBezTo>
                  <a:pt x="46168" y="484544"/>
                  <a:pt x="45444" y="483822"/>
                  <a:pt x="45444" y="482979"/>
                </a:cubicBezTo>
                <a:cubicBezTo>
                  <a:pt x="45444" y="482136"/>
                  <a:pt x="46168" y="481413"/>
                  <a:pt x="47012" y="481413"/>
                </a:cubicBezTo>
                <a:lnTo>
                  <a:pt x="73187" y="481413"/>
                </a:lnTo>
                <a:lnTo>
                  <a:pt x="73187" y="388199"/>
                </a:lnTo>
                <a:lnTo>
                  <a:pt x="47012" y="388199"/>
                </a:lnTo>
                <a:cubicBezTo>
                  <a:pt x="46168" y="388199"/>
                  <a:pt x="45444" y="387476"/>
                  <a:pt x="45444" y="386633"/>
                </a:cubicBezTo>
                <a:cubicBezTo>
                  <a:pt x="45444" y="385790"/>
                  <a:pt x="46168" y="385067"/>
                  <a:pt x="47012" y="385067"/>
                </a:cubicBezTo>
                <a:lnTo>
                  <a:pt x="73187" y="385067"/>
                </a:lnTo>
                <a:lnTo>
                  <a:pt x="73187" y="291853"/>
                </a:lnTo>
                <a:lnTo>
                  <a:pt x="47012" y="291853"/>
                </a:lnTo>
                <a:cubicBezTo>
                  <a:pt x="46168" y="291853"/>
                  <a:pt x="45444" y="291130"/>
                  <a:pt x="45444" y="290287"/>
                </a:cubicBezTo>
                <a:cubicBezTo>
                  <a:pt x="45444" y="289444"/>
                  <a:pt x="46168" y="288722"/>
                  <a:pt x="47012" y="288722"/>
                </a:cubicBezTo>
                <a:lnTo>
                  <a:pt x="73187" y="288722"/>
                </a:lnTo>
                <a:lnTo>
                  <a:pt x="73187" y="237177"/>
                </a:lnTo>
                <a:cubicBezTo>
                  <a:pt x="73187" y="233082"/>
                  <a:pt x="76444" y="229830"/>
                  <a:pt x="80425" y="229830"/>
                </a:cubicBezTo>
                <a:lnTo>
                  <a:pt x="182473" y="229830"/>
                </a:lnTo>
                <a:cubicBezTo>
                  <a:pt x="186453" y="229830"/>
                  <a:pt x="189710" y="233082"/>
                  <a:pt x="189710" y="237177"/>
                </a:cubicBezTo>
                <a:lnTo>
                  <a:pt x="189710" y="288722"/>
                </a:lnTo>
                <a:lnTo>
                  <a:pt x="250022" y="288722"/>
                </a:lnTo>
                <a:lnTo>
                  <a:pt x="250022" y="195507"/>
                </a:lnTo>
                <a:lnTo>
                  <a:pt x="47012" y="195507"/>
                </a:lnTo>
                <a:cubicBezTo>
                  <a:pt x="46168" y="195507"/>
                  <a:pt x="45444" y="194785"/>
                  <a:pt x="45444" y="193942"/>
                </a:cubicBezTo>
                <a:cubicBezTo>
                  <a:pt x="45444" y="193099"/>
                  <a:pt x="46168" y="192376"/>
                  <a:pt x="47012" y="192376"/>
                </a:cubicBezTo>
                <a:lnTo>
                  <a:pt x="250022" y="192376"/>
                </a:lnTo>
                <a:lnTo>
                  <a:pt x="250022" y="99162"/>
                </a:lnTo>
                <a:lnTo>
                  <a:pt x="47012" y="99162"/>
                </a:lnTo>
                <a:cubicBezTo>
                  <a:pt x="46168" y="99162"/>
                  <a:pt x="45444" y="98439"/>
                  <a:pt x="45444" y="97596"/>
                </a:cubicBezTo>
                <a:cubicBezTo>
                  <a:pt x="45444" y="96753"/>
                  <a:pt x="46168" y="96030"/>
                  <a:pt x="47012" y="96030"/>
                </a:cubicBezTo>
                <a:lnTo>
                  <a:pt x="250022" y="96030"/>
                </a:lnTo>
                <a:lnTo>
                  <a:pt x="250022" y="60503"/>
                </a:lnTo>
                <a:cubicBezTo>
                  <a:pt x="250022" y="56529"/>
                  <a:pt x="253279" y="53277"/>
                  <a:pt x="257380" y="53277"/>
                </a:cubicBezTo>
                <a:close/>
                <a:moveTo>
                  <a:pt x="16043" y="0"/>
                </a:moveTo>
                <a:cubicBezTo>
                  <a:pt x="24969" y="0"/>
                  <a:pt x="32206" y="7227"/>
                  <a:pt x="32206" y="16020"/>
                </a:cubicBezTo>
                <a:lnTo>
                  <a:pt x="32206" y="523593"/>
                </a:lnTo>
                <a:lnTo>
                  <a:pt x="588632" y="523593"/>
                </a:lnTo>
                <a:cubicBezTo>
                  <a:pt x="597558" y="523593"/>
                  <a:pt x="604675" y="530699"/>
                  <a:pt x="604675" y="539612"/>
                </a:cubicBezTo>
                <a:cubicBezTo>
                  <a:pt x="604675" y="548526"/>
                  <a:pt x="597558" y="555632"/>
                  <a:pt x="588632" y="555632"/>
                </a:cubicBezTo>
                <a:lnTo>
                  <a:pt x="16043" y="555632"/>
                </a:lnTo>
                <a:cubicBezTo>
                  <a:pt x="7237" y="555632"/>
                  <a:pt x="0" y="548526"/>
                  <a:pt x="0" y="539612"/>
                </a:cubicBezTo>
                <a:lnTo>
                  <a:pt x="0" y="16020"/>
                </a:lnTo>
                <a:cubicBezTo>
                  <a:pt x="0" y="7227"/>
                  <a:pt x="7237" y="0"/>
                  <a:pt x="16043" y="0"/>
                </a:cubicBez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9129" y="3274172"/>
            <a:ext cx="5081502" cy="8485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rgbClr val="5C5A5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区块链的去中心化特性大幅提高了金融平台的数据安全性，金融机构可以在区块链上共享风险数据，构建跨机构的风险管理平台，对可疑行为进行早期预警。</a:t>
            </a:r>
            <a:endParaRPr kumimoji="1" lang="zh-CN" altLang="en-US" sz="1300" dirty="0">
              <a:solidFill>
                <a:srgbClr val="5C5A5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9560"/>
            <a:ext cx="5827645" cy="473047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46992" y="279311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增强防控能力</a:t>
            </a:r>
            <a:endParaRPr lang="zh-CN" altLang="en-US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2255" y="422751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构建合作机制</a:t>
            </a:r>
            <a:endParaRPr lang="zh-CN" altLang="en-US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129" y="4736345"/>
            <a:ext cx="5081502" cy="11085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rgbClr val="5C5A5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犯罪防治涉及多个部门和跨国协作，区块链的去中心化和数据共享能力在这一过程中提供了独特的优势。基于区块链的多部门合作平台，金融机构、监管部门、执法机构等多方可以在链上实时共享犯罪数据，减少信息孤岛效应，形成一个跨部门的信任机制。</a:t>
            </a:r>
            <a:endParaRPr kumimoji="1" lang="zh-CN" altLang="en-US" sz="1300" dirty="0">
              <a:solidFill>
                <a:srgbClr val="5C5A5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90142" y="5844918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zh-CN" altLang="zh-CN" sz="18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区块链移动金融犯罪预警系统构建</a:t>
            </a:r>
            <a:r>
              <a:rPr lang="zh-CN" altLang="zh-CN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 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569759" y="2611041"/>
            <a:ext cx="5078873" cy="1199006"/>
            <a:chOff x="4827" y="4112"/>
            <a:chExt cx="7998" cy="188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112"/>
              <a:ext cx="5754" cy="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区块链技术在监狱系统中的应用</a:t>
              </a:r>
              <a:endParaRPr lang="zh-CN" sz="3600" b="1" spc="1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07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9489440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区块链技术在监狱系统中的应用——马立欣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solidFill>
                  <a:srgbClr val="6E85A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solidFill>
                <a:srgbClr val="6E85A3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302385" y="1504950"/>
            <a:ext cx="3004185" cy="1957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800" spc="-150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传统监狱管理系统的弊端：</a:t>
            </a:r>
            <a:endParaRPr lang="zh-CN" altLang="en-US" sz="110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信息孤岛现象严重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数据篡改风险较高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责任追踪困难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indent="0">
              <a:lnSpc>
                <a:spcPct val="130000"/>
              </a:lnSpc>
              <a:buNone/>
            </a:pP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2385" y="3620135"/>
            <a:ext cx="2833370" cy="2366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800" spc="-150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区块链技术的优势：</a:t>
            </a:r>
            <a:endParaRPr lang="zh-CN" altLang="en-US" sz="1800" spc="-150" dirty="0">
              <a:solidFill>
                <a:srgbClr val="256DB7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 algn="l">
              <a:lnSpc>
                <a:spcPct val="19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数据不可篡改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-285750" algn="l">
              <a:lnSpc>
                <a:spcPct val="19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执法流程透明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 algn="l">
              <a:lnSpc>
                <a:spcPct val="19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自动执行智能合约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 algn="l">
              <a:lnSpc>
                <a:spcPct val="19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监控数据安全存储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71450" lvl="1" indent="0" algn="l">
              <a:lnSpc>
                <a:spcPct val="130000"/>
              </a:lnSpc>
              <a:buClrTx/>
              <a:buSzTx/>
              <a:buNone/>
            </a:pP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   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35415" y="1592604"/>
            <a:ext cx="344687" cy="344687"/>
            <a:chOff x="497852" y="4726670"/>
            <a:chExt cx="537177" cy="537177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35" name="椭圆 34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grpFill/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22817" y="3707383"/>
            <a:ext cx="344687" cy="344687"/>
            <a:chOff x="497852" y="4726670"/>
            <a:chExt cx="537177" cy="537177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38" name="椭圆 37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grpFill/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16780" y="1004570"/>
            <a:ext cx="3420110" cy="5461000"/>
            <a:chOff x="7942" y="240"/>
            <a:chExt cx="5386" cy="9751"/>
          </a:xfrm>
        </p:grpSpPr>
        <p:sp>
          <p:nvSpPr>
            <p:cNvPr id="12" name="矩形: 圆角 1"/>
            <p:cNvSpPr/>
            <p:nvPr/>
          </p:nvSpPr>
          <p:spPr>
            <a:xfrm>
              <a:off x="7942" y="240"/>
              <a:ext cx="5386" cy="9751"/>
            </a:xfrm>
            <a:prstGeom prst="roundRect">
              <a:avLst>
                <a:gd name="adj" fmla="val 247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75" y="345"/>
              <a:ext cx="4825" cy="9415"/>
              <a:chOff x="5778852" y="81850"/>
              <a:chExt cx="3063875" cy="597866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78852" y="489976"/>
                <a:ext cx="3063875" cy="55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4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透明化管理与数据存证：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385445" algn="l" fontAlgn="auto">
                  <a:lnSpc>
                    <a:spcPct val="140000"/>
                  </a:lnSpc>
                </a:pPr>
                <a:r>
                  <a:rPr lang="en-US" altLang="zh-CN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使用装有跟踪加密程序的</a:t>
                </a:r>
                <a:r>
                  <a:rPr lang="zh-CN" altLang="en-US" sz="1400" b="1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电子手环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定位社矫对象，上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链数据具有透明性和可追溯性。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385445" algn="l" fontAlgn="auto">
                  <a:lnSpc>
                    <a:spcPct val="140000"/>
                  </a:lnSpc>
                </a:pP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285750" indent="-285750" algn="l">
                  <a:lnSpc>
                    <a:spcPct val="14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权威证明共识和隐私保护：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457200" algn="l" fontAlgn="auto">
                  <a:lnSpc>
                    <a:spcPct val="140000"/>
                  </a:lnSpc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使用</a:t>
                </a:r>
                <a:r>
                  <a:rPr lang="zh-CN" altLang="en-US" sz="1400" b="1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POA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（权威证明）算法，验证者经过政府或相关权威机构认证的，大幅降低了能源消耗，保证高效的执法管理。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457200" algn="l" fontAlgn="auto">
                  <a:lnSpc>
                    <a:spcPct val="140000"/>
                  </a:lnSpc>
                </a:pP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285750" indent="-285750" algn="l">
                  <a:lnSpc>
                    <a:spcPct val="14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智能合约自动化管理：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457200" algn="l" fontAlgn="auto">
                  <a:lnSpc>
                    <a:spcPct val="140000"/>
                  </a:lnSpc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如：</a:t>
                </a:r>
                <a:r>
                  <a:rPr lang="zh-CN" altLang="en-US" sz="1400" b="1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智能合约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设置为实时核查矫正对象的行为是否符合规定，在条件满足时自动执行相应的记录更新和警报触发，减少人工干预。</a:t>
                </a:r>
                <a:endPara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181442" y="81850"/>
                <a:ext cx="2192020" cy="480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2800" b="1" spc="2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zh-CN" altLang="en-US" sz="1800" b="0" spc="-150" dirty="0">
                    <a:solidFill>
                      <a:srgbClr val="256DB7"/>
                    </a:solidFill>
                  </a:rPr>
                  <a:t>佛山市智能社区矫正</a:t>
                </a:r>
                <a:endParaRPr lang="zh-CN" altLang="en-US" sz="1800" b="0" spc="-150" dirty="0">
                  <a:solidFill>
                    <a:srgbClr val="256DB7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281670" y="1005205"/>
            <a:ext cx="3420110" cy="5571132"/>
            <a:chOff x="13629" y="854"/>
            <a:chExt cx="5386" cy="11323"/>
          </a:xfrm>
        </p:grpSpPr>
        <p:sp>
          <p:nvSpPr>
            <p:cNvPr id="20" name="矩形: 圆角 31"/>
            <p:cNvSpPr/>
            <p:nvPr/>
          </p:nvSpPr>
          <p:spPr>
            <a:xfrm>
              <a:off x="13629" y="854"/>
              <a:ext cx="5386" cy="11099"/>
            </a:xfrm>
            <a:prstGeom prst="roundRect">
              <a:avLst>
                <a:gd name="adj" fmla="val 247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3934" y="1009"/>
              <a:ext cx="4962" cy="11168"/>
              <a:chOff x="5910479" y="-2801034"/>
              <a:chExt cx="3150870" cy="709178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910479" y="-2359841"/>
                <a:ext cx="3150870" cy="6650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40000"/>
                  </a:lnSpc>
                  <a:buClrTx/>
                  <a:buSzTx/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数据上链和与智能告警：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385445" algn="l" fontAlgn="auto">
                  <a:lnSpc>
                    <a:spcPct val="140000"/>
                  </a:lnSpc>
                  <a:buClrTx/>
                  <a:buSzTx/>
                  <a:buNone/>
                </a:pPr>
                <a:r>
                  <a:rPr lang="en-US" altLang="zh-CN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使用</a:t>
                </a:r>
                <a:r>
                  <a:rPr lang="zh-CN" altLang="en-US" sz="1400" b="1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自动抓取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技术，将监管改造、刑罚执行、医疗管理等九大业务系统中关键数据上链存证。如数据被篡改，则自动触发告警机制。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385445" algn="l" fontAlgn="auto">
                  <a:lnSpc>
                    <a:spcPct val="140000"/>
                  </a:lnSpc>
                  <a:buClrTx/>
                  <a:buSzTx/>
                  <a:buNone/>
                </a:pP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285750" indent="-285750" algn="l">
                  <a:lnSpc>
                    <a:spcPct val="140000"/>
                  </a:lnSpc>
                  <a:buClrTx/>
                  <a:buSzTx/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数据比对与反向监控模块：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385445" algn="l" fontAlgn="auto">
                  <a:lnSpc>
                    <a:spcPct val="140000"/>
                  </a:lnSpc>
                  <a:buClrTx/>
                  <a:buSzTx/>
                  <a:buNone/>
                </a:pPr>
                <a:r>
                  <a:rPr lang="en-US" altLang="zh-CN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平台搭建</a:t>
                </a:r>
                <a:r>
                  <a:rPr lang="zh-CN" altLang="en-US" sz="1400" b="1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数据比对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模块和</a:t>
                </a:r>
                <a:r>
                  <a:rPr lang="zh-CN" altLang="en-US" sz="1400" b="1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反向监控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模块，实现执法过程的全程记录和监管。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385445" algn="l" fontAlgn="auto">
                  <a:lnSpc>
                    <a:spcPct val="140000"/>
                  </a:lnSpc>
                  <a:buClrTx/>
                  <a:buSzTx/>
                  <a:buNone/>
                </a:pP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285750" indent="-285750" algn="l" fontAlgn="auto">
                  <a:lnSpc>
                    <a:spcPct val="140000"/>
                  </a:lnSpc>
                  <a:buClrTx/>
                  <a:buSzTx/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智能合约自动化管理：</a:t>
                </a:r>
                <a:endPara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indent="385445" algn="l" fontAlgn="auto">
                  <a:lnSpc>
                    <a:spcPct val="140000"/>
                  </a:lnSpc>
                  <a:buClrTx/>
                  <a:buSzTx/>
                  <a:buNone/>
                </a:pPr>
                <a:r>
                  <a:rPr lang="en-US" altLang="zh-CN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立足制度与执法监督的现实需求，梳理除了</a:t>
                </a:r>
                <a:r>
                  <a:rPr lang="zh-CN" altLang="en-US" sz="1400" b="1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50条</a:t>
                </a:r>
                <a:r>
                  <a:rPr lang="zh-CN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执法业务告警规则，涵盖罪犯考核、狱务公开、疾病管理等执法监督的各类操作。</a:t>
                </a:r>
                <a:endParaRPr lang="zh-CN" altLang="en-US" sz="120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sz="120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982234" y="-2801034"/>
                <a:ext cx="3023235" cy="546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2800" b="1" spc="2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zh-CN" altLang="en-US" sz="1800" b="0" spc="-150" dirty="0">
                    <a:solidFill>
                      <a:srgbClr val="256DB7"/>
                    </a:solidFill>
                  </a:rPr>
                  <a:t>广东监狱区块链执法监督平台</a:t>
                </a:r>
                <a:endParaRPr lang="zh-CN" altLang="en-US" sz="1800" b="0" spc="-150" dirty="0">
                  <a:solidFill>
                    <a:srgbClr val="256DB7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18249" y="2611041"/>
            <a:ext cx="6354624" cy="1199006"/>
            <a:chOff x="4827" y="4112"/>
            <a:chExt cx="10007" cy="188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112"/>
              <a:ext cx="7763" cy="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区块链技术在数字版权保护中的应用与挑战</a:t>
              </a:r>
              <a:endParaRPr lang="zh-CN" sz="3600" b="1" spc="1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08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9489440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区块链技术在数字版权保护中的应用与挑战——武芷朵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solidFill>
                  <a:srgbClr val="6E85A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solidFill>
                <a:srgbClr val="6E85A3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485492" y="2277642"/>
            <a:ext cx="3307063" cy="2697295"/>
            <a:chOff x="700392" y="2720670"/>
            <a:chExt cx="3307063" cy="2697295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1118681" y="5184501"/>
              <a:ext cx="2568102" cy="233464"/>
            </a:xfrm>
            <a:prstGeom prst="rect">
              <a:avLst/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: 圆角 11"/>
            <p:cNvSpPr/>
            <p:nvPr>
              <p:custDataLst>
                <p:tags r:id="rId4"/>
              </p:custDataLst>
            </p:nvPr>
          </p:nvSpPr>
          <p:spPr>
            <a:xfrm>
              <a:off x="700392" y="2720670"/>
              <a:ext cx="3307063" cy="2580563"/>
            </a:xfrm>
            <a:prstGeom prst="roundRect">
              <a:avLst>
                <a:gd name="adj" fmla="val 343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4420015" y="2277642"/>
            <a:ext cx="3307063" cy="2697295"/>
            <a:chOff x="700392" y="2720670"/>
            <a:chExt cx="3307063" cy="2697295"/>
          </a:xfrm>
        </p:grpSpPr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1118681" y="5184501"/>
              <a:ext cx="2568102" cy="233464"/>
            </a:xfrm>
            <a:prstGeom prst="rect">
              <a:avLst/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: 圆角 16"/>
            <p:cNvSpPr/>
            <p:nvPr>
              <p:custDataLst>
                <p:tags r:id="rId7"/>
              </p:custDataLst>
            </p:nvPr>
          </p:nvSpPr>
          <p:spPr>
            <a:xfrm>
              <a:off x="700392" y="2720670"/>
              <a:ext cx="3307063" cy="2580563"/>
            </a:xfrm>
            <a:prstGeom prst="roundRect">
              <a:avLst>
                <a:gd name="adj" fmla="val 343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8354537" y="2277642"/>
            <a:ext cx="3307063" cy="2697295"/>
            <a:chOff x="700392" y="2720670"/>
            <a:chExt cx="3307063" cy="2697295"/>
          </a:xfrm>
        </p:grpSpPr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1118681" y="5184501"/>
              <a:ext cx="2568102" cy="233464"/>
            </a:xfrm>
            <a:prstGeom prst="rect">
              <a:avLst/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矩形: 圆角 19"/>
            <p:cNvSpPr/>
            <p:nvPr>
              <p:custDataLst>
                <p:tags r:id="rId10"/>
              </p:custDataLst>
            </p:nvPr>
          </p:nvSpPr>
          <p:spPr>
            <a:xfrm>
              <a:off x="700392" y="2720670"/>
              <a:ext cx="3307063" cy="2580563"/>
            </a:xfrm>
            <a:prstGeom prst="roundRect">
              <a:avLst>
                <a:gd name="adj" fmla="val 343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5" name="quotation-marks_6320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83245" y="2501776"/>
            <a:ext cx="392193" cy="304236"/>
          </a:xfrm>
          <a:custGeom>
            <a:avLst/>
            <a:gdLst>
              <a:gd name="connsiteX0" fmla="*/ 551754 w 604227"/>
              <a:gd name="connsiteY0" fmla="*/ 199 h 468718"/>
              <a:gd name="connsiteX1" fmla="*/ 577323 w 604227"/>
              <a:gd name="connsiteY1" fmla="*/ 9237 h 468718"/>
              <a:gd name="connsiteX2" fmla="*/ 596294 w 604227"/>
              <a:gd name="connsiteY2" fmla="*/ 80625 h 468718"/>
              <a:gd name="connsiteX3" fmla="*/ 591002 w 604227"/>
              <a:gd name="connsiteY3" fmla="*/ 85908 h 468718"/>
              <a:gd name="connsiteX4" fmla="*/ 582614 w 604227"/>
              <a:gd name="connsiteY4" fmla="*/ 89129 h 468718"/>
              <a:gd name="connsiteX5" fmla="*/ 472015 w 604227"/>
              <a:gd name="connsiteY5" fmla="*/ 185773 h 468718"/>
              <a:gd name="connsiteX6" fmla="*/ 576290 w 604227"/>
              <a:gd name="connsiteY6" fmla="*/ 242600 h 468718"/>
              <a:gd name="connsiteX7" fmla="*/ 593196 w 604227"/>
              <a:gd name="connsiteY7" fmla="*/ 369783 h 468718"/>
              <a:gd name="connsiteX8" fmla="*/ 559384 w 604227"/>
              <a:gd name="connsiteY8" fmla="*/ 457149 h 468718"/>
              <a:gd name="connsiteX9" fmla="*/ 434074 w 604227"/>
              <a:gd name="connsiteY9" fmla="*/ 464494 h 468718"/>
              <a:gd name="connsiteX10" fmla="*/ 361416 w 604227"/>
              <a:gd name="connsiteY10" fmla="*/ 415012 h 468718"/>
              <a:gd name="connsiteX11" fmla="*/ 354060 w 604227"/>
              <a:gd name="connsiteY11" fmla="*/ 249945 h 468718"/>
              <a:gd name="connsiteX12" fmla="*/ 474080 w 604227"/>
              <a:gd name="connsiteY12" fmla="*/ 29210 h 468718"/>
              <a:gd name="connsiteX13" fmla="*/ 551754 w 604227"/>
              <a:gd name="connsiteY13" fmla="*/ 199 h 468718"/>
              <a:gd name="connsiteX14" fmla="*/ 204160 w 604227"/>
              <a:gd name="connsiteY14" fmla="*/ 199 h 468718"/>
              <a:gd name="connsiteX15" fmla="*/ 229728 w 604227"/>
              <a:gd name="connsiteY15" fmla="*/ 9237 h 468718"/>
              <a:gd name="connsiteX16" fmla="*/ 248700 w 604227"/>
              <a:gd name="connsiteY16" fmla="*/ 80625 h 468718"/>
              <a:gd name="connsiteX17" fmla="*/ 243408 w 604227"/>
              <a:gd name="connsiteY17" fmla="*/ 85908 h 468718"/>
              <a:gd name="connsiteX18" fmla="*/ 235019 w 604227"/>
              <a:gd name="connsiteY18" fmla="*/ 89129 h 468718"/>
              <a:gd name="connsiteX19" fmla="*/ 124416 w 604227"/>
              <a:gd name="connsiteY19" fmla="*/ 185773 h 468718"/>
              <a:gd name="connsiteX20" fmla="*/ 228695 w 604227"/>
              <a:gd name="connsiteY20" fmla="*/ 242600 h 468718"/>
              <a:gd name="connsiteX21" fmla="*/ 245602 w 604227"/>
              <a:gd name="connsiteY21" fmla="*/ 369783 h 468718"/>
              <a:gd name="connsiteX22" fmla="*/ 211918 w 604227"/>
              <a:gd name="connsiteY22" fmla="*/ 457149 h 468718"/>
              <a:gd name="connsiteX23" fmla="*/ 86601 w 604227"/>
              <a:gd name="connsiteY23" fmla="*/ 464494 h 468718"/>
              <a:gd name="connsiteX24" fmla="*/ 13941 w 604227"/>
              <a:gd name="connsiteY24" fmla="*/ 415012 h 468718"/>
              <a:gd name="connsiteX25" fmla="*/ 6456 w 604227"/>
              <a:gd name="connsiteY25" fmla="*/ 249945 h 468718"/>
              <a:gd name="connsiteX26" fmla="*/ 126610 w 604227"/>
              <a:gd name="connsiteY26" fmla="*/ 29210 h 468718"/>
              <a:gd name="connsiteX27" fmla="*/ 204160 w 604227"/>
              <a:gd name="connsiteY27" fmla="*/ 199 h 46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4227" h="468718">
                <a:moveTo>
                  <a:pt x="551754" y="199"/>
                </a:moveTo>
                <a:cubicBezTo>
                  <a:pt x="560965" y="925"/>
                  <a:pt x="569709" y="3696"/>
                  <a:pt x="577323" y="9237"/>
                </a:cubicBezTo>
                <a:cubicBezTo>
                  <a:pt x="603650" y="28050"/>
                  <a:pt x="612038" y="51245"/>
                  <a:pt x="596294" y="80625"/>
                </a:cubicBezTo>
                <a:cubicBezTo>
                  <a:pt x="595261" y="83846"/>
                  <a:pt x="593196" y="84877"/>
                  <a:pt x="591002" y="85908"/>
                </a:cubicBezTo>
                <a:cubicBezTo>
                  <a:pt x="588938" y="88098"/>
                  <a:pt x="585711" y="89129"/>
                  <a:pt x="582614" y="89129"/>
                </a:cubicBezTo>
                <a:cubicBezTo>
                  <a:pt x="537316" y="90160"/>
                  <a:pt x="479371" y="139513"/>
                  <a:pt x="472015" y="185773"/>
                </a:cubicBezTo>
                <a:cubicBezTo>
                  <a:pt x="461562" y="244661"/>
                  <a:pt x="546866" y="216313"/>
                  <a:pt x="576290" y="242600"/>
                </a:cubicBezTo>
                <a:cubicBezTo>
                  <a:pt x="605715" y="269918"/>
                  <a:pt x="596294" y="335120"/>
                  <a:pt x="593196" y="369783"/>
                </a:cubicBezTo>
                <a:cubicBezTo>
                  <a:pt x="589970" y="401353"/>
                  <a:pt x="587905" y="438207"/>
                  <a:pt x="559384" y="457149"/>
                </a:cubicBezTo>
                <a:cubicBezTo>
                  <a:pt x="530993" y="476091"/>
                  <a:pt x="465692" y="466556"/>
                  <a:pt x="434074" y="464494"/>
                </a:cubicBezTo>
                <a:cubicBezTo>
                  <a:pt x="402585" y="462303"/>
                  <a:pt x="371999" y="446583"/>
                  <a:pt x="361416" y="415012"/>
                </a:cubicBezTo>
                <a:cubicBezTo>
                  <a:pt x="345672" y="365660"/>
                  <a:pt x="343607" y="305740"/>
                  <a:pt x="354060" y="249945"/>
                </a:cubicBezTo>
                <a:cubicBezTo>
                  <a:pt x="350963" y="166960"/>
                  <a:pt x="413038" y="79594"/>
                  <a:pt x="474080" y="29210"/>
                </a:cubicBezTo>
                <a:cubicBezTo>
                  <a:pt x="492277" y="14230"/>
                  <a:pt x="524121" y="-1982"/>
                  <a:pt x="551754" y="199"/>
                </a:cubicBezTo>
                <a:close/>
                <a:moveTo>
                  <a:pt x="204160" y="199"/>
                </a:moveTo>
                <a:cubicBezTo>
                  <a:pt x="213370" y="925"/>
                  <a:pt x="222113" y="3696"/>
                  <a:pt x="229728" y="9237"/>
                </a:cubicBezTo>
                <a:cubicBezTo>
                  <a:pt x="256056" y="28050"/>
                  <a:pt x="264574" y="51245"/>
                  <a:pt x="248700" y="80625"/>
                </a:cubicBezTo>
                <a:cubicBezTo>
                  <a:pt x="247667" y="83846"/>
                  <a:pt x="245602" y="84877"/>
                  <a:pt x="243408" y="85908"/>
                </a:cubicBezTo>
                <a:cubicBezTo>
                  <a:pt x="241343" y="88098"/>
                  <a:pt x="238246" y="89129"/>
                  <a:pt x="235019" y="89129"/>
                </a:cubicBezTo>
                <a:cubicBezTo>
                  <a:pt x="189720" y="90160"/>
                  <a:pt x="131772" y="139513"/>
                  <a:pt x="124416" y="185773"/>
                </a:cubicBezTo>
                <a:cubicBezTo>
                  <a:pt x="114994" y="244661"/>
                  <a:pt x="199270" y="216313"/>
                  <a:pt x="228695" y="242600"/>
                </a:cubicBezTo>
                <a:cubicBezTo>
                  <a:pt x="258250" y="269918"/>
                  <a:pt x="248700" y="335120"/>
                  <a:pt x="245602" y="369783"/>
                </a:cubicBezTo>
                <a:cubicBezTo>
                  <a:pt x="242376" y="401353"/>
                  <a:pt x="240311" y="438207"/>
                  <a:pt x="211918" y="457149"/>
                </a:cubicBezTo>
                <a:cubicBezTo>
                  <a:pt x="183396" y="476091"/>
                  <a:pt x="118092" y="466556"/>
                  <a:pt x="86601" y="464494"/>
                </a:cubicBezTo>
                <a:cubicBezTo>
                  <a:pt x="54982" y="462303"/>
                  <a:pt x="24395" y="446583"/>
                  <a:pt x="13941" y="415012"/>
                </a:cubicBezTo>
                <a:cubicBezTo>
                  <a:pt x="-1933" y="365660"/>
                  <a:pt x="-3998" y="305740"/>
                  <a:pt x="6456" y="249945"/>
                </a:cubicBezTo>
                <a:cubicBezTo>
                  <a:pt x="3358" y="166960"/>
                  <a:pt x="65436" y="79594"/>
                  <a:pt x="126610" y="29210"/>
                </a:cubicBezTo>
                <a:cubicBezTo>
                  <a:pt x="144710" y="14230"/>
                  <a:pt x="176531" y="-1982"/>
                  <a:pt x="204160" y="19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</p:sp>
      <p:sp>
        <p:nvSpPr>
          <p:cNvPr id="26" name="quotation-marks_63204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0800000">
            <a:off x="3180011" y="4320505"/>
            <a:ext cx="392193" cy="304236"/>
          </a:xfrm>
          <a:custGeom>
            <a:avLst/>
            <a:gdLst>
              <a:gd name="connsiteX0" fmla="*/ 551754 w 604227"/>
              <a:gd name="connsiteY0" fmla="*/ 199 h 468718"/>
              <a:gd name="connsiteX1" fmla="*/ 577323 w 604227"/>
              <a:gd name="connsiteY1" fmla="*/ 9237 h 468718"/>
              <a:gd name="connsiteX2" fmla="*/ 596294 w 604227"/>
              <a:gd name="connsiteY2" fmla="*/ 80625 h 468718"/>
              <a:gd name="connsiteX3" fmla="*/ 591002 w 604227"/>
              <a:gd name="connsiteY3" fmla="*/ 85908 h 468718"/>
              <a:gd name="connsiteX4" fmla="*/ 582614 w 604227"/>
              <a:gd name="connsiteY4" fmla="*/ 89129 h 468718"/>
              <a:gd name="connsiteX5" fmla="*/ 472015 w 604227"/>
              <a:gd name="connsiteY5" fmla="*/ 185773 h 468718"/>
              <a:gd name="connsiteX6" fmla="*/ 576290 w 604227"/>
              <a:gd name="connsiteY6" fmla="*/ 242600 h 468718"/>
              <a:gd name="connsiteX7" fmla="*/ 593196 w 604227"/>
              <a:gd name="connsiteY7" fmla="*/ 369783 h 468718"/>
              <a:gd name="connsiteX8" fmla="*/ 559384 w 604227"/>
              <a:gd name="connsiteY8" fmla="*/ 457149 h 468718"/>
              <a:gd name="connsiteX9" fmla="*/ 434074 w 604227"/>
              <a:gd name="connsiteY9" fmla="*/ 464494 h 468718"/>
              <a:gd name="connsiteX10" fmla="*/ 361416 w 604227"/>
              <a:gd name="connsiteY10" fmla="*/ 415012 h 468718"/>
              <a:gd name="connsiteX11" fmla="*/ 354060 w 604227"/>
              <a:gd name="connsiteY11" fmla="*/ 249945 h 468718"/>
              <a:gd name="connsiteX12" fmla="*/ 474080 w 604227"/>
              <a:gd name="connsiteY12" fmla="*/ 29210 h 468718"/>
              <a:gd name="connsiteX13" fmla="*/ 551754 w 604227"/>
              <a:gd name="connsiteY13" fmla="*/ 199 h 468718"/>
              <a:gd name="connsiteX14" fmla="*/ 204160 w 604227"/>
              <a:gd name="connsiteY14" fmla="*/ 199 h 468718"/>
              <a:gd name="connsiteX15" fmla="*/ 229728 w 604227"/>
              <a:gd name="connsiteY15" fmla="*/ 9237 h 468718"/>
              <a:gd name="connsiteX16" fmla="*/ 248700 w 604227"/>
              <a:gd name="connsiteY16" fmla="*/ 80625 h 468718"/>
              <a:gd name="connsiteX17" fmla="*/ 243408 w 604227"/>
              <a:gd name="connsiteY17" fmla="*/ 85908 h 468718"/>
              <a:gd name="connsiteX18" fmla="*/ 235019 w 604227"/>
              <a:gd name="connsiteY18" fmla="*/ 89129 h 468718"/>
              <a:gd name="connsiteX19" fmla="*/ 124416 w 604227"/>
              <a:gd name="connsiteY19" fmla="*/ 185773 h 468718"/>
              <a:gd name="connsiteX20" fmla="*/ 228695 w 604227"/>
              <a:gd name="connsiteY20" fmla="*/ 242600 h 468718"/>
              <a:gd name="connsiteX21" fmla="*/ 245602 w 604227"/>
              <a:gd name="connsiteY21" fmla="*/ 369783 h 468718"/>
              <a:gd name="connsiteX22" fmla="*/ 211918 w 604227"/>
              <a:gd name="connsiteY22" fmla="*/ 457149 h 468718"/>
              <a:gd name="connsiteX23" fmla="*/ 86601 w 604227"/>
              <a:gd name="connsiteY23" fmla="*/ 464494 h 468718"/>
              <a:gd name="connsiteX24" fmla="*/ 13941 w 604227"/>
              <a:gd name="connsiteY24" fmla="*/ 415012 h 468718"/>
              <a:gd name="connsiteX25" fmla="*/ 6456 w 604227"/>
              <a:gd name="connsiteY25" fmla="*/ 249945 h 468718"/>
              <a:gd name="connsiteX26" fmla="*/ 126610 w 604227"/>
              <a:gd name="connsiteY26" fmla="*/ 29210 h 468718"/>
              <a:gd name="connsiteX27" fmla="*/ 204160 w 604227"/>
              <a:gd name="connsiteY27" fmla="*/ 199 h 46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4227" h="468718">
                <a:moveTo>
                  <a:pt x="551754" y="199"/>
                </a:moveTo>
                <a:cubicBezTo>
                  <a:pt x="560965" y="925"/>
                  <a:pt x="569709" y="3696"/>
                  <a:pt x="577323" y="9237"/>
                </a:cubicBezTo>
                <a:cubicBezTo>
                  <a:pt x="603650" y="28050"/>
                  <a:pt x="612038" y="51245"/>
                  <a:pt x="596294" y="80625"/>
                </a:cubicBezTo>
                <a:cubicBezTo>
                  <a:pt x="595261" y="83846"/>
                  <a:pt x="593196" y="84877"/>
                  <a:pt x="591002" y="85908"/>
                </a:cubicBezTo>
                <a:cubicBezTo>
                  <a:pt x="588938" y="88098"/>
                  <a:pt x="585711" y="89129"/>
                  <a:pt x="582614" y="89129"/>
                </a:cubicBezTo>
                <a:cubicBezTo>
                  <a:pt x="537316" y="90160"/>
                  <a:pt x="479371" y="139513"/>
                  <a:pt x="472015" y="185773"/>
                </a:cubicBezTo>
                <a:cubicBezTo>
                  <a:pt x="461562" y="244661"/>
                  <a:pt x="546866" y="216313"/>
                  <a:pt x="576290" y="242600"/>
                </a:cubicBezTo>
                <a:cubicBezTo>
                  <a:pt x="605715" y="269918"/>
                  <a:pt x="596294" y="335120"/>
                  <a:pt x="593196" y="369783"/>
                </a:cubicBezTo>
                <a:cubicBezTo>
                  <a:pt x="589970" y="401353"/>
                  <a:pt x="587905" y="438207"/>
                  <a:pt x="559384" y="457149"/>
                </a:cubicBezTo>
                <a:cubicBezTo>
                  <a:pt x="530993" y="476091"/>
                  <a:pt x="465692" y="466556"/>
                  <a:pt x="434074" y="464494"/>
                </a:cubicBezTo>
                <a:cubicBezTo>
                  <a:pt x="402585" y="462303"/>
                  <a:pt x="371999" y="446583"/>
                  <a:pt x="361416" y="415012"/>
                </a:cubicBezTo>
                <a:cubicBezTo>
                  <a:pt x="345672" y="365660"/>
                  <a:pt x="343607" y="305740"/>
                  <a:pt x="354060" y="249945"/>
                </a:cubicBezTo>
                <a:cubicBezTo>
                  <a:pt x="350963" y="166960"/>
                  <a:pt x="413038" y="79594"/>
                  <a:pt x="474080" y="29210"/>
                </a:cubicBezTo>
                <a:cubicBezTo>
                  <a:pt x="492277" y="14230"/>
                  <a:pt x="524121" y="-1982"/>
                  <a:pt x="551754" y="199"/>
                </a:cubicBezTo>
                <a:close/>
                <a:moveTo>
                  <a:pt x="204160" y="199"/>
                </a:moveTo>
                <a:cubicBezTo>
                  <a:pt x="213370" y="925"/>
                  <a:pt x="222113" y="3696"/>
                  <a:pt x="229728" y="9237"/>
                </a:cubicBezTo>
                <a:cubicBezTo>
                  <a:pt x="256056" y="28050"/>
                  <a:pt x="264574" y="51245"/>
                  <a:pt x="248700" y="80625"/>
                </a:cubicBezTo>
                <a:cubicBezTo>
                  <a:pt x="247667" y="83846"/>
                  <a:pt x="245602" y="84877"/>
                  <a:pt x="243408" y="85908"/>
                </a:cubicBezTo>
                <a:cubicBezTo>
                  <a:pt x="241343" y="88098"/>
                  <a:pt x="238246" y="89129"/>
                  <a:pt x="235019" y="89129"/>
                </a:cubicBezTo>
                <a:cubicBezTo>
                  <a:pt x="189720" y="90160"/>
                  <a:pt x="131772" y="139513"/>
                  <a:pt x="124416" y="185773"/>
                </a:cubicBezTo>
                <a:cubicBezTo>
                  <a:pt x="114994" y="244661"/>
                  <a:pt x="199270" y="216313"/>
                  <a:pt x="228695" y="242600"/>
                </a:cubicBezTo>
                <a:cubicBezTo>
                  <a:pt x="258250" y="269918"/>
                  <a:pt x="248700" y="335120"/>
                  <a:pt x="245602" y="369783"/>
                </a:cubicBezTo>
                <a:cubicBezTo>
                  <a:pt x="242376" y="401353"/>
                  <a:pt x="240311" y="438207"/>
                  <a:pt x="211918" y="457149"/>
                </a:cubicBezTo>
                <a:cubicBezTo>
                  <a:pt x="183396" y="476091"/>
                  <a:pt x="118092" y="466556"/>
                  <a:pt x="86601" y="464494"/>
                </a:cubicBezTo>
                <a:cubicBezTo>
                  <a:pt x="54982" y="462303"/>
                  <a:pt x="24395" y="446583"/>
                  <a:pt x="13941" y="415012"/>
                </a:cubicBezTo>
                <a:cubicBezTo>
                  <a:pt x="-1933" y="365660"/>
                  <a:pt x="-3998" y="305740"/>
                  <a:pt x="6456" y="249945"/>
                </a:cubicBezTo>
                <a:cubicBezTo>
                  <a:pt x="3358" y="166960"/>
                  <a:pt x="65436" y="79594"/>
                  <a:pt x="126610" y="29210"/>
                </a:cubicBezTo>
                <a:cubicBezTo>
                  <a:pt x="144710" y="14230"/>
                  <a:pt x="176531" y="-1982"/>
                  <a:pt x="204160" y="19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</p:sp>
      <p:grpSp>
        <p:nvGrpSpPr>
          <p:cNvPr id="27" name="组合 26"/>
          <p:cNvGrpSpPr/>
          <p:nvPr>
            <p:custDataLst>
              <p:tags r:id="rId13"/>
            </p:custDataLst>
          </p:nvPr>
        </p:nvGrpSpPr>
        <p:grpSpPr>
          <a:xfrm>
            <a:off x="769831" y="2730155"/>
            <a:ext cx="2847975" cy="2127885"/>
            <a:chOff x="819361" y="3182910"/>
            <a:chExt cx="2847975" cy="2127885"/>
          </a:xfrm>
        </p:grpSpPr>
        <p:sp>
          <p:nvSpPr>
            <p:cNvPr id="29" name="矩形 28"/>
            <p:cNvSpPr/>
            <p:nvPr>
              <p:custDataLst>
                <p:tags r:id="rId14"/>
              </p:custDataLst>
            </p:nvPr>
          </p:nvSpPr>
          <p:spPr>
            <a:xfrm>
              <a:off x="853651" y="3524540"/>
              <a:ext cx="2813685" cy="178625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侵权案件增多：在互联网环境中，洗稿、未授权转发等侵权行为频繁。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确权难：版权登记费用高、耗时长，信息更新不及时，增加了版权确权难度。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取证难：数字证据易修改、灭失，电子证据的法律效力易受质疑。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判赔难：版权价值难评估，判赔额度常低于损失。</a:t>
              </a:r>
              <a:endParaRPr kumimoji="1" lang="zh-CN" altLang="en-US" sz="1100" dirty="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5"/>
              </p:custDataLst>
            </p:nvPr>
          </p:nvSpPr>
          <p:spPr>
            <a:xfrm>
              <a:off x="819361" y="3182910"/>
              <a:ext cx="2802890" cy="10947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数字版权保护的主要困境</a:t>
              </a:r>
              <a:endParaRPr lang="zh-CN" altLang="en-US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3" name="quotation-marks_63204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4642207" y="2465177"/>
            <a:ext cx="392193" cy="304236"/>
          </a:xfrm>
          <a:custGeom>
            <a:avLst/>
            <a:gdLst>
              <a:gd name="connsiteX0" fmla="*/ 551754 w 604227"/>
              <a:gd name="connsiteY0" fmla="*/ 199 h 468718"/>
              <a:gd name="connsiteX1" fmla="*/ 577323 w 604227"/>
              <a:gd name="connsiteY1" fmla="*/ 9237 h 468718"/>
              <a:gd name="connsiteX2" fmla="*/ 596294 w 604227"/>
              <a:gd name="connsiteY2" fmla="*/ 80625 h 468718"/>
              <a:gd name="connsiteX3" fmla="*/ 591002 w 604227"/>
              <a:gd name="connsiteY3" fmla="*/ 85908 h 468718"/>
              <a:gd name="connsiteX4" fmla="*/ 582614 w 604227"/>
              <a:gd name="connsiteY4" fmla="*/ 89129 h 468718"/>
              <a:gd name="connsiteX5" fmla="*/ 472015 w 604227"/>
              <a:gd name="connsiteY5" fmla="*/ 185773 h 468718"/>
              <a:gd name="connsiteX6" fmla="*/ 576290 w 604227"/>
              <a:gd name="connsiteY6" fmla="*/ 242600 h 468718"/>
              <a:gd name="connsiteX7" fmla="*/ 593196 w 604227"/>
              <a:gd name="connsiteY7" fmla="*/ 369783 h 468718"/>
              <a:gd name="connsiteX8" fmla="*/ 559384 w 604227"/>
              <a:gd name="connsiteY8" fmla="*/ 457149 h 468718"/>
              <a:gd name="connsiteX9" fmla="*/ 434074 w 604227"/>
              <a:gd name="connsiteY9" fmla="*/ 464494 h 468718"/>
              <a:gd name="connsiteX10" fmla="*/ 361416 w 604227"/>
              <a:gd name="connsiteY10" fmla="*/ 415012 h 468718"/>
              <a:gd name="connsiteX11" fmla="*/ 354060 w 604227"/>
              <a:gd name="connsiteY11" fmla="*/ 249945 h 468718"/>
              <a:gd name="connsiteX12" fmla="*/ 474080 w 604227"/>
              <a:gd name="connsiteY12" fmla="*/ 29210 h 468718"/>
              <a:gd name="connsiteX13" fmla="*/ 551754 w 604227"/>
              <a:gd name="connsiteY13" fmla="*/ 199 h 468718"/>
              <a:gd name="connsiteX14" fmla="*/ 204160 w 604227"/>
              <a:gd name="connsiteY14" fmla="*/ 199 h 468718"/>
              <a:gd name="connsiteX15" fmla="*/ 229728 w 604227"/>
              <a:gd name="connsiteY15" fmla="*/ 9237 h 468718"/>
              <a:gd name="connsiteX16" fmla="*/ 248700 w 604227"/>
              <a:gd name="connsiteY16" fmla="*/ 80625 h 468718"/>
              <a:gd name="connsiteX17" fmla="*/ 243408 w 604227"/>
              <a:gd name="connsiteY17" fmla="*/ 85908 h 468718"/>
              <a:gd name="connsiteX18" fmla="*/ 235019 w 604227"/>
              <a:gd name="connsiteY18" fmla="*/ 89129 h 468718"/>
              <a:gd name="connsiteX19" fmla="*/ 124416 w 604227"/>
              <a:gd name="connsiteY19" fmla="*/ 185773 h 468718"/>
              <a:gd name="connsiteX20" fmla="*/ 228695 w 604227"/>
              <a:gd name="connsiteY20" fmla="*/ 242600 h 468718"/>
              <a:gd name="connsiteX21" fmla="*/ 245602 w 604227"/>
              <a:gd name="connsiteY21" fmla="*/ 369783 h 468718"/>
              <a:gd name="connsiteX22" fmla="*/ 211918 w 604227"/>
              <a:gd name="connsiteY22" fmla="*/ 457149 h 468718"/>
              <a:gd name="connsiteX23" fmla="*/ 86601 w 604227"/>
              <a:gd name="connsiteY23" fmla="*/ 464494 h 468718"/>
              <a:gd name="connsiteX24" fmla="*/ 13941 w 604227"/>
              <a:gd name="connsiteY24" fmla="*/ 415012 h 468718"/>
              <a:gd name="connsiteX25" fmla="*/ 6456 w 604227"/>
              <a:gd name="connsiteY25" fmla="*/ 249945 h 468718"/>
              <a:gd name="connsiteX26" fmla="*/ 126610 w 604227"/>
              <a:gd name="connsiteY26" fmla="*/ 29210 h 468718"/>
              <a:gd name="connsiteX27" fmla="*/ 204160 w 604227"/>
              <a:gd name="connsiteY27" fmla="*/ 199 h 46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4227" h="468718">
                <a:moveTo>
                  <a:pt x="551754" y="199"/>
                </a:moveTo>
                <a:cubicBezTo>
                  <a:pt x="560965" y="925"/>
                  <a:pt x="569709" y="3696"/>
                  <a:pt x="577323" y="9237"/>
                </a:cubicBezTo>
                <a:cubicBezTo>
                  <a:pt x="603650" y="28050"/>
                  <a:pt x="612038" y="51245"/>
                  <a:pt x="596294" y="80625"/>
                </a:cubicBezTo>
                <a:cubicBezTo>
                  <a:pt x="595261" y="83846"/>
                  <a:pt x="593196" y="84877"/>
                  <a:pt x="591002" y="85908"/>
                </a:cubicBezTo>
                <a:cubicBezTo>
                  <a:pt x="588938" y="88098"/>
                  <a:pt x="585711" y="89129"/>
                  <a:pt x="582614" y="89129"/>
                </a:cubicBezTo>
                <a:cubicBezTo>
                  <a:pt x="537316" y="90160"/>
                  <a:pt x="479371" y="139513"/>
                  <a:pt x="472015" y="185773"/>
                </a:cubicBezTo>
                <a:cubicBezTo>
                  <a:pt x="461562" y="244661"/>
                  <a:pt x="546866" y="216313"/>
                  <a:pt x="576290" y="242600"/>
                </a:cubicBezTo>
                <a:cubicBezTo>
                  <a:pt x="605715" y="269918"/>
                  <a:pt x="596294" y="335120"/>
                  <a:pt x="593196" y="369783"/>
                </a:cubicBezTo>
                <a:cubicBezTo>
                  <a:pt x="589970" y="401353"/>
                  <a:pt x="587905" y="438207"/>
                  <a:pt x="559384" y="457149"/>
                </a:cubicBezTo>
                <a:cubicBezTo>
                  <a:pt x="530993" y="476091"/>
                  <a:pt x="465692" y="466556"/>
                  <a:pt x="434074" y="464494"/>
                </a:cubicBezTo>
                <a:cubicBezTo>
                  <a:pt x="402585" y="462303"/>
                  <a:pt x="371999" y="446583"/>
                  <a:pt x="361416" y="415012"/>
                </a:cubicBezTo>
                <a:cubicBezTo>
                  <a:pt x="345672" y="365660"/>
                  <a:pt x="343607" y="305740"/>
                  <a:pt x="354060" y="249945"/>
                </a:cubicBezTo>
                <a:cubicBezTo>
                  <a:pt x="350963" y="166960"/>
                  <a:pt x="413038" y="79594"/>
                  <a:pt x="474080" y="29210"/>
                </a:cubicBezTo>
                <a:cubicBezTo>
                  <a:pt x="492277" y="14230"/>
                  <a:pt x="524121" y="-1982"/>
                  <a:pt x="551754" y="199"/>
                </a:cubicBezTo>
                <a:close/>
                <a:moveTo>
                  <a:pt x="204160" y="199"/>
                </a:moveTo>
                <a:cubicBezTo>
                  <a:pt x="213370" y="925"/>
                  <a:pt x="222113" y="3696"/>
                  <a:pt x="229728" y="9237"/>
                </a:cubicBezTo>
                <a:cubicBezTo>
                  <a:pt x="256056" y="28050"/>
                  <a:pt x="264574" y="51245"/>
                  <a:pt x="248700" y="80625"/>
                </a:cubicBezTo>
                <a:cubicBezTo>
                  <a:pt x="247667" y="83846"/>
                  <a:pt x="245602" y="84877"/>
                  <a:pt x="243408" y="85908"/>
                </a:cubicBezTo>
                <a:cubicBezTo>
                  <a:pt x="241343" y="88098"/>
                  <a:pt x="238246" y="89129"/>
                  <a:pt x="235019" y="89129"/>
                </a:cubicBezTo>
                <a:cubicBezTo>
                  <a:pt x="189720" y="90160"/>
                  <a:pt x="131772" y="139513"/>
                  <a:pt x="124416" y="185773"/>
                </a:cubicBezTo>
                <a:cubicBezTo>
                  <a:pt x="114994" y="244661"/>
                  <a:pt x="199270" y="216313"/>
                  <a:pt x="228695" y="242600"/>
                </a:cubicBezTo>
                <a:cubicBezTo>
                  <a:pt x="258250" y="269918"/>
                  <a:pt x="248700" y="335120"/>
                  <a:pt x="245602" y="369783"/>
                </a:cubicBezTo>
                <a:cubicBezTo>
                  <a:pt x="242376" y="401353"/>
                  <a:pt x="240311" y="438207"/>
                  <a:pt x="211918" y="457149"/>
                </a:cubicBezTo>
                <a:cubicBezTo>
                  <a:pt x="183396" y="476091"/>
                  <a:pt x="118092" y="466556"/>
                  <a:pt x="86601" y="464494"/>
                </a:cubicBezTo>
                <a:cubicBezTo>
                  <a:pt x="54982" y="462303"/>
                  <a:pt x="24395" y="446583"/>
                  <a:pt x="13941" y="415012"/>
                </a:cubicBezTo>
                <a:cubicBezTo>
                  <a:pt x="-1933" y="365660"/>
                  <a:pt x="-3998" y="305740"/>
                  <a:pt x="6456" y="249945"/>
                </a:cubicBezTo>
                <a:cubicBezTo>
                  <a:pt x="3358" y="166960"/>
                  <a:pt x="65436" y="79594"/>
                  <a:pt x="126610" y="29210"/>
                </a:cubicBezTo>
                <a:cubicBezTo>
                  <a:pt x="144710" y="14230"/>
                  <a:pt x="176531" y="-1982"/>
                  <a:pt x="204160" y="19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</p:sp>
      <p:sp>
        <p:nvSpPr>
          <p:cNvPr id="42" name="quotation-marks_63204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 rot="10800000">
            <a:off x="7138973" y="4283906"/>
            <a:ext cx="392193" cy="304236"/>
          </a:xfrm>
          <a:custGeom>
            <a:avLst/>
            <a:gdLst>
              <a:gd name="connsiteX0" fmla="*/ 551754 w 604227"/>
              <a:gd name="connsiteY0" fmla="*/ 199 h 468718"/>
              <a:gd name="connsiteX1" fmla="*/ 577323 w 604227"/>
              <a:gd name="connsiteY1" fmla="*/ 9237 h 468718"/>
              <a:gd name="connsiteX2" fmla="*/ 596294 w 604227"/>
              <a:gd name="connsiteY2" fmla="*/ 80625 h 468718"/>
              <a:gd name="connsiteX3" fmla="*/ 591002 w 604227"/>
              <a:gd name="connsiteY3" fmla="*/ 85908 h 468718"/>
              <a:gd name="connsiteX4" fmla="*/ 582614 w 604227"/>
              <a:gd name="connsiteY4" fmla="*/ 89129 h 468718"/>
              <a:gd name="connsiteX5" fmla="*/ 472015 w 604227"/>
              <a:gd name="connsiteY5" fmla="*/ 185773 h 468718"/>
              <a:gd name="connsiteX6" fmla="*/ 576290 w 604227"/>
              <a:gd name="connsiteY6" fmla="*/ 242600 h 468718"/>
              <a:gd name="connsiteX7" fmla="*/ 593196 w 604227"/>
              <a:gd name="connsiteY7" fmla="*/ 369783 h 468718"/>
              <a:gd name="connsiteX8" fmla="*/ 559384 w 604227"/>
              <a:gd name="connsiteY8" fmla="*/ 457149 h 468718"/>
              <a:gd name="connsiteX9" fmla="*/ 434074 w 604227"/>
              <a:gd name="connsiteY9" fmla="*/ 464494 h 468718"/>
              <a:gd name="connsiteX10" fmla="*/ 361416 w 604227"/>
              <a:gd name="connsiteY10" fmla="*/ 415012 h 468718"/>
              <a:gd name="connsiteX11" fmla="*/ 354060 w 604227"/>
              <a:gd name="connsiteY11" fmla="*/ 249945 h 468718"/>
              <a:gd name="connsiteX12" fmla="*/ 474080 w 604227"/>
              <a:gd name="connsiteY12" fmla="*/ 29210 h 468718"/>
              <a:gd name="connsiteX13" fmla="*/ 551754 w 604227"/>
              <a:gd name="connsiteY13" fmla="*/ 199 h 468718"/>
              <a:gd name="connsiteX14" fmla="*/ 204160 w 604227"/>
              <a:gd name="connsiteY14" fmla="*/ 199 h 468718"/>
              <a:gd name="connsiteX15" fmla="*/ 229728 w 604227"/>
              <a:gd name="connsiteY15" fmla="*/ 9237 h 468718"/>
              <a:gd name="connsiteX16" fmla="*/ 248700 w 604227"/>
              <a:gd name="connsiteY16" fmla="*/ 80625 h 468718"/>
              <a:gd name="connsiteX17" fmla="*/ 243408 w 604227"/>
              <a:gd name="connsiteY17" fmla="*/ 85908 h 468718"/>
              <a:gd name="connsiteX18" fmla="*/ 235019 w 604227"/>
              <a:gd name="connsiteY18" fmla="*/ 89129 h 468718"/>
              <a:gd name="connsiteX19" fmla="*/ 124416 w 604227"/>
              <a:gd name="connsiteY19" fmla="*/ 185773 h 468718"/>
              <a:gd name="connsiteX20" fmla="*/ 228695 w 604227"/>
              <a:gd name="connsiteY20" fmla="*/ 242600 h 468718"/>
              <a:gd name="connsiteX21" fmla="*/ 245602 w 604227"/>
              <a:gd name="connsiteY21" fmla="*/ 369783 h 468718"/>
              <a:gd name="connsiteX22" fmla="*/ 211918 w 604227"/>
              <a:gd name="connsiteY22" fmla="*/ 457149 h 468718"/>
              <a:gd name="connsiteX23" fmla="*/ 86601 w 604227"/>
              <a:gd name="connsiteY23" fmla="*/ 464494 h 468718"/>
              <a:gd name="connsiteX24" fmla="*/ 13941 w 604227"/>
              <a:gd name="connsiteY24" fmla="*/ 415012 h 468718"/>
              <a:gd name="connsiteX25" fmla="*/ 6456 w 604227"/>
              <a:gd name="connsiteY25" fmla="*/ 249945 h 468718"/>
              <a:gd name="connsiteX26" fmla="*/ 126610 w 604227"/>
              <a:gd name="connsiteY26" fmla="*/ 29210 h 468718"/>
              <a:gd name="connsiteX27" fmla="*/ 204160 w 604227"/>
              <a:gd name="connsiteY27" fmla="*/ 199 h 46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4227" h="468718">
                <a:moveTo>
                  <a:pt x="551754" y="199"/>
                </a:moveTo>
                <a:cubicBezTo>
                  <a:pt x="560965" y="925"/>
                  <a:pt x="569709" y="3696"/>
                  <a:pt x="577323" y="9237"/>
                </a:cubicBezTo>
                <a:cubicBezTo>
                  <a:pt x="603650" y="28050"/>
                  <a:pt x="612038" y="51245"/>
                  <a:pt x="596294" y="80625"/>
                </a:cubicBezTo>
                <a:cubicBezTo>
                  <a:pt x="595261" y="83846"/>
                  <a:pt x="593196" y="84877"/>
                  <a:pt x="591002" y="85908"/>
                </a:cubicBezTo>
                <a:cubicBezTo>
                  <a:pt x="588938" y="88098"/>
                  <a:pt x="585711" y="89129"/>
                  <a:pt x="582614" y="89129"/>
                </a:cubicBezTo>
                <a:cubicBezTo>
                  <a:pt x="537316" y="90160"/>
                  <a:pt x="479371" y="139513"/>
                  <a:pt x="472015" y="185773"/>
                </a:cubicBezTo>
                <a:cubicBezTo>
                  <a:pt x="461562" y="244661"/>
                  <a:pt x="546866" y="216313"/>
                  <a:pt x="576290" y="242600"/>
                </a:cubicBezTo>
                <a:cubicBezTo>
                  <a:pt x="605715" y="269918"/>
                  <a:pt x="596294" y="335120"/>
                  <a:pt x="593196" y="369783"/>
                </a:cubicBezTo>
                <a:cubicBezTo>
                  <a:pt x="589970" y="401353"/>
                  <a:pt x="587905" y="438207"/>
                  <a:pt x="559384" y="457149"/>
                </a:cubicBezTo>
                <a:cubicBezTo>
                  <a:pt x="530993" y="476091"/>
                  <a:pt x="465692" y="466556"/>
                  <a:pt x="434074" y="464494"/>
                </a:cubicBezTo>
                <a:cubicBezTo>
                  <a:pt x="402585" y="462303"/>
                  <a:pt x="371999" y="446583"/>
                  <a:pt x="361416" y="415012"/>
                </a:cubicBezTo>
                <a:cubicBezTo>
                  <a:pt x="345672" y="365660"/>
                  <a:pt x="343607" y="305740"/>
                  <a:pt x="354060" y="249945"/>
                </a:cubicBezTo>
                <a:cubicBezTo>
                  <a:pt x="350963" y="166960"/>
                  <a:pt x="413038" y="79594"/>
                  <a:pt x="474080" y="29210"/>
                </a:cubicBezTo>
                <a:cubicBezTo>
                  <a:pt x="492277" y="14230"/>
                  <a:pt x="524121" y="-1982"/>
                  <a:pt x="551754" y="199"/>
                </a:cubicBezTo>
                <a:close/>
                <a:moveTo>
                  <a:pt x="204160" y="199"/>
                </a:moveTo>
                <a:cubicBezTo>
                  <a:pt x="213370" y="925"/>
                  <a:pt x="222113" y="3696"/>
                  <a:pt x="229728" y="9237"/>
                </a:cubicBezTo>
                <a:cubicBezTo>
                  <a:pt x="256056" y="28050"/>
                  <a:pt x="264574" y="51245"/>
                  <a:pt x="248700" y="80625"/>
                </a:cubicBezTo>
                <a:cubicBezTo>
                  <a:pt x="247667" y="83846"/>
                  <a:pt x="245602" y="84877"/>
                  <a:pt x="243408" y="85908"/>
                </a:cubicBezTo>
                <a:cubicBezTo>
                  <a:pt x="241343" y="88098"/>
                  <a:pt x="238246" y="89129"/>
                  <a:pt x="235019" y="89129"/>
                </a:cubicBezTo>
                <a:cubicBezTo>
                  <a:pt x="189720" y="90160"/>
                  <a:pt x="131772" y="139513"/>
                  <a:pt x="124416" y="185773"/>
                </a:cubicBezTo>
                <a:cubicBezTo>
                  <a:pt x="114994" y="244661"/>
                  <a:pt x="199270" y="216313"/>
                  <a:pt x="228695" y="242600"/>
                </a:cubicBezTo>
                <a:cubicBezTo>
                  <a:pt x="258250" y="269918"/>
                  <a:pt x="248700" y="335120"/>
                  <a:pt x="245602" y="369783"/>
                </a:cubicBezTo>
                <a:cubicBezTo>
                  <a:pt x="242376" y="401353"/>
                  <a:pt x="240311" y="438207"/>
                  <a:pt x="211918" y="457149"/>
                </a:cubicBezTo>
                <a:cubicBezTo>
                  <a:pt x="183396" y="476091"/>
                  <a:pt x="118092" y="466556"/>
                  <a:pt x="86601" y="464494"/>
                </a:cubicBezTo>
                <a:cubicBezTo>
                  <a:pt x="54982" y="462303"/>
                  <a:pt x="24395" y="446583"/>
                  <a:pt x="13941" y="415012"/>
                </a:cubicBezTo>
                <a:cubicBezTo>
                  <a:pt x="-1933" y="365660"/>
                  <a:pt x="-3998" y="305740"/>
                  <a:pt x="6456" y="249945"/>
                </a:cubicBezTo>
                <a:cubicBezTo>
                  <a:pt x="3358" y="166960"/>
                  <a:pt x="65436" y="79594"/>
                  <a:pt x="126610" y="29210"/>
                </a:cubicBezTo>
                <a:cubicBezTo>
                  <a:pt x="144710" y="14230"/>
                  <a:pt x="176531" y="-1982"/>
                  <a:pt x="204160" y="19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</p:sp>
      <p:grpSp>
        <p:nvGrpSpPr>
          <p:cNvPr id="43" name="组合 42"/>
          <p:cNvGrpSpPr/>
          <p:nvPr>
            <p:custDataLst>
              <p:tags r:id="rId18"/>
            </p:custDataLst>
          </p:nvPr>
        </p:nvGrpSpPr>
        <p:grpSpPr>
          <a:xfrm>
            <a:off x="4472940" y="2797810"/>
            <a:ext cx="3201670" cy="1875790"/>
            <a:chOff x="1153993" y="3331992"/>
            <a:chExt cx="2075547" cy="986877"/>
          </a:xfrm>
        </p:grpSpPr>
        <p:sp>
          <p:nvSpPr>
            <p:cNvPr id="46" name="矩形 45"/>
            <p:cNvSpPr/>
            <p:nvPr>
              <p:custDataLst>
                <p:tags r:id="rId19"/>
              </p:custDataLst>
            </p:nvPr>
          </p:nvSpPr>
          <p:spPr>
            <a:xfrm>
              <a:off x="1160991" y="3525759"/>
              <a:ext cx="2068549" cy="79311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版权登记与确权：利用区块链不可篡改和时间戳特性实现版权信息的实时、低成本确权。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版权监测与维权：链上存证作为侵权证据，逐渐获得司法认定。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典型应用案例：DCI体系、区块链第一案。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20"/>
              </p:custDataLst>
            </p:nvPr>
          </p:nvSpPr>
          <p:spPr>
            <a:xfrm>
              <a:off x="1153993" y="3331992"/>
              <a:ext cx="2011680" cy="193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区块链技术的机遇</a:t>
              </a:r>
              <a:endParaRPr lang="zh-CN" altLang="en-US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9" name="quotation-marks_63204"/>
          <p:cNvSpPr>
            <a:spLocks noChangeAspect="1"/>
          </p:cNvSpPr>
          <p:nvPr>
            <p:custDataLst>
              <p:tags r:id="rId21"/>
            </p:custDataLst>
          </p:nvPr>
        </p:nvSpPr>
        <p:spPr bwMode="auto">
          <a:xfrm>
            <a:off x="8556165" y="2465177"/>
            <a:ext cx="392193" cy="304236"/>
          </a:xfrm>
          <a:custGeom>
            <a:avLst/>
            <a:gdLst>
              <a:gd name="connsiteX0" fmla="*/ 551754 w 604227"/>
              <a:gd name="connsiteY0" fmla="*/ 199 h 468718"/>
              <a:gd name="connsiteX1" fmla="*/ 577323 w 604227"/>
              <a:gd name="connsiteY1" fmla="*/ 9237 h 468718"/>
              <a:gd name="connsiteX2" fmla="*/ 596294 w 604227"/>
              <a:gd name="connsiteY2" fmla="*/ 80625 h 468718"/>
              <a:gd name="connsiteX3" fmla="*/ 591002 w 604227"/>
              <a:gd name="connsiteY3" fmla="*/ 85908 h 468718"/>
              <a:gd name="connsiteX4" fmla="*/ 582614 w 604227"/>
              <a:gd name="connsiteY4" fmla="*/ 89129 h 468718"/>
              <a:gd name="connsiteX5" fmla="*/ 472015 w 604227"/>
              <a:gd name="connsiteY5" fmla="*/ 185773 h 468718"/>
              <a:gd name="connsiteX6" fmla="*/ 576290 w 604227"/>
              <a:gd name="connsiteY6" fmla="*/ 242600 h 468718"/>
              <a:gd name="connsiteX7" fmla="*/ 593196 w 604227"/>
              <a:gd name="connsiteY7" fmla="*/ 369783 h 468718"/>
              <a:gd name="connsiteX8" fmla="*/ 559384 w 604227"/>
              <a:gd name="connsiteY8" fmla="*/ 457149 h 468718"/>
              <a:gd name="connsiteX9" fmla="*/ 434074 w 604227"/>
              <a:gd name="connsiteY9" fmla="*/ 464494 h 468718"/>
              <a:gd name="connsiteX10" fmla="*/ 361416 w 604227"/>
              <a:gd name="connsiteY10" fmla="*/ 415012 h 468718"/>
              <a:gd name="connsiteX11" fmla="*/ 354060 w 604227"/>
              <a:gd name="connsiteY11" fmla="*/ 249945 h 468718"/>
              <a:gd name="connsiteX12" fmla="*/ 474080 w 604227"/>
              <a:gd name="connsiteY12" fmla="*/ 29210 h 468718"/>
              <a:gd name="connsiteX13" fmla="*/ 551754 w 604227"/>
              <a:gd name="connsiteY13" fmla="*/ 199 h 468718"/>
              <a:gd name="connsiteX14" fmla="*/ 204160 w 604227"/>
              <a:gd name="connsiteY14" fmla="*/ 199 h 468718"/>
              <a:gd name="connsiteX15" fmla="*/ 229728 w 604227"/>
              <a:gd name="connsiteY15" fmla="*/ 9237 h 468718"/>
              <a:gd name="connsiteX16" fmla="*/ 248700 w 604227"/>
              <a:gd name="connsiteY16" fmla="*/ 80625 h 468718"/>
              <a:gd name="connsiteX17" fmla="*/ 243408 w 604227"/>
              <a:gd name="connsiteY17" fmla="*/ 85908 h 468718"/>
              <a:gd name="connsiteX18" fmla="*/ 235019 w 604227"/>
              <a:gd name="connsiteY18" fmla="*/ 89129 h 468718"/>
              <a:gd name="connsiteX19" fmla="*/ 124416 w 604227"/>
              <a:gd name="connsiteY19" fmla="*/ 185773 h 468718"/>
              <a:gd name="connsiteX20" fmla="*/ 228695 w 604227"/>
              <a:gd name="connsiteY20" fmla="*/ 242600 h 468718"/>
              <a:gd name="connsiteX21" fmla="*/ 245602 w 604227"/>
              <a:gd name="connsiteY21" fmla="*/ 369783 h 468718"/>
              <a:gd name="connsiteX22" fmla="*/ 211918 w 604227"/>
              <a:gd name="connsiteY22" fmla="*/ 457149 h 468718"/>
              <a:gd name="connsiteX23" fmla="*/ 86601 w 604227"/>
              <a:gd name="connsiteY23" fmla="*/ 464494 h 468718"/>
              <a:gd name="connsiteX24" fmla="*/ 13941 w 604227"/>
              <a:gd name="connsiteY24" fmla="*/ 415012 h 468718"/>
              <a:gd name="connsiteX25" fmla="*/ 6456 w 604227"/>
              <a:gd name="connsiteY25" fmla="*/ 249945 h 468718"/>
              <a:gd name="connsiteX26" fmla="*/ 126610 w 604227"/>
              <a:gd name="connsiteY26" fmla="*/ 29210 h 468718"/>
              <a:gd name="connsiteX27" fmla="*/ 204160 w 604227"/>
              <a:gd name="connsiteY27" fmla="*/ 199 h 46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4227" h="468718">
                <a:moveTo>
                  <a:pt x="551754" y="199"/>
                </a:moveTo>
                <a:cubicBezTo>
                  <a:pt x="560965" y="925"/>
                  <a:pt x="569709" y="3696"/>
                  <a:pt x="577323" y="9237"/>
                </a:cubicBezTo>
                <a:cubicBezTo>
                  <a:pt x="603650" y="28050"/>
                  <a:pt x="612038" y="51245"/>
                  <a:pt x="596294" y="80625"/>
                </a:cubicBezTo>
                <a:cubicBezTo>
                  <a:pt x="595261" y="83846"/>
                  <a:pt x="593196" y="84877"/>
                  <a:pt x="591002" y="85908"/>
                </a:cubicBezTo>
                <a:cubicBezTo>
                  <a:pt x="588938" y="88098"/>
                  <a:pt x="585711" y="89129"/>
                  <a:pt x="582614" y="89129"/>
                </a:cubicBezTo>
                <a:cubicBezTo>
                  <a:pt x="537316" y="90160"/>
                  <a:pt x="479371" y="139513"/>
                  <a:pt x="472015" y="185773"/>
                </a:cubicBezTo>
                <a:cubicBezTo>
                  <a:pt x="461562" y="244661"/>
                  <a:pt x="546866" y="216313"/>
                  <a:pt x="576290" y="242600"/>
                </a:cubicBezTo>
                <a:cubicBezTo>
                  <a:pt x="605715" y="269918"/>
                  <a:pt x="596294" y="335120"/>
                  <a:pt x="593196" y="369783"/>
                </a:cubicBezTo>
                <a:cubicBezTo>
                  <a:pt x="589970" y="401353"/>
                  <a:pt x="587905" y="438207"/>
                  <a:pt x="559384" y="457149"/>
                </a:cubicBezTo>
                <a:cubicBezTo>
                  <a:pt x="530993" y="476091"/>
                  <a:pt x="465692" y="466556"/>
                  <a:pt x="434074" y="464494"/>
                </a:cubicBezTo>
                <a:cubicBezTo>
                  <a:pt x="402585" y="462303"/>
                  <a:pt x="371999" y="446583"/>
                  <a:pt x="361416" y="415012"/>
                </a:cubicBezTo>
                <a:cubicBezTo>
                  <a:pt x="345672" y="365660"/>
                  <a:pt x="343607" y="305740"/>
                  <a:pt x="354060" y="249945"/>
                </a:cubicBezTo>
                <a:cubicBezTo>
                  <a:pt x="350963" y="166960"/>
                  <a:pt x="413038" y="79594"/>
                  <a:pt x="474080" y="29210"/>
                </a:cubicBezTo>
                <a:cubicBezTo>
                  <a:pt x="492277" y="14230"/>
                  <a:pt x="524121" y="-1982"/>
                  <a:pt x="551754" y="199"/>
                </a:cubicBezTo>
                <a:close/>
                <a:moveTo>
                  <a:pt x="204160" y="199"/>
                </a:moveTo>
                <a:cubicBezTo>
                  <a:pt x="213370" y="925"/>
                  <a:pt x="222113" y="3696"/>
                  <a:pt x="229728" y="9237"/>
                </a:cubicBezTo>
                <a:cubicBezTo>
                  <a:pt x="256056" y="28050"/>
                  <a:pt x="264574" y="51245"/>
                  <a:pt x="248700" y="80625"/>
                </a:cubicBezTo>
                <a:cubicBezTo>
                  <a:pt x="247667" y="83846"/>
                  <a:pt x="245602" y="84877"/>
                  <a:pt x="243408" y="85908"/>
                </a:cubicBezTo>
                <a:cubicBezTo>
                  <a:pt x="241343" y="88098"/>
                  <a:pt x="238246" y="89129"/>
                  <a:pt x="235019" y="89129"/>
                </a:cubicBezTo>
                <a:cubicBezTo>
                  <a:pt x="189720" y="90160"/>
                  <a:pt x="131772" y="139513"/>
                  <a:pt x="124416" y="185773"/>
                </a:cubicBezTo>
                <a:cubicBezTo>
                  <a:pt x="114994" y="244661"/>
                  <a:pt x="199270" y="216313"/>
                  <a:pt x="228695" y="242600"/>
                </a:cubicBezTo>
                <a:cubicBezTo>
                  <a:pt x="258250" y="269918"/>
                  <a:pt x="248700" y="335120"/>
                  <a:pt x="245602" y="369783"/>
                </a:cubicBezTo>
                <a:cubicBezTo>
                  <a:pt x="242376" y="401353"/>
                  <a:pt x="240311" y="438207"/>
                  <a:pt x="211918" y="457149"/>
                </a:cubicBezTo>
                <a:cubicBezTo>
                  <a:pt x="183396" y="476091"/>
                  <a:pt x="118092" y="466556"/>
                  <a:pt x="86601" y="464494"/>
                </a:cubicBezTo>
                <a:cubicBezTo>
                  <a:pt x="54982" y="462303"/>
                  <a:pt x="24395" y="446583"/>
                  <a:pt x="13941" y="415012"/>
                </a:cubicBezTo>
                <a:cubicBezTo>
                  <a:pt x="-1933" y="365660"/>
                  <a:pt x="-3998" y="305740"/>
                  <a:pt x="6456" y="249945"/>
                </a:cubicBezTo>
                <a:cubicBezTo>
                  <a:pt x="3358" y="166960"/>
                  <a:pt x="65436" y="79594"/>
                  <a:pt x="126610" y="29210"/>
                </a:cubicBezTo>
                <a:cubicBezTo>
                  <a:pt x="144710" y="14230"/>
                  <a:pt x="176531" y="-1982"/>
                  <a:pt x="204160" y="19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</p:sp>
      <p:sp>
        <p:nvSpPr>
          <p:cNvPr id="53" name="quotation-marks_63204"/>
          <p:cNvSpPr>
            <a:spLocks noChangeAspect="1"/>
          </p:cNvSpPr>
          <p:nvPr>
            <p:custDataLst>
              <p:tags r:id="rId22"/>
            </p:custDataLst>
          </p:nvPr>
        </p:nvSpPr>
        <p:spPr bwMode="auto">
          <a:xfrm rot="10800000">
            <a:off x="11052931" y="4283906"/>
            <a:ext cx="392193" cy="304236"/>
          </a:xfrm>
          <a:custGeom>
            <a:avLst/>
            <a:gdLst>
              <a:gd name="connsiteX0" fmla="*/ 551754 w 604227"/>
              <a:gd name="connsiteY0" fmla="*/ 199 h 468718"/>
              <a:gd name="connsiteX1" fmla="*/ 577323 w 604227"/>
              <a:gd name="connsiteY1" fmla="*/ 9237 h 468718"/>
              <a:gd name="connsiteX2" fmla="*/ 596294 w 604227"/>
              <a:gd name="connsiteY2" fmla="*/ 80625 h 468718"/>
              <a:gd name="connsiteX3" fmla="*/ 591002 w 604227"/>
              <a:gd name="connsiteY3" fmla="*/ 85908 h 468718"/>
              <a:gd name="connsiteX4" fmla="*/ 582614 w 604227"/>
              <a:gd name="connsiteY4" fmla="*/ 89129 h 468718"/>
              <a:gd name="connsiteX5" fmla="*/ 472015 w 604227"/>
              <a:gd name="connsiteY5" fmla="*/ 185773 h 468718"/>
              <a:gd name="connsiteX6" fmla="*/ 576290 w 604227"/>
              <a:gd name="connsiteY6" fmla="*/ 242600 h 468718"/>
              <a:gd name="connsiteX7" fmla="*/ 593196 w 604227"/>
              <a:gd name="connsiteY7" fmla="*/ 369783 h 468718"/>
              <a:gd name="connsiteX8" fmla="*/ 559384 w 604227"/>
              <a:gd name="connsiteY8" fmla="*/ 457149 h 468718"/>
              <a:gd name="connsiteX9" fmla="*/ 434074 w 604227"/>
              <a:gd name="connsiteY9" fmla="*/ 464494 h 468718"/>
              <a:gd name="connsiteX10" fmla="*/ 361416 w 604227"/>
              <a:gd name="connsiteY10" fmla="*/ 415012 h 468718"/>
              <a:gd name="connsiteX11" fmla="*/ 354060 w 604227"/>
              <a:gd name="connsiteY11" fmla="*/ 249945 h 468718"/>
              <a:gd name="connsiteX12" fmla="*/ 474080 w 604227"/>
              <a:gd name="connsiteY12" fmla="*/ 29210 h 468718"/>
              <a:gd name="connsiteX13" fmla="*/ 551754 w 604227"/>
              <a:gd name="connsiteY13" fmla="*/ 199 h 468718"/>
              <a:gd name="connsiteX14" fmla="*/ 204160 w 604227"/>
              <a:gd name="connsiteY14" fmla="*/ 199 h 468718"/>
              <a:gd name="connsiteX15" fmla="*/ 229728 w 604227"/>
              <a:gd name="connsiteY15" fmla="*/ 9237 h 468718"/>
              <a:gd name="connsiteX16" fmla="*/ 248700 w 604227"/>
              <a:gd name="connsiteY16" fmla="*/ 80625 h 468718"/>
              <a:gd name="connsiteX17" fmla="*/ 243408 w 604227"/>
              <a:gd name="connsiteY17" fmla="*/ 85908 h 468718"/>
              <a:gd name="connsiteX18" fmla="*/ 235019 w 604227"/>
              <a:gd name="connsiteY18" fmla="*/ 89129 h 468718"/>
              <a:gd name="connsiteX19" fmla="*/ 124416 w 604227"/>
              <a:gd name="connsiteY19" fmla="*/ 185773 h 468718"/>
              <a:gd name="connsiteX20" fmla="*/ 228695 w 604227"/>
              <a:gd name="connsiteY20" fmla="*/ 242600 h 468718"/>
              <a:gd name="connsiteX21" fmla="*/ 245602 w 604227"/>
              <a:gd name="connsiteY21" fmla="*/ 369783 h 468718"/>
              <a:gd name="connsiteX22" fmla="*/ 211918 w 604227"/>
              <a:gd name="connsiteY22" fmla="*/ 457149 h 468718"/>
              <a:gd name="connsiteX23" fmla="*/ 86601 w 604227"/>
              <a:gd name="connsiteY23" fmla="*/ 464494 h 468718"/>
              <a:gd name="connsiteX24" fmla="*/ 13941 w 604227"/>
              <a:gd name="connsiteY24" fmla="*/ 415012 h 468718"/>
              <a:gd name="connsiteX25" fmla="*/ 6456 w 604227"/>
              <a:gd name="connsiteY25" fmla="*/ 249945 h 468718"/>
              <a:gd name="connsiteX26" fmla="*/ 126610 w 604227"/>
              <a:gd name="connsiteY26" fmla="*/ 29210 h 468718"/>
              <a:gd name="connsiteX27" fmla="*/ 204160 w 604227"/>
              <a:gd name="connsiteY27" fmla="*/ 199 h 46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4227" h="468718">
                <a:moveTo>
                  <a:pt x="551754" y="199"/>
                </a:moveTo>
                <a:cubicBezTo>
                  <a:pt x="560965" y="925"/>
                  <a:pt x="569709" y="3696"/>
                  <a:pt x="577323" y="9237"/>
                </a:cubicBezTo>
                <a:cubicBezTo>
                  <a:pt x="603650" y="28050"/>
                  <a:pt x="612038" y="51245"/>
                  <a:pt x="596294" y="80625"/>
                </a:cubicBezTo>
                <a:cubicBezTo>
                  <a:pt x="595261" y="83846"/>
                  <a:pt x="593196" y="84877"/>
                  <a:pt x="591002" y="85908"/>
                </a:cubicBezTo>
                <a:cubicBezTo>
                  <a:pt x="588938" y="88098"/>
                  <a:pt x="585711" y="89129"/>
                  <a:pt x="582614" y="89129"/>
                </a:cubicBezTo>
                <a:cubicBezTo>
                  <a:pt x="537316" y="90160"/>
                  <a:pt x="479371" y="139513"/>
                  <a:pt x="472015" y="185773"/>
                </a:cubicBezTo>
                <a:cubicBezTo>
                  <a:pt x="461562" y="244661"/>
                  <a:pt x="546866" y="216313"/>
                  <a:pt x="576290" y="242600"/>
                </a:cubicBezTo>
                <a:cubicBezTo>
                  <a:pt x="605715" y="269918"/>
                  <a:pt x="596294" y="335120"/>
                  <a:pt x="593196" y="369783"/>
                </a:cubicBezTo>
                <a:cubicBezTo>
                  <a:pt x="589970" y="401353"/>
                  <a:pt x="587905" y="438207"/>
                  <a:pt x="559384" y="457149"/>
                </a:cubicBezTo>
                <a:cubicBezTo>
                  <a:pt x="530993" y="476091"/>
                  <a:pt x="465692" y="466556"/>
                  <a:pt x="434074" y="464494"/>
                </a:cubicBezTo>
                <a:cubicBezTo>
                  <a:pt x="402585" y="462303"/>
                  <a:pt x="371999" y="446583"/>
                  <a:pt x="361416" y="415012"/>
                </a:cubicBezTo>
                <a:cubicBezTo>
                  <a:pt x="345672" y="365660"/>
                  <a:pt x="343607" y="305740"/>
                  <a:pt x="354060" y="249945"/>
                </a:cubicBezTo>
                <a:cubicBezTo>
                  <a:pt x="350963" y="166960"/>
                  <a:pt x="413038" y="79594"/>
                  <a:pt x="474080" y="29210"/>
                </a:cubicBezTo>
                <a:cubicBezTo>
                  <a:pt x="492277" y="14230"/>
                  <a:pt x="524121" y="-1982"/>
                  <a:pt x="551754" y="199"/>
                </a:cubicBezTo>
                <a:close/>
                <a:moveTo>
                  <a:pt x="204160" y="199"/>
                </a:moveTo>
                <a:cubicBezTo>
                  <a:pt x="213370" y="925"/>
                  <a:pt x="222113" y="3696"/>
                  <a:pt x="229728" y="9237"/>
                </a:cubicBezTo>
                <a:cubicBezTo>
                  <a:pt x="256056" y="28050"/>
                  <a:pt x="264574" y="51245"/>
                  <a:pt x="248700" y="80625"/>
                </a:cubicBezTo>
                <a:cubicBezTo>
                  <a:pt x="247667" y="83846"/>
                  <a:pt x="245602" y="84877"/>
                  <a:pt x="243408" y="85908"/>
                </a:cubicBezTo>
                <a:cubicBezTo>
                  <a:pt x="241343" y="88098"/>
                  <a:pt x="238246" y="89129"/>
                  <a:pt x="235019" y="89129"/>
                </a:cubicBezTo>
                <a:cubicBezTo>
                  <a:pt x="189720" y="90160"/>
                  <a:pt x="131772" y="139513"/>
                  <a:pt x="124416" y="185773"/>
                </a:cubicBezTo>
                <a:cubicBezTo>
                  <a:pt x="114994" y="244661"/>
                  <a:pt x="199270" y="216313"/>
                  <a:pt x="228695" y="242600"/>
                </a:cubicBezTo>
                <a:cubicBezTo>
                  <a:pt x="258250" y="269918"/>
                  <a:pt x="248700" y="335120"/>
                  <a:pt x="245602" y="369783"/>
                </a:cubicBezTo>
                <a:cubicBezTo>
                  <a:pt x="242376" y="401353"/>
                  <a:pt x="240311" y="438207"/>
                  <a:pt x="211918" y="457149"/>
                </a:cubicBezTo>
                <a:cubicBezTo>
                  <a:pt x="183396" y="476091"/>
                  <a:pt x="118092" y="466556"/>
                  <a:pt x="86601" y="464494"/>
                </a:cubicBezTo>
                <a:cubicBezTo>
                  <a:pt x="54982" y="462303"/>
                  <a:pt x="24395" y="446583"/>
                  <a:pt x="13941" y="415012"/>
                </a:cubicBezTo>
                <a:cubicBezTo>
                  <a:pt x="-1933" y="365660"/>
                  <a:pt x="-3998" y="305740"/>
                  <a:pt x="6456" y="249945"/>
                </a:cubicBezTo>
                <a:cubicBezTo>
                  <a:pt x="3358" y="166960"/>
                  <a:pt x="65436" y="79594"/>
                  <a:pt x="126610" y="29210"/>
                </a:cubicBezTo>
                <a:cubicBezTo>
                  <a:pt x="144710" y="14230"/>
                  <a:pt x="176531" y="-1982"/>
                  <a:pt x="204160" y="19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</p:sp>
      <p:sp>
        <p:nvSpPr>
          <p:cNvPr id="54" name="椭圆 53"/>
          <p:cNvSpPr/>
          <p:nvPr>
            <p:custDataLst>
              <p:tags r:id="rId23"/>
            </p:custDataLst>
          </p:nvPr>
        </p:nvSpPr>
        <p:spPr>
          <a:xfrm>
            <a:off x="1676800" y="1825017"/>
            <a:ext cx="904673" cy="904673"/>
          </a:xfrm>
          <a:prstGeom prst="ellipse">
            <a:avLst/>
          </a:prstGeom>
          <a:solidFill>
            <a:schemeClr val="bg1"/>
          </a:solidFill>
          <a:ln w="19050">
            <a:solidFill>
              <a:srgbClr val="256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椭圆 54"/>
          <p:cNvSpPr/>
          <p:nvPr>
            <p:custDataLst>
              <p:tags r:id="rId24"/>
            </p:custDataLst>
          </p:nvPr>
        </p:nvSpPr>
        <p:spPr>
          <a:xfrm>
            <a:off x="5652360" y="1825017"/>
            <a:ext cx="904673" cy="904673"/>
          </a:xfrm>
          <a:prstGeom prst="ellipse">
            <a:avLst/>
          </a:prstGeom>
          <a:blipFill rotWithShape="1">
            <a:blip r:embed="rId1"/>
            <a:tile tx="0" ty="0" sx="100000" sy="100000" flip="none" algn="tl"/>
          </a:blipFill>
          <a:ln w="19050">
            <a:solidFill>
              <a:srgbClr val="256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椭圆 55"/>
          <p:cNvSpPr/>
          <p:nvPr>
            <p:custDataLst>
              <p:tags r:id="rId25"/>
            </p:custDataLst>
          </p:nvPr>
        </p:nvSpPr>
        <p:spPr>
          <a:xfrm>
            <a:off x="9627920" y="1864740"/>
            <a:ext cx="904673" cy="904673"/>
          </a:xfrm>
          <a:prstGeom prst="ellipse">
            <a:avLst/>
          </a:prstGeom>
          <a:solidFill>
            <a:schemeClr val="bg1"/>
          </a:solidFill>
          <a:ln w="19050">
            <a:solidFill>
              <a:srgbClr val="256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business-bars-graphic_70650"/>
          <p:cNvSpPr>
            <a:spLocks noChangeAspect="1"/>
          </p:cNvSpPr>
          <p:nvPr>
            <p:custDataLst>
              <p:tags r:id="rId26"/>
            </p:custDataLst>
          </p:nvPr>
        </p:nvSpPr>
        <p:spPr bwMode="auto">
          <a:xfrm>
            <a:off x="2035213" y="2122565"/>
            <a:ext cx="221043" cy="309575"/>
          </a:xfrm>
          <a:custGeom>
            <a:avLst/>
            <a:gdLst>
              <a:gd name="connsiteX0" fmla="*/ 154403 w 432307"/>
              <a:gd name="connsiteY0" fmla="*/ 499109 h 605451"/>
              <a:gd name="connsiteX1" fmla="*/ 277904 w 432307"/>
              <a:gd name="connsiteY1" fmla="*/ 499109 h 605451"/>
              <a:gd name="connsiteX2" fmla="*/ 287248 w 432307"/>
              <a:gd name="connsiteY2" fmla="*/ 513435 h 605451"/>
              <a:gd name="connsiteX3" fmla="*/ 277904 w 432307"/>
              <a:gd name="connsiteY3" fmla="*/ 527762 h 605451"/>
              <a:gd name="connsiteX4" fmla="*/ 287248 w 432307"/>
              <a:gd name="connsiteY4" fmla="*/ 542184 h 605451"/>
              <a:gd name="connsiteX5" fmla="*/ 277904 w 432307"/>
              <a:gd name="connsiteY5" fmla="*/ 556511 h 605451"/>
              <a:gd name="connsiteX6" fmla="*/ 287248 w 432307"/>
              <a:gd name="connsiteY6" fmla="*/ 570837 h 605451"/>
              <a:gd name="connsiteX7" fmla="*/ 271449 w 432307"/>
              <a:gd name="connsiteY7" fmla="*/ 586606 h 605451"/>
              <a:gd name="connsiteX8" fmla="*/ 268078 w 432307"/>
              <a:gd name="connsiteY8" fmla="*/ 586606 h 605451"/>
              <a:gd name="connsiteX9" fmla="*/ 239081 w 432307"/>
              <a:gd name="connsiteY9" fmla="*/ 605451 h 605451"/>
              <a:gd name="connsiteX10" fmla="*/ 193226 w 432307"/>
              <a:gd name="connsiteY10" fmla="*/ 605451 h 605451"/>
              <a:gd name="connsiteX11" fmla="*/ 164229 w 432307"/>
              <a:gd name="connsiteY11" fmla="*/ 586606 h 605451"/>
              <a:gd name="connsiteX12" fmla="*/ 160761 w 432307"/>
              <a:gd name="connsiteY12" fmla="*/ 586606 h 605451"/>
              <a:gd name="connsiteX13" fmla="*/ 145059 w 432307"/>
              <a:gd name="connsiteY13" fmla="*/ 570837 h 605451"/>
              <a:gd name="connsiteX14" fmla="*/ 154403 w 432307"/>
              <a:gd name="connsiteY14" fmla="*/ 556511 h 605451"/>
              <a:gd name="connsiteX15" fmla="*/ 145059 w 432307"/>
              <a:gd name="connsiteY15" fmla="*/ 542184 h 605451"/>
              <a:gd name="connsiteX16" fmla="*/ 154403 w 432307"/>
              <a:gd name="connsiteY16" fmla="*/ 527762 h 605451"/>
              <a:gd name="connsiteX17" fmla="*/ 145059 w 432307"/>
              <a:gd name="connsiteY17" fmla="*/ 513435 h 605451"/>
              <a:gd name="connsiteX18" fmla="*/ 154403 w 432307"/>
              <a:gd name="connsiteY18" fmla="*/ 499109 h 605451"/>
              <a:gd name="connsiteX19" fmla="*/ 396249 w 432307"/>
              <a:gd name="connsiteY19" fmla="*/ 337144 h 605451"/>
              <a:gd name="connsiteX20" fmla="*/ 426219 w 432307"/>
              <a:gd name="connsiteY20" fmla="*/ 354378 h 605451"/>
              <a:gd name="connsiteX21" fmla="*/ 430651 w 432307"/>
              <a:gd name="connsiteY21" fmla="*/ 371035 h 605451"/>
              <a:gd name="connsiteX22" fmla="*/ 420148 w 432307"/>
              <a:gd name="connsiteY22" fmla="*/ 377101 h 605451"/>
              <a:gd name="connsiteX23" fmla="*/ 414077 w 432307"/>
              <a:gd name="connsiteY23" fmla="*/ 375464 h 605451"/>
              <a:gd name="connsiteX24" fmla="*/ 384107 w 432307"/>
              <a:gd name="connsiteY24" fmla="*/ 358133 h 605451"/>
              <a:gd name="connsiteX25" fmla="*/ 379578 w 432307"/>
              <a:gd name="connsiteY25" fmla="*/ 341573 h 605451"/>
              <a:gd name="connsiteX26" fmla="*/ 396249 w 432307"/>
              <a:gd name="connsiteY26" fmla="*/ 337144 h 605451"/>
              <a:gd name="connsiteX27" fmla="*/ 36058 w 432307"/>
              <a:gd name="connsiteY27" fmla="*/ 337144 h 605451"/>
              <a:gd name="connsiteX28" fmla="*/ 52729 w 432307"/>
              <a:gd name="connsiteY28" fmla="*/ 341573 h 605451"/>
              <a:gd name="connsiteX29" fmla="*/ 48200 w 432307"/>
              <a:gd name="connsiteY29" fmla="*/ 358133 h 605451"/>
              <a:gd name="connsiteX30" fmla="*/ 18230 w 432307"/>
              <a:gd name="connsiteY30" fmla="*/ 375464 h 605451"/>
              <a:gd name="connsiteX31" fmla="*/ 12159 w 432307"/>
              <a:gd name="connsiteY31" fmla="*/ 377101 h 605451"/>
              <a:gd name="connsiteX32" fmla="*/ 1656 w 432307"/>
              <a:gd name="connsiteY32" fmla="*/ 371035 h 605451"/>
              <a:gd name="connsiteX33" fmla="*/ 6088 w 432307"/>
              <a:gd name="connsiteY33" fmla="*/ 354378 h 605451"/>
              <a:gd name="connsiteX34" fmla="*/ 18230 w 432307"/>
              <a:gd name="connsiteY34" fmla="*/ 119232 h 605451"/>
              <a:gd name="connsiteX35" fmla="*/ 48200 w 432307"/>
              <a:gd name="connsiteY35" fmla="*/ 136535 h 605451"/>
              <a:gd name="connsiteX36" fmla="*/ 52729 w 432307"/>
              <a:gd name="connsiteY36" fmla="*/ 153069 h 605451"/>
              <a:gd name="connsiteX37" fmla="*/ 42129 w 432307"/>
              <a:gd name="connsiteY37" fmla="*/ 159125 h 605451"/>
              <a:gd name="connsiteX38" fmla="*/ 36058 w 432307"/>
              <a:gd name="connsiteY38" fmla="*/ 157491 h 605451"/>
              <a:gd name="connsiteX39" fmla="*/ 6088 w 432307"/>
              <a:gd name="connsiteY39" fmla="*/ 140188 h 605451"/>
              <a:gd name="connsiteX40" fmla="*/ 1656 w 432307"/>
              <a:gd name="connsiteY40" fmla="*/ 123654 h 605451"/>
              <a:gd name="connsiteX41" fmla="*/ 18230 w 432307"/>
              <a:gd name="connsiteY41" fmla="*/ 119232 h 605451"/>
              <a:gd name="connsiteX42" fmla="*/ 414077 w 432307"/>
              <a:gd name="connsiteY42" fmla="*/ 119232 h 605451"/>
              <a:gd name="connsiteX43" fmla="*/ 430651 w 432307"/>
              <a:gd name="connsiteY43" fmla="*/ 123654 h 605451"/>
              <a:gd name="connsiteX44" fmla="*/ 426219 w 432307"/>
              <a:gd name="connsiteY44" fmla="*/ 140188 h 605451"/>
              <a:gd name="connsiteX45" fmla="*/ 396249 w 432307"/>
              <a:gd name="connsiteY45" fmla="*/ 157491 h 605451"/>
              <a:gd name="connsiteX46" fmla="*/ 390178 w 432307"/>
              <a:gd name="connsiteY46" fmla="*/ 159125 h 605451"/>
              <a:gd name="connsiteX47" fmla="*/ 379578 w 432307"/>
              <a:gd name="connsiteY47" fmla="*/ 153069 h 605451"/>
              <a:gd name="connsiteX48" fmla="*/ 384107 w 432307"/>
              <a:gd name="connsiteY48" fmla="*/ 136535 h 605451"/>
              <a:gd name="connsiteX49" fmla="*/ 216153 w 432307"/>
              <a:gd name="connsiteY49" fmla="*/ 94416 h 605451"/>
              <a:gd name="connsiteX50" fmla="*/ 372067 w 432307"/>
              <a:gd name="connsiteY50" fmla="*/ 250212 h 605451"/>
              <a:gd name="connsiteX51" fmla="*/ 335376 w 432307"/>
              <a:gd name="connsiteY51" fmla="*/ 361866 h 605451"/>
              <a:gd name="connsiteX52" fmla="*/ 301285 w 432307"/>
              <a:gd name="connsiteY52" fmla="*/ 462269 h 605451"/>
              <a:gd name="connsiteX53" fmla="*/ 286935 w 432307"/>
              <a:gd name="connsiteY53" fmla="*/ 476598 h 605451"/>
              <a:gd name="connsiteX54" fmla="*/ 284046 w 432307"/>
              <a:gd name="connsiteY54" fmla="*/ 476598 h 605451"/>
              <a:gd name="connsiteX55" fmla="*/ 148163 w 432307"/>
              <a:gd name="connsiteY55" fmla="*/ 476598 h 605451"/>
              <a:gd name="connsiteX56" fmla="*/ 145371 w 432307"/>
              <a:gd name="connsiteY56" fmla="*/ 476598 h 605451"/>
              <a:gd name="connsiteX57" fmla="*/ 131021 w 432307"/>
              <a:gd name="connsiteY57" fmla="*/ 462269 h 605451"/>
              <a:gd name="connsiteX58" fmla="*/ 97316 w 432307"/>
              <a:gd name="connsiteY58" fmla="*/ 363501 h 605451"/>
              <a:gd name="connsiteX59" fmla="*/ 60239 w 432307"/>
              <a:gd name="connsiteY59" fmla="*/ 250212 h 605451"/>
              <a:gd name="connsiteX60" fmla="*/ 216153 w 432307"/>
              <a:gd name="connsiteY60" fmla="*/ 94416 h 605451"/>
              <a:gd name="connsiteX61" fmla="*/ 216154 w 432307"/>
              <a:gd name="connsiteY61" fmla="*/ 0 h 605451"/>
              <a:gd name="connsiteX62" fmla="*/ 228256 w 432307"/>
              <a:gd name="connsiteY62" fmla="*/ 12117 h 605451"/>
              <a:gd name="connsiteX63" fmla="*/ 228256 w 432307"/>
              <a:gd name="connsiteY63" fmla="*/ 46735 h 605451"/>
              <a:gd name="connsiteX64" fmla="*/ 216154 w 432307"/>
              <a:gd name="connsiteY64" fmla="*/ 58852 h 605451"/>
              <a:gd name="connsiteX65" fmla="*/ 204052 w 432307"/>
              <a:gd name="connsiteY65" fmla="*/ 46735 h 605451"/>
              <a:gd name="connsiteX66" fmla="*/ 204052 w 432307"/>
              <a:gd name="connsiteY66" fmla="*/ 12117 h 605451"/>
              <a:gd name="connsiteX67" fmla="*/ 216154 w 432307"/>
              <a:gd name="connsiteY67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32307" h="605451">
                <a:moveTo>
                  <a:pt x="154403" y="499109"/>
                </a:moveTo>
                <a:lnTo>
                  <a:pt x="277904" y="499109"/>
                </a:lnTo>
                <a:cubicBezTo>
                  <a:pt x="283395" y="501513"/>
                  <a:pt x="287248" y="507089"/>
                  <a:pt x="287248" y="513435"/>
                </a:cubicBezTo>
                <a:cubicBezTo>
                  <a:pt x="287248" y="519877"/>
                  <a:pt x="283395" y="525358"/>
                  <a:pt x="277904" y="527762"/>
                </a:cubicBezTo>
                <a:cubicBezTo>
                  <a:pt x="283395" y="530262"/>
                  <a:pt x="287248" y="535742"/>
                  <a:pt x="287248" y="542184"/>
                </a:cubicBezTo>
                <a:cubicBezTo>
                  <a:pt x="287248" y="548530"/>
                  <a:pt x="283395" y="554011"/>
                  <a:pt x="277904" y="556511"/>
                </a:cubicBezTo>
                <a:cubicBezTo>
                  <a:pt x="283395" y="558914"/>
                  <a:pt x="287248" y="564395"/>
                  <a:pt x="287248" y="570837"/>
                </a:cubicBezTo>
                <a:cubicBezTo>
                  <a:pt x="287248" y="579491"/>
                  <a:pt x="280216" y="586606"/>
                  <a:pt x="271449" y="586606"/>
                </a:cubicBezTo>
                <a:lnTo>
                  <a:pt x="268078" y="586606"/>
                </a:lnTo>
                <a:cubicBezTo>
                  <a:pt x="263165" y="597663"/>
                  <a:pt x="251990" y="605451"/>
                  <a:pt x="239081" y="605451"/>
                </a:cubicBezTo>
                <a:lnTo>
                  <a:pt x="193226" y="605451"/>
                </a:lnTo>
                <a:cubicBezTo>
                  <a:pt x="180221" y="605451"/>
                  <a:pt x="169143" y="597663"/>
                  <a:pt x="164229" y="586606"/>
                </a:cubicBezTo>
                <a:lnTo>
                  <a:pt x="160761" y="586606"/>
                </a:lnTo>
                <a:cubicBezTo>
                  <a:pt x="152091" y="586606"/>
                  <a:pt x="145059" y="579491"/>
                  <a:pt x="145059" y="570837"/>
                </a:cubicBezTo>
                <a:cubicBezTo>
                  <a:pt x="145059" y="564395"/>
                  <a:pt x="148912" y="558914"/>
                  <a:pt x="154403" y="556511"/>
                </a:cubicBezTo>
                <a:cubicBezTo>
                  <a:pt x="148912" y="554011"/>
                  <a:pt x="145059" y="548530"/>
                  <a:pt x="145059" y="542184"/>
                </a:cubicBezTo>
                <a:cubicBezTo>
                  <a:pt x="145059" y="535742"/>
                  <a:pt x="148912" y="530262"/>
                  <a:pt x="154403" y="527762"/>
                </a:cubicBezTo>
                <a:cubicBezTo>
                  <a:pt x="148912" y="525358"/>
                  <a:pt x="145059" y="519877"/>
                  <a:pt x="145059" y="513435"/>
                </a:cubicBezTo>
                <a:cubicBezTo>
                  <a:pt x="145059" y="507089"/>
                  <a:pt x="148912" y="501513"/>
                  <a:pt x="154403" y="499109"/>
                </a:cubicBezTo>
                <a:close/>
                <a:moveTo>
                  <a:pt x="396249" y="337144"/>
                </a:moveTo>
                <a:lnTo>
                  <a:pt x="426219" y="354378"/>
                </a:lnTo>
                <a:cubicBezTo>
                  <a:pt x="432000" y="357748"/>
                  <a:pt x="434024" y="365258"/>
                  <a:pt x="430651" y="371035"/>
                </a:cubicBezTo>
                <a:cubicBezTo>
                  <a:pt x="428435" y="374886"/>
                  <a:pt x="424291" y="377101"/>
                  <a:pt x="420148" y="377101"/>
                </a:cubicBezTo>
                <a:cubicBezTo>
                  <a:pt x="418028" y="377101"/>
                  <a:pt x="416004" y="376620"/>
                  <a:pt x="414077" y="375464"/>
                </a:cubicBezTo>
                <a:lnTo>
                  <a:pt x="384107" y="358133"/>
                </a:lnTo>
                <a:cubicBezTo>
                  <a:pt x="378229" y="354860"/>
                  <a:pt x="376302" y="347350"/>
                  <a:pt x="379578" y="341573"/>
                </a:cubicBezTo>
                <a:cubicBezTo>
                  <a:pt x="382951" y="335796"/>
                  <a:pt x="390371" y="333774"/>
                  <a:pt x="396249" y="337144"/>
                </a:cubicBezTo>
                <a:close/>
                <a:moveTo>
                  <a:pt x="36058" y="337144"/>
                </a:moveTo>
                <a:cubicBezTo>
                  <a:pt x="41839" y="333774"/>
                  <a:pt x="49356" y="335796"/>
                  <a:pt x="52729" y="341573"/>
                </a:cubicBezTo>
                <a:cubicBezTo>
                  <a:pt x="56005" y="347350"/>
                  <a:pt x="54078" y="354860"/>
                  <a:pt x="48200" y="358133"/>
                </a:cubicBezTo>
                <a:lnTo>
                  <a:pt x="18230" y="375464"/>
                </a:lnTo>
                <a:cubicBezTo>
                  <a:pt x="16303" y="376620"/>
                  <a:pt x="14183" y="377101"/>
                  <a:pt x="12159" y="377101"/>
                </a:cubicBezTo>
                <a:cubicBezTo>
                  <a:pt x="7919" y="377101"/>
                  <a:pt x="3872" y="374886"/>
                  <a:pt x="1656" y="371035"/>
                </a:cubicBezTo>
                <a:cubicBezTo>
                  <a:pt x="-1717" y="365258"/>
                  <a:pt x="210" y="357748"/>
                  <a:pt x="6088" y="354378"/>
                </a:cubicBezTo>
                <a:close/>
                <a:moveTo>
                  <a:pt x="18230" y="119232"/>
                </a:moveTo>
                <a:lnTo>
                  <a:pt x="48200" y="136535"/>
                </a:lnTo>
                <a:cubicBezTo>
                  <a:pt x="54078" y="139804"/>
                  <a:pt x="56005" y="147301"/>
                  <a:pt x="52729" y="153069"/>
                </a:cubicBezTo>
                <a:cubicBezTo>
                  <a:pt x="50416" y="156914"/>
                  <a:pt x="46369" y="159125"/>
                  <a:pt x="42129" y="159125"/>
                </a:cubicBezTo>
                <a:cubicBezTo>
                  <a:pt x="40105" y="159125"/>
                  <a:pt x="37985" y="158644"/>
                  <a:pt x="36058" y="157491"/>
                </a:cubicBezTo>
                <a:lnTo>
                  <a:pt x="6088" y="140188"/>
                </a:lnTo>
                <a:cubicBezTo>
                  <a:pt x="210" y="136920"/>
                  <a:pt x="-1717" y="129422"/>
                  <a:pt x="1656" y="123654"/>
                </a:cubicBezTo>
                <a:cubicBezTo>
                  <a:pt x="4932" y="117887"/>
                  <a:pt x="12448" y="115868"/>
                  <a:pt x="18230" y="119232"/>
                </a:cubicBezTo>
                <a:close/>
                <a:moveTo>
                  <a:pt x="414077" y="119232"/>
                </a:moveTo>
                <a:cubicBezTo>
                  <a:pt x="419859" y="115868"/>
                  <a:pt x="427279" y="117887"/>
                  <a:pt x="430651" y="123654"/>
                </a:cubicBezTo>
                <a:cubicBezTo>
                  <a:pt x="434024" y="129422"/>
                  <a:pt x="432097" y="136920"/>
                  <a:pt x="426219" y="140188"/>
                </a:cubicBezTo>
                <a:lnTo>
                  <a:pt x="396249" y="157491"/>
                </a:lnTo>
                <a:cubicBezTo>
                  <a:pt x="394322" y="158644"/>
                  <a:pt x="392202" y="159125"/>
                  <a:pt x="390178" y="159125"/>
                </a:cubicBezTo>
                <a:cubicBezTo>
                  <a:pt x="385938" y="159125"/>
                  <a:pt x="381891" y="156914"/>
                  <a:pt x="379578" y="153069"/>
                </a:cubicBezTo>
                <a:cubicBezTo>
                  <a:pt x="376302" y="147301"/>
                  <a:pt x="378229" y="139804"/>
                  <a:pt x="384107" y="136535"/>
                </a:cubicBezTo>
                <a:close/>
                <a:moveTo>
                  <a:pt x="216153" y="94416"/>
                </a:moveTo>
                <a:cubicBezTo>
                  <a:pt x="302151" y="94416"/>
                  <a:pt x="372067" y="164332"/>
                  <a:pt x="372067" y="250212"/>
                </a:cubicBezTo>
                <a:cubicBezTo>
                  <a:pt x="372067" y="288777"/>
                  <a:pt x="353384" y="325899"/>
                  <a:pt x="335376" y="361866"/>
                </a:cubicBezTo>
                <a:cubicBezTo>
                  <a:pt x="317849" y="396680"/>
                  <a:pt x="301285" y="429667"/>
                  <a:pt x="301285" y="462269"/>
                </a:cubicBezTo>
                <a:cubicBezTo>
                  <a:pt x="301285" y="470155"/>
                  <a:pt x="294832" y="476598"/>
                  <a:pt x="286935" y="476598"/>
                </a:cubicBezTo>
                <a:lnTo>
                  <a:pt x="284046" y="476598"/>
                </a:lnTo>
                <a:lnTo>
                  <a:pt x="148163" y="476598"/>
                </a:lnTo>
                <a:lnTo>
                  <a:pt x="145371" y="476598"/>
                </a:lnTo>
                <a:cubicBezTo>
                  <a:pt x="137377" y="476598"/>
                  <a:pt x="131021" y="470155"/>
                  <a:pt x="131021" y="462269"/>
                </a:cubicBezTo>
                <a:cubicBezTo>
                  <a:pt x="131021" y="431013"/>
                  <a:pt x="114650" y="398219"/>
                  <a:pt x="97316" y="363501"/>
                </a:cubicBezTo>
                <a:cubicBezTo>
                  <a:pt x="79018" y="326860"/>
                  <a:pt x="60239" y="289065"/>
                  <a:pt x="60239" y="250212"/>
                </a:cubicBezTo>
                <a:cubicBezTo>
                  <a:pt x="60239" y="164332"/>
                  <a:pt x="130155" y="94416"/>
                  <a:pt x="216153" y="94416"/>
                </a:cubicBezTo>
                <a:close/>
                <a:moveTo>
                  <a:pt x="216154" y="0"/>
                </a:moveTo>
                <a:cubicBezTo>
                  <a:pt x="222877" y="0"/>
                  <a:pt x="228256" y="5385"/>
                  <a:pt x="228256" y="12117"/>
                </a:cubicBezTo>
                <a:lnTo>
                  <a:pt x="228256" y="46735"/>
                </a:lnTo>
                <a:cubicBezTo>
                  <a:pt x="228256" y="53371"/>
                  <a:pt x="222877" y="58852"/>
                  <a:pt x="216154" y="58852"/>
                </a:cubicBezTo>
                <a:cubicBezTo>
                  <a:pt x="209431" y="58852"/>
                  <a:pt x="204052" y="53371"/>
                  <a:pt x="204052" y="46735"/>
                </a:cubicBezTo>
                <a:lnTo>
                  <a:pt x="204052" y="12117"/>
                </a:lnTo>
                <a:cubicBezTo>
                  <a:pt x="204052" y="5385"/>
                  <a:pt x="209431" y="0"/>
                  <a:pt x="216154" y="0"/>
                </a:cubicBez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business-bars-graphic_70650"/>
          <p:cNvSpPr>
            <a:spLocks noChangeAspect="1"/>
          </p:cNvSpPr>
          <p:nvPr>
            <p:custDataLst>
              <p:tags r:id="rId27"/>
            </p:custDataLst>
          </p:nvPr>
        </p:nvSpPr>
        <p:spPr bwMode="auto">
          <a:xfrm>
            <a:off x="9947125" y="2155602"/>
            <a:ext cx="266261" cy="309575"/>
          </a:xfrm>
          <a:custGeom>
            <a:avLst/>
            <a:gdLst>
              <a:gd name="T0" fmla="*/ 4142 w 5720"/>
              <a:gd name="T1" fmla="*/ 1476 h 6660"/>
              <a:gd name="T2" fmla="*/ 4753 w 5720"/>
              <a:gd name="T3" fmla="*/ 1195 h 6660"/>
              <a:gd name="T4" fmla="*/ 4177 w 5720"/>
              <a:gd name="T5" fmla="*/ 1044 h 6660"/>
              <a:gd name="T6" fmla="*/ 3935 w 5720"/>
              <a:gd name="T7" fmla="*/ 1135 h 6660"/>
              <a:gd name="T8" fmla="*/ 2861 w 5720"/>
              <a:gd name="T9" fmla="*/ 1062 h 6660"/>
              <a:gd name="T10" fmla="*/ 1617 w 5720"/>
              <a:gd name="T11" fmla="*/ 1094 h 6660"/>
              <a:gd name="T12" fmla="*/ 967 w 5720"/>
              <a:gd name="T13" fmla="*/ 852 h 6660"/>
              <a:gd name="T14" fmla="*/ 1176 w 5720"/>
              <a:gd name="T15" fmla="*/ 1287 h 6660"/>
              <a:gd name="T16" fmla="*/ 1210 w 5720"/>
              <a:gd name="T17" fmla="*/ 1311 h 6660"/>
              <a:gd name="T18" fmla="*/ 1488 w 5720"/>
              <a:gd name="T19" fmla="*/ 1476 h 6660"/>
              <a:gd name="T20" fmla="*/ 0 w 5720"/>
              <a:gd name="T21" fmla="*/ 1676 h 6660"/>
              <a:gd name="T22" fmla="*/ 200 w 5720"/>
              <a:gd name="T23" fmla="*/ 3544 h 6660"/>
              <a:gd name="T24" fmla="*/ 403 w 5720"/>
              <a:gd name="T25" fmla="*/ 6460 h 6660"/>
              <a:gd name="T26" fmla="*/ 5116 w 5720"/>
              <a:gd name="T27" fmla="*/ 6660 h 6660"/>
              <a:gd name="T28" fmla="*/ 5316 w 5720"/>
              <a:gd name="T29" fmla="*/ 3544 h 6660"/>
              <a:gd name="T30" fmla="*/ 5720 w 5720"/>
              <a:gd name="T31" fmla="*/ 3344 h 6660"/>
              <a:gd name="T32" fmla="*/ 5520 w 5720"/>
              <a:gd name="T33" fmla="*/ 1476 h 6660"/>
              <a:gd name="T34" fmla="*/ 3558 w 5720"/>
              <a:gd name="T35" fmla="*/ 742 h 6660"/>
              <a:gd name="T36" fmla="*/ 3535 w 5720"/>
              <a:gd name="T37" fmla="*/ 733 h 6660"/>
              <a:gd name="T38" fmla="*/ 2674 w 5720"/>
              <a:gd name="T39" fmla="*/ 1476 h 6660"/>
              <a:gd name="T40" fmla="*/ 2129 w 5720"/>
              <a:gd name="T41" fmla="*/ 699 h 6660"/>
              <a:gd name="T42" fmla="*/ 3480 w 5720"/>
              <a:gd name="T43" fmla="*/ 6260 h 6660"/>
              <a:gd name="T44" fmla="*/ 3280 w 5720"/>
              <a:gd name="T45" fmla="*/ 3733 h 6660"/>
              <a:gd name="T46" fmla="*/ 2240 w 5720"/>
              <a:gd name="T47" fmla="*/ 3933 h 6660"/>
              <a:gd name="T48" fmla="*/ 803 w 5720"/>
              <a:gd name="T49" fmla="*/ 6260 h 6660"/>
              <a:gd name="T50" fmla="*/ 4916 w 5720"/>
              <a:gd name="T51" fmla="*/ 3544 h 6660"/>
              <a:gd name="T52" fmla="*/ 5320 w 5720"/>
              <a:gd name="T53" fmla="*/ 3144 h 6660"/>
              <a:gd name="T54" fmla="*/ 603 w 5720"/>
              <a:gd name="T55" fmla="*/ 3144 h 6660"/>
              <a:gd name="T56" fmla="*/ 400 w 5720"/>
              <a:gd name="T57" fmla="*/ 1876 h 6660"/>
              <a:gd name="T58" fmla="*/ 2240 w 5720"/>
              <a:gd name="T59" fmla="*/ 2730 h 6660"/>
              <a:gd name="T60" fmla="*/ 3280 w 5720"/>
              <a:gd name="T61" fmla="*/ 2930 h 6660"/>
              <a:gd name="T62" fmla="*/ 3480 w 5720"/>
              <a:gd name="T63" fmla="*/ 1876 h 6660"/>
              <a:gd name="T64" fmla="*/ 5320 w 5720"/>
              <a:gd name="T65" fmla="*/ 3144 h 6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20" h="6660">
                <a:moveTo>
                  <a:pt x="5520" y="1476"/>
                </a:moveTo>
                <a:lnTo>
                  <a:pt x="4142" y="1476"/>
                </a:lnTo>
                <a:cubicBezTo>
                  <a:pt x="4263" y="1432"/>
                  <a:pt x="4426" y="1384"/>
                  <a:pt x="4546" y="1388"/>
                </a:cubicBezTo>
                <a:cubicBezTo>
                  <a:pt x="4657" y="1392"/>
                  <a:pt x="4749" y="1305"/>
                  <a:pt x="4753" y="1195"/>
                </a:cubicBezTo>
                <a:cubicBezTo>
                  <a:pt x="4757" y="1085"/>
                  <a:pt x="4670" y="992"/>
                  <a:pt x="4560" y="988"/>
                </a:cubicBezTo>
                <a:cubicBezTo>
                  <a:pt x="4435" y="984"/>
                  <a:pt x="4298" y="1010"/>
                  <a:pt x="4177" y="1044"/>
                </a:cubicBezTo>
                <a:cubicBezTo>
                  <a:pt x="4169" y="1046"/>
                  <a:pt x="4159" y="1049"/>
                  <a:pt x="4149" y="1052"/>
                </a:cubicBezTo>
                <a:cubicBezTo>
                  <a:pt x="4128" y="1056"/>
                  <a:pt x="4020" y="1088"/>
                  <a:pt x="3935" y="1135"/>
                </a:cubicBezTo>
                <a:cubicBezTo>
                  <a:pt x="3985" y="866"/>
                  <a:pt x="3920" y="704"/>
                  <a:pt x="3920" y="704"/>
                </a:cubicBezTo>
                <a:cubicBezTo>
                  <a:pt x="3643" y="0"/>
                  <a:pt x="3057" y="719"/>
                  <a:pt x="2861" y="1062"/>
                </a:cubicBezTo>
                <a:cubicBezTo>
                  <a:pt x="2665" y="687"/>
                  <a:pt x="2264" y="112"/>
                  <a:pt x="1772" y="453"/>
                </a:cubicBezTo>
                <a:cubicBezTo>
                  <a:pt x="1503" y="629"/>
                  <a:pt x="1506" y="867"/>
                  <a:pt x="1617" y="1094"/>
                </a:cubicBezTo>
                <a:cubicBezTo>
                  <a:pt x="1507" y="1036"/>
                  <a:pt x="1367" y="939"/>
                  <a:pt x="1249" y="835"/>
                </a:cubicBezTo>
                <a:cubicBezTo>
                  <a:pt x="1166" y="762"/>
                  <a:pt x="1040" y="770"/>
                  <a:pt x="967" y="852"/>
                </a:cubicBezTo>
                <a:cubicBezTo>
                  <a:pt x="893" y="935"/>
                  <a:pt x="901" y="1062"/>
                  <a:pt x="984" y="1135"/>
                </a:cubicBezTo>
                <a:cubicBezTo>
                  <a:pt x="988" y="1138"/>
                  <a:pt x="1066" y="1207"/>
                  <a:pt x="1176" y="1287"/>
                </a:cubicBezTo>
                <a:cubicBezTo>
                  <a:pt x="1176" y="1287"/>
                  <a:pt x="1176" y="1287"/>
                  <a:pt x="1177" y="1287"/>
                </a:cubicBezTo>
                <a:cubicBezTo>
                  <a:pt x="1187" y="1295"/>
                  <a:pt x="1198" y="1303"/>
                  <a:pt x="1210" y="1311"/>
                </a:cubicBezTo>
                <a:cubicBezTo>
                  <a:pt x="1224" y="1321"/>
                  <a:pt x="1239" y="1331"/>
                  <a:pt x="1253" y="1341"/>
                </a:cubicBezTo>
                <a:cubicBezTo>
                  <a:pt x="1338" y="1398"/>
                  <a:pt x="1416" y="1443"/>
                  <a:pt x="1488" y="1476"/>
                </a:cubicBezTo>
                <a:lnTo>
                  <a:pt x="200" y="1476"/>
                </a:lnTo>
                <a:cubicBezTo>
                  <a:pt x="89" y="1476"/>
                  <a:pt x="0" y="1566"/>
                  <a:pt x="0" y="1676"/>
                </a:cubicBezTo>
                <a:lnTo>
                  <a:pt x="0" y="3344"/>
                </a:lnTo>
                <a:cubicBezTo>
                  <a:pt x="0" y="3455"/>
                  <a:pt x="89" y="3544"/>
                  <a:pt x="200" y="3544"/>
                </a:cubicBezTo>
                <a:lnTo>
                  <a:pt x="403" y="3544"/>
                </a:lnTo>
                <a:lnTo>
                  <a:pt x="403" y="6460"/>
                </a:lnTo>
                <a:cubicBezTo>
                  <a:pt x="403" y="6571"/>
                  <a:pt x="493" y="6660"/>
                  <a:pt x="603" y="6660"/>
                </a:cubicBezTo>
                <a:lnTo>
                  <a:pt x="5116" y="6660"/>
                </a:lnTo>
                <a:cubicBezTo>
                  <a:pt x="5227" y="6660"/>
                  <a:pt x="5316" y="6571"/>
                  <a:pt x="5316" y="6460"/>
                </a:cubicBezTo>
                <a:lnTo>
                  <a:pt x="5316" y="3544"/>
                </a:lnTo>
                <a:lnTo>
                  <a:pt x="5520" y="3544"/>
                </a:lnTo>
                <a:cubicBezTo>
                  <a:pt x="5630" y="3544"/>
                  <a:pt x="5720" y="3455"/>
                  <a:pt x="5720" y="3344"/>
                </a:cubicBezTo>
                <a:lnTo>
                  <a:pt x="5720" y="1676"/>
                </a:lnTo>
                <a:cubicBezTo>
                  <a:pt x="5720" y="1566"/>
                  <a:pt x="5630" y="1476"/>
                  <a:pt x="5520" y="1476"/>
                </a:cubicBezTo>
                <a:close/>
                <a:moveTo>
                  <a:pt x="3535" y="733"/>
                </a:moveTo>
                <a:cubicBezTo>
                  <a:pt x="3545" y="729"/>
                  <a:pt x="3553" y="736"/>
                  <a:pt x="3558" y="742"/>
                </a:cubicBezTo>
                <a:cubicBezTo>
                  <a:pt x="3631" y="836"/>
                  <a:pt x="3236" y="1522"/>
                  <a:pt x="3046" y="1436"/>
                </a:cubicBezTo>
                <a:cubicBezTo>
                  <a:pt x="2997" y="1341"/>
                  <a:pt x="3421" y="777"/>
                  <a:pt x="3535" y="733"/>
                </a:cubicBezTo>
                <a:close/>
                <a:moveTo>
                  <a:pt x="2129" y="699"/>
                </a:moveTo>
                <a:cubicBezTo>
                  <a:pt x="2404" y="776"/>
                  <a:pt x="2594" y="1244"/>
                  <a:pt x="2674" y="1476"/>
                </a:cubicBezTo>
                <a:lnTo>
                  <a:pt x="2442" y="1476"/>
                </a:lnTo>
                <a:cubicBezTo>
                  <a:pt x="2175" y="1209"/>
                  <a:pt x="1610" y="552"/>
                  <a:pt x="2129" y="699"/>
                </a:cubicBezTo>
                <a:close/>
                <a:moveTo>
                  <a:pt x="4916" y="6260"/>
                </a:moveTo>
                <a:lnTo>
                  <a:pt x="3480" y="6260"/>
                </a:lnTo>
                <a:lnTo>
                  <a:pt x="3480" y="3933"/>
                </a:lnTo>
                <a:cubicBezTo>
                  <a:pt x="3480" y="3822"/>
                  <a:pt x="3390" y="3733"/>
                  <a:pt x="3280" y="3733"/>
                </a:cubicBezTo>
                <a:lnTo>
                  <a:pt x="2440" y="3733"/>
                </a:lnTo>
                <a:cubicBezTo>
                  <a:pt x="2329" y="3733"/>
                  <a:pt x="2240" y="3822"/>
                  <a:pt x="2240" y="3933"/>
                </a:cubicBezTo>
                <a:lnTo>
                  <a:pt x="2240" y="6260"/>
                </a:lnTo>
                <a:lnTo>
                  <a:pt x="803" y="6260"/>
                </a:lnTo>
                <a:lnTo>
                  <a:pt x="803" y="3544"/>
                </a:lnTo>
                <a:lnTo>
                  <a:pt x="4916" y="3544"/>
                </a:lnTo>
                <a:lnTo>
                  <a:pt x="4916" y="6260"/>
                </a:lnTo>
                <a:close/>
                <a:moveTo>
                  <a:pt x="5320" y="3144"/>
                </a:moveTo>
                <a:lnTo>
                  <a:pt x="5116" y="3144"/>
                </a:lnTo>
                <a:lnTo>
                  <a:pt x="603" y="3144"/>
                </a:lnTo>
                <a:lnTo>
                  <a:pt x="400" y="3144"/>
                </a:lnTo>
                <a:lnTo>
                  <a:pt x="400" y="1876"/>
                </a:lnTo>
                <a:lnTo>
                  <a:pt x="2240" y="1876"/>
                </a:lnTo>
                <a:lnTo>
                  <a:pt x="2240" y="2730"/>
                </a:lnTo>
                <a:cubicBezTo>
                  <a:pt x="2240" y="2841"/>
                  <a:pt x="2329" y="2930"/>
                  <a:pt x="2440" y="2930"/>
                </a:cubicBezTo>
                <a:lnTo>
                  <a:pt x="3280" y="2930"/>
                </a:lnTo>
                <a:cubicBezTo>
                  <a:pt x="3390" y="2930"/>
                  <a:pt x="3480" y="2841"/>
                  <a:pt x="3480" y="2730"/>
                </a:cubicBezTo>
                <a:lnTo>
                  <a:pt x="3480" y="1876"/>
                </a:lnTo>
                <a:lnTo>
                  <a:pt x="5320" y="1876"/>
                </a:lnTo>
                <a:lnTo>
                  <a:pt x="5320" y="3144"/>
                </a:ln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business-bars-graphic_70650"/>
          <p:cNvSpPr>
            <a:spLocks noChangeAspect="1"/>
          </p:cNvSpPr>
          <p:nvPr>
            <p:custDataLst>
              <p:tags r:id="rId28"/>
            </p:custDataLst>
          </p:nvPr>
        </p:nvSpPr>
        <p:spPr bwMode="auto">
          <a:xfrm>
            <a:off x="5961087" y="2118540"/>
            <a:ext cx="309575" cy="284466"/>
          </a:xfrm>
          <a:custGeom>
            <a:avLst/>
            <a:gdLst>
              <a:gd name="connsiteX0" fmla="*/ 366665 w 604675"/>
              <a:gd name="connsiteY0" fmla="*/ 388199 h 555632"/>
              <a:gd name="connsiteX1" fmla="*/ 366665 w 604675"/>
              <a:gd name="connsiteY1" fmla="*/ 481413 h 555632"/>
              <a:gd name="connsiteX2" fmla="*/ 426977 w 604675"/>
              <a:gd name="connsiteY2" fmla="*/ 481413 h 555632"/>
              <a:gd name="connsiteX3" fmla="*/ 426977 w 604675"/>
              <a:gd name="connsiteY3" fmla="*/ 388199 h 555632"/>
              <a:gd name="connsiteX4" fmla="*/ 189710 w 604675"/>
              <a:gd name="connsiteY4" fmla="*/ 388199 h 555632"/>
              <a:gd name="connsiteX5" fmla="*/ 189710 w 604675"/>
              <a:gd name="connsiteY5" fmla="*/ 481413 h 555632"/>
              <a:gd name="connsiteX6" fmla="*/ 250022 w 604675"/>
              <a:gd name="connsiteY6" fmla="*/ 481413 h 555632"/>
              <a:gd name="connsiteX7" fmla="*/ 250022 w 604675"/>
              <a:gd name="connsiteY7" fmla="*/ 388199 h 555632"/>
              <a:gd name="connsiteX8" fmla="*/ 366665 w 604675"/>
              <a:gd name="connsiteY8" fmla="*/ 291853 h 555632"/>
              <a:gd name="connsiteX9" fmla="*/ 366665 w 604675"/>
              <a:gd name="connsiteY9" fmla="*/ 385067 h 555632"/>
              <a:gd name="connsiteX10" fmla="*/ 426977 w 604675"/>
              <a:gd name="connsiteY10" fmla="*/ 385067 h 555632"/>
              <a:gd name="connsiteX11" fmla="*/ 426977 w 604675"/>
              <a:gd name="connsiteY11" fmla="*/ 291853 h 555632"/>
              <a:gd name="connsiteX12" fmla="*/ 189710 w 604675"/>
              <a:gd name="connsiteY12" fmla="*/ 291853 h 555632"/>
              <a:gd name="connsiteX13" fmla="*/ 189710 w 604675"/>
              <a:gd name="connsiteY13" fmla="*/ 385067 h 555632"/>
              <a:gd name="connsiteX14" fmla="*/ 250022 w 604675"/>
              <a:gd name="connsiteY14" fmla="*/ 385067 h 555632"/>
              <a:gd name="connsiteX15" fmla="*/ 250022 w 604675"/>
              <a:gd name="connsiteY15" fmla="*/ 291853 h 555632"/>
              <a:gd name="connsiteX16" fmla="*/ 257380 w 604675"/>
              <a:gd name="connsiteY16" fmla="*/ 53277 h 555632"/>
              <a:gd name="connsiteX17" fmla="*/ 359428 w 604675"/>
              <a:gd name="connsiteY17" fmla="*/ 53277 h 555632"/>
              <a:gd name="connsiteX18" fmla="*/ 366665 w 604675"/>
              <a:gd name="connsiteY18" fmla="*/ 60503 h 555632"/>
              <a:gd name="connsiteX19" fmla="*/ 366665 w 604675"/>
              <a:gd name="connsiteY19" fmla="*/ 96030 h 555632"/>
              <a:gd name="connsiteX20" fmla="*/ 557612 w 604675"/>
              <a:gd name="connsiteY20" fmla="*/ 96030 h 555632"/>
              <a:gd name="connsiteX21" fmla="*/ 559301 w 604675"/>
              <a:gd name="connsiteY21" fmla="*/ 97596 h 555632"/>
              <a:gd name="connsiteX22" fmla="*/ 557612 w 604675"/>
              <a:gd name="connsiteY22" fmla="*/ 99162 h 555632"/>
              <a:gd name="connsiteX23" fmla="*/ 366665 w 604675"/>
              <a:gd name="connsiteY23" fmla="*/ 99162 h 555632"/>
              <a:gd name="connsiteX24" fmla="*/ 366665 w 604675"/>
              <a:gd name="connsiteY24" fmla="*/ 192376 h 555632"/>
              <a:gd name="connsiteX25" fmla="*/ 557612 w 604675"/>
              <a:gd name="connsiteY25" fmla="*/ 192376 h 555632"/>
              <a:gd name="connsiteX26" fmla="*/ 559301 w 604675"/>
              <a:gd name="connsiteY26" fmla="*/ 193942 h 555632"/>
              <a:gd name="connsiteX27" fmla="*/ 557612 w 604675"/>
              <a:gd name="connsiteY27" fmla="*/ 195507 h 555632"/>
              <a:gd name="connsiteX28" fmla="*/ 366665 w 604675"/>
              <a:gd name="connsiteY28" fmla="*/ 195507 h 555632"/>
              <a:gd name="connsiteX29" fmla="*/ 366665 w 604675"/>
              <a:gd name="connsiteY29" fmla="*/ 288722 h 555632"/>
              <a:gd name="connsiteX30" fmla="*/ 426977 w 604675"/>
              <a:gd name="connsiteY30" fmla="*/ 288722 h 555632"/>
              <a:gd name="connsiteX31" fmla="*/ 426977 w 604675"/>
              <a:gd name="connsiteY31" fmla="*/ 237177 h 555632"/>
              <a:gd name="connsiteX32" fmla="*/ 434214 w 604675"/>
              <a:gd name="connsiteY32" fmla="*/ 229830 h 555632"/>
              <a:gd name="connsiteX33" fmla="*/ 536262 w 604675"/>
              <a:gd name="connsiteY33" fmla="*/ 229830 h 555632"/>
              <a:gd name="connsiteX34" fmla="*/ 543620 w 604675"/>
              <a:gd name="connsiteY34" fmla="*/ 237177 h 555632"/>
              <a:gd name="connsiteX35" fmla="*/ 543620 w 604675"/>
              <a:gd name="connsiteY35" fmla="*/ 288722 h 555632"/>
              <a:gd name="connsiteX36" fmla="*/ 557612 w 604675"/>
              <a:gd name="connsiteY36" fmla="*/ 288722 h 555632"/>
              <a:gd name="connsiteX37" fmla="*/ 559301 w 604675"/>
              <a:gd name="connsiteY37" fmla="*/ 290287 h 555632"/>
              <a:gd name="connsiteX38" fmla="*/ 557612 w 604675"/>
              <a:gd name="connsiteY38" fmla="*/ 291853 h 555632"/>
              <a:gd name="connsiteX39" fmla="*/ 543620 w 604675"/>
              <a:gd name="connsiteY39" fmla="*/ 291853 h 555632"/>
              <a:gd name="connsiteX40" fmla="*/ 543620 w 604675"/>
              <a:gd name="connsiteY40" fmla="*/ 385067 h 555632"/>
              <a:gd name="connsiteX41" fmla="*/ 557612 w 604675"/>
              <a:gd name="connsiteY41" fmla="*/ 385067 h 555632"/>
              <a:gd name="connsiteX42" fmla="*/ 559301 w 604675"/>
              <a:gd name="connsiteY42" fmla="*/ 386633 h 555632"/>
              <a:gd name="connsiteX43" fmla="*/ 557612 w 604675"/>
              <a:gd name="connsiteY43" fmla="*/ 388199 h 555632"/>
              <a:gd name="connsiteX44" fmla="*/ 543620 w 604675"/>
              <a:gd name="connsiteY44" fmla="*/ 388199 h 555632"/>
              <a:gd name="connsiteX45" fmla="*/ 543620 w 604675"/>
              <a:gd name="connsiteY45" fmla="*/ 481413 h 555632"/>
              <a:gd name="connsiteX46" fmla="*/ 557612 w 604675"/>
              <a:gd name="connsiteY46" fmla="*/ 481413 h 555632"/>
              <a:gd name="connsiteX47" fmla="*/ 559301 w 604675"/>
              <a:gd name="connsiteY47" fmla="*/ 482979 h 555632"/>
              <a:gd name="connsiteX48" fmla="*/ 557612 w 604675"/>
              <a:gd name="connsiteY48" fmla="*/ 484544 h 555632"/>
              <a:gd name="connsiteX49" fmla="*/ 543620 w 604675"/>
              <a:gd name="connsiteY49" fmla="*/ 484544 h 555632"/>
              <a:gd name="connsiteX50" fmla="*/ 536262 w 604675"/>
              <a:gd name="connsiteY50" fmla="*/ 491770 h 555632"/>
              <a:gd name="connsiteX51" fmla="*/ 434214 w 604675"/>
              <a:gd name="connsiteY51" fmla="*/ 491770 h 555632"/>
              <a:gd name="connsiteX52" fmla="*/ 426977 w 604675"/>
              <a:gd name="connsiteY52" fmla="*/ 484544 h 555632"/>
              <a:gd name="connsiteX53" fmla="*/ 366665 w 604675"/>
              <a:gd name="connsiteY53" fmla="*/ 484544 h 555632"/>
              <a:gd name="connsiteX54" fmla="*/ 359428 w 604675"/>
              <a:gd name="connsiteY54" fmla="*/ 491770 h 555632"/>
              <a:gd name="connsiteX55" fmla="*/ 257380 w 604675"/>
              <a:gd name="connsiteY55" fmla="*/ 491770 h 555632"/>
              <a:gd name="connsiteX56" fmla="*/ 250022 w 604675"/>
              <a:gd name="connsiteY56" fmla="*/ 484544 h 555632"/>
              <a:gd name="connsiteX57" fmla="*/ 189710 w 604675"/>
              <a:gd name="connsiteY57" fmla="*/ 484544 h 555632"/>
              <a:gd name="connsiteX58" fmla="*/ 182473 w 604675"/>
              <a:gd name="connsiteY58" fmla="*/ 491770 h 555632"/>
              <a:gd name="connsiteX59" fmla="*/ 80425 w 604675"/>
              <a:gd name="connsiteY59" fmla="*/ 491770 h 555632"/>
              <a:gd name="connsiteX60" fmla="*/ 73187 w 604675"/>
              <a:gd name="connsiteY60" fmla="*/ 484544 h 555632"/>
              <a:gd name="connsiteX61" fmla="*/ 47012 w 604675"/>
              <a:gd name="connsiteY61" fmla="*/ 484544 h 555632"/>
              <a:gd name="connsiteX62" fmla="*/ 45444 w 604675"/>
              <a:gd name="connsiteY62" fmla="*/ 482979 h 555632"/>
              <a:gd name="connsiteX63" fmla="*/ 47012 w 604675"/>
              <a:gd name="connsiteY63" fmla="*/ 481413 h 555632"/>
              <a:gd name="connsiteX64" fmla="*/ 73187 w 604675"/>
              <a:gd name="connsiteY64" fmla="*/ 481413 h 555632"/>
              <a:gd name="connsiteX65" fmla="*/ 73187 w 604675"/>
              <a:gd name="connsiteY65" fmla="*/ 388199 h 555632"/>
              <a:gd name="connsiteX66" fmla="*/ 47012 w 604675"/>
              <a:gd name="connsiteY66" fmla="*/ 388199 h 555632"/>
              <a:gd name="connsiteX67" fmla="*/ 45444 w 604675"/>
              <a:gd name="connsiteY67" fmla="*/ 386633 h 555632"/>
              <a:gd name="connsiteX68" fmla="*/ 47012 w 604675"/>
              <a:gd name="connsiteY68" fmla="*/ 385067 h 555632"/>
              <a:gd name="connsiteX69" fmla="*/ 73187 w 604675"/>
              <a:gd name="connsiteY69" fmla="*/ 385067 h 555632"/>
              <a:gd name="connsiteX70" fmla="*/ 73187 w 604675"/>
              <a:gd name="connsiteY70" fmla="*/ 291853 h 555632"/>
              <a:gd name="connsiteX71" fmla="*/ 47012 w 604675"/>
              <a:gd name="connsiteY71" fmla="*/ 291853 h 555632"/>
              <a:gd name="connsiteX72" fmla="*/ 45444 w 604675"/>
              <a:gd name="connsiteY72" fmla="*/ 290287 h 555632"/>
              <a:gd name="connsiteX73" fmla="*/ 47012 w 604675"/>
              <a:gd name="connsiteY73" fmla="*/ 288722 h 555632"/>
              <a:gd name="connsiteX74" fmla="*/ 73187 w 604675"/>
              <a:gd name="connsiteY74" fmla="*/ 288722 h 555632"/>
              <a:gd name="connsiteX75" fmla="*/ 73187 w 604675"/>
              <a:gd name="connsiteY75" fmla="*/ 237177 h 555632"/>
              <a:gd name="connsiteX76" fmla="*/ 80425 w 604675"/>
              <a:gd name="connsiteY76" fmla="*/ 229830 h 555632"/>
              <a:gd name="connsiteX77" fmla="*/ 182473 w 604675"/>
              <a:gd name="connsiteY77" fmla="*/ 229830 h 555632"/>
              <a:gd name="connsiteX78" fmla="*/ 189710 w 604675"/>
              <a:gd name="connsiteY78" fmla="*/ 237177 h 555632"/>
              <a:gd name="connsiteX79" fmla="*/ 189710 w 604675"/>
              <a:gd name="connsiteY79" fmla="*/ 288722 h 555632"/>
              <a:gd name="connsiteX80" fmla="*/ 250022 w 604675"/>
              <a:gd name="connsiteY80" fmla="*/ 288722 h 555632"/>
              <a:gd name="connsiteX81" fmla="*/ 250022 w 604675"/>
              <a:gd name="connsiteY81" fmla="*/ 195507 h 555632"/>
              <a:gd name="connsiteX82" fmla="*/ 47012 w 604675"/>
              <a:gd name="connsiteY82" fmla="*/ 195507 h 555632"/>
              <a:gd name="connsiteX83" fmla="*/ 45444 w 604675"/>
              <a:gd name="connsiteY83" fmla="*/ 193942 h 555632"/>
              <a:gd name="connsiteX84" fmla="*/ 47012 w 604675"/>
              <a:gd name="connsiteY84" fmla="*/ 192376 h 555632"/>
              <a:gd name="connsiteX85" fmla="*/ 250022 w 604675"/>
              <a:gd name="connsiteY85" fmla="*/ 192376 h 555632"/>
              <a:gd name="connsiteX86" fmla="*/ 250022 w 604675"/>
              <a:gd name="connsiteY86" fmla="*/ 99162 h 555632"/>
              <a:gd name="connsiteX87" fmla="*/ 47012 w 604675"/>
              <a:gd name="connsiteY87" fmla="*/ 99162 h 555632"/>
              <a:gd name="connsiteX88" fmla="*/ 45444 w 604675"/>
              <a:gd name="connsiteY88" fmla="*/ 97596 h 555632"/>
              <a:gd name="connsiteX89" fmla="*/ 47012 w 604675"/>
              <a:gd name="connsiteY89" fmla="*/ 96030 h 555632"/>
              <a:gd name="connsiteX90" fmla="*/ 250022 w 604675"/>
              <a:gd name="connsiteY90" fmla="*/ 96030 h 555632"/>
              <a:gd name="connsiteX91" fmla="*/ 250022 w 604675"/>
              <a:gd name="connsiteY91" fmla="*/ 60503 h 555632"/>
              <a:gd name="connsiteX92" fmla="*/ 257380 w 604675"/>
              <a:gd name="connsiteY92" fmla="*/ 53277 h 555632"/>
              <a:gd name="connsiteX93" fmla="*/ 16043 w 604675"/>
              <a:gd name="connsiteY93" fmla="*/ 0 h 555632"/>
              <a:gd name="connsiteX94" fmla="*/ 32206 w 604675"/>
              <a:gd name="connsiteY94" fmla="*/ 16020 h 555632"/>
              <a:gd name="connsiteX95" fmla="*/ 32206 w 604675"/>
              <a:gd name="connsiteY95" fmla="*/ 523593 h 555632"/>
              <a:gd name="connsiteX96" fmla="*/ 588632 w 604675"/>
              <a:gd name="connsiteY96" fmla="*/ 523593 h 555632"/>
              <a:gd name="connsiteX97" fmla="*/ 604675 w 604675"/>
              <a:gd name="connsiteY97" fmla="*/ 539612 h 555632"/>
              <a:gd name="connsiteX98" fmla="*/ 588632 w 604675"/>
              <a:gd name="connsiteY98" fmla="*/ 555632 h 555632"/>
              <a:gd name="connsiteX99" fmla="*/ 16043 w 604675"/>
              <a:gd name="connsiteY99" fmla="*/ 555632 h 555632"/>
              <a:gd name="connsiteX100" fmla="*/ 0 w 604675"/>
              <a:gd name="connsiteY100" fmla="*/ 539612 h 555632"/>
              <a:gd name="connsiteX101" fmla="*/ 0 w 604675"/>
              <a:gd name="connsiteY101" fmla="*/ 16020 h 555632"/>
              <a:gd name="connsiteX102" fmla="*/ 16043 w 604675"/>
              <a:gd name="connsiteY102" fmla="*/ 0 h 5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4675" h="555632">
                <a:moveTo>
                  <a:pt x="366665" y="388199"/>
                </a:moveTo>
                <a:lnTo>
                  <a:pt x="366665" y="481413"/>
                </a:lnTo>
                <a:lnTo>
                  <a:pt x="426977" y="481413"/>
                </a:lnTo>
                <a:lnTo>
                  <a:pt x="426977" y="388199"/>
                </a:lnTo>
                <a:close/>
                <a:moveTo>
                  <a:pt x="189710" y="388199"/>
                </a:moveTo>
                <a:lnTo>
                  <a:pt x="189710" y="481413"/>
                </a:lnTo>
                <a:lnTo>
                  <a:pt x="250022" y="481413"/>
                </a:lnTo>
                <a:lnTo>
                  <a:pt x="250022" y="388199"/>
                </a:lnTo>
                <a:close/>
                <a:moveTo>
                  <a:pt x="366665" y="291853"/>
                </a:moveTo>
                <a:lnTo>
                  <a:pt x="366665" y="385067"/>
                </a:lnTo>
                <a:lnTo>
                  <a:pt x="426977" y="385067"/>
                </a:lnTo>
                <a:lnTo>
                  <a:pt x="426977" y="291853"/>
                </a:lnTo>
                <a:close/>
                <a:moveTo>
                  <a:pt x="189710" y="291853"/>
                </a:moveTo>
                <a:lnTo>
                  <a:pt x="189710" y="385067"/>
                </a:lnTo>
                <a:lnTo>
                  <a:pt x="250022" y="385067"/>
                </a:lnTo>
                <a:lnTo>
                  <a:pt x="250022" y="291853"/>
                </a:lnTo>
                <a:close/>
                <a:moveTo>
                  <a:pt x="257380" y="53277"/>
                </a:moveTo>
                <a:lnTo>
                  <a:pt x="359428" y="53277"/>
                </a:lnTo>
                <a:cubicBezTo>
                  <a:pt x="363408" y="53277"/>
                  <a:pt x="366665" y="56529"/>
                  <a:pt x="366665" y="60503"/>
                </a:cubicBezTo>
                <a:lnTo>
                  <a:pt x="366665" y="96030"/>
                </a:lnTo>
                <a:lnTo>
                  <a:pt x="557612" y="96030"/>
                </a:lnTo>
                <a:cubicBezTo>
                  <a:pt x="558577" y="96030"/>
                  <a:pt x="559301" y="96753"/>
                  <a:pt x="559301" y="97596"/>
                </a:cubicBezTo>
                <a:cubicBezTo>
                  <a:pt x="559301" y="98439"/>
                  <a:pt x="558577" y="99162"/>
                  <a:pt x="557612" y="99162"/>
                </a:cubicBezTo>
                <a:lnTo>
                  <a:pt x="366665" y="99162"/>
                </a:lnTo>
                <a:lnTo>
                  <a:pt x="366665" y="192376"/>
                </a:lnTo>
                <a:lnTo>
                  <a:pt x="557612" y="192376"/>
                </a:lnTo>
                <a:cubicBezTo>
                  <a:pt x="558577" y="192376"/>
                  <a:pt x="559301" y="193099"/>
                  <a:pt x="559301" y="193942"/>
                </a:cubicBezTo>
                <a:cubicBezTo>
                  <a:pt x="559301" y="194785"/>
                  <a:pt x="558577" y="195507"/>
                  <a:pt x="557612" y="195507"/>
                </a:cubicBezTo>
                <a:lnTo>
                  <a:pt x="366665" y="195507"/>
                </a:lnTo>
                <a:lnTo>
                  <a:pt x="366665" y="288722"/>
                </a:lnTo>
                <a:lnTo>
                  <a:pt x="426977" y="288722"/>
                </a:lnTo>
                <a:lnTo>
                  <a:pt x="426977" y="237177"/>
                </a:lnTo>
                <a:cubicBezTo>
                  <a:pt x="426977" y="233082"/>
                  <a:pt x="430234" y="229830"/>
                  <a:pt x="434214" y="229830"/>
                </a:cubicBezTo>
                <a:lnTo>
                  <a:pt x="536262" y="229830"/>
                </a:lnTo>
                <a:cubicBezTo>
                  <a:pt x="540363" y="229830"/>
                  <a:pt x="543620" y="233082"/>
                  <a:pt x="543620" y="237177"/>
                </a:cubicBezTo>
                <a:lnTo>
                  <a:pt x="543620" y="288722"/>
                </a:lnTo>
                <a:lnTo>
                  <a:pt x="557612" y="288722"/>
                </a:lnTo>
                <a:cubicBezTo>
                  <a:pt x="558577" y="288722"/>
                  <a:pt x="559301" y="289444"/>
                  <a:pt x="559301" y="290287"/>
                </a:cubicBezTo>
                <a:cubicBezTo>
                  <a:pt x="559301" y="291130"/>
                  <a:pt x="558577" y="291853"/>
                  <a:pt x="557612" y="291853"/>
                </a:cubicBezTo>
                <a:lnTo>
                  <a:pt x="543620" y="291853"/>
                </a:lnTo>
                <a:lnTo>
                  <a:pt x="543620" y="385067"/>
                </a:lnTo>
                <a:lnTo>
                  <a:pt x="557612" y="385067"/>
                </a:lnTo>
                <a:cubicBezTo>
                  <a:pt x="558577" y="385067"/>
                  <a:pt x="559301" y="385790"/>
                  <a:pt x="559301" y="386633"/>
                </a:cubicBezTo>
                <a:cubicBezTo>
                  <a:pt x="559301" y="387476"/>
                  <a:pt x="558577" y="388199"/>
                  <a:pt x="557612" y="388199"/>
                </a:cubicBezTo>
                <a:lnTo>
                  <a:pt x="543620" y="388199"/>
                </a:lnTo>
                <a:lnTo>
                  <a:pt x="543620" y="481413"/>
                </a:lnTo>
                <a:lnTo>
                  <a:pt x="557612" y="481413"/>
                </a:lnTo>
                <a:cubicBezTo>
                  <a:pt x="558577" y="481413"/>
                  <a:pt x="559301" y="482136"/>
                  <a:pt x="559301" y="482979"/>
                </a:cubicBezTo>
                <a:cubicBezTo>
                  <a:pt x="559301" y="483822"/>
                  <a:pt x="558577" y="484544"/>
                  <a:pt x="557612" y="484544"/>
                </a:cubicBezTo>
                <a:lnTo>
                  <a:pt x="543620" y="484544"/>
                </a:lnTo>
                <a:cubicBezTo>
                  <a:pt x="543499" y="488518"/>
                  <a:pt x="540243" y="491770"/>
                  <a:pt x="536262" y="491770"/>
                </a:cubicBezTo>
                <a:lnTo>
                  <a:pt x="434214" y="491770"/>
                </a:lnTo>
                <a:cubicBezTo>
                  <a:pt x="430234" y="491770"/>
                  <a:pt x="426977" y="488518"/>
                  <a:pt x="426977" y="484544"/>
                </a:cubicBezTo>
                <a:lnTo>
                  <a:pt x="366665" y="484544"/>
                </a:lnTo>
                <a:cubicBezTo>
                  <a:pt x="366665" y="488518"/>
                  <a:pt x="363408" y="491770"/>
                  <a:pt x="359428" y="491770"/>
                </a:cubicBezTo>
                <a:lnTo>
                  <a:pt x="257380" y="491770"/>
                </a:lnTo>
                <a:cubicBezTo>
                  <a:pt x="253399" y="491770"/>
                  <a:pt x="250142" y="488518"/>
                  <a:pt x="250022" y="484544"/>
                </a:cubicBezTo>
                <a:lnTo>
                  <a:pt x="189710" y="484544"/>
                </a:lnTo>
                <a:cubicBezTo>
                  <a:pt x="189710" y="488518"/>
                  <a:pt x="186453" y="491770"/>
                  <a:pt x="182473" y="491770"/>
                </a:cubicBezTo>
                <a:lnTo>
                  <a:pt x="80425" y="491770"/>
                </a:lnTo>
                <a:cubicBezTo>
                  <a:pt x="76444" y="491770"/>
                  <a:pt x="73187" y="488518"/>
                  <a:pt x="73187" y="484544"/>
                </a:cubicBezTo>
                <a:lnTo>
                  <a:pt x="47012" y="484544"/>
                </a:lnTo>
                <a:cubicBezTo>
                  <a:pt x="46168" y="484544"/>
                  <a:pt x="45444" y="483822"/>
                  <a:pt x="45444" y="482979"/>
                </a:cubicBezTo>
                <a:cubicBezTo>
                  <a:pt x="45444" y="482136"/>
                  <a:pt x="46168" y="481413"/>
                  <a:pt x="47012" y="481413"/>
                </a:cubicBezTo>
                <a:lnTo>
                  <a:pt x="73187" y="481413"/>
                </a:lnTo>
                <a:lnTo>
                  <a:pt x="73187" y="388199"/>
                </a:lnTo>
                <a:lnTo>
                  <a:pt x="47012" y="388199"/>
                </a:lnTo>
                <a:cubicBezTo>
                  <a:pt x="46168" y="388199"/>
                  <a:pt x="45444" y="387476"/>
                  <a:pt x="45444" y="386633"/>
                </a:cubicBezTo>
                <a:cubicBezTo>
                  <a:pt x="45444" y="385790"/>
                  <a:pt x="46168" y="385067"/>
                  <a:pt x="47012" y="385067"/>
                </a:cubicBezTo>
                <a:lnTo>
                  <a:pt x="73187" y="385067"/>
                </a:lnTo>
                <a:lnTo>
                  <a:pt x="73187" y="291853"/>
                </a:lnTo>
                <a:lnTo>
                  <a:pt x="47012" y="291853"/>
                </a:lnTo>
                <a:cubicBezTo>
                  <a:pt x="46168" y="291853"/>
                  <a:pt x="45444" y="291130"/>
                  <a:pt x="45444" y="290287"/>
                </a:cubicBezTo>
                <a:cubicBezTo>
                  <a:pt x="45444" y="289444"/>
                  <a:pt x="46168" y="288722"/>
                  <a:pt x="47012" y="288722"/>
                </a:cubicBezTo>
                <a:lnTo>
                  <a:pt x="73187" y="288722"/>
                </a:lnTo>
                <a:lnTo>
                  <a:pt x="73187" y="237177"/>
                </a:lnTo>
                <a:cubicBezTo>
                  <a:pt x="73187" y="233082"/>
                  <a:pt x="76444" y="229830"/>
                  <a:pt x="80425" y="229830"/>
                </a:cubicBezTo>
                <a:lnTo>
                  <a:pt x="182473" y="229830"/>
                </a:lnTo>
                <a:cubicBezTo>
                  <a:pt x="186453" y="229830"/>
                  <a:pt x="189710" y="233082"/>
                  <a:pt x="189710" y="237177"/>
                </a:cubicBezTo>
                <a:lnTo>
                  <a:pt x="189710" y="288722"/>
                </a:lnTo>
                <a:lnTo>
                  <a:pt x="250022" y="288722"/>
                </a:lnTo>
                <a:lnTo>
                  <a:pt x="250022" y="195507"/>
                </a:lnTo>
                <a:lnTo>
                  <a:pt x="47012" y="195507"/>
                </a:lnTo>
                <a:cubicBezTo>
                  <a:pt x="46168" y="195507"/>
                  <a:pt x="45444" y="194785"/>
                  <a:pt x="45444" y="193942"/>
                </a:cubicBezTo>
                <a:cubicBezTo>
                  <a:pt x="45444" y="193099"/>
                  <a:pt x="46168" y="192376"/>
                  <a:pt x="47012" y="192376"/>
                </a:cubicBezTo>
                <a:lnTo>
                  <a:pt x="250022" y="192376"/>
                </a:lnTo>
                <a:lnTo>
                  <a:pt x="250022" y="99162"/>
                </a:lnTo>
                <a:lnTo>
                  <a:pt x="47012" y="99162"/>
                </a:lnTo>
                <a:cubicBezTo>
                  <a:pt x="46168" y="99162"/>
                  <a:pt x="45444" y="98439"/>
                  <a:pt x="45444" y="97596"/>
                </a:cubicBezTo>
                <a:cubicBezTo>
                  <a:pt x="45444" y="96753"/>
                  <a:pt x="46168" y="96030"/>
                  <a:pt x="47012" y="96030"/>
                </a:cubicBezTo>
                <a:lnTo>
                  <a:pt x="250022" y="96030"/>
                </a:lnTo>
                <a:lnTo>
                  <a:pt x="250022" y="60503"/>
                </a:lnTo>
                <a:cubicBezTo>
                  <a:pt x="250022" y="56529"/>
                  <a:pt x="253279" y="53277"/>
                  <a:pt x="257380" y="53277"/>
                </a:cubicBezTo>
                <a:close/>
                <a:moveTo>
                  <a:pt x="16043" y="0"/>
                </a:moveTo>
                <a:cubicBezTo>
                  <a:pt x="24969" y="0"/>
                  <a:pt x="32206" y="7227"/>
                  <a:pt x="32206" y="16020"/>
                </a:cubicBezTo>
                <a:lnTo>
                  <a:pt x="32206" y="523593"/>
                </a:lnTo>
                <a:lnTo>
                  <a:pt x="588632" y="523593"/>
                </a:lnTo>
                <a:cubicBezTo>
                  <a:pt x="597558" y="523593"/>
                  <a:pt x="604675" y="530699"/>
                  <a:pt x="604675" y="539612"/>
                </a:cubicBezTo>
                <a:cubicBezTo>
                  <a:pt x="604675" y="548526"/>
                  <a:pt x="597558" y="555632"/>
                  <a:pt x="588632" y="555632"/>
                </a:cubicBezTo>
                <a:lnTo>
                  <a:pt x="16043" y="555632"/>
                </a:lnTo>
                <a:cubicBezTo>
                  <a:pt x="7237" y="555632"/>
                  <a:pt x="0" y="548526"/>
                  <a:pt x="0" y="539612"/>
                </a:cubicBezTo>
                <a:lnTo>
                  <a:pt x="0" y="16020"/>
                </a:lnTo>
                <a:cubicBezTo>
                  <a:pt x="0" y="7227"/>
                  <a:pt x="7237" y="0"/>
                  <a:pt x="16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60" name="组合 59"/>
          <p:cNvGrpSpPr/>
          <p:nvPr>
            <p:custDataLst>
              <p:tags r:id="rId29"/>
            </p:custDataLst>
          </p:nvPr>
        </p:nvGrpSpPr>
        <p:grpSpPr>
          <a:xfrm>
            <a:off x="8476826" y="2730155"/>
            <a:ext cx="3230880" cy="2128520"/>
            <a:chOff x="661246" y="3106075"/>
            <a:chExt cx="3230880" cy="2128520"/>
          </a:xfrm>
        </p:grpSpPr>
        <p:sp>
          <p:nvSpPr>
            <p:cNvPr id="61" name="矩形 60"/>
            <p:cNvSpPr/>
            <p:nvPr>
              <p:custDataLst>
                <p:tags r:id="rId30"/>
              </p:custDataLst>
            </p:nvPr>
          </p:nvSpPr>
          <p:spPr>
            <a:xfrm>
              <a:off x="661246" y="3448340"/>
              <a:ext cx="3135630" cy="1786255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缺乏统一认证标准：多为私有链，认证难形成广泛公信力。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作品独创性判断不足：时间戳无法判断作品是否具有独创性，无法直接适用于复杂侵权。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规范标准，构建生态链。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更新法律法规，确保司法支持。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 algn="l">
                <a:lnSpc>
                  <a:spcPct val="130000"/>
                </a:lnSpc>
                <a:buFont typeface="Arial" panose="020B0604020202090204" pitchFamily="34" charset="0"/>
                <a:buChar char="•"/>
              </a:pPr>
              <a:r>
                <a:rPr lang="zh-CN" altLang="en-US" sz="1100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加强技术研发，应对未来挑战。</a:t>
              </a:r>
              <a:endParaRPr lang="zh-CN" altLang="en-US" sz="1100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>
              <p:custDataLst>
                <p:tags r:id="rId31"/>
              </p:custDataLst>
            </p:nvPr>
          </p:nvSpPr>
          <p:spPr>
            <a:xfrm>
              <a:off x="661246" y="3106075"/>
              <a:ext cx="3230880" cy="10947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>
                  <a:solidFill>
                    <a:srgbClr val="2F303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区块链技术的挑战与发展路径</a:t>
              </a:r>
              <a:endParaRPr lang="zh-CN" altLang="en-US">
                <a:solidFill>
                  <a:srgbClr val="2F30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1"/>
          <p:cNvSpPr/>
          <p:nvPr/>
        </p:nvSpPr>
        <p:spPr>
          <a:xfrm>
            <a:off x="1" y="0"/>
            <a:ext cx="12191997" cy="4405086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Hope Bold" charset="0"/>
              <a:ea typeface="华文中宋" panose="02010600040101010101" charset="-122"/>
              <a:sym typeface="Hope Bold" charset="0"/>
            </a:endParaRPr>
          </a:p>
        </p:txBody>
      </p:sp>
      <p:sp>
        <p:nvSpPr>
          <p:cNvPr id="1048577" name="文本框 8"/>
          <p:cNvSpPr txBox="1"/>
          <p:nvPr/>
        </p:nvSpPr>
        <p:spPr>
          <a:xfrm>
            <a:off x="1219200" y="2414905"/>
            <a:ext cx="9753600" cy="2230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23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Hope Bold" charset="0"/>
              </a:rPr>
              <a:t>区块链技术在司法领域的</a:t>
            </a:r>
            <a:r>
              <a:rPr lang="zh-CN" altLang="en-US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Hope Bold" charset="0"/>
              </a:rPr>
              <a:t>应用</a:t>
            </a:r>
            <a:endParaRPr lang="zh-CN" altLang="en-US" sz="40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Hope Bold" charset="0"/>
            </a:endParaRPr>
          </a:p>
        </p:txBody>
      </p:sp>
      <p:pic>
        <p:nvPicPr>
          <p:cNvPr id="2097152" name="图片 3" descr="同济大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95" y="283210"/>
            <a:ext cx="1841091" cy="186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11680" y="4645660"/>
            <a:ext cx="8227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blipFill>
                  <a:blip r:embed="rId1"/>
                  <a:tile tx="0" ty="0" sx="100000" sy="100000" flip="none" algn="tl"/>
                </a:blip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华文中宋" panose="02010600040101010101" charset="-122"/>
              </a:rPr>
              <a:t>第三组</a:t>
            </a:r>
            <a:endParaRPr lang="zh-CN" altLang="en-US" sz="2400" b="1">
              <a:blipFill>
                <a:blip r:embed="rId1"/>
                <a:tile tx="0" ty="0" sx="100000" sy="100000" flip="none" algn="tl"/>
              </a:blip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华文中宋" panose="0201060004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169285" y="534670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00"/>
                <a:gridCol w="1227600"/>
                <a:gridCol w="1227600"/>
                <a:gridCol w="1227600"/>
                <a:gridCol w="122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Hope Bold" charset="0"/>
                        </a:rPr>
                        <a:t>指导教师</a:t>
                      </a:r>
                      <a:r>
                        <a:rPr lang="en-US" altLang="zh-CN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Hope Bold" charset="0"/>
                        </a:rPr>
                        <a:t>：</a:t>
                      </a:r>
                      <a:endParaRPr lang="en-US" altLang="zh-CN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Hope Bold" charset="0"/>
                        </a:rPr>
                        <a:t>史扬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Hope Bold" charset="0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Hope Bold" charset="0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Hope Bold" charset="0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Hope Bold" charset="0"/>
                        </a:rPr>
                        <a:t>小组成员</a:t>
                      </a:r>
                      <a:r>
                        <a:rPr lang="en-US" altLang="zh-CN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Hope Bold" charset="0"/>
                        </a:rPr>
                        <a:t>：</a:t>
                      </a:r>
                      <a:endParaRPr lang="en-US" altLang="zh-CN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Hope Bold" charset="0"/>
                        </a:rPr>
                        <a:t>胡峻玮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华文中宋" panose="02010600040101010101" charset="-122"/>
                        </a:rPr>
                        <a:t>郑伟丞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华文中宋" panose="0201060004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华文中宋" panose="02010600040101010101" charset="-122"/>
                        </a:rPr>
                        <a:t>谌乐俊杰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华文中宋" panose="0201060004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华文中宋" panose="02010600040101010101" charset="-122"/>
                        </a:rPr>
                        <a:t>杨骏昊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华文中宋" panose="0201060004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Hope Bold" charset="0"/>
                        <a:sym typeface="Hope Bol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华文中宋" panose="02010600040101010101" charset="-122"/>
                        </a:rPr>
                        <a:t>林觉凯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华文中宋" panose="0201060004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华文中宋" panose="02010600040101010101" charset="-122"/>
                        </a:rPr>
                        <a:t>马立欣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华文中宋" panose="0201060004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华文中宋" panose="02010600040101010101" charset="-122"/>
                        </a:rPr>
                        <a:t>武芷朵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华文中宋" panose="0201060004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438DFF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华文中宋" panose="02010600040101010101" charset="-122"/>
                        </a:rPr>
                        <a:t>邹涵</a:t>
                      </a:r>
                      <a:endParaRPr lang="zh-CN" altLang="en-US" sz="2000" b="0">
                        <a:solidFill>
                          <a:srgbClr val="438DFF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华文中宋" panose="0201060004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6043" y="2809670"/>
            <a:ext cx="31026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ea"/>
                <a:ea typeface="+mj-ea"/>
              </a:rPr>
              <a:t>T</a:t>
            </a:r>
            <a:r>
              <a:rPr lang="en-US" altLang="zh-CN" sz="5400" dirty="0">
                <a:solidFill>
                  <a:schemeClr val="bg1"/>
                </a:solidFill>
                <a:latin typeface="+mj-ea"/>
                <a:ea typeface="+mj-ea"/>
              </a:rPr>
              <a:t>hanks!</a:t>
            </a:r>
            <a:endParaRPr lang="en-US" altLang="zh-CN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同济大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45" y="1979930"/>
            <a:ext cx="2952115" cy="2985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2634343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" y="0"/>
            <a:ext cx="2569028" cy="685800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237865" y="1002665"/>
            <a:ext cx="7919720" cy="459740"/>
            <a:chOff x="5109" y="1579"/>
            <a:chExt cx="12472" cy="724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6503" y="1579"/>
              <a:ext cx="11078" cy="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56DB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区块链与隐私计算技术在司法数据共享中的应用</a:t>
              </a:r>
              <a:endParaRPr lang="zh-CN" altLang="zh-CN" sz="2400" b="1" i="0" spc="100" dirty="0">
                <a:blipFill>
                  <a:blip r:embed="rId1"/>
                  <a:tile tx="0" ty="0" sx="100000" sy="100000" flip="none" algn="tl"/>
                </a:blip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3"/>
              </p:custDataLst>
            </p:nvPr>
          </p:nvSpPr>
          <p:spPr>
            <a:xfrm>
              <a:off x="5109" y="1603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01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38177" y="1666875"/>
            <a:ext cx="8736653" cy="460375"/>
            <a:chOff x="5109" y="2704"/>
            <a:chExt cx="13759" cy="725"/>
          </a:xfrm>
        </p:grpSpPr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6503" y="2704"/>
              <a:ext cx="12365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基于 Hyperledger Fabric 的电子数据司法鉴定系统</a:t>
              </a:r>
              <a:endParaRPr lang="en-US" altLang="zh-CN" sz="2400" b="0" i="0" dirty="0">
                <a:solidFill>
                  <a:srgbClr val="256DB7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5"/>
              </p:custDataLst>
            </p:nvPr>
          </p:nvSpPr>
          <p:spPr>
            <a:xfrm>
              <a:off x="5109" y="2728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02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8177" y="2331085"/>
            <a:ext cx="8551233" cy="460375"/>
            <a:chOff x="5109" y="3828"/>
            <a:chExt cx="13467" cy="725"/>
          </a:xfrm>
        </p:grpSpPr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6503" y="3828"/>
              <a:ext cx="12073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区块链电子存证在司法智能合约与法律应用</a:t>
              </a:r>
              <a:endParaRPr lang="zh-CN" altLang="en-US" sz="2400" b="0" i="0" dirty="0">
                <a:solidFill>
                  <a:schemeClr val="accent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7"/>
              </p:custDataLst>
            </p:nvPr>
          </p:nvSpPr>
          <p:spPr>
            <a:xfrm>
              <a:off x="5109" y="3852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03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38177" y="2995295"/>
            <a:ext cx="8335333" cy="460375"/>
            <a:chOff x="5109" y="4953"/>
            <a:chExt cx="13127" cy="725"/>
          </a:xfrm>
        </p:grpSpPr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6503" y="4953"/>
              <a:ext cx="11733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基于以太坊平台的法医证据链保护方法</a:t>
              </a:r>
              <a:endParaRPr lang="en-US" altLang="zh-CN" sz="2400" b="0" i="0" dirty="0">
                <a:solidFill>
                  <a:srgbClr val="256DB7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7" name="矩形: 圆角 16"/>
            <p:cNvSpPr/>
            <p:nvPr>
              <p:custDataLst>
                <p:tags r:id="rId9"/>
              </p:custDataLst>
            </p:nvPr>
          </p:nvSpPr>
          <p:spPr>
            <a:xfrm>
              <a:off x="5109" y="4976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04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38177" y="3659505"/>
            <a:ext cx="7925758" cy="460375"/>
            <a:chOff x="5109" y="6077"/>
            <a:chExt cx="12482" cy="725"/>
          </a:xfrm>
        </p:grpSpPr>
        <p:sp>
          <p:nvSpPr>
            <p:cNvPr id="10" name="文本框 9"/>
            <p:cNvSpPr txBox="1"/>
            <p:nvPr>
              <p:custDataLst>
                <p:tags r:id="rId10"/>
              </p:custDataLst>
            </p:nvPr>
          </p:nvSpPr>
          <p:spPr>
            <a:xfrm>
              <a:off x="6503" y="6077"/>
              <a:ext cx="11088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区块链技术在涉外司法翻译服务中的应用</a:t>
              </a:r>
              <a:endParaRPr lang="en-US" altLang="zh-CN" sz="2400" b="0" i="0" dirty="0">
                <a:solidFill>
                  <a:srgbClr val="256DB7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8" name="矩形: 圆角 17"/>
            <p:cNvSpPr/>
            <p:nvPr>
              <p:custDataLst>
                <p:tags r:id="rId11"/>
              </p:custDataLst>
            </p:nvPr>
          </p:nvSpPr>
          <p:spPr>
            <a:xfrm>
              <a:off x="5109" y="6101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05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66025" y="2836433"/>
            <a:ext cx="13017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38177" y="4323715"/>
            <a:ext cx="7925758" cy="460375"/>
            <a:chOff x="5109" y="7104"/>
            <a:chExt cx="12482" cy="725"/>
          </a:xfrm>
        </p:grpSpPr>
        <p:sp>
          <p:nvSpPr>
            <p:cNvPr id="2" name="文本框 1"/>
            <p:cNvSpPr txBox="1"/>
            <p:nvPr>
              <p:custDataLst>
                <p:tags r:id="rId12"/>
              </p:custDataLst>
            </p:nvPr>
          </p:nvSpPr>
          <p:spPr>
            <a:xfrm>
              <a:off x="6503" y="7104"/>
              <a:ext cx="11088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区块链防治金融犯罪</a:t>
              </a:r>
              <a:endParaRPr lang="zh-CN" sz="2400" b="1" i="0" spc="100">
                <a:blipFill>
                  <a:blip r:embed="rId1"/>
                  <a:tile tx="0" ty="0" sx="100000" sy="100000" flip="none" algn="tl"/>
                </a:blip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矩形: 圆角 17"/>
            <p:cNvSpPr/>
            <p:nvPr>
              <p:custDataLst>
                <p:tags r:id="rId13"/>
              </p:custDataLst>
            </p:nvPr>
          </p:nvSpPr>
          <p:spPr>
            <a:xfrm>
              <a:off x="5109" y="7128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06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38177" y="4987925"/>
            <a:ext cx="7925758" cy="460375"/>
            <a:chOff x="5099" y="8029"/>
            <a:chExt cx="12482" cy="725"/>
          </a:xfrm>
        </p:grpSpPr>
        <p:sp>
          <p:nvSpPr>
            <p:cNvPr id="5" name="文本框 4"/>
            <p:cNvSpPr txBox="1"/>
            <p:nvPr>
              <p:custDataLst>
                <p:tags r:id="rId14"/>
              </p:custDataLst>
            </p:nvPr>
          </p:nvSpPr>
          <p:spPr>
            <a:xfrm>
              <a:off x="6493" y="8029"/>
              <a:ext cx="11088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区块链技术在监狱系统中的应用</a:t>
              </a:r>
              <a:endParaRPr lang="zh-CN" sz="2400" b="1" i="0" spc="100">
                <a:blipFill>
                  <a:blip r:embed="rId1"/>
                  <a:tile tx="0" ty="0" sx="100000" sy="100000" flip="none" algn="tl"/>
                </a:blip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: 圆角 17"/>
            <p:cNvSpPr/>
            <p:nvPr>
              <p:custDataLst>
                <p:tags r:id="rId15"/>
              </p:custDataLst>
            </p:nvPr>
          </p:nvSpPr>
          <p:spPr>
            <a:xfrm>
              <a:off x="5099" y="8053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07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38177" y="5652135"/>
            <a:ext cx="7925758" cy="460375"/>
            <a:chOff x="5109" y="8903"/>
            <a:chExt cx="12482" cy="725"/>
          </a:xfrm>
        </p:grpSpPr>
        <p:sp>
          <p:nvSpPr>
            <p:cNvPr id="12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6503" y="8903"/>
              <a:ext cx="11088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2400" b="1" spc="100">
                  <a:blipFill>
                    <a:blip r:embed="rId1"/>
                    <a:tile tx="0" ty="0" sx="100000" sy="100000" flip="none" algn="tl"/>
                  </a:blip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区块链技术在数字版权保护中的应用与挑战</a:t>
              </a:r>
              <a:endParaRPr lang="en-US" altLang="zh-CN" sz="2400" b="0" i="0" dirty="0">
                <a:solidFill>
                  <a:srgbClr val="256DB7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3" name="矩形: 圆角 17"/>
            <p:cNvSpPr/>
            <p:nvPr>
              <p:custDataLst>
                <p:tags r:id="rId17"/>
              </p:custDataLst>
            </p:nvPr>
          </p:nvSpPr>
          <p:spPr>
            <a:xfrm>
              <a:off x="5109" y="8927"/>
              <a:ext cx="730" cy="680"/>
            </a:xfrm>
            <a:prstGeom prst="roundRect">
              <a:avLst>
                <a:gd name="adj" fmla="val 559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2000" b="1" dirty="0">
                  <a:latin typeface="+mj-ea"/>
                  <a:ea typeface="+mj-ea"/>
                </a:rPr>
                <a:t>08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57289" y="2611041"/>
            <a:ext cx="6905820" cy="1199006"/>
            <a:chOff x="4827" y="4112"/>
            <a:chExt cx="10875" cy="188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112"/>
              <a:ext cx="8631" cy="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区块链与隐私计算技术在司法数据共享中的应用</a:t>
              </a:r>
              <a:endParaRPr lang="zh-CN" altLang="zh-CN" sz="3600" b="1" i="0" spc="1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01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8585835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区块链与隐私计算技术在司法数据共享中的应用——胡峻玮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4945" y="892175"/>
            <a:ext cx="7009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 Light" panose="020B0502040204020203" pitchFamily="34" charset="-122"/>
              </a:rPr>
              <a:t>传统的保护技术在面对大规模数据共享时存在局限，亟需新的技术来增强数据安全性。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blipFill rotWithShape="1">
                  <a:blip r:embed="rId1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solidFill>
                <a:srgbClr val="6E85A3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7316" y="2692810"/>
            <a:ext cx="2769895" cy="2766744"/>
            <a:chOff x="10002593" y="-1386495"/>
            <a:chExt cx="2691231" cy="2688170"/>
          </a:xfrm>
        </p:grpSpPr>
        <p:grpSp>
          <p:nvGrpSpPr>
            <p:cNvPr id="10" name="组合 9"/>
            <p:cNvGrpSpPr/>
            <p:nvPr/>
          </p:nvGrpSpPr>
          <p:grpSpPr>
            <a:xfrm>
              <a:off x="10002593" y="-1386495"/>
              <a:ext cx="2691231" cy="2688170"/>
              <a:chOff x="10002593" y="-1386495"/>
              <a:chExt cx="2691231" cy="2688170"/>
            </a:xfrm>
          </p:grpSpPr>
          <p:sp>
            <p:nvSpPr>
              <p:cNvPr id="6" name="不完整圆 4"/>
              <p:cNvSpPr/>
              <p:nvPr/>
            </p:nvSpPr>
            <p:spPr>
              <a:xfrm>
                <a:off x="10002593" y="-1386494"/>
                <a:ext cx="2603351" cy="2603351"/>
              </a:xfrm>
              <a:prstGeom prst="pie">
                <a:avLst>
                  <a:gd name="adj1" fmla="val 8998926"/>
                  <a:gd name="adj2" fmla="val 16200000"/>
                </a:avLst>
              </a:prstGeom>
              <a:blipFill rotWithShape="1">
                <a:blip r:embed="rId1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不完整圆 6"/>
              <p:cNvSpPr/>
              <p:nvPr/>
            </p:nvSpPr>
            <p:spPr>
              <a:xfrm rot="14377241">
                <a:off x="10068958" y="-1301676"/>
                <a:ext cx="2603351" cy="2603351"/>
              </a:xfrm>
              <a:prstGeom prst="pie">
                <a:avLst>
                  <a:gd name="adj1" fmla="val 8998926"/>
                  <a:gd name="adj2" fmla="val 16200000"/>
                </a:avLst>
              </a:prstGeom>
              <a:blipFill rotWithShape="1">
                <a:blip r:embed="rId1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不完整圆 7"/>
              <p:cNvSpPr/>
              <p:nvPr/>
            </p:nvSpPr>
            <p:spPr>
              <a:xfrm flipH="1">
                <a:off x="10090473" y="-1386495"/>
                <a:ext cx="2603351" cy="2603351"/>
              </a:xfrm>
              <a:prstGeom prst="pie">
                <a:avLst>
                  <a:gd name="adj1" fmla="val 8998926"/>
                  <a:gd name="adj2" fmla="val 16200000"/>
                </a:avLst>
              </a:prstGeom>
              <a:blipFill rotWithShape="1">
                <a:blip r:embed="rId1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5" name="六边形 14"/>
            <p:cNvSpPr/>
            <p:nvPr/>
          </p:nvSpPr>
          <p:spPr>
            <a:xfrm>
              <a:off x="10699214" y="-630348"/>
              <a:ext cx="1258645" cy="109105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48047" y="2285066"/>
            <a:ext cx="3261661" cy="1046108"/>
            <a:chOff x="8554051" y="1874591"/>
            <a:chExt cx="3261661" cy="1046108"/>
          </a:xfrm>
        </p:grpSpPr>
        <p:grpSp>
          <p:nvGrpSpPr>
            <p:cNvPr id="22" name="组合 21"/>
            <p:cNvGrpSpPr/>
            <p:nvPr/>
          </p:nvGrpSpPr>
          <p:grpSpPr>
            <a:xfrm>
              <a:off x="8554051" y="2063797"/>
              <a:ext cx="3261661" cy="856902"/>
              <a:chOff x="690302" y="1939011"/>
              <a:chExt cx="3261661" cy="85690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177347" y="1939011"/>
                <a:ext cx="186817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rgbClr val="5C5A5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区块链 + 联邦学习</a:t>
                </a:r>
                <a:endParaRPr lang="zh-CN" altLang="en-US" sz="1400">
                  <a:solidFill>
                    <a:srgbClr val="5C5A5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90302" y="2265053"/>
                <a:ext cx="3261661" cy="530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跨机构数据分析模型：</a:t>
                </a: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实现跨部门的案件数据协同分析，保障隐私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8554052" y="1874591"/>
              <a:ext cx="643125" cy="58477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3200" b="1" dirty="0">
                  <a:solidFill>
                    <a:srgbClr val="256DB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en-US" altLang="zh-CN" sz="3200" b="1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27346" y="3571376"/>
            <a:ext cx="3282362" cy="1046108"/>
            <a:chOff x="8533350" y="1874591"/>
            <a:chExt cx="3282362" cy="1046108"/>
          </a:xfrm>
        </p:grpSpPr>
        <p:grpSp>
          <p:nvGrpSpPr>
            <p:cNvPr id="31" name="组合 30"/>
            <p:cNvGrpSpPr/>
            <p:nvPr/>
          </p:nvGrpSpPr>
          <p:grpSpPr>
            <a:xfrm>
              <a:off x="8554051" y="2063797"/>
              <a:ext cx="3261661" cy="856902"/>
              <a:chOff x="690302" y="1939011"/>
              <a:chExt cx="3261661" cy="85690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177347" y="1939011"/>
                <a:ext cx="236537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rgbClr val="5C5A5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区块链 + 安全多方计算</a:t>
                </a:r>
                <a:endParaRPr lang="zh-CN" altLang="en-US" sz="1400">
                  <a:solidFill>
                    <a:srgbClr val="5C5A5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90302" y="2265053"/>
                <a:ext cx="3261661" cy="530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智能合约执行模型：</a:t>
                </a: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在跨部门场景下实现智能合约的自动化和透明化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8533350" y="1874591"/>
              <a:ext cx="684530" cy="5835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3200" b="1" dirty="0">
                  <a:solidFill>
                    <a:srgbClr val="256DB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3200" b="1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27346" y="4857686"/>
            <a:ext cx="3282362" cy="1046108"/>
            <a:chOff x="8533350" y="1874591"/>
            <a:chExt cx="3282362" cy="1046108"/>
          </a:xfrm>
        </p:grpSpPr>
        <p:grpSp>
          <p:nvGrpSpPr>
            <p:cNvPr id="46" name="组合 45"/>
            <p:cNvGrpSpPr/>
            <p:nvPr/>
          </p:nvGrpSpPr>
          <p:grpSpPr>
            <a:xfrm>
              <a:off x="8554051" y="2063797"/>
              <a:ext cx="3261661" cy="856902"/>
              <a:chOff x="690302" y="1939011"/>
              <a:chExt cx="3261661" cy="85690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177347" y="1939011"/>
                <a:ext cx="257048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rgbClr val="5C5A5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区块链 + 可信执行环境</a:t>
                </a:r>
                <a:endParaRPr lang="zh-CN" altLang="en-US" sz="1400">
                  <a:solidFill>
                    <a:srgbClr val="5C5A5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90302" y="2265053"/>
                <a:ext cx="3261661" cy="530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司法数据共享模型：</a:t>
                </a: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通过硬件保障，实现高敏感数据的安全共享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8533350" y="1874591"/>
              <a:ext cx="684530" cy="5835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3200" b="1" dirty="0">
                  <a:solidFill>
                    <a:srgbClr val="256DB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3200" b="1" dirty="0">
                <a:solidFill>
                  <a:srgbClr val="256D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897142" y="3397235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35588" y="3447757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73781" y="4777717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94945" y="1133475"/>
            <a:ext cx="862076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技术概述</a:t>
            </a:r>
            <a:endParaRPr lang="zh-CN" altLang="en-US" b="1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区块链：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去中心化、不可篡改、可追溯，保障数据完整性和透明性。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隐私计算：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联邦学习、安全多方计算、差分隐私，实现“可用不可见”的数据保护。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58" name="图片 57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80" y="1470025"/>
            <a:ext cx="3773805" cy="2160905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</p:spPr>
      </p:pic>
      <p:sp>
        <p:nvSpPr>
          <p:cNvPr id="59" name="矩形 58"/>
          <p:cNvSpPr/>
          <p:nvPr/>
        </p:nvSpPr>
        <p:spPr>
          <a:xfrm>
            <a:off x="7808595" y="1470025"/>
            <a:ext cx="3781425" cy="2160905"/>
          </a:xfrm>
          <a:prstGeom prst="rect">
            <a:avLst/>
          </a:prstGeom>
          <a:ln w="28575" cmpd="sng">
            <a:solidFill>
              <a:srgbClr val="256DB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15580" y="3630930"/>
            <a:ext cx="3781425" cy="1071880"/>
          </a:xfrm>
          <a:prstGeom prst="rect">
            <a:avLst/>
          </a:prstGeom>
          <a:ln w="28575" cmpd="sng">
            <a:solidFill>
              <a:srgbClr val="256DB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3648710"/>
            <a:ext cx="3694430" cy="10541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980" y="4738370"/>
            <a:ext cx="3756660" cy="1593850"/>
          </a:xfrm>
          <a:prstGeom prst="rect">
            <a:avLst/>
          </a:prstGeom>
          <a:ln w="28575" cmpd="sng">
            <a:solidFill>
              <a:srgbClr val="256DB7"/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57289" y="2611041"/>
            <a:ext cx="7368748" cy="1199006"/>
            <a:chOff x="4827" y="4112"/>
            <a:chExt cx="11604" cy="188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112"/>
              <a:ext cx="9360" cy="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基于 Hyperledger Fabric 的电子数据司法鉴定系统</a:t>
              </a:r>
              <a:endParaRPr lang="zh-CN" sz="3600" b="1" spc="1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02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9489440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基于 Hyperledger Fabric 的电子数据司法鉴定系统——谌乐俊杰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blipFill rotWithShape="1">
                  <a:blip r:embed="rId1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solidFill>
                <a:srgbClr val="6E85A3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" y="1130300"/>
            <a:ext cx="5242560" cy="49041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t="25042" b="26022"/>
          <a:stretch>
            <a:fillRect/>
          </a:stretch>
        </p:blipFill>
        <p:spPr>
          <a:xfrm>
            <a:off x="6349365" y="1057910"/>
            <a:ext cx="3857625" cy="1109345"/>
          </a:xfrm>
          <a:prstGeom prst="rect">
            <a:avLst/>
          </a:prstGeom>
        </p:spPr>
      </p:pic>
      <p:sp>
        <p:nvSpPr>
          <p:cNvPr id="13" name="pyramid-chart_64746"/>
          <p:cNvSpPr>
            <a:spLocks noChangeAspect="1"/>
          </p:cNvSpPr>
          <p:nvPr/>
        </p:nvSpPr>
        <p:spPr bwMode="auto">
          <a:xfrm>
            <a:off x="6813114" y="2516809"/>
            <a:ext cx="374433" cy="376768"/>
          </a:xfrm>
          <a:custGeom>
            <a:avLst/>
            <a:gdLst>
              <a:gd name="connsiteX0" fmla="*/ 71397 w 599947"/>
              <a:gd name="connsiteY0" fmla="*/ 336103 h 603687"/>
              <a:gd name="connsiteX1" fmla="*/ 299914 w 599947"/>
              <a:gd name="connsiteY1" fmla="*/ 451272 h 603687"/>
              <a:gd name="connsiteX2" fmla="*/ 528432 w 599947"/>
              <a:gd name="connsiteY2" fmla="*/ 336103 h 603687"/>
              <a:gd name="connsiteX3" fmla="*/ 599947 w 599947"/>
              <a:gd name="connsiteY3" fmla="*/ 431289 h 603687"/>
              <a:gd name="connsiteX4" fmla="*/ 299914 w 599947"/>
              <a:gd name="connsiteY4" fmla="*/ 603687 h 603687"/>
              <a:gd name="connsiteX5" fmla="*/ 0 w 599947"/>
              <a:gd name="connsiteY5" fmla="*/ 431289 h 603687"/>
              <a:gd name="connsiteX6" fmla="*/ 175572 w 599947"/>
              <a:gd name="connsiteY6" fmla="*/ 181494 h 603687"/>
              <a:gd name="connsiteX7" fmla="*/ 299879 w 599947"/>
              <a:gd name="connsiteY7" fmla="*/ 238829 h 603687"/>
              <a:gd name="connsiteX8" fmla="*/ 424187 w 599947"/>
              <a:gd name="connsiteY8" fmla="*/ 181494 h 603687"/>
              <a:gd name="connsiteX9" fmla="*/ 507295 w 599947"/>
              <a:gd name="connsiteY9" fmla="*/ 292263 h 603687"/>
              <a:gd name="connsiteX10" fmla="*/ 299879 w 599947"/>
              <a:gd name="connsiteY10" fmla="*/ 396648 h 603687"/>
              <a:gd name="connsiteX11" fmla="*/ 92582 w 599947"/>
              <a:gd name="connsiteY11" fmla="*/ 292263 h 603687"/>
              <a:gd name="connsiteX12" fmla="*/ 299903 w 599947"/>
              <a:gd name="connsiteY12" fmla="*/ 0 h 603687"/>
              <a:gd name="connsiteX13" fmla="*/ 403846 w 599947"/>
              <a:gd name="connsiteY13" fmla="*/ 138571 h 603687"/>
              <a:gd name="connsiteX14" fmla="*/ 299903 w 599947"/>
              <a:gd name="connsiteY14" fmla="*/ 186575 h 603687"/>
              <a:gd name="connsiteX15" fmla="*/ 195960 w 599947"/>
              <a:gd name="connsiteY15" fmla="*/ 138571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9947" h="603687">
                <a:moveTo>
                  <a:pt x="71397" y="336103"/>
                </a:moveTo>
                <a:lnTo>
                  <a:pt x="299914" y="451272"/>
                </a:lnTo>
                <a:lnTo>
                  <a:pt x="528432" y="336103"/>
                </a:lnTo>
                <a:lnTo>
                  <a:pt x="599947" y="431289"/>
                </a:lnTo>
                <a:lnTo>
                  <a:pt x="299914" y="603687"/>
                </a:lnTo>
                <a:lnTo>
                  <a:pt x="0" y="431289"/>
                </a:lnTo>
                <a:close/>
                <a:moveTo>
                  <a:pt x="175572" y="181494"/>
                </a:moveTo>
                <a:lnTo>
                  <a:pt x="299879" y="238829"/>
                </a:lnTo>
                <a:lnTo>
                  <a:pt x="424187" y="181494"/>
                </a:lnTo>
                <a:lnTo>
                  <a:pt x="507295" y="292263"/>
                </a:lnTo>
                <a:lnTo>
                  <a:pt x="299879" y="396648"/>
                </a:lnTo>
                <a:lnTo>
                  <a:pt x="92582" y="292263"/>
                </a:lnTo>
                <a:close/>
                <a:moveTo>
                  <a:pt x="299903" y="0"/>
                </a:moveTo>
                <a:lnTo>
                  <a:pt x="403846" y="138571"/>
                </a:lnTo>
                <a:lnTo>
                  <a:pt x="299903" y="186575"/>
                </a:lnTo>
                <a:lnTo>
                  <a:pt x="195960" y="138571"/>
                </a:ln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</p:sp>
      <p:sp>
        <p:nvSpPr>
          <p:cNvPr id="16" name="pyramid-chart_64746"/>
          <p:cNvSpPr>
            <a:spLocks noChangeAspect="1"/>
          </p:cNvSpPr>
          <p:nvPr/>
        </p:nvSpPr>
        <p:spPr bwMode="auto">
          <a:xfrm>
            <a:off x="6813068" y="3274274"/>
            <a:ext cx="376768" cy="358992"/>
          </a:xfrm>
          <a:custGeom>
            <a:avLst/>
            <a:gdLst>
              <a:gd name="connsiteX0" fmla="*/ 514018 w 574150"/>
              <a:gd name="connsiteY0" fmla="*/ 3211 h 547062"/>
              <a:gd name="connsiteX1" fmla="*/ 520905 w 574150"/>
              <a:gd name="connsiteY1" fmla="*/ 3211 h 547062"/>
              <a:gd name="connsiteX2" fmla="*/ 532958 w 574150"/>
              <a:gd name="connsiteY2" fmla="*/ 27305 h 547062"/>
              <a:gd name="connsiteX3" fmla="*/ 543289 w 574150"/>
              <a:gd name="connsiteY3" fmla="*/ 35049 h 547062"/>
              <a:gd name="connsiteX4" fmla="*/ 569977 w 574150"/>
              <a:gd name="connsiteY4" fmla="*/ 39351 h 547062"/>
              <a:gd name="connsiteX5" fmla="*/ 572560 w 574150"/>
              <a:gd name="connsiteY5" fmla="*/ 45375 h 547062"/>
              <a:gd name="connsiteX6" fmla="*/ 552759 w 574150"/>
              <a:gd name="connsiteY6" fmla="*/ 64306 h 547062"/>
              <a:gd name="connsiteX7" fmla="*/ 548454 w 574150"/>
              <a:gd name="connsiteY7" fmla="*/ 76352 h 547062"/>
              <a:gd name="connsiteX8" fmla="*/ 553620 w 574150"/>
              <a:gd name="connsiteY8" fmla="*/ 103888 h 547062"/>
              <a:gd name="connsiteX9" fmla="*/ 548454 w 574150"/>
              <a:gd name="connsiteY9" fmla="*/ 107330 h 547062"/>
              <a:gd name="connsiteX10" fmla="*/ 523488 w 574150"/>
              <a:gd name="connsiteY10" fmla="*/ 94423 h 547062"/>
              <a:gd name="connsiteX11" fmla="*/ 510575 w 574150"/>
              <a:gd name="connsiteY11" fmla="*/ 94423 h 547062"/>
              <a:gd name="connsiteX12" fmla="*/ 486469 w 574150"/>
              <a:gd name="connsiteY12" fmla="*/ 107330 h 547062"/>
              <a:gd name="connsiteX13" fmla="*/ 481304 w 574150"/>
              <a:gd name="connsiteY13" fmla="*/ 103888 h 547062"/>
              <a:gd name="connsiteX14" fmla="*/ 486469 w 574150"/>
              <a:gd name="connsiteY14" fmla="*/ 76352 h 547062"/>
              <a:gd name="connsiteX15" fmla="*/ 482165 w 574150"/>
              <a:gd name="connsiteY15" fmla="*/ 64306 h 547062"/>
              <a:gd name="connsiteX16" fmla="*/ 462364 w 574150"/>
              <a:gd name="connsiteY16" fmla="*/ 45375 h 547062"/>
              <a:gd name="connsiteX17" fmla="*/ 464086 w 574150"/>
              <a:gd name="connsiteY17" fmla="*/ 39351 h 547062"/>
              <a:gd name="connsiteX18" fmla="*/ 491635 w 574150"/>
              <a:gd name="connsiteY18" fmla="*/ 35049 h 547062"/>
              <a:gd name="connsiteX19" fmla="*/ 501965 w 574150"/>
              <a:gd name="connsiteY19" fmla="*/ 27305 h 547062"/>
              <a:gd name="connsiteX20" fmla="*/ 287223 w 574150"/>
              <a:gd name="connsiteY20" fmla="*/ 0 h 547062"/>
              <a:gd name="connsiteX21" fmla="*/ 303152 w 574150"/>
              <a:gd name="connsiteY21" fmla="*/ 13543 h 547062"/>
              <a:gd name="connsiteX22" fmla="*/ 365143 w 574150"/>
              <a:gd name="connsiteY22" fmla="*/ 139082 h 547062"/>
              <a:gd name="connsiteX23" fmla="*/ 417664 w 574150"/>
              <a:gd name="connsiteY23" fmla="*/ 176915 h 547062"/>
              <a:gd name="connsiteX24" fmla="*/ 555423 w 574150"/>
              <a:gd name="connsiteY24" fmla="*/ 196692 h 547062"/>
              <a:gd name="connsiteX25" fmla="*/ 565755 w 574150"/>
              <a:gd name="connsiteY25" fmla="*/ 227646 h 547062"/>
              <a:gd name="connsiteX26" fmla="*/ 465880 w 574150"/>
              <a:gd name="connsiteY26" fmla="*/ 324810 h 547062"/>
              <a:gd name="connsiteX27" fmla="*/ 445216 w 574150"/>
              <a:gd name="connsiteY27" fmla="*/ 386719 h 547062"/>
              <a:gd name="connsiteX28" fmla="*/ 469324 w 574150"/>
              <a:gd name="connsiteY28" fmla="*/ 524296 h 547062"/>
              <a:gd name="connsiteX29" fmla="*/ 442633 w 574150"/>
              <a:gd name="connsiteY29" fmla="*/ 543213 h 547062"/>
              <a:gd name="connsiteX30" fmla="*/ 319511 w 574150"/>
              <a:gd name="connsiteY30" fmla="*/ 477864 h 547062"/>
              <a:gd name="connsiteX31" fmla="*/ 254936 w 574150"/>
              <a:gd name="connsiteY31" fmla="*/ 477864 h 547062"/>
              <a:gd name="connsiteX32" fmla="*/ 130953 w 574150"/>
              <a:gd name="connsiteY32" fmla="*/ 543213 h 547062"/>
              <a:gd name="connsiteX33" fmla="*/ 105123 w 574150"/>
              <a:gd name="connsiteY33" fmla="*/ 524296 h 547062"/>
              <a:gd name="connsiteX34" fmla="*/ 128370 w 574150"/>
              <a:gd name="connsiteY34" fmla="*/ 386719 h 547062"/>
              <a:gd name="connsiteX35" fmla="*/ 108567 w 574150"/>
              <a:gd name="connsiteY35" fmla="*/ 324810 h 547062"/>
              <a:gd name="connsiteX36" fmla="*/ 8692 w 574150"/>
              <a:gd name="connsiteY36" fmla="*/ 227646 h 547062"/>
              <a:gd name="connsiteX37" fmla="*/ 18163 w 574150"/>
              <a:gd name="connsiteY37" fmla="*/ 196692 h 547062"/>
              <a:gd name="connsiteX38" fmla="*/ 156783 w 574150"/>
              <a:gd name="connsiteY38" fmla="*/ 176915 h 547062"/>
              <a:gd name="connsiteX39" fmla="*/ 209303 w 574150"/>
              <a:gd name="connsiteY39" fmla="*/ 139082 h 547062"/>
              <a:gd name="connsiteX40" fmla="*/ 271295 w 574150"/>
              <a:gd name="connsiteY40" fmla="*/ 13543 h 547062"/>
              <a:gd name="connsiteX41" fmla="*/ 287223 w 574150"/>
              <a:gd name="connsiteY41" fmla="*/ 0 h 5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4150" h="547062">
                <a:moveTo>
                  <a:pt x="514018" y="3211"/>
                </a:moveTo>
                <a:cubicBezTo>
                  <a:pt x="515740" y="-231"/>
                  <a:pt x="519184" y="-231"/>
                  <a:pt x="520905" y="3211"/>
                </a:cubicBezTo>
                <a:lnTo>
                  <a:pt x="532958" y="27305"/>
                </a:lnTo>
                <a:cubicBezTo>
                  <a:pt x="534680" y="31607"/>
                  <a:pt x="538984" y="34189"/>
                  <a:pt x="543289" y="35049"/>
                </a:cubicBezTo>
                <a:lnTo>
                  <a:pt x="569977" y="39351"/>
                </a:lnTo>
                <a:cubicBezTo>
                  <a:pt x="574281" y="39351"/>
                  <a:pt x="575142" y="42793"/>
                  <a:pt x="572560" y="45375"/>
                </a:cubicBezTo>
                <a:lnTo>
                  <a:pt x="552759" y="64306"/>
                </a:lnTo>
                <a:cubicBezTo>
                  <a:pt x="550176" y="66887"/>
                  <a:pt x="547593" y="72910"/>
                  <a:pt x="548454" y="76352"/>
                </a:cubicBezTo>
                <a:lnTo>
                  <a:pt x="553620" y="103888"/>
                </a:lnTo>
                <a:cubicBezTo>
                  <a:pt x="553620" y="107330"/>
                  <a:pt x="551898" y="109051"/>
                  <a:pt x="548454" y="107330"/>
                </a:cubicBezTo>
                <a:lnTo>
                  <a:pt x="523488" y="94423"/>
                </a:lnTo>
                <a:cubicBezTo>
                  <a:pt x="520044" y="92702"/>
                  <a:pt x="514879" y="92702"/>
                  <a:pt x="510575" y="94423"/>
                </a:cubicBezTo>
                <a:lnTo>
                  <a:pt x="486469" y="107330"/>
                </a:lnTo>
                <a:cubicBezTo>
                  <a:pt x="483026" y="109051"/>
                  <a:pt x="480443" y="107330"/>
                  <a:pt x="481304" y="103888"/>
                </a:cubicBezTo>
                <a:lnTo>
                  <a:pt x="486469" y="76352"/>
                </a:lnTo>
                <a:cubicBezTo>
                  <a:pt x="486469" y="72910"/>
                  <a:pt x="484747" y="66887"/>
                  <a:pt x="482165" y="64306"/>
                </a:cubicBezTo>
                <a:lnTo>
                  <a:pt x="462364" y="45375"/>
                </a:lnTo>
                <a:cubicBezTo>
                  <a:pt x="459781" y="42793"/>
                  <a:pt x="460642" y="39351"/>
                  <a:pt x="464086" y="39351"/>
                </a:cubicBezTo>
                <a:lnTo>
                  <a:pt x="491635" y="35049"/>
                </a:lnTo>
                <a:cubicBezTo>
                  <a:pt x="495939" y="34189"/>
                  <a:pt x="500244" y="31607"/>
                  <a:pt x="501965" y="27305"/>
                </a:cubicBezTo>
                <a:close/>
                <a:moveTo>
                  <a:pt x="287223" y="0"/>
                </a:moveTo>
                <a:cubicBezTo>
                  <a:pt x="293035" y="0"/>
                  <a:pt x="298847" y="4515"/>
                  <a:pt x="303152" y="13543"/>
                </a:cubicBezTo>
                <a:lnTo>
                  <a:pt x="365143" y="139082"/>
                </a:lnTo>
                <a:cubicBezTo>
                  <a:pt x="373753" y="157138"/>
                  <a:pt x="397861" y="174335"/>
                  <a:pt x="417664" y="176915"/>
                </a:cubicBezTo>
                <a:lnTo>
                  <a:pt x="555423" y="196692"/>
                </a:lnTo>
                <a:cubicBezTo>
                  <a:pt x="575226" y="200131"/>
                  <a:pt x="580392" y="213889"/>
                  <a:pt x="565755" y="227646"/>
                </a:cubicBezTo>
                <a:lnTo>
                  <a:pt x="465880" y="324810"/>
                </a:lnTo>
                <a:cubicBezTo>
                  <a:pt x="451243" y="339427"/>
                  <a:pt x="442633" y="366943"/>
                  <a:pt x="445216" y="386719"/>
                </a:cubicBezTo>
                <a:lnTo>
                  <a:pt x="469324" y="524296"/>
                </a:lnTo>
                <a:cubicBezTo>
                  <a:pt x="472768" y="544072"/>
                  <a:pt x="460714" y="552671"/>
                  <a:pt x="442633" y="543213"/>
                </a:cubicBezTo>
                <a:lnTo>
                  <a:pt x="319511" y="477864"/>
                </a:lnTo>
                <a:cubicBezTo>
                  <a:pt x="301430" y="468405"/>
                  <a:pt x="272156" y="468405"/>
                  <a:pt x="254936" y="477864"/>
                </a:cubicBezTo>
                <a:lnTo>
                  <a:pt x="130953" y="543213"/>
                </a:lnTo>
                <a:cubicBezTo>
                  <a:pt x="112872" y="552671"/>
                  <a:pt x="101679" y="544072"/>
                  <a:pt x="105123" y="524296"/>
                </a:cubicBezTo>
                <a:lnTo>
                  <a:pt x="128370" y="386719"/>
                </a:lnTo>
                <a:cubicBezTo>
                  <a:pt x="131814" y="366943"/>
                  <a:pt x="123204" y="339427"/>
                  <a:pt x="108567" y="324810"/>
                </a:cubicBezTo>
                <a:lnTo>
                  <a:pt x="8692" y="227646"/>
                </a:lnTo>
                <a:cubicBezTo>
                  <a:pt x="-5945" y="213889"/>
                  <a:pt x="-1640" y="200131"/>
                  <a:pt x="18163" y="196692"/>
                </a:cubicBezTo>
                <a:lnTo>
                  <a:pt x="156783" y="176915"/>
                </a:lnTo>
                <a:cubicBezTo>
                  <a:pt x="176586" y="174335"/>
                  <a:pt x="199832" y="157138"/>
                  <a:pt x="209303" y="139082"/>
                </a:cubicBezTo>
                <a:lnTo>
                  <a:pt x="271295" y="13543"/>
                </a:lnTo>
                <a:cubicBezTo>
                  <a:pt x="275600" y="4515"/>
                  <a:pt x="281412" y="0"/>
                  <a:pt x="287223" y="0"/>
                </a:cubicBez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pyramid-chart_64746"/>
          <p:cNvSpPr>
            <a:spLocks noChangeAspect="1"/>
          </p:cNvSpPr>
          <p:nvPr/>
        </p:nvSpPr>
        <p:spPr bwMode="auto">
          <a:xfrm>
            <a:off x="6811120" y="4013670"/>
            <a:ext cx="376768" cy="346210"/>
          </a:xfrm>
          <a:custGeom>
            <a:avLst/>
            <a:gdLst>
              <a:gd name="connsiteX0" fmla="*/ 366665 w 604675"/>
              <a:gd name="connsiteY0" fmla="*/ 388199 h 555632"/>
              <a:gd name="connsiteX1" fmla="*/ 366665 w 604675"/>
              <a:gd name="connsiteY1" fmla="*/ 481413 h 555632"/>
              <a:gd name="connsiteX2" fmla="*/ 426977 w 604675"/>
              <a:gd name="connsiteY2" fmla="*/ 481413 h 555632"/>
              <a:gd name="connsiteX3" fmla="*/ 426977 w 604675"/>
              <a:gd name="connsiteY3" fmla="*/ 388199 h 555632"/>
              <a:gd name="connsiteX4" fmla="*/ 189710 w 604675"/>
              <a:gd name="connsiteY4" fmla="*/ 388199 h 555632"/>
              <a:gd name="connsiteX5" fmla="*/ 189710 w 604675"/>
              <a:gd name="connsiteY5" fmla="*/ 481413 h 555632"/>
              <a:gd name="connsiteX6" fmla="*/ 250022 w 604675"/>
              <a:gd name="connsiteY6" fmla="*/ 481413 h 555632"/>
              <a:gd name="connsiteX7" fmla="*/ 250022 w 604675"/>
              <a:gd name="connsiteY7" fmla="*/ 388199 h 555632"/>
              <a:gd name="connsiteX8" fmla="*/ 366665 w 604675"/>
              <a:gd name="connsiteY8" fmla="*/ 291853 h 555632"/>
              <a:gd name="connsiteX9" fmla="*/ 366665 w 604675"/>
              <a:gd name="connsiteY9" fmla="*/ 385067 h 555632"/>
              <a:gd name="connsiteX10" fmla="*/ 426977 w 604675"/>
              <a:gd name="connsiteY10" fmla="*/ 385067 h 555632"/>
              <a:gd name="connsiteX11" fmla="*/ 426977 w 604675"/>
              <a:gd name="connsiteY11" fmla="*/ 291853 h 555632"/>
              <a:gd name="connsiteX12" fmla="*/ 189710 w 604675"/>
              <a:gd name="connsiteY12" fmla="*/ 291853 h 555632"/>
              <a:gd name="connsiteX13" fmla="*/ 189710 w 604675"/>
              <a:gd name="connsiteY13" fmla="*/ 385067 h 555632"/>
              <a:gd name="connsiteX14" fmla="*/ 250022 w 604675"/>
              <a:gd name="connsiteY14" fmla="*/ 385067 h 555632"/>
              <a:gd name="connsiteX15" fmla="*/ 250022 w 604675"/>
              <a:gd name="connsiteY15" fmla="*/ 291853 h 555632"/>
              <a:gd name="connsiteX16" fmla="*/ 257380 w 604675"/>
              <a:gd name="connsiteY16" fmla="*/ 53277 h 555632"/>
              <a:gd name="connsiteX17" fmla="*/ 359428 w 604675"/>
              <a:gd name="connsiteY17" fmla="*/ 53277 h 555632"/>
              <a:gd name="connsiteX18" fmla="*/ 366665 w 604675"/>
              <a:gd name="connsiteY18" fmla="*/ 60503 h 555632"/>
              <a:gd name="connsiteX19" fmla="*/ 366665 w 604675"/>
              <a:gd name="connsiteY19" fmla="*/ 96030 h 555632"/>
              <a:gd name="connsiteX20" fmla="*/ 557612 w 604675"/>
              <a:gd name="connsiteY20" fmla="*/ 96030 h 555632"/>
              <a:gd name="connsiteX21" fmla="*/ 559301 w 604675"/>
              <a:gd name="connsiteY21" fmla="*/ 97596 h 555632"/>
              <a:gd name="connsiteX22" fmla="*/ 557612 w 604675"/>
              <a:gd name="connsiteY22" fmla="*/ 99162 h 555632"/>
              <a:gd name="connsiteX23" fmla="*/ 366665 w 604675"/>
              <a:gd name="connsiteY23" fmla="*/ 99162 h 555632"/>
              <a:gd name="connsiteX24" fmla="*/ 366665 w 604675"/>
              <a:gd name="connsiteY24" fmla="*/ 192376 h 555632"/>
              <a:gd name="connsiteX25" fmla="*/ 557612 w 604675"/>
              <a:gd name="connsiteY25" fmla="*/ 192376 h 555632"/>
              <a:gd name="connsiteX26" fmla="*/ 559301 w 604675"/>
              <a:gd name="connsiteY26" fmla="*/ 193942 h 555632"/>
              <a:gd name="connsiteX27" fmla="*/ 557612 w 604675"/>
              <a:gd name="connsiteY27" fmla="*/ 195507 h 555632"/>
              <a:gd name="connsiteX28" fmla="*/ 366665 w 604675"/>
              <a:gd name="connsiteY28" fmla="*/ 195507 h 555632"/>
              <a:gd name="connsiteX29" fmla="*/ 366665 w 604675"/>
              <a:gd name="connsiteY29" fmla="*/ 288722 h 555632"/>
              <a:gd name="connsiteX30" fmla="*/ 426977 w 604675"/>
              <a:gd name="connsiteY30" fmla="*/ 288722 h 555632"/>
              <a:gd name="connsiteX31" fmla="*/ 426977 w 604675"/>
              <a:gd name="connsiteY31" fmla="*/ 237177 h 555632"/>
              <a:gd name="connsiteX32" fmla="*/ 434214 w 604675"/>
              <a:gd name="connsiteY32" fmla="*/ 229830 h 555632"/>
              <a:gd name="connsiteX33" fmla="*/ 536262 w 604675"/>
              <a:gd name="connsiteY33" fmla="*/ 229830 h 555632"/>
              <a:gd name="connsiteX34" fmla="*/ 543620 w 604675"/>
              <a:gd name="connsiteY34" fmla="*/ 237177 h 555632"/>
              <a:gd name="connsiteX35" fmla="*/ 543620 w 604675"/>
              <a:gd name="connsiteY35" fmla="*/ 288722 h 555632"/>
              <a:gd name="connsiteX36" fmla="*/ 557612 w 604675"/>
              <a:gd name="connsiteY36" fmla="*/ 288722 h 555632"/>
              <a:gd name="connsiteX37" fmla="*/ 559301 w 604675"/>
              <a:gd name="connsiteY37" fmla="*/ 290287 h 555632"/>
              <a:gd name="connsiteX38" fmla="*/ 557612 w 604675"/>
              <a:gd name="connsiteY38" fmla="*/ 291853 h 555632"/>
              <a:gd name="connsiteX39" fmla="*/ 543620 w 604675"/>
              <a:gd name="connsiteY39" fmla="*/ 291853 h 555632"/>
              <a:gd name="connsiteX40" fmla="*/ 543620 w 604675"/>
              <a:gd name="connsiteY40" fmla="*/ 385067 h 555632"/>
              <a:gd name="connsiteX41" fmla="*/ 557612 w 604675"/>
              <a:gd name="connsiteY41" fmla="*/ 385067 h 555632"/>
              <a:gd name="connsiteX42" fmla="*/ 559301 w 604675"/>
              <a:gd name="connsiteY42" fmla="*/ 386633 h 555632"/>
              <a:gd name="connsiteX43" fmla="*/ 557612 w 604675"/>
              <a:gd name="connsiteY43" fmla="*/ 388199 h 555632"/>
              <a:gd name="connsiteX44" fmla="*/ 543620 w 604675"/>
              <a:gd name="connsiteY44" fmla="*/ 388199 h 555632"/>
              <a:gd name="connsiteX45" fmla="*/ 543620 w 604675"/>
              <a:gd name="connsiteY45" fmla="*/ 481413 h 555632"/>
              <a:gd name="connsiteX46" fmla="*/ 557612 w 604675"/>
              <a:gd name="connsiteY46" fmla="*/ 481413 h 555632"/>
              <a:gd name="connsiteX47" fmla="*/ 559301 w 604675"/>
              <a:gd name="connsiteY47" fmla="*/ 482979 h 555632"/>
              <a:gd name="connsiteX48" fmla="*/ 557612 w 604675"/>
              <a:gd name="connsiteY48" fmla="*/ 484544 h 555632"/>
              <a:gd name="connsiteX49" fmla="*/ 543620 w 604675"/>
              <a:gd name="connsiteY49" fmla="*/ 484544 h 555632"/>
              <a:gd name="connsiteX50" fmla="*/ 536262 w 604675"/>
              <a:gd name="connsiteY50" fmla="*/ 491770 h 555632"/>
              <a:gd name="connsiteX51" fmla="*/ 434214 w 604675"/>
              <a:gd name="connsiteY51" fmla="*/ 491770 h 555632"/>
              <a:gd name="connsiteX52" fmla="*/ 426977 w 604675"/>
              <a:gd name="connsiteY52" fmla="*/ 484544 h 555632"/>
              <a:gd name="connsiteX53" fmla="*/ 366665 w 604675"/>
              <a:gd name="connsiteY53" fmla="*/ 484544 h 555632"/>
              <a:gd name="connsiteX54" fmla="*/ 359428 w 604675"/>
              <a:gd name="connsiteY54" fmla="*/ 491770 h 555632"/>
              <a:gd name="connsiteX55" fmla="*/ 257380 w 604675"/>
              <a:gd name="connsiteY55" fmla="*/ 491770 h 555632"/>
              <a:gd name="connsiteX56" fmla="*/ 250022 w 604675"/>
              <a:gd name="connsiteY56" fmla="*/ 484544 h 555632"/>
              <a:gd name="connsiteX57" fmla="*/ 189710 w 604675"/>
              <a:gd name="connsiteY57" fmla="*/ 484544 h 555632"/>
              <a:gd name="connsiteX58" fmla="*/ 182473 w 604675"/>
              <a:gd name="connsiteY58" fmla="*/ 491770 h 555632"/>
              <a:gd name="connsiteX59" fmla="*/ 80425 w 604675"/>
              <a:gd name="connsiteY59" fmla="*/ 491770 h 555632"/>
              <a:gd name="connsiteX60" fmla="*/ 73187 w 604675"/>
              <a:gd name="connsiteY60" fmla="*/ 484544 h 555632"/>
              <a:gd name="connsiteX61" fmla="*/ 47012 w 604675"/>
              <a:gd name="connsiteY61" fmla="*/ 484544 h 555632"/>
              <a:gd name="connsiteX62" fmla="*/ 45444 w 604675"/>
              <a:gd name="connsiteY62" fmla="*/ 482979 h 555632"/>
              <a:gd name="connsiteX63" fmla="*/ 47012 w 604675"/>
              <a:gd name="connsiteY63" fmla="*/ 481413 h 555632"/>
              <a:gd name="connsiteX64" fmla="*/ 73187 w 604675"/>
              <a:gd name="connsiteY64" fmla="*/ 481413 h 555632"/>
              <a:gd name="connsiteX65" fmla="*/ 73187 w 604675"/>
              <a:gd name="connsiteY65" fmla="*/ 388199 h 555632"/>
              <a:gd name="connsiteX66" fmla="*/ 47012 w 604675"/>
              <a:gd name="connsiteY66" fmla="*/ 388199 h 555632"/>
              <a:gd name="connsiteX67" fmla="*/ 45444 w 604675"/>
              <a:gd name="connsiteY67" fmla="*/ 386633 h 555632"/>
              <a:gd name="connsiteX68" fmla="*/ 47012 w 604675"/>
              <a:gd name="connsiteY68" fmla="*/ 385067 h 555632"/>
              <a:gd name="connsiteX69" fmla="*/ 73187 w 604675"/>
              <a:gd name="connsiteY69" fmla="*/ 385067 h 555632"/>
              <a:gd name="connsiteX70" fmla="*/ 73187 w 604675"/>
              <a:gd name="connsiteY70" fmla="*/ 291853 h 555632"/>
              <a:gd name="connsiteX71" fmla="*/ 47012 w 604675"/>
              <a:gd name="connsiteY71" fmla="*/ 291853 h 555632"/>
              <a:gd name="connsiteX72" fmla="*/ 45444 w 604675"/>
              <a:gd name="connsiteY72" fmla="*/ 290287 h 555632"/>
              <a:gd name="connsiteX73" fmla="*/ 47012 w 604675"/>
              <a:gd name="connsiteY73" fmla="*/ 288722 h 555632"/>
              <a:gd name="connsiteX74" fmla="*/ 73187 w 604675"/>
              <a:gd name="connsiteY74" fmla="*/ 288722 h 555632"/>
              <a:gd name="connsiteX75" fmla="*/ 73187 w 604675"/>
              <a:gd name="connsiteY75" fmla="*/ 237177 h 555632"/>
              <a:gd name="connsiteX76" fmla="*/ 80425 w 604675"/>
              <a:gd name="connsiteY76" fmla="*/ 229830 h 555632"/>
              <a:gd name="connsiteX77" fmla="*/ 182473 w 604675"/>
              <a:gd name="connsiteY77" fmla="*/ 229830 h 555632"/>
              <a:gd name="connsiteX78" fmla="*/ 189710 w 604675"/>
              <a:gd name="connsiteY78" fmla="*/ 237177 h 555632"/>
              <a:gd name="connsiteX79" fmla="*/ 189710 w 604675"/>
              <a:gd name="connsiteY79" fmla="*/ 288722 h 555632"/>
              <a:gd name="connsiteX80" fmla="*/ 250022 w 604675"/>
              <a:gd name="connsiteY80" fmla="*/ 288722 h 555632"/>
              <a:gd name="connsiteX81" fmla="*/ 250022 w 604675"/>
              <a:gd name="connsiteY81" fmla="*/ 195507 h 555632"/>
              <a:gd name="connsiteX82" fmla="*/ 47012 w 604675"/>
              <a:gd name="connsiteY82" fmla="*/ 195507 h 555632"/>
              <a:gd name="connsiteX83" fmla="*/ 45444 w 604675"/>
              <a:gd name="connsiteY83" fmla="*/ 193942 h 555632"/>
              <a:gd name="connsiteX84" fmla="*/ 47012 w 604675"/>
              <a:gd name="connsiteY84" fmla="*/ 192376 h 555632"/>
              <a:gd name="connsiteX85" fmla="*/ 250022 w 604675"/>
              <a:gd name="connsiteY85" fmla="*/ 192376 h 555632"/>
              <a:gd name="connsiteX86" fmla="*/ 250022 w 604675"/>
              <a:gd name="connsiteY86" fmla="*/ 99162 h 555632"/>
              <a:gd name="connsiteX87" fmla="*/ 47012 w 604675"/>
              <a:gd name="connsiteY87" fmla="*/ 99162 h 555632"/>
              <a:gd name="connsiteX88" fmla="*/ 45444 w 604675"/>
              <a:gd name="connsiteY88" fmla="*/ 97596 h 555632"/>
              <a:gd name="connsiteX89" fmla="*/ 47012 w 604675"/>
              <a:gd name="connsiteY89" fmla="*/ 96030 h 555632"/>
              <a:gd name="connsiteX90" fmla="*/ 250022 w 604675"/>
              <a:gd name="connsiteY90" fmla="*/ 96030 h 555632"/>
              <a:gd name="connsiteX91" fmla="*/ 250022 w 604675"/>
              <a:gd name="connsiteY91" fmla="*/ 60503 h 555632"/>
              <a:gd name="connsiteX92" fmla="*/ 257380 w 604675"/>
              <a:gd name="connsiteY92" fmla="*/ 53277 h 555632"/>
              <a:gd name="connsiteX93" fmla="*/ 16043 w 604675"/>
              <a:gd name="connsiteY93" fmla="*/ 0 h 555632"/>
              <a:gd name="connsiteX94" fmla="*/ 32206 w 604675"/>
              <a:gd name="connsiteY94" fmla="*/ 16020 h 555632"/>
              <a:gd name="connsiteX95" fmla="*/ 32206 w 604675"/>
              <a:gd name="connsiteY95" fmla="*/ 523593 h 555632"/>
              <a:gd name="connsiteX96" fmla="*/ 588632 w 604675"/>
              <a:gd name="connsiteY96" fmla="*/ 523593 h 555632"/>
              <a:gd name="connsiteX97" fmla="*/ 604675 w 604675"/>
              <a:gd name="connsiteY97" fmla="*/ 539612 h 555632"/>
              <a:gd name="connsiteX98" fmla="*/ 588632 w 604675"/>
              <a:gd name="connsiteY98" fmla="*/ 555632 h 555632"/>
              <a:gd name="connsiteX99" fmla="*/ 16043 w 604675"/>
              <a:gd name="connsiteY99" fmla="*/ 555632 h 555632"/>
              <a:gd name="connsiteX100" fmla="*/ 0 w 604675"/>
              <a:gd name="connsiteY100" fmla="*/ 539612 h 555632"/>
              <a:gd name="connsiteX101" fmla="*/ 0 w 604675"/>
              <a:gd name="connsiteY101" fmla="*/ 16020 h 555632"/>
              <a:gd name="connsiteX102" fmla="*/ 16043 w 604675"/>
              <a:gd name="connsiteY102" fmla="*/ 0 h 5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4675" h="555632">
                <a:moveTo>
                  <a:pt x="366665" y="388199"/>
                </a:moveTo>
                <a:lnTo>
                  <a:pt x="366665" y="481413"/>
                </a:lnTo>
                <a:lnTo>
                  <a:pt x="426977" y="481413"/>
                </a:lnTo>
                <a:lnTo>
                  <a:pt x="426977" y="388199"/>
                </a:lnTo>
                <a:close/>
                <a:moveTo>
                  <a:pt x="189710" y="388199"/>
                </a:moveTo>
                <a:lnTo>
                  <a:pt x="189710" y="481413"/>
                </a:lnTo>
                <a:lnTo>
                  <a:pt x="250022" y="481413"/>
                </a:lnTo>
                <a:lnTo>
                  <a:pt x="250022" y="388199"/>
                </a:lnTo>
                <a:close/>
                <a:moveTo>
                  <a:pt x="366665" y="291853"/>
                </a:moveTo>
                <a:lnTo>
                  <a:pt x="366665" y="385067"/>
                </a:lnTo>
                <a:lnTo>
                  <a:pt x="426977" y="385067"/>
                </a:lnTo>
                <a:lnTo>
                  <a:pt x="426977" y="291853"/>
                </a:lnTo>
                <a:close/>
                <a:moveTo>
                  <a:pt x="189710" y="291853"/>
                </a:moveTo>
                <a:lnTo>
                  <a:pt x="189710" y="385067"/>
                </a:lnTo>
                <a:lnTo>
                  <a:pt x="250022" y="385067"/>
                </a:lnTo>
                <a:lnTo>
                  <a:pt x="250022" y="291853"/>
                </a:lnTo>
                <a:close/>
                <a:moveTo>
                  <a:pt x="257380" y="53277"/>
                </a:moveTo>
                <a:lnTo>
                  <a:pt x="359428" y="53277"/>
                </a:lnTo>
                <a:cubicBezTo>
                  <a:pt x="363408" y="53277"/>
                  <a:pt x="366665" y="56529"/>
                  <a:pt x="366665" y="60503"/>
                </a:cubicBezTo>
                <a:lnTo>
                  <a:pt x="366665" y="96030"/>
                </a:lnTo>
                <a:lnTo>
                  <a:pt x="557612" y="96030"/>
                </a:lnTo>
                <a:cubicBezTo>
                  <a:pt x="558577" y="96030"/>
                  <a:pt x="559301" y="96753"/>
                  <a:pt x="559301" y="97596"/>
                </a:cubicBezTo>
                <a:cubicBezTo>
                  <a:pt x="559301" y="98439"/>
                  <a:pt x="558577" y="99162"/>
                  <a:pt x="557612" y="99162"/>
                </a:cubicBezTo>
                <a:lnTo>
                  <a:pt x="366665" y="99162"/>
                </a:lnTo>
                <a:lnTo>
                  <a:pt x="366665" y="192376"/>
                </a:lnTo>
                <a:lnTo>
                  <a:pt x="557612" y="192376"/>
                </a:lnTo>
                <a:cubicBezTo>
                  <a:pt x="558577" y="192376"/>
                  <a:pt x="559301" y="193099"/>
                  <a:pt x="559301" y="193942"/>
                </a:cubicBezTo>
                <a:cubicBezTo>
                  <a:pt x="559301" y="194785"/>
                  <a:pt x="558577" y="195507"/>
                  <a:pt x="557612" y="195507"/>
                </a:cubicBezTo>
                <a:lnTo>
                  <a:pt x="366665" y="195507"/>
                </a:lnTo>
                <a:lnTo>
                  <a:pt x="366665" y="288722"/>
                </a:lnTo>
                <a:lnTo>
                  <a:pt x="426977" y="288722"/>
                </a:lnTo>
                <a:lnTo>
                  <a:pt x="426977" y="237177"/>
                </a:lnTo>
                <a:cubicBezTo>
                  <a:pt x="426977" y="233082"/>
                  <a:pt x="430234" y="229830"/>
                  <a:pt x="434214" y="229830"/>
                </a:cubicBezTo>
                <a:lnTo>
                  <a:pt x="536262" y="229830"/>
                </a:lnTo>
                <a:cubicBezTo>
                  <a:pt x="540363" y="229830"/>
                  <a:pt x="543620" y="233082"/>
                  <a:pt x="543620" y="237177"/>
                </a:cubicBezTo>
                <a:lnTo>
                  <a:pt x="543620" y="288722"/>
                </a:lnTo>
                <a:lnTo>
                  <a:pt x="557612" y="288722"/>
                </a:lnTo>
                <a:cubicBezTo>
                  <a:pt x="558577" y="288722"/>
                  <a:pt x="559301" y="289444"/>
                  <a:pt x="559301" y="290287"/>
                </a:cubicBezTo>
                <a:cubicBezTo>
                  <a:pt x="559301" y="291130"/>
                  <a:pt x="558577" y="291853"/>
                  <a:pt x="557612" y="291853"/>
                </a:cubicBezTo>
                <a:lnTo>
                  <a:pt x="543620" y="291853"/>
                </a:lnTo>
                <a:lnTo>
                  <a:pt x="543620" y="385067"/>
                </a:lnTo>
                <a:lnTo>
                  <a:pt x="557612" y="385067"/>
                </a:lnTo>
                <a:cubicBezTo>
                  <a:pt x="558577" y="385067"/>
                  <a:pt x="559301" y="385790"/>
                  <a:pt x="559301" y="386633"/>
                </a:cubicBezTo>
                <a:cubicBezTo>
                  <a:pt x="559301" y="387476"/>
                  <a:pt x="558577" y="388199"/>
                  <a:pt x="557612" y="388199"/>
                </a:cubicBezTo>
                <a:lnTo>
                  <a:pt x="543620" y="388199"/>
                </a:lnTo>
                <a:lnTo>
                  <a:pt x="543620" y="481413"/>
                </a:lnTo>
                <a:lnTo>
                  <a:pt x="557612" y="481413"/>
                </a:lnTo>
                <a:cubicBezTo>
                  <a:pt x="558577" y="481413"/>
                  <a:pt x="559301" y="482136"/>
                  <a:pt x="559301" y="482979"/>
                </a:cubicBezTo>
                <a:cubicBezTo>
                  <a:pt x="559301" y="483822"/>
                  <a:pt x="558577" y="484544"/>
                  <a:pt x="557612" y="484544"/>
                </a:cubicBezTo>
                <a:lnTo>
                  <a:pt x="543620" y="484544"/>
                </a:lnTo>
                <a:cubicBezTo>
                  <a:pt x="543499" y="488518"/>
                  <a:pt x="540243" y="491770"/>
                  <a:pt x="536262" y="491770"/>
                </a:cubicBezTo>
                <a:lnTo>
                  <a:pt x="434214" y="491770"/>
                </a:lnTo>
                <a:cubicBezTo>
                  <a:pt x="430234" y="491770"/>
                  <a:pt x="426977" y="488518"/>
                  <a:pt x="426977" y="484544"/>
                </a:cubicBezTo>
                <a:lnTo>
                  <a:pt x="366665" y="484544"/>
                </a:lnTo>
                <a:cubicBezTo>
                  <a:pt x="366665" y="488518"/>
                  <a:pt x="363408" y="491770"/>
                  <a:pt x="359428" y="491770"/>
                </a:cubicBezTo>
                <a:lnTo>
                  <a:pt x="257380" y="491770"/>
                </a:lnTo>
                <a:cubicBezTo>
                  <a:pt x="253399" y="491770"/>
                  <a:pt x="250142" y="488518"/>
                  <a:pt x="250022" y="484544"/>
                </a:cubicBezTo>
                <a:lnTo>
                  <a:pt x="189710" y="484544"/>
                </a:lnTo>
                <a:cubicBezTo>
                  <a:pt x="189710" y="488518"/>
                  <a:pt x="186453" y="491770"/>
                  <a:pt x="182473" y="491770"/>
                </a:cubicBezTo>
                <a:lnTo>
                  <a:pt x="80425" y="491770"/>
                </a:lnTo>
                <a:cubicBezTo>
                  <a:pt x="76444" y="491770"/>
                  <a:pt x="73187" y="488518"/>
                  <a:pt x="73187" y="484544"/>
                </a:cubicBezTo>
                <a:lnTo>
                  <a:pt x="47012" y="484544"/>
                </a:lnTo>
                <a:cubicBezTo>
                  <a:pt x="46168" y="484544"/>
                  <a:pt x="45444" y="483822"/>
                  <a:pt x="45444" y="482979"/>
                </a:cubicBezTo>
                <a:cubicBezTo>
                  <a:pt x="45444" y="482136"/>
                  <a:pt x="46168" y="481413"/>
                  <a:pt x="47012" y="481413"/>
                </a:cubicBezTo>
                <a:lnTo>
                  <a:pt x="73187" y="481413"/>
                </a:lnTo>
                <a:lnTo>
                  <a:pt x="73187" y="388199"/>
                </a:lnTo>
                <a:lnTo>
                  <a:pt x="47012" y="388199"/>
                </a:lnTo>
                <a:cubicBezTo>
                  <a:pt x="46168" y="388199"/>
                  <a:pt x="45444" y="387476"/>
                  <a:pt x="45444" y="386633"/>
                </a:cubicBezTo>
                <a:cubicBezTo>
                  <a:pt x="45444" y="385790"/>
                  <a:pt x="46168" y="385067"/>
                  <a:pt x="47012" y="385067"/>
                </a:cubicBezTo>
                <a:lnTo>
                  <a:pt x="73187" y="385067"/>
                </a:lnTo>
                <a:lnTo>
                  <a:pt x="73187" y="291853"/>
                </a:lnTo>
                <a:lnTo>
                  <a:pt x="47012" y="291853"/>
                </a:lnTo>
                <a:cubicBezTo>
                  <a:pt x="46168" y="291853"/>
                  <a:pt x="45444" y="291130"/>
                  <a:pt x="45444" y="290287"/>
                </a:cubicBezTo>
                <a:cubicBezTo>
                  <a:pt x="45444" y="289444"/>
                  <a:pt x="46168" y="288722"/>
                  <a:pt x="47012" y="288722"/>
                </a:cubicBezTo>
                <a:lnTo>
                  <a:pt x="73187" y="288722"/>
                </a:lnTo>
                <a:lnTo>
                  <a:pt x="73187" y="237177"/>
                </a:lnTo>
                <a:cubicBezTo>
                  <a:pt x="73187" y="233082"/>
                  <a:pt x="76444" y="229830"/>
                  <a:pt x="80425" y="229830"/>
                </a:cubicBezTo>
                <a:lnTo>
                  <a:pt x="182473" y="229830"/>
                </a:lnTo>
                <a:cubicBezTo>
                  <a:pt x="186453" y="229830"/>
                  <a:pt x="189710" y="233082"/>
                  <a:pt x="189710" y="237177"/>
                </a:cubicBezTo>
                <a:lnTo>
                  <a:pt x="189710" y="288722"/>
                </a:lnTo>
                <a:lnTo>
                  <a:pt x="250022" y="288722"/>
                </a:lnTo>
                <a:lnTo>
                  <a:pt x="250022" y="195507"/>
                </a:lnTo>
                <a:lnTo>
                  <a:pt x="47012" y="195507"/>
                </a:lnTo>
                <a:cubicBezTo>
                  <a:pt x="46168" y="195507"/>
                  <a:pt x="45444" y="194785"/>
                  <a:pt x="45444" y="193942"/>
                </a:cubicBezTo>
                <a:cubicBezTo>
                  <a:pt x="45444" y="193099"/>
                  <a:pt x="46168" y="192376"/>
                  <a:pt x="47012" y="192376"/>
                </a:cubicBezTo>
                <a:lnTo>
                  <a:pt x="250022" y="192376"/>
                </a:lnTo>
                <a:lnTo>
                  <a:pt x="250022" y="99162"/>
                </a:lnTo>
                <a:lnTo>
                  <a:pt x="47012" y="99162"/>
                </a:lnTo>
                <a:cubicBezTo>
                  <a:pt x="46168" y="99162"/>
                  <a:pt x="45444" y="98439"/>
                  <a:pt x="45444" y="97596"/>
                </a:cubicBezTo>
                <a:cubicBezTo>
                  <a:pt x="45444" y="96753"/>
                  <a:pt x="46168" y="96030"/>
                  <a:pt x="47012" y="96030"/>
                </a:cubicBezTo>
                <a:lnTo>
                  <a:pt x="250022" y="96030"/>
                </a:lnTo>
                <a:lnTo>
                  <a:pt x="250022" y="60503"/>
                </a:lnTo>
                <a:cubicBezTo>
                  <a:pt x="250022" y="56529"/>
                  <a:pt x="253279" y="53277"/>
                  <a:pt x="257380" y="53277"/>
                </a:cubicBezTo>
                <a:close/>
                <a:moveTo>
                  <a:pt x="16043" y="0"/>
                </a:moveTo>
                <a:cubicBezTo>
                  <a:pt x="24969" y="0"/>
                  <a:pt x="32206" y="7227"/>
                  <a:pt x="32206" y="16020"/>
                </a:cubicBezTo>
                <a:lnTo>
                  <a:pt x="32206" y="523593"/>
                </a:lnTo>
                <a:lnTo>
                  <a:pt x="588632" y="523593"/>
                </a:lnTo>
                <a:cubicBezTo>
                  <a:pt x="597558" y="523593"/>
                  <a:pt x="604675" y="530699"/>
                  <a:pt x="604675" y="539612"/>
                </a:cubicBezTo>
                <a:cubicBezTo>
                  <a:pt x="604675" y="548526"/>
                  <a:pt x="597558" y="555632"/>
                  <a:pt x="588632" y="555632"/>
                </a:cubicBezTo>
                <a:lnTo>
                  <a:pt x="16043" y="555632"/>
                </a:lnTo>
                <a:cubicBezTo>
                  <a:pt x="7237" y="555632"/>
                  <a:pt x="0" y="548526"/>
                  <a:pt x="0" y="539612"/>
                </a:cubicBezTo>
                <a:lnTo>
                  <a:pt x="0" y="16020"/>
                </a:lnTo>
                <a:cubicBezTo>
                  <a:pt x="0" y="7227"/>
                  <a:pt x="7237" y="0"/>
                  <a:pt x="16043" y="0"/>
                </a:cubicBez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77580" y="2594063"/>
            <a:ext cx="3027680" cy="30670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提供全流程、可追溯的管理记录账本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80077" y="3364318"/>
            <a:ext cx="2849880" cy="30670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高效对接第三方电子数据存证平台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81180" y="4082864"/>
            <a:ext cx="3383280" cy="30670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模块化插件结构及通道控制数据访问权限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pyramid-chart_64746"/>
          <p:cNvSpPr>
            <a:spLocks noChangeAspect="1"/>
          </p:cNvSpPr>
          <p:nvPr/>
        </p:nvSpPr>
        <p:spPr bwMode="auto">
          <a:xfrm>
            <a:off x="6811209" y="4740579"/>
            <a:ext cx="374433" cy="376768"/>
          </a:xfrm>
          <a:custGeom>
            <a:avLst/>
            <a:gdLst>
              <a:gd name="connsiteX0" fmla="*/ 71397 w 599947"/>
              <a:gd name="connsiteY0" fmla="*/ 336103 h 603687"/>
              <a:gd name="connsiteX1" fmla="*/ 299914 w 599947"/>
              <a:gd name="connsiteY1" fmla="*/ 451272 h 603687"/>
              <a:gd name="connsiteX2" fmla="*/ 528432 w 599947"/>
              <a:gd name="connsiteY2" fmla="*/ 336103 h 603687"/>
              <a:gd name="connsiteX3" fmla="*/ 599947 w 599947"/>
              <a:gd name="connsiteY3" fmla="*/ 431289 h 603687"/>
              <a:gd name="connsiteX4" fmla="*/ 299914 w 599947"/>
              <a:gd name="connsiteY4" fmla="*/ 603687 h 603687"/>
              <a:gd name="connsiteX5" fmla="*/ 0 w 599947"/>
              <a:gd name="connsiteY5" fmla="*/ 431289 h 603687"/>
              <a:gd name="connsiteX6" fmla="*/ 175572 w 599947"/>
              <a:gd name="connsiteY6" fmla="*/ 181494 h 603687"/>
              <a:gd name="connsiteX7" fmla="*/ 299879 w 599947"/>
              <a:gd name="connsiteY7" fmla="*/ 238829 h 603687"/>
              <a:gd name="connsiteX8" fmla="*/ 424187 w 599947"/>
              <a:gd name="connsiteY8" fmla="*/ 181494 h 603687"/>
              <a:gd name="connsiteX9" fmla="*/ 507295 w 599947"/>
              <a:gd name="connsiteY9" fmla="*/ 292263 h 603687"/>
              <a:gd name="connsiteX10" fmla="*/ 299879 w 599947"/>
              <a:gd name="connsiteY10" fmla="*/ 396648 h 603687"/>
              <a:gd name="connsiteX11" fmla="*/ 92582 w 599947"/>
              <a:gd name="connsiteY11" fmla="*/ 292263 h 603687"/>
              <a:gd name="connsiteX12" fmla="*/ 299903 w 599947"/>
              <a:gd name="connsiteY12" fmla="*/ 0 h 603687"/>
              <a:gd name="connsiteX13" fmla="*/ 403846 w 599947"/>
              <a:gd name="connsiteY13" fmla="*/ 138571 h 603687"/>
              <a:gd name="connsiteX14" fmla="*/ 299903 w 599947"/>
              <a:gd name="connsiteY14" fmla="*/ 186575 h 603687"/>
              <a:gd name="connsiteX15" fmla="*/ 195960 w 599947"/>
              <a:gd name="connsiteY15" fmla="*/ 138571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9947" h="603687">
                <a:moveTo>
                  <a:pt x="71397" y="336103"/>
                </a:moveTo>
                <a:lnTo>
                  <a:pt x="299914" y="451272"/>
                </a:lnTo>
                <a:lnTo>
                  <a:pt x="528432" y="336103"/>
                </a:lnTo>
                <a:lnTo>
                  <a:pt x="599947" y="431289"/>
                </a:lnTo>
                <a:lnTo>
                  <a:pt x="299914" y="603687"/>
                </a:lnTo>
                <a:lnTo>
                  <a:pt x="0" y="431289"/>
                </a:lnTo>
                <a:close/>
                <a:moveTo>
                  <a:pt x="175572" y="181494"/>
                </a:moveTo>
                <a:lnTo>
                  <a:pt x="299879" y="238829"/>
                </a:lnTo>
                <a:lnTo>
                  <a:pt x="424187" y="181494"/>
                </a:lnTo>
                <a:lnTo>
                  <a:pt x="507295" y="292263"/>
                </a:lnTo>
                <a:lnTo>
                  <a:pt x="299879" y="396648"/>
                </a:lnTo>
                <a:lnTo>
                  <a:pt x="92582" y="292263"/>
                </a:lnTo>
                <a:close/>
                <a:moveTo>
                  <a:pt x="299903" y="0"/>
                </a:moveTo>
                <a:lnTo>
                  <a:pt x="403846" y="138571"/>
                </a:lnTo>
                <a:lnTo>
                  <a:pt x="299903" y="186575"/>
                </a:lnTo>
                <a:lnTo>
                  <a:pt x="195960" y="138571"/>
                </a:ln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</p:sp>
      <p:sp>
        <p:nvSpPr>
          <p:cNvPr id="25" name="pyramid-chart_64746"/>
          <p:cNvSpPr>
            <a:spLocks noChangeAspect="1"/>
          </p:cNvSpPr>
          <p:nvPr/>
        </p:nvSpPr>
        <p:spPr bwMode="auto">
          <a:xfrm>
            <a:off x="6811163" y="5498044"/>
            <a:ext cx="376768" cy="358992"/>
          </a:xfrm>
          <a:custGeom>
            <a:avLst/>
            <a:gdLst>
              <a:gd name="connsiteX0" fmla="*/ 514018 w 574150"/>
              <a:gd name="connsiteY0" fmla="*/ 3211 h 547062"/>
              <a:gd name="connsiteX1" fmla="*/ 520905 w 574150"/>
              <a:gd name="connsiteY1" fmla="*/ 3211 h 547062"/>
              <a:gd name="connsiteX2" fmla="*/ 532958 w 574150"/>
              <a:gd name="connsiteY2" fmla="*/ 27305 h 547062"/>
              <a:gd name="connsiteX3" fmla="*/ 543289 w 574150"/>
              <a:gd name="connsiteY3" fmla="*/ 35049 h 547062"/>
              <a:gd name="connsiteX4" fmla="*/ 569977 w 574150"/>
              <a:gd name="connsiteY4" fmla="*/ 39351 h 547062"/>
              <a:gd name="connsiteX5" fmla="*/ 572560 w 574150"/>
              <a:gd name="connsiteY5" fmla="*/ 45375 h 547062"/>
              <a:gd name="connsiteX6" fmla="*/ 552759 w 574150"/>
              <a:gd name="connsiteY6" fmla="*/ 64306 h 547062"/>
              <a:gd name="connsiteX7" fmla="*/ 548454 w 574150"/>
              <a:gd name="connsiteY7" fmla="*/ 76352 h 547062"/>
              <a:gd name="connsiteX8" fmla="*/ 553620 w 574150"/>
              <a:gd name="connsiteY8" fmla="*/ 103888 h 547062"/>
              <a:gd name="connsiteX9" fmla="*/ 548454 w 574150"/>
              <a:gd name="connsiteY9" fmla="*/ 107330 h 547062"/>
              <a:gd name="connsiteX10" fmla="*/ 523488 w 574150"/>
              <a:gd name="connsiteY10" fmla="*/ 94423 h 547062"/>
              <a:gd name="connsiteX11" fmla="*/ 510575 w 574150"/>
              <a:gd name="connsiteY11" fmla="*/ 94423 h 547062"/>
              <a:gd name="connsiteX12" fmla="*/ 486469 w 574150"/>
              <a:gd name="connsiteY12" fmla="*/ 107330 h 547062"/>
              <a:gd name="connsiteX13" fmla="*/ 481304 w 574150"/>
              <a:gd name="connsiteY13" fmla="*/ 103888 h 547062"/>
              <a:gd name="connsiteX14" fmla="*/ 486469 w 574150"/>
              <a:gd name="connsiteY14" fmla="*/ 76352 h 547062"/>
              <a:gd name="connsiteX15" fmla="*/ 482165 w 574150"/>
              <a:gd name="connsiteY15" fmla="*/ 64306 h 547062"/>
              <a:gd name="connsiteX16" fmla="*/ 462364 w 574150"/>
              <a:gd name="connsiteY16" fmla="*/ 45375 h 547062"/>
              <a:gd name="connsiteX17" fmla="*/ 464086 w 574150"/>
              <a:gd name="connsiteY17" fmla="*/ 39351 h 547062"/>
              <a:gd name="connsiteX18" fmla="*/ 491635 w 574150"/>
              <a:gd name="connsiteY18" fmla="*/ 35049 h 547062"/>
              <a:gd name="connsiteX19" fmla="*/ 501965 w 574150"/>
              <a:gd name="connsiteY19" fmla="*/ 27305 h 547062"/>
              <a:gd name="connsiteX20" fmla="*/ 287223 w 574150"/>
              <a:gd name="connsiteY20" fmla="*/ 0 h 547062"/>
              <a:gd name="connsiteX21" fmla="*/ 303152 w 574150"/>
              <a:gd name="connsiteY21" fmla="*/ 13543 h 547062"/>
              <a:gd name="connsiteX22" fmla="*/ 365143 w 574150"/>
              <a:gd name="connsiteY22" fmla="*/ 139082 h 547062"/>
              <a:gd name="connsiteX23" fmla="*/ 417664 w 574150"/>
              <a:gd name="connsiteY23" fmla="*/ 176915 h 547062"/>
              <a:gd name="connsiteX24" fmla="*/ 555423 w 574150"/>
              <a:gd name="connsiteY24" fmla="*/ 196692 h 547062"/>
              <a:gd name="connsiteX25" fmla="*/ 565755 w 574150"/>
              <a:gd name="connsiteY25" fmla="*/ 227646 h 547062"/>
              <a:gd name="connsiteX26" fmla="*/ 465880 w 574150"/>
              <a:gd name="connsiteY26" fmla="*/ 324810 h 547062"/>
              <a:gd name="connsiteX27" fmla="*/ 445216 w 574150"/>
              <a:gd name="connsiteY27" fmla="*/ 386719 h 547062"/>
              <a:gd name="connsiteX28" fmla="*/ 469324 w 574150"/>
              <a:gd name="connsiteY28" fmla="*/ 524296 h 547062"/>
              <a:gd name="connsiteX29" fmla="*/ 442633 w 574150"/>
              <a:gd name="connsiteY29" fmla="*/ 543213 h 547062"/>
              <a:gd name="connsiteX30" fmla="*/ 319511 w 574150"/>
              <a:gd name="connsiteY30" fmla="*/ 477864 h 547062"/>
              <a:gd name="connsiteX31" fmla="*/ 254936 w 574150"/>
              <a:gd name="connsiteY31" fmla="*/ 477864 h 547062"/>
              <a:gd name="connsiteX32" fmla="*/ 130953 w 574150"/>
              <a:gd name="connsiteY32" fmla="*/ 543213 h 547062"/>
              <a:gd name="connsiteX33" fmla="*/ 105123 w 574150"/>
              <a:gd name="connsiteY33" fmla="*/ 524296 h 547062"/>
              <a:gd name="connsiteX34" fmla="*/ 128370 w 574150"/>
              <a:gd name="connsiteY34" fmla="*/ 386719 h 547062"/>
              <a:gd name="connsiteX35" fmla="*/ 108567 w 574150"/>
              <a:gd name="connsiteY35" fmla="*/ 324810 h 547062"/>
              <a:gd name="connsiteX36" fmla="*/ 8692 w 574150"/>
              <a:gd name="connsiteY36" fmla="*/ 227646 h 547062"/>
              <a:gd name="connsiteX37" fmla="*/ 18163 w 574150"/>
              <a:gd name="connsiteY37" fmla="*/ 196692 h 547062"/>
              <a:gd name="connsiteX38" fmla="*/ 156783 w 574150"/>
              <a:gd name="connsiteY38" fmla="*/ 176915 h 547062"/>
              <a:gd name="connsiteX39" fmla="*/ 209303 w 574150"/>
              <a:gd name="connsiteY39" fmla="*/ 139082 h 547062"/>
              <a:gd name="connsiteX40" fmla="*/ 271295 w 574150"/>
              <a:gd name="connsiteY40" fmla="*/ 13543 h 547062"/>
              <a:gd name="connsiteX41" fmla="*/ 287223 w 574150"/>
              <a:gd name="connsiteY41" fmla="*/ 0 h 5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4150" h="547062">
                <a:moveTo>
                  <a:pt x="514018" y="3211"/>
                </a:moveTo>
                <a:cubicBezTo>
                  <a:pt x="515740" y="-231"/>
                  <a:pt x="519184" y="-231"/>
                  <a:pt x="520905" y="3211"/>
                </a:cubicBezTo>
                <a:lnTo>
                  <a:pt x="532958" y="27305"/>
                </a:lnTo>
                <a:cubicBezTo>
                  <a:pt x="534680" y="31607"/>
                  <a:pt x="538984" y="34189"/>
                  <a:pt x="543289" y="35049"/>
                </a:cubicBezTo>
                <a:lnTo>
                  <a:pt x="569977" y="39351"/>
                </a:lnTo>
                <a:cubicBezTo>
                  <a:pt x="574281" y="39351"/>
                  <a:pt x="575142" y="42793"/>
                  <a:pt x="572560" y="45375"/>
                </a:cubicBezTo>
                <a:lnTo>
                  <a:pt x="552759" y="64306"/>
                </a:lnTo>
                <a:cubicBezTo>
                  <a:pt x="550176" y="66887"/>
                  <a:pt x="547593" y="72910"/>
                  <a:pt x="548454" y="76352"/>
                </a:cubicBezTo>
                <a:lnTo>
                  <a:pt x="553620" y="103888"/>
                </a:lnTo>
                <a:cubicBezTo>
                  <a:pt x="553620" y="107330"/>
                  <a:pt x="551898" y="109051"/>
                  <a:pt x="548454" y="107330"/>
                </a:cubicBezTo>
                <a:lnTo>
                  <a:pt x="523488" y="94423"/>
                </a:lnTo>
                <a:cubicBezTo>
                  <a:pt x="520044" y="92702"/>
                  <a:pt x="514879" y="92702"/>
                  <a:pt x="510575" y="94423"/>
                </a:cubicBezTo>
                <a:lnTo>
                  <a:pt x="486469" y="107330"/>
                </a:lnTo>
                <a:cubicBezTo>
                  <a:pt x="483026" y="109051"/>
                  <a:pt x="480443" y="107330"/>
                  <a:pt x="481304" y="103888"/>
                </a:cubicBezTo>
                <a:lnTo>
                  <a:pt x="486469" y="76352"/>
                </a:lnTo>
                <a:cubicBezTo>
                  <a:pt x="486469" y="72910"/>
                  <a:pt x="484747" y="66887"/>
                  <a:pt x="482165" y="64306"/>
                </a:cubicBezTo>
                <a:lnTo>
                  <a:pt x="462364" y="45375"/>
                </a:lnTo>
                <a:cubicBezTo>
                  <a:pt x="459781" y="42793"/>
                  <a:pt x="460642" y="39351"/>
                  <a:pt x="464086" y="39351"/>
                </a:cubicBezTo>
                <a:lnTo>
                  <a:pt x="491635" y="35049"/>
                </a:lnTo>
                <a:cubicBezTo>
                  <a:pt x="495939" y="34189"/>
                  <a:pt x="500244" y="31607"/>
                  <a:pt x="501965" y="27305"/>
                </a:cubicBezTo>
                <a:close/>
                <a:moveTo>
                  <a:pt x="287223" y="0"/>
                </a:moveTo>
                <a:cubicBezTo>
                  <a:pt x="293035" y="0"/>
                  <a:pt x="298847" y="4515"/>
                  <a:pt x="303152" y="13543"/>
                </a:cubicBezTo>
                <a:lnTo>
                  <a:pt x="365143" y="139082"/>
                </a:lnTo>
                <a:cubicBezTo>
                  <a:pt x="373753" y="157138"/>
                  <a:pt x="397861" y="174335"/>
                  <a:pt x="417664" y="176915"/>
                </a:cubicBezTo>
                <a:lnTo>
                  <a:pt x="555423" y="196692"/>
                </a:lnTo>
                <a:cubicBezTo>
                  <a:pt x="575226" y="200131"/>
                  <a:pt x="580392" y="213889"/>
                  <a:pt x="565755" y="227646"/>
                </a:cubicBezTo>
                <a:lnTo>
                  <a:pt x="465880" y="324810"/>
                </a:lnTo>
                <a:cubicBezTo>
                  <a:pt x="451243" y="339427"/>
                  <a:pt x="442633" y="366943"/>
                  <a:pt x="445216" y="386719"/>
                </a:cubicBezTo>
                <a:lnTo>
                  <a:pt x="469324" y="524296"/>
                </a:lnTo>
                <a:cubicBezTo>
                  <a:pt x="472768" y="544072"/>
                  <a:pt x="460714" y="552671"/>
                  <a:pt x="442633" y="543213"/>
                </a:cubicBezTo>
                <a:lnTo>
                  <a:pt x="319511" y="477864"/>
                </a:lnTo>
                <a:cubicBezTo>
                  <a:pt x="301430" y="468405"/>
                  <a:pt x="272156" y="468405"/>
                  <a:pt x="254936" y="477864"/>
                </a:cubicBezTo>
                <a:lnTo>
                  <a:pt x="130953" y="543213"/>
                </a:lnTo>
                <a:cubicBezTo>
                  <a:pt x="112872" y="552671"/>
                  <a:pt x="101679" y="544072"/>
                  <a:pt x="105123" y="524296"/>
                </a:cubicBezTo>
                <a:lnTo>
                  <a:pt x="128370" y="386719"/>
                </a:lnTo>
                <a:cubicBezTo>
                  <a:pt x="131814" y="366943"/>
                  <a:pt x="123204" y="339427"/>
                  <a:pt x="108567" y="324810"/>
                </a:cubicBezTo>
                <a:lnTo>
                  <a:pt x="8692" y="227646"/>
                </a:lnTo>
                <a:cubicBezTo>
                  <a:pt x="-5945" y="213889"/>
                  <a:pt x="-1640" y="200131"/>
                  <a:pt x="18163" y="196692"/>
                </a:cubicBezTo>
                <a:lnTo>
                  <a:pt x="156783" y="176915"/>
                </a:lnTo>
                <a:cubicBezTo>
                  <a:pt x="176586" y="174335"/>
                  <a:pt x="199832" y="157138"/>
                  <a:pt x="209303" y="139082"/>
                </a:cubicBezTo>
                <a:lnTo>
                  <a:pt x="271295" y="13543"/>
                </a:lnTo>
                <a:cubicBezTo>
                  <a:pt x="275600" y="4515"/>
                  <a:pt x="281412" y="0"/>
                  <a:pt x="287223" y="0"/>
                </a:cubicBez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ln>
            <a:noFill/>
          </a:ln>
        </p:spPr>
        <p:txBody>
          <a:bodyPr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75675" y="4817833"/>
            <a:ext cx="2316480" cy="30670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减轻鉴定人出庭质证的负担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78172" y="5588088"/>
            <a:ext cx="3738880" cy="30670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提高电子数据司法鉴定意见在诉讼中的参与度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4707" y="6159588"/>
            <a:ext cx="4368165" cy="30670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基于Hyperledger Fabric的电子数据司法鉴定应用架构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 rot="16200000" flipH="1">
            <a:off x="3454399" y="-3454396"/>
            <a:ext cx="5283202" cy="12192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40000">
                <a:srgbClr val="6ACCF2">
                  <a:lumMod val="55000"/>
                  <a:alpha val="35000"/>
                </a:srgbClr>
              </a:gs>
              <a:gs pos="100000">
                <a:srgbClr val="2497EA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57289" y="2611041"/>
            <a:ext cx="6741350" cy="1199006"/>
            <a:chOff x="4827" y="4112"/>
            <a:chExt cx="10616" cy="1888"/>
          </a:xfrm>
        </p:grpSpPr>
        <p:sp>
          <p:nvSpPr>
            <p:cNvPr id="5" name="文本框 4"/>
            <p:cNvSpPr txBox="1"/>
            <p:nvPr/>
          </p:nvSpPr>
          <p:spPr>
            <a:xfrm>
              <a:off x="7071" y="4112"/>
              <a:ext cx="8372" cy="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sz="3600" b="1" spc="1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区块链电子存证在司法智能合约与法律应用</a:t>
              </a:r>
              <a:endParaRPr lang="zh-CN" sz="3600" b="1" spc="1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27" y="4357"/>
              <a:ext cx="1502" cy="1398"/>
            </a:xfrm>
            <a:prstGeom prst="roundRect">
              <a:avLst>
                <a:gd name="adj" fmla="val 5593"/>
              </a:avLst>
            </a:prstGeom>
            <a:blipFill rotWithShape="1">
              <a:blip r:embed="rId1"/>
              <a:tile tx="0" ty="0" sx="100000" sy="100000" flip="none" algn="tl"/>
            </a:blipFill>
            <a:ln>
              <a:noFill/>
            </a:ln>
            <a:effectLst>
              <a:outerShdw blurRad="419100" sx="102000" sy="102000" algn="ctr" rotWithShape="0">
                <a:schemeClr val="tx2">
                  <a:lumMod val="75000"/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</a:rPr>
                <a:t>03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pic>
        <p:nvPicPr>
          <p:cNvPr id="4" name="图片 3" descr="同济大学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145" y="174625"/>
            <a:ext cx="9093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165" y="332740"/>
            <a:ext cx="9489440" cy="53911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altLang="zh-CN" sz="2400" b="1" dirty="0">
                <a:solidFill>
                  <a:srgbClr val="256DB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区块链电子存证在司法智能合约与法律应用——杨骏昊</a:t>
            </a:r>
            <a:endParaRPr lang="en-US" altLang="zh-CN" sz="2400" b="1" dirty="0">
              <a:solidFill>
                <a:srgbClr val="256DB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4733" y="872065"/>
            <a:ext cx="9804400" cy="0"/>
          </a:xfrm>
          <a:prstGeom prst="line">
            <a:avLst/>
          </a:prstGeom>
          <a:ln>
            <a:solidFill>
              <a:srgbClr val="256D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0" y="6507480"/>
            <a:ext cx="12192000" cy="348615"/>
            <a:chOff x="0" y="10251"/>
            <a:chExt cx="19921" cy="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10251"/>
              <a:ext cx="15021" cy="549"/>
              <a:chOff x="0" y="10251"/>
              <a:chExt cx="18843" cy="54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0" y="10251"/>
                <a:ext cx="15747" cy="549"/>
                <a:chOff x="1106706" y="-924266"/>
                <a:chExt cx="7960022" cy="29885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06706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司法数据共享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9342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sz="1400" b="1" spc="10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司法鉴定</a:t>
                  </a:r>
                  <a:endParaRPr lang="zh-CN" altLang="en-US" sz="1400" b="1" spc="1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231978" y="-924266"/>
                  <a:ext cx="1709478" cy="298858"/>
                </a:xfrm>
                <a:prstGeom prst="rect">
                  <a:avLst/>
                </a:prstGeom>
                <a:blipFill rotWithShape="1">
                  <a:blip r:embed="rId1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智能合约与法律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937149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法医证据链</a:t>
                  </a:r>
                  <a:endPara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99785" y="-924266"/>
                  <a:ext cx="1566943" cy="2988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涉外司法翻译</a:t>
                  </a:r>
                  <a:endPara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15743" y="10251"/>
                <a:ext cx="3100" cy="549"/>
              </a:xfrm>
              <a:prstGeom prst="rect">
                <a:avLst/>
              </a:prstGeom>
              <a:solidFill>
                <a:srgbClr val="6E85A3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20000"/>
                        <a:lumOff val="80000"/>
                        <a:alpha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防治金融犯罪</a:t>
                </a:r>
                <a:endPara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4986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监狱系统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50" y="10251"/>
              <a:ext cx="2471" cy="549"/>
            </a:xfrm>
            <a:prstGeom prst="rect">
              <a:avLst/>
            </a:prstGeom>
            <a:solidFill>
              <a:srgbClr val="6E85A3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  <a:alpha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数字版权保护</a:t>
              </a:r>
              <a:endParaRPr lang="zh-CN" altLang="en-US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78930" y="947420"/>
            <a:ext cx="2434590" cy="2767330"/>
            <a:chOff x="10600" y="684"/>
            <a:chExt cx="3834" cy="4358"/>
          </a:xfrm>
        </p:grpSpPr>
        <p:sp>
          <p:nvSpPr>
            <p:cNvPr id="9" name="矩形: 圆角 1"/>
            <p:cNvSpPr/>
            <p:nvPr/>
          </p:nvSpPr>
          <p:spPr>
            <a:xfrm>
              <a:off x="10600" y="684"/>
              <a:ext cx="3834" cy="4359"/>
            </a:xfrm>
            <a:prstGeom prst="roundRect">
              <a:avLst>
                <a:gd name="adj" fmla="val 247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tracker_109732"/>
            <p:cNvSpPr>
              <a:spLocks noChangeAspect="1"/>
            </p:cNvSpPr>
            <p:nvPr/>
          </p:nvSpPr>
          <p:spPr bwMode="auto">
            <a:xfrm>
              <a:off x="12038" y="1224"/>
              <a:ext cx="960" cy="959"/>
            </a:xfrm>
            <a:custGeom>
              <a:avLst/>
              <a:gdLst>
                <a:gd name="connsiteX0" fmla="*/ 303831 w 607427"/>
                <a:gd name="connsiteY0" fmla="*/ 262898 h 606510"/>
                <a:gd name="connsiteX1" fmla="*/ 263292 w 607427"/>
                <a:gd name="connsiteY1" fmla="*/ 303373 h 606510"/>
                <a:gd name="connsiteX2" fmla="*/ 303831 w 607427"/>
                <a:gd name="connsiteY2" fmla="*/ 343683 h 606510"/>
                <a:gd name="connsiteX3" fmla="*/ 344205 w 607427"/>
                <a:gd name="connsiteY3" fmla="*/ 303373 h 606510"/>
                <a:gd name="connsiteX4" fmla="*/ 303831 w 607427"/>
                <a:gd name="connsiteY4" fmla="*/ 262898 h 606510"/>
                <a:gd name="connsiteX5" fmla="*/ 303831 w 607427"/>
                <a:gd name="connsiteY5" fmla="*/ 236465 h 606510"/>
                <a:gd name="connsiteX6" fmla="*/ 370680 w 607427"/>
                <a:gd name="connsiteY6" fmla="*/ 303373 h 606510"/>
                <a:gd name="connsiteX7" fmla="*/ 303831 w 607427"/>
                <a:gd name="connsiteY7" fmla="*/ 370116 h 606510"/>
                <a:gd name="connsiteX8" fmla="*/ 236817 w 607427"/>
                <a:gd name="connsiteY8" fmla="*/ 303373 h 606510"/>
                <a:gd name="connsiteX9" fmla="*/ 303831 w 607427"/>
                <a:gd name="connsiteY9" fmla="*/ 236465 h 606510"/>
                <a:gd name="connsiteX10" fmla="*/ 303796 w 607427"/>
                <a:gd name="connsiteY10" fmla="*/ 0 h 606510"/>
                <a:gd name="connsiteX11" fmla="*/ 317034 w 607427"/>
                <a:gd name="connsiteY11" fmla="*/ 13217 h 606510"/>
                <a:gd name="connsiteX12" fmla="*/ 317034 w 607427"/>
                <a:gd name="connsiteY12" fmla="*/ 65591 h 606510"/>
                <a:gd name="connsiteX13" fmla="*/ 541737 w 607427"/>
                <a:gd name="connsiteY13" fmla="*/ 290120 h 606510"/>
                <a:gd name="connsiteX14" fmla="*/ 594190 w 607427"/>
                <a:gd name="connsiteY14" fmla="*/ 290120 h 606510"/>
                <a:gd name="connsiteX15" fmla="*/ 607427 w 607427"/>
                <a:gd name="connsiteY15" fmla="*/ 303338 h 606510"/>
                <a:gd name="connsiteX16" fmla="*/ 594190 w 607427"/>
                <a:gd name="connsiteY16" fmla="*/ 316555 h 606510"/>
                <a:gd name="connsiteX17" fmla="*/ 541737 w 607427"/>
                <a:gd name="connsiteY17" fmla="*/ 316555 h 606510"/>
                <a:gd name="connsiteX18" fmla="*/ 317034 w 607427"/>
                <a:gd name="connsiteY18" fmla="*/ 540919 h 606510"/>
                <a:gd name="connsiteX19" fmla="*/ 317034 w 607427"/>
                <a:gd name="connsiteY19" fmla="*/ 593293 h 606510"/>
                <a:gd name="connsiteX20" fmla="*/ 303796 w 607427"/>
                <a:gd name="connsiteY20" fmla="*/ 606510 h 606510"/>
                <a:gd name="connsiteX21" fmla="*/ 290559 w 607427"/>
                <a:gd name="connsiteY21" fmla="*/ 593293 h 606510"/>
                <a:gd name="connsiteX22" fmla="*/ 290559 w 607427"/>
                <a:gd name="connsiteY22" fmla="*/ 540919 h 606510"/>
                <a:gd name="connsiteX23" fmla="*/ 65690 w 607427"/>
                <a:gd name="connsiteY23" fmla="*/ 316555 h 606510"/>
                <a:gd name="connsiteX24" fmla="*/ 13237 w 607427"/>
                <a:gd name="connsiteY24" fmla="*/ 316555 h 606510"/>
                <a:gd name="connsiteX25" fmla="*/ 0 w 607427"/>
                <a:gd name="connsiteY25" fmla="*/ 303338 h 606510"/>
                <a:gd name="connsiteX26" fmla="*/ 13237 w 607427"/>
                <a:gd name="connsiteY26" fmla="*/ 290120 h 606510"/>
                <a:gd name="connsiteX27" fmla="*/ 65690 w 607427"/>
                <a:gd name="connsiteY27" fmla="*/ 290120 h 606510"/>
                <a:gd name="connsiteX28" fmla="*/ 103086 w 607427"/>
                <a:gd name="connsiteY28" fmla="*/ 174634 h 606510"/>
                <a:gd name="connsiteX29" fmla="*/ 200876 w 607427"/>
                <a:gd name="connsiteY29" fmla="*/ 88391 h 606510"/>
                <a:gd name="connsiteX30" fmla="*/ 218581 w 607427"/>
                <a:gd name="connsiteY30" fmla="*/ 94669 h 606510"/>
                <a:gd name="connsiteX31" fmla="*/ 212293 w 607427"/>
                <a:gd name="connsiteY31" fmla="*/ 112347 h 606510"/>
                <a:gd name="connsiteX32" fmla="*/ 91834 w 607427"/>
                <a:gd name="connsiteY32" fmla="*/ 303338 h 606510"/>
                <a:gd name="connsiteX33" fmla="*/ 303796 w 607427"/>
                <a:gd name="connsiteY33" fmla="*/ 514815 h 606510"/>
                <a:gd name="connsiteX34" fmla="*/ 515593 w 607427"/>
                <a:gd name="connsiteY34" fmla="*/ 303338 h 606510"/>
                <a:gd name="connsiteX35" fmla="*/ 303796 w 607427"/>
                <a:gd name="connsiteY35" fmla="*/ 91695 h 606510"/>
                <a:gd name="connsiteX36" fmla="*/ 290559 w 607427"/>
                <a:gd name="connsiteY36" fmla="*/ 78478 h 606510"/>
                <a:gd name="connsiteX37" fmla="*/ 290559 w 607427"/>
                <a:gd name="connsiteY37" fmla="*/ 13217 h 606510"/>
                <a:gd name="connsiteX38" fmla="*/ 303796 w 607427"/>
                <a:gd name="connsiteY38" fmla="*/ 0 h 60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427" h="606510">
                  <a:moveTo>
                    <a:pt x="303831" y="262898"/>
                  </a:moveTo>
                  <a:cubicBezTo>
                    <a:pt x="281493" y="262898"/>
                    <a:pt x="263292" y="281070"/>
                    <a:pt x="263292" y="303373"/>
                  </a:cubicBezTo>
                  <a:cubicBezTo>
                    <a:pt x="263292" y="325676"/>
                    <a:pt x="281493" y="343683"/>
                    <a:pt x="303831" y="343683"/>
                  </a:cubicBezTo>
                  <a:cubicBezTo>
                    <a:pt x="326169" y="343683"/>
                    <a:pt x="344205" y="325676"/>
                    <a:pt x="344205" y="303373"/>
                  </a:cubicBezTo>
                  <a:cubicBezTo>
                    <a:pt x="344205" y="281070"/>
                    <a:pt x="326169" y="262898"/>
                    <a:pt x="303831" y="262898"/>
                  </a:cubicBezTo>
                  <a:close/>
                  <a:moveTo>
                    <a:pt x="303831" y="236465"/>
                  </a:moveTo>
                  <a:cubicBezTo>
                    <a:pt x="340730" y="236465"/>
                    <a:pt x="370680" y="266367"/>
                    <a:pt x="370680" y="303373"/>
                  </a:cubicBezTo>
                  <a:cubicBezTo>
                    <a:pt x="370680" y="340214"/>
                    <a:pt x="340730" y="370116"/>
                    <a:pt x="303831" y="370116"/>
                  </a:cubicBezTo>
                  <a:cubicBezTo>
                    <a:pt x="266767" y="370116"/>
                    <a:pt x="236817" y="340214"/>
                    <a:pt x="236817" y="303373"/>
                  </a:cubicBezTo>
                  <a:cubicBezTo>
                    <a:pt x="236817" y="266367"/>
                    <a:pt x="266767" y="236465"/>
                    <a:pt x="303831" y="236465"/>
                  </a:cubicBezTo>
                  <a:close/>
                  <a:moveTo>
                    <a:pt x="303796" y="0"/>
                  </a:moveTo>
                  <a:cubicBezTo>
                    <a:pt x="311077" y="0"/>
                    <a:pt x="317034" y="5948"/>
                    <a:pt x="317034" y="13217"/>
                  </a:cubicBezTo>
                  <a:lnTo>
                    <a:pt x="317034" y="65591"/>
                  </a:lnTo>
                  <a:cubicBezTo>
                    <a:pt x="437824" y="72200"/>
                    <a:pt x="535118" y="169347"/>
                    <a:pt x="541737" y="290120"/>
                  </a:cubicBezTo>
                  <a:lnTo>
                    <a:pt x="594190" y="290120"/>
                  </a:lnTo>
                  <a:cubicBezTo>
                    <a:pt x="601470" y="290120"/>
                    <a:pt x="607427" y="295903"/>
                    <a:pt x="607427" y="303338"/>
                  </a:cubicBezTo>
                  <a:cubicBezTo>
                    <a:pt x="607427" y="310607"/>
                    <a:pt x="601470" y="316555"/>
                    <a:pt x="594190" y="316555"/>
                  </a:cubicBezTo>
                  <a:lnTo>
                    <a:pt x="541737" y="316555"/>
                  </a:lnTo>
                  <a:cubicBezTo>
                    <a:pt x="535118" y="437163"/>
                    <a:pt x="437824" y="534310"/>
                    <a:pt x="317034" y="540919"/>
                  </a:cubicBezTo>
                  <a:lnTo>
                    <a:pt x="317034" y="593293"/>
                  </a:lnTo>
                  <a:cubicBezTo>
                    <a:pt x="317034" y="600562"/>
                    <a:pt x="311077" y="606510"/>
                    <a:pt x="303796" y="606510"/>
                  </a:cubicBezTo>
                  <a:cubicBezTo>
                    <a:pt x="296350" y="606510"/>
                    <a:pt x="290559" y="600562"/>
                    <a:pt x="290559" y="593293"/>
                  </a:cubicBezTo>
                  <a:lnTo>
                    <a:pt x="290559" y="540919"/>
                  </a:lnTo>
                  <a:cubicBezTo>
                    <a:pt x="169603" y="534310"/>
                    <a:pt x="72309" y="437163"/>
                    <a:pt x="65690" y="316555"/>
                  </a:cubicBezTo>
                  <a:lnTo>
                    <a:pt x="13237" y="316555"/>
                  </a:lnTo>
                  <a:cubicBezTo>
                    <a:pt x="5957" y="316555"/>
                    <a:pt x="0" y="310607"/>
                    <a:pt x="0" y="303338"/>
                  </a:cubicBezTo>
                  <a:cubicBezTo>
                    <a:pt x="0" y="295903"/>
                    <a:pt x="5957" y="290120"/>
                    <a:pt x="13237" y="290120"/>
                  </a:cubicBezTo>
                  <a:lnTo>
                    <a:pt x="65690" y="290120"/>
                  </a:lnTo>
                  <a:cubicBezTo>
                    <a:pt x="68007" y="248981"/>
                    <a:pt x="80748" y="209329"/>
                    <a:pt x="103086" y="174634"/>
                  </a:cubicBezTo>
                  <a:cubicBezTo>
                    <a:pt x="127078" y="137295"/>
                    <a:pt x="160999" y="107556"/>
                    <a:pt x="200876" y="88391"/>
                  </a:cubicBezTo>
                  <a:cubicBezTo>
                    <a:pt x="207495" y="85252"/>
                    <a:pt x="215437" y="88060"/>
                    <a:pt x="218581" y="94669"/>
                  </a:cubicBezTo>
                  <a:cubicBezTo>
                    <a:pt x="221725" y="101278"/>
                    <a:pt x="218912" y="109043"/>
                    <a:pt x="212293" y="112347"/>
                  </a:cubicBezTo>
                  <a:cubicBezTo>
                    <a:pt x="139157" y="147208"/>
                    <a:pt x="91834" y="222216"/>
                    <a:pt x="91834" y="303338"/>
                  </a:cubicBezTo>
                  <a:cubicBezTo>
                    <a:pt x="91834" y="419980"/>
                    <a:pt x="186812" y="514815"/>
                    <a:pt x="303796" y="514815"/>
                  </a:cubicBezTo>
                  <a:cubicBezTo>
                    <a:pt x="420615" y="514815"/>
                    <a:pt x="515593" y="419980"/>
                    <a:pt x="515593" y="303338"/>
                  </a:cubicBezTo>
                  <a:cubicBezTo>
                    <a:pt x="515593" y="186530"/>
                    <a:pt x="420615" y="91695"/>
                    <a:pt x="303796" y="91695"/>
                  </a:cubicBezTo>
                  <a:cubicBezTo>
                    <a:pt x="296350" y="91695"/>
                    <a:pt x="290559" y="85747"/>
                    <a:pt x="290559" y="78478"/>
                  </a:cubicBezTo>
                  <a:lnTo>
                    <a:pt x="290559" y="13217"/>
                  </a:lnTo>
                  <a:cubicBezTo>
                    <a:pt x="290559" y="5948"/>
                    <a:pt x="296350" y="0"/>
                    <a:pt x="303796" y="0"/>
                  </a:cubicBezTo>
                  <a:close/>
                </a:path>
              </a:pathLst>
            </a:custGeom>
            <a:blipFill rotWithShape="1">
              <a:blip r:embed="rId1"/>
              <a:tile tx="0" ty="0" sx="100000" sy="100000" flip="none" algn="tl"/>
            </a:blip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757" y="2489"/>
              <a:ext cx="3620" cy="1870"/>
              <a:chOff x="6568157" y="1443307"/>
              <a:chExt cx="2298854" cy="118718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68157" y="1840147"/>
                <a:ext cx="2298854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通过区块链存储合同哈希值和时间戳，法院认可其为合法证据。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977279" y="1443307"/>
                <a:ext cx="1647460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2800" b="1" spc="2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1800" b="0" spc="-150" dirty="0" err="1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Factom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 (</a:t>
                </a:r>
                <a:r>
                  <a:rPr lang="zh-CN" altLang="en-US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美国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)</a:t>
                </a:r>
                <a:endParaRPr lang="en-US" altLang="zh-CN" sz="1800" b="0" spc="-150" dirty="0">
                  <a:solidFill>
                    <a:srgbClr val="256DB7"/>
                  </a:solidFill>
                  <a:cs typeface="Microsoft YaHei" panose="020B0503020204020204" pitchFamily="34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9278620" y="947420"/>
            <a:ext cx="2434590" cy="2767330"/>
            <a:chOff x="14813" y="1392"/>
            <a:chExt cx="3834" cy="4358"/>
          </a:xfrm>
        </p:grpSpPr>
        <p:sp>
          <p:nvSpPr>
            <p:cNvPr id="7" name="矩形: 圆角 30"/>
            <p:cNvSpPr/>
            <p:nvPr/>
          </p:nvSpPr>
          <p:spPr>
            <a:xfrm>
              <a:off x="14813" y="1392"/>
              <a:ext cx="3834" cy="4359"/>
            </a:xfrm>
            <a:prstGeom prst="roundRect">
              <a:avLst>
                <a:gd name="adj" fmla="val 247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tracker_109732"/>
            <p:cNvSpPr>
              <a:spLocks noChangeAspect="1"/>
            </p:cNvSpPr>
            <p:nvPr/>
          </p:nvSpPr>
          <p:spPr bwMode="auto">
            <a:xfrm>
              <a:off x="16219" y="2133"/>
              <a:ext cx="960" cy="959"/>
            </a:xfrm>
            <a:custGeom>
              <a:avLst/>
              <a:gdLst>
                <a:gd name="connsiteX0" fmla="*/ 476929 w 606933"/>
                <a:gd name="connsiteY0" fmla="*/ 532769 h 606087"/>
                <a:gd name="connsiteX1" fmla="*/ 543517 w 606933"/>
                <a:gd name="connsiteY1" fmla="*/ 532769 h 606087"/>
                <a:gd name="connsiteX2" fmla="*/ 553515 w 606933"/>
                <a:gd name="connsiteY2" fmla="*/ 542754 h 606087"/>
                <a:gd name="connsiteX3" fmla="*/ 543517 w 606933"/>
                <a:gd name="connsiteY3" fmla="*/ 552739 h 606087"/>
                <a:gd name="connsiteX4" fmla="*/ 476929 w 606933"/>
                <a:gd name="connsiteY4" fmla="*/ 552739 h 606087"/>
                <a:gd name="connsiteX5" fmla="*/ 466931 w 606933"/>
                <a:gd name="connsiteY5" fmla="*/ 542754 h 606087"/>
                <a:gd name="connsiteX6" fmla="*/ 476929 w 606933"/>
                <a:gd name="connsiteY6" fmla="*/ 532769 h 606087"/>
                <a:gd name="connsiteX7" fmla="*/ 476929 w 606933"/>
                <a:gd name="connsiteY7" fmla="*/ 492759 h 606087"/>
                <a:gd name="connsiteX8" fmla="*/ 543517 w 606933"/>
                <a:gd name="connsiteY8" fmla="*/ 492759 h 606087"/>
                <a:gd name="connsiteX9" fmla="*/ 553515 w 606933"/>
                <a:gd name="connsiteY9" fmla="*/ 502780 h 606087"/>
                <a:gd name="connsiteX10" fmla="*/ 543517 w 606933"/>
                <a:gd name="connsiteY10" fmla="*/ 512800 h 606087"/>
                <a:gd name="connsiteX11" fmla="*/ 476929 w 606933"/>
                <a:gd name="connsiteY11" fmla="*/ 512800 h 606087"/>
                <a:gd name="connsiteX12" fmla="*/ 466931 w 606933"/>
                <a:gd name="connsiteY12" fmla="*/ 502780 h 606087"/>
                <a:gd name="connsiteX13" fmla="*/ 476929 w 606933"/>
                <a:gd name="connsiteY13" fmla="*/ 492759 h 606087"/>
                <a:gd name="connsiteX14" fmla="*/ 476929 w 606933"/>
                <a:gd name="connsiteY14" fmla="*/ 452819 h 606087"/>
                <a:gd name="connsiteX15" fmla="*/ 543517 w 606933"/>
                <a:gd name="connsiteY15" fmla="*/ 452819 h 606087"/>
                <a:gd name="connsiteX16" fmla="*/ 553515 w 606933"/>
                <a:gd name="connsiteY16" fmla="*/ 462804 h 606087"/>
                <a:gd name="connsiteX17" fmla="*/ 543517 w 606933"/>
                <a:gd name="connsiteY17" fmla="*/ 472789 h 606087"/>
                <a:gd name="connsiteX18" fmla="*/ 476929 w 606933"/>
                <a:gd name="connsiteY18" fmla="*/ 472789 h 606087"/>
                <a:gd name="connsiteX19" fmla="*/ 466931 w 606933"/>
                <a:gd name="connsiteY19" fmla="*/ 462804 h 606087"/>
                <a:gd name="connsiteX20" fmla="*/ 476929 w 606933"/>
                <a:gd name="connsiteY20" fmla="*/ 452819 h 606087"/>
                <a:gd name="connsiteX21" fmla="*/ 510223 w 606933"/>
                <a:gd name="connsiteY21" fmla="*/ 339635 h 606087"/>
                <a:gd name="connsiteX22" fmla="*/ 486928 w 606933"/>
                <a:gd name="connsiteY22" fmla="*/ 362904 h 606087"/>
                <a:gd name="connsiteX23" fmla="*/ 510223 w 606933"/>
                <a:gd name="connsiteY23" fmla="*/ 386273 h 606087"/>
                <a:gd name="connsiteX24" fmla="*/ 533519 w 606933"/>
                <a:gd name="connsiteY24" fmla="*/ 362904 h 606087"/>
                <a:gd name="connsiteX25" fmla="*/ 510223 w 606933"/>
                <a:gd name="connsiteY25" fmla="*/ 339635 h 606087"/>
                <a:gd name="connsiteX26" fmla="*/ 510223 w 606933"/>
                <a:gd name="connsiteY26" fmla="*/ 319662 h 606087"/>
                <a:gd name="connsiteX27" fmla="*/ 553515 w 606933"/>
                <a:gd name="connsiteY27" fmla="*/ 362904 h 606087"/>
                <a:gd name="connsiteX28" fmla="*/ 510223 w 606933"/>
                <a:gd name="connsiteY28" fmla="*/ 406246 h 606087"/>
                <a:gd name="connsiteX29" fmla="*/ 466931 w 606933"/>
                <a:gd name="connsiteY29" fmla="*/ 362904 h 606087"/>
                <a:gd name="connsiteX30" fmla="*/ 510223 w 606933"/>
                <a:gd name="connsiteY30" fmla="*/ 319662 h 606087"/>
                <a:gd name="connsiteX31" fmla="*/ 510223 w 606933"/>
                <a:gd name="connsiteY31" fmla="*/ 233081 h 606087"/>
                <a:gd name="connsiteX32" fmla="*/ 486928 w 606933"/>
                <a:gd name="connsiteY32" fmla="*/ 256450 h 606087"/>
                <a:gd name="connsiteX33" fmla="*/ 510223 w 606933"/>
                <a:gd name="connsiteY33" fmla="*/ 279719 h 606087"/>
                <a:gd name="connsiteX34" fmla="*/ 533519 w 606933"/>
                <a:gd name="connsiteY34" fmla="*/ 256450 h 606087"/>
                <a:gd name="connsiteX35" fmla="*/ 510223 w 606933"/>
                <a:gd name="connsiteY35" fmla="*/ 233081 h 606087"/>
                <a:gd name="connsiteX36" fmla="*/ 510223 w 606933"/>
                <a:gd name="connsiteY36" fmla="*/ 213108 h 606087"/>
                <a:gd name="connsiteX37" fmla="*/ 553515 w 606933"/>
                <a:gd name="connsiteY37" fmla="*/ 256450 h 606087"/>
                <a:gd name="connsiteX38" fmla="*/ 510223 w 606933"/>
                <a:gd name="connsiteY38" fmla="*/ 299692 h 606087"/>
                <a:gd name="connsiteX39" fmla="*/ 466931 w 606933"/>
                <a:gd name="connsiteY39" fmla="*/ 256450 h 606087"/>
                <a:gd name="connsiteX40" fmla="*/ 510223 w 606933"/>
                <a:gd name="connsiteY40" fmla="*/ 213108 h 606087"/>
                <a:gd name="connsiteX41" fmla="*/ 243420 w 606933"/>
                <a:gd name="connsiteY41" fmla="*/ 213108 h 606087"/>
                <a:gd name="connsiteX42" fmla="*/ 393877 w 606933"/>
                <a:gd name="connsiteY42" fmla="*/ 248170 h 606087"/>
                <a:gd name="connsiteX43" fmla="*/ 430990 w 606933"/>
                <a:gd name="connsiteY43" fmla="*/ 417487 h 606087"/>
                <a:gd name="connsiteX44" fmla="*/ 419886 w 606933"/>
                <a:gd name="connsiteY44" fmla="*/ 426177 h 606087"/>
                <a:gd name="connsiteX45" fmla="*/ 411183 w 606933"/>
                <a:gd name="connsiteY45" fmla="*/ 415089 h 606087"/>
                <a:gd name="connsiteX46" fmla="*/ 381872 w 606933"/>
                <a:gd name="connsiteY46" fmla="*/ 264153 h 606087"/>
                <a:gd name="connsiteX47" fmla="*/ 243420 w 606933"/>
                <a:gd name="connsiteY47" fmla="*/ 233086 h 606087"/>
                <a:gd name="connsiteX48" fmla="*/ 105068 w 606933"/>
                <a:gd name="connsiteY48" fmla="*/ 264153 h 606087"/>
                <a:gd name="connsiteX49" fmla="*/ 73857 w 606933"/>
                <a:gd name="connsiteY49" fmla="*/ 358251 h 606087"/>
                <a:gd name="connsiteX50" fmla="*/ 105869 w 606933"/>
                <a:gd name="connsiteY50" fmla="*/ 498299 h 606087"/>
                <a:gd name="connsiteX51" fmla="*/ 243420 w 606933"/>
                <a:gd name="connsiteY51" fmla="*/ 532762 h 606087"/>
                <a:gd name="connsiteX52" fmla="*/ 381072 w 606933"/>
                <a:gd name="connsiteY52" fmla="*/ 498299 h 606087"/>
                <a:gd name="connsiteX53" fmla="*/ 403780 w 606933"/>
                <a:gd name="connsiteY53" fmla="*/ 453548 h 606087"/>
                <a:gd name="connsiteX54" fmla="*/ 416085 w 606933"/>
                <a:gd name="connsiteY54" fmla="*/ 446555 h 606087"/>
                <a:gd name="connsiteX55" fmla="*/ 423087 w 606933"/>
                <a:gd name="connsiteY55" fmla="*/ 458842 h 606087"/>
                <a:gd name="connsiteX56" fmla="*/ 394677 w 606933"/>
                <a:gd name="connsiteY56" fmla="*/ 512983 h 606087"/>
                <a:gd name="connsiteX57" fmla="*/ 243420 w 606933"/>
                <a:gd name="connsiteY57" fmla="*/ 552740 h 606087"/>
                <a:gd name="connsiteX58" fmla="*/ 92164 w 606933"/>
                <a:gd name="connsiteY58" fmla="*/ 512983 h 606087"/>
                <a:gd name="connsiteX59" fmla="*/ 53849 w 606933"/>
                <a:gd name="connsiteY59" fmla="*/ 357252 h 606087"/>
                <a:gd name="connsiteX60" fmla="*/ 92964 w 606933"/>
                <a:gd name="connsiteY60" fmla="*/ 248170 h 606087"/>
                <a:gd name="connsiteX61" fmla="*/ 243420 w 606933"/>
                <a:gd name="connsiteY61" fmla="*/ 213108 h 606087"/>
                <a:gd name="connsiteX62" fmla="*/ 36714 w 606933"/>
                <a:gd name="connsiteY62" fmla="*/ 179818 h 606087"/>
                <a:gd name="connsiteX63" fmla="*/ 20007 w 606933"/>
                <a:gd name="connsiteY63" fmla="*/ 196501 h 606087"/>
                <a:gd name="connsiteX64" fmla="*/ 20007 w 606933"/>
                <a:gd name="connsiteY64" fmla="*/ 569424 h 606087"/>
                <a:gd name="connsiteX65" fmla="*/ 36714 w 606933"/>
                <a:gd name="connsiteY65" fmla="*/ 586107 h 606087"/>
                <a:gd name="connsiteX66" fmla="*/ 570219 w 606933"/>
                <a:gd name="connsiteY66" fmla="*/ 586107 h 606087"/>
                <a:gd name="connsiteX67" fmla="*/ 586926 w 606933"/>
                <a:gd name="connsiteY67" fmla="*/ 569424 h 606087"/>
                <a:gd name="connsiteX68" fmla="*/ 586926 w 606933"/>
                <a:gd name="connsiteY68" fmla="*/ 196501 h 606087"/>
                <a:gd name="connsiteX69" fmla="*/ 570219 w 606933"/>
                <a:gd name="connsiteY69" fmla="*/ 179818 h 606087"/>
                <a:gd name="connsiteX70" fmla="*/ 262201 w 606933"/>
                <a:gd name="connsiteY70" fmla="*/ 179818 h 606087"/>
                <a:gd name="connsiteX71" fmla="*/ 262101 w 606933"/>
                <a:gd name="connsiteY71" fmla="*/ 179818 h 606087"/>
                <a:gd name="connsiteX72" fmla="*/ 208880 w 606933"/>
                <a:gd name="connsiteY72" fmla="*/ 179818 h 606087"/>
                <a:gd name="connsiteX73" fmla="*/ 208780 w 606933"/>
                <a:gd name="connsiteY73" fmla="*/ 179818 h 606087"/>
                <a:gd name="connsiteX74" fmla="*/ 125448 w 606933"/>
                <a:gd name="connsiteY74" fmla="*/ 0 h 606087"/>
                <a:gd name="connsiteX75" fmla="*/ 142155 w 606933"/>
                <a:gd name="connsiteY75" fmla="*/ 16683 h 606087"/>
                <a:gd name="connsiteX76" fmla="*/ 140554 w 606933"/>
                <a:gd name="connsiteY76" fmla="*/ 23576 h 606087"/>
                <a:gd name="connsiteX77" fmla="*/ 214783 w 606933"/>
                <a:gd name="connsiteY77" fmla="*/ 159838 h 606087"/>
                <a:gd name="connsiteX78" fmla="*/ 256199 w 606933"/>
                <a:gd name="connsiteY78" fmla="*/ 159838 h 606087"/>
                <a:gd name="connsiteX79" fmla="*/ 330427 w 606933"/>
                <a:gd name="connsiteY79" fmla="*/ 23576 h 606087"/>
                <a:gd name="connsiteX80" fmla="*/ 328826 w 606933"/>
                <a:gd name="connsiteY80" fmla="*/ 16683 h 606087"/>
                <a:gd name="connsiteX81" fmla="*/ 345533 w 606933"/>
                <a:gd name="connsiteY81" fmla="*/ 0 h 606087"/>
                <a:gd name="connsiteX82" fmla="*/ 362239 w 606933"/>
                <a:gd name="connsiteY82" fmla="*/ 16683 h 606087"/>
                <a:gd name="connsiteX83" fmla="*/ 347934 w 606933"/>
                <a:gd name="connsiteY83" fmla="*/ 33066 h 606087"/>
                <a:gd name="connsiteX84" fmla="*/ 279007 w 606933"/>
                <a:gd name="connsiteY84" fmla="*/ 159838 h 606087"/>
                <a:gd name="connsiteX85" fmla="*/ 570219 w 606933"/>
                <a:gd name="connsiteY85" fmla="*/ 159838 h 606087"/>
                <a:gd name="connsiteX86" fmla="*/ 606933 w 606933"/>
                <a:gd name="connsiteY86" fmla="*/ 196501 h 606087"/>
                <a:gd name="connsiteX87" fmla="*/ 606933 w 606933"/>
                <a:gd name="connsiteY87" fmla="*/ 569424 h 606087"/>
                <a:gd name="connsiteX88" fmla="*/ 570219 w 606933"/>
                <a:gd name="connsiteY88" fmla="*/ 606087 h 606087"/>
                <a:gd name="connsiteX89" fmla="*/ 36714 w 606933"/>
                <a:gd name="connsiteY89" fmla="*/ 606087 h 606087"/>
                <a:gd name="connsiteX90" fmla="*/ 0 w 606933"/>
                <a:gd name="connsiteY90" fmla="*/ 569424 h 606087"/>
                <a:gd name="connsiteX91" fmla="*/ 0 w 606933"/>
                <a:gd name="connsiteY91" fmla="*/ 196501 h 606087"/>
                <a:gd name="connsiteX92" fmla="*/ 36714 w 606933"/>
                <a:gd name="connsiteY92" fmla="*/ 159838 h 606087"/>
                <a:gd name="connsiteX93" fmla="*/ 191974 w 606933"/>
                <a:gd name="connsiteY93" fmla="*/ 159838 h 606087"/>
                <a:gd name="connsiteX94" fmla="*/ 123047 w 606933"/>
                <a:gd name="connsiteY94" fmla="*/ 33066 h 606087"/>
                <a:gd name="connsiteX95" fmla="*/ 108742 w 606933"/>
                <a:gd name="connsiteY95" fmla="*/ 16683 h 606087"/>
                <a:gd name="connsiteX96" fmla="*/ 125448 w 606933"/>
                <a:gd name="connsiteY96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606933" h="606087">
                  <a:moveTo>
                    <a:pt x="476929" y="532769"/>
                  </a:moveTo>
                  <a:lnTo>
                    <a:pt x="543517" y="532769"/>
                  </a:lnTo>
                  <a:cubicBezTo>
                    <a:pt x="549116" y="532769"/>
                    <a:pt x="553515" y="537262"/>
                    <a:pt x="553515" y="542754"/>
                  </a:cubicBezTo>
                  <a:cubicBezTo>
                    <a:pt x="553515" y="548346"/>
                    <a:pt x="549116" y="552739"/>
                    <a:pt x="543517" y="552739"/>
                  </a:cubicBezTo>
                  <a:lnTo>
                    <a:pt x="476929" y="552739"/>
                  </a:lnTo>
                  <a:cubicBezTo>
                    <a:pt x="471330" y="552739"/>
                    <a:pt x="466931" y="548346"/>
                    <a:pt x="466931" y="542754"/>
                  </a:cubicBezTo>
                  <a:cubicBezTo>
                    <a:pt x="466931" y="537262"/>
                    <a:pt x="471330" y="532769"/>
                    <a:pt x="476929" y="532769"/>
                  </a:cubicBezTo>
                  <a:close/>
                  <a:moveTo>
                    <a:pt x="476929" y="492759"/>
                  </a:moveTo>
                  <a:lnTo>
                    <a:pt x="543517" y="492759"/>
                  </a:lnTo>
                  <a:cubicBezTo>
                    <a:pt x="549116" y="492759"/>
                    <a:pt x="553515" y="497268"/>
                    <a:pt x="553515" y="502780"/>
                  </a:cubicBezTo>
                  <a:cubicBezTo>
                    <a:pt x="553515" y="508391"/>
                    <a:pt x="549116" y="512800"/>
                    <a:pt x="543517" y="512800"/>
                  </a:cubicBezTo>
                  <a:lnTo>
                    <a:pt x="476929" y="512800"/>
                  </a:lnTo>
                  <a:cubicBezTo>
                    <a:pt x="471330" y="512800"/>
                    <a:pt x="466931" y="508391"/>
                    <a:pt x="466931" y="502780"/>
                  </a:cubicBezTo>
                  <a:cubicBezTo>
                    <a:pt x="466931" y="497268"/>
                    <a:pt x="471330" y="492759"/>
                    <a:pt x="476929" y="492759"/>
                  </a:cubicBezTo>
                  <a:close/>
                  <a:moveTo>
                    <a:pt x="476929" y="452819"/>
                  </a:moveTo>
                  <a:lnTo>
                    <a:pt x="543517" y="452819"/>
                  </a:lnTo>
                  <a:cubicBezTo>
                    <a:pt x="549116" y="452819"/>
                    <a:pt x="553515" y="457312"/>
                    <a:pt x="553515" y="462804"/>
                  </a:cubicBezTo>
                  <a:cubicBezTo>
                    <a:pt x="553515" y="468396"/>
                    <a:pt x="549116" y="472789"/>
                    <a:pt x="543517" y="472789"/>
                  </a:cubicBezTo>
                  <a:lnTo>
                    <a:pt x="476929" y="472789"/>
                  </a:lnTo>
                  <a:cubicBezTo>
                    <a:pt x="471330" y="472789"/>
                    <a:pt x="466931" y="468396"/>
                    <a:pt x="466931" y="462804"/>
                  </a:cubicBezTo>
                  <a:cubicBezTo>
                    <a:pt x="466931" y="457312"/>
                    <a:pt x="471330" y="452819"/>
                    <a:pt x="476929" y="452819"/>
                  </a:cubicBezTo>
                  <a:close/>
                  <a:moveTo>
                    <a:pt x="510223" y="339635"/>
                  </a:moveTo>
                  <a:cubicBezTo>
                    <a:pt x="497326" y="339635"/>
                    <a:pt x="486928" y="350121"/>
                    <a:pt x="486928" y="362904"/>
                  </a:cubicBezTo>
                  <a:cubicBezTo>
                    <a:pt x="486928" y="375787"/>
                    <a:pt x="497326" y="386273"/>
                    <a:pt x="510223" y="386273"/>
                  </a:cubicBezTo>
                  <a:cubicBezTo>
                    <a:pt x="523121" y="386273"/>
                    <a:pt x="533519" y="375787"/>
                    <a:pt x="533519" y="362904"/>
                  </a:cubicBezTo>
                  <a:cubicBezTo>
                    <a:pt x="533519" y="350121"/>
                    <a:pt x="523121" y="339635"/>
                    <a:pt x="510223" y="339635"/>
                  </a:cubicBezTo>
                  <a:close/>
                  <a:moveTo>
                    <a:pt x="510223" y="319662"/>
                  </a:moveTo>
                  <a:cubicBezTo>
                    <a:pt x="534119" y="319662"/>
                    <a:pt x="553515" y="339036"/>
                    <a:pt x="553515" y="362904"/>
                  </a:cubicBezTo>
                  <a:cubicBezTo>
                    <a:pt x="553515" y="386772"/>
                    <a:pt x="534119" y="406246"/>
                    <a:pt x="510223" y="406246"/>
                  </a:cubicBezTo>
                  <a:cubicBezTo>
                    <a:pt x="486328" y="406246"/>
                    <a:pt x="466931" y="386772"/>
                    <a:pt x="466931" y="362904"/>
                  </a:cubicBezTo>
                  <a:cubicBezTo>
                    <a:pt x="466931" y="339036"/>
                    <a:pt x="486328" y="319662"/>
                    <a:pt x="510223" y="319662"/>
                  </a:cubicBezTo>
                  <a:close/>
                  <a:moveTo>
                    <a:pt x="510223" y="233081"/>
                  </a:moveTo>
                  <a:cubicBezTo>
                    <a:pt x="497326" y="233081"/>
                    <a:pt x="486928" y="243567"/>
                    <a:pt x="486928" y="256450"/>
                  </a:cubicBezTo>
                  <a:cubicBezTo>
                    <a:pt x="486928" y="269233"/>
                    <a:pt x="497326" y="279719"/>
                    <a:pt x="510223" y="279719"/>
                  </a:cubicBezTo>
                  <a:cubicBezTo>
                    <a:pt x="523121" y="279719"/>
                    <a:pt x="533519" y="269233"/>
                    <a:pt x="533519" y="256450"/>
                  </a:cubicBezTo>
                  <a:cubicBezTo>
                    <a:pt x="533519" y="243567"/>
                    <a:pt x="523121" y="233081"/>
                    <a:pt x="510223" y="233081"/>
                  </a:cubicBezTo>
                  <a:close/>
                  <a:moveTo>
                    <a:pt x="510223" y="213108"/>
                  </a:moveTo>
                  <a:cubicBezTo>
                    <a:pt x="534119" y="213108"/>
                    <a:pt x="553515" y="232582"/>
                    <a:pt x="553515" y="256450"/>
                  </a:cubicBezTo>
                  <a:cubicBezTo>
                    <a:pt x="553515" y="280318"/>
                    <a:pt x="534119" y="299692"/>
                    <a:pt x="510223" y="299692"/>
                  </a:cubicBezTo>
                  <a:cubicBezTo>
                    <a:pt x="486328" y="299692"/>
                    <a:pt x="466931" y="280318"/>
                    <a:pt x="466931" y="256450"/>
                  </a:cubicBezTo>
                  <a:cubicBezTo>
                    <a:pt x="466931" y="232582"/>
                    <a:pt x="486328" y="213108"/>
                    <a:pt x="510223" y="213108"/>
                  </a:cubicBezTo>
                  <a:close/>
                  <a:moveTo>
                    <a:pt x="243420" y="213108"/>
                  </a:moveTo>
                  <a:cubicBezTo>
                    <a:pt x="308345" y="213108"/>
                    <a:pt x="364666" y="226194"/>
                    <a:pt x="393877" y="248170"/>
                  </a:cubicBezTo>
                  <a:cubicBezTo>
                    <a:pt x="430090" y="275341"/>
                    <a:pt x="438493" y="354954"/>
                    <a:pt x="430990" y="417487"/>
                  </a:cubicBezTo>
                  <a:cubicBezTo>
                    <a:pt x="430390" y="422881"/>
                    <a:pt x="425388" y="426777"/>
                    <a:pt x="419886" y="426177"/>
                  </a:cubicBezTo>
                  <a:cubicBezTo>
                    <a:pt x="414384" y="425478"/>
                    <a:pt x="410483" y="420583"/>
                    <a:pt x="411183" y="415089"/>
                  </a:cubicBezTo>
                  <a:cubicBezTo>
                    <a:pt x="419186" y="348761"/>
                    <a:pt x="406281" y="282433"/>
                    <a:pt x="381872" y="264153"/>
                  </a:cubicBezTo>
                  <a:cubicBezTo>
                    <a:pt x="356363" y="244974"/>
                    <a:pt x="303343" y="233086"/>
                    <a:pt x="243420" y="233086"/>
                  </a:cubicBezTo>
                  <a:cubicBezTo>
                    <a:pt x="183598" y="233086"/>
                    <a:pt x="130578" y="244974"/>
                    <a:pt x="105068" y="264153"/>
                  </a:cubicBezTo>
                  <a:cubicBezTo>
                    <a:pt x="87862" y="276939"/>
                    <a:pt x="76258" y="312201"/>
                    <a:pt x="73857" y="358251"/>
                  </a:cubicBezTo>
                  <a:cubicBezTo>
                    <a:pt x="70656" y="418286"/>
                    <a:pt x="84461" y="478521"/>
                    <a:pt x="105869" y="498299"/>
                  </a:cubicBezTo>
                  <a:cubicBezTo>
                    <a:pt x="128377" y="519276"/>
                    <a:pt x="182397" y="532762"/>
                    <a:pt x="243420" y="532762"/>
                  </a:cubicBezTo>
                  <a:cubicBezTo>
                    <a:pt x="304443" y="532762"/>
                    <a:pt x="358463" y="519276"/>
                    <a:pt x="381072" y="498299"/>
                  </a:cubicBezTo>
                  <a:cubicBezTo>
                    <a:pt x="390075" y="489908"/>
                    <a:pt x="397978" y="474425"/>
                    <a:pt x="403780" y="453548"/>
                  </a:cubicBezTo>
                  <a:cubicBezTo>
                    <a:pt x="405281" y="448253"/>
                    <a:pt x="410783" y="445157"/>
                    <a:pt x="416085" y="446555"/>
                  </a:cubicBezTo>
                  <a:cubicBezTo>
                    <a:pt x="421387" y="448054"/>
                    <a:pt x="424488" y="453548"/>
                    <a:pt x="423087" y="458842"/>
                  </a:cubicBezTo>
                  <a:cubicBezTo>
                    <a:pt x="416085" y="483715"/>
                    <a:pt x="406581" y="501895"/>
                    <a:pt x="394677" y="512983"/>
                  </a:cubicBezTo>
                  <a:cubicBezTo>
                    <a:pt x="363065" y="542351"/>
                    <a:pt x="295840" y="552740"/>
                    <a:pt x="243420" y="552740"/>
                  </a:cubicBezTo>
                  <a:cubicBezTo>
                    <a:pt x="191101" y="552740"/>
                    <a:pt x="123876" y="542351"/>
                    <a:pt x="92164" y="512983"/>
                  </a:cubicBezTo>
                  <a:cubicBezTo>
                    <a:pt x="61752" y="484714"/>
                    <a:pt x="50948" y="412392"/>
                    <a:pt x="53849" y="357252"/>
                  </a:cubicBezTo>
                  <a:cubicBezTo>
                    <a:pt x="56650" y="304509"/>
                    <a:pt x="70856" y="264752"/>
                    <a:pt x="92964" y="248170"/>
                  </a:cubicBezTo>
                  <a:cubicBezTo>
                    <a:pt x="122275" y="226194"/>
                    <a:pt x="178496" y="213108"/>
                    <a:pt x="243420" y="213108"/>
                  </a:cubicBezTo>
                  <a:close/>
                  <a:moveTo>
                    <a:pt x="36714" y="179818"/>
                  </a:moveTo>
                  <a:cubicBezTo>
                    <a:pt x="27510" y="179818"/>
                    <a:pt x="20007" y="187310"/>
                    <a:pt x="20007" y="196501"/>
                  </a:cubicBezTo>
                  <a:lnTo>
                    <a:pt x="20007" y="569424"/>
                  </a:lnTo>
                  <a:cubicBezTo>
                    <a:pt x="20007" y="578615"/>
                    <a:pt x="27510" y="586107"/>
                    <a:pt x="36714" y="586107"/>
                  </a:cubicBezTo>
                  <a:lnTo>
                    <a:pt x="570219" y="586107"/>
                  </a:lnTo>
                  <a:cubicBezTo>
                    <a:pt x="579423" y="586107"/>
                    <a:pt x="586926" y="578615"/>
                    <a:pt x="586926" y="569424"/>
                  </a:cubicBezTo>
                  <a:lnTo>
                    <a:pt x="586926" y="196501"/>
                  </a:lnTo>
                  <a:cubicBezTo>
                    <a:pt x="586926" y="187310"/>
                    <a:pt x="579423" y="179818"/>
                    <a:pt x="570219" y="179818"/>
                  </a:cubicBezTo>
                  <a:lnTo>
                    <a:pt x="262201" y="179818"/>
                  </a:lnTo>
                  <a:cubicBezTo>
                    <a:pt x="262101" y="179818"/>
                    <a:pt x="262101" y="179818"/>
                    <a:pt x="262101" y="179818"/>
                  </a:cubicBezTo>
                  <a:lnTo>
                    <a:pt x="208880" y="179818"/>
                  </a:lnTo>
                  <a:cubicBezTo>
                    <a:pt x="208880" y="179818"/>
                    <a:pt x="208780" y="179818"/>
                    <a:pt x="208780" y="179818"/>
                  </a:cubicBezTo>
                  <a:close/>
                  <a:moveTo>
                    <a:pt x="125448" y="0"/>
                  </a:moveTo>
                  <a:cubicBezTo>
                    <a:pt x="134652" y="0"/>
                    <a:pt x="142155" y="7492"/>
                    <a:pt x="142155" y="16683"/>
                  </a:cubicBezTo>
                  <a:cubicBezTo>
                    <a:pt x="142155" y="19081"/>
                    <a:pt x="141555" y="21478"/>
                    <a:pt x="140554" y="23576"/>
                  </a:cubicBezTo>
                  <a:lnTo>
                    <a:pt x="214783" y="159838"/>
                  </a:lnTo>
                  <a:lnTo>
                    <a:pt x="256199" y="159838"/>
                  </a:lnTo>
                  <a:lnTo>
                    <a:pt x="330427" y="23576"/>
                  </a:lnTo>
                  <a:cubicBezTo>
                    <a:pt x="329427" y="21478"/>
                    <a:pt x="328826" y="19081"/>
                    <a:pt x="328826" y="16683"/>
                  </a:cubicBezTo>
                  <a:cubicBezTo>
                    <a:pt x="328826" y="7492"/>
                    <a:pt x="336329" y="0"/>
                    <a:pt x="345533" y="0"/>
                  </a:cubicBezTo>
                  <a:cubicBezTo>
                    <a:pt x="354736" y="0"/>
                    <a:pt x="362239" y="7492"/>
                    <a:pt x="362239" y="16683"/>
                  </a:cubicBezTo>
                  <a:cubicBezTo>
                    <a:pt x="362239" y="24975"/>
                    <a:pt x="356037" y="31968"/>
                    <a:pt x="347934" y="33066"/>
                  </a:cubicBezTo>
                  <a:lnTo>
                    <a:pt x="279007" y="159838"/>
                  </a:lnTo>
                  <a:lnTo>
                    <a:pt x="570219" y="159838"/>
                  </a:lnTo>
                  <a:cubicBezTo>
                    <a:pt x="590427" y="159838"/>
                    <a:pt x="606933" y="176222"/>
                    <a:pt x="606933" y="196501"/>
                  </a:cubicBezTo>
                  <a:lnTo>
                    <a:pt x="606933" y="569424"/>
                  </a:lnTo>
                  <a:cubicBezTo>
                    <a:pt x="606933" y="589604"/>
                    <a:pt x="590427" y="606087"/>
                    <a:pt x="570219" y="606087"/>
                  </a:cubicBezTo>
                  <a:lnTo>
                    <a:pt x="36714" y="606087"/>
                  </a:lnTo>
                  <a:cubicBezTo>
                    <a:pt x="16406" y="606087"/>
                    <a:pt x="0" y="589604"/>
                    <a:pt x="0" y="569424"/>
                  </a:cubicBezTo>
                  <a:lnTo>
                    <a:pt x="0" y="196501"/>
                  </a:lnTo>
                  <a:cubicBezTo>
                    <a:pt x="0" y="176222"/>
                    <a:pt x="16406" y="159838"/>
                    <a:pt x="36714" y="159838"/>
                  </a:cubicBezTo>
                  <a:lnTo>
                    <a:pt x="191974" y="159838"/>
                  </a:lnTo>
                  <a:lnTo>
                    <a:pt x="123047" y="33066"/>
                  </a:lnTo>
                  <a:cubicBezTo>
                    <a:pt x="114944" y="31968"/>
                    <a:pt x="108742" y="24975"/>
                    <a:pt x="108742" y="16683"/>
                  </a:cubicBezTo>
                  <a:cubicBezTo>
                    <a:pt x="108742" y="7492"/>
                    <a:pt x="116245" y="0"/>
                    <a:pt x="125448" y="0"/>
                  </a:cubicBezTo>
                  <a:close/>
                </a:path>
              </a:pathLst>
            </a:custGeom>
            <a:blipFill rotWithShape="1">
              <a:blip r:embed="rId1"/>
              <a:tile tx="0" ty="0" sx="100000" sy="100000" flip="none" algn="tl"/>
            </a:blip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4938" y="3398"/>
              <a:ext cx="3620" cy="1492"/>
              <a:chOff x="6568157" y="1443307"/>
              <a:chExt cx="2298854" cy="947119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568157" y="1840147"/>
                <a:ext cx="2298854" cy="550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去中心化仲裁，利用智能合约自动化争议解决。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977279" y="1443307"/>
                <a:ext cx="1647460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2800" b="1" spc="2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Kleros (</a:t>
                </a:r>
                <a:r>
                  <a:rPr lang="zh-CN" altLang="en-US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法国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):</a:t>
                </a:r>
                <a:endParaRPr lang="en-US" altLang="zh-CN" sz="1800" b="0" spc="-150" dirty="0">
                  <a:solidFill>
                    <a:srgbClr val="256DB7"/>
                  </a:solidFill>
                  <a:cs typeface="Microsoft YaHei" panose="020B0503020204020204" pitchFamily="34" charset="-122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6213475" y="3642360"/>
            <a:ext cx="2434590" cy="2767330"/>
            <a:chOff x="10600" y="5400"/>
            <a:chExt cx="3834" cy="4358"/>
          </a:xfrm>
        </p:grpSpPr>
        <p:sp>
          <p:nvSpPr>
            <p:cNvPr id="10" name="矩形: 圆角 29"/>
            <p:cNvSpPr/>
            <p:nvPr/>
          </p:nvSpPr>
          <p:spPr>
            <a:xfrm>
              <a:off x="10600" y="5400"/>
              <a:ext cx="3834" cy="4359"/>
            </a:xfrm>
            <a:prstGeom prst="roundRect">
              <a:avLst>
                <a:gd name="adj" fmla="val 247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tracker_109732"/>
            <p:cNvSpPr>
              <a:spLocks noChangeAspect="1"/>
            </p:cNvSpPr>
            <p:nvPr/>
          </p:nvSpPr>
          <p:spPr bwMode="auto">
            <a:xfrm>
              <a:off x="11985" y="5790"/>
              <a:ext cx="960" cy="959"/>
            </a:xfrm>
            <a:custGeom>
              <a:avLst/>
              <a:gdLst>
                <a:gd name="connsiteX0" fmla="*/ 355425 w 607614"/>
                <a:gd name="connsiteY0" fmla="*/ 530180 h 606761"/>
                <a:gd name="connsiteX1" fmla="*/ 342509 w 607614"/>
                <a:gd name="connsiteY1" fmla="*/ 574916 h 606761"/>
                <a:gd name="connsiteX2" fmla="*/ 388096 w 607614"/>
                <a:gd name="connsiteY2" fmla="*/ 562784 h 606761"/>
                <a:gd name="connsiteX3" fmla="*/ 467874 w 607614"/>
                <a:gd name="connsiteY3" fmla="*/ 407347 h 606761"/>
                <a:gd name="connsiteX4" fmla="*/ 364543 w 607614"/>
                <a:gd name="connsiteY4" fmla="*/ 511224 h 606761"/>
                <a:gd name="connsiteX5" fmla="*/ 407091 w 607614"/>
                <a:gd name="connsiteY5" fmla="*/ 553685 h 606761"/>
                <a:gd name="connsiteX6" fmla="*/ 511181 w 607614"/>
                <a:gd name="connsiteY6" fmla="*/ 450566 h 606761"/>
                <a:gd name="connsiteX7" fmla="*/ 511181 w 607614"/>
                <a:gd name="connsiteY7" fmla="*/ 364128 h 606761"/>
                <a:gd name="connsiteX8" fmla="*/ 482310 w 607614"/>
                <a:gd name="connsiteY8" fmla="*/ 392941 h 606761"/>
                <a:gd name="connsiteX9" fmla="*/ 525617 w 607614"/>
                <a:gd name="connsiteY9" fmla="*/ 436160 h 606761"/>
                <a:gd name="connsiteX10" fmla="*/ 553730 w 607614"/>
                <a:gd name="connsiteY10" fmla="*/ 407347 h 606761"/>
                <a:gd name="connsiteX11" fmla="*/ 553730 w 607614"/>
                <a:gd name="connsiteY11" fmla="*/ 392941 h 606761"/>
                <a:gd name="connsiteX12" fmla="*/ 524858 w 607614"/>
                <a:gd name="connsiteY12" fmla="*/ 364128 h 606761"/>
                <a:gd name="connsiteX13" fmla="*/ 511181 w 607614"/>
                <a:gd name="connsiteY13" fmla="*/ 364128 h 606761"/>
                <a:gd name="connsiteX14" fmla="*/ 518020 w 607614"/>
                <a:gd name="connsiteY14" fmla="*/ 341192 h 606761"/>
                <a:gd name="connsiteX15" fmla="*/ 539294 w 607614"/>
                <a:gd name="connsiteY15" fmla="*/ 349722 h 606761"/>
                <a:gd name="connsiteX16" fmla="*/ 568165 w 607614"/>
                <a:gd name="connsiteY16" fmla="*/ 378534 h 606761"/>
                <a:gd name="connsiteX17" fmla="*/ 568165 w 607614"/>
                <a:gd name="connsiteY17" fmla="*/ 421753 h 606761"/>
                <a:gd name="connsiteX18" fmla="*/ 412409 w 607614"/>
                <a:gd name="connsiteY18" fmla="*/ 577190 h 606761"/>
                <a:gd name="connsiteX19" fmla="*/ 333391 w 607614"/>
                <a:gd name="connsiteY19" fmla="*/ 598421 h 606761"/>
                <a:gd name="connsiteX20" fmla="*/ 328073 w 607614"/>
                <a:gd name="connsiteY20" fmla="*/ 603728 h 606761"/>
                <a:gd name="connsiteX21" fmla="*/ 321235 w 607614"/>
                <a:gd name="connsiteY21" fmla="*/ 606761 h 606761"/>
                <a:gd name="connsiteX22" fmla="*/ 314397 w 607614"/>
                <a:gd name="connsiteY22" fmla="*/ 603728 h 606761"/>
                <a:gd name="connsiteX23" fmla="*/ 314397 w 607614"/>
                <a:gd name="connsiteY23" fmla="*/ 589322 h 606761"/>
                <a:gd name="connsiteX24" fmla="*/ 319715 w 607614"/>
                <a:gd name="connsiteY24" fmla="*/ 584014 h 606761"/>
                <a:gd name="connsiteX25" fmla="*/ 340989 w 607614"/>
                <a:gd name="connsiteY25" fmla="*/ 505917 h 606761"/>
                <a:gd name="connsiteX26" fmla="*/ 496746 w 607614"/>
                <a:gd name="connsiteY26" fmla="*/ 349722 h 606761"/>
                <a:gd name="connsiteX27" fmla="*/ 518020 w 607614"/>
                <a:gd name="connsiteY27" fmla="*/ 341192 h 606761"/>
                <a:gd name="connsiteX28" fmla="*/ 208113 w 607614"/>
                <a:gd name="connsiteY28" fmla="*/ 194199 h 606761"/>
                <a:gd name="connsiteX29" fmla="*/ 339462 w 607614"/>
                <a:gd name="connsiteY29" fmla="*/ 288979 h 606761"/>
                <a:gd name="connsiteX30" fmla="*/ 354647 w 607614"/>
                <a:gd name="connsiteY30" fmla="*/ 314759 h 606761"/>
                <a:gd name="connsiteX31" fmla="*/ 344017 w 607614"/>
                <a:gd name="connsiteY31" fmla="*/ 343572 h 606761"/>
                <a:gd name="connsiteX32" fmla="*/ 318203 w 607614"/>
                <a:gd name="connsiteY32" fmla="*/ 354187 h 606761"/>
                <a:gd name="connsiteX33" fmla="*/ 289352 w 607614"/>
                <a:gd name="connsiteY33" fmla="*/ 339022 h 606761"/>
                <a:gd name="connsiteX34" fmla="*/ 194447 w 607614"/>
                <a:gd name="connsiteY34" fmla="*/ 207847 h 606761"/>
                <a:gd name="connsiteX35" fmla="*/ 195206 w 607614"/>
                <a:gd name="connsiteY35" fmla="*/ 194957 h 606761"/>
                <a:gd name="connsiteX36" fmla="*/ 208113 w 607614"/>
                <a:gd name="connsiteY36" fmla="*/ 194199 h 606761"/>
                <a:gd name="connsiteX37" fmla="*/ 88850 w 607614"/>
                <a:gd name="connsiteY37" fmla="*/ 89473 h 606761"/>
                <a:gd name="connsiteX38" fmla="*/ 103279 w 607614"/>
                <a:gd name="connsiteY38" fmla="*/ 89473 h 606761"/>
                <a:gd name="connsiteX39" fmla="*/ 103279 w 607614"/>
                <a:gd name="connsiteY39" fmla="*/ 103127 h 606761"/>
                <a:gd name="connsiteX40" fmla="*/ 20504 w 607614"/>
                <a:gd name="connsiteY40" fmla="*/ 303378 h 606761"/>
                <a:gd name="connsiteX41" fmla="*/ 287054 w 607614"/>
                <a:gd name="connsiteY41" fmla="*/ 586309 h 606761"/>
                <a:gd name="connsiteX42" fmla="*/ 281738 w 607614"/>
                <a:gd name="connsiteY42" fmla="*/ 606030 h 606761"/>
                <a:gd name="connsiteX43" fmla="*/ 0 w 607614"/>
                <a:gd name="connsiteY43" fmla="*/ 303378 h 606761"/>
                <a:gd name="connsiteX44" fmla="*/ 88850 w 607614"/>
                <a:gd name="connsiteY44" fmla="*/ 89473 h 606761"/>
                <a:gd name="connsiteX45" fmla="*/ 303871 w 607614"/>
                <a:gd name="connsiteY45" fmla="*/ 0 h 606761"/>
                <a:gd name="connsiteX46" fmla="*/ 607614 w 607614"/>
                <a:gd name="connsiteY46" fmla="*/ 303389 h 606761"/>
                <a:gd name="connsiteX47" fmla="*/ 604577 w 607614"/>
                <a:gd name="connsiteY47" fmla="*/ 343588 h 606761"/>
                <a:gd name="connsiteX48" fmla="*/ 584074 w 607614"/>
                <a:gd name="connsiteY48" fmla="*/ 343588 h 606761"/>
                <a:gd name="connsiteX49" fmla="*/ 587111 w 607614"/>
                <a:gd name="connsiteY49" fmla="*/ 303389 h 606761"/>
                <a:gd name="connsiteX50" fmla="*/ 313742 w 607614"/>
                <a:gd name="connsiteY50" fmla="*/ 20479 h 606761"/>
                <a:gd name="connsiteX51" fmla="*/ 313742 w 607614"/>
                <a:gd name="connsiteY51" fmla="*/ 144868 h 606761"/>
                <a:gd name="connsiteX52" fmla="*/ 303871 w 607614"/>
                <a:gd name="connsiteY52" fmla="*/ 154729 h 606761"/>
                <a:gd name="connsiteX53" fmla="*/ 293999 w 607614"/>
                <a:gd name="connsiteY53" fmla="*/ 144868 h 606761"/>
                <a:gd name="connsiteX54" fmla="*/ 293999 w 607614"/>
                <a:gd name="connsiteY54" fmla="*/ 9860 h 606761"/>
                <a:gd name="connsiteX55" fmla="*/ 303871 w 607614"/>
                <a:gd name="connsiteY55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7614" h="606761">
                  <a:moveTo>
                    <a:pt x="355425" y="530180"/>
                  </a:moveTo>
                  <a:lnTo>
                    <a:pt x="342509" y="574916"/>
                  </a:lnTo>
                  <a:lnTo>
                    <a:pt x="388096" y="562784"/>
                  </a:lnTo>
                  <a:close/>
                  <a:moveTo>
                    <a:pt x="467874" y="407347"/>
                  </a:moveTo>
                  <a:lnTo>
                    <a:pt x="364543" y="511224"/>
                  </a:lnTo>
                  <a:lnTo>
                    <a:pt x="407091" y="553685"/>
                  </a:lnTo>
                  <a:lnTo>
                    <a:pt x="511181" y="450566"/>
                  </a:lnTo>
                  <a:close/>
                  <a:moveTo>
                    <a:pt x="511181" y="364128"/>
                  </a:moveTo>
                  <a:lnTo>
                    <a:pt x="482310" y="392941"/>
                  </a:lnTo>
                  <a:lnTo>
                    <a:pt x="525617" y="436160"/>
                  </a:lnTo>
                  <a:lnTo>
                    <a:pt x="553730" y="407347"/>
                  </a:lnTo>
                  <a:cubicBezTo>
                    <a:pt x="558288" y="403556"/>
                    <a:pt x="558288" y="396732"/>
                    <a:pt x="553730" y="392941"/>
                  </a:cubicBezTo>
                  <a:lnTo>
                    <a:pt x="524858" y="364128"/>
                  </a:lnTo>
                  <a:cubicBezTo>
                    <a:pt x="521818" y="360337"/>
                    <a:pt x="514980" y="360337"/>
                    <a:pt x="511181" y="364128"/>
                  </a:cubicBezTo>
                  <a:close/>
                  <a:moveTo>
                    <a:pt x="518020" y="341192"/>
                  </a:moveTo>
                  <a:cubicBezTo>
                    <a:pt x="525807" y="341192"/>
                    <a:pt x="533595" y="344035"/>
                    <a:pt x="539294" y="349722"/>
                  </a:cubicBezTo>
                  <a:lnTo>
                    <a:pt x="568165" y="378534"/>
                  </a:lnTo>
                  <a:cubicBezTo>
                    <a:pt x="580322" y="390666"/>
                    <a:pt x="580322" y="409622"/>
                    <a:pt x="568165" y="421753"/>
                  </a:cubicBezTo>
                  <a:lnTo>
                    <a:pt x="412409" y="577190"/>
                  </a:lnTo>
                  <a:lnTo>
                    <a:pt x="333391" y="598421"/>
                  </a:lnTo>
                  <a:lnTo>
                    <a:pt x="328073" y="603728"/>
                  </a:lnTo>
                  <a:cubicBezTo>
                    <a:pt x="326553" y="606003"/>
                    <a:pt x="323514" y="606761"/>
                    <a:pt x="321235" y="606761"/>
                  </a:cubicBezTo>
                  <a:cubicBezTo>
                    <a:pt x="318955" y="606761"/>
                    <a:pt x="315916" y="606003"/>
                    <a:pt x="314397" y="603728"/>
                  </a:cubicBezTo>
                  <a:cubicBezTo>
                    <a:pt x="309838" y="599937"/>
                    <a:pt x="309838" y="593113"/>
                    <a:pt x="314397" y="589322"/>
                  </a:cubicBezTo>
                  <a:lnTo>
                    <a:pt x="319715" y="584014"/>
                  </a:lnTo>
                  <a:lnTo>
                    <a:pt x="340989" y="505917"/>
                  </a:lnTo>
                  <a:lnTo>
                    <a:pt x="496746" y="349722"/>
                  </a:lnTo>
                  <a:cubicBezTo>
                    <a:pt x="502444" y="344035"/>
                    <a:pt x="510232" y="341192"/>
                    <a:pt x="518020" y="341192"/>
                  </a:cubicBezTo>
                  <a:close/>
                  <a:moveTo>
                    <a:pt x="208113" y="194199"/>
                  </a:moveTo>
                  <a:lnTo>
                    <a:pt x="339462" y="288979"/>
                  </a:lnTo>
                  <a:cubicBezTo>
                    <a:pt x="347814" y="295045"/>
                    <a:pt x="353128" y="304902"/>
                    <a:pt x="354647" y="314759"/>
                  </a:cubicBezTo>
                  <a:cubicBezTo>
                    <a:pt x="355406" y="325374"/>
                    <a:pt x="351610" y="335990"/>
                    <a:pt x="344017" y="343572"/>
                  </a:cubicBezTo>
                  <a:cubicBezTo>
                    <a:pt x="337184" y="350396"/>
                    <a:pt x="328073" y="354187"/>
                    <a:pt x="318203" y="354187"/>
                  </a:cubicBezTo>
                  <a:cubicBezTo>
                    <a:pt x="306815" y="354187"/>
                    <a:pt x="296185" y="348121"/>
                    <a:pt x="289352" y="339022"/>
                  </a:cubicBezTo>
                  <a:lnTo>
                    <a:pt x="194447" y="207847"/>
                  </a:lnTo>
                  <a:cubicBezTo>
                    <a:pt x="191410" y="204056"/>
                    <a:pt x="192169" y="198749"/>
                    <a:pt x="195206" y="194957"/>
                  </a:cubicBezTo>
                  <a:cubicBezTo>
                    <a:pt x="199002" y="191924"/>
                    <a:pt x="204317" y="191166"/>
                    <a:pt x="208113" y="194199"/>
                  </a:cubicBezTo>
                  <a:close/>
                  <a:moveTo>
                    <a:pt x="88850" y="89473"/>
                  </a:moveTo>
                  <a:cubicBezTo>
                    <a:pt x="92647" y="84922"/>
                    <a:pt x="98722" y="84922"/>
                    <a:pt x="103279" y="89473"/>
                  </a:cubicBezTo>
                  <a:cubicBezTo>
                    <a:pt x="107076" y="93266"/>
                    <a:pt x="107076" y="99334"/>
                    <a:pt x="103279" y="103127"/>
                  </a:cubicBezTo>
                  <a:cubicBezTo>
                    <a:pt x="49361" y="156982"/>
                    <a:pt x="20504" y="228284"/>
                    <a:pt x="20504" y="303378"/>
                  </a:cubicBezTo>
                  <a:cubicBezTo>
                    <a:pt x="20504" y="454325"/>
                    <a:pt x="138971" y="577206"/>
                    <a:pt x="287054" y="586309"/>
                  </a:cubicBezTo>
                  <a:lnTo>
                    <a:pt x="281738" y="606030"/>
                  </a:lnTo>
                  <a:cubicBezTo>
                    <a:pt x="124542" y="594652"/>
                    <a:pt x="0" y="463427"/>
                    <a:pt x="0" y="303378"/>
                  </a:cubicBezTo>
                  <a:cubicBezTo>
                    <a:pt x="0" y="222216"/>
                    <a:pt x="31136" y="146363"/>
                    <a:pt x="88850" y="89473"/>
                  </a:cubicBezTo>
                  <a:close/>
                  <a:moveTo>
                    <a:pt x="303871" y="0"/>
                  </a:moveTo>
                  <a:cubicBezTo>
                    <a:pt x="471689" y="0"/>
                    <a:pt x="607614" y="135767"/>
                    <a:pt x="607614" y="303389"/>
                  </a:cubicBezTo>
                  <a:cubicBezTo>
                    <a:pt x="607614" y="317042"/>
                    <a:pt x="606855" y="330694"/>
                    <a:pt x="604577" y="343588"/>
                  </a:cubicBezTo>
                  <a:lnTo>
                    <a:pt x="584074" y="343588"/>
                  </a:lnTo>
                  <a:cubicBezTo>
                    <a:pt x="586352" y="330694"/>
                    <a:pt x="587111" y="317042"/>
                    <a:pt x="587111" y="303389"/>
                  </a:cubicBezTo>
                  <a:cubicBezTo>
                    <a:pt x="587111" y="150936"/>
                    <a:pt x="465614" y="25788"/>
                    <a:pt x="313742" y="20479"/>
                  </a:cubicBezTo>
                  <a:lnTo>
                    <a:pt x="313742" y="144868"/>
                  </a:lnTo>
                  <a:cubicBezTo>
                    <a:pt x="313742" y="150178"/>
                    <a:pt x="309186" y="154729"/>
                    <a:pt x="303871" y="154729"/>
                  </a:cubicBezTo>
                  <a:cubicBezTo>
                    <a:pt x="298555" y="154729"/>
                    <a:pt x="293999" y="150178"/>
                    <a:pt x="293999" y="144868"/>
                  </a:cubicBezTo>
                  <a:lnTo>
                    <a:pt x="293999" y="9860"/>
                  </a:lnTo>
                  <a:cubicBezTo>
                    <a:pt x="293999" y="4551"/>
                    <a:pt x="298555" y="0"/>
                    <a:pt x="303871" y="0"/>
                  </a:cubicBezTo>
                  <a:close/>
                </a:path>
              </a:pathLst>
            </a:custGeom>
            <a:blipFill rotWithShape="1">
              <a:blip r:embed="rId1"/>
              <a:tile tx="0" ty="0" sx="100000" sy="100000" flip="none" algn="tl"/>
            </a:blip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0705" y="7055"/>
              <a:ext cx="3620" cy="1492"/>
              <a:chOff x="6568157" y="1443307"/>
              <a:chExt cx="2298854" cy="94711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6568157" y="1840147"/>
                <a:ext cx="2298854" cy="550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司法区块链处理电子证据，支持跨境电子商务合同执行。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568157" y="1443307"/>
                <a:ext cx="2298854" cy="39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2800" b="1" spc="2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zh-CN" altLang="en-US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杭州互联网法院 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(</a:t>
                </a:r>
                <a:r>
                  <a:rPr lang="zh-CN" altLang="en-US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中国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)</a:t>
                </a:r>
                <a:endParaRPr lang="en-US" altLang="zh-CN" sz="1800" b="0" spc="-150" dirty="0">
                  <a:solidFill>
                    <a:srgbClr val="256DB7"/>
                  </a:solidFill>
                  <a:cs typeface="Microsoft YaHei" panose="020B0503020204020204" pitchFamily="34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863965" y="3642360"/>
            <a:ext cx="2579370" cy="2767330"/>
            <a:chOff x="14813" y="6108"/>
            <a:chExt cx="4062" cy="4358"/>
          </a:xfrm>
        </p:grpSpPr>
        <p:sp>
          <p:nvSpPr>
            <p:cNvPr id="8" name="矩形: 圆角 31"/>
            <p:cNvSpPr/>
            <p:nvPr/>
          </p:nvSpPr>
          <p:spPr>
            <a:xfrm>
              <a:off x="14813" y="6108"/>
              <a:ext cx="3834" cy="4359"/>
            </a:xfrm>
            <a:prstGeom prst="roundRect">
              <a:avLst>
                <a:gd name="adj" fmla="val 247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tracker_109732"/>
            <p:cNvSpPr>
              <a:spLocks noChangeAspect="1"/>
            </p:cNvSpPr>
            <p:nvPr/>
          </p:nvSpPr>
          <p:spPr bwMode="auto">
            <a:xfrm>
              <a:off x="16250" y="6868"/>
              <a:ext cx="960" cy="673"/>
            </a:xfrm>
            <a:custGeom>
              <a:avLst/>
              <a:gdLst>
                <a:gd name="connsiteX0" fmla="*/ 273335 w 607639"/>
                <a:gd name="connsiteY0" fmla="*/ 374599 h 426145"/>
                <a:gd name="connsiteX1" fmla="*/ 273335 w 607639"/>
                <a:gd name="connsiteY1" fmla="*/ 398061 h 426145"/>
                <a:gd name="connsiteX2" fmla="*/ 334304 w 607639"/>
                <a:gd name="connsiteY2" fmla="*/ 398061 h 426145"/>
                <a:gd name="connsiteX3" fmla="*/ 334304 w 607639"/>
                <a:gd name="connsiteY3" fmla="*/ 374599 h 426145"/>
                <a:gd name="connsiteX4" fmla="*/ 124137 w 607639"/>
                <a:gd name="connsiteY4" fmla="*/ 291153 h 426145"/>
                <a:gd name="connsiteX5" fmla="*/ 129475 w 607639"/>
                <a:gd name="connsiteY5" fmla="*/ 291153 h 426145"/>
                <a:gd name="connsiteX6" fmla="*/ 143530 w 607639"/>
                <a:gd name="connsiteY6" fmla="*/ 305196 h 426145"/>
                <a:gd name="connsiteX7" fmla="*/ 129475 w 607639"/>
                <a:gd name="connsiteY7" fmla="*/ 319238 h 426145"/>
                <a:gd name="connsiteX8" fmla="*/ 124137 w 607639"/>
                <a:gd name="connsiteY8" fmla="*/ 319238 h 426145"/>
                <a:gd name="connsiteX9" fmla="*/ 110082 w 607639"/>
                <a:gd name="connsiteY9" fmla="*/ 305196 h 426145"/>
                <a:gd name="connsiteX10" fmla="*/ 124137 w 607639"/>
                <a:gd name="connsiteY10" fmla="*/ 291153 h 426145"/>
                <a:gd name="connsiteX11" fmla="*/ 28215 w 607639"/>
                <a:gd name="connsiteY11" fmla="*/ 28084 h 426145"/>
                <a:gd name="connsiteX12" fmla="*/ 28215 w 607639"/>
                <a:gd name="connsiteY12" fmla="*/ 291147 h 426145"/>
                <a:gd name="connsiteX13" fmla="*/ 81262 w 607639"/>
                <a:gd name="connsiteY13" fmla="*/ 291147 h 426145"/>
                <a:gd name="connsiteX14" fmla="*/ 95325 w 607639"/>
                <a:gd name="connsiteY14" fmla="*/ 305189 h 426145"/>
                <a:gd name="connsiteX15" fmla="*/ 81262 w 607639"/>
                <a:gd name="connsiteY15" fmla="*/ 319231 h 426145"/>
                <a:gd name="connsiteX16" fmla="*/ 28215 w 607639"/>
                <a:gd name="connsiteY16" fmla="*/ 319231 h 426145"/>
                <a:gd name="connsiteX17" fmla="*/ 28215 w 607639"/>
                <a:gd name="connsiteY17" fmla="*/ 346426 h 426145"/>
                <a:gd name="connsiteX18" fmla="*/ 259183 w 607639"/>
                <a:gd name="connsiteY18" fmla="*/ 346426 h 426145"/>
                <a:gd name="connsiteX19" fmla="*/ 348456 w 607639"/>
                <a:gd name="connsiteY19" fmla="*/ 346426 h 426145"/>
                <a:gd name="connsiteX20" fmla="*/ 579424 w 607639"/>
                <a:gd name="connsiteY20" fmla="*/ 346426 h 426145"/>
                <a:gd name="connsiteX21" fmla="*/ 579424 w 607639"/>
                <a:gd name="connsiteY21" fmla="*/ 319231 h 426145"/>
                <a:gd name="connsiteX22" fmla="*/ 174183 w 607639"/>
                <a:gd name="connsiteY22" fmla="*/ 319231 h 426145"/>
                <a:gd name="connsiteX23" fmla="*/ 160121 w 607639"/>
                <a:gd name="connsiteY23" fmla="*/ 305189 h 426145"/>
                <a:gd name="connsiteX24" fmla="*/ 174183 w 607639"/>
                <a:gd name="connsiteY24" fmla="*/ 291147 h 426145"/>
                <a:gd name="connsiteX25" fmla="*/ 579424 w 607639"/>
                <a:gd name="connsiteY25" fmla="*/ 291147 h 426145"/>
                <a:gd name="connsiteX26" fmla="*/ 579424 w 607639"/>
                <a:gd name="connsiteY26" fmla="*/ 28084 h 426145"/>
                <a:gd name="connsiteX27" fmla="*/ 14063 w 607639"/>
                <a:gd name="connsiteY27" fmla="*/ 0 h 426145"/>
                <a:gd name="connsiteX28" fmla="*/ 593487 w 607639"/>
                <a:gd name="connsiteY28" fmla="*/ 0 h 426145"/>
                <a:gd name="connsiteX29" fmla="*/ 607639 w 607639"/>
                <a:gd name="connsiteY29" fmla="*/ 14042 h 426145"/>
                <a:gd name="connsiteX30" fmla="*/ 607639 w 607639"/>
                <a:gd name="connsiteY30" fmla="*/ 305189 h 426145"/>
                <a:gd name="connsiteX31" fmla="*/ 607639 w 607639"/>
                <a:gd name="connsiteY31" fmla="*/ 360468 h 426145"/>
                <a:gd name="connsiteX32" fmla="*/ 593487 w 607639"/>
                <a:gd name="connsiteY32" fmla="*/ 374599 h 426145"/>
                <a:gd name="connsiteX33" fmla="*/ 362519 w 607639"/>
                <a:gd name="connsiteY33" fmla="*/ 374599 h 426145"/>
                <a:gd name="connsiteX34" fmla="*/ 362519 w 607639"/>
                <a:gd name="connsiteY34" fmla="*/ 398061 h 426145"/>
                <a:gd name="connsiteX35" fmla="*/ 416456 w 607639"/>
                <a:gd name="connsiteY35" fmla="*/ 398061 h 426145"/>
                <a:gd name="connsiteX36" fmla="*/ 430608 w 607639"/>
                <a:gd name="connsiteY36" fmla="*/ 412103 h 426145"/>
                <a:gd name="connsiteX37" fmla="*/ 416456 w 607639"/>
                <a:gd name="connsiteY37" fmla="*/ 426145 h 426145"/>
                <a:gd name="connsiteX38" fmla="*/ 191094 w 607639"/>
                <a:gd name="connsiteY38" fmla="*/ 426145 h 426145"/>
                <a:gd name="connsiteX39" fmla="*/ 177032 w 607639"/>
                <a:gd name="connsiteY39" fmla="*/ 412103 h 426145"/>
                <a:gd name="connsiteX40" fmla="*/ 191094 w 607639"/>
                <a:gd name="connsiteY40" fmla="*/ 398061 h 426145"/>
                <a:gd name="connsiteX41" fmla="*/ 245121 w 607639"/>
                <a:gd name="connsiteY41" fmla="*/ 398061 h 426145"/>
                <a:gd name="connsiteX42" fmla="*/ 245121 w 607639"/>
                <a:gd name="connsiteY42" fmla="*/ 374599 h 426145"/>
                <a:gd name="connsiteX43" fmla="*/ 14063 w 607639"/>
                <a:gd name="connsiteY43" fmla="*/ 374599 h 426145"/>
                <a:gd name="connsiteX44" fmla="*/ 0 w 607639"/>
                <a:gd name="connsiteY44" fmla="*/ 360468 h 426145"/>
                <a:gd name="connsiteX45" fmla="*/ 0 w 607639"/>
                <a:gd name="connsiteY45" fmla="*/ 305189 h 426145"/>
                <a:gd name="connsiteX46" fmla="*/ 0 w 607639"/>
                <a:gd name="connsiteY46" fmla="*/ 14042 h 426145"/>
                <a:gd name="connsiteX47" fmla="*/ 14063 w 607639"/>
                <a:gd name="connsiteY47" fmla="*/ 0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639" h="426145">
                  <a:moveTo>
                    <a:pt x="273335" y="374599"/>
                  </a:moveTo>
                  <a:lnTo>
                    <a:pt x="273335" y="398061"/>
                  </a:lnTo>
                  <a:lnTo>
                    <a:pt x="334304" y="398061"/>
                  </a:lnTo>
                  <a:lnTo>
                    <a:pt x="334304" y="374599"/>
                  </a:lnTo>
                  <a:close/>
                  <a:moveTo>
                    <a:pt x="124137" y="291153"/>
                  </a:moveTo>
                  <a:lnTo>
                    <a:pt x="129475" y="291153"/>
                  </a:lnTo>
                  <a:cubicBezTo>
                    <a:pt x="137214" y="291153"/>
                    <a:pt x="143530" y="297463"/>
                    <a:pt x="143530" y="305196"/>
                  </a:cubicBezTo>
                  <a:cubicBezTo>
                    <a:pt x="143530" y="312928"/>
                    <a:pt x="137214" y="319238"/>
                    <a:pt x="129475" y="319238"/>
                  </a:cubicBezTo>
                  <a:lnTo>
                    <a:pt x="124137" y="319238"/>
                  </a:lnTo>
                  <a:cubicBezTo>
                    <a:pt x="116398" y="319238"/>
                    <a:pt x="110082" y="312928"/>
                    <a:pt x="110082" y="305196"/>
                  </a:cubicBezTo>
                  <a:cubicBezTo>
                    <a:pt x="110082" y="297463"/>
                    <a:pt x="116398" y="291153"/>
                    <a:pt x="124137" y="291153"/>
                  </a:cubicBezTo>
                  <a:close/>
                  <a:moveTo>
                    <a:pt x="28215" y="28084"/>
                  </a:moveTo>
                  <a:lnTo>
                    <a:pt x="28215" y="291147"/>
                  </a:lnTo>
                  <a:lnTo>
                    <a:pt x="81262" y="291147"/>
                  </a:lnTo>
                  <a:cubicBezTo>
                    <a:pt x="89005" y="291147"/>
                    <a:pt x="95325" y="297457"/>
                    <a:pt x="95325" y="305189"/>
                  </a:cubicBezTo>
                  <a:cubicBezTo>
                    <a:pt x="95325" y="312921"/>
                    <a:pt x="89005" y="319231"/>
                    <a:pt x="81262" y="319231"/>
                  </a:cubicBezTo>
                  <a:lnTo>
                    <a:pt x="28215" y="319231"/>
                  </a:lnTo>
                  <a:lnTo>
                    <a:pt x="28215" y="346426"/>
                  </a:lnTo>
                  <a:lnTo>
                    <a:pt x="259183" y="346426"/>
                  </a:lnTo>
                  <a:lnTo>
                    <a:pt x="348456" y="346426"/>
                  </a:lnTo>
                  <a:lnTo>
                    <a:pt x="579424" y="346426"/>
                  </a:lnTo>
                  <a:lnTo>
                    <a:pt x="579424" y="319231"/>
                  </a:lnTo>
                  <a:lnTo>
                    <a:pt x="174183" y="319231"/>
                  </a:lnTo>
                  <a:cubicBezTo>
                    <a:pt x="166440" y="319231"/>
                    <a:pt x="160121" y="312921"/>
                    <a:pt x="160121" y="305189"/>
                  </a:cubicBezTo>
                  <a:cubicBezTo>
                    <a:pt x="160121" y="297457"/>
                    <a:pt x="166440" y="291147"/>
                    <a:pt x="174183" y="291147"/>
                  </a:cubicBezTo>
                  <a:lnTo>
                    <a:pt x="579424" y="291147"/>
                  </a:lnTo>
                  <a:lnTo>
                    <a:pt x="579424" y="28084"/>
                  </a:lnTo>
                  <a:close/>
                  <a:moveTo>
                    <a:pt x="14063" y="0"/>
                  </a:moveTo>
                  <a:lnTo>
                    <a:pt x="593487" y="0"/>
                  </a:lnTo>
                  <a:cubicBezTo>
                    <a:pt x="601320" y="0"/>
                    <a:pt x="607639" y="6221"/>
                    <a:pt x="607639" y="14042"/>
                  </a:cubicBezTo>
                  <a:lnTo>
                    <a:pt x="607639" y="305189"/>
                  </a:lnTo>
                  <a:lnTo>
                    <a:pt x="607639" y="360468"/>
                  </a:lnTo>
                  <a:cubicBezTo>
                    <a:pt x="607639" y="368289"/>
                    <a:pt x="601320" y="374599"/>
                    <a:pt x="593487" y="374599"/>
                  </a:cubicBezTo>
                  <a:lnTo>
                    <a:pt x="362519" y="374599"/>
                  </a:lnTo>
                  <a:lnTo>
                    <a:pt x="362519" y="398061"/>
                  </a:lnTo>
                  <a:lnTo>
                    <a:pt x="416456" y="398061"/>
                  </a:lnTo>
                  <a:cubicBezTo>
                    <a:pt x="424288" y="398061"/>
                    <a:pt x="430608" y="404283"/>
                    <a:pt x="430608" y="412103"/>
                  </a:cubicBezTo>
                  <a:cubicBezTo>
                    <a:pt x="430608" y="419835"/>
                    <a:pt x="424288" y="426145"/>
                    <a:pt x="416456" y="426145"/>
                  </a:cubicBezTo>
                  <a:lnTo>
                    <a:pt x="191094" y="426145"/>
                  </a:lnTo>
                  <a:cubicBezTo>
                    <a:pt x="183351" y="426145"/>
                    <a:pt x="177032" y="419835"/>
                    <a:pt x="177032" y="412103"/>
                  </a:cubicBezTo>
                  <a:cubicBezTo>
                    <a:pt x="177032" y="404283"/>
                    <a:pt x="183351" y="398061"/>
                    <a:pt x="191094" y="398061"/>
                  </a:cubicBezTo>
                  <a:lnTo>
                    <a:pt x="245121" y="398061"/>
                  </a:lnTo>
                  <a:lnTo>
                    <a:pt x="245121" y="374599"/>
                  </a:lnTo>
                  <a:lnTo>
                    <a:pt x="14063" y="374599"/>
                  </a:lnTo>
                  <a:cubicBezTo>
                    <a:pt x="6319" y="374599"/>
                    <a:pt x="0" y="368289"/>
                    <a:pt x="0" y="360468"/>
                  </a:cubicBezTo>
                  <a:lnTo>
                    <a:pt x="0" y="305189"/>
                  </a:lnTo>
                  <a:lnTo>
                    <a:pt x="0" y="14042"/>
                  </a:lnTo>
                  <a:cubicBezTo>
                    <a:pt x="0" y="6221"/>
                    <a:pt x="6319" y="0"/>
                    <a:pt x="14063" y="0"/>
                  </a:cubicBezTo>
                  <a:close/>
                </a:path>
              </a:pathLst>
            </a:custGeom>
            <a:blipFill rotWithShape="1">
              <a:blip r:embed="rId1"/>
              <a:tile tx="0" ty="0" sx="100000" sy="100000" flip="none" algn="tl"/>
            </a:blip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4969" y="8008"/>
              <a:ext cx="3907" cy="1474"/>
              <a:chOff x="6568157" y="1454293"/>
              <a:chExt cx="2480743" cy="93613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568157" y="1840147"/>
                <a:ext cx="2298854" cy="550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区块链简化跨国房地产交易，确保合同和产权转移合法性。</a:t>
                </a:r>
                <a:endPara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893406" y="1454293"/>
                <a:ext cx="2155494" cy="39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2800" b="1" spc="2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1800" b="0" spc="-150" dirty="0" err="1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Propy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 (</a:t>
                </a:r>
                <a:r>
                  <a:rPr lang="zh-CN" altLang="en-US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美国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/</a:t>
                </a:r>
                <a:r>
                  <a:rPr lang="zh-CN" altLang="en-US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欧洲</a:t>
                </a:r>
                <a:r>
                  <a:rPr lang="en-US" altLang="zh-CN" sz="1800" b="0" spc="-150" dirty="0">
                    <a:solidFill>
                      <a:srgbClr val="256DB7"/>
                    </a:solidFill>
                    <a:cs typeface="Microsoft YaHei" panose="020B0503020204020204" pitchFamily="34" charset="-122"/>
                  </a:rPr>
                  <a:t>)</a:t>
                </a:r>
                <a:endParaRPr lang="en-US" altLang="zh-CN" sz="1800" b="0" spc="-150" dirty="0">
                  <a:solidFill>
                    <a:srgbClr val="256DB7"/>
                  </a:solidFill>
                  <a:cs typeface="Microsoft YaHei" panose="020B0503020204020204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730558" y="1580674"/>
            <a:ext cx="2874439" cy="94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400" b="0" dirty="0">
                <a:solidFill>
                  <a:srgbClr val="2F3032"/>
                </a:solidFill>
              </a:rPr>
              <a:t>区块链在司法领域的作用与挑战</a:t>
            </a:r>
            <a:endParaRPr lang="zh-CN" altLang="en-US" sz="2400" b="0" dirty="0">
              <a:solidFill>
                <a:srgbClr val="2F303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69627" y="3074877"/>
            <a:ext cx="4025840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区块链在司法领域的作用：提高证据管理的透明度，增强合同执行的效率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69670" y="4212590"/>
            <a:ext cx="4258310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技术与法律的挑战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•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技术标准化：不同项目互操作性差，影响跨国协作。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•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法律适应性：区块链证据采纳和智能合约法律条款编码存在风险。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02700" y="3096284"/>
            <a:ext cx="344687" cy="344687"/>
            <a:chOff x="497852" y="4726670"/>
            <a:chExt cx="537177" cy="537177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53" name="椭圆 52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grpFill/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0102" y="4299838"/>
            <a:ext cx="344687" cy="344687"/>
            <a:chOff x="497852" y="4726670"/>
            <a:chExt cx="537177" cy="537177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56" name="椭圆 55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grpFill/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0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1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2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3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4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5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6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17.xml><?xml version="1.0" encoding="utf-8"?>
<p:tagLst xmlns:p="http://schemas.openxmlformats.org/presentationml/2006/main">
  <p:tag name="KSO_WM_DIAGRAM_VIRTUALLY_FRAME" val="{&quot;height&quot;:376.06232682638904,&quot;left&quot;:81.05,&quot;top&quot;:99.55,&quot;width&quot;:830.3500000000006}"/>
</p:tagLst>
</file>

<file path=ppt/tags/tag18.xml><?xml version="1.0" encoding="utf-8"?>
<p:tagLst xmlns:p="http://schemas.openxmlformats.org/presentationml/2006/main">
  <p:tag name="KSO_WM_DIAGRAM_VIRTUALLY_FRAME" val="{&quot;height&quot;:376.06232682638904,&quot;left&quot;:81.05,&quot;top&quot;:99.55,&quot;width&quot;:830.3500000000006}"/>
</p:tagLst>
</file>

<file path=ppt/tags/tag19.xml><?xml version="1.0" encoding="utf-8"?>
<p:tagLst xmlns:p="http://schemas.openxmlformats.org/presentationml/2006/main">
  <p:tag name="KSO_WM_DIAGRAM_VIRTUALLY_FRAME" val="{&quot;height&quot;:376.06232682638904,&quot;left&quot;:81.05,&quot;top&quot;:99.55,&quot;width&quot;:830.3500000000006}"/>
</p:tagLst>
</file>

<file path=ppt/tags/tag2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20.xml><?xml version="1.0" encoding="utf-8"?>
<p:tagLst xmlns:p="http://schemas.openxmlformats.org/presentationml/2006/main">
  <p:tag name="KSO_WM_DIAGRAM_VIRTUALLY_FRAME" val="{&quot;height&quot;:376.06232682638904,&quot;left&quot;:81.05,&quot;top&quot;:99.55,&quot;width&quot;:830.3500000000006}"/>
</p:tagLst>
</file>

<file path=ppt/tags/tag21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2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3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4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5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6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7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8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29.xml><?xml version="1.0" encoding="utf-8"?>
<p:tagLst xmlns:p="http://schemas.openxmlformats.org/presentationml/2006/main">
  <p:tag name="KSO_WM_DIAGRAM_VIRTUALLY_FRAME" val="{&quot;height&quot;:225.6938582677166,&quot;left&quot;:64.23968503937006,&quot;top&quot;:214.8807874015748,&quot;width&quot;:527.6772807559438}"/>
</p:tagLst>
</file>

<file path=ppt/tags/tag3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30.xml><?xml version="1.0" encoding="utf-8"?>
<p:tagLst xmlns:p="http://schemas.openxmlformats.org/presentationml/2006/main">
  <p:tag name="KSO_WM_DIAGRAM_VIRTUALLY_FRAME" val="{&quot;height&quot;:540,&quot;left&quot;:482.87496062992125,&quot;top&quot;:0,&quot;width&quot;:893.8603937007872}"/>
</p:tagLst>
</file>

<file path=ppt/tags/tag31.xml><?xml version="1.0" encoding="utf-8"?>
<p:tagLst xmlns:p="http://schemas.openxmlformats.org/presentationml/2006/main">
  <p:tag name="KSO_WM_DIAGRAM_VIRTUALLY_FRAME" val="{&quot;height&quot;:540,&quot;left&quot;:482.87496062992125,&quot;top&quot;:0,&quot;width&quot;:893.8603937007872}"/>
</p:tagLst>
</file>

<file path=ppt/tags/tag32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33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34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35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36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37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38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39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40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1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2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3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4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5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6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7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8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49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50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1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2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3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4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5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6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7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8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59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6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60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61.xml><?xml version="1.0" encoding="utf-8"?>
<p:tagLst xmlns:p="http://schemas.openxmlformats.org/presentationml/2006/main">
  <p:tag name="KSO_WM_DIAGRAM_VIRTUALLY_FRAME" val="{&quot;height&quot;:248.0251968503938,&quot;left&quot;:42.127716535433066,&quot;top&quot;:179.35212598425196,&quot;width&quot;:880.0085039370078}"/>
</p:tagLst>
</file>

<file path=ppt/tags/tag62.xml><?xml version="1.0" encoding="utf-8"?>
<p:tagLst xmlns:p="http://schemas.openxmlformats.org/presentationml/2006/main">
  <p:tag name="commondata" val="eyJoZGlkIjoiMDY0MzIwYTYxMzZjNDk0ODhmYWI2ZjMyYzlhOWY5MGMifQ=="/>
  <p:tag name="resource_record_key" val="{&quot;13&quot;:[4685216,4722044]}"/>
</p:tagLst>
</file>

<file path=ppt/tags/tag7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8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ags/tag9.xml><?xml version="1.0" encoding="utf-8"?>
<p:tagLst xmlns:p="http://schemas.openxmlformats.org/presentationml/2006/main">
  <p:tag name="KSO_WM_DIAGRAM_VIRTUALLY_FRAME" val="{&quot;height&quot;:373.5932283464566,&quot;left&quot;:340.8245669291338,&quot;top&quot;:91.55,&quot;width&quot;:703.4254330708661}"/>
</p:tagLst>
</file>

<file path=ppt/theme/theme1.xml><?xml version="1.0" encoding="utf-8"?>
<a:theme xmlns:a="http://schemas.openxmlformats.org/drawingml/2006/main" name="WPS">
  <a:themeElements>
    <a:clrScheme name="清华答辩主题色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660974"/>
      </a:accent1>
      <a:accent2>
        <a:srgbClr val="830B93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字体搭配05-旁门左道">
      <a:majorFont>
        <a:latin typeface="Roboto Bold"/>
        <a:ea typeface="思源宋体 CN Heavy"/>
        <a:cs typeface=""/>
      </a:majorFont>
      <a:minorFont>
        <a:latin typeface="Roboto Bold"/>
        <a:ea typeface="思源黑体 CN Regular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400" dirty="0" smtClean="0">
            <a:latin typeface="+mj-ea"/>
            <a:ea typeface="+mj-ea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3303</Words>
  <Application>WPS 表格</Application>
  <PresentationFormat>宽屏</PresentationFormat>
  <Paragraphs>422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SimSun</vt:lpstr>
      <vt:lpstr>Wingdings</vt:lpstr>
      <vt:lpstr>思源宋体 CN Heavy</vt:lpstr>
      <vt:lpstr>汉仪书宋二KW</vt:lpstr>
      <vt:lpstr>Microsoft YaHei</vt:lpstr>
      <vt:lpstr>汉仪旗黑</vt:lpstr>
      <vt:lpstr>Georgia</vt:lpstr>
      <vt:lpstr>微软雅黑 Light</vt:lpstr>
      <vt:lpstr>Roboto Bold</vt:lpstr>
      <vt:lpstr>苹方-简</vt:lpstr>
      <vt:lpstr>SimSun</vt:lpstr>
      <vt:lpstr>Arial Unicode MS</vt:lpstr>
      <vt:lpstr>Calibri</vt:lpstr>
      <vt:lpstr>Helvetica Neue</vt:lpstr>
      <vt:lpstr>Wingdings</vt:lpstr>
      <vt:lpstr>思源黑体 CN Regular</vt:lpstr>
      <vt:lpstr>汉仪中黑KW</vt:lpstr>
      <vt:lpstr>Microsoft YaHei</vt:lpstr>
      <vt:lpstr>微软雅黑 Light</vt:lpstr>
      <vt:lpstr>思源宋体 CN Heavy</vt:lpstr>
      <vt:lpstr>华文中宋</vt:lpstr>
      <vt:lpstr>Hope Bold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 Duan</dc:creator>
  <cp:lastModifiedBy>伤心红烧肉（重开朋友圈版）</cp:lastModifiedBy>
  <cp:revision>82</cp:revision>
  <dcterms:created xsi:type="dcterms:W3CDTF">2024-12-26T12:32:42Z</dcterms:created>
  <dcterms:modified xsi:type="dcterms:W3CDTF">2024-12-26T12:32:42Z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6570A7BB338E291EEA4C6D6712507CDB_43</vt:lpwstr>
  </property>
  <property fmtid="{D5CDD505-2E9C-101B-9397-08002B2CF9AE}" pid="3" name="KSOProductBuildVer">
    <vt:lpwstr>2052-6.13.2.8918</vt:lpwstr>
  </property>
</Properties>
</file>