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sldIdLst>
    <p:sldId id="257" r:id="rId3"/>
    <p:sldId id="261" r:id="rId4"/>
    <p:sldId id="262" r:id="rId5"/>
    <p:sldId id="263" r:id="rId6"/>
    <p:sldId id="277" r:id="rId7"/>
    <p:sldId id="280" r:id="rId8"/>
    <p:sldId id="284" r:id="rId9"/>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86483" autoAdjust="0"/>
  </p:normalViewPr>
  <p:slideViewPr>
    <p:cSldViewPr snapToGrid="0">
      <p:cViewPr>
        <p:scale>
          <a:sx n="76" d="100"/>
          <a:sy n="76" d="100"/>
        </p:scale>
        <p:origin x="620" y="48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8.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A9E8B-8668-4EE9-81CF-39121E27677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accent1">
            <a:lumMod val="20000"/>
            <a:lumOff val="80000"/>
            <a:alpha val="40000"/>
          </a:schemeClr>
        </a:solidFill>
        <a:effectLst/>
      </p:bgPr>
    </p:bg>
    <p:spTree>
      <p:nvGrpSpPr>
        <p:cNvPr id="1" name=""/>
        <p:cNvGrpSpPr/>
        <p:nvPr/>
      </p:nvGrpSpPr>
      <p:grpSpPr>
        <a:xfrm>
          <a:off x="0" y="0"/>
          <a:ext cx="0" cy="0"/>
          <a:chOff x="0" y="0"/>
          <a:chExt cx="0" cy="0"/>
        </a:xfrm>
      </p:grpSpPr>
      <p:grpSp>
        <p:nvGrpSpPr>
          <p:cNvPr id="53" name="Group 52"/>
          <p:cNvGrpSpPr/>
          <p:nvPr/>
        </p:nvGrpSpPr>
        <p:grpSpPr>
          <a:xfrm>
            <a:off x="0" y="-1"/>
            <a:ext cx="12192001" cy="6858001"/>
            <a:chOff x="0" y="-1"/>
            <a:chExt cx="12192001" cy="6858001"/>
          </a:xfrm>
        </p:grpSpPr>
        <p:sp>
          <p:nvSpPr>
            <p:cNvPr id="52" name="Freeform: Shape 51"/>
            <p:cNvSpPr/>
            <p:nvPr/>
          </p:nvSpPr>
          <p:spPr>
            <a:xfrm>
              <a:off x="0" y="0"/>
              <a:ext cx="7329436" cy="6858000"/>
            </a:xfrm>
            <a:custGeom>
              <a:avLst/>
              <a:gdLst>
                <a:gd name="connsiteX0" fmla="*/ 3662313 w 7329436"/>
                <a:gd name="connsiteY0" fmla="*/ 0 h 6858000"/>
                <a:gd name="connsiteX1" fmla="*/ 4295325 w 7329436"/>
                <a:gd name="connsiteY1" fmla="*/ 0 h 6858000"/>
                <a:gd name="connsiteX2" fmla="*/ 7329436 w 7329436"/>
                <a:gd name="connsiteY2" fmla="*/ 6858000 h 6858000"/>
                <a:gd name="connsiteX3" fmla="*/ 6696423 w 7329436"/>
                <a:gd name="connsiteY3" fmla="*/ 6858000 h 6858000"/>
                <a:gd name="connsiteX4" fmla="*/ 0 w 7329436"/>
                <a:gd name="connsiteY4" fmla="*/ 0 h 6858000"/>
                <a:gd name="connsiteX5" fmla="*/ 3584442 w 7329436"/>
                <a:gd name="connsiteY5" fmla="*/ 0 h 6858000"/>
                <a:gd name="connsiteX6" fmla="*/ 6618553 w 7329436"/>
                <a:gd name="connsiteY6" fmla="*/ 6858000 h 6858000"/>
                <a:gd name="connsiteX7" fmla="*/ 1428295 w 7329436"/>
                <a:gd name="connsiteY7" fmla="*/ 6858000 h 6858000"/>
                <a:gd name="connsiteX8" fmla="*/ 0 w 7329436"/>
                <a:gd name="connsiteY8" fmla="*/ 36296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9436" h="6858000">
                  <a:moveTo>
                    <a:pt x="3662313" y="0"/>
                  </a:moveTo>
                  <a:lnTo>
                    <a:pt x="4295325" y="0"/>
                  </a:lnTo>
                  <a:lnTo>
                    <a:pt x="7329436" y="6858000"/>
                  </a:lnTo>
                  <a:lnTo>
                    <a:pt x="6696423" y="6858000"/>
                  </a:lnTo>
                  <a:close/>
                  <a:moveTo>
                    <a:pt x="0" y="0"/>
                  </a:moveTo>
                  <a:lnTo>
                    <a:pt x="3584442" y="0"/>
                  </a:lnTo>
                  <a:lnTo>
                    <a:pt x="6618553" y="6858000"/>
                  </a:lnTo>
                  <a:lnTo>
                    <a:pt x="1428295" y="6858000"/>
                  </a:lnTo>
                  <a:lnTo>
                    <a:pt x="0" y="3629625"/>
                  </a:lnTo>
                  <a:close/>
                </a:path>
              </a:pathLst>
            </a:custGeom>
            <a:blipFill rotWithShape="0">
              <a:blip r:embed="rId2"/>
              <a:srcRect/>
              <a:stretch>
                <a:fillRect l="-29130" r="-3793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Arial" panose="020B0604020202020204" pitchFamily="34" charset="0"/>
                <a:ea typeface="微软雅黑" panose="020B0503020204020204" pitchFamily="34" charset="-122"/>
              </a:endParaRPr>
            </a:p>
          </p:txBody>
        </p:sp>
        <p:sp>
          <p:nvSpPr>
            <p:cNvPr id="54" name="Freeform: Shape 53"/>
            <p:cNvSpPr/>
            <p:nvPr/>
          </p:nvSpPr>
          <p:spPr>
            <a:xfrm>
              <a:off x="0" y="0"/>
              <a:ext cx="7329436" cy="6858000"/>
            </a:xfrm>
            <a:custGeom>
              <a:avLst/>
              <a:gdLst>
                <a:gd name="connsiteX0" fmla="*/ 3662313 w 7329436"/>
                <a:gd name="connsiteY0" fmla="*/ 0 h 6858000"/>
                <a:gd name="connsiteX1" fmla="*/ 4295325 w 7329436"/>
                <a:gd name="connsiteY1" fmla="*/ 0 h 6858000"/>
                <a:gd name="connsiteX2" fmla="*/ 7329436 w 7329436"/>
                <a:gd name="connsiteY2" fmla="*/ 6858000 h 6858000"/>
                <a:gd name="connsiteX3" fmla="*/ 6696423 w 7329436"/>
                <a:gd name="connsiteY3" fmla="*/ 6858000 h 6858000"/>
                <a:gd name="connsiteX4" fmla="*/ 0 w 7329436"/>
                <a:gd name="connsiteY4" fmla="*/ 0 h 6858000"/>
                <a:gd name="connsiteX5" fmla="*/ 3584442 w 7329436"/>
                <a:gd name="connsiteY5" fmla="*/ 0 h 6858000"/>
                <a:gd name="connsiteX6" fmla="*/ 6618553 w 7329436"/>
                <a:gd name="connsiteY6" fmla="*/ 6858000 h 6858000"/>
                <a:gd name="connsiteX7" fmla="*/ 1428295 w 7329436"/>
                <a:gd name="connsiteY7" fmla="*/ 6858000 h 6858000"/>
                <a:gd name="connsiteX8" fmla="*/ 0 w 7329436"/>
                <a:gd name="connsiteY8" fmla="*/ 36296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9436" h="6858000">
                  <a:moveTo>
                    <a:pt x="3662313" y="0"/>
                  </a:moveTo>
                  <a:lnTo>
                    <a:pt x="4295325" y="0"/>
                  </a:lnTo>
                  <a:lnTo>
                    <a:pt x="7329436" y="6858000"/>
                  </a:lnTo>
                  <a:lnTo>
                    <a:pt x="6696423" y="6858000"/>
                  </a:lnTo>
                  <a:close/>
                  <a:moveTo>
                    <a:pt x="0" y="0"/>
                  </a:moveTo>
                  <a:lnTo>
                    <a:pt x="3584442" y="0"/>
                  </a:lnTo>
                  <a:lnTo>
                    <a:pt x="6618553" y="6858000"/>
                  </a:lnTo>
                  <a:lnTo>
                    <a:pt x="1428295" y="6858000"/>
                  </a:lnTo>
                  <a:lnTo>
                    <a:pt x="0" y="3629625"/>
                  </a:lnTo>
                  <a:close/>
                </a:path>
              </a:pathLst>
            </a:custGeom>
            <a:solidFill>
              <a:schemeClr val="accent1">
                <a:alpha val="1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Arial" panose="020B0604020202020204" pitchFamily="34" charset="0"/>
                <a:ea typeface="微软雅黑" panose="020B0503020204020204" pitchFamily="34" charset="-122"/>
              </a:endParaRPr>
            </a:p>
          </p:txBody>
        </p:sp>
        <p:sp>
          <p:nvSpPr>
            <p:cNvPr id="40" name="Freeform: Shape 39"/>
            <p:cNvSpPr/>
            <p:nvPr/>
          </p:nvSpPr>
          <p:spPr>
            <a:xfrm>
              <a:off x="1" y="6489290"/>
              <a:ext cx="10723337" cy="368710"/>
            </a:xfrm>
            <a:custGeom>
              <a:avLst/>
              <a:gdLst>
                <a:gd name="connsiteX0" fmla="*/ 0 w 10723337"/>
                <a:gd name="connsiteY0" fmla="*/ 0 h 368710"/>
                <a:gd name="connsiteX1" fmla="*/ 10560212 w 10723337"/>
                <a:gd name="connsiteY1" fmla="*/ 0 h 368710"/>
                <a:gd name="connsiteX2" fmla="*/ 10723337 w 10723337"/>
                <a:gd name="connsiteY2" fmla="*/ 368710 h 368710"/>
                <a:gd name="connsiteX3" fmla="*/ 0 w 10723337"/>
                <a:gd name="connsiteY3" fmla="*/ 368710 h 368710"/>
                <a:gd name="connsiteX4" fmla="*/ 0 w 10723337"/>
                <a:gd name="connsiteY4" fmla="*/ 0 h 36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3337" h="368710">
                  <a:moveTo>
                    <a:pt x="0" y="0"/>
                  </a:moveTo>
                  <a:lnTo>
                    <a:pt x="10560212" y="0"/>
                  </a:lnTo>
                  <a:lnTo>
                    <a:pt x="10723337" y="368710"/>
                  </a:lnTo>
                  <a:lnTo>
                    <a:pt x="0" y="368710"/>
                  </a:lnTo>
                  <a:lnTo>
                    <a:pt x="0"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9" name="Freeform: Shape 38"/>
            <p:cNvSpPr/>
            <p:nvPr/>
          </p:nvSpPr>
          <p:spPr>
            <a:xfrm>
              <a:off x="10947826" y="6489290"/>
              <a:ext cx="1244175" cy="368710"/>
            </a:xfrm>
            <a:custGeom>
              <a:avLst/>
              <a:gdLst>
                <a:gd name="connsiteX0" fmla="*/ 0 w 1244175"/>
                <a:gd name="connsiteY0" fmla="*/ 0 h 368710"/>
                <a:gd name="connsiteX1" fmla="*/ 1244175 w 1244175"/>
                <a:gd name="connsiteY1" fmla="*/ 0 h 368710"/>
                <a:gd name="connsiteX2" fmla="*/ 1244175 w 1244175"/>
                <a:gd name="connsiteY2" fmla="*/ 368710 h 368710"/>
                <a:gd name="connsiteX3" fmla="*/ 163125 w 1244175"/>
                <a:gd name="connsiteY3" fmla="*/ 368710 h 368710"/>
                <a:gd name="connsiteX4" fmla="*/ 0 w 1244175"/>
                <a:gd name="connsiteY4" fmla="*/ 0 h 36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175" h="368710">
                  <a:moveTo>
                    <a:pt x="0" y="0"/>
                  </a:moveTo>
                  <a:lnTo>
                    <a:pt x="1244175" y="0"/>
                  </a:lnTo>
                  <a:lnTo>
                    <a:pt x="1244175" y="368710"/>
                  </a:lnTo>
                  <a:lnTo>
                    <a:pt x="163125" y="368710"/>
                  </a:lnTo>
                  <a:lnTo>
                    <a:pt x="0"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Freeform: Shape 32"/>
            <p:cNvSpPr/>
            <p:nvPr/>
          </p:nvSpPr>
          <p:spPr>
            <a:xfrm>
              <a:off x="1" y="4748981"/>
              <a:ext cx="4020357" cy="1520722"/>
            </a:xfrm>
            <a:custGeom>
              <a:avLst/>
              <a:gdLst>
                <a:gd name="connsiteX0" fmla="*/ 0 w 4020357"/>
                <a:gd name="connsiteY0" fmla="*/ 0 h 1520722"/>
                <a:gd name="connsiteX1" fmla="*/ 3347560 w 4020357"/>
                <a:gd name="connsiteY1" fmla="*/ 0 h 1520722"/>
                <a:gd name="connsiteX2" fmla="*/ 4020357 w 4020357"/>
                <a:gd name="connsiteY2" fmla="*/ 1520722 h 1520722"/>
                <a:gd name="connsiteX3" fmla="*/ 0 w 4020357"/>
                <a:gd name="connsiteY3" fmla="*/ 1520722 h 1520722"/>
                <a:gd name="connsiteX4" fmla="*/ 0 w 4020357"/>
                <a:gd name="connsiteY4" fmla="*/ 0 h 1520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357" h="1520722">
                  <a:moveTo>
                    <a:pt x="0" y="0"/>
                  </a:moveTo>
                  <a:lnTo>
                    <a:pt x="3347560" y="0"/>
                  </a:lnTo>
                  <a:lnTo>
                    <a:pt x="4020357" y="1520722"/>
                  </a:lnTo>
                  <a:lnTo>
                    <a:pt x="0" y="1520722"/>
                  </a:lnTo>
                  <a:lnTo>
                    <a:pt x="0" y="0"/>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8" name="Freeform: Shape 47"/>
            <p:cNvSpPr/>
            <p:nvPr/>
          </p:nvSpPr>
          <p:spPr>
            <a:xfrm>
              <a:off x="4479012" y="-1"/>
              <a:ext cx="1272858" cy="2000920"/>
            </a:xfrm>
            <a:custGeom>
              <a:avLst/>
              <a:gdLst>
                <a:gd name="connsiteX0" fmla="*/ 0 w 1272858"/>
                <a:gd name="connsiteY0" fmla="*/ 0 h 2000920"/>
                <a:gd name="connsiteX1" fmla="*/ 387613 w 1272858"/>
                <a:gd name="connsiteY1" fmla="*/ 1 h 2000920"/>
                <a:gd name="connsiteX2" fmla="*/ 1272858 w 1272858"/>
                <a:gd name="connsiteY2" fmla="*/ 2000920 h 2000920"/>
                <a:gd name="connsiteX3" fmla="*/ 885246 w 1272858"/>
                <a:gd name="connsiteY3" fmla="*/ 2000920 h 2000920"/>
                <a:gd name="connsiteX4" fmla="*/ 0 w 1272858"/>
                <a:gd name="connsiteY4" fmla="*/ 0 h 2000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858" h="2000920">
                  <a:moveTo>
                    <a:pt x="0" y="0"/>
                  </a:moveTo>
                  <a:lnTo>
                    <a:pt x="387613" y="1"/>
                  </a:lnTo>
                  <a:lnTo>
                    <a:pt x="1272858" y="2000920"/>
                  </a:lnTo>
                  <a:lnTo>
                    <a:pt x="885246" y="2000920"/>
                  </a:lnTo>
                  <a:lnTo>
                    <a:pt x="0"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Title 4"/>
          <p:cNvSpPr>
            <a:spLocks noGrp="1"/>
          </p:cNvSpPr>
          <p:nvPr>
            <p:ph type="ctrTitle" hasCustomPrompt="1"/>
          </p:nvPr>
        </p:nvSpPr>
        <p:spPr>
          <a:xfrm>
            <a:off x="5751870" y="1092200"/>
            <a:ext cx="5767029" cy="2336800"/>
          </a:xfrm>
          <a:prstGeom prst="rect">
            <a:avLst/>
          </a:prstGeom>
        </p:spPr>
        <p:txBody>
          <a:bodyPr wrap="square" anchor="b">
            <a:normAutofit/>
          </a:bodyPr>
          <a:lstStyle>
            <a:lvl1pPr algn="r">
              <a:lnSpc>
                <a:spcPct val="100000"/>
              </a:lnSpc>
              <a:defRPr sz="5400">
                <a:ln w="19050">
                  <a:noFill/>
                </a:ln>
                <a:solidFill>
                  <a:schemeClr val="tx1"/>
                </a:solidFill>
              </a:defRPr>
            </a:lvl1pPr>
          </a:lstStyle>
          <a:p>
            <a:pPr lvl="0"/>
            <a:r>
              <a:rPr lang="en-US"/>
              <a:t>Click to add title</a:t>
            </a:r>
            <a:endParaRPr lang="en-US"/>
          </a:p>
        </p:txBody>
      </p:sp>
      <p:sp>
        <p:nvSpPr>
          <p:cNvPr id="9" name="Subtitle 8"/>
          <p:cNvSpPr>
            <a:spLocks noGrp="1"/>
          </p:cNvSpPr>
          <p:nvPr>
            <p:ph type="subTitle" sz="quarter" idx="1" hasCustomPrompt="1"/>
          </p:nvPr>
        </p:nvSpPr>
        <p:spPr>
          <a:xfrm>
            <a:off x="7837715" y="3659126"/>
            <a:ext cx="3681186" cy="709674"/>
          </a:xfrm>
          <a:prstGeom prst="roundRect">
            <a:avLst>
              <a:gd name="adj" fmla="val 0"/>
            </a:avLst>
          </a:prstGeom>
          <a:solidFill>
            <a:schemeClr val="accent1"/>
          </a:solidFill>
          <a:ln>
            <a:noFill/>
          </a:ln>
        </p:spPr>
        <p:txBody>
          <a:bodyPr vert="horz" wrap="square" lIns="91440" tIns="45720" rIns="91440" bIns="45720" rtlCol="0" anchor="ctr" anchorCtr="0">
            <a:normAutofit/>
          </a:bodyPr>
          <a:lstStyle>
            <a:lvl1pPr marL="0" indent="0" algn="ctr">
              <a:lnSpc>
                <a:spcPct val="100000"/>
              </a:lnSpc>
              <a:buNone/>
              <a:defRPr lang="en-US" sz="2000" dirty="0">
                <a:solidFill>
                  <a:srgbClr val="FFFFFF"/>
                </a:solidFill>
                <a:latin typeface="+mj-lt"/>
              </a:defRPr>
            </a:lvl1pPr>
          </a:lstStyle>
          <a:p>
            <a:pPr lvl="0"/>
            <a:r>
              <a:rPr lang="en-US"/>
              <a:t>Click to add subtitle</a:t>
            </a:r>
            <a:endParaRPr lang="en-US"/>
          </a:p>
        </p:txBody>
      </p:sp>
      <p:sp>
        <p:nvSpPr>
          <p:cNvPr id="4" name="Text Placeholder 3"/>
          <p:cNvSpPr>
            <a:spLocks noGrp="1"/>
          </p:cNvSpPr>
          <p:nvPr>
            <p:ph type="body" sz="quarter" idx="13" hasCustomPrompt="1"/>
          </p:nvPr>
        </p:nvSpPr>
        <p:spPr>
          <a:xfrm>
            <a:off x="660400" y="5540115"/>
            <a:ext cx="1846665" cy="280488"/>
          </a:xfrm>
          <a:prstGeom prst="rect">
            <a:avLst/>
          </a:prstGeom>
          <a:noFill/>
          <a:ln>
            <a:noFill/>
          </a:ln>
        </p:spPr>
        <p:txBody>
          <a:bodyPr wrap="square" lIns="90000" anchor="ctr" anchorCtr="0">
            <a:normAutofit/>
          </a:bodyPr>
          <a:lstStyle>
            <a:lvl1pPr marL="0" indent="0" algn="l">
              <a:lnSpc>
                <a:spcPct val="100000"/>
              </a:lnSpc>
              <a:buNone/>
              <a:defRPr sz="1200">
                <a:solidFill>
                  <a:srgbClr val="FFFFFF"/>
                </a:solidFill>
              </a:defRPr>
            </a:lvl1pPr>
          </a:lstStyle>
          <a:p>
            <a:pPr lvl="0"/>
            <a:r>
              <a:rPr lang="en-US"/>
              <a:t>Presenter name</a:t>
            </a:r>
            <a:endParaRPr lang="en-US"/>
          </a:p>
        </p:txBody>
      </p:sp>
      <p:sp>
        <p:nvSpPr>
          <p:cNvPr id="7" name="Text Placeholder 6"/>
          <p:cNvSpPr>
            <a:spLocks noGrp="1"/>
          </p:cNvSpPr>
          <p:nvPr>
            <p:ph type="body" sz="quarter" idx="14" hasCustomPrompt="1"/>
          </p:nvPr>
        </p:nvSpPr>
        <p:spPr>
          <a:xfrm>
            <a:off x="660400" y="5180284"/>
            <a:ext cx="1846665" cy="280488"/>
          </a:xfrm>
          <a:prstGeom prst="rect">
            <a:avLst/>
          </a:prstGeom>
          <a:ln>
            <a:noFill/>
          </a:ln>
        </p:spPr>
        <p:txBody>
          <a:bodyPr wrap="none" anchor="ctr" anchorCtr="0">
            <a:normAutofit/>
          </a:bodyPr>
          <a:lstStyle>
            <a:lvl1pPr marL="0" indent="0" algn="l">
              <a:lnSpc>
                <a:spcPct val="100000"/>
              </a:lnSpc>
              <a:buNone/>
              <a:defRPr sz="1200">
                <a:solidFill>
                  <a:srgbClr val="FFFFFF"/>
                </a:solidFill>
              </a:defRPr>
            </a:lvl1pPr>
          </a:lstStyle>
          <a:p>
            <a:pPr lvl="0"/>
            <a:r>
              <a:rPr lang="en-US"/>
              <a:t>www.officeplus.cn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rotWithShape="0">
              <a:blip r:embed="rId2"/>
              <a:srcRect/>
              <a:stretch>
                <a:fillRect r="-36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lvl="0" algn="ctr"/>
              <a:endParaRPr lang="zh-CN" altLang="en-US"/>
            </a:p>
          </p:txBody>
        </p:sp>
        <p:sp>
          <p:nvSpPr>
            <p:cNvPr id="10" name="Rectangle 9"/>
            <p:cNvSpPr/>
            <p:nvPr/>
          </p:nvSpPr>
          <p:spPr>
            <a:xfrm>
              <a:off x="0" y="0"/>
              <a:ext cx="12192000" cy="6858000"/>
            </a:xfrm>
            <a:prstGeom prst="rect">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itle 8"/>
          <p:cNvSpPr>
            <a:spLocks noGrp="1"/>
          </p:cNvSpPr>
          <p:nvPr>
            <p:ph type="title" hasCustomPrompt="1"/>
          </p:nvPr>
        </p:nvSpPr>
        <p:spPr>
          <a:xfrm>
            <a:off x="660400" y="0"/>
            <a:ext cx="10858500" cy="1028700"/>
          </a:xfrm>
          <a:prstGeom prst="rect">
            <a:avLst/>
          </a:prstGeom>
        </p:spPr>
        <p:txBody>
          <a:bodyPr anchor="b">
            <a:normAutofit/>
          </a:bodyPr>
          <a:lstStyle>
            <a:lvl1pPr>
              <a:lnSpc>
                <a:spcPct val="100000"/>
              </a:lnSpc>
              <a:defRPr>
                <a:solidFill>
                  <a:schemeClr val="tx1"/>
                </a:solidFill>
              </a:defRPr>
            </a:lvl1pPr>
          </a:lstStyle>
          <a:p>
            <a:pPr lvl="0"/>
            <a:r>
              <a:rPr lang="en-US" dirty="0"/>
              <a:t>Click to add title</a:t>
            </a:r>
            <a:endParaRPr lang="en-US" dirty="0"/>
          </a:p>
        </p:txBody>
      </p:sp>
      <p:sp>
        <p:nvSpPr>
          <p:cNvPr id="8" name="Content Placeholder 7"/>
          <p:cNvSpPr>
            <a:spLocks noGrp="1"/>
          </p:cNvSpPr>
          <p:nvPr>
            <p:ph idx="1" hasCustomPrompt="1"/>
          </p:nvPr>
        </p:nvSpPr>
        <p:spPr>
          <a:xfrm>
            <a:off x="660400" y="1092200"/>
            <a:ext cx="10858500" cy="5041900"/>
          </a:xfrm>
          <a:prstGeom prst="rect">
            <a:avLst/>
          </a:prstGeom>
        </p:spPr>
        <p:txBody>
          <a:bodyPr vert="horz" lIns="91440" tIns="45720" rIns="91440" bIns="45720" rtlCol="0">
            <a:normAutofit/>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Date Placeholder 1"/>
          <p:cNvSpPr>
            <a:spLocks noGrp="1"/>
          </p:cNvSpPr>
          <p:nvPr>
            <p:ph type="dt" sz="half" idx="10"/>
          </p:nvPr>
        </p:nvSpPr>
        <p:spPr/>
        <p:txBody>
          <a:bodyPr/>
          <a:lstStyle/>
          <a:p>
            <a:fld id="{E2982A54-1ED4-49C6-8154-FC2019FF8FB3}"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rotWithShape="0">
            <a:blip r:embed="rId2"/>
            <a:srcRect/>
            <a:stretch>
              <a:fillRect r="-36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lvl="0" algn="ctr"/>
            <a:endParaRPr lang="zh-CN" altLang="en-US"/>
          </a:p>
        </p:txBody>
      </p:sp>
      <p:sp>
        <p:nvSpPr>
          <p:cNvPr id="8" name="Rectangle: Rounded Corners 7"/>
          <p:cNvSpPr/>
          <p:nvPr/>
        </p:nvSpPr>
        <p:spPr>
          <a:xfrm>
            <a:off x="392877" y="491163"/>
            <a:ext cx="11406244" cy="5875674"/>
          </a:xfrm>
          <a:prstGeom prst="roundRect">
            <a:avLst>
              <a:gd name="adj" fmla="val 18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hasCustomPrompt="1"/>
          </p:nvPr>
        </p:nvSpPr>
        <p:spPr>
          <a:xfrm>
            <a:off x="660399" y="1500188"/>
            <a:ext cx="2836800" cy="914400"/>
          </a:xfrm>
          <a:prstGeom prst="rect">
            <a:avLst/>
          </a:prstGeom>
        </p:spPr>
        <p:txBody>
          <a:bodyPr wrap="square" anchor="t">
            <a:normAutofit/>
          </a:bodyPr>
          <a:lstStyle>
            <a:lvl1pPr algn="r">
              <a:lnSpc>
                <a:spcPct val="100000"/>
              </a:lnSpc>
              <a:defRPr sz="2800">
                <a:solidFill>
                  <a:schemeClr val="accent1"/>
                </a:solidFill>
              </a:defRPr>
            </a:lvl1pPr>
          </a:lstStyle>
          <a:p>
            <a:pPr lvl="0"/>
            <a:r>
              <a:rPr lang="en-US"/>
              <a:t>Agenda</a:t>
            </a:r>
            <a:endParaRPr lang="en-US"/>
          </a:p>
        </p:txBody>
      </p:sp>
      <p:sp>
        <p:nvSpPr>
          <p:cNvPr id="11" name="Content Placeholder 10"/>
          <p:cNvSpPr>
            <a:spLocks noGrp="1"/>
          </p:cNvSpPr>
          <p:nvPr>
            <p:ph sz="quarter" idx="1" hasCustomPrompt="1"/>
          </p:nvPr>
        </p:nvSpPr>
        <p:spPr>
          <a:xfrm>
            <a:off x="3746500" y="1500187"/>
            <a:ext cx="7772400" cy="4633200"/>
          </a:xfrm>
          <a:prstGeom prst="rect">
            <a:avLst/>
          </a:prstGeom>
        </p:spPr>
        <p:txBody>
          <a:bodyPr wrap="square">
            <a:normAutofit/>
          </a:bodyPr>
          <a:lstStyle>
            <a:lvl1pPr marL="457200" indent="-457200">
              <a:lnSpc>
                <a:spcPct val="130000"/>
              </a:lnSpc>
              <a:buFont typeface="+mj-lt"/>
              <a:buAutoNum type="arabicPeriod"/>
              <a:defRPr sz="2400" b="0">
                <a:solidFill>
                  <a:schemeClr val="tx1"/>
                </a:solidFill>
                <a:latin typeface="+mn-lt"/>
              </a:defRPr>
            </a:lvl1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Date Placeholder 2"/>
          <p:cNvSpPr>
            <a:spLocks noGrp="1"/>
          </p:cNvSpPr>
          <p:nvPr>
            <p:ph type="dt" sz="half" idx="10"/>
          </p:nvPr>
        </p:nvSpPr>
        <p:spPr/>
        <p:txBody>
          <a:bodyPr/>
          <a:lstStyle/>
          <a:p>
            <a:fld id="{2A27A813-B2FD-42E1-9222-83B574E99074}" type="datetime1">
              <a:rPr lang="zh-CN" altLang="en-US" smtClean="0"/>
            </a:fld>
            <a:endParaRPr lang="en-US" altLang="zh-CN"/>
          </a:p>
        </p:txBody>
      </p:sp>
      <p:sp>
        <p:nvSpPr>
          <p:cNvPr id="4" name="Footer Placeholder 3"/>
          <p:cNvSpPr>
            <a:spLocks noGrp="1"/>
          </p:cNvSpPr>
          <p:nvPr>
            <p:ph type="ftr" sz="quarter" idx="11"/>
          </p:nvPr>
        </p:nvSpPr>
        <p:spPr/>
        <p:txBody>
          <a:bodyPr/>
          <a:lstStyle/>
          <a:p>
            <a:r>
              <a:rPr lang="en-US" altLang="zh-CN" dirty="0"/>
              <a:t>OfficePLUS</a:t>
            </a:r>
            <a:endParaRPr lang="zh-CN" altLang="en-US" dirty="0"/>
          </a:p>
        </p:txBody>
      </p:sp>
      <p:sp>
        <p:nvSpPr>
          <p:cNvPr id="5" name="Slide Number Placeholder 4"/>
          <p:cNvSpPr>
            <a:spLocks noGrp="1"/>
          </p:cNvSpPr>
          <p:nvPr>
            <p:ph type="sldNum" sz="quarter" idx="12"/>
          </p:nvPr>
        </p:nvSpPr>
        <p:spPr/>
        <p:txBody>
          <a:bodyPr/>
          <a:lstStyle/>
          <a:p>
            <a:fld id="{7F65B630-C7FF-41C0-9923-C5E5E29EED81}" type="slidenum">
              <a:rPr lang="en-US" altLang="zh-CN" smtClean="0"/>
            </a:fld>
            <a:endParaRPr lang="en-US" altLang="zh-CN"/>
          </a:p>
        </p:txBody>
      </p:sp>
      <p:grpSp>
        <p:nvGrpSpPr>
          <p:cNvPr id="13" name="Group 12"/>
          <p:cNvGrpSpPr/>
          <p:nvPr/>
        </p:nvGrpSpPr>
        <p:grpSpPr>
          <a:xfrm>
            <a:off x="2626456" y="1500188"/>
            <a:ext cx="994563" cy="4634686"/>
            <a:chOff x="2626456" y="1500188"/>
            <a:chExt cx="994563" cy="4634686"/>
          </a:xfrm>
        </p:grpSpPr>
        <p:cxnSp>
          <p:nvCxnSpPr>
            <p:cNvPr id="14" name="Straight Connector 13"/>
            <p:cNvCxnSpPr/>
            <p:nvPr/>
          </p:nvCxnSpPr>
          <p:spPr>
            <a:xfrm>
              <a:off x="3621019" y="1500188"/>
              <a:ext cx="0" cy="4633913"/>
            </a:xfrm>
            <a:prstGeom prst="line">
              <a:avLst/>
            </a:prstGeom>
            <a:solidFill>
              <a:srgbClr val="FFCC00"/>
            </a:solidFill>
            <a:ln w="3175" cap="flat" cmpd="sng" algn="ctr">
              <a:solidFill>
                <a:schemeClr val="tx1">
                  <a:alpha val="50000"/>
                </a:schemeClr>
              </a:solidFill>
              <a:prstDash val="solid"/>
              <a:round/>
              <a:headEnd type="none" w="med" len="med"/>
              <a:tailEnd type="none" w="med" len="med"/>
            </a:ln>
            <a:effectLst/>
          </p:spPr>
        </p:cxnSp>
        <p:sp>
          <p:nvSpPr>
            <p:cNvPr id="15" name="Freeform: Shape 14"/>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tx1">
                <a:alpha val="15000"/>
              </a:schemeClr>
            </a:solidFill>
            <a:ln>
              <a:noFill/>
            </a:ln>
          </p:spPr>
          <p:txBody>
            <a:bodyPr/>
            <a:lstStyle/>
            <a:p>
              <a:endParaRPr lang="zh-CN" altLang="en-US">
                <a:cs typeface="+mn-ea"/>
                <a:sym typeface="+mn-lt"/>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accent1">
            <a:lumMod val="20000"/>
            <a:lumOff val="80000"/>
            <a:alpha val="40000"/>
          </a:schemeClr>
        </a:solidFill>
        <a:effectLst/>
      </p:bgPr>
    </p:bg>
    <p:spTree>
      <p:nvGrpSpPr>
        <p:cNvPr id="1" name=""/>
        <p:cNvGrpSpPr/>
        <p:nvPr/>
      </p:nvGrpSpPr>
      <p:grpSpPr>
        <a:xfrm>
          <a:off x="0" y="0"/>
          <a:ext cx="0" cy="0"/>
          <a:chOff x="0" y="0"/>
          <a:chExt cx="0" cy="0"/>
        </a:xfrm>
      </p:grpSpPr>
      <p:grpSp>
        <p:nvGrpSpPr>
          <p:cNvPr id="2" name="Group 1"/>
          <p:cNvGrpSpPr/>
          <p:nvPr/>
        </p:nvGrpSpPr>
        <p:grpSpPr>
          <a:xfrm flipH="1">
            <a:off x="-1" y="-1"/>
            <a:ext cx="12192001" cy="6858001"/>
            <a:chOff x="0" y="-1"/>
            <a:chExt cx="12192001" cy="6858001"/>
          </a:xfrm>
        </p:grpSpPr>
        <p:sp>
          <p:nvSpPr>
            <p:cNvPr id="3" name="Freeform: Shape 2"/>
            <p:cNvSpPr/>
            <p:nvPr/>
          </p:nvSpPr>
          <p:spPr>
            <a:xfrm>
              <a:off x="0" y="0"/>
              <a:ext cx="7329436" cy="6858000"/>
            </a:xfrm>
            <a:custGeom>
              <a:avLst/>
              <a:gdLst>
                <a:gd name="connsiteX0" fmla="*/ 3662313 w 7329436"/>
                <a:gd name="connsiteY0" fmla="*/ 0 h 6858000"/>
                <a:gd name="connsiteX1" fmla="*/ 4295325 w 7329436"/>
                <a:gd name="connsiteY1" fmla="*/ 0 h 6858000"/>
                <a:gd name="connsiteX2" fmla="*/ 7329436 w 7329436"/>
                <a:gd name="connsiteY2" fmla="*/ 6858000 h 6858000"/>
                <a:gd name="connsiteX3" fmla="*/ 6696423 w 7329436"/>
                <a:gd name="connsiteY3" fmla="*/ 6858000 h 6858000"/>
                <a:gd name="connsiteX4" fmla="*/ 0 w 7329436"/>
                <a:gd name="connsiteY4" fmla="*/ 0 h 6858000"/>
                <a:gd name="connsiteX5" fmla="*/ 3584442 w 7329436"/>
                <a:gd name="connsiteY5" fmla="*/ 0 h 6858000"/>
                <a:gd name="connsiteX6" fmla="*/ 6618553 w 7329436"/>
                <a:gd name="connsiteY6" fmla="*/ 6858000 h 6858000"/>
                <a:gd name="connsiteX7" fmla="*/ 1428295 w 7329436"/>
                <a:gd name="connsiteY7" fmla="*/ 6858000 h 6858000"/>
                <a:gd name="connsiteX8" fmla="*/ 0 w 7329436"/>
                <a:gd name="connsiteY8" fmla="*/ 36296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9436" h="6858000">
                  <a:moveTo>
                    <a:pt x="3662313" y="0"/>
                  </a:moveTo>
                  <a:lnTo>
                    <a:pt x="4295325" y="0"/>
                  </a:lnTo>
                  <a:lnTo>
                    <a:pt x="7329436" y="6858000"/>
                  </a:lnTo>
                  <a:lnTo>
                    <a:pt x="6696423" y="6858000"/>
                  </a:lnTo>
                  <a:close/>
                  <a:moveTo>
                    <a:pt x="0" y="0"/>
                  </a:moveTo>
                  <a:lnTo>
                    <a:pt x="3584442" y="0"/>
                  </a:lnTo>
                  <a:lnTo>
                    <a:pt x="6618553" y="6858000"/>
                  </a:lnTo>
                  <a:lnTo>
                    <a:pt x="1428295" y="6858000"/>
                  </a:lnTo>
                  <a:lnTo>
                    <a:pt x="0" y="3629625"/>
                  </a:lnTo>
                  <a:close/>
                </a:path>
              </a:pathLst>
            </a:custGeom>
            <a:blipFill rotWithShape="0">
              <a:blip r:embed="rId2"/>
              <a:srcRect/>
              <a:stretch>
                <a:fillRect l="-29130" r="-3793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Arial" panose="020B0604020202020204" pitchFamily="34" charset="0"/>
                <a:ea typeface="微软雅黑" panose="020B0503020204020204" pitchFamily="34" charset="-122"/>
              </a:endParaRPr>
            </a:p>
          </p:txBody>
        </p:sp>
        <p:sp>
          <p:nvSpPr>
            <p:cNvPr id="7" name="Freeform: Shape 6"/>
            <p:cNvSpPr/>
            <p:nvPr/>
          </p:nvSpPr>
          <p:spPr>
            <a:xfrm>
              <a:off x="0" y="0"/>
              <a:ext cx="7329436" cy="6858000"/>
            </a:xfrm>
            <a:custGeom>
              <a:avLst/>
              <a:gdLst>
                <a:gd name="connsiteX0" fmla="*/ 3662313 w 7329436"/>
                <a:gd name="connsiteY0" fmla="*/ 0 h 6858000"/>
                <a:gd name="connsiteX1" fmla="*/ 4295325 w 7329436"/>
                <a:gd name="connsiteY1" fmla="*/ 0 h 6858000"/>
                <a:gd name="connsiteX2" fmla="*/ 7329436 w 7329436"/>
                <a:gd name="connsiteY2" fmla="*/ 6858000 h 6858000"/>
                <a:gd name="connsiteX3" fmla="*/ 6696423 w 7329436"/>
                <a:gd name="connsiteY3" fmla="*/ 6858000 h 6858000"/>
                <a:gd name="connsiteX4" fmla="*/ 0 w 7329436"/>
                <a:gd name="connsiteY4" fmla="*/ 0 h 6858000"/>
                <a:gd name="connsiteX5" fmla="*/ 3584442 w 7329436"/>
                <a:gd name="connsiteY5" fmla="*/ 0 h 6858000"/>
                <a:gd name="connsiteX6" fmla="*/ 6618553 w 7329436"/>
                <a:gd name="connsiteY6" fmla="*/ 6858000 h 6858000"/>
                <a:gd name="connsiteX7" fmla="*/ 1428295 w 7329436"/>
                <a:gd name="connsiteY7" fmla="*/ 6858000 h 6858000"/>
                <a:gd name="connsiteX8" fmla="*/ 0 w 7329436"/>
                <a:gd name="connsiteY8" fmla="*/ 36296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9436" h="6858000">
                  <a:moveTo>
                    <a:pt x="3662313" y="0"/>
                  </a:moveTo>
                  <a:lnTo>
                    <a:pt x="4295325" y="0"/>
                  </a:lnTo>
                  <a:lnTo>
                    <a:pt x="7329436" y="6858000"/>
                  </a:lnTo>
                  <a:lnTo>
                    <a:pt x="6696423" y="6858000"/>
                  </a:lnTo>
                  <a:close/>
                  <a:moveTo>
                    <a:pt x="0" y="0"/>
                  </a:moveTo>
                  <a:lnTo>
                    <a:pt x="3584442" y="0"/>
                  </a:lnTo>
                  <a:lnTo>
                    <a:pt x="6618553" y="6858000"/>
                  </a:lnTo>
                  <a:lnTo>
                    <a:pt x="1428295" y="6858000"/>
                  </a:lnTo>
                  <a:lnTo>
                    <a:pt x="0" y="3629625"/>
                  </a:lnTo>
                  <a:close/>
                </a:path>
              </a:pathLst>
            </a:custGeom>
            <a:solidFill>
              <a:schemeClr val="accent1">
                <a:alpha val="1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Arial" panose="020B0604020202020204" pitchFamily="34" charset="0"/>
                <a:ea typeface="微软雅黑" panose="020B0503020204020204" pitchFamily="34" charset="-122"/>
              </a:endParaRPr>
            </a:p>
          </p:txBody>
        </p:sp>
        <p:sp>
          <p:nvSpPr>
            <p:cNvPr id="9" name="Freeform: Shape 8"/>
            <p:cNvSpPr/>
            <p:nvPr/>
          </p:nvSpPr>
          <p:spPr>
            <a:xfrm>
              <a:off x="1" y="6489290"/>
              <a:ext cx="10723337" cy="368710"/>
            </a:xfrm>
            <a:custGeom>
              <a:avLst/>
              <a:gdLst>
                <a:gd name="connsiteX0" fmla="*/ 0 w 10723337"/>
                <a:gd name="connsiteY0" fmla="*/ 0 h 368710"/>
                <a:gd name="connsiteX1" fmla="*/ 10560212 w 10723337"/>
                <a:gd name="connsiteY1" fmla="*/ 0 h 368710"/>
                <a:gd name="connsiteX2" fmla="*/ 10723337 w 10723337"/>
                <a:gd name="connsiteY2" fmla="*/ 368710 h 368710"/>
                <a:gd name="connsiteX3" fmla="*/ 0 w 10723337"/>
                <a:gd name="connsiteY3" fmla="*/ 368710 h 368710"/>
                <a:gd name="connsiteX4" fmla="*/ 0 w 10723337"/>
                <a:gd name="connsiteY4" fmla="*/ 0 h 36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3337" h="368710">
                  <a:moveTo>
                    <a:pt x="0" y="0"/>
                  </a:moveTo>
                  <a:lnTo>
                    <a:pt x="10560212" y="0"/>
                  </a:lnTo>
                  <a:lnTo>
                    <a:pt x="10723337" y="368710"/>
                  </a:lnTo>
                  <a:lnTo>
                    <a:pt x="0" y="368710"/>
                  </a:lnTo>
                  <a:lnTo>
                    <a:pt x="0"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Freeform: Shape 9"/>
            <p:cNvSpPr/>
            <p:nvPr/>
          </p:nvSpPr>
          <p:spPr>
            <a:xfrm>
              <a:off x="10947826" y="6489290"/>
              <a:ext cx="1244175" cy="368710"/>
            </a:xfrm>
            <a:custGeom>
              <a:avLst/>
              <a:gdLst>
                <a:gd name="connsiteX0" fmla="*/ 0 w 1244175"/>
                <a:gd name="connsiteY0" fmla="*/ 0 h 368710"/>
                <a:gd name="connsiteX1" fmla="*/ 1244175 w 1244175"/>
                <a:gd name="connsiteY1" fmla="*/ 0 h 368710"/>
                <a:gd name="connsiteX2" fmla="*/ 1244175 w 1244175"/>
                <a:gd name="connsiteY2" fmla="*/ 368710 h 368710"/>
                <a:gd name="connsiteX3" fmla="*/ 163125 w 1244175"/>
                <a:gd name="connsiteY3" fmla="*/ 368710 h 368710"/>
                <a:gd name="connsiteX4" fmla="*/ 0 w 1244175"/>
                <a:gd name="connsiteY4" fmla="*/ 0 h 36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175" h="368710">
                  <a:moveTo>
                    <a:pt x="0" y="0"/>
                  </a:moveTo>
                  <a:lnTo>
                    <a:pt x="1244175" y="0"/>
                  </a:lnTo>
                  <a:lnTo>
                    <a:pt x="1244175" y="368710"/>
                  </a:lnTo>
                  <a:lnTo>
                    <a:pt x="163125" y="368710"/>
                  </a:lnTo>
                  <a:lnTo>
                    <a:pt x="0"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Freeform: Shape 10"/>
            <p:cNvSpPr/>
            <p:nvPr/>
          </p:nvSpPr>
          <p:spPr>
            <a:xfrm>
              <a:off x="1" y="4748981"/>
              <a:ext cx="4020357" cy="1520722"/>
            </a:xfrm>
            <a:custGeom>
              <a:avLst/>
              <a:gdLst>
                <a:gd name="connsiteX0" fmla="*/ 0 w 4020357"/>
                <a:gd name="connsiteY0" fmla="*/ 0 h 1520722"/>
                <a:gd name="connsiteX1" fmla="*/ 3347560 w 4020357"/>
                <a:gd name="connsiteY1" fmla="*/ 0 h 1520722"/>
                <a:gd name="connsiteX2" fmla="*/ 4020357 w 4020357"/>
                <a:gd name="connsiteY2" fmla="*/ 1520722 h 1520722"/>
                <a:gd name="connsiteX3" fmla="*/ 0 w 4020357"/>
                <a:gd name="connsiteY3" fmla="*/ 1520722 h 1520722"/>
                <a:gd name="connsiteX4" fmla="*/ 0 w 4020357"/>
                <a:gd name="connsiteY4" fmla="*/ 0 h 1520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357" h="1520722">
                  <a:moveTo>
                    <a:pt x="0" y="0"/>
                  </a:moveTo>
                  <a:lnTo>
                    <a:pt x="3347560" y="0"/>
                  </a:lnTo>
                  <a:lnTo>
                    <a:pt x="4020357" y="1520722"/>
                  </a:lnTo>
                  <a:lnTo>
                    <a:pt x="0" y="1520722"/>
                  </a:lnTo>
                  <a:lnTo>
                    <a:pt x="0" y="0"/>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Freeform: Shape 11"/>
            <p:cNvSpPr/>
            <p:nvPr/>
          </p:nvSpPr>
          <p:spPr>
            <a:xfrm>
              <a:off x="4479012" y="-1"/>
              <a:ext cx="1272858" cy="2000920"/>
            </a:xfrm>
            <a:custGeom>
              <a:avLst/>
              <a:gdLst>
                <a:gd name="connsiteX0" fmla="*/ 0 w 1272858"/>
                <a:gd name="connsiteY0" fmla="*/ 0 h 2000920"/>
                <a:gd name="connsiteX1" fmla="*/ 387613 w 1272858"/>
                <a:gd name="connsiteY1" fmla="*/ 1 h 2000920"/>
                <a:gd name="connsiteX2" fmla="*/ 1272858 w 1272858"/>
                <a:gd name="connsiteY2" fmla="*/ 2000920 h 2000920"/>
                <a:gd name="connsiteX3" fmla="*/ 885246 w 1272858"/>
                <a:gd name="connsiteY3" fmla="*/ 2000920 h 2000920"/>
                <a:gd name="connsiteX4" fmla="*/ 0 w 1272858"/>
                <a:gd name="connsiteY4" fmla="*/ 0 h 2000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858" h="2000920">
                  <a:moveTo>
                    <a:pt x="0" y="0"/>
                  </a:moveTo>
                  <a:lnTo>
                    <a:pt x="387613" y="1"/>
                  </a:lnTo>
                  <a:lnTo>
                    <a:pt x="1272858" y="2000920"/>
                  </a:lnTo>
                  <a:lnTo>
                    <a:pt x="885246" y="2000920"/>
                  </a:lnTo>
                  <a:lnTo>
                    <a:pt x="0"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Title 4"/>
          <p:cNvSpPr>
            <a:spLocks noGrp="1"/>
          </p:cNvSpPr>
          <p:nvPr>
            <p:ph type="title" hasCustomPrompt="1"/>
          </p:nvPr>
        </p:nvSpPr>
        <p:spPr>
          <a:xfrm>
            <a:off x="660400" y="2324010"/>
            <a:ext cx="5031013" cy="1104990"/>
          </a:xfrm>
          <a:prstGeom prst="rect">
            <a:avLst/>
          </a:prstGeom>
        </p:spPr>
        <p:txBody>
          <a:bodyPr>
            <a:normAutofit/>
          </a:bodyPr>
          <a:lstStyle>
            <a:lvl1pPr algn="l">
              <a:lnSpc>
                <a:spcPct val="100000"/>
              </a:lnSpc>
              <a:defRPr sz="3200"/>
            </a:lvl1pPr>
          </a:lstStyle>
          <a:p>
            <a:pPr lvl="0"/>
            <a:r>
              <a:rPr lang="en-US"/>
              <a:t>Click to add title</a:t>
            </a:r>
            <a:endParaRPr lang="en-US"/>
          </a:p>
        </p:txBody>
      </p:sp>
      <p:sp>
        <p:nvSpPr>
          <p:cNvPr id="25" name="Text Placeholder 24"/>
          <p:cNvSpPr>
            <a:spLocks noGrp="1"/>
          </p:cNvSpPr>
          <p:nvPr>
            <p:ph type="body" sz="quarter" idx="1" hasCustomPrompt="1"/>
          </p:nvPr>
        </p:nvSpPr>
        <p:spPr>
          <a:xfrm>
            <a:off x="660400" y="3440853"/>
            <a:ext cx="5031013" cy="1343660"/>
          </a:xfrm>
          <a:prstGeom prst="rect">
            <a:avLst/>
          </a:prstGeom>
        </p:spPr>
        <p:txBody>
          <a:bodyPr anchor="t">
            <a:normAutofit/>
          </a:bodyPr>
          <a:lstStyle>
            <a:lvl1pPr marL="0" indent="0" algn="l">
              <a:lnSpc>
                <a:spcPct val="120000"/>
              </a:lnSpc>
              <a:buFont typeface="+mj-lt"/>
              <a:buNone/>
              <a:defRPr sz="2000" b="0">
                <a:solidFill>
                  <a:schemeClr val="tx1"/>
                </a:solidFill>
                <a:latin typeface="+mn-lt"/>
              </a:defRPr>
            </a:lvl1pPr>
          </a:lstStyle>
          <a:p>
            <a:pPr lvl="0"/>
            <a:r>
              <a:rPr lang="en-US"/>
              <a:t>Click to add text</a:t>
            </a:r>
            <a:endParaRPr lang="en-US"/>
          </a:p>
        </p:txBody>
      </p:sp>
      <p:sp>
        <p:nvSpPr>
          <p:cNvPr id="4" name="Date Placeholder 3"/>
          <p:cNvSpPr>
            <a:spLocks noGrp="1"/>
          </p:cNvSpPr>
          <p:nvPr>
            <p:ph type="dt" sz="half" idx="10"/>
          </p:nvPr>
        </p:nvSpPr>
        <p:spPr/>
        <p:txBody>
          <a:bodyPr/>
          <a:lstStyle/>
          <a:p>
            <a:fld id="{2A27A813-B2FD-42E1-9222-83B574E99074}" type="datetime1">
              <a:rPr lang="zh-CN" altLang="en-US" smtClean="0"/>
            </a:fld>
            <a:endParaRPr lang="en-US" altLang="zh-CN"/>
          </a:p>
        </p:txBody>
      </p:sp>
      <p:sp>
        <p:nvSpPr>
          <p:cNvPr id="6" name="Footer Placeholder 5"/>
          <p:cNvSpPr>
            <a:spLocks noGrp="1"/>
          </p:cNvSpPr>
          <p:nvPr>
            <p:ph type="ftr" sz="quarter" idx="11"/>
          </p:nvPr>
        </p:nvSpPr>
        <p:spPr/>
        <p:txBody>
          <a:bodyPr/>
          <a:lstStyle/>
          <a:p>
            <a:r>
              <a:rPr lang="en-US" altLang="zh-CN"/>
              <a:t>OfficePLUS</a:t>
            </a:r>
            <a:endParaRPr lang="zh-CN" altLang="en-US"/>
          </a:p>
        </p:txBody>
      </p:sp>
      <p:sp>
        <p:nvSpPr>
          <p:cNvPr id="8" name="Slide Number Placeholder 7"/>
          <p:cNvSpPr>
            <a:spLocks noGrp="1"/>
          </p:cNvSpPr>
          <p:nvPr>
            <p:ph type="sldNum" sz="quarter" idx="12"/>
          </p:nvPr>
        </p:nvSpPr>
        <p:spPr/>
        <p:txBody>
          <a:bodyPr/>
          <a:lstStyle/>
          <a:p>
            <a:fld id="{7F65B630-C7FF-41C0-9923-C5E5E29EED81}"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660399"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dirty="0"/>
              <a:t>Click to add title</a:t>
            </a:r>
            <a:endParaRPr lang="en-US" dirty="0"/>
          </a:p>
        </p:txBody>
      </p:sp>
      <p:sp>
        <p:nvSpPr>
          <p:cNvPr id="2" name="Date Placeholder 1"/>
          <p:cNvSpPr>
            <a:spLocks noGrp="1"/>
          </p:cNvSpPr>
          <p:nvPr>
            <p:ph type="dt" sz="half" idx="10"/>
          </p:nvPr>
        </p:nvSpPr>
        <p:spPr/>
        <p:txBody>
          <a:bodyPr/>
          <a:lstStyle/>
          <a:p>
            <a:fld id="{0D3978B1-822A-48DD-9412-1B7D6807ED91}"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3D36A-0885-4071-9EF1-0FE4286E17CF}" type="datetime1">
              <a:rPr lang="zh-CN" altLang="en-US" smtClean="0"/>
            </a:fld>
            <a:endParaRPr lang="en-US"/>
          </a:p>
        </p:txBody>
      </p:sp>
      <p:sp>
        <p:nvSpPr>
          <p:cNvPr id="3" name="Footer Placeholder 2"/>
          <p:cNvSpPr>
            <a:spLocks noGrp="1"/>
          </p:cNvSpPr>
          <p:nvPr>
            <p:ph type="ftr" sz="quarter" idx="11"/>
          </p:nvPr>
        </p:nvSpPr>
        <p:spPr/>
        <p:txBody>
          <a:bodyPr/>
          <a:lstStyle/>
          <a:p>
            <a:r>
              <a:rPr lang="en-US"/>
              <a:t>OfficePLUS</a:t>
            </a:r>
            <a:endParaRPr lang="en-US" dirty="0"/>
          </a:p>
        </p:txBody>
      </p:sp>
      <p:sp>
        <p:nvSpPr>
          <p:cNvPr id="4" name="Slide Number Placeholder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Closing">
    <p:bg>
      <p:bgPr>
        <a:solidFill>
          <a:schemeClr val="accent1">
            <a:lumMod val="20000"/>
            <a:lumOff val="80000"/>
            <a:alpha val="40000"/>
          </a:schemeClr>
        </a:solidFill>
        <a:effectLst/>
      </p:bgPr>
    </p:bg>
    <p:spTree>
      <p:nvGrpSpPr>
        <p:cNvPr id="1" name=""/>
        <p:cNvGrpSpPr/>
        <p:nvPr/>
      </p:nvGrpSpPr>
      <p:grpSpPr>
        <a:xfrm>
          <a:off x="0" y="0"/>
          <a:ext cx="0" cy="0"/>
          <a:chOff x="0" y="0"/>
          <a:chExt cx="0" cy="0"/>
        </a:xfrm>
      </p:grpSpPr>
      <p:grpSp>
        <p:nvGrpSpPr>
          <p:cNvPr id="2" name="Group 1"/>
          <p:cNvGrpSpPr/>
          <p:nvPr/>
        </p:nvGrpSpPr>
        <p:grpSpPr>
          <a:xfrm>
            <a:off x="0" y="-1"/>
            <a:ext cx="12192001" cy="6858001"/>
            <a:chOff x="0" y="-1"/>
            <a:chExt cx="12192001" cy="6858001"/>
          </a:xfrm>
        </p:grpSpPr>
        <p:sp>
          <p:nvSpPr>
            <p:cNvPr id="3" name="Freeform: Shape 2"/>
            <p:cNvSpPr/>
            <p:nvPr/>
          </p:nvSpPr>
          <p:spPr>
            <a:xfrm>
              <a:off x="0" y="0"/>
              <a:ext cx="7329436" cy="6858000"/>
            </a:xfrm>
            <a:custGeom>
              <a:avLst/>
              <a:gdLst>
                <a:gd name="connsiteX0" fmla="*/ 3662313 w 7329436"/>
                <a:gd name="connsiteY0" fmla="*/ 0 h 6858000"/>
                <a:gd name="connsiteX1" fmla="*/ 4295325 w 7329436"/>
                <a:gd name="connsiteY1" fmla="*/ 0 h 6858000"/>
                <a:gd name="connsiteX2" fmla="*/ 7329436 w 7329436"/>
                <a:gd name="connsiteY2" fmla="*/ 6858000 h 6858000"/>
                <a:gd name="connsiteX3" fmla="*/ 6696423 w 7329436"/>
                <a:gd name="connsiteY3" fmla="*/ 6858000 h 6858000"/>
                <a:gd name="connsiteX4" fmla="*/ 0 w 7329436"/>
                <a:gd name="connsiteY4" fmla="*/ 0 h 6858000"/>
                <a:gd name="connsiteX5" fmla="*/ 3584442 w 7329436"/>
                <a:gd name="connsiteY5" fmla="*/ 0 h 6858000"/>
                <a:gd name="connsiteX6" fmla="*/ 6618553 w 7329436"/>
                <a:gd name="connsiteY6" fmla="*/ 6858000 h 6858000"/>
                <a:gd name="connsiteX7" fmla="*/ 1428295 w 7329436"/>
                <a:gd name="connsiteY7" fmla="*/ 6858000 h 6858000"/>
                <a:gd name="connsiteX8" fmla="*/ 0 w 7329436"/>
                <a:gd name="connsiteY8" fmla="*/ 36296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9436" h="6858000">
                  <a:moveTo>
                    <a:pt x="3662313" y="0"/>
                  </a:moveTo>
                  <a:lnTo>
                    <a:pt x="4295325" y="0"/>
                  </a:lnTo>
                  <a:lnTo>
                    <a:pt x="7329436" y="6858000"/>
                  </a:lnTo>
                  <a:lnTo>
                    <a:pt x="6696423" y="6858000"/>
                  </a:lnTo>
                  <a:close/>
                  <a:moveTo>
                    <a:pt x="0" y="0"/>
                  </a:moveTo>
                  <a:lnTo>
                    <a:pt x="3584442" y="0"/>
                  </a:lnTo>
                  <a:lnTo>
                    <a:pt x="6618553" y="6858000"/>
                  </a:lnTo>
                  <a:lnTo>
                    <a:pt x="1428295" y="6858000"/>
                  </a:lnTo>
                  <a:lnTo>
                    <a:pt x="0" y="3629625"/>
                  </a:lnTo>
                  <a:close/>
                </a:path>
              </a:pathLst>
            </a:custGeom>
            <a:blipFill rotWithShape="0">
              <a:blip r:embed="rId2"/>
              <a:srcRect/>
              <a:stretch>
                <a:fillRect l="-29130" r="-3793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Arial" panose="020B0604020202020204" pitchFamily="34" charset="0"/>
                <a:ea typeface="微软雅黑" panose="020B0503020204020204" pitchFamily="34" charset="-122"/>
              </a:endParaRPr>
            </a:p>
          </p:txBody>
        </p:sp>
        <p:sp>
          <p:nvSpPr>
            <p:cNvPr id="6" name="Freeform: Shape 5"/>
            <p:cNvSpPr/>
            <p:nvPr/>
          </p:nvSpPr>
          <p:spPr>
            <a:xfrm>
              <a:off x="0" y="0"/>
              <a:ext cx="7329436" cy="6858000"/>
            </a:xfrm>
            <a:custGeom>
              <a:avLst/>
              <a:gdLst>
                <a:gd name="connsiteX0" fmla="*/ 3662313 w 7329436"/>
                <a:gd name="connsiteY0" fmla="*/ 0 h 6858000"/>
                <a:gd name="connsiteX1" fmla="*/ 4295325 w 7329436"/>
                <a:gd name="connsiteY1" fmla="*/ 0 h 6858000"/>
                <a:gd name="connsiteX2" fmla="*/ 7329436 w 7329436"/>
                <a:gd name="connsiteY2" fmla="*/ 6858000 h 6858000"/>
                <a:gd name="connsiteX3" fmla="*/ 6696423 w 7329436"/>
                <a:gd name="connsiteY3" fmla="*/ 6858000 h 6858000"/>
                <a:gd name="connsiteX4" fmla="*/ 0 w 7329436"/>
                <a:gd name="connsiteY4" fmla="*/ 0 h 6858000"/>
                <a:gd name="connsiteX5" fmla="*/ 3584442 w 7329436"/>
                <a:gd name="connsiteY5" fmla="*/ 0 h 6858000"/>
                <a:gd name="connsiteX6" fmla="*/ 6618553 w 7329436"/>
                <a:gd name="connsiteY6" fmla="*/ 6858000 h 6858000"/>
                <a:gd name="connsiteX7" fmla="*/ 1428295 w 7329436"/>
                <a:gd name="connsiteY7" fmla="*/ 6858000 h 6858000"/>
                <a:gd name="connsiteX8" fmla="*/ 0 w 7329436"/>
                <a:gd name="connsiteY8" fmla="*/ 36296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9436" h="6858000">
                  <a:moveTo>
                    <a:pt x="3662313" y="0"/>
                  </a:moveTo>
                  <a:lnTo>
                    <a:pt x="4295325" y="0"/>
                  </a:lnTo>
                  <a:lnTo>
                    <a:pt x="7329436" y="6858000"/>
                  </a:lnTo>
                  <a:lnTo>
                    <a:pt x="6696423" y="6858000"/>
                  </a:lnTo>
                  <a:close/>
                  <a:moveTo>
                    <a:pt x="0" y="0"/>
                  </a:moveTo>
                  <a:lnTo>
                    <a:pt x="3584442" y="0"/>
                  </a:lnTo>
                  <a:lnTo>
                    <a:pt x="6618553" y="6858000"/>
                  </a:lnTo>
                  <a:lnTo>
                    <a:pt x="1428295" y="6858000"/>
                  </a:lnTo>
                  <a:lnTo>
                    <a:pt x="0" y="3629625"/>
                  </a:lnTo>
                  <a:close/>
                </a:path>
              </a:pathLst>
            </a:custGeom>
            <a:solidFill>
              <a:schemeClr val="accent1">
                <a:alpha val="1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Arial" panose="020B0604020202020204" pitchFamily="34" charset="0"/>
                <a:ea typeface="微软雅黑" panose="020B0503020204020204" pitchFamily="34" charset="-122"/>
              </a:endParaRPr>
            </a:p>
          </p:txBody>
        </p:sp>
        <p:sp>
          <p:nvSpPr>
            <p:cNvPr id="8" name="Freeform: Shape 7"/>
            <p:cNvSpPr/>
            <p:nvPr/>
          </p:nvSpPr>
          <p:spPr>
            <a:xfrm>
              <a:off x="1" y="6489290"/>
              <a:ext cx="10723337" cy="368710"/>
            </a:xfrm>
            <a:custGeom>
              <a:avLst/>
              <a:gdLst>
                <a:gd name="connsiteX0" fmla="*/ 0 w 10723337"/>
                <a:gd name="connsiteY0" fmla="*/ 0 h 368710"/>
                <a:gd name="connsiteX1" fmla="*/ 10560212 w 10723337"/>
                <a:gd name="connsiteY1" fmla="*/ 0 h 368710"/>
                <a:gd name="connsiteX2" fmla="*/ 10723337 w 10723337"/>
                <a:gd name="connsiteY2" fmla="*/ 368710 h 368710"/>
                <a:gd name="connsiteX3" fmla="*/ 0 w 10723337"/>
                <a:gd name="connsiteY3" fmla="*/ 368710 h 368710"/>
                <a:gd name="connsiteX4" fmla="*/ 0 w 10723337"/>
                <a:gd name="connsiteY4" fmla="*/ 0 h 36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3337" h="368710">
                  <a:moveTo>
                    <a:pt x="0" y="0"/>
                  </a:moveTo>
                  <a:lnTo>
                    <a:pt x="10560212" y="0"/>
                  </a:lnTo>
                  <a:lnTo>
                    <a:pt x="10723337" y="368710"/>
                  </a:lnTo>
                  <a:lnTo>
                    <a:pt x="0" y="368710"/>
                  </a:lnTo>
                  <a:lnTo>
                    <a:pt x="0"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Freeform: Shape 8"/>
            <p:cNvSpPr/>
            <p:nvPr/>
          </p:nvSpPr>
          <p:spPr>
            <a:xfrm>
              <a:off x="10947826" y="6489290"/>
              <a:ext cx="1244175" cy="368710"/>
            </a:xfrm>
            <a:custGeom>
              <a:avLst/>
              <a:gdLst>
                <a:gd name="connsiteX0" fmla="*/ 0 w 1244175"/>
                <a:gd name="connsiteY0" fmla="*/ 0 h 368710"/>
                <a:gd name="connsiteX1" fmla="*/ 1244175 w 1244175"/>
                <a:gd name="connsiteY1" fmla="*/ 0 h 368710"/>
                <a:gd name="connsiteX2" fmla="*/ 1244175 w 1244175"/>
                <a:gd name="connsiteY2" fmla="*/ 368710 h 368710"/>
                <a:gd name="connsiteX3" fmla="*/ 163125 w 1244175"/>
                <a:gd name="connsiteY3" fmla="*/ 368710 h 368710"/>
                <a:gd name="connsiteX4" fmla="*/ 0 w 1244175"/>
                <a:gd name="connsiteY4" fmla="*/ 0 h 36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175" h="368710">
                  <a:moveTo>
                    <a:pt x="0" y="0"/>
                  </a:moveTo>
                  <a:lnTo>
                    <a:pt x="1244175" y="0"/>
                  </a:lnTo>
                  <a:lnTo>
                    <a:pt x="1244175" y="368710"/>
                  </a:lnTo>
                  <a:lnTo>
                    <a:pt x="163125" y="368710"/>
                  </a:lnTo>
                  <a:lnTo>
                    <a:pt x="0"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Freeform: Shape 9"/>
            <p:cNvSpPr/>
            <p:nvPr/>
          </p:nvSpPr>
          <p:spPr>
            <a:xfrm>
              <a:off x="1" y="4748981"/>
              <a:ext cx="4020357" cy="1520722"/>
            </a:xfrm>
            <a:custGeom>
              <a:avLst/>
              <a:gdLst>
                <a:gd name="connsiteX0" fmla="*/ 0 w 4020357"/>
                <a:gd name="connsiteY0" fmla="*/ 0 h 1520722"/>
                <a:gd name="connsiteX1" fmla="*/ 3347560 w 4020357"/>
                <a:gd name="connsiteY1" fmla="*/ 0 h 1520722"/>
                <a:gd name="connsiteX2" fmla="*/ 4020357 w 4020357"/>
                <a:gd name="connsiteY2" fmla="*/ 1520722 h 1520722"/>
                <a:gd name="connsiteX3" fmla="*/ 0 w 4020357"/>
                <a:gd name="connsiteY3" fmla="*/ 1520722 h 1520722"/>
                <a:gd name="connsiteX4" fmla="*/ 0 w 4020357"/>
                <a:gd name="connsiteY4" fmla="*/ 0 h 1520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357" h="1520722">
                  <a:moveTo>
                    <a:pt x="0" y="0"/>
                  </a:moveTo>
                  <a:lnTo>
                    <a:pt x="3347560" y="0"/>
                  </a:lnTo>
                  <a:lnTo>
                    <a:pt x="4020357" y="1520722"/>
                  </a:lnTo>
                  <a:lnTo>
                    <a:pt x="0" y="1520722"/>
                  </a:lnTo>
                  <a:lnTo>
                    <a:pt x="0" y="0"/>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Freeform: Shape 10"/>
            <p:cNvSpPr/>
            <p:nvPr/>
          </p:nvSpPr>
          <p:spPr>
            <a:xfrm>
              <a:off x="4479012" y="-1"/>
              <a:ext cx="1272858" cy="2000920"/>
            </a:xfrm>
            <a:custGeom>
              <a:avLst/>
              <a:gdLst>
                <a:gd name="connsiteX0" fmla="*/ 0 w 1272858"/>
                <a:gd name="connsiteY0" fmla="*/ 0 h 2000920"/>
                <a:gd name="connsiteX1" fmla="*/ 387613 w 1272858"/>
                <a:gd name="connsiteY1" fmla="*/ 1 h 2000920"/>
                <a:gd name="connsiteX2" fmla="*/ 1272858 w 1272858"/>
                <a:gd name="connsiteY2" fmla="*/ 2000920 h 2000920"/>
                <a:gd name="connsiteX3" fmla="*/ 885246 w 1272858"/>
                <a:gd name="connsiteY3" fmla="*/ 2000920 h 2000920"/>
                <a:gd name="connsiteX4" fmla="*/ 0 w 1272858"/>
                <a:gd name="connsiteY4" fmla="*/ 0 h 2000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858" h="2000920">
                  <a:moveTo>
                    <a:pt x="0" y="0"/>
                  </a:moveTo>
                  <a:lnTo>
                    <a:pt x="387613" y="1"/>
                  </a:lnTo>
                  <a:lnTo>
                    <a:pt x="1272858" y="2000920"/>
                  </a:lnTo>
                  <a:lnTo>
                    <a:pt x="885246" y="2000920"/>
                  </a:lnTo>
                  <a:lnTo>
                    <a:pt x="0"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Title 4"/>
          <p:cNvSpPr>
            <a:spLocks noGrp="1"/>
          </p:cNvSpPr>
          <p:nvPr>
            <p:ph type="title" hasCustomPrompt="1"/>
          </p:nvPr>
        </p:nvSpPr>
        <p:spPr>
          <a:xfrm>
            <a:off x="5602514" y="1130300"/>
            <a:ext cx="5916386" cy="2774044"/>
          </a:xfrm>
          <a:prstGeom prst="rect">
            <a:avLst/>
          </a:prstGeom>
        </p:spPr>
        <p:txBody>
          <a:bodyPr wrap="square" anchor="b">
            <a:normAutofit/>
          </a:bodyPr>
          <a:lstStyle>
            <a:lvl1pPr algn="r">
              <a:lnSpc>
                <a:spcPct val="100000"/>
              </a:lnSpc>
              <a:defRPr sz="6000">
                <a:ln w="19050">
                  <a:noFill/>
                </a:ln>
                <a:solidFill>
                  <a:schemeClr val="tx1"/>
                </a:solidFill>
              </a:defRPr>
            </a:lvl1pPr>
          </a:lstStyle>
          <a:p>
            <a:pPr lvl="0"/>
            <a:r>
              <a:rPr lang="en-US"/>
              <a:t>Click to add title</a:t>
            </a:r>
            <a:endParaRPr lang="en-US"/>
          </a:p>
        </p:txBody>
      </p:sp>
      <p:sp>
        <p:nvSpPr>
          <p:cNvPr id="4" name="Text Placeholder 3"/>
          <p:cNvSpPr>
            <a:spLocks noGrp="1"/>
          </p:cNvSpPr>
          <p:nvPr>
            <p:ph type="body" sz="quarter" idx="13" hasCustomPrompt="1"/>
          </p:nvPr>
        </p:nvSpPr>
        <p:spPr>
          <a:xfrm>
            <a:off x="660400" y="5232343"/>
            <a:ext cx="1698670" cy="276999"/>
          </a:xfrm>
          <a:prstGeom prst="rect">
            <a:avLst/>
          </a:prstGeom>
        </p:spPr>
        <p:txBody>
          <a:bodyPr wrap="square" lIns="90000">
            <a:normAutofit/>
          </a:bodyPr>
          <a:lstStyle>
            <a:lvl1pPr marL="0" indent="0" algn="l">
              <a:lnSpc>
                <a:spcPct val="100000"/>
              </a:lnSpc>
              <a:buNone/>
              <a:defRPr sz="1200">
                <a:solidFill>
                  <a:srgbClr val="FFFFFF"/>
                </a:solidFill>
              </a:defRPr>
            </a:lvl1pPr>
          </a:lstStyle>
          <a:p>
            <a:pPr lvl="0"/>
            <a:r>
              <a:rPr lang="en-US"/>
              <a:t>Presenter name</a:t>
            </a:r>
            <a:endParaRPr lang="en-US"/>
          </a:p>
        </p:txBody>
      </p:sp>
      <p:sp>
        <p:nvSpPr>
          <p:cNvPr id="7" name="Text Placeholder 6"/>
          <p:cNvSpPr>
            <a:spLocks noGrp="1"/>
          </p:cNvSpPr>
          <p:nvPr>
            <p:ph type="body" sz="quarter" idx="14" hasCustomPrompt="1"/>
          </p:nvPr>
        </p:nvSpPr>
        <p:spPr>
          <a:xfrm>
            <a:off x="660400" y="5573808"/>
            <a:ext cx="1698670" cy="276999"/>
          </a:xfrm>
          <a:prstGeom prst="rect">
            <a:avLst/>
          </a:prstGeom>
        </p:spPr>
        <p:txBody>
          <a:bodyPr wrap="none">
            <a:normAutofit/>
          </a:bodyPr>
          <a:lstStyle>
            <a:lvl1pPr marL="0" indent="0" algn="l">
              <a:lnSpc>
                <a:spcPct val="100000"/>
              </a:lnSpc>
              <a:buNone/>
              <a:defRPr sz="1200">
                <a:solidFill>
                  <a:srgbClr val="FFFFFF"/>
                </a:solidFill>
              </a:defRPr>
            </a:lvl1pPr>
          </a:lstStyle>
          <a:p>
            <a:pPr lvl="0"/>
            <a:r>
              <a:rPr lang="en-US"/>
              <a:t>www.officeplus.cn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 name="Date Placeholder 1"/>
          <p:cNvSpPr>
            <a:spLocks noGrp="1"/>
          </p:cNvSpPr>
          <p:nvPr>
            <p:ph type="dt" sz="half" idx="10"/>
          </p:nvPr>
        </p:nvSpPr>
        <p:spPr>
          <a:xfrm>
            <a:off x="5504656" y="6438900"/>
            <a:ext cx="1802924" cy="215900"/>
          </a:xfrm>
        </p:spPr>
        <p:txBody>
          <a:bodyPr/>
          <a:lstStyle/>
          <a:p>
            <a:fld id="{09971EE0-C612-4BC3-AF50-7502095C9107}" type="datetime1">
              <a:rPr lang="zh-CN" altLang="en-US" smtClean="0"/>
            </a:fld>
            <a:endParaRPr lang="zh-CN" altLang="en-US"/>
          </a:p>
        </p:txBody>
      </p:sp>
      <p:sp>
        <p:nvSpPr>
          <p:cNvPr id="7" name="Footer Placeholder 2"/>
          <p:cNvSpPr>
            <a:spLocks noGrp="1"/>
          </p:cNvSpPr>
          <p:nvPr>
            <p:ph type="ftr" sz="quarter" idx="11"/>
          </p:nvPr>
        </p:nvSpPr>
        <p:spPr>
          <a:xfrm>
            <a:off x="660401" y="6438900"/>
            <a:ext cx="3992171" cy="215900"/>
          </a:xfrm>
        </p:spPr>
        <p:txBody>
          <a:bodyPr/>
          <a:lstStyle/>
          <a:p>
            <a:endParaRPr lang="zh-CN" altLang="en-US"/>
          </a:p>
        </p:txBody>
      </p:sp>
      <p:sp>
        <p:nvSpPr>
          <p:cNvPr id="8" name="Slide Number Placeholder 3"/>
          <p:cNvSpPr>
            <a:spLocks noGrp="1"/>
          </p:cNvSpPr>
          <p:nvPr>
            <p:ph type="sldNum" sz="quarter" idx="12"/>
          </p:nvPr>
        </p:nvSpPr>
        <p:spPr>
          <a:xfrm>
            <a:off x="8857452" y="6438900"/>
            <a:ext cx="2661448" cy="215900"/>
          </a:xfrm>
        </p:spPr>
        <p:txBody>
          <a:bodyPr/>
          <a:lstStyle/>
          <a:p>
            <a:fld id="{7F65B630-C7FF-41C0-9923-C5E5E29EED8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r>
              <a:rPr lang="en-US" dirty="0"/>
              <a:t>Click to add title</a:t>
            </a:r>
            <a:endParaRPr 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dirty="0"/>
              <a:t>Click to </a:t>
            </a:r>
            <a:r>
              <a:rPr lang="en-US" altLang="zh-CN" dirty="0"/>
              <a:t>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fld id="{E68AEBC5-1D0D-411D-9EE3-C6F41EFD080C}" type="datetime1">
              <a:rPr lang="zh-CN" altLang="en-US" smtClean="0"/>
            </a:fld>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OfficePLUS</a:t>
            </a:r>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241508" y="1035493"/>
            <a:ext cx="6355070" cy="2336800"/>
          </a:xfrm>
        </p:spPr>
        <p:txBody>
          <a:bodyPr wrap="square">
            <a:normAutofit fontScale="90000"/>
          </a:bodyPr>
          <a:lstStyle/>
          <a:p>
            <a:r>
              <a:rPr lang="zh-CN" altLang="en-US" dirty="0"/>
              <a:t>视觉障碍者参与主流数字游戏过程中的</a:t>
            </a:r>
            <a:br>
              <a:rPr lang="en-US" altLang="zh-CN" dirty="0"/>
            </a:br>
            <a:r>
              <a:rPr lang="zh-CN" altLang="en-US" dirty="0">
                <a:solidFill>
                  <a:schemeClr val="accent1">
                    <a:lumMod val="50000"/>
                  </a:schemeClr>
                </a:solidFill>
              </a:rPr>
              <a:t>策略与挑战</a:t>
            </a:r>
            <a:endParaRPr lang="zh-CN" altLang="en-US" dirty="0">
              <a:solidFill>
                <a:schemeClr val="accent1">
                  <a:lumMod val="50000"/>
                </a:schemeClr>
              </a:solidFill>
            </a:endParaRPr>
          </a:p>
        </p:txBody>
      </p:sp>
      <p:sp>
        <p:nvSpPr>
          <p:cNvPr id="2" name="文本框 1"/>
          <p:cNvSpPr txBox="1"/>
          <p:nvPr/>
        </p:nvSpPr>
        <p:spPr>
          <a:xfrm>
            <a:off x="6774180" y="4076065"/>
            <a:ext cx="1445260" cy="645160"/>
          </a:xfrm>
          <a:prstGeom prst="rect">
            <a:avLst/>
          </a:prstGeom>
          <a:noFill/>
        </p:spPr>
        <p:txBody>
          <a:bodyPr wrap="square" rtlCol="0">
            <a:spAutoFit/>
          </a:bodyPr>
          <a:p>
            <a:pPr algn="dist"/>
            <a:r>
              <a:rPr lang="zh-CN" altLang="en-US"/>
              <a:t>汇报人：</a:t>
            </a:r>
            <a:endParaRPr lang="zh-CN" altLang="en-US"/>
          </a:p>
          <a:p>
            <a:pPr algn="dist"/>
            <a:r>
              <a:rPr lang="zh-CN" altLang="en-US"/>
              <a:t>时</a:t>
            </a:r>
            <a:r>
              <a:rPr lang="en-US" altLang="zh-CN"/>
              <a:t>  </a:t>
            </a:r>
            <a:r>
              <a:rPr lang="zh-CN" altLang="en-US"/>
              <a:t>间：</a:t>
            </a:r>
            <a:endParaRPr lang="zh-CN" altLang="en-US"/>
          </a:p>
        </p:txBody>
      </p:sp>
      <p:sp>
        <p:nvSpPr>
          <p:cNvPr id="3" name="文本框 2"/>
          <p:cNvSpPr txBox="1"/>
          <p:nvPr/>
        </p:nvSpPr>
        <p:spPr>
          <a:xfrm>
            <a:off x="8064500" y="4076065"/>
            <a:ext cx="4064000" cy="645160"/>
          </a:xfrm>
          <a:prstGeom prst="rect">
            <a:avLst/>
          </a:prstGeom>
          <a:noFill/>
        </p:spPr>
        <p:txBody>
          <a:bodyPr wrap="square" rtlCol="0">
            <a:spAutoFit/>
          </a:bodyPr>
          <a:p>
            <a:r>
              <a:rPr lang="en-US" altLang="zh-CN"/>
              <a:t>2153393 </a:t>
            </a:r>
            <a:r>
              <a:rPr lang="zh-CN" altLang="en-US"/>
              <a:t>胡峻玮</a:t>
            </a:r>
            <a:endParaRPr lang="zh-CN" altLang="en-US"/>
          </a:p>
          <a:p>
            <a:r>
              <a:rPr lang="en-US" altLang="zh-CN"/>
              <a:t>3.17</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87950" y="169334"/>
            <a:ext cx="7089980" cy="646331"/>
          </a:xfrm>
          <a:prstGeom prst="rect">
            <a:avLst/>
          </a:prstGeom>
          <a:noFill/>
        </p:spPr>
        <p:txBody>
          <a:bodyPr wrap="square">
            <a:spAutoFit/>
          </a:bodyPr>
          <a:lstStyle/>
          <a:p>
            <a:r>
              <a:rPr lang="zh-CN" altLang="en-US" sz="3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引言： 数字游戏与视觉障碍者</a:t>
            </a:r>
            <a:endParaRPr lang="zh-CN" alt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2" name="文本框 11"/>
          <p:cNvSpPr txBox="1"/>
          <p:nvPr/>
        </p:nvSpPr>
        <p:spPr>
          <a:xfrm>
            <a:off x="2400300" y="6103912"/>
            <a:ext cx="6097384" cy="400110"/>
          </a:xfrm>
          <a:prstGeom prst="rect">
            <a:avLst/>
          </a:prstGeom>
          <a:noFill/>
        </p:spPr>
        <p:txBody>
          <a:bodyPr wrap="square">
            <a:spAutoFit/>
          </a:bodyPr>
          <a:lstStyle/>
          <a:p>
            <a:r>
              <a:rPr lang="zh-CN" altLang="en-US" sz="2000" b="1" dirty="0">
                <a:solidFill>
                  <a:schemeClr val="accent1">
                    <a:lumMod val="50000"/>
                  </a:schemeClr>
                </a:solidFill>
              </a:rPr>
              <a:t>关键词：</a:t>
            </a:r>
            <a:r>
              <a:rPr lang="zh-CN" altLang="en-US" dirty="0">
                <a:solidFill>
                  <a:schemeClr val="accent1">
                    <a:lumMod val="50000"/>
                  </a:schemeClr>
                </a:solidFill>
              </a:rPr>
              <a:t>数字游戏，视障玩家，交互设计，策略与挑战</a:t>
            </a:r>
            <a:endParaRPr lang="zh-CN" altLang="en-US" dirty="0">
              <a:solidFill>
                <a:schemeClr val="accent1">
                  <a:lumMod val="50000"/>
                </a:schemeClr>
              </a:solidFill>
            </a:endParaRPr>
          </a:p>
        </p:txBody>
      </p:sp>
      <p:grpSp>
        <p:nvGrpSpPr>
          <p:cNvPr id="41" name="组合 40"/>
          <p:cNvGrpSpPr/>
          <p:nvPr/>
        </p:nvGrpSpPr>
        <p:grpSpPr>
          <a:xfrm>
            <a:off x="1197967" y="1720304"/>
            <a:ext cx="9243950" cy="3949815"/>
            <a:chOff x="1903060" y="2257200"/>
            <a:chExt cx="8037786" cy="3641022"/>
          </a:xfrm>
        </p:grpSpPr>
        <p:grpSp>
          <p:nvGrpSpPr>
            <p:cNvPr id="42" name="组合 41"/>
            <p:cNvGrpSpPr/>
            <p:nvPr/>
          </p:nvGrpSpPr>
          <p:grpSpPr>
            <a:xfrm>
              <a:off x="1903060" y="2257200"/>
              <a:ext cx="3276183" cy="3641022"/>
              <a:chOff x="1903060" y="2257200"/>
              <a:chExt cx="3276183" cy="3641022"/>
            </a:xfrm>
          </p:grpSpPr>
          <p:sp>
            <p:nvSpPr>
              <p:cNvPr id="50" name="矩形: 圆角 49"/>
              <p:cNvSpPr/>
              <p:nvPr/>
            </p:nvSpPr>
            <p:spPr>
              <a:xfrm>
                <a:off x="1903060" y="2854035"/>
                <a:ext cx="3276183" cy="3044187"/>
              </a:xfrm>
              <a:prstGeom prst="roundRect">
                <a:avLst>
                  <a:gd name="adj" fmla="val 666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24640" tIns="45720" rIns="224640" bIns="45720" rtlCol="0" anchor="ctr"/>
              <a:lstStyle/>
              <a:p>
                <a:pPr algn="ctr"/>
                <a:endParaRPr lang="en-GB" sz="1100" dirty="0">
                  <a:latin typeface="Arial" panose="020B0604020202020204" pitchFamily="34" charset="0"/>
                  <a:ea typeface="微软雅黑" panose="020B0503020204020204" pitchFamily="34" charset="-122"/>
                </a:endParaRPr>
              </a:p>
            </p:txBody>
          </p:sp>
          <p:sp>
            <p:nvSpPr>
              <p:cNvPr id="51" name="矩形: 圆角 50"/>
              <p:cNvSpPr/>
              <p:nvPr/>
            </p:nvSpPr>
            <p:spPr>
              <a:xfrm>
                <a:off x="2251154" y="2257200"/>
                <a:ext cx="2579994" cy="456273"/>
              </a:xfrm>
              <a:prstGeom prst="roundRect">
                <a:avLst>
                  <a:gd name="adj" fmla="val 50000"/>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508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a:bodyPr>
              <a:lstStyle/>
              <a:p>
                <a:pPr algn="ctr" defTabSz="913765"/>
                <a:r>
                  <a:rPr lang="zh-CN" altLang="en-US" sz="1600" b="1" dirty="0">
                    <a:solidFill>
                      <a:schemeClr val="bg1"/>
                    </a:solidFill>
                    <a:latin typeface="Arial" panose="020B0604020202020204" pitchFamily="34" charset="0"/>
                    <a:ea typeface="微软雅黑" panose="020B0503020204020204" pitchFamily="34" charset="-122"/>
                  </a:rPr>
                  <a:t>数字游戏在现代社会中的角色</a:t>
                </a:r>
                <a:endParaRPr lang="en-GB" altLang="zh-CN" sz="1600" b="1" dirty="0">
                  <a:solidFill>
                    <a:schemeClr val="bg1"/>
                  </a:solidFill>
                  <a:latin typeface="Arial" panose="020B0604020202020204" pitchFamily="34" charset="0"/>
                  <a:ea typeface="微软雅黑" panose="020B0503020204020204" pitchFamily="34" charset="-122"/>
                </a:endParaRPr>
              </a:p>
            </p:txBody>
          </p:sp>
        </p:grpSp>
        <p:grpSp>
          <p:nvGrpSpPr>
            <p:cNvPr id="44" name="组合 43"/>
            <p:cNvGrpSpPr/>
            <p:nvPr/>
          </p:nvGrpSpPr>
          <p:grpSpPr>
            <a:xfrm>
              <a:off x="6664663" y="2257200"/>
              <a:ext cx="3276183" cy="3641022"/>
              <a:chOff x="6096000" y="2257200"/>
              <a:chExt cx="3276183" cy="3641022"/>
            </a:xfrm>
          </p:grpSpPr>
          <p:sp>
            <p:nvSpPr>
              <p:cNvPr id="46" name="矩形: 圆角 45"/>
              <p:cNvSpPr/>
              <p:nvPr/>
            </p:nvSpPr>
            <p:spPr>
              <a:xfrm>
                <a:off x="6096000" y="2854035"/>
                <a:ext cx="3276183" cy="3044187"/>
              </a:xfrm>
              <a:prstGeom prst="roundRect">
                <a:avLst>
                  <a:gd name="adj" fmla="val 666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223200" tIns="45720" rIns="223200" bIns="45720" rtlCol="0" anchor="ctr"/>
              <a:lstStyle/>
              <a:p>
                <a:pPr algn="ctr"/>
                <a:endParaRPr kumimoji="1" lang="en-GB" altLang="zh-CN" sz="1100" dirty="0">
                  <a:solidFill>
                    <a:schemeClr val="tx1"/>
                  </a:solidFill>
                  <a:latin typeface="Arial" panose="020B0604020202020204" pitchFamily="34" charset="0"/>
                  <a:ea typeface="微软雅黑" panose="020B0503020204020204" pitchFamily="34" charset="-122"/>
                </a:endParaRPr>
              </a:p>
            </p:txBody>
          </p:sp>
          <p:sp>
            <p:nvSpPr>
              <p:cNvPr id="48" name="矩形: 圆角 47"/>
              <p:cNvSpPr/>
              <p:nvPr/>
            </p:nvSpPr>
            <p:spPr>
              <a:xfrm>
                <a:off x="6444094" y="2257200"/>
                <a:ext cx="2579994" cy="456273"/>
              </a:xfrm>
              <a:prstGeom prst="roundRect">
                <a:avLst>
                  <a:gd name="adj" fmla="val 50000"/>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508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a:bodyPr>
              <a:lstStyle/>
              <a:p>
                <a:pPr algn="ctr" defTabSz="913765"/>
                <a:r>
                  <a:rPr lang="zh-CN" altLang="en-US" sz="1600" b="1" dirty="0">
                    <a:solidFill>
                      <a:schemeClr val="bg1"/>
                    </a:solidFill>
                    <a:latin typeface="Arial" panose="020B0604020202020204" pitchFamily="34" charset="0"/>
                    <a:ea typeface="微软雅黑" panose="020B0503020204020204" pitchFamily="34" charset="-122"/>
                  </a:rPr>
                  <a:t>视觉障碍者面对的挑战和策略</a:t>
                </a:r>
                <a:endParaRPr lang="en-GB" altLang="zh-CN" sz="1600" b="1" dirty="0">
                  <a:solidFill>
                    <a:schemeClr val="bg1"/>
                  </a:solidFill>
                  <a:latin typeface="Arial" panose="020B0604020202020204" pitchFamily="34" charset="0"/>
                  <a:ea typeface="微软雅黑" panose="020B0503020204020204" pitchFamily="34" charset="-122"/>
                </a:endParaRPr>
              </a:p>
            </p:txBody>
          </p:sp>
        </p:grpSp>
      </p:grpSp>
      <p:sp>
        <p:nvSpPr>
          <p:cNvPr id="52" name="文本框 51"/>
          <p:cNvSpPr txBox="1"/>
          <p:nvPr/>
        </p:nvSpPr>
        <p:spPr>
          <a:xfrm>
            <a:off x="1454218" y="2784392"/>
            <a:ext cx="3255310" cy="1028487"/>
          </a:xfrm>
          <a:prstGeom prst="rect">
            <a:avLst/>
          </a:prstGeom>
          <a:noFill/>
        </p:spPr>
        <p:txBody>
          <a:bodyPr wrap="square">
            <a:spAutoFit/>
          </a:bodyPr>
          <a:lstStyle/>
          <a:p>
            <a:pPr lvl="0">
              <a:lnSpc>
                <a:spcPts val="2500"/>
              </a:lnSpc>
            </a:pPr>
            <a:r>
              <a:rPr lang="zh-CN" altLang="en-US"/>
              <a:t>数字游戏已成为全球范围内休闲和娱乐的主要形式，年轻人和成年人都广泛参与。</a:t>
            </a:r>
            <a:endParaRPr lang="en-US" altLang="zh-CN" dirty="0"/>
          </a:p>
        </p:txBody>
      </p:sp>
      <p:sp>
        <p:nvSpPr>
          <p:cNvPr id="53" name="Text Placeholder 24"/>
          <p:cNvSpPr txBox="1"/>
          <p:nvPr/>
        </p:nvSpPr>
        <p:spPr>
          <a:xfrm>
            <a:off x="1454218" y="3889121"/>
            <a:ext cx="3255310" cy="1470908"/>
          </a:xfrm>
          <a:prstGeom prst="rect">
            <a:avLst/>
          </a:prstGeom>
        </p:spPr>
        <p:txBody>
          <a:bodyPr wrap="square">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500"/>
              </a:lnSpc>
              <a:buNone/>
            </a:pPr>
            <a:r>
              <a:rPr lang="zh-CN" altLang="en-US"/>
              <a:t>随着技术的发展，游戏变得越来越依赖高质量的视觉效果来吸引玩家，这对视觉障碍者构成了障碍。</a:t>
            </a:r>
            <a:endParaRPr lang="zh-CN" altLang="en-US" dirty="0"/>
          </a:p>
        </p:txBody>
      </p:sp>
      <p:sp>
        <p:nvSpPr>
          <p:cNvPr id="55" name="文本框 54"/>
          <p:cNvSpPr txBox="1"/>
          <p:nvPr/>
        </p:nvSpPr>
        <p:spPr>
          <a:xfrm>
            <a:off x="6889295" y="2786548"/>
            <a:ext cx="3552622" cy="2464777"/>
          </a:xfrm>
          <a:prstGeom prst="rect">
            <a:avLst/>
          </a:prstGeom>
          <a:noFill/>
        </p:spPr>
        <p:txBody>
          <a:bodyPr wrap="square">
            <a:spAutoFit/>
          </a:bodyPr>
          <a:lstStyle/>
          <a:p>
            <a:pPr>
              <a:lnSpc>
                <a:spcPts val="2500"/>
              </a:lnSpc>
              <a:spcBef>
                <a:spcPts val="1200"/>
              </a:spcBef>
            </a:pPr>
            <a:r>
              <a:rPr lang="zh-CN" altLang="en-US" dirty="0"/>
              <a:t>多数主流游戏的设计没有考虑视觉障碍者的需求，这限制了他们的游戏体验和参与机会。</a:t>
            </a:r>
            <a:endParaRPr lang="en-US" altLang="zh-CN" dirty="0"/>
          </a:p>
          <a:p>
            <a:pPr>
              <a:lnSpc>
                <a:spcPts val="2500"/>
              </a:lnSpc>
              <a:spcBef>
                <a:spcPts val="1200"/>
              </a:spcBef>
            </a:pPr>
            <a:r>
              <a:rPr lang="zh-CN" altLang="en-US" dirty="0"/>
              <a:t>尽管存在挑战，一些视觉障碍者通过使用辅助技术和开发个人策略，成功参与到了这些游戏中，展示了他们的适应性和创造性。</a:t>
            </a:r>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40714" y="1523543"/>
            <a:ext cx="7897869" cy="3604414"/>
            <a:chOff x="2147066" y="1821416"/>
            <a:chExt cx="7897869" cy="3604414"/>
          </a:xfrm>
        </p:grpSpPr>
        <p:grpSp>
          <p:nvGrpSpPr>
            <p:cNvPr id="27" name="组合 26"/>
            <p:cNvGrpSpPr/>
            <p:nvPr/>
          </p:nvGrpSpPr>
          <p:grpSpPr>
            <a:xfrm>
              <a:off x="5505451" y="2952309"/>
              <a:ext cx="4539484" cy="2473521"/>
              <a:chOff x="5505450" y="574160"/>
              <a:chExt cx="4539484" cy="2473521"/>
            </a:xfrm>
          </p:grpSpPr>
          <p:sp>
            <p:nvSpPr>
              <p:cNvPr id="37" name="矩形: 圆顶角 36"/>
              <p:cNvSpPr/>
              <p:nvPr/>
            </p:nvSpPr>
            <p:spPr>
              <a:xfrm rot="10800000">
                <a:off x="5505450" y="574160"/>
                <a:ext cx="1181100" cy="2473521"/>
              </a:xfrm>
              <a:prstGeom prst="round2SameRect">
                <a:avLst>
                  <a:gd name="adj1" fmla="val 50000"/>
                  <a:gd name="adj2" fmla="val 0"/>
                </a:avLst>
              </a:prstGeom>
              <a:solidFill>
                <a:schemeClr val="accent4"/>
              </a:solidFill>
              <a:ln w="12700" cap="flat">
                <a:noFill/>
                <a:prstDash val="solid"/>
                <a:miter/>
              </a:ln>
              <a:effectLst>
                <a:outerShdw blurRad="127000" dist="63500" dir="2700000" algn="tl" rotWithShape="0">
                  <a:schemeClr val="accent4">
                    <a:alpha val="40000"/>
                  </a:schemeClr>
                </a:outerShdw>
              </a:effectLst>
            </p:spPr>
            <p:txBody>
              <a:bodyPr rtlCol="0" anchor="ctr"/>
              <a:lstStyle/>
              <a:p>
                <a:endParaRPr kumimoji="1" lang="zh-CN" altLang="en-US" b="1">
                  <a:solidFill>
                    <a:srgbClr val="FFFFFF"/>
                  </a:solidFill>
                </a:endParaRPr>
              </a:p>
            </p:txBody>
          </p:sp>
          <p:cxnSp>
            <p:nvCxnSpPr>
              <p:cNvPr id="36" name="直接连接符 35"/>
              <p:cNvCxnSpPr/>
              <p:nvPr/>
            </p:nvCxnSpPr>
            <p:spPr>
              <a:xfrm flipH="1">
                <a:off x="6686550" y="1263334"/>
                <a:ext cx="3358384" cy="0"/>
              </a:xfrm>
              <a:prstGeom prst="line">
                <a:avLst/>
              </a:prstGeom>
              <a:ln w="12700">
                <a:solidFill>
                  <a:schemeClr val="accent4"/>
                </a:solidFill>
                <a:prstDash val="solid"/>
                <a:headEnd type="oval"/>
              </a:ln>
              <a:effectLst>
                <a:outerShdw blurRad="127000" dist="63500" dir="2700000" algn="ctr" rotWithShape="0">
                  <a:schemeClr val="accent4">
                    <a:alpha val="40000"/>
                  </a:schemeClr>
                </a:outerShdw>
              </a:effectLst>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flipH="1">
              <a:off x="2147066" y="1821416"/>
              <a:ext cx="4539484" cy="2128382"/>
              <a:chOff x="5505450" y="1155755"/>
              <a:chExt cx="4539484" cy="2128382"/>
            </a:xfrm>
          </p:grpSpPr>
          <p:sp>
            <p:nvSpPr>
              <p:cNvPr id="33" name="矩形: 圆顶角 32"/>
              <p:cNvSpPr/>
              <p:nvPr/>
            </p:nvSpPr>
            <p:spPr>
              <a:xfrm rot="10800000">
                <a:off x="5505450" y="1155755"/>
                <a:ext cx="1181100" cy="2128382"/>
              </a:xfrm>
              <a:prstGeom prst="round2SameRect">
                <a:avLst>
                  <a:gd name="adj1" fmla="val 50000"/>
                  <a:gd name="adj2" fmla="val 0"/>
                </a:avLst>
              </a:prstGeom>
              <a:solidFill>
                <a:schemeClr val="accent2"/>
              </a:solidFill>
              <a:ln w="12700" cap="flat">
                <a:noFill/>
                <a:prstDash val="solid"/>
                <a:miter/>
              </a:ln>
              <a:effectLst>
                <a:outerShdw blurRad="127000" dist="63500" dir="2700000" algn="tl" rotWithShape="0">
                  <a:schemeClr val="accent2">
                    <a:alpha val="40000"/>
                  </a:schemeClr>
                </a:outerShdw>
              </a:effectLst>
            </p:spPr>
            <p:txBody>
              <a:bodyPr rtlCol="0" anchor="ctr"/>
              <a:lstStyle/>
              <a:p>
                <a:endParaRPr kumimoji="1" lang="zh-CN" altLang="en-US" b="1">
                  <a:solidFill>
                    <a:srgbClr val="FFFFFF"/>
                  </a:solidFill>
                </a:endParaRPr>
              </a:p>
            </p:txBody>
          </p:sp>
          <p:cxnSp>
            <p:nvCxnSpPr>
              <p:cNvPr id="32" name="直接连接符 31"/>
              <p:cNvCxnSpPr/>
              <p:nvPr/>
            </p:nvCxnSpPr>
            <p:spPr>
              <a:xfrm flipH="1">
                <a:off x="6686550" y="1263334"/>
                <a:ext cx="3358384" cy="0"/>
              </a:xfrm>
              <a:prstGeom prst="line">
                <a:avLst/>
              </a:prstGeom>
              <a:ln w="12700">
                <a:solidFill>
                  <a:schemeClr val="accent2"/>
                </a:solidFill>
                <a:prstDash val="solid"/>
                <a:headEnd type="oval"/>
              </a:ln>
              <a:effectLst>
                <a:outerShdw blurRad="127000" dist="63500" dir="2700000" algn="ctr" rotWithShape="0">
                  <a:schemeClr val="accent2">
                    <a:alpha val="40000"/>
                  </a:schemeClr>
                </a:outerShdw>
              </a:effectLst>
            </p:spPr>
            <p:style>
              <a:lnRef idx="1">
                <a:schemeClr val="accent1"/>
              </a:lnRef>
              <a:fillRef idx="0">
                <a:schemeClr val="accent1"/>
              </a:fillRef>
              <a:effectRef idx="0">
                <a:schemeClr val="accent1"/>
              </a:effectRef>
              <a:fontRef idx="minor">
                <a:schemeClr val="tx1"/>
              </a:fontRef>
            </p:style>
          </p:cxnSp>
        </p:grpSp>
      </p:grpSp>
      <p:sp>
        <p:nvSpPr>
          <p:cNvPr id="40" name="文本框 39"/>
          <p:cNvSpPr txBox="1"/>
          <p:nvPr/>
        </p:nvSpPr>
        <p:spPr>
          <a:xfrm>
            <a:off x="887950" y="1949256"/>
            <a:ext cx="4219860" cy="3366947"/>
          </a:xfrm>
          <a:prstGeom prst="rect">
            <a:avLst/>
          </a:prstGeom>
          <a:noFill/>
        </p:spPr>
        <p:txBody>
          <a:bodyPr wrap="square">
            <a:spAutoFit/>
          </a:bodyPr>
          <a:lstStyle/>
          <a:p>
            <a:pPr>
              <a:lnSpc>
                <a:spcPct val="150000"/>
              </a:lnSpc>
            </a:pPr>
            <a:r>
              <a:rPr lang="en-US" altLang="zh-CN" dirty="0"/>
              <a:t>1</a:t>
            </a:r>
            <a:r>
              <a:rPr lang="zh-CN" altLang="en-US" dirty="0"/>
              <a:t>．在过去，视障玩家主要依赖于音频游戏，这些游戏通过声音而非视觉提供信息，但它们往往无法提供与视觉游戏相同的丰富体验。</a:t>
            </a:r>
            <a:endParaRPr lang="en-US" altLang="zh-CN" dirty="0"/>
          </a:p>
          <a:p>
            <a:pPr>
              <a:lnSpc>
                <a:spcPct val="150000"/>
              </a:lnSpc>
            </a:pPr>
            <a:r>
              <a:rPr lang="en-US" altLang="zh-CN" dirty="0"/>
              <a:t>2</a:t>
            </a:r>
            <a:r>
              <a:rPr lang="zh-CN" altLang="en-US" dirty="0"/>
              <a:t>．虽然近年来一些主流游戏尝试加入了可访问性功能，但如何在不降低游戏复杂度和深度的情况下，全面支持视障玩家仍然是一个挑战。</a:t>
            </a:r>
            <a:endParaRPr lang="zh-CN" altLang="en-US" dirty="0"/>
          </a:p>
        </p:txBody>
      </p:sp>
      <p:sp>
        <p:nvSpPr>
          <p:cNvPr id="42" name="文本框 41"/>
          <p:cNvSpPr txBox="1"/>
          <p:nvPr/>
        </p:nvSpPr>
        <p:spPr>
          <a:xfrm>
            <a:off x="6873006" y="3514390"/>
            <a:ext cx="4356104" cy="2120452"/>
          </a:xfrm>
          <a:prstGeom prst="rect">
            <a:avLst/>
          </a:prstGeom>
          <a:noFill/>
        </p:spPr>
        <p:txBody>
          <a:bodyPr wrap="square">
            <a:spAutoFit/>
          </a:bodyPr>
          <a:lstStyle/>
          <a:p>
            <a:pPr>
              <a:lnSpc>
                <a:spcPct val="150000"/>
              </a:lnSpc>
            </a:pPr>
            <a:r>
              <a:rPr lang="en-US" altLang="zh-CN" dirty="0"/>
              <a:t>1</a:t>
            </a:r>
            <a:r>
              <a:rPr lang="zh-CN" altLang="en-US" dirty="0"/>
              <a:t>．目前的研究主要集中在评估特定可访问性设计，缺乏对视障玩家在游戏过程中实际遇到的挑战和使用的策略的深入了解。</a:t>
            </a:r>
            <a:endParaRPr lang="en-US" altLang="zh-CN" dirty="0"/>
          </a:p>
          <a:p>
            <a:pPr>
              <a:lnSpc>
                <a:spcPct val="150000"/>
              </a:lnSpc>
            </a:pPr>
            <a:r>
              <a:rPr lang="en-US" altLang="zh-CN" dirty="0"/>
              <a:t>2</a:t>
            </a:r>
            <a:r>
              <a:rPr lang="zh-CN" altLang="en-US" dirty="0"/>
              <a:t>．讨论如何改进游戏设计以提升视障玩家游戏体验的文献也相对较少。</a:t>
            </a:r>
            <a:endParaRPr lang="zh-CN" altLang="en-US" dirty="0"/>
          </a:p>
        </p:txBody>
      </p:sp>
      <p:sp>
        <p:nvSpPr>
          <p:cNvPr id="45" name="文本框 44"/>
          <p:cNvSpPr txBox="1"/>
          <p:nvPr/>
        </p:nvSpPr>
        <p:spPr>
          <a:xfrm>
            <a:off x="683624" y="227055"/>
            <a:ext cx="7227194" cy="646331"/>
          </a:xfrm>
          <a:prstGeom prst="rect">
            <a:avLst/>
          </a:prstGeom>
          <a:noFill/>
        </p:spPr>
        <p:txBody>
          <a:bodyPr wrap="square">
            <a:spAutoFit/>
          </a:bodyPr>
          <a:lstStyle/>
          <a:p>
            <a:r>
              <a:rPr lang="zh-CN" altLang="en-US" sz="3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相关工作：游戏设计的视障考量</a:t>
            </a:r>
            <a:endParaRPr lang="zh-CN" alt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47" name="文本框 46"/>
          <p:cNvSpPr txBox="1"/>
          <p:nvPr/>
        </p:nvSpPr>
        <p:spPr>
          <a:xfrm>
            <a:off x="2159794" y="1115667"/>
            <a:ext cx="3143660" cy="461665"/>
          </a:xfrm>
          <a:prstGeom prst="rect">
            <a:avLst/>
          </a:prstGeom>
          <a:noFill/>
        </p:spPr>
        <p:txBody>
          <a:bodyPr wrap="square">
            <a:spAutoFit/>
          </a:bodyPr>
          <a:lstStyle/>
          <a:p>
            <a:r>
              <a:rPr lang="zh-CN" altLang="en-US" sz="2400" b="1" dirty="0">
                <a:solidFill>
                  <a:schemeClr val="accent1">
                    <a:lumMod val="75000"/>
                  </a:schemeClr>
                </a:solidFill>
              </a:rPr>
              <a:t>视障玩家的特殊需求</a:t>
            </a:r>
            <a:endParaRPr lang="zh-CN" altLang="en-US" sz="2400" b="1" dirty="0">
              <a:solidFill>
                <a:schemeClr val="accent1">
                  <a:lumMod val="75000"/>
                </a:schemeClr>
              </a:solidFill>
            </a:endParaRPr>
          </a:p>
        </p:txBody>
      </p:sp>
      <p:sp>
        <p:nvSpPr>
          <p:cNvPr id="48" name="文本框 47"/>
          <p:cNvSpPr txBox="1"/>
          <p:nvPr/>
        </p:nvSpPr>
        <p:spPr>
          <a:xfrm>
            <a:off x="5820127" y="2512613"/>
            <a:ext cx="5292134" cy="830997"/>
          </a:xfrm>
          <a:prstGeom prst="rect">
            <a:avLst/>
          </a:prstGeom>
          <a:noFill/>
        </p:spPr>
        <p:txBody>
          <a:bodyPr wrap="square">
            <a:spAutoFit/>
          </a:bodyPr>
          <a:lstStyle/>
          <a:p>
            <a:pPr algn="ctr"/>
            <a:r>
              <a:rPr lang="zh-CN" altLang="en-US" sz="2400" b="1" dirty="0">
                <a:solidFill>
                  <a:schemeClr val="accent1">
                    <a:lumMod val="75000"/>
                  </a:schemeClr>
                </a:solidFill>
              </a:rPr>
              <a:t>主流游戏设计中存在的</a:t>
            </a:r>
            <a:endParaRPr lang="en-US" altLang="zh-CN" sz="2400" b="1" dirty="0">
              <a:solidFill>
                <a:schemeClr val="accent1">
                  <a:lumMod val="75000"/>
                </a:schemeClr>
              </a:solidFill>
            </a:endParaRPr>
          </a:p>
          <a:p>
            <a:pPr algn="ctr"/>
            <a:r>
              <a:rPr lang="zh-CN" altLang="en-US" sz="2400" b="1" dirty="0">
                <a:solidFill>
                  <a:schemeClr val="accent1">
                    <a:lumMod val="75000"/>
                  </a:schemeClr>
                </a:solidFill>
              </a:rPr>
              <a:t>可访问性缺口</a:t>
            </a:r>
            <a:endParaRPr lang="zh-CN" altLang="en-US" sz="2400" b="1" dirty="0">
              <a:solidFill>
                <a:schemeClr val="accent1">
                  <a:lumMod val="75000"/>
                </a:schemeClr>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72"/>
          <p:cNvSpPr txBox="1"/>
          <p:nvPr/>
        </p:nvSpPr>
        <p:spPr>
          <a:xfrm>
            <a:off x="728558" y="432643"/>
            <a:ext cx="7517819" cy="646331"/>
          </a:xfrm>
          <a:prstGeom prst="rect">
            <a:avLst/>
          </a:prstGeom>
          <a:noFill/>
        </p:spPr>
        <p:txBody>
          <a:bodyPr wrap="square">
            <a:spAutoFit/>
          </a:bodyPr>
          <a:lstStyle/>
          <a:p>
            <a:r>
              <a:rPr lang="zh-CN" altLang="en-US" sz="3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研究方法： 在线民族志的应用</a:t>
            </a:r>
            <a:endParaRPr lang="zh-CN" alt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grpSp>
        <p:nvGrpSpPr>
          <p:cNvPr id="79" name="组合 78"/>
          <p:cNvGrpSpPr/>
          <p:nvPr/>
        </p:nvGrpSpPr>
        <p:grpSpPr>
          <a:xfrm>
            <a:off x="1395265" y="1710969"/>
            <a:ext cx="9401469" cy="4513976"/>
            <a:chOff x="5052764" y="3581400"/>
            <a:chExt cx="6466136" cy="2552699"/>
          </a:xfrm>
        </p:grpSpPr>
        <p:grpSp>
          <p:nvGrpSpPr>
            <p:cNvPr id="80" name="组合 79"/>
            <p:cNvGrpSpPr/>
            <p:nvPr/>
          </p:nvGrpSpPr>
          <p:grpSpPr>
            <a:xfrm>
              <a:off x="5052764" y="3581400"/>
              <a:ext cx="2789486" cy="2552699"/>
              <a:chOff x="4426788" y="3581400"/>
              <a:chExt cx="2789486" cy="2552699"/>
            </a:xfrm>
          </p:grpSpPr>
          <p:sp>
            <p:nvSpPr>
              <p:cNvPr id="84" name="矩形: 圆角 83"/>
              <p:cNvSpPr/>
              <p:nvPr/>
            </p:nvSpPr>
            <p:spPr>
              <a:xfrm>
                <a:off x="4426788" y="3581400"/>
                <a:ext cx="2789486" cy="2552699"/>
              </a:xfrm>
              <a:prstGeom prst="roundRect">
                <a:avLst>
                  <a:gd name="adj" fmla="val 474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altLang="zh-CN" sz="105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kumimoji="1" lang="en-US" altLang="zh-CN" sz="105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矩形: 圆角 84"/>
              <p:cNvSpPr>
                <a:spLocks noChangeAspect="1"/>
              </p:cNvSpPr>
              <p:nvPr/>
            </p:nvSpPr>
            <p:spPr>
              <a:xfrm>
                <a:off x="4761549" y="3859035"/>
                <a:ext cx="2080921" cy="209972"/>
              </a:xfrm>
              <a:prstGeom prst="roundRect">
                <a:avLst>
                  <a:gd name="adj" fmla="val 16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spAutoFit/>
              </a:bodyPr>
              <a:lstStyle/>
              <a:p>
                <a:pPr algn="ctr"/>
                <a:r>
                  <a:rPr kumimoji="1" lang="zh-CN" alt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rPr>
                  <a:t>视障玩家的游戏体验研究方法</a:t>
                </a:r>
                <a:endParaRPr kumimoji="1" lang="en-US" altLang="zh-CN"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1" name="组合 80"/>
            <p:cNvGrpSpPr/>
            <p:nvPr/>
          </p:nvGrpSpPr>
          <p:grpSpPr>
            <a:xfrm>
              <a:off x="8729414" y="3581400"/>
              <a:ext cx="2789486" cy="2552699"/>
              <a:chOff x="6887914" y="3581400"/>
              <a:chExt cx="2789486" cy="2552699"/>
            </a:xfrm>
          </p:grpSpPr>
          <p:sp>
            <p:nvSpPr>
              <p:cNvPr id="82" name="矩形: 圆角 81"/>
              <p:cNvSpPr/>
              <p:nvPr/>
            </p:nvSpPr>
            <p:spPr>
              <a:xfrm>
                <a:off x="6887914" y="3581400"/>
                <a:ext cx="2789486" cy="2552699"/>
              </a:xfrm>
              <a:prstGeom prst="roundRect">
                <a:avLst>
                  <a:gd name="adj" fmla="val 474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altLang="zh-CN" sz="105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kumimoji="1" lang="en-US" altLang="zh-CN" sz="105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矩形: 圆角 82"/>
              <p:cNvSpPr>
                <a:spLocks noChangeAspect="1"/>
              </p:cNvSpPr>
              <p:nvPr/>
            </p:nvSpPr>
            <p:spPr>
              <a:xfrm>
                <a:off x="7390000" y="3862160"/>
                <a:ext cx="1785314" cy="229060"/>
              </a:xfrm>
              <a:prstGeom prst="roundRect">
                <a:avLst>
                  <a:gd name="adj" fmla="val 16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spAutoFit/>
              </a:bodyPr>
              <a:lstStyle/>
              <a:p>
                <a:pPr algn="ctr"/>
                <a:r>
                  <a:rPr kumimoji="1"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研究的局限性</a:t>
                </a:r>
                <a:endParaRPr kumimoji="1" lang="en-US" altLang="zh-CN"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87" name="文本框 86"/>
          <p:cNvSpPr txBox="1"/>
          <p:nvPr/>
        </p:nvSpPr>
        <p:spPr>
          <a:xfrm>
            <a:off x="1574434" y="2768280"/>
            <a:ext cx="3697448" cy="3366947"/>
          </a:xfrm>
          <a:prstGeom prst="rect">
            <a:avLst/>
          </a:prstGeom>
          <a:noFill/>
        </p:spPr>
        <p:txBody>
          <a:bodyPr wrap="square">
            <a:spAutoFit/>
          </a:bodyPr>
          <a:lstStyle/>
          <a:p>
            <a:pPr marL="342900" indent="-342900">
              <a:lnSpc>
                <a:spcPct val="150000"/>
              </a:lnSpc>
              <a:buAutoNum type="arabicPeriod"/>
            </a:pPr>
            <a:r>
              <a:rPr lang="zh-CN" altLang="en-US" dirty="0"/>
              <a:t>本研究通过观察YouTube上视障内容创作者玩游戏的视频，分析了他们如何克服游戏设计中的障碍以及采用的策略。</a:t>
            </a:r>
            <a:endParaRPr lang="en-US" altLang="zh-CN" dirty="0"/>
          </a:p>
          <a:p>
            <a:pPr marL="342900" indent="-342900">
              <a:lnSpc>
                <a:spcPct val="150000"/>
              </a:lnSpc>
              <a:buAutoNum type="arabicPeriod"/>
            </a:pPr>
            <a:r>
              <a:rPr lang="zh-CN" altLang="en-US" dirty="0"/>
              <a:t>该方法允许研究者在不干预的情况下直接观察视障玩家的游戏实践，获取了真实和自然的游戏体验数据。</a:t>
            </a:r>
            <a:endParaRPr lang="zh-CN" altLang="en-US" dirty="0"/>
          </a:p>
        </p:txBody>
      </p:sp>
      <p:sp>
        <p:nvSpPr>
          <p:cNvPr id="88" name="文本框 87"/>
          <p:cNvSpPr txBox="1"/>
          <p:nvPr/>
        </p:nvSpPr>
        <p:spPr>
          <a:xfrm>
            <a:off x="6920118" y="2735244"/>
            <a:ext cx="3697448" cy="3366947"/>
          </a:xfrm>
          <a:prstGeom prst="rect">
            <a:avLst/>
          </a:prstGeom>
          <a:noFill/>
        </p:spPr>
        <p:txBody>
          <a:bodyPr wrap="square">
            <a:spAutoFit/>
          </a:bodyPr>
          <a:lstStyle/>
          <a:p>
            <a:pPr marL="342900" indent="-342900">
              <a:lnSpc>
                <a:spcPct val="150000"/>
              </a:lnSpc>
              <a:buAutoNum type="arabicPeriod"/>
            </a:pPr>
            <a:r>
              <a:rPr lang="zh-CN" altLang="en-US" dirty="0"/>
              <a:t>依赖公开的在线视频可能导致样本偏差，因为上传视频的视障玩家可能具有特定的技能水平和游戏兴趣。</a:t>
            </a:r>
            <a:endParaRPr lang="en-US" altLang="zh-CN" dirty="0"/>
          </a:p>
          <a:p>
            <a:pPr marL="342900" indent="-342900">
              <a:lnSpc>
                <a:spcPct val="150000"/>
              </a:lnSpc>
              <a:buAutoNum type="arabicPeriod"/>
            </a:pPr>
            <a:r>
              <a:rPr lang="zh-CN" altLang="en-US" dirty="0"/>
              <a:t>视频内容的解释可能会受到研究者主观理解的影响，尽管团队通过讨论和分析来尝试减轻这一问题。</a:t>
            </a:r>
            <a:endParaRPr lang="zh-CN" alt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文本框 111"/>
          <p:cNvSpPr txBox="1"/>
          <p:nvPr/>
        </p:nvSpPr>
        <p:spPr>
          <a:xfrm>
            <a:off x="972473" y="369761"/>
            <a:ext cx="8129581" cy="646331"/>
          </a:xfrm>
          <a:prstGeom prst="rect">
            <a:avLst/>
          </a:prstGeom>
          <a:noFill/>
        </p:spPr>
        <p:txBody>
          <a:bodyPr wrap="square">
            <a:spAutoFit/>
          </a:bodyPr>
          <a:lstStyle/>
          <a:p>
            <a:r>
              <a:rPr lang="zh-CN" altLang="en-US" sz="3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实验结果： 视障玩家的游戏策略</a:t>
            </a:r>
            <a:endParaRPr lang="zh-CN" alt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13" name="任意多边形: 形状 112"/>
          <p:cNvSpPr/>
          <p:nvPr/>
        </p:nvSpPr>
        <p:spPr>
          <a:xfrm>
            <a:off x="0" y="5432193"/>
            <a:ext cx="1563162" cy="1425807"/>
          </a:xfrm>
          <a:custGeom>
            <a:avLst/>
            <a:gdLst>
              <a:gd name="connsiteX0" fmla="*/ 658813 w 1563162"/>
              <a:gd name="connsiteY0" fmla="*/ 0 h 1425807"/>
              <a:gd name="connsiteX1" fmla="*/ 1563162 w 1563162"/>
              <a:gd name="connsiteY1" fmla="*/ 904349 h 1425807"/>
              <a:gd name="connsiteX2" fmla="*/ 1408714 w 1563162"/>
              <a:gd name="connsiteY2" fmla="*/ 1409979 h 1425807"/>
              <a:gd name="connsiteX3" fmla="*/ 1395654 w 1563162"/>
              <a:gd name="connsiteY3" fmla="*/ 1425807 h 1425807"/>
              <a:gd name="connsiteX4" fmla="*/ 0 w 1563162"/>
              <a:gd name="connsiteY4" fmla="*/ 1425807 h 1425807"/>
              <a:gd name="connsiteX5" fmla="*/ 0 w 1563162"/>
              <a:gd name="connsiteY5" fmla="*/ 288320 h 1425807"/>
              <a:gd name="connsiteX6" fmla="*/ 19342 w 1563162"/>
              <a:gd name="connsiteY6" fmla="*/ 264878 h 1425807"/>
              <a:gd name="connsiteX7" fmla="*/ 658813 w 1563162"/>
              <a:gd name="connsiteY7" fmla="*/ 0 h 1425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3162" h="1425807">
                <a:moveTo>
                  <a:pt x="658813" y="0"/>
                </a:moveTo>
                <a:cubicBezTo>
                  <a:pt x="1158271" y="0"/>
                  <a:pt x="1563162" y="404891"/>
                  <a:pt x="1563162" y="904349"/>
                </a:cubicBezTo>
                <a:cubicBezTo>
                  <a:pt x="1563162" y="1091646"/>
                  <a:pt x="1506224" y="1265644"/>
                  <a:pt x="1408714" y="1409979"/>
                </a:cubicBezTo>
                <a:lnTo>
                  <a:pt x="1395654" y="1425807"/>
                </a:lnTo>
                <a:lnTo>
                  <a:pt x="0" y="1425807"/>
                </a:lnTo>
                <a:lnTo>
                  <a:pt x="0" y="288320"/>
                </a:lnTo>
                <a:lnTo>
                  <a:pt x="19342" y="264878"/>
                </a:lnTo>
                <a:cubicBezTo>
                  <a:pt x="182997" y="101223"/>
                  <a:pt x="409084" y="0"/>
                  <a:pt x="658813" y="0"/>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b="1">
              <a:solidFill>
                <a:srgbClr val="FFFFFF"/>
              </a:solidFill>
            </a:endParaRPr>
          </a:p>
        </p:txBody>
      </p:sp>
      <p:sp>
        <p:nvSpPr>
          <p:cNvPr id="114" name="任意多边形: 形状 113"/>
          <p:cNvSpPr/>
          <p:nvPr/>
        </p:nvSpPr>
        <p:spPr>
          <a:xfrm>
            <a:off x="11018996" y="6237288"/>
            <a:ext cx="1173004" cy="620712"/>
          </a:xfrm>
          <a:custGeom>
            <a:avLst/>
            <a:gdLst>
              <a:gd name="connsiteX0" fmla="*/ 586502 w 1173004"/>
              <a:gd name="connsiteY0" fmla="*/ 0 h 620712"/>
              <a:gd name="connsiteX1" fmla="*/ 1173004 w 1173004"/>
              <a:gd name="connsiteY1" fmla="*/ 586502 h 620712"/>
              <a:gd name="connsiteX2" fmla="*/ 1169555 w 1173004"/>
              <a:gd name="connsiteY2" fmla="*/ 620712 h 620712"/>
              <a:gd name="connsiteX3" fmla="*/ 3449 w 1173004"/>
              <a:gd name="connsiteY3" fmla="*/ 620712 h 620712"/>
              <a:gd name="connsiteX4" fmla="*/ 0 w 1173004"/>
              <a:gd name="connsiteY4" fmla="*/ 586502 h 620712"/>
              <a:gd name="connsiteX5" fmla="*/ 586502 w 1173004"/>
              <a:gd name="connsiteY5" fmla="*/ 0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3004" h="620712">
                <a:moveTo>
                  <a:pt x="586502" y="0"/>
                </a:moveTo>
                <a:cubicBezTo>
                  <a:pt x="910418" y="0"/>
                  <a:pt x="1173004" y="262586"/>
                  <a:pt x="1173004" y="586502"/>
                </a:cubicBezTo>
                <a:lnTo>
                  <a:pt x="1169555" y="620712"/>
                </a:lnTo>
                <a:lnTo>
                  <a:pt x="3449" y="620712"/>
                </a:lnTo>
                <a:lnTo>
                  <a:pt x="0" y="586502"/>
                </a:lnTo>
                <a:cubicBezTo>
                  <a:pt x="0" y="262586"/>
                  <a:pt x="262586" y="0"/>
                  <a:pt x="586502" y="0"/>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b="1">
              <a:solidFill>
                <a:srgbClr val="FFFFFF"/>
              </a:solidFill>
            </a:endParaRPr>
          </a:p>
        </p:txBody>
      </p:sp>
      <p:sp>
        <p:nvSpPr>
          <p:cNvPr id="115" name="矩形: 圆角 114"/>
          <p:cNvSpPr/>
          <p:nvPr/>
        </p:nvSpPr>
        <p:spPr>
          <a:xfrm>
            <a:off x="462932" y="1608245"/>
            <a:ext cx="10862905" cy="2351359"/>
          </a:xfrm>
          <a:prstGeom prst="roundRect">
            <a:avLst>
              <a:gd name="adj" fmla="val 8000"/>
            </a:avLst>
          </a:prstGeom>
          <a:solidFill>
            <a:schemeClr val="bg1"/>
          </a:solidFill>
          <a:ln w="12700" cap="flat">
            <a:solidFill>
              <a:schemeClr val="accent1"/>
            </a:solidFill>
            <a:prstDash val="solid"/>
            <a:miter/>
          </a:ln>
          <a:effectLst>
            <a:outerShdw dist="50800" dir="2700000" algn="ctr" rotWithShape="0">
              <a:schemeClr val="accent1"/>
            </a:outerShdw>
          </a:effectLst>
        </p:spPr>
        <p:txBody>
          <a:bodyPr rtlCol="0" anchor="ctr"/>
          <a:lstStyle/>
          <a:p>
            <a:endParaRPr lang="en-US" altLang="zh-CN" dirty="0">
              <a:solidFill>
                <a:schemeClr val="tx1"/>
              </a:solidFill>
            </a:endParaRPr>
          </a:p>
        </p:txBody>
      </p:sp>
      <p:sp>
        <p:nvSpPr>
          <p:cNvPr id="117" name="文本框 116"/>
          <p:cNvSpPr txBox="1"/>
          <p:nvPr/>
        </p:nvSpPr>
        <p:spPr>
          <a:xfrm>
            <a:off x="-73404" y="1813173"/>
            <a:ext cx="7162101" cy="400110"/>
          </a:xfrm>
          <a:prstGeom prst="rect">
            <a:avLst/>
          </a:prstGeom>
          <a:noFill/>
        </p:spPr>
        <p:txBody>
          <a:bodyPr wrap="square">
            <a:spAutoFit/>
          </a:bodyPr>
          <a:lstStyle/>
          <a:p>
            <a:pPr algn="ctr"/>
            <a:r>
              <a:rPr lang="zh-CN" altLang="en-US" sz="2000" b="1" dirty="0">
                <a:solidFill>
                  <a:schemeClr val="accent1">
                    <a:lumMod val="75000"/>
                  </a:schemeClr>
                </a:solidFill>
              </a:rPr>
              <a:t>使用空间音频、环境地标、游戏设置调整等策略</a:t>
            </a:r>
            <a:endParaRPr lang="zh-CN" altLang="en-US" sz="2000" b="1" dirty="0">
              <a:solidFill>
                <a:schemeClr val="accent1">
                  <a:lumMod val="75000"/>
                </a:schemeClr>
              </a:solidFill>
            </a:endParaRPr>
          </a:p>
        </p:txBody>
      </p:sp>
      <p:sp>
        <p:nvSpPr>
          <p:cNvPr id="119" name="文本框 118"/>
          <p:cNvSpPr txBox="1"/>
          <p:nvPr/>
        </p:nvSpPr>
        <p:spPr>
          <a:xfrm>
            <a:off x="781580" y="2304849"/>
            <a:ext cx="10237415" cy="1289456"/>
          </a:xfrm>
          <a:prstGeom prst="rect">
            <a:avLst/>
          </a:prstGeom>
          <a:noFill/>
        </p:spPr>
        <p:txBody>
          <a:bodyPr wrap="square">
            <a:spAutoFit/>
          </a:bodyPr>
          <a:lstStyle/>
          <a:p>
            <a:pPr>
              <a:lnSpc>
                <a:spcPct val="150000"/>
              </a:lnSpc>
            </a:pPr>
            <a:r>
              <a:rPr lang="zh-CN" altLang="en-US" dirty="0"/>
              <a:t>1．视障玩家通过利用空间音频感知游戏环境、创建和使用游戏中的地标来辅助导航、调整游戏设置以简化操作等策略，克服了设计上的障碍。</a:t>
            </a:r>
            <a:endParaRPr lang="en-US" altLang="zh-CN" dirty="0"/>
          </a:p>
          <a:p>
            <a:pPr>
              <a:lnSpc>
                <a:spcPct val="150000"/>
              </a:lnSpc>
            </a:pPr>
            <a:r>
              <a:rPr lang="zh-CN" altLang="en-US" dirty="0"/>
              <a:t>2．这些策略展示了视障玩家的创造性和适应性，并揭示了主流游戏设计中的可访问性缺口。</a:t>
            </a:r>
            <a:endParaRPr lang="zh-CN" altLang="en-US" dirty="0"/>
          </a:p>
        </p:txBody>
      </p:sp>
      <p:sp>
        <p:nvSpPr>
          <p:cNvPr id="120" name="矩形: 圆角 119"/>
          <p:cNvSpPr/>
          <p:nvPr/>
        </p:nvSpPr>
        <p:spPr>
          <a:xfrm>
            <a:off x="462932" y="4217511"/>
            <a:ext cx="10862905" cy="2186925"/>
          </a:xfrm>
          <a:prstGeom prst="roundRect">
            <a:avLst>
              <a:gd name="adj" fmla="val 8000"/>
            </a:avLst>
          </a:prstGeom>
          <a:solidFill>
            <a:schemeClr val="bg1"/>
          </a:solidFill>
          <a:ln w="12700" cap="flat">
            <a:solidFill>
              <a:schemeClr val="tx2"/>
            </a:solidFill>
            <a:prstDash val="solid"/>
            <a:miter/>
          </a:ln>
          <a:effectLst>
            <a:outerShdw dist="50800" dir="2700000" algn="ctr" rotWithShape="0">
              <a:schemeClr val="tx2"/>
            </a:outerShdw>
          </a:effectLst>
        </p:spPr>
        <p:txBody>
          <a:bodyPr rtlCol="0" anchor="ctr"/>
          <a:lstStyle/>
          <a:p>
            <a:endParaRPr lang="en-US" altLang="zh-CN" dirty="0"/>
          </a:p>
        </p:txBody>
      </p:sp>
      <p:sp>
        <p:nvSpPr>
          <p:cNvPr id="121" name="文本框 120"/>
          <p:cNvSpPr txBox="1"/>
          <p:nvPr/>
        </p:nvSpPr>
        <p:spPr>
          <a:xfrm>
            <a:off x="-1389076" y="4351702"/>
            <a:ext cx="7162101" cy="400110"/>
          </a:xfrm>
          <a:prstGeom prst="rect">
            <a:avLst/>
          </a:prstGeom>
          <a:noFill/>
        </p:spPr>
        <p:txBody>
          <a:bodyPr wrap="square">
            <a:spAutoFit/>
          </a:bodyPr>
          <a:lstStyle/>
          <a:p>
            <a:pPr algn="ctr"/>
            <a:r>
              <a:rPr lang="zh-CN" altLang="en-US" sz="2000" b="1">
                <a:solidFill>
                  <a:schemeClr val="bg1">
                    <a:lumMod val="50000"/>
                  </a:schemeClr>
                </a:solidFill>
              </a:rPr>
              <a:t>对游戏设计师的启示</a:t>
            </a:r>
            <a:endParaRPr lang="zh-CN" altLang="en-US" sz="2000" b="1" dirty="0">
              <a:solidFill>
                <a:schemeClr val="bg1">
                  <a:lumMod val="50000"/>
                </a:schemeClr>
              </a:solidFill>
            </a:endParaRPr>
          </a:p>
        </p:txBody>
      </p:sp>
      <p:sp>
        <p:nvSpPr>
          <p:cNvPr id="122" name="文本框 121"/>
          <p:cNvSpPr txBox="1"/>
          <p:nvPr/>
        </p:nvSpPr>
        <p:spPr>
          <a:xfrm>
            <a:off x="866163" y="4747207"/>
            <a:ext cx="9997580" cy="1289456"/>
          </a:xfrm>
          <a:prstGeom prst="rect">
            <a:avLst/>
          </a:prstGeom>
          <a:noFill/>
        </p:spPr>
        <p:txBody>
          <a:bodyPr wrap="square">
            <a:spAutoFit/>
          </a:bodyPr>
          <a:lstStyle/>
          <a:p>
            <a:pPr>
              <a:lnSpc>
                <a:spcPct val="150000"/>
              </a:lnSpc>
            </a:pPr>
            <a:r>
              <a:rPr lang="en-US" altLang="zh-CN" dirty="0"/>
              <a:t>1</a:t>
            </a:r>
            <a:r>
              <a:rPr lang="zh-CN" altLang="en-US" dirty="0"/>
              <a:t>．这些发现对游戏设计师来说是重要的参考，指出了游戏设计中忽略的视障玩家需求，以及如何通过设计改进来提高游戏的无障碍性。</a:t>
            </a:r>
            <a:endParaRPr lang="en-US" altLang="zh-CN" dirty="0"/>
          </a:p>
          <a:p>
            <a:pPr>
              <a:lnSpc>
                <a:spcPct val="150000"/>
              </a:lnSpc>
            </a:pPr>
            <a:r>
              <a:rPr lang="en-US" altLang="zh-CN" dirty="0"/>
              <a:t>2</a:t>
            </a:r>
            <a:r>
              <a:rPr lang="zh-CN" altLang="en-US" dirty="0"/>
              <a:t>．研究结果强调了将游戏设计向更广泛的用户群体开放的重要性，包括视障玩家。</a:t>
            </a:r>
            <a:endParaRPr lang="zh-CN" alt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972474" y="369761"/>
            <a:ext cx="6096000" cy="646331"/>
          </a:xfrm>
          <a:prstGeom prst="rect">
            <a:avLst/>
          </a:prstGeom>
          <a:noFill/>
        </p:spPr>
        <p:txBody>
          <a:bodyPr wrap="square">
            <a:spAutoFit/>
          </a:bodyPr>
          <a:lstStyle/>
          <a:p>
            <a:r>
              <a:rPr lang="zh-CN" alt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感悟： 技术与创新的力量</a:t>
            </a:r>
            <a:endParaRPr lang="zh-CN" alt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grpSp>
        <p:nvGrpSpPr>
          <p:cNvPr id="88" name="组合 87"/>
          <p:cNvGrpSpPr/>
          <p:nvPr/>
        </p:nvGrpSpPr>
        <p:grpSpPr>
          <a:xfrm>
            <a:off x="1197967" y="1720304"/>
            <a:ext cx="9934224" cy="4767935"/>
            <a:chOff x="1903060" y="2257200"/>
            <a:chExt cx="8037786" cy="3641022"/>
          </a:xfrm>
        </p:grpSpPr>
        <p:grpSp>
          <p:nvGrpSpPr>
            <p:cNvPr id="89" name="组合 88"/>
            <p:cNvGrpSpPr/>
            <p:nvPr/>
          </p:nvGrpSpPr>
          <p:grpSpPr>
            <a:xfrm>
              <a:off x="1903060" y="2257200"/>
              <a:ext cx="3276183" cy="3641022"/>
              <a:chOff x="1903060" y="2257200"/>
              <a:chExt cx="3276183" cy="3641022"/>
            </a:xfrm>
          </p:grpSpPr>
          <p:sp>
            <p:nvSpPr>
              <p:cNvPr id="93" name="矩形: 圆角 92"/>
              <p:cNvSpPr/>
              <p:nvPr/>
            </p:nvSpPr>
            <p:spPr>
              <a:xfrm>
                <a:off x="1903060" y="2854035"/>
                <a:ext cx="3276183" cy="3044187"/>
              </a:xfrm>
              <a:prstGeom prst="roundRect">
                <a:avLst>
                  <a:gd name="adj" fmla="val 666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24640" tIns="45720" rIns="224640" bIns="45720" rtlCol="0" anchor="ctr"/>
              <a:lstStyle/>
              <a:p>
                <a:pPr algn="ctr"/>
                <a:endParaRPr lang="en-GB" sz="1100" dirty="0">
                  <a:latin typeface="Arial" panose="020B0604020202020204" pitchFamily="34" charset="0"/>
                  <a:ea typeface="微软雅黑" panose="020B0503020204020204" pitchFamily="34" charset="-122"/>
                </a:endParaRPr>
              </a:p>
            </p:txBody>
          </p:sp>
          <p:sp>
            <p:nvSpPr>
              <p:cNvPr id="94" name="矩形: 圆角 93"/>
              <p:cNvSpPr/>
              <p:nvPr/>
            </p:nvSpPr>
            <p:spPr>
              <a:xfrm>
                <a:off x="2251154" y="2257200"/>
                <a:ext cx="2829815" cy="446228"/>
              </a:xfrm>
              <a:prstGeom prst="roundRect">
                <a:avLst>
                  <a:gd name="adj" fmla="val 50000"/>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508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r>
                  <a:rPr lang="zh-CN" altLang="en-US" sz="1600" b="1" dirty="0">
                    <a:solidFill>
                      <a:schemeClr val="bg1"/>
                    </a:solidFill>
                    <a:latin typeface="Arial" panose="020B0604020202020204" pitchFamily="34" charset="0"/>
                    <a:ea typeface="微软雅黑" panose="020B0503020204020204" pitchFamily="34" charset="-122"/>
                  </a:rPr>
                  <a:t>盲人玩家的适应能力和创新思维</a:t>
                </a:r>
                <a:endParaRPr lang="en-GB" altLang="zh-CN" sz="1600" b="1" dirty="0">
                  <a:solidFill>
                    <a:schemeClr val="bg1"/>
                  </a:solidFill>
                  <a:latin typeface="Arial" panose="020B0604020202020204" pitchFamily="34" charset="0"/>
                  <a:ea typeface="微软雅黑" panose="020B0503020204020204" pitchFamily="34" charset="-122"/>
                </a:endParaRPr>
              </a:p>
            </p:txBody>
          </p:sp>
        </p:grpSp>
        <p:grpSp>
          <p:nvGrpSpPr>
            <p:cNvPr id="90" name="组合 89"/>
            <p:cNvGrpSpPr/>
            <p:nvPr/>
          </p:nvGrpSpPr>
          <p:grpSpPr>
            <a:xfrm>
              <a:off x="6664663" y="2257200"/>
              <a:ext cx="3276183" cy="3641022"/>
              <a:chOff x="6096000" y="2257200"/>
              <a:chExt cx="3276183" cy="3641022"/>
            </a:xfrm>
          </p:grpSpPr>
          <p:sp>
            <p:nvSpPr>
              <p:cNvPr id="91" name="矩形: 圆角 90"/>
              <p:cNvSpPr/>
              <p:nvPr/>
            </p:nvSpPr>
            <p:spPr>
              <a:xfrm>
                <a:off x="6096000" y="2854035"/>
                <a:ext cx="3276183" cy="3044187"/>
              </a:xfrm>
              <a:prstGeom prst="roundRect">
                <a:avLst>
                  <a:gd name="adj" fmla="val 666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223200" tIns="45720" rIns="223200" bIns="45720" rtlCol="0" anchor="ctr"/>
              <a:lstStyle/>
              <a:p>
                <a:pPr algn="ctr"/>
                <a:endParaRPr kumimoji="1" lang="en-GB" altLang="zh-CN" sz="1100" dirty="0">
                  <a:solidFill>
                    <a:schemeClr val="tx1"/>
                  </a:solidFill>
                  <a:latin typeface="Arial" panose="020B0604020202020204" pitchFamily="34" charset="0"/>
                  <a:ea typeface="微软雅黑" panose="020B0503020204020204" pitchFamily="34" charset="-122"/>
                </a:endParaRPr>
              </a:p>
            </p:txBody>
          </p:sp>
          <p:sp>
            <p:nvSpPr>
              <p:cNvPr id="92" name="矩形: 圆角 91"/>
              <p:cNvSpPr/>
              <p:nvPr/>
            </p:nvSpPr>
            <p:spPr>
              <a:xfrm>
                <a:off x="6444094" y="2257200"/>
                <a:ext cx="2579994" cy="456273"/>
              </a:xfrm>
              <a:prstGeom prst="roundRect">
                <a:avLst>
                  <a:gd name="adj" fmla="val 50000"/>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508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r>
                  <a:rPr lang="zh-CN" altLang="en-US" sz="1600" b="1" dirty="0">
                    <a:solidFill>
                      <a:schemeClr val="bg1"/>
                    </a:solidFill>
                    <a:latin typeface="Arial" panose="020B0604020202020204" pitchFamily="34" charset="0"/>
                    <a:ea typeface="微软雅黑" panose="020B0503020204020204" pitchFamily="34" charset="-122"/>
                  </a:rPr>
                  <a:t>游戏设计的包容性和可访问性重要性</a:t>
                </a:r>
                <a:endParaRPr lang="en-GB" altLang="zh-CN" sz="1600" b="1" dirty="0">
                  <a:solidFill>
                    <a:schemeClr val="bg1"/>
                  </a:solidFill>
                  <a:latin typeface="Arial" panose="020B0604020202020204" pitchFamily="34" charset="0"/>
                  <a:ea typeface="微软雅黑" panose="020B0503020204020204" pitchFamily="34" charset="-122"/>
                </a:endParaRPr>
              </a:p>
            </p:txBody>
          </p:sp>
        </p:grpSp>
      </p:grpSp>
      <p:sp>
        <p:nvSpPr>
          <p:cNvPr id="95" name="文本框 94"/>
          <p:cNvSpPr txBox="1"/>
          <p:nvPr/>
        </p:nvSpPr>
        <p:spPr>
          <a:xfrm>
            <a:off x="1579033" y="2920716"/>
            <a:ext cx="3608925" cy="2951449"/>
          </a:xfrm>
          <a:prstGeom prst="rect">
            <a:avLst/>
          </a:prstGeom>
          <a:noFill/>
        </p:spPr>
        <p:txBody>
          <a:bodyPr wrap="square">
            <a:spAutoFit/>
          </a:bodyPr>
          <a:lstStyle/>
          <a:p>
            <a:pPr>
              <a:lnSpc>
                <a:spcPct val="150000"/>
              </a:lnSpc>
            </a:pPr>
            <a:r>
              <a:rPr lang="en-US" altLang="zh-CN" dirty="0"/>
              <a:t>1</a:t>
            </a:r>
            <a:r>
              <a:rPr lang="zh-CN" altLang="en-US" dirty="0"/>
              <a:t>．通过辅助技术和个人策略，盲人玩家能够克服视觉中心游戏的障碍，享受游戏乐趣，体现了他们的适应能力和创新思维。</a:t>
            </a:r>
            <a:endParaRPr lang="en-US" altLang="zh-CN" dirty="0"/>
          </a:p>
          <a:p>
            <a:pPr>
              <a:lnSpc>
                <a:spcPct val="150000"/>
              </a:lnSpc>
            </a:pPr>
            <a:r>
              <a:rPr lang="en-US" altLang="zh-CN" dirty="0"/>
              <a:t>2</a:t>
            </a:r>
            <a:r>
              <a:rPr lang="zh-CN" altLang="en-US" dirty="0"/>
              <a:t>．这一过程强调了游戏设计者在可访问性方面需要不断探索和创新的重要性。</a:t>
            </a:r>
            <a:endParaRPr lang="zh-CN" altLang="en-US" dirty="0"/>
          </a:p>
        </p:txBody>
      </p:sp>
      <p:sp>
        <p:nvSpPr>
          <p:cNvPr id="98" name="文本框 97"/>
          <p:cNvSpPr txBox="1"/>
          <p:nvPr/>
        </p:nvSpPr>
        <p:spPr>
          <a:xfrm>
            <a:off x="7321515" y="2603827"/>
            <a:ext cx="3810676" cy="3782446"/>
          </a:xfrm>
          <a:prstGeom prst="rect">
            <a:avLst/>
          </a:prstGeom>
          <a:noFill/>
        </p:spPr>
        <p:txBody>
          <a:bodyPr wrap="square">
            <a:spAutoFit/>
          </a:bodyPr>
          <a:lstStyle/>
          <a:p>
            <a:pPr>
              <a:lnSpc>
                <a:spcPct val="150000"/>
              </a:lnSpc>
            </a:pPr>
            <a:r>
              <a:rPr lang="en-US" altLang="zh-CN" dirty="0"/>
              <a:t>1</a:t>
            </a:r>
            <a:r>
              <a:rPr lang="zh-CN" altLang="en-US" dirty="0"/>
              <a:t>．论文分析了社区和技术在提升游戏可访问性中的作用，如利用空间音频、声音效果和游戏内交互等策略来提高视障玩家的游戏体验。</a:t>
            </a:r>
            <a:endParaRPr lang="en-US" altLang="zh-CN" dirty="0"/>
          </a:p>
          <a:p>
            <a:pPr>
              <a:lnSpc>
                <a:spcPct val="150000"/>
              </a:lnSpc>
            </a:pPr>
            <a:r>
              <a:rPr lang="en-US" altLang="zh-CN" dirty="0"/>
              <a:t>2</a:t>
            </a:r>
            <a:r>
              <a:rPr lang="zh-CN" altLang="en-US" dirty="0"/>
              <a:t>．讨论了游戏社区中的合作模式，如与朋友共享控制权、直播互动等，强调了社交互动在游戏体验中的价值，展现了游戏可以跨越视觉障碍，促进不同用户之间的交流。</a:t>
            </a:r>
            <a:endParaRPr lang="zh-CN" alt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a:normAutofit/>
          </a:bodyPr>
          <a:lstStyle/>
          <a:p>
            <a:pPr lvl="0"/>
            <a:r>
              <a:rPr lang="en-US"/>
              <a:t>Thank You</a:t>
            </a:r>
            <a:endParaRPr lang="en-US"/>
          </a:p>
        </p:txBody>
      </p:sp>
    </p:spTree>
    <p:custDataLst>
      <p:tags r:id="rId1"/>
    </p:custDataLst>
  </p:cSld>
  <p:clrMapOvr>
    <a:masterClrMapping/>
  </p:clrMapOvr>
</p:sld>
</file>

<file path=ppt/tags/tag1.xml><?xml version="1.0" encoding="utf-8"?>
<p:tagLst xmlns:p="http://schemas.openxmlformats.org/presentationml/2006/main">
  <p:tag name="OFFICEPLUS.TAG" val="03a12446-4040-4dad-8d54-bb681f108928"/>
</p:tagLst>
</file>

<file path=ppt/tags/tag2.xml><?xml version="1.0" encoding="utf-8"?>
<p:tagLst xmlns:p="http://schemas.openxmlformats.org/presentationml/2006/main">
  <p:tag name="OFFICEPLUS.TEMPLATE" val="bd85aafc-2cfd-4209-be7a-de8f98c53fb5.pptx"/>
  <p:tag name="OFFICEPLUS.TAG" val="2beb2bf3-40ba-4876-8eff-8450af69fbd8"/>
  <p:tag name="OFFICEPLUS.OUTLINECONTENT" val="27424826"/>
</p:tagLst>
</file>

<file path=ppt/tags/tag3.xml><?xml version="1.0" encoding="utf-8"?>
<p:tagLst xmlns:p="http://schemas.openxmlformats.org/presentationml/2006/main">
  <p:tag name="OFFICEPLUS.TEMPLATE" val="537a6114-4cee-41e2-95b0-a1075394d118.pptx"/>
  <p:tag name="OFFICEPLUS.TAG" val="2beb2bf3-40ba-4876-8eff-8450af69fbd8"/>
  <p:tag name="OFFICEPLUS.OUTLINECONTENT" val="27424828"/>
</p:tagLst>
</file>

<file path=ppt/tags/tag4.xml><?xml version="1.0" encoding="utf-8"?>
<p:tagLst xmlns:p="http://schemas.openxmlformats.org/presentationml/2006/main">
  <p:tag name="OFFICEPLUS.TEMPLATE" val="9f515213-ffa2-4b12-afda-b00bb0f2360e.pptx"/>
  <p:tag name="OFFICEPLUS.TAG" val="9e4641ec-8dc6-4050-900b-dadf5fdb9e4c"/>
  <p:tag name="OFFICEPLUS.OUTLINECONTENT" val="27424831"/>
</p:tagLst>
</file>

<file path=ppt/tags/tag5.xml><?xml version="1.0" encoding="utf-8"?>
<p:tagLst xmlns:p="http://schemas.openxmlformats.org/presentationml/2006/main">
  <p:tag name="OFFICEPLUS.TEMPLATE" val="87567d3f-b623-4eba-8152-64fed7a739ba.pptx"/>
  <p:tag name="OFFICEPLUS.TAG" val="9e4641ec-8dc6-4050-900b-dadf5fdb9e4c"/>
  <p:tag name="OFFICEPLUS.OUTLINECONTENT" val="27424852"/>
</p:tagLst>
</file>

<file path=ppt/tags/tag6.xml><?xml version="1.0" encoding="utf-8"?>
<p:tagLst xmlns:p="http://schemas.openxmlformats.org/presentationml/2006/main">
  <p:tag name="OFFICEPLUS.TEMPLATE" val="2c03cbb0-56b9-4c88-9cb1-5b1ed3226466.pptx"/>
  <p:tag name="OFFICEPLUS.TAG" val="bd142c3d-b2ac-49d2-945d-a40ea7d68a02"/>
  <p:tag name="OFFICEPLUS.OUTLINECONTENT" val="27424856"/>
</p:tagLst>
</file>

<file path=ppt/tags/tag7.xml><?xml version="1.0" encoding="utf-8"?>
<p:tagLst xmlns:p="http://schemas.openxmlformats.org/presentationml/2006/main">
  <p:tag name="OFFICEPLUS.TAG" val="e69c5ac3-dafd-4b9a-bbf1-d26a1016f816"/>
</p:tagLst>
</file>

<file path=ppt/tags/tag8.xml><?xml version="1.0" encoding="utf-8"?>
<p:tagLst xmlns:p="http://schemas.openxmlformats.org/presentationml/2006/main">
  <p:tag name="OFFICEPLUS.IMAGE" val="New_Batches_0124_Outline/20240124/images_object_6001_7000/a88889c2-6046-4a4e-8e4d-db2b3c7e2844-1.source.default.zh-Hans.jpg"/>
  <p:tag name="OFFICEPLUS.THEME" val="New_Batches_0124_Outline/20240124/images_object_6001_7000/a88889c2-6046-4a4e-8e4d-db2b3c7e2844-1.source.default.zh-Hans-5.pptx"/>
  <p:tag name="OFFICEPLUS.OUTLINE" val="1018716"/>
  <p:tag name="OFFICEPLUS.OUTLINEEXTERNAL" val="7347dadf-e6d7-78c3-4ea6-ea8f84f063ea"/>
  <p:tag name="commondata" val="eyJoZGlkIjoiNzBkZGFjZTUyNDA4NDg3MDRmYzk3YzYwMTg3Yzc4YTcifQ=="/>
</p:tagLst>
</file>

<file path=ppt/theme/theme1.xml><?xml version="1.0" encoding="utf-8"?>
<a:theme xmlns:a="http://schemas.openxmlformats.org/drawingml/2006/main" name="Designed by OfficePLUS">
  <a:themeElements>
    <a:clrScheme name="OfficePLUS">
      <a:dk1>
        <a:srgbClr val="000000"/>
      </a:dk1>
      <a:lt1>
        <a:srgbClr val="FFFFFF"/>
      </a:lt1>
      <a:dk2>
        <a:srgbClr val="778495"/>
      </a:dk2>
      <a:lt2>
        <a:srgbClr val="F0F0F0"/>
      </a:lt2>
      <a:accent1>
        <a:srgbClr val="FFB569"/>
      </a:accent1>
      <a:accent2>
        <a:srgbClr val="8B4115"/>
      </a:accent2>
      <a:accent3>
        <a:srgbClr val="005E95"/>
      </a:accent3>
      <a:accent4>
        <a:srgbClr val="F37415"/>
      </a:accent4>
      <a:accent5>
        <a:srgbClr val="2D6A4E"/>
      </a:accent5>
      <a:accent6>
        <a:srgbClr val="0DA7FF"/>
      </a:accent6>
      <a:hlink>
        <a:srgbClr val="4472C4"/>
      </a:hlink>
      <a:folHlink>
        <a:srgbClr val="BFBFBF"/>
      </a:folHlink>
    </a:clrScheme>
    <a:fontScheme name="font">
      <a:majorFont>
        <a:latin typeface="Arial"/>
        <a:ea typeface="微软雅黑"/>
        <a:cs typeface=""/>
      </a:majorFont>
      <a:minorFont>
        <a:latin typeface="Arial"/>
        <a:ea typeface="微软雅黑"/>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1279</Words>
  <Application>WPS 演示</Application>
  <PresentationFormat>宽屏</PresentationFormat>
  <Paragraphs>78</Paragraphs>
  <Slides>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微软雅黑</vt:lpstr>
      <vt:lpstr>Arial Unicode MS</vt:lpstr>
      <vt:lpstr>等线</vt:lpstr>
      <vt:lpstr>Calibri</vt:lpstr>
      <vt:lpstr>Designed by OfficePLUS</vt:lpstr>
      <vt:lpstr>视觉障碍者参与主流数字游戏过程中的 策略与挑战</vt:lpstr>
      <vt:lpstr>PowerPoint 演示文稿</vt:lpstr>
      <vt:lpstr>PowerPoint 演示文稿</vt:lpstr>
      <vt:lpstr>PowerPoint 演示文稿</vt:lpstr>
      <vt:lpstr>PowerPoint 演示文稿</vt:lpstr>
      <vt:lpstr>PowerPoint 演示文稿</vt:lpstr>
      <vt:lpstr>Thank You</vt:lpstr>
    </vt:vector>
  </TitlesOfParts>
  <Company>OfficePLUS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伤心红烧肉（重开朋友圈版）</cp:lastModifiedBy>
  <cp:revision>7</cp:revision>
  <dcterms:created xsi:type="dcterms:W3CDTF">2023-07-20T03:04:00Z</dcterms:created>
  <dcterms:modified xsi:type="dcterms:W3CDTF">2024-03-18T09:39:24Z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547067AB6682462295E57DA332E1470E_12</vt:lpwstr>
  </property>
  <property fmtid="{D5CDD505-2E9C-101B-9397-08002B2CF9AE}" pid="3" name="KSOProductBuildVer">
    <vt:lpwstr>2052-12.1.0.16388</vt:lpwstr>
  </property>
</Properties>
</file>