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303" r:id="rId4"/>
    <p:sldId id="312" r:id="rId5"/>
    <p:sldId id="313" r:id="rId6"/>
    <p:sldId id="314" r:id="rId7"/>
    <p:sldId id="315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C82"/>
    <a:srgbClr val="B8EB7B"/>
    <a:srgbClr val="FFFF66"/>
    <a:srgbClr val="938B9D"/>
    <a:srgbClr val="A99F9D"/>
    <a:srgbClr val="C6B0A0"/>
    <a:srgbClr val="BDC8C0"/>
    <a:srgbClr val="ECD9CA"/>
    <a:srgbClr val="AAA09E"/>
    <a:srgbClr val="BCC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2" autoAdjust="0"/>
    <p:restoredTop sz="96314" autoAdjust="0"/>
  </p:normalViewPr>
  <p:slideViewPr>
    <p:cSldViewPr snapToGrid="0">
      <p:cViewPr varScale="1">
        <p:scale>
          <a:sx n="91" d="100"/>
          <a:sy n="91" d="100"/>
        </p:scale>
        <p:origin x="6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16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6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觅知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EC785-8258-4085-BCB6-9C307FB2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52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E12258-5D8B-49AB-982D-C8C3A51402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3D96D8-5DB3-456A-80DD-B8BC6E98C973}"/>
              </a:ext>
            </a:extLst>
          </p:cNvPr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446B277-8379-4F16-ADDB-53DAA4E11B6C}"/>
              </a:ext>
            </a:extLst>
          </p:cNvPr>
          <p:cNvSpPr/>
          <p:nvPr/>
        </p:nvSpPr>
        <p:spPr>
          <a:xfrm>
            <a:off x="9636369" y="-606669"/>
            <a:ext cx="1172307" cy="1172307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6E9D5A-F42D-4B48-B561-285B31800984}"/>
              </a:ext>
            </a:extLst>
          </p:cNvPr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99A122B-A91D-4D9E-8FA2-E7C55C861283}"/>
              </a:ext>
            </a:extLst>
          </p:cNvPr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3D7AFE4-7044-42F8-BB68-85B04089D042}"/>
              </a:ext>
            </a:extLst>
          </p:cNvPr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520369-0C66-4B7B-A84B-568401C8B0C1}"/>
              </a:ext>
            </a:extLst>
          </p:cNvPr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491E46-B921-4D3C-A9CA-BF96FF197D11}"/>
              </a:ext>
            </a:extLst>
          </p:cNvPr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A5ED56-659A-437A-ABF7-A18CFFB582E5}"/>
              </a:ext>
            </a:extLst>
          </p:cNvPr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0432BE6-2F65-4079-8080-DE57B2F4794E}"/>
              </a:ext>
            </a:extLst>
          </p:cNvPr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EDCE25D-38D7-4917-A6CD-C49BD71D3807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E93F5B1-3C8B-4B28-846A-EE30C7898EBC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4CC17B1-4782-4EEE-8D28-26FC05542E9E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71C1EC9-0100-47A7-9539-5792FA1FBCEE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1" name="iṩļïḓè">
            <a:extLst>
              <a:ext uri="{FF2B5EF4-FFF2-40B4-BE49-F238E27FC236}">
                <a16:creationId xmlns:a16="http://schemas.microsoft.com/office/drawing/2014/main" id="{9599E744-4F4F-455A-A581-DBA9D46C8FC7}"/>
              </a:ext>
            </a:extLst>
          </p:cNvPr>
          <p:cNvSpPr txBox="1"/>
          <p:nvPr/>
        </p:nvSpPr>
        <p:spPr bwMode="auto">
          <a:xfrm>
            <a:off x="5123122" y="2185890"/>
            <a:ext cx="1948009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endParaRPr lang="en-US" altLang="zh-CN" b="1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541E3C-AD3C-420B-A82E-D784058433FE}"/>
              </a:ext>
            </a:extLst>
          </p:cNvPr>
          <p:cNvSpPr txBox="1"/>
          <p:nvPr/>
        </p:nvSpPr>
        <p:spPr>
          <a:xfrm>
            <a:off x="2395511" y="2811108"/>
            <a:ext cx="7265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kern="100" dirty="0"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头戴式显示设备（</a:t>
            </a:r>
            <a:r>
              <a:rPr lang="en-US" altLang="zh-CN" sz="3200" kern="100" dirty="0"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HMD</a:t>
            </a:r>
            <a:r>
              <a:rPr lang="zh-CN" altLang="zh-CN" sz="3200" kern="100" dirty="0"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）及其交互技术</a:t>
            </a:r>
            <a:endParaRPr lang="en-US" altLang="zh-CN" sz="3200" kern="100" dirty="0">
              <a:effectLst/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200" kern="100" dirty="0">
              <a:effectLst/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3200" kern="100" dirty="0"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发展调研</a:t>
            </a:r>
          </a:p>
        </p:txBody>
      </p:sp>
    </p:spTree>
    <p:extLst>
      <p:ext uri="{BB962C8B-B14F-4D97-AF65-F5344CB8AC3E}">
        <p14:creationId xmlns:p14="http://schemas.microsoft.com/office/powerpoint/2010/main" val="19600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D1D73490-1201-400D-8D17-0C95B2FC635B}"/>
              </a:ext>
            </a:extLst>
          </p:cNvPr>
          <p:cNvSpPr/>
          <p:nvPr/>
        </p:nvSpPr>
        <p:spPr>
          <a:xfrm>
            <a:off x="1807463" y="2783160"/>
            <a:ext cx="184730" cy="156966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9600" b="1" cap="none" spc="0" dirty="0">
              <a:ln w="6600">
                <a:solidFill>
                  <a:schemeClr val="accent2"/>
                </a:solidFill>
                <a:prstDash val="solid"/>
              </a:ln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2000">
                    <a:schemeClr val="tx1"/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3" name="AutoShape 10">
            <a:extLst>
              <a:ext uri="{FF2B5EF4-FFF2-40B4-BE49-F238E27FC236}">
                <a16:creationId xmlns:a16="http://schemas.microsoft.com/office/drawing/2014/main" id="{004E8B2A-98A0-462C-9DD7-4E47E49C6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426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F750DE-663F-4FE8-8849-D00107FFF54C}"/>
              </a:ext>
            </a:extLst>
          </p:cNvPr>
          <p:cNvGrpSpPr/>
          <p:nvPr/>
        </p:nvGrpSpPr>
        <p:grpSpPr>
          <a:xfrm>
            <a:off x="164026" y="0"/>
            <a:ext cx="5661041" cy="6858000"/>
            <a:chOff x="4313734" y="6980"/>
            <a:chExt cx="5661041" cy="6858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9C3542-1990-4195-ACB5-5984C3D00AD2}"/>
                </a:ext>
              </a:extLst>
            </p:cNvPr>
            <p:cNvSpPr/>
            <p:nvPr/>
          </p:nvSpPr>
          <p:spPr>
            <a:xfrm>
              <a:off x="4313734" y="6980"/>
              <a:ext cx="5661041" cy="6858000"/>
            </a:xfrm>
            <a:prstGeom prst="rect">
              <a:avLst/>
            </a:prstGeom>
            <a:solidFill>
              <a:srgbClr val="ECD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8613471-B914-42B2-A535-3F64107D768B}"/>
                </a:ext>
              </a:extLst>
            </p:cNvPr>
            <p:cNvGrpSpPr/>
            <p:nvPr/>
          </p:nvGrpSpPr>
          <p:grpSpPr>
            <a:xfrm>
              <a:off x="4873160" y="779849"/>
              <a:ext cx="4612866" cy="748756"/>
              <a:chOff x="1828494" y="1311986"/>
              <a:chExt cx="4612866" cy="748756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82CA426-F118-46E8-A310-9C257D6C9F80}"/>
                  </a:ext>
                </a:extLst>
              </p:cNvPr>
              <p:cNvSpPr/>
              <p:nvPr/>
            </p:nvSpPr>
            <p:spPr>
              <a:xfrm>
                <a:off x="1828494" y="1391200"/>
                <a:ext cx="669542" cy="669542"/>
              </a:xfrm>
              <a:prstGeom prst="ellipse">
                <a:avLst/>
              </a:prstGeom>
              <a:solidFill>
                <a:srgbClr val="AAA0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ECD9CA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01</a:t>
                </a:r>
                <a:endParaRPr lang="zh-CN" altLang="en-US" sz="2000" dirty="0">
                  <a:solidFill>
                    <a:srgbClr val="ECD9CA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CEBAE9-D622-4321-9380-E8537724DEB6}"/>
                  </a:ext>
                </a:extLst>
              </p:cNvPr>
              <p:cNvSpPr txBox="1"/>
              <p:nvPr/>
            </p:nvSpPr>
            <p:spPr>
              <a:xfrm>
                <a:off x="2565231" y="1311986"/>
                <a:ext cx="3876129" cy="662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rgbClr val="AAA09E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虚拟现实与增强现实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FDAD9D3-D26D-405D-BE47-F7DE9A3CBB29}"/>
                </a:ext>
              </a:extLst>
            </p:cNvPr>
            <p:cNvGrpSpPr/>
            <p:nvPr/>
          </p:nvGrpSpPr>
          <p:grpSpPr>
            <a:xfrm>
              <a:off x="4873160" y="1961615"/>
              <a:ext cx="4361041" cy="692618"/>
              <a:chOff x="1828494" y="1368124"/>
              <a:chExt cx="4361041" cy="692618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6AC72EF-C036-4DEA-9FAE-D931178EDF49}"/>
                  </a:ext>
                </a:extLst>
              </p:cNvPr>
              <p:cNvSpPr/>
              <p:nvPr/>
            </p:nvSpPr>
            <p:spPr>
              <a:xfrm>
                <a:off x="1828494" y="1391200"/>
                <a:ext cx="669542" cy="669542"/>
              </a:xfrm>
              <a:prstGeom prst="ellipse">
                <a:avLst/>
              </a:prstGeom>
              <a:solidFill>
                <a:srgbClr val="AAA0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ECD9CA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02</a:t>
                </a:r>
                <a:endParaRPr lang="zh-CN" altLang="en-US" sz="2000" dirty="0">
                  <a:solidFill>
                    <a:srgbClr val="ECD9CA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F1DEEE-B5E6-4A57-BED8-3A5A7CA6E3A0}"/>
                  </a:ext>
                </a:extLst>
              </p:cNvPr>
              <p:cNvSpPr txBox="1"/>
              <p:nvPr/>
            </p:nvSpPr>
            <p:spPr>
              <a:xfrm>
                <a:off x="2487910" y="1368124"/>
                <a:ext cx="3701625" cy="662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rgbClr val="AAA09E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头显设备交互技术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B82CD46-98E1-42AB-8F54-EDF20F2D7303}"/>
                </a:ext>
              </a:extLst>
            </p:cNvPr>
            <p:cNvGrpSpPr/>
            <p:nvPr/>
          </p:nvGrpSpPr>
          <p:grpSpPr>
            <a:xfrm>
              <a:off x="4873160" y="3225263"/>
              <a:ext cx="4448293" cy="704323"/>
              <a:chOff x="1828494" y="1356419"/>
              <a:chExt cx="4448293" cy="704323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A4EE5BA-3042-4788-B7FD-22EDF9D64EF6}"/>
                  </a:ext>
                </a:extLst>
              </p:cNvPr>
              <p:cNvSpPr/>
              <p:nvPr/>
            </p:nvSpPr>
            <p:spPr>
              <a:xfrm>
                <a:off x="1828494" y="1391200"/>
                <a:ext cx="669542" cy="669542"/>
              </a:xfrm>
              <a:prstGeom prst="ellipse">
                <a:avLst/>
              </a:prstGeom>
              <a:solidFill>
                <a:srgbClr val="AAA0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ECD9CA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03</a:t>
                </a:r>
                <a:endParaRPr lang="zh-CN" altLang="en-US" sz="2000" dirty="0">
                  <a:solidFill>
                    <a:srgbClr val="ECD9CA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41DA5F9-B4EF-460E-8554-BE6233422A3F}"/>
                  </a:ext>
                </a:extLst>
              </p:cNvPr>
              <p:cNvSpPr txBox="1"/>
              <p:nvPr/>
            </p:nvSpPr>
            <p:spPr>
              <a:xfrm>
                <a:off x="2400659" y="1356419"/>
                <a:ext cx="3876128" cy="662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rgbClr val="AAA09E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头显设备应用进展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20FB1B0-23E7-4A34-83CF-58EF644F9F2E}"/>
                </a:ext>
              </a:extLst>
            </p:cNvPr>
            <p:cNvGrpSpPr/>
            <p:nvPr/>
          </p:nvGrpSpPr>
          <p:grpSpPr>
            <a:xfrm>
              <a:off x="4873160" y="4457377"/>
              <a:ext cx="4746247" cy="677404"/>
              <a:chOff x="1828494" y="1383338"/>
              <a:chExt cx="4746247" cy="677404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7EDAB780-6777-4D93-8A9A-F23A0E6851F0}"/>
                  </a:ext>
                </a:extLst>
              </p:cNvPr>
              <p:cNvSpPr/>
              <p:nvPr/>
            </p:nvSpPr>
            <p:spPr>
              <a:xfrm>
                <a:off x="1828494" y="1391200"/>
                <a:ext cx="669542" cy="669542"/>
              </a:xfrm>
              <a:prstGeom prst="ellipse">
                <a:avLst/>
              </a:prstGeom>
              <a:solidFill>
                <a:srgbClr val="AAA0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ECD9CA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04</a:t>
                </a:r>
                <a:endParaRPr lang="zh-CN" altLang="en-US" sz="2000" dirty="0">
                  <a:solidFill>
                    <a:srgbClr val="ECD9CA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C217B81-2008-4933-A93F-72B41B303BC6}"/>
                  </a:ext>
                </a:extLst>
              </p:cNvPr>
              <p:cNvSpPr txBox="1"/>
              <p:nvPr/>
            </p:nvSpPr>
            <p:spPr>
              <a:xfrm>
                <a:off x="2796332" y="1383338"/>
                <a:ext cx="3778409" cy="662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rgbClr val="AAA09E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混合现实与</a:t>
                </a:r>
                <a:r>
                  <a:rPr lang="en-US" altLang="zh-CN" sz="2800" dirty="0">
                    <a:solidFill>
                      <a:srgbClr val="AAA09E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Vision Pro</a:t>
                </a:r>
                <a:endParaRPr lang="zh-CN" altLang="en-US" sz="2800" dirty="0">
                  <a:solidFill>
                    <a:srgbClr val="AAA09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392CDF3-8C78-4C69-9C75-429113E521CC}"/>
                </a:ext>
              </a:extLst>
            </p:cNvPr>
            <p:cNvGrpSpPr/>
            <p:nvPr/>
          </p:nvGrpSpPr>
          <p:grpSpPr>
            <a:xfrm>
              <a:off x="4873160" y="5604238"/>
              <a:ext cx="4197008" cy="726919"/>
              <a:chOff x="1828494" y="1333823"/>
              <a:chExt cx="4197008" cy="726919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AC74EEDC-3829-4257-97EA-E8C1BED388FB}"/>
                  </a:ext>
                </a:extLst>
              </p:cNvPr>
              <p:cNvSpPr/>
              <p:nvPr/>
            </p:nvSpPr>
            <p:spPr>
              <a:xfrm>
                <a:off x="1828494" y="1391200"/>
                <a:ext cx="669542" cy="669542"/>
              </a:xfrm>
              <a:prstGeom prst="ellipse">
                <a:avLst/>
              </a:prstGeom>
              <a:solidFill>
                <a:srgbClr val="AAA0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ECD9CA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05</a:t>
                </a:r>
                <a:endParaRPr lang="zh-CN" altLang="en-US" sz="2000" dirty="0">
                  <a:solidFill>
                    <a:srgbClr val="ECD9CA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0B8E18C-F2BE-4CA8-8F48-2D7ABBCDA529}"/>
                  </a:ext>
                </a:extLst>
              </p:cNvPr>
              <p:cNvSpPr txBox="1"/>
              <p:nvPr/>
            </p:nvSpPr>
            <p:spPr>
              <a:xfrm>
                <a:off x="2400659" y="1333823"/>
                <a:ext cx="3624843" cy="662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rgbClr val="AAA09E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挑战与未来展望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7C7506E-D23F-1312-62A0-A6C56C70F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067" y="1392139"/>
            <a:ext cx="6377171" cy="38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6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7DBD344-A698-4922-B9A9-1BF9BEEC7FEF}"/>
              </a:ext>
            </a:extLst>
          </p:cNvPr>
          <p:cNvGrpSpPr/>
          <p:nvPr/>
        </p:nvGrpSpPr>
        <p:grpSpPr>
          <a:xfrm>
            <a:off x="1005143" y="2088873"/>
            <a:ext cx="4020568" cy="2582656"/>
            <a:chOff x="2743200" y="307127"/>
            <a:chExt cx="3832104" cy="2582656"/>
          </a:xfrm>
        </p:grpSpPr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50B6BA64-99CC-4ADE-A555-9D22A151A62D}"/>
                </a:ext>
              </a:extLst>
            </p:cNvPr>
            <p:cNvSpPr/>
            <p:nvPr/>
          </p:nvSpPr>
          <p:spPr>
            <a:xfrm>
              <a:off x="2743200" y="307127"/>
              <a:ext cx="3832104" cy="2582656"/>
            </a:xfrm>
            <a:prstGeom prst="parallelogram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1252031-B0E4-42FA-B814-8DCD2E68AEB6}"/>
                </a:ext>
              </a:extLst>
            </p:cNvPr>
            <p:cNvSpPr txBox="1"/>
            <p:nvPr/>
          </p:nvSpPr>
          <p:spPr>
            <a:xfrm>
              <a:off x="3343493" y="1306067"/>
              <a:ext cx="2631518" cy="5847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3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VR</a:t>
              </a:r>
              <a:r>
                <a:rPr lang="zh-CN" altLang="en-US" sz="3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与</a:t>
              </a:r>
              <a:r>
                <a:rPr lang="en-US" altLang="zh-CN" sz="3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AR</a:t>
              </a:r>
              <a:endPara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2257824-7DFD-E78A-EB29-8A8ED6C245C8}"/>
              </a:ext>
            </a:extLst>
          </p:cNvPr>
          <p:cNvSpPr txBox="1"/>
          <p:nvPr/>
        </p:nvSpPr>
        <p:spPr>
          <a:xfrm>
            <a:off x="6870797" y="1538318"/>
            <a:ext cx="3243444" cy="17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虚拟现实（</a:t>
            </a:r>
            <a:r>
              <a:rPr lang="en-US" altLang="zh-CN" dirty="0"/>
              <a:t>VR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沉浸感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交互性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构想性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2DFB46-2709-A02F-895F-40F69B3AC3BC}"/>
              </a:ext>
            </a:extLst>
          </p:cNvPr>
          <p:cNvSpPr txBox="1"/>
          <p:nvPr/>
        </p:nvSpPr>
        <p:spPr>
          <a:xfrm>
            <a:off x="6870797" y="3429000"/>
            <a:ext cx="3243444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增强现实（</a:t>
            </a:r>
            <a:r>
              <a:rPr lang="en-US" altLang="zh-CN" dirty="0"/>
              <a:t>AR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基于标记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基于位置的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AR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基于识别的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AR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基于投影的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67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7DBD344-A698-4922-B9A9-1BF9BEEC7FEF}"/>
              </a:ext>
            </a:extLst>
          </p:cNvPr>
          <p:cNvGrpSpPr/>
          <p:nvPr/>
        </p:nvGrpSpPr>
        <p:grpSpPr>
          <a:xfrm>
            <a:off x="7294261" y="1953827"/>
            <a:ext cx="4020568" cy="2582656"/>
            <a:chOff x="2743200" y="307127"/>
            <a:chExt cx="3832104" cy="2582656"/>
          </a:xfrm>
        </p:grpSpPr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50B6BA64-99CC-4ADE-A555-9D22A151A62D}"/>
                </a:ext>
              </a:extLst>
            </p:cNvPr>
            <p:cNvSpPr/>
            <p:nvPr/>
          </p:nvSpPr>
          <p:spPr>
            <a:xfrm>
              <a:off x="2743200" y="307127"/>
              <a:ext cx="3832104" cy="2582656"/>
            </a:xfrm>
            <a:prstGeom prst="parallelogram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1252031-B0E4-42FA-B814-8DCD2E68AEB6}"/>
                </a:ext>
              </a:extLst>
            </p:cNvPr>
            <p:cNvSpPr txBox="1"/>
            <p:nvPr/>
          </p:nvSpPr>
          <p:spPr>
            <a:xfrm>
              <a:off x="3535666" y="1069819"/>
              <a:ext cx="2247171" cy="107721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3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头显设备交互技术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2257824-7DFD-E78A-EB29-8A8ED6C245C8}"/>
              </a:ext>
            </a:extLst>
          </p:cNvPr>
          <p:cNvSpPr txBox="1"/>
          <p:nvPr/>
        </p:nvSpPr>
        <p:spPr>
          <a:xfrm>
            <a:off x="1789246" y="1738058"/>
            <a:ext cx="324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视线追踪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2DFB46-2709-A02F-895F-40F69B3AC3BC}"/>
              </a:ext>
            </a:extLst>
          </p:cNvPr>
          <p:cNvSpPr txBox="1"/>
          <p:nvPr/>
        </p:nvSpPr>
        <p:spPr>
          <a:xfrm>
            <a:off x="1789246" y="2967335"/>
            <a:ext cx="324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手势与姿势交互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BC6086-E50C-B899-B319-A9F8EA76A360}"/>
              </a:ext>
            </a:extLst>
          </p:cNvPr>
          <p:cNvSpPr txBox="1"/>
          <p:nvPr/>
        </p:nvSpPr>
        <p:spPr>
          <a:xfrm>
            <a:off x="1789246" y="4196612"/>
            <a:ext cx="324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语音识别</a:t>
            </a:r>
          </a:p>
        </p:txBody>
      </p:sp>
    </p:spTree>
    <p:extLst>
      <p:ext uri="{BB962C8B-B14F-4D97-AF65-F5344CB8AC3E}">
        <p14:creationId xmlns:p14="http://schemas.microsoft.com/office/powerpoint/2010/main" val="253692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7DBD344-A698-4922-B9A9-1BF9BEEC7FEF}"/>
              </a:ext>
            </a:extLst>
          </p:cNvPr>
          <p:cNvGrpSpPr/>
          <p:nvPr/>
        </p:nvGrpSpPr>
        <p:grpSpPr>
          <a:xfrm>
            <a:off x="3650621" y="2315086"/>
            <a:ext cx="4020568" cy="2582656"/>
            <a:chOff x="2743200" y="307127"/>
            <a:chExt cx="3832104" cy="2582656"/>
          </a:xfrm>
        </p:grpSpPr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50B6BA64-99CC-4ADE-A555-9D22A151A62D}"/>
                </a:ext>
              </a:extLst>
            </p:cNvPr>
            <p:cNvSpPr/>
            <p:nvPr/>
          </p:nvSpPr>
          <p:spPr>
            <a:xfrm>
              <a:off x="2743200" y="307127"/>
              <a:ext cx="3832104" cy="2582656"/>
            </a:xfrm>
            <a:prstGeom prst="parallelogram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1252031-B0E4-42FA-B814-8DCD2E68AEB6}"/>
                </a:ext>
              </a:extLst>
            </p:cNvPr>
            <p:cNvSpPr txBox="1"/>
            <p:nvPr/>
          </p:nvSpPr>
          <p:spPr>
            <a:xfrm>
              <a:off x="3535666" y="1069819"/>
              <a:ext cx="2247171" cy="107721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3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头显设备应用进展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2257824-7DFD-E78A-EB29-8A8ED6C245C8}"/>
              </a:ext>
            </a:extLst>
          </p:cNvPr>
          <p:cNvSpPr txBox="1"/>
          <p:nvPr/>
        </p:nvSpPr>
        <p:spPr>
          <a:xfrm>
            <a:off x="672062" y="2582130"/>
            <a:ext cx="3243444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toC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Oculus 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HTC Hive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Microsoft </a:t>
            </a:r>
            <a:r>
              <a:rPr lang="en-US" altLang="zh-CN" dirty="0" err="1"/>
              <a:t>Hololens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2DFB46-2709-A02F-895F-40F69B3AC3BC}"/>
              </a:ext>
            </a:extLst>
          </p:cNvPr>
          <p:cNvSpPr txBox="1"/>
          <p:nvPr/>
        </p:nvSpPr>
        <p:spPr>
          <a:xfrm>
            <a:off x="8720538" y="2512591"/>
            <a:ext cx="3243444" cy="17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toB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医疗保健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军事训练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娱乐演出</a:t>
            </a:r>
          </a:p>
        </p:txBody>
      </p:sp>
    </p:spTree>
    <p:extLst>
      <p:ext uri="{BB962C8B-B14F-4D97-AF65-F5344CB8AC3E}">
        <p14:creationId xmlns:p14="http://schemas.microsoft.com/office/powerpoint/2010/main" val="136722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7DBD344-A698-4922-B9A9-1BF9BEEC7FEF}"/>
              </a:ext>
            </a:extLst>
          </p:cNvPr>
          <p:cNvGrpSpPr/>
          <p:nvPr/>
        </p:nvGrpSpPr>
        <p:grpSpPr>
          <a:xfrm>
            <a:off x="858560" y="1975224"/>
            <a:ext cx="4020568" cy="2582656"/>
            <a:chOff x="2743200" y="307127"/>
            <a:chExt cx="3832104" cy="2582656"/>
          </a:xfrm>
        </p:grpSpPr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50B6BA64-99CC-4ADE-A555-9D22A151A62D}"/>
                </a:ext>
              </a:extLst>
            </p:cNvPr>
            <p:cNvSpPr/>
            <p:nvPr/>
          </p:nvSpPr>
          <p:spPr>
            <a:xfrm>
              <a:off x="2743200" y="307127"/>
              <a:ext cx="3832104" cy="2582656"/>
            </a:xfrm>
            <a:prstGeom prst="parallelogram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1252031-B0E4-42FA-B814-8DCD2E68AEB6}"/>
                </a:ext>
              </a:extLst>
            </p:cNvPr>
            <p:cNvSpPr txBox="1"/>
            <p:nvPr/>
          </p:nvSpPr>
          <p:spPr>
            <a:xfrm>
              <a:off x="3343492" y="964040"/>
              <a:ext cx="2631518" cy="14465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3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混合现实</a:t>
              </a:r>
              <a:endPara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Apple Vision Pro</a:t>
              </a:r>
              <a:endPara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2257824-7DFD-E78A-EB29-8A8ED6C245C8}"/>
              </a:ext>
            </a:extLst>
          </p:cNvPr>
          <p:cNvSpPr txBox="1"/>
          <p:nvPr/>
        </p:nvSpPr>
        <p:spPr>
          <a:xfrm>
            <a:off x="5688824" y="830639"/>
            <a:ext cx="558877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混合现实（</a:t>
            </a:r>
            <a:r>
              <a:rPr lang="en-US" altLang="zh-CN" dirty="0"/>
              <a:t>MR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新兴的空间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交互式计算环境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融合了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VR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的特点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结合了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虚拟世界与现实世界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 descr="图片">
            <a:extLst>
              <a:ext uri="{FF2B5EF4-FFF2-40B4-BE49-F238E27FC236}">
                <a16:creationId xmlns:a16="http://schemas.microsoft.com/office/drawing/2014/main" id="{8602486F-447E-4866-79C4-6AABC7C65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057" y="2632137"/>
            <a:ext cx="5274310" cy="3487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77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7DBD344-A698-4922-B9A9-1BF9BEEC7FEF}"/>
              </a:ext>
            </a:extLst>
          </p:cNvPr>
          <p:cNvGrpSpPr/>
          <p:nvPr/>
        </p:nvGrpSpPr>
        <p:grpSpPr>
          <a:xfrm>
            <a:off x="858560" y="1975224"/>
            <a:ext cx="4020568" cy="2582656"/>
            <a:chOff x="2743200" y="307127"/>
            <a:chExt cx="3832104" cy="2582656"/>
          </a:xfrm>
          <a:solidFill>
            <a:schemeClr val="bg2">
              <a:lumMod val="75000"/>
            </a:schemeClr>
          </a:solidFill>
        </p:grpSpPr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50B6BA64-99CC-4ADE-A555-9D22A151A62D}"/>
                </a:ext>
              </a:extLst>
            </p:cNvPr>
            <p:cNvSpPr/>
            <p:nvPr/>
          </p:nvSpPr>
          <p:spPr>
            <a:xfrm>
              <a:off x="2743200" y="307127"/>
              <a:ext cx="3832104" cy="2582656"/>
            </a:xfrm>
            <a:prstGeom prst="parallelogram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1252031-B0E4-42FA-B814-8DCD2E68AEB6}"/>
                </a:ext>
              </a:extLst>
            </p:cNvPr>
            <p:cNvSpPr txBox="1"/>
            <p:nvPr/>
          </p:nvSpPr>
          <p:spPr>
            <a:xfrm>
              <a:off x="3340510" y="1176128"/>
              <a:ext cx="2486679" cy="5847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3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挑战与展望</a:t>
              </a:r>
              <a:endPara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2257824-7DFD-E78A-EB29-8A8ED6C245C8}"/>
              </a:ext>
            </a:extLst>
          </p:cNvPr>
          <p:cNvSpPr txBox="1"/>
          <p:nvPr/>
        </p:nvSpPr>
        <p:spPr>
          <a:xfrm>
            <a:off x="6158822" y="1319249"/>
            <a:ext cx="3243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挑战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光学器件的能否无色差显示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硬件重量能否进一步减轻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应用场景能否更多元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F700D3-C2DC-C84B-8409-0D340380131A}"/>
              </a:ext>
            </a:extLst>
          </p:cNvPr>
          <p:cNvSpPr txBox="1"/>
          <p:nvPr/>
        </p:nvSpPr>
        <p:spPr>
          <a:xfrm>
            <a:off x="6158822" y="3702197"/>
            <a:ext cx="324344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建议与展望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更高的分辨率和刷新率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更精准的交互识别算法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与其他新兴技术的融合</a:t>
            </a:r>
          </a:p>
        </p:txBody>
      </p:sp>
    </p:spTree>
    <p:extLst>
      <p:ext uri="{BB962C8B-B14F-4D97-AF65-F5344CB8AC3E}">
        <p14:creationId xmlns:p14="http://schemas.microsoft.com/office/powerpoint/2010/main" val="202704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觅知网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宽屏</PresentationFormat>
  <Paragraphs>52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华文仿宋</vt:lpstr>
      <vt:lpstr>思源黑体</vt:lpstr>
      <vt:lpstr>宋体</vt:lpstr>
      <vt:lpstr>微软雅黑 Light</vt:lpstr>
      <vt:lpstr>Arial</vt:lpstr>
      <vt:lpstr>觅知网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http://www.ypppt.com/</cp:keywords>
  <cp:lastModifiedBy/>
  <cp:revision>1</cp:revision>
  <dcterms:created xsi:type="dcterms:W3CDTF">2020-12-20T05:06:28Z</dcterms:created>
  <dcterms:modified xsi:type="dcterms:W3CDTF">2024-03-18T04:37:48Z</dcterms:modified>
</cp:coreProperties>
</file>