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598" r:id="rId2"/>
    <p:sldId id="638" r:id="rId3"/>
    <p:sldId id="639" r:id="rId4"/>
    <p:sldId id="640" r:id="rId5"/>
    <p:sldId id="641" r:id="rId6"/>
    <p:sldId id="642" r:id="rId7"/>
    <p:sldId id="643" r:id="rId8"/>
    <p:sldId id="646" r:id="rId9"/>
    <p:sldId id="647" r:id="rId10"/>
    <p:sldId id="648" r:id="rId11"/>
    <p:sldId id="427" r:id="rId12"/>
    <p:sldId id="425" r:id="rId13"/>
    <p:sldId id="601" r:id="rId14"/>
    <p:sldId id="599" r:id="rId15"/>
    <p:sldId id="600" r:id="rId16"/>
    <p:sldId id="64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07D"/>
    <a:srgbClr val="427194"/>
    <a:srgbClr val="000000"/>
    <a:srgbClr val="4B7FA7"/>
    <a:srgbClr val="2B3340"/>
    <a:srgbClr val="1B6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>
      <p:cViewPr varScale="1">
        <p:scale>
          <a:sx n="112" d="100"/>
          <a:sy n="112" d="100"/>
        </p:scale>
        <p:origin x="312" y="86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CC40C-4DED-72AA-5F60-BCCE0C62C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9CB636-72C1-70C0-BE58-C8359EAAC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675F21-6253-D262-B3D5-65E518C0D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C5935-15F0-BC96-91BC-F431A8611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46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id-ID" altLang="zh-CN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8DCBDEC-1994-416E-81B6-D53DB072370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13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E0CA8-4454-F990-C319-DF2AB28A9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B02C72-F99E-FC80-9771-6FBA1F1A8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20A0AA-9BA6-E43C-CC51-7BF09A61C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5134D-DF8C-84FE-C3F2-011A424B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04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5A611-8762-B4DD-1046-206C48733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CCEE7A-3880-9FE0-9390-92BD66378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CB86FA-CF7B-7940-C0FC-1AD132F3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28484-59F2-5EC5-933B-433B67A3C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3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01897-FA8B-6016-5696-653BD419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74F137-F2C6-3155-F756-EF1A4D996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F9F6ED-6511-54E6-618D-9BF742AAB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7A0D9-9B6F-8749-EC63-03B1CDEEB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59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523B-637C-11D1-471D-59E7A7E7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AEA12E-F80E-CDFB-2010-79129E4D1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A7D3C-41AE-9987-047F-3CAACE509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0F8A0-E96C-6CF1-FE77-24EA18513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29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5097D-EAD8-C15E-A0F4-329D8C596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7A69EE-17CE-860F-F38A-A88BCB661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A57779-C931-56C0-79C7-1221B325F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189FB-C27C-8E6B-95D3-0E0C17D13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44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B6D4-1FAD-DF4D-3283-79930793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14F379-2A77-9BEA-125D-D7D3F56E7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DF809-3081-8BF8-F771-ADECBC221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5FD96-7735-8008-0380-9D8F7240D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95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E2AA-749D-5C15-B8B5-58BE59AA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D99A5E-D769-9580-1258-8D1EF416D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AB60B7-9C34-B415-2A3F-8D923D95F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1DC42-B050-00C2-3164-D6EB9E1E1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2F65E-6D5D-40C0-F8E8-9BFF3555E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42FFA6-1E41-A367-FD1A-F468EBBED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6E6B23-22BC-C821-D04B-ABFE70153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0CEF6-727D-72FA-6E4A-68B5FE57B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96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90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03"/>
          <p:cNvSpPr>
            <a:spLocks noGrp="1"/>
          </p:cNvSpPr>
          <p:nvPr>
            <p:ph type="pic" sz="quarter" idx="10"/>
          </p:nvPr>
        </p:nvSpPr>
        <p:spPr>
          <a:xfrm>
            <a:off x="1105893" y="1908313"/>
            <a:ext cx="3161308" cy="196198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t>2024/10/25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9" name="矩形 8"/>
          <p:cNvSpPr/>
          <p:nvPr/>
        </p:nvSpPr>
        <p:spPr>
          <a:xfrm>
            <a:off x="4953000" y="3832149"/>
            <a:ext cx="1440160" cy="24261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solidFill>
                  <a:srgbClr val="FFFFFF"/>
                </a:solidFill>
                <a:cs typeface="+mn-ea"/>
                <a:sym typeface="+mn-lt"/>
              </a:rPr>
              <a:t>2024.10</a:t>
            </a:r>
            <a:endParaRPr lang="zh-CN" altLang="en-US" sz="67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876800" y="866428"/>
            <a:ext cx="44830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cap="all" dirty="0">
                <a:solidFill>
                  <a:srgbClr val="FFFFFF"/>
                </a:solidFill>
                <a:latin typeface="Arial" panose="020B0604020202020204"/>
                <a:cs typeface="+mn-ea"/>
                <a:sym typeface="+mn-lt"/>
              </a:rPr>
              <a:t>基于</a:t>
            </a:r>
            <a:r>
              <a:rPr lang="en-US" altLang="zh-CN" sz="2800" b="1" cap="all" dirty="0" err="1">
                <a:solidFill>
                  <a:srgbClr val="FFFFFF"/>
                </a:solidFill>
                <a:latin typeface="Arial" panose="020B0604020202020204"/>
                <a:cs typeface="+mn-ea"/>
                <a:sym typeface="+mn-lt"/>
              </a:rPr>
              <a:t>Springboot</a:t>
            </a:r>
            <a:r>
              <a:rPr lang="zh-CN" altLang="en-US" sz="2800" b="1" cap="all" dirty="0">
                <a:solidFill>
                  <a:srgbClr val="FFFFFF"/>
                </a:solidFill>
                <a:latin typeface="Arial" panose="020B0604020202020204"/>
                <a:cs typeface="+mn-ea"/>
                <a:sym typeface="+mn-lt"/>
              </a:rPr>
              <a:t>架构的在线电商平台</a:t>
            </a:r>
          </a:p>
        </p:txBody>
      </p:sp>
      <p:sp>
        <p:nvSpPr>
          <p:cNvPr id="11" name="矩形 10"/>
          <p:cNvSpPr/>
          <p:nvPr/>
        </p:nvSpPr>
        <p:spPr>
          <a:xfrm>
            <a:off x="4876800" y="1962150"/>
            <a:ext cx="21148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rgbClr val="FFFFFF"/>
                </a:solidFill>
                <a:cs typeface="+mn-ea"/>
                <a:sym typeface="+mn-lt"/>
              </a:rPr>
              <a:t>微服务架构课程团队项目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1C551-56C8-D359-670B-48267CE8639D}"/>
              </a:ext>
            </a:extLst>
          </p:cNvPr>
          <p:cNvSpPr/>
          <p:nvPr/>
        </p:nvSpPr>
        <p:spPr>
          <a:xfrm>
            <a:off x="4876800" y="2313464"/>
            <a:ext cx="2114861" cy="144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FFFFFF"/>
                </a:solidFill>
                <a:cs typeface="+mn-ea"/>
                <a:sym typeface="+mn-lt"/>
              </a:rPr>
              <a:t>2153393 </a:t>
            </a:r>
            <a:r>
              <a:rPr lang="zh-CN" altLang="en-US" sz="1200" dirty="0">
                <a:solidFill>
                  <a:srgbClr val="FFFFFF"/>
                </a:solidFill>
                <a:cs typeface="+mn-ea"/>
                <a:sym typeface="+mn-lt"/>
              </a:rPr>
              <a:t>胡峻玮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FFFFFF"/>
                </a:solidFill>
                <a:cs typeface="+mn-ea"/>
                <a:sym typeface="+mn-lt"/>
              </a:rPr>
              <a:t>2153495 </a:t>
            </a:r>
            <a:r>
              <a:rPr lang="zh-CN" altLang="en-US" sz="1200" dirty="0">
                <a:solidFill>
                  <a:srgbClr val="FFFFFF"/>
                </a:solidFill>
                <a:cs typeface="+mn-ea"/>
                <a:sym typeface="+mn-lt"/>
              </a:rPr>
              <a:t>钟承哲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FFFFFF"/>
                </a:solidFill>
                <a:cs typeface="+mn-ea"/>
                <a:sym typeface="+mn-lt"/>
              </a:rPr>
              <a:t>2154284 </a:t>
            </a:r>
            <a:r>
              <a:rPr lang="zh-CN" altLang="en-US" sz="1200" dirty="0">
                <a:solidFill>
                  <a:srgbClr val="FFFFFF"/>
                </a:solidFill>
                <a:cs typeface="+mn-ea"/>
                <a:sym typeface="+mn-lt"/>
              </a:rPr>
              <a:t>杨骏昊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FFFFFF"/>
                </a:solidFill>
                <a:cs typeface="+mn-ea"/>
                <a:sym typeface="+mn-lt"/>
              </a:rPr>
              <a:t>2154343 </a:t>
            </a:r>
            <a:r>
              <a:rPr lang="zh-CN" altLang="en-US" sz="1200" dirty="0">
                <a:solidFill>
                  <a:srgbClr val="FFFFFF"/>
                </a:solidFill>
                <a:cs typeface="+mn-ea"/>
                <a:sym typeface="+mn-lt"/>
              </a:rPr>
              <a:t>邹涵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FFFFFF"/>
                </a:solidFill>
                <a:cs typeface="+mn-ea"/>
                <a:sym typeface="+mn-lt"/>
              </a:rPr>
              <a:t>2250821 </a:t>
            </a:r>
            <a:r>
              <a:rPr lang="zh-CN" altLang="en-US" sz="1200" dirty="0">
                <a:solidFill>
                  <a:srgbClr val="FFFFFF"/>
                </a:solidFill>
                <a:cs typeface="+mn-ea"/>
                <a:sym typeface="+mn-lt"/>
              </a:rPr>
              <a:t>郭平伟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/>
      <p:bldP spid="11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C570E-DAED-C46E-4B9A-D27A24DC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27706A5-3718-43A4-9CB4-9B20F0F86C32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FEATURES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0EB7EC-66CA-062D-508A-2A11E08E7F42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项目主要功能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4AE366-E800-6C11-AC05-8AB512068011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FF63120B-CE73-4D0A-4036-19AB056BC323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FC36919F-F429-2DEE-5BBF-6F265239F2A8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CC4D3C6-AF25-4ABD-C2CF-D3365DA1BC87}"/>
              </a:ext>
            </a:extLst>
          </p:cNvPr>
          <p:cNvSpPr/>
          <p:nvPr/>
        </p:nvSpPr>
        <p:spPr>
          <a:xfrm>
            <a:off x="784043" y="854207"/>
            <a:ext cx="3048000" cy="4214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spc="200" dirty="0">
                <a:latin typeface="+mn-ea"/>
              </a:rPr>
              <a:t>6.</a:t>
            </a:r>
            <a:r>
              <a:rPr lang="zh-CN" altLang="en-US" sz="1200" b="1" u="sng" spc="200" dirty="0">
                <a:latin typeface="+mn-ea"/>
              </a:rPr>
              <a:t>面向商家的服务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商家入驻与商铺信息管理功能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商家注册与认证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商铺信息管理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更新商品信息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商品上架、下架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修改商品数量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编辑商品详情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查看订单与处理订单发货、退货功能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查看订单管理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发货处理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退货处理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回复用户评论功能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评论回复</a:t>
            </a:r>
            <a:endParaRPr lang="en-US" altLang="zh-CN" sz="1200" spc="2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5C08F-032E-090E-D148-B5C22074E62F}"/>
              </a:ext>
            </a:extLst>
          </p:cNvPr>
          <p:cNvSpPr/>
          <p:nvPr/>
        </p:nvSpPr>
        <p:spPr>
          <a:xfrm>
            <a:off x="3656612" y="891862"/>
            <a:ext cx="2354179" cy="310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spc="200" dirty="0">
                <a:latin typeface="+mn-ea"/>
              </a:rPr>
              <a:t>7.</a:t>
            </a:r>
            <a:r>
              <a:rPr lang="zh-CN" altLang="en-US" sz="1200" b="1" u="sng" spc="200" dirty="0">
                <a:latin typeface="+mn-ea"/>
              </a:rPr>
              <a:t>面向管理员的服务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用户管理功能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查看用户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审核商家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商品管理功能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审核新上架商品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下架违规商品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订单监控功能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管理订单状态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处理异常订单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数据统计</a:t>
            </a:r>
            <a:endParaRPr lang="en-US" altLang="zh-CN" sz="1200" spc="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C3AD33-C63F-8A2D-87D5-1361AFB5AF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78670"/>
            <a:ext cx="2378234" cy="371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6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初步逻辑架构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0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5B7C036-5836-4ADC-74A7-26741028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754009"/>
            <a:ext cx="5981700" cy="4188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29D5F27D-6AD6-7727-A5E9-A58870E5991C}"/>
              </a:ext>
            </a:extLst>
          </p:cNvPr>
          <p:cNvSpPr/>
          <p:nvPr/>
        </p:nvSpPr>
        <p:spPr>
          <a:xfrm>
            <a:off x="3283977" y="1367619"/>
            <a:ext cx="2691557" cy="3428995"/>
          </a:xfrm>
          <a:prstGeom prst="rect">
            <a:avLst/>
          </a:prstGeom>
          <a:pattFill prst="dkUpDiag">
            <a:fgClr>
              <a:srgbClr val="EBF0F5"/>
            </a:fgClr>
            <a:bgClr>
              <a:schemeClr val="bg1"/>
            </a:bgClr>
          </a:pattFill>
          <a:ln w="19050">
            <a:solidFill>
              <a:schemeClr val="accent5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85D237-BB2A-627D-9766-A840496AC914}"/>
              </a:ext>
            </a:extLst>
          </p:cNvPr>
          <p:cNvSpPr txBox="1"/>
          <p:nvPr/>
        </p:nvSpPr>
        <p:spPr>
          <a:xfrm>
            <a:off x="4735897" y="1722109"/>
            <a:ext cx="1233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+mn-ea"/>
              </a:rPr>
              <a:t>用于构建用户界面，支持组件化开发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36DD4E-BE47-66CD-06DB-5D9AFEF6497C}"/>
              </a:ext>
            </a:extLst>
          </p:cNvPr>
          <p:cNvSpPr txBox="1"/>
          <p:nvPr/>
        </p:nvSpPr>
        <p:spPr>
          <a:xfrm>
            <a:off x="4749420" y="2734607"/>
            <a:ext cx="1124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基于</a:t>
            </a:r>
            <a:r>
              <a:rPr lang="en-US" altLang="zh-CN" sz="1000" b="1" dirty="0"/>
              <a:t>Vue 3</a:t>
            </a:r>
            <a:r>
              <a:rPr lang="zh-CN" altLang="en-US" sz="1000" b="1" dirty="0"/>
              <a:t>的</a:t>
            </a:r>
            <a:r>
              <a:rPr lang="en-US" altLang="zh-CN" sz="1000" b="1" dirty="0"/>
              <a:t>UI</a:t>
            </a:r>
            <a:r>
              <a:rPr lang="zh-CN" altLang="en-US" sz="1000" b="1" dirty="0"/>
              <a:t>组件库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46B4D8C-03D3-70F1-428E-2C7129383984}"/>
              </a:ext>
            </a:extLst>
          </p:cNvPr>
          <p:cNvSpPr txBox="1"/>
          <p:nvPr/>
        </p:nvSpPr>
        <p:spPr>
          <a:xfrm>
            <a:off x="4735897" y="3694381"/>
            <a:ext cx="111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+mn-ea"/>
              </a:rPr>
              <a:t>支持微信小程序开发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DC985A-5C7A-F9D2-81A7-7DF0FB9EE48A}"/>
              </a:ext>
            </a:extLst>
          </p:cNvPr>
          <p:cNvSpPr/>
          <p:nvPr/>
        </p:nvSpPr>
        <p:spPr>
          <a:xfrm>
            <a:off x="213061" y="1367619"/>
            <a:ext cx="2691557" cy="3428995"/>
          </a:xfrm>
          <a:prstGeom prst="rect">
            <a:avLst/>
          </a:prstGeom>
          <a:pattFill prst="dkUpDiag">
            <a:fgClr>
              <a:srgbClr val="EBF0F5"/>
            </a:fgClr>
            <a:bgClr>
              <a:schemeClr val="bg1"/>
            </a:bgClr>
          </a:pattFill>
          <a:ln w="19050">
            <a:solidFill>
              <a:schemeClr val="accent5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开发技术概览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33">
            <a:extLst>
              <a:ext uri="{FF2B5EF4-FFF2-40B4-BE49-F238E27FC236}">
                <a16:creationId xmlns:a16="http://schemas.microsoft.com/office/drawing/2014/main" id="{6AB65924-4C21-99E6-CA8F-F427C952E764}"/>
              </a:ext>
            </a:extLst>
          </p:cNvPr>
          <p:cNvSpPr txBox="1"/>
          <p:nvPr/>
        </p:nvSpPr>
        <p:spPr>
          <a:xfrm>
            <a:off x="544962" y="782373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后端开发</a:t>
            </a:r>
            <a:endParaRPr lang="en-AU" altLang="zh-CN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pic>
        <p:nvPicPr>
          <p:cNvPr id="1028" name="Picture 4" descr="Spring Boot Hello World - bgasparotto">
            <a:extLst>
              <a:ext uri="{FF2B5EF4-FFF2-40B4-BE49-F238E27FC236}">
                <a16:creationId xmlns:a16="http://schemas.microsoft.com/office/drawing/2014/main" id="{071BA212-4D57-82E1-7D1A-BBBBB4CDB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7" y="1677835"/>
            <a:ext cx="1124986" cy="4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795F1F-D450-4311-5C2D-558CC3926768}"/>
              </a:ext>
            </a:extLst>
          </p:cNvPr>
          <p:cNvSpPr txBox="1"/>
          <p:nvPr/>
        </p:nvSpPr>
        <p:spPr>
          <a:xfrm>
            <a:off x="1558840" y="1706853"/>
            <a:ext cx="1147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+mn-ea"/>
              </a:rPr>
              <a:t>快速开发平台，简化配置和部署。</a:t>
            </a:r>
          </a:p>
        </p:txBody>
      </p:sp>
      <p:pic>
        <p:nvPicPr>
          <p:cNvPr id="1032" name="Picture 8" descr="Spring Cloud | Dariawan">
            <a:extLst>
              <a:ext uri="{FF2B5EF4-FFF2-40B4-BE49-F238E27FC236}">
                <a16:creationId xmlns:a16="http://schemas.microsoft.com/office/drawing/2014/main" id="{5FD8002B-F578-E231-6BF0-3B200DFE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0" y="2722584"/>
            <a:ext cx="1124987" cy="41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635E54-AC2A-C919-EC8A-827A2A0BDA08}"/>
              </a:ext>
            </a:extLst>
          </p:cNvPr>
          <p:cNvSpPr txBox="1"/>
          <p:nvPr/>
        </p:nvSpPr>
        <p:spPr>
          <a:xfrm>
            <a:off x="1580973" y="2722584"/>
            <a:ext cx="1124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微服务架构解决方案</a:t>
            </a:r>
          </a:p>
        </p:txBody>
      </p:sp>
      <p:pic>
        <p:nvPicPr>
          <p:cNvPr id="1034" name="Picture 10" descr="Dubbo是什么？-TechTMT">
            <a:extLst>
              <a:ext uri="{FF2B5EF4-FFF2-40B4-BE49-F238E27FC236}">
                <a16:creationId xmlns:a16="http://schemas.microsoft.com/office/drawing/2014/main" id="{72C03314-3EEC-E347-C85A-038C58EB7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8" b="24237"/>
          <a:stretch/>
        </p:blipFill>
        <p:spPr bwMode="auto">
          <a:xfrm>
            <a:off x="444151" y="3694381"/>
            <a:ext cx="112498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A289A806-2ABB-4509-5A50-39B2F8B61A57}"/>
              </a:ext>
            </a:extLst>
          </p:cNvPr>
          <p:cNvSpPr txBox="1"/>
          <p:nvPr/>
        </p:nvSpPr>
        <p:spPr>
          <a:xfrm>
            <a:off x="1569138" y="3771325"/>
            <a:ext cx="11174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+mn-ea"/>
              </a:rPr>
              <a:t>高性能</a:t>
            </a:r>
            <a:r>
              <a:rPr lang="en-US" altLang="zh-CN" sz="1000" b="1" dirty="0">
                <a:latin typeface="+mn-ea"/>
              </a:rPr>
              <a:t>RPC</a:t>
            </a:r>
            <a:r>
              <a:rPr lang="zh-CN" altLang="en-US" sz="1000" b="1" dirty="0">
                <a:latin typeface="+mn-ea"/>
              </a:rPr>
              <a:t>框架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8796BEE-AC7E-83E2-E6CD-37A2DA1C4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3534827" y="1677835"/>
            <a:ext cx="1117062" cy="492649"/>
          </a:xfrm>
          <a:prstGeom prst="rect">
            <a:avLst/>
          </a:prstGeom>
        </p:spPr>
      </p:pic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CD93D42C-CCF1-05FD-04AB-149D9C24A974}"/>
              </a:ext>
            </a:extLst>
          </p:cNvPr>
          <p:cNvSpPr txBox="1"/>
          <p:nvPr/>
        </p:nvSpPr>
        <p:spPr>
          <a:xfrm>
            <a:off x="3534827" y="80795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前端开发</a:t>
            </a:r>
            <a:endParaRPr lang="en-AU" altLang="zh-CN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37EA0D2-3558-AA5A-B0E4-4F87CBECDD9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6117" b="17019"/>
          <a:stretch/>
        </p:blipFill>
        <p:spPr>
          <a:xfrm>
            <a:off x="3513894" y="2722584"/>
            <a:ext cx="1134398" cy="412133"/>
          </a:xfrm>
          <a:prstGeom prst="rect">
            <a:avLst/>
          </a:prstGeom>
        </p:spPr>
      </p:pic>
      <p:pic>
        <p:nvPicPr>
          <p:cNvPr id="1036" name="Picture 12" descr="微信开发工具Latest无广告官方版-2024-08-03科斯来小程序应用市场">
            <a:extLst>
              <a:ext uri="{FF2B5EF4-FFF2-40B4-BE49-F238E27FC236}">
                <a16:creationId xmlns:a16="http://schemas.microsoft.com/office/drawing/2014/main" id="{4A429732-55A7-9A82-E9E9-985466C47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88" y="3608685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A6666FDC-1B23-794D-ADA6-7840AF7ACB5A}"/>
              </a:ext>
            </a:extLst>
          </p:cNvPr>
          <p:cNvSpPr/>
          <p:nvPr/>
        </p:nvSpPr>
        <p:spPr>
          <a:xfrm>
            <a:off x="6324600" y="1367619"/>
            <a:ext cx="2691557" cy="3428995"/>
          </a:xfrm>
          <a:prstGeom prst="rect">
            <a:avLst/>
          </a:prstGeom>
          <a:pattFill prst="dkUpDiag">
            <a:fgClr>
              <a:srgbClr val="EBF0F5"/>
            </a:fgClr>
            <a:bgClr>
              <a:schemeClr val="bg1"/>
            </a:bgClr>
          </a:pattFill>
          <a:ln w="19050">
            <a:solidFill>
              <a:schemeClr val="accent5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4A41C5-D919-3549-30DB-1EC5FAD25440}"/>
              </a:ext>
            </a:extLst>
          </p:cNvPr>
          <p:cNvSpPr txBox="1"/>
          <p:nvPr/>
        </p:nvSpPr>
        <p:spPr>
          <a:xfrm>
            <a:off x="7776520" y="1722109"/>
            <a:ext cx="115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+mn-ea"/>
              </a:rPr>
              <a:t>关系型数据库，存储结构化数据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EAC779B-8CF3-B5A4-BBD8-2C03D703EE03}"/>
              </a:ext>
            </a:extLst>
          </p:cNvPr>
          <p:cNvSpPr txBox="1"/>
          <p:nvPr/>
        </p:nvSpPr>
        <p:spPr>
          <a:xfrm>
            <a:off x="7790043" y="2734607"/>
            <a:ext cx="11249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基于</a:t>
            </a:r>
            <a:r>
              <a:rPr lang="en-US" altLang="zh-CN" sz="1000" b="1" dirty="0"/>
              <a:t>Vue 3</a:t>
            </a:r>
            <a:r>
              <a:rPr lang="zh-CN" altLang="en-US" sz="1000" b="1" dirty="0"/>
              <a:t>的</a:t>
            </a:r>
            <a:r>
              <a:rPr lang="en-US" altLang="zh-CN" sz="1000" b="1" dirty="0"/>
              <a:t>UI</a:t>
            </a:r>
            <a:r>
              <a:rPr lang="zh-CN" altLang="en-US" sz="1000" b="1" dirty="0"/>
              <a:t>组件库</a:t>
            </a:r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C94AFA8E-A168-2397-6D09-44A8822EDDDE}"/>
              </a:ext>
            </a:extLst>
          </p:cNvPr>
          <p:cNvSpPr txBox="1"/>
          <p:nvPr/>
        </p:nvSpPr>
        <p:spPr>
          <a:xfrm>
            <a:off x="6541638" y="79145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数据库开发</a:t>
            </a:r>
            <a:endParaRPr lang="en-AU" altLang="zh-CN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7A5CD09-6B4C-3DCD-0901-642675B91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17" y="1665533"/>
            <a:ext cx="1134398" cy="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32CD903-13B7-B7A5-3814-5BD81D93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39" y="2738082"/>
            <a:ext cx="1147276" cy="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reeform 79"/>
          <p:cNvSpPr/>
          <p:nvPr/>
        </p:nvSpPr>
        <p:spPr bwMode="auto">
          <a:xfrm>
            <a:off x="5142233" y="2186040"/>
            <a:ext cx="478567" cy="696422"/>
          </a:xfrm>
          <a:custGeom>
            <a:avLst/>
            <a:gdLst>
              <a:gd name="T0" fmla="*/ 857043552 w 476"/>
              <a:gd name="T1" fmla="*/ 0 h 692"/>
              <a:gd name="T2" fmla="*/ 0 w 476"/>
              <a:gd name="T3" fmla="*/ 1007484224 h 692"/>
              <a:gd name="T4" fmla="*/ 140440062 w 476"/>
              <a:gd name="T5" fmla="*/ 1247190407 h 692"/>
              <a:gd name="T6" fmla="*/ 857043552 w 476"/>
              <a:gd name="T7" fmla="*/ 0 h 6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47" name="Freeform 81"/>
          <p:cNvSpPr/>
          <p:nvPr/>
        </p:nvSpPr>
        <p:spPr bwMode="auto">
          <a:xfrm>
            <a:off x="4895806" y="3309838"/>
            <a:ext cx="77381" cy="135713"/>
          </a:xfrm>
          <a:custGeom>
            <a:avLst/>
            <a:gdLst>
              <a:gd name="T0" fmla="*/ 138577411 w 76"/>
              <a:gd name="T1" fmla="*/ 0 h 135"/>
              <a:gd name="T2" fmla="*/ 0 w 76"/>
              <a:gd name="T3" fmla="*/ 243042722 h 135"/>
              <a:gd name="T4" fmla="*/ 138577411 w 76"/>
              <a:gd name="T5" fmla="*/ 0 h 135"/>
              <a:gd name="T6" fmla="*/ 138577411 w 76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48" name="Freeform 82"/>
          <p:cNvSpPr/>
          <p:nvPr/>
        </p:nvSpPr>
        <p:spPr bwMode="auto">
          <a:xfrm>
            <a:off x="4895806" y="3309838"/>
            <a:ext cx="77381" cy="135713"/>
          </a:xfrm>
          <a:custGeom>
            <a:avLst/>
            <a:gdLst>
              <a:gd name="T0" fmla="*/ 138577411 w 76"/>
              <a:gd name="T1" fmla="*/ 0 h 135"/>
              <a:gd name="T2" fmla="*/ 0 w 76"/>
              <a:gd name="T3" fmla="*/ 243042722 h 135"/>
              <a:gd name="T4" fmla="*/ 138577411 w 76"/>
              <a:gd name="T5" fmla="*/ 0 h 135"/>
              <a:gd name="T6" fmla="*/ 138577411 w 76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49" name="Freeform 84"/>
          <p:cNvSpPr/>
          <p:nvPr/>
        </p:nvSpPr>
        <p:spPr bwMode="auto">
          <a:xfrm>
            <a:off x="4895807" y="3309838"/>
            <a:ext cx="803564" cy="135713"/>
          </a:xfrm>
          <a:custGeom>
            <a:avLst/>
            <a:gdLst>
              <a:gd name="T0" fmla="*/ 137053982 w 798"/>
              <a:gd name="T1" fmla="*/ 0 h 135"/>
              <a:gd name="T2" fmla="*/ 0 w 798"/>
              <a:gd name="T3" fmla="*/ 243042722 h 135"/>
              <a:gd name="T4" fmla="*/ 1439066139 w 798"/>
              <a:gd name="T5" fmla="*/ 243042722 h 135"/>
              <a:gd name="T6" fmla="*/ 137053982 w 798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0" name="Freeform 86"/>
          <p:cNvSpPr/>
          <p:nvPr/>
        </p:nvSpPr>
        <p:spPr bwMode="auto">
          <a:xfrm>
            <a:off x="4248194" y="3445551"/>
            <a:ext cx="154760" cy="0"/>
          </a:xfrm>
          <a:custGeom>
            <a:avLst/>
            <a:gdLst>
              <a:gd name="T0" fmla="*/ 277153584 w 154"/>
              <a:gd name="T1" fmla="*/ 0 w 154"/>
              <a:gd name="T2" fmla="*/ 277153584 w 154"/>
              <a:gd name="T3" fmla="*/ 277153584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1" name="Freeform 87"/>
          <p:cNvSpPr/>
          <p:nvPr/>
        </p:nvSpPr>
        <p:spPr bwMode="auto">
          <a:xfrm>
            <a:off x="4248194" y="3445551"/>
            <a:ext cx="154760" cy="0"/>
          </a:xfrm>
          <a:custGeom>
            <a:avLst/>
            <a:gdLst>
              <a:gd name="T0" fmla="*/ 277153584 w 154"/>
              <a:gd name="T1" fmla="*/ 0 w 154"/>
              <a:gd name="T2" fmla="*/ 277153584 w 154"/>
              <a:gd name="T3" fmla="*/ 277153584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2" name="Freeform 89"/>
          <p:cNvSpPr/>
          <p:nvPr/>
        </p:nvSpPr>
        <p:spPr bwMode="auto">
          <a:xfrm>
            <a:off x="4248194" y="3445551"/>
            <a:ext cx="399996" cy="696422"/>
          </a:xfrm>
          <a:custGeom>
            <a:avLst/>
            <a:gdLst>
              <a:gd name="T0" fmla="*/ 0 w 398"/>
              <a:gd name="T1" fmla="*/ 0 h 691"/>
              <a:gd name="T2" fmla="*/ 8999450 w 398"/>
              <a:gd name="T3" fmla="*/ 12634726 h 691"/>
              <a:gd name="T4" fmla="*/ 716334757 w 398"/>
              <a:gd name="T5" fmla="*/ 1247191697 h 691"/>
              <a:gd name="T6" fmla="*/ 277175011 w 398"/>
              <a:gd name="T7" fmla="*/ 0 h 691"/>
              <a:gd name="T8" fmla="*/ 0 w 398"/>
              <a:gd name="T9" fmla="*/ 0 h 6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3" name="Freeform 91"/>
          <p:cNvSpPr/>
          <p:nvPr/>
        </p:nvSpPr>
        <p:spPr bwMode="auto">
          <a:xfrm>
            <a:off x="3520821" y="2882462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720204620 w 476"/>
              <a:gd name="T5" fmla="*/ 0 h 691"/>
              <a:gd name="T6" fmla="*/ 857043552 w 476"/>
              <a:gd name="T7" fmla="*/ 238247863 h 691"/>
              <a:gd name="T8" fmla="*/ 857043552 w 476"/>
              <a:gd name="T9" fmla="*/ 238247863 h 691"/>
              <a:gd name="T10" fmla="*/ 720204620 w 476"/>
              <a:gd name="T11" fmla="*/ 0 h 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4" name="Freeform 92"/>
          <p:cNvSpPr/>
          <p:nvPr/>
        </p:nvSpPr>
        <p:spPr bwMode="auto">
          <a:xfrm>
            <a:off x="3520821" y="2882462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720204620 w 476"/>
              <a:gd name="T5" fmla="*/ 0 h 691"/>
              <a:gd name="T6" fmla="*/ 857043552 w 476"/>
              <a:gd name="T7" fmla="*/ 238247863 h 691"/>
              <a:gd name="T8" fmla="*/ 857043552 w 476"/>
              <a:gd name="T9" fmla="*/ 238247863 h 691"/>
              <a:gd name="T10" fmla="*/ 720204620 w 476"/>
              <a:gd name="T11" fmla="*/ 0 h 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5" name="Freeform 94"/>
          <p:cNvSpPr/>
          <p:nvPr/>
        </p:nvSpPr>
        <p:spPr bwMode="auto">
          <a:xfrm>
            <a:off x="3520821" y="2882462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857043552 w 476"/>
              <a:gd name="T5" fmla="*/ 238247863 h 691"/>
              <a:gd name="T6" fmla="*/ 720204620 w 476"/>
              <a:gd name="T7" fmla="*/ 0 h 6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6" name="Freeform 96"/>
          <p:cNvSpPr/>
          <p:nvPr/>
        </p:nvSpPr>
        <p:spPr bwMode="auto">
          <a:xfrm>
            <a:off x="4169623" y="2321753"/>
            <a:ext cx="78571" cy="133332"/>
          </a:xfrm>
          <a:custGeom>
            <a:avLst/>
            <a:gdLst>
              <a:gd name="T0" fmla="*/ 140708795 w 78"/>
              <a:gd name="T1" fmla="*/ 0 h 133"/>
              <a:gd name="T2" fmla="*/ 0 w 78"/>
              <a:gd name="T3" fmla="*/ 238778716 h 133"/>
              <a:gd name="T4" fmla="*/ 0 w 78"/>
              <a:gd name="T5" fmla="*/ 238778716 h 133"/>
              <a:gd name="T6" fmla="*/ 140708795 w 78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7" name="Freeform 97"/>
          <p:cNvSpPr/>
          <p:nvPr/>
        </p:nvSpPr>
        <p:spPr bwMode="auto">
          <a:xfrm>
            <a:off x="4169623" y="2321753"/>
            <a:ext cx="78571" cy="133332"/>
          </a:xfrm>
          <a:custGeom>
            <a:avLst/>
            <a:gdLst>
              <a:gd name="T0" fmla="*/ 140708795 w 78"/>
              <a:gd name="T1" fmla="*/ 0 h 133"/>
              <a:gd name="T2" fmla="*/ 0 w 78"/>
              <a:gd name="T3" fmla="*/ 238778716 h 133"/>
              <a:gd name="T4" fmla="*/ 0 w 78"/>
              <a:gd name="T5" fmla="*/ 238778716 h 133"/>
              <a:gd name="T6" fmla="*/ 140708795 w 78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8" name="Freeform 99"/>
          <p:cNvSpPr/>
          <p:nvPr/>
        </p:nvSpPr>
        <p:spPr bwMode="auto">
          <a:xfrm>
            <a:off x="3442250" y="2321753"/>
            <a:ext cx="805944" cy="133332"/>
          </a:xfrm>
          <a:custGeom>
            <a:avLst/>
            <a:gdLst>
              <a:gd name="T0" fmla="*/ 1443328802 w 800"/>
              <a:gd name="T1" fmla="*/ 0 h 133"/>
              <a:gd name="T2" fmla="*/ 0 w 800"/>
              <a:gd name="T3" fmla="*/ 0 h 133"/>
              <a:gd name="T4" fmla="*/ 1302604082 w 800"/>
              <a:gd name="T5" fmla="*/ 238778716 h 133"/>
              <a:gd name="T6" fmla="*/ 1443328802 w 800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59" name="Freeform 101"/>
          <p:cNvSpPr/>
          <p:nvPr/>
        </p:nvSpPr>
        <p:spPr bwMode="auto">
          <a:xfrm>
            <a:off x="4741046" y="2321753"/>
            <a:ext cx="154760" cy="0"/>
          </a:xfrm>
          <a:custGeom>
            <a:avLst/>
            <a:gdLst>
              <a:gd name="T0" fmla="*/ 0 w 154"/>
              <a:gd name="T1" fmla="*/ 0 w 154"/>
              <a:gd name="T2" fmla="*/ 277153584 w 154"/>
              <a:gd name="T3" fmla="*/ 0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60" name="Freeform 102"/>
          <p:cNvSpPr/>
          <p:nvPr/>
        </p:nvSpPr>
        <p:spPr bwMode="auto">
          <a:xfrm>
            <a:off x="4741046" y="2321753"/>
            <a:ext cx="154760" cy="0"/>
          </a:xfrm>
          <a:custGeom>
            <a:avLst/>
            <a:gdLst>
              <a:gd name="T0" fmla="*/ 0 w 154"/>
              <a:gd name="T1" fmla="*/ 0 w 154"/>
              <a:gd name="T2" fmla="*/ 277153584 w 154"/>
              <a:gd name="T3" fmla="*/ 0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4161" name="Freeform 104"/>
          <p:cNvSpPr/>
          <p:nvPr/>
        </p:nvSpPr>
        <p:spPr bwMode="auto">
          <a:xfrm>
            <a:off x="4493430" y="1625332"/>
            <a:ext cx="402377" cy="696421"/>
          </a:xfrm>
          <a:custGeom>
            <a:avLst/>
            <a:gdLst>
              <a:gd name="T0" fmla="*/ 0 w 400"/>
              <a:gd name="T1" fmla="*/ 0 h 691"/>
              <a:gd name="T2" fmla="*/ 443168024 w 400"/>
              <a:gd name="T3" fmla="*/ 1247190354 h 691"/>
              <a:gd name="T4" fmla="*/ 720598762 w 400"/>
              <a:gd name="T5" fmla="*/ 1247190354 h 691"/>
              <a:gd name="T6" fmla="*/ 327872812 w 400"/>
              <a:gd name="T7" fmla="*/ 568545945 h 691"/>
              <a:gd name="T8" fmla="*/ 0 w 400"/>
              <a:gd name="T9" fmla="*/ 0 h 6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2" name="Group 1"/>
          <p:cNvGrpSpPr/>
          <p:nvPr/>
        </p:nvGrpSpPr>
        <p:grpSpPr bwMode="auto">
          <a:xfrm>
            <a:off x="3137491" y="1451524"/>
            <a:ext cx="1758315" cy="1053560"/>
            <a:chOff x="4182282" y="1935228"/>
            <a:chExt cx="2346151" cy="1404736"/>
          </a:xfrm>
          <a:solidFill>
            <a:schemeClr val="accent6"/>
          </a:solidFill>
        </p:grpSpPr>
        <p:sp>
          <p:nvSpPr>
            <p:cNvPr id="101" name="Freeform 100"/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Freeform 119"/>
          <p:cNvSpPr>
            <a:spLocks noChangeArrowheads="1"/>
          </p:cNvSpPr>
          <p:nvPr/>
        </p:nvSpPr>
        <p:spPr bwMode="auto">
          <a:xfrm>
            <a:off x="3877959" y="1709854"/>
            <a:ext cx="386900" cy="346425"/>
          </a:xfrm>
          <a:custGeom>
            <a:avLst/>
            <a:gdLst>
              <a:gd name="T0" fmla="*/ 460626 w 497"/>
              <a:gd name="T1" fmla="*/ 72821 h 444"/>
              <a:gd name="T2" fmla="*/ 460626 w 497"/>
              <a:gd name="T3" fmla="*/ 72821 h 444"/>
              <a:gd name="T4" fmla="*/ 442950 w 497"/>
              <a:gd name="T5" fmla="*/ 72821 h 444"/>
              <a:gd name="T6" fmla="*/ 442950 w 497"/>
              <a:gd name="T7" fmla="*/ 460856 h 444"/>
              <a:gd name="T8" fmla="*/ 460626 w 497"/>
              <a:gd name="T9" fmla="*/ 460856 h 444"/>
              <a:gd name="T10" fmla="*/ 515735 w 497"/>
              <a:gd name="T11" fmla="*/ 414042 h 444"/>
              <a:gd name="T12" fmla="*/ 515735 w 497"/>
              <a:gd name="T13" fmla="*/ 128998 h 444"/>
              <a:gd name="T14" fmla="*/ 460626 w 497"/>
              <a:gd name="T15" fmla="*/ 72821 h 444"/>
              <a:gd name="T16" fmla="*/ 0 w 497"/>
              <a:gd name="T17" fmla="*/ 128998 h 444"/>
              <a:gd name="T18" fmla="*/ 0 w 497"/>
              <a:gd name="T19" fmla="*/ 128998 h 444"/>
              <a:gd name="T20" fmla="*/ 0 w 497"/>
              <a:gd name="T21" fmla="*/ 414042 h 444"/>
              <a:gd name="T22" fmla="*/ 55109 w 497"/>
              <a:gd name="T23" fmla="*/ 460856 h 444"/>
              <a:gd name="T24" fmla="*/ 73825 w 497"/>
              <a:gd name="T25" fmla="*/ 460856 h 444"/>
              <a:gd name="T26" fmla="*/ 73825 w 497"/>
              <a:gd name="T27" fmla="*/ 72821 h 444"/>
              <a:gd name="T28" fmla="*/ 55109 w 497"/>
              <a:gd name="T29" fmla="*/ 72821 h 444"/>
              <a:gd name="T30" fmla="*/ 0 w 497"/>
              <a:gd name="T31" fmla="*/ 128998 h 444"/>
              <a:gd name="T32" fmla="*/ 350409 w 497"/>
              <a:gd name="T33" fmla="*/ 27048 h 444"/>
              <a:gd name="T34" fmla="*/ 350409 w 497"/>
              <a:gd name="T35" fmla="*/ 27048 h 444"/>
              <a:gd name="T36" fmla="*/ 257868 w 497"/>
              <a:gd name="T37" fmla="*/ 0 h 444"/>
              <a:gd name="T38" fmla="*/ 166366 w 497"/>
              <a:gd name="T39" fmla="*/ 27048 h 444"/>
              <a:gd name="T40" fmla="*/ 166366 w 497"/>
              <a:gd name="T41" fmla="*/ 72821 h 444"/>
              <a:gd name="T42" fmla="*/ 111257 w 497"/>
              <a:gd name="T43" fmla="*/ 72821 h 444"/>
              <a:gd name="T44" fmla="*/ 111257 w 497"/>
              <a:gd name="T45" fmla="*/ 460856 h 444"/>
              <a:gd name="T46" fmla="*/ 405518 w 497"/>
              <a:gd name="T47" fmla="*/ 460856 h 444"/>
              <a:gd name="T48" fmla="*/ 405518 w 497"/>
              <a:gd name="T49" fmla="*/ 72821 h 444"/>
              <a:gd name="T50" fmla="*/ 350409 w 497"/>
              <a:gd name="T51" fmla="*/ 72821 h 444"/>
              <a:gd name="T52" fmla="*/ 350409 w 497"/>
              <a:gd name="T53" fmla="*/ 27048 h 444"/>
              <a:gd name="T54" fmla="*/ 312976 w 497"/>
              <a:gd name="T55" fmla="*/ 72821 h 444"/>
              <a:gd name="T56" fmla="*/ 312976 w 497"/>
              <a:gd name="T57" fmla="*/ 72821 h 444"/>
              <a:gd name="T58" fmla="*/ 202759 w 497"/>
              <a:gd name="T59" fmla="*/ 72821 h 444"/>
              <a:gd name="T60" fmla="*/ 202759 w 497"/>
              <a:gd name="T61" fmla="*/ 45773 h 444"/>
              <a:gd name="T62" fmla="*/ 257868 w 497"/>
              <a:gd name="T63" fmla="*/ 27048 h 444"/>
              <a:gd name="T64" fmla="*/ 312976 w 497"/>
              <a:gd name="T65" fmla="*/ 45773 h 444"/>
              <a:gd name="T66" fmla="*/ 312976 w 497"/>
              <a:gd name="T67" fmla="*/ 72821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4181528" y="1451524"/>
            <a:ext cx="1498795" cy="1430938"/>
            <a:chOff x="5574932" y="1935228"/>
            <a:chExt cx="1999668" cy="1908347"/>
          </a:xfrm>
          <a:solidFill>
            <a:srgbClr val="09607D"/>
          </a:solidFill>
        </p:grpSpPr>
        <p:sp>
          <p:nvSpPr>
            <p:cNvPr id="78" name="Freeform 77"/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Freeform 28"/>
          <p:cNvSpPr>
            <a:spLocks noChangeArrowheads="1"/>
          </p:cNvSpPr>
          <p:nvPr/>
        </p:nvSpPr>
        <p:spPr bwMode="auto">
          <a:xfrm>
            <a:off x="4971996" y="1726521"/>
            <a:ext cx="432139" cy="364282"/>
          </a:xfrm>
          <a:custGeom>
            <a:avLst/>
            <a:gdLst>
              <a:gd name="T0" fmla="*/ 143818 w 498"/>
              <a:gd name="T1" fmla="*/ 94097 h 418"/>
              <a:gd name="T2" fmla="*/ 143818 w 498"/>
              <a:gd name="T3" fmla="*/ 94097 h 418"/>
              <a:gd name="T4" fmla="*/ 41754 w 498"/>
              <a:gd name="T5" fmla="*/ 299716 h 418"/>
              <a:gd name="T6" fmla="*/ 401300 w 498"/>
              <a:gd name="T7" fmla="*/ 134756 h 418"/>
              <a:gd name="T8" fmla="*/ 10438 w 498"/>
              <a:gd name="T9" fmla="*/ 443765 h 418"/>
              <a:gd name="T10" fmla="*/ 51032 w 498"/>
              <a:gd name="T11" fmla="*/ 464676 h 418"/>
              <a:gd name="T12" fmla="*/ 112503 w 498"/>
              <a:gd name="T13" fmla="*/ 361285 h 418"/>
              <a:gd name="T14" fmla="*/ 339829 w 498"/>
              <a:gd name="T15" fmla="*/ 361285 h 418"/>
              <a:gd name="T16" fmla="*/ 543958 w 498"/>
              <a:gd name="T17" fmla="*/ 83642 h 418"/>
              <a:gd name="T18" fmla="*/ 143818 w 498"/>
              <a:gd name="T19" fmla="*/ 9409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4895807" y="1827710"/>
            <a:ext cx="1285701" cy="1617841"/>
            <a:chOff x="6528433" y="2437495"/>
            <a:chExt cx="1713617" cy="2156795"/>
          </a:xfrm>
          <a:solidFill>
            <a:schemeClr val="accent6"/>
          </a:solidFill>
        </p:grpSpPr>
        <p:sp>
          <p:nvSpPr>
            <p:cNvPr id="81" name="Freeform 80"/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9" name="Freeform 154"/>
          <p:cNvSpPr>
            <a:spLocks noChangeArrowheads="1"/>
          </p:cNvSpPr>
          <p:nvPr/>
        </p:nvSpPr>
        <p:spPr bwMode="auto">
          <a:xfrm>
            <a:off x="5512467" y="2682464"/>
            <a:ext cx="294045" cy="399996"/>
          </a:xfrm>
          <a:custGeom>
            <a:avLst/>
            <a:gdLst>
              <a:gd name="T0" fmla="*/ 382887 w 355"/>
              <a:gd name="T1" fmla="*/ 144602 h 487"/>
              <a:gd name="T2" fmla="*/ 382887 w 355"/>
              <a:gd name="T3" fmla="*/ 144602 h 487"/>
              <a:gd name="T4" fmla="*/ 128367 w 355"/>
              <a:gd name="T5" fmla="*/ 18623 h 487"/>
              <a:gd name="T6" fmla="*/ 9960 w 355"/>
              <a:gd name="T7" fmla="*/ 58060 h 487"/>
              <a:gd name="T8" fmla="*/ 0 w 355"/>
              <a:gd name="T9" fmla="*/ 86542 h 487"/>
              <a:gd name="T10" fmla="*/ 9960 w 355"/>
              <a:gd name="T11" fmla="*/ 377936 h 487"/>
              <a:gd name="T12" fmla="*/ 19919 w 355"/>
              <a:gd name="T13" fmla="*/ 397654 h 487"/>
              <a:gd name="T14" fmla="*/ 245668 w 355"/>
              <a:gd name="T15" fmla="*/ 532397 h 487"/>
              <a:gd name="T16" fmla="*/ 255627 w 355"/>
              <a:gd name="T17" fmla="*/ 532397 h 487"/>
              <a:gd name="T18" fmla="*/ 265587 w 355"/>
              <a:gd name="T19" fmla="*/ 532397 h 487"/>
              <a:gd name="T20" fmla="*/ 274440 w 355"/>
              <a:gd name="T21" fmla="*/ 523633 h 487"/>
              <a:gd name="T22" fmla="*/ 274440 w 355"/>
              <a:gd name="T23" fmla="*/ 222380 h 487"/>
              <a:gd name="T24" fmla="*/ 265587 w 355"/>
              <a:gd name="T25" fmla="*/ 202661 h 487"/>
              <a:gd name="T26" fmla="*/ 48691 w 355"/>
              <a:gd name="T27" fmla="*/ 76683 h 487"/>
              <a:gd name="T28" fmla="*/ 78569 w 355"/>
              <a:gd name="T29" fmla="*/ 58060 h 487"/>
              <a:gd name="T30" fmla="*/ 118407 w 355"/>
              <a:gd name="T31" fmla="*/ 48201 h 487"/>
              <a:gd name="T32" fmla="*/ 333090 w 355"/>
              <a:gd name="T33" fmla="*/ 164320 h 487"/>
              <a:gd name="T34" fmla="*/ 343049 w 355"/>
              <a:gd name="T35" fmla="*/ 174179 h 487"/>
              <a:gd name="T36" fmla="*/ 343049 w 355"/>
              <a:gd name="T37" fmla="*/ 465573 h 487"/>
              <a:gd name="T38" fmla="*/ 362968 w 355"/>
              <a:gd name="T39" fmla="*/ 484196 h 487"/>
              <a:gd name="T40" fmla="*/ 391740 w 355"/>
              <a:gd name="T41" fmla="*/ 465573 h 487"/>
              <a:gd name="T42" fmla="*/ 391740 w 355"/>
              <a:gd name="T43" fmla="*/ 154461 h 487"/>
              <a:gd name="T44" fmla="*/ 382887 w 355"/>
              <a:gd name="T45" fmla="*/ 144602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4248194" y="3259839"/>
            <a:ext cx="1758316" cy="1053561"/>
            <a:chOff x="5663567" y="4345842"/>
            <a:chExt cx="2346151" cy="1406079"/>
          </a:xfrm>
          <a:solidFill>
            <a:srgbClr val="09607D"/>
          </a:solidFill>
        </p:grpSpPr>
        <p:sp>
          <p:nvSpPr>
            <p:cNvPr id="86" name="Freeform 85"/>
            <p:cNvSpPr/>
            <p:nvPr/>
          </p:nvSpPr>
          <p:spPr bwMode="auto">
            <a:xfrm>
              <a:off x="5663567" y="4345842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5663567" y="4594289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0" name="Freeform 115"/>
          <p:cNvSpPr>
            <a:spLocks noChangeArrowheads="1"/>
          </p:cNvSpPr>
          <p:nvPr/>
        </p:nvSpPr>
        <p:spPr bwMode="auto">
          <a:xfrm>
            <a:off x="4945806" y="3719358"/>
            <a:ext cx="301188" cy="373806"/>
          </a:xfrm>
          <a:custGeom>
            <a:avLst/>
            <a:gdLst>
              <a:gd name="T0" fmla="*/ 382803 w 400"/>
              <a:gd name="T1" fmla="*/ 124263 h 498"/>
              <a:gd name="T2" fmla="*/ 382803 w 400"/>
              <a:gd name="T3" fmla="*/ 124263 h 498"/>
              <a:gd name="T4" fmla="*/ 232093 w 400"/>
              <a:gd name="T5" fmla="*/ 9019 h 498"/>
              <a:gd name="T6" fmla="*/ 115544 w 400"/>
              <a:gd name="T7" fmla="*/ 151321 h 498"/>
              <a:gd name="T8" fmla="*/ 133629 w 400"/>
              <a:gd name="T9" fmla="*/ 213453 h 498"/>
              <a:gd name="T10" fmla="*/ 9043 w 400"/>
              <a:gd name="T11" fmla="*/ 407865 h 498"/>
              <a:gd name="T12" fmla="*/ 0 w 400"/>
              <a:gd name="T13" fmla="*/ 434922 h 498"/>
              <a:gd name="T14" fmla="*/ 9043 w 400"/>
              <a:gd name="T15" fmla="*/ 479016 h 498"/>
              <a:gd name="T16" fmla="*/ 27128 w 400"/>
              <a:gd name="T17" fmla="*/ 498056 h 498"/>
              <a:gd name="T18" fmla="*/ 62293 w 400"/>
              <a:gd name="T19" fmla="*/ 488035 h 498"/>
              <a:gd name="T20" fmla="*/ 89421 w 400"/>
              <a:gd name="T21" fmla="*/ 470999 h 498"/>
              <a:gd name="T22" fmla="*/ 142672 w 400"/>
              <a:gd name="T23" fmla="*/ 390829 h 498"/>
              <a:gd name="T24" fmla="*/ 142672 w 400"/>
              <a:gd name="T25" fmla="*/ 390829 h 498"/>
              <a:gd name="T26" fmla="*/ 177838 w 400"/>
              <a:gd name="T27" fmla="*/ 381809 h 498"/>
              <a:gd name="T28" fmla="*/ 232093 w 400"/>
              <a:gd name="T29" fmla="*/ 284603 h 498"/>
              <a:gd name="T30" fmla="*/ 294387 w 400"/>
              <a:gd name="T31" fmla="*/ 284603 h 498"/>
              <a:gd name="T32" fmla="*/ 382803 w 400"/>
              <a:gd name="T33" fmla="*/ 124263 h 498"/>
              <a:gd name="T34" fmla="*/ 320510 w 400"/>
              <a:gd name="T35" fmla="*/ 159338 h 498"/>
              <a:gd name="T36" fmla="*/ 320510 w 400"/>
              <a:gd name="T37" fmla="*/ 159338 h 498"/>
              <a:gd name="T38" fmla="*/ 257212 w 400"/>
              <a:gd name="T39" fmla="*/ 142302 h 498"/>
              <a:gd name="T40" fmla="*/ 222046 w 400"/>
              <a:gd name="T41" fmla="*/ 80170 h 498"/>
              <a:gd name="T42" fmla="*/ 311467 w 400"/>
              <a:gd name="T43" fmla="*/ 71151 h 498"/>
              <a:gd name="T44" fmla="*/ 320510 w 400"/>
              <a:gd name="T45" fmla="*/ 159338 h 49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3461298" y="2882462"/>
            <a:ext cx="1501175" cy="1430938"/>
            <a:chOff x="4614716" y="3843574"/>
            <a:chExt cx="2002354" cy="1908348"/>
          </a:xfrm>
          <a:solidFill>
            <a:schemeClr val="accent6"/>
          </a:solidFill>
        </p:grpSpPr>
        <p:sp>
          <p:nvSpPr>
            <p:cNvPr id="91" name="Freeform 90"/>
            <p:cNvSpPr/>
            <p:nvPr/>
          </p:nvSpPr>
          <p:spPr bwMode="auto">
            <a:xfrm>
              <a:off x="4614716" y="3843575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Freeform 116"/>
          <p:cNvSpPr>
            <a:spLocks noChangeArrowheads="1"/>
          </p:cNvSpPr>
          <p:nvPr/>
        </p:nvSpPr>
        <p:spPr bwMode="auto">
          <a:xfrm>
            <a:off x="3835104" y="3714596"/>
            <a:ext cx="330949" cy="344045"/>
          </a:xfrm>
          <a:custGeom>
            <a:avLst/>
            <a:gdLst>
              <a:gd name="T0" fmla="*/ 396675 w 445"/>
              <a:gd name="T1" fmla="*/ 157890 h 462"/>
              <a:gd name="T2" fmla="*/ 396675 w 445"/>
              <a:gd name="T3" fmla="*/ 157890 h 462"/>
              <a:gd name="T4" fmla="*/ 263789 w 445"/>
              <a:gd name="T5" fmla="*/ 7944 h 462"/>
              <a:gd name="T6" fmla="*/ 35701 w 445"/>
              <a:gd name="T7" fmla="*/ 246269 h 462"/>
              <a:gd name="T8" fmla="*/ 8925 w 445"/>
              <a:gd name="T9" fmla="*/ 316773 h 462"/>
              <a:gd name="T10" fmla="*/ 80327 w 445"/>
              <a:gd name="T11" fmla="*/ 352522 h 462"/>
              <a:gd name="T12" fmla="*/ 97185 w 445"/>
              <a:gd name="T13" fmla="*/ 343585 h 462"/>
              <a:gd name="T14" fmla="*/ 132886 w 445"/>
              <a:gd name="T15" fmla="*/ 369403 h 462"/>
              <a:gd name="T16" fmla="*/ 158670 w 445"/>
              <a:gd name="T17" fmla="*/ 430970 h 462"/>
              <a:gd name="T18" fmla="*/ 185446 w 445"/>
              <a:gd name="T19" fmla="*/ 448845 h 462"/>
              <a:gd name="T20" fmla="*/ 238005 w 445"/>
              <a:gd name="T21" fmla="*/ 430970 h 462"/>
              <a:gd name="T22" fmla="*/ 246930 w 445"/>
              <a:gd name="T23" fmla="*/ 413096 h 462"/>
              <a:gd name="T24" fmla="*/ 229080 w 445"/>
              <a:gd name="T25" fmla="*/ 387278 h 462"/>
              <a:gd name="T26" fmla="*/ 202304 w 445"/>
              <a:gd name="T27" fmla="*/ 334648 h 462"/>
              <a:gd name="T28" fmla="*/ 229080 w 445"/>
              <a:gd name="T29" fmla="*/ 307836 h 462"/>
              <a:gd name="T30" fmla="*/ 413534 w 445"/>
              <a:gd name="T31" fmla="*/ 352522 h 462"/>
              <a:gd name="T32" fmla="*/ 396675 w 445"/>
              <a:gd name="T33" fmla="*/ 157890 h 462"/>
              <a:gd name="T34" fmla="*/ 386758 w 445"/>
              <a:gd name="T35" fmla="*/ 307836 h 462"/>
              <a:gd name="T36" fmla="*/ 386758 w 445"/>
              <a:gd name="T37" fmla="*/ 307836 h 462"/>
              <a:gd name="T38" fmla="*/ 299490 w 445"/>
              <a:gd name="T39" fmla="*/ 202576 h 462"/>
              <a:gd name="T40" fmla="*/ 281639 w 445"/>
              <a:gd name="T41" fmla="*/ 61567 h 462"/>
              <a:gd name="T42" fmla="*/ 360974 w 445"/>
              <a:gd name="T43" fmla="*/ 175764 h 462"/>
              <a:gd name="T44" fmla="*/ 386758 w 445"/>
              <a:gd name="T45" fmla="*/ 307836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2962492" y="2321752"/>
            <a:ext cx="1285701" cy="1614270"/>
            <a:chOff x="3949950" y="3095545"/>
            <a:chExt cx="1713617" cy="2152765"/>
          </a:xfrm>
          <a:solidFill>
            <a:srgbClr val="09607D"/>
          </a:solidFill>
        </p:grpSpPr>
        <p:sp>
          <p:nvSpPr>
            <p:cNvPr id="96" name="Freeform 95"/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2" name="Freeform 20"/>
          <p:cNvSpPr>
            <a:spLocks noChangeArrowheads="1"/>
          </p:cNvSpPr>
          <p:nvPr/>
        </p:nvSpPr>
        <p:spPr bwMode="auto">
          <a:xfrm>
            <a:off x="3287489" y="2647939"/>
            <a:ext cx="358329" cy="364282"/>
          </a:xfrm>
          <a:custGeom>
            <a:avLst/>
            <a:gdLst>
              <a:gd name="T0" fmla="*/ 450433 w 497"/>
              <a:gd name="T1" fmla="*/ 7695 h 505"/>
              <a:gd name="T2" fmla="*/ 450433 w 497"/>
              <a:gd name="T3" fmla="*/ 7695 h 505"/>
              <a:gd name="T4" fmla="*/ 434106 w 497"/>
              <a:gd name="T5" fmla="*/ 0 h 505"/>
              <a:gd name="T6" fmla="*/ 425463 w 497"/>
              <a:gd name="T7" fmla="*/ 16353 h 505"/>
              <a:gd name="T8" fmla="*/ 365917 w 497"/>
              <a:gd name="T9" fmla="*/ 161602 h 505"/>
              <a:gd name="T10" fmla="*/ 357273 w 497"/>
              <a:gd name="T11" fmla="*/ 135631 h 505"/>
              <a:gd name="T12" fmla="*/ 332303 w 497"/>
              <a:gd name="T13" fmla="*/ 126973 h 505"/>
              <a:gd name="T14" fmla="*/ 254509 w 497"/>
              <a:gd name="T15" fmla="*/ 126973 h 505"/>
              <a:gd name="T16" fmla="*/ 230499 w 497"/>
              <a:gd name="T17" fmla="*/ 135631 h 505"/>
              <a:gd name="T18" fmla="*/ 8644 w 497"/>
              <a:gd name="T19" fmla="*/ 288576 h 505"/>
              <a:gd name="T20" fmla="*/ 8644 w 497"/>
              <a:gd name="T21" fmla="*/ 323205 h 505"/>
              <a:gd name="T22" fmla="*/ 101804 w 497"/>
              <a:gd name="T23" fmla="*/ 467493 h 505"/>
              <a:gd name="T24" fmla="*/ 136379 w 497"/>
              <a:gd name="T25" fmla="*/ 476150 h 505"/>
              <a:gd name="T26" fmla="*/ 357273 w 497"/>
              <a:gd name="T27" fmla="*/ 314547 h 505"/>
              <a:gd name="T28" fmla="*/ 374561 w 497"/>
              <a:gd name="T29" fmla="*/ 297233 h 505"/>
              <a:gd name="T30" fmla="*/ 399532 w 497"/>
              <a:gd name="T31" fmla="*/ 220279 h 505"/>
              <a:gd name="T32" fmla="*/ 391848 w 497"/>
              <a:gd name="T33" fmla="*/ 195270 h 505"/>
              <a:gd name="T34" fmla="*/ 383205 w 497"/>
              <a:gd name="T35" fmla="*/ 177955 h 505"/>
              <a:gd name="T36" fmla="*/ 450433 w 497"/>
              <a:gd name="T37" fmla="*/ 7695 h 505"/>
              <a:gd name="T38" fmla="*/ 348630 w 497"/>
              <a:gd name="T39" fmla="*/ 237594 h 505"/>
              <a:gd name="T40" fmla="*/ 348630 w 497"/>
              <a:gd name="T41" fmla="*/ 237594 h 505"/>
              <a:gd name="T42" fmla="*/ 297728 w 497"/>
              <a:gd name="T43" fmla="*/ 220279 h 505"/>
              <a:gd name="T44" fmla="*/ 306372 w 497"/>
              <a:gd name="T45" fmla="*/ 169298 h 505"/>
              <a:gd name="T46" fmla="*/ 348630 w 497"/>
              <a:gd name="T47" fmla="*/ 169298 h 505"/>
              <a:gd name="T48" fmla="*/ 340946 w 497"/>
              <a:gd name="T49" fmla="*/ 177955 h 505"/>
              <a:gd name="T50" fmla="*/ 332303 w 497"/>
              <a:gd name="T51" fmla="*/ 195270 h 505"/>
              <a:gd name="T52" fmla="*/ 340946 w 497"/>
              <a:gd name="T53" fmla="*/ 203927 h 505"/>
              <a:gd name="T54" fmla="*/ 348630 w 497"/>
              <a:gd name="T55" fmla="*/ 203927 h 505"/>
              <a:gd name="T56" fmla="*/ 365917 w 497"/>
              <a:gd name="T57" fmla="*/ 195270 h 505"/>
              <a:gd name="T58" fmla="*/ 348630 w 497"/>
              <a:gd name="T59" fmla="*/ 237594 h 5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90" name="Text Placeholder 33"/>
          <p:cNvSpPr txBox="1"/>
          <p:nvPr/>
        </p:nvSpPr>
        <p:spPr>
          <a:xfrm>
            <a:off x="6406982" y="1366820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平台与容器化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TextBox 20"/>
          <p:cNvSpPr txBox="1"/>
          <p:nvPr/>
        </p:nvSpPr>
        <p:spPr>
          <a:xfrm>
            <a:off x="6376744" y="1636586"/>
            <a:ext cx="1319456" cy="396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云计算服务，适用于部署微服务和基础设施。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Text Placeholder 33"/>
          <p:cNvSpPr txBox="1"/>
          <p:nvPr/>
        </p:nvSpPr>
        <p:spPr>
          <a:xfrm>
            <a:off x="6376744" y="257534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监控与日志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" name="TextBox 20"/>
          <p:cNvSpPr txBox="1"/>
          <p:nvPr/>
        </p:nvSpPr>
        <p:spPr>
          <a:xfrm>
            <a:off x="6410500" y="2849372"/>
            <a:ext cx="128570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用于日志数据收集、存储、分析和可视化，提升系统监控和故障排查能力。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7" name="Text Placeholder 33"/>
          <p:cNvSpPr txBox="1"/>
          <p:nvPr/>
        </p:nvSpPr>
        <p:spPr>
          <a:xfrm>
            <a:off x="6376744" y="3570648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版本控制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TextBox 20"/>
          <p:cNvSpPr txBox="1"/>
          <p:nvPr/>
        </p:nvSpPr>
        <p:spPr>
          <a:xfrm>
            <a:off x="6376744" y="3799797"/>
            <a:ext cx="1319456" cy="396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支持团队协作开发和代码版本管理。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Text Placeholder 33"/>
          <p:cNvSpPr txBox="1"/>
          <p:nvPr/>
        </p:nvSpPr>
        <p:spPr>
          <a:xfrm>
            <a:off x="1109297" y="136590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消息队列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TextBox 20"/>
          <p:cNvSpPr txBox="1"/>
          <p:nvPr/>
        </p:nvSpPr>
        <p:spPr>
          <a:xfrm>
            <a:off x="1588106" y="1598898"/>
            <a:ext cx="1106325" cy="396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异步通信，适用于订单处理、库存更新等场景。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Text Placeholder 33"/>
          <p:cNvSpPr txBox="1"/>
          <p:nvPr/>
        </p:nvSpPr>
        <p:spPr>
          <a:xfrm>
            <a:off x="1106467" y="263246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配置管理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TextBox 20"/>
          <p:cNvSpPr txBox="1"/>
          <p:nvPr/>
        </p:nvSpPr>
        <p:spPr>
          <a:xfrm>
            <a:off x="1600476" y="2906720"/>
            <a:ext cx="1083623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分布式协调服务，用于服务发现、分布式锁管理。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Text Placeholder 33"/>
          <p:cNvSpPr txBox="1"/>
          <p:nvPr/>
        </p:nvSpPr>
        <p:spPr>
          <a:xfrm>
            <a:off x="1135694" y="3565065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网关配置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TextBox 20"/>
          <p:cNvSpPr txBox="1"/>
          <p:nvPr/>
        </p:nvSpPr>
        <p:spPr>
          <a:xfrm>
            <a:off x="1622436" y="3882848"/>
            <a:ext cx="1101306" cy="23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用于统一管理外部请求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5B2845-DD34-F366-C540-D9591C2D46D9}"/>
              </a:ext>
            </a:extLst>
          </p:cNvPr>
          <p:cNvSpPr txBox="1"/>
          <p:nvPr/>
        </p:nvSpPr>
        <p:spPr>
          <a:xfrm>
            <a:off x="3331537" y="401955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中间件与平台支持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653A72-10A8-542D-5E21-960B510AF405}"/>
              </a:ext>
            </a:extLst>
          </p:cNvPr>
          <p:cNvGrpSpPr/>
          <p:nvPr/>
        </p:nvGrpSpPr>
        <p:grpSpPr>
          <a:xfrm>
            <a:off x="2460443" y="632788"/>
            <a:ext cx="4549341" cy="0"/>
            <a:chOff x="4615664" y="960506"/>
            <a:chExt cx="9102718" cy="0"/>
          </a:xfrm>
        </p:grpSpPr>
        <p:cxnSp>
          <p:nvCxnSpPr>
            <p:cNvPr id="11" name="321">
              <a:extLst>
                <a:ext uri="{FF2B5EF4-FFF2-40B4-BE49-F238E27FC236}">
                  <a16:creationId xmlns:a16="http://schemas.microsoft.com/office/drawing/2014/main" id="{192A1612-D2B4-1C95-AC87-1E0CB982C411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3 22">
              <a:extLst>
                <a:ext uri="{FF2B5EF4-FFF2-40B4-BE49-F238E27FC236}">
                  <a16:creationId xmlns:a16="http://schemas.microsoft.com/office/drawing/2014/main" id="{8264785B-FA12-75F9-CBEC-1E2235EF8C7C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RabbitMQ Trademark Guidelines | RabbitMQ">
            <a:extLst>
              <a:ext uri="{FF2B5EF4-FFF2-40B4-BE49-F238E27FC236}">
                <a16:creationId xmlns:a16="http://schemas.microsoft.com/office/drawing/2014/main" id="{DC88033B-6A84-4356-7EFF-80D3FE99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61" y="1723075"/>
            <a:ext cx="234681" cy="23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fka&quot; Icon - Download for free – Iconduck">
            <a:extLst>
              <a:ext uri="{FF2B5EF4-FFF2-40B4-BE49-F238E27FC236}">
                <a16:creationId xmlns:a16="http://schemas.microsoft.com/office/drawing/2014/main" id="{C1E06ACA-B2A1-2015-C029-DC69C2B4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8" y="2148355"/>
            <a:ext cx="537709" cy="24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4E92745F-5315-C552-7240-86E7B6582365}"/>
              </a:ext>
            </a:extLst>
          </p:cNvPr>
          <p:cNvSpPr txBox="1"/>
          <p:nvPr/>
        </p:nvSpPr>
        <p:spPr>
          <a:xfrm>
            <a:off x="1588106" y="2090329"/>
            <a:ext cx="1106325" cy="396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处理大量数据流，适用于日志收集与分析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30" name="Picture 6" descr="Our Work - Zookeeper">
            <a:extLst>
              <a:ext uri="{FF2B5EF4-FFF2-40B4-BE49-F238E27FC236}">
                <a16:creationId xmlns:a16="http://schemas.microsoft.com/office/drawing/2014/main" id="{B9185FBD-A53C-C010-CD5A-2B9EFB1B1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6" t="22428" r="26547" b="23967"/>
          <a:stretch/>
        </p:blipFill>
        <p:spPr bwMode="auto">
          <a:xfrm>
            <a:off x="994278" y="2970060"/>
            <a:ext cx="462403" cy="3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Cloud – Blibli.com Tech Blog – Medium">
            <a:extLst>
              <a:ext uri="{FF2B5EF4-FFF2-40B4-BE49-F238E27FC236}">
                <a16:creationId xmlns:a16="http://schemas.microsoft.com/office/drawing/2014/main" id="{EFD7814B-FC94-1278-7DBF-D16C9425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08" y="3804316"/>
            <a:ext cx="1082371" cy="3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阿里云logo矢量图- 设计之家">
            <a:extLst>
              <a:ext uri="{FF2B5EF4-FFF2-40B4-BE49-F238E27FC236}">
                <a16:creationId xmlns:a16="http://schemas.microsoft.com/office/drawing/2014/main" id="{1F577D99-DDFE-5235-C1B3-46C645859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34695" r="5925" b="32509"/>
          <a:stretch/>
        </p:blipFill>
        <p:spPr bwMode="auto">
          <a:xfrm>
            <a:off x="7696200" y="1722696"/>
            <a:ext cx="1003843" cy="2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Logo, symbol, meaning, history, PNG, brand">
            <a:extLst>
              <a:ext uri="{FF2B5EF4-FFF2-40B4-BE49-F238E27FC236}">
                <a16:creationId xmlns:a16="http://schemas.microsoft.com/office/drawing/2014/main" id="{EAAB4C73-EB80-58DC-9AB5-A8F566E3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43" y="2089187"/>
            <a:ext cx="830589" cy="39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036ECB-088F-8F74-B8EE-44795628A54E}"/>
              </a:ext>
            </a:extLst>
          </p:cNvPr>
          <p:cNvSpPr txBox="1"/>
          <p:nvPr/>
        </p:nvSpPr>
        <p:spPr>
          <a:xfrm>
            <a:off x="6406982" y="2073314"/>
            <a:ext cx="1319456" cy="396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容器化平台，简化应用的部署和管理。</a:t>
            </a: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40" name="Picture 16" descr="Elasticsearch, Logstash, and Kibana – ELK Stack – &lt;/&gt; MV Techbytes">
            <a:extLst>
              <a:ext uri="{FF2B5EF4-FFF2-40B4-BE49-F238E27FC236}">
                <a16:creationId xmlns:a16="http://schemas.microsoft.com/office/drawing/2014/main" id="{10132FC3-E6B1-17F1-D97D-0D5ACD84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71" y="2906720"/>
            <a:ext cx="684035" cy="5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A0B32C6-BEDD-7B99-A0AD-BB91384D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292" y="3791283"/>
            <a:ext cx="731657" cy="30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433570" y="895350"/>
            <a:ext cx="1579330" cy="5142806"/>
            <a:chOff x="6349210" y="0"/>
            <a:chExt cx="2106057" cy="6858000"/>
          </a:xfrm>
        </p:grpSpPr>
        <p:sp>
          <p:nvSpPr>
            <p:cNvPr id="4" name="任意多边形 28"/>
            <p:cNvSpPr/>
            <p:nvPr/>
          </p:nvSpPr>
          <p:spPr>
            <a:xfrm>
              <a:off x="6454283" y="0"/>
              <a:ext cx="2000984" cy="6858000"/>
            </a:xfrm>
            <a:custGeom>
              <a:avLst/>
              <a:gdLst/>
              <a:ahLst/>
              <a:cxnLst/>
              <a:rect l="l" t="t" r="r" b="b"/>
              <a:pathLst>
                <a:path w="2000984" h="6858000">
                  <a:moveTo>
                    <a:pt x="424500" y="0"/>
                  </a:moveTo>
                  <a:lnTo>
                    <a:pt x="1118271" y="0"/>
                  </a:lnTo>
                  <a:lnTo>
                    <a:pt x="1134341" y="14991"/>
                  </a:lnTo>
                  <a:cubicBezTo>
                    <a:pt x="1395601" y="319791"/>
                    <a:pt x="2087213" y="1094283"/>
                    <a:pt x="1992064" y="1828801"/>
                  </a:cubicBezTo>
                  <a:cubicBezTo>
                    <a:pt x="1896915" y="2563319"/>
                    <a:pt x="620701" y="3577653"/>
                    <a:pt x="563449" y="4422099"/>
                  </a:cubicBezTo>
                  <a:cubicBezTo>
                    <a:pt x="507882" y="5241712"/>
                    <a:pt x="1524362" y="6416713"/>
                    <a:pt x="1638502" y="6858000"/>
                  </a:cubicBezTo>
                  <a:lnTo>
                    <a:pt x="928309" y="6858000"/>
                  </a:lnTo>
                  <a:cubicBezTo>
                    <a:pt x="650691" y="6431575"/>
                    <a:pt x="-65106" y="5229042"/>
                    <a:pt x="4775" y="4377129"/>
                  </a:cubicBezTo>
                  <a:cubicBezTo>
                    <a:pt x="75068" y="3520191"/>
                    <a:pt x="1354884" y="2458387"/>
                    <a:pt x="1354884" y="1723869"/>
                  </a:cubicBezTo>
                  <a:cubicBezTo>
                    <a:pt x="1354884" y="989351"/>
                    <a:pt x="461257" y="284814"/>
                    <a:pt x="424500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90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cxnSp>
          <p:nvCxnSpPr>
            <p:cNvPr id="5" name="曲线连接符 29"/>
            <p:cNvCxnSpPr/>
            <p:nvPr/>
          </p:nvCxnSpPr>
          <p:spPr>
            <a:xfrm rot="16200000" flipH="1">
              <a:off x="7036457" y="202332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6" name="曲线连接符 30"/>
            <p:cNvCxnSpPr/>
            <p:nvPr/>
          </p:nvCxnSpPr>
          <p:spPr>
            <a:xfrm rot="5100000">
              <a:off x="7252481" y="1975148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7" name="曲线连接符 31"/>
            <p:cNvCxnSpPr/>
            <p:nvPr/>
          </p:nvCxnSpPr>
          <p:spPr>
            <a:xfrm rot="2700000">
              <a:off x="6146878" y="375103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8" name="曲线连接符 32"/>
            <p:cNvCxnSpPr/>
            <p:nvPr/>
          </p:nvCxnSpPr>
          <p:spPr>
            <a:xfrm rot="1380000">
              <a:off x="6781110" y="565875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</p:grpSp>
      <p:sp>
        <p:nvSpPr>
          <p:cNvPr id="12" name="椭圆 36"/>
          <p:cNvSpPr/>
          <p:nvPr/>
        </p:nvSpPr>
        <p:spPr>
          <a:xfrm>
            <a:off x="5807047" y="1676016"/>
            <a:ext cx="705238" cy="705239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 rot="1701029" flipH="1">
            <a:off x="5902468" y="1895883"/>
            <a:ext cx="4974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04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17" name="椭圆 41"/>
          <p:cNvSpPr/>
          <p:nvPr/>
        </p:nvSpPr>
        <p:spPr>
          <a:xfrm>
            <a:off x="4246052" y="3220153"/>
            <a:ext cx="705239" cy="705239"/>
          </a:xfrm>
          <a:prstGeom prst="ellipse">
            <a:avLst/>
          </a:prstGeom>
          <a:solidFill>
            <a:srgbClr val="09607D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 rot="1701029" flipH="1">
            <a:off x="4351757" y="3443925"/>
            <a:ext cx="49744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05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80" name="Text Placeholder 33"/>
          <p:cNvSpPr txBox="1"/>
          <p:nvPr/>
        </p:nvSpPr>
        <p:spPr>
          <a:xfrm>
            <a:off x="6770741" y="1539986"/>
            <a:ext cx="14203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集成与测试</a:t>
            </a:r>
            <a:endParaRPr lang="en-AU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82" name="Text Placeholder 33"/>
          <p:cNvSpPr txBox="1"/>
          <p:nvPr/>
        </p:nvSpPr>
        <p:spPr>
          <a:xfrm>
            <a:off x="5708812" y="3219508"/>
            <a:ext cx="141798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部署与上线</a:t>
            </a:r>
            <a:endParaRPr lang="en-AU" altLang="zh-CN" sz="1200" b="1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83" name="TextBox 20"/>
          <p:cNvSpPr txBox="1"/>
          <p:nvPr/>
        </p:nvSpPr>
        <p:spPr>
          <a:xfrm>
            <a:off x="6770741" y="1857340"/>
            <a:ext cx="2090655" cy="55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系统集成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单元测试、集成测试、系统测试</a:t>
            </a:r>
          </a:p>
        </p:txBody>
      </p:sp>
      <p:sp>
        <p:nvSpPr>
          <p:cNvPr id="85" name="TextBox 20"/>
          <p:cNvSpPr txBox="1"/>
          <p:nvPr/>
        </p:nvSpPr>
        <p:spPr>
          <a:xfrm>
            <a:off x="5708811" y="3521446"/>
            <a:ext cx="2418646" cy="55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部署至云平台，优化性能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最终测试与验收，系统正式上线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267200" y="301483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914400"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项目总体规划</a:t>
            </a: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B68D6EC0-1815-59DC-AA8B-B20F4218B6BE}"/>
              </a:ext>
            </a:extLst>
          </p:cNvPr>
          <p:cNvGrpSpPr/>
          <p:nvPr/>
        </p:nvGrpSpPr>
        <p:grpSpPr>
          <a:xfrm>
            <a:off x="340098" y="694"/>
            <a:ext cx="1579330" cy="5142806"/>
            <a:chOff x="6349210" y="0"/>
            <a:chExt cx="2106057" cy="6858000"/>
          </a:xfrm>
        </p:grpSpPr>
        <p:sp>
          <p:nvSpPr>
            <p:cNvPr id="33" name="任意多边形 28">
              <a:extLst>
                <a:ext uri="{FF2B5EF4-FFF2-40B4-BE49-F238E27FC236}">
                  <a16:creationId xmlns:a16="http://schemas.microsoft.com/office/drawing/2014/main" id="{16EE524F-D80D-6785-F19C-E1F82223766D}"/>
                </a:ext>
              </a:extLst>
            </p:cNvPr>
            <p:cNvSpPr/>
            <p:nvPr/>
          </p:nvSpPr>
          <p:spPr>
            <a:xfrm>
              <a:off x="6454283" y="0"/>
              <a:ext cx="2000984" cy="6858000"/>
            </a:xfrm>
            <a:custGeom>
              <a:avLst/>
              <a:gdLst/>
              <a:ahLst/>
              <a:cxnLst/>
              <a:rect l="l" t="t" r="r" b="b"/>
              <a:pathLst>
                <a:path w="2000984" h="6858000">
                  <a:moveTo>
                    <a:pt x="424500" y="0"/>
                  </a:moveTo>
                  <a:lnTo>
                    <a:pt x="1118271" y="0"/>
                  </a:lnTo>
                  <a:lnTo>
                    <a:pt x="1134341" y="14991"/>
                  </a:lnTo>
                  <a:cubicBezTo>
                    <a:pt x="1395601" y="319791"/>
                    <a:pt x="2087213" y="1094283"/>
                    <a:pt x="1992064" y="1828801"/>
                  </a:cubicBezTo>
                  <a:cubicBezTo>
                    <a:pt x="1896915" y="2563319"/>
                    <a:pt x="620701" y="3577653"/>
                    <a:pt x="563449" y="4422099"/>
                  </a:cubicBezTo>
                  <a:cubicBezTo>
                    <a:pt x="507882" y="5241712"/>
                    <a:pt x="1524362" y="6416713"/>
                    <a:pt x="1638502" y="6858000"/>
                  </a:cubicBezTo>
                  <a:lnTo>
                    <a:pt x="928309" y="6858000"/>
                  </a:lnTo>
                  <a:cubicBezTo>
                    <a:pt x="650691" y="6431575"/>
                    <a:pt x="-65106" y="5229042"/>
                    <a:pt x="4775" y="4377129"/>
                  </a:cubicBezTo>
                  <a:cubicBezTo>
                    <a:pt x="75068" y="3520191"/>
                    <a:pt x="1354884" y="2458387"/>
                    <a:pt x="1354884" y="1723869"/>
                  </a:cubicBezTo>
                  <a:cubicBezTo>
                    <a:pt x="1354884" y="989351"/>
                    <a:pt x="461257" y="284814"/>
                    <a:pt x="424500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90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cxnSp>
          <p:nvCxnSpPr>
            <p:cNvPr id="34" name="曲线连接符 29">
              <a:extLst>
                <a:ext uri="{FF2B5EF4-FFF2-40B4-BE49-F238E27FC236}">
                  <a16:creationId xmlns:a16="http://schemas.microsoft.com/office/drawing/2014/main" id="{773C184D-A555-4FB3-BB8A-E3234CC2BD85}"/>
                </a:ext>
              </a:extLst>
            </p:cNvPr>
            <p:cNvCxnSpPr/>
            <p:nvPr/>
          </p:nvCxnSpPr>
          <p:spPr>
            <a:xfrm rot="16200000" flipH="1">
              <a:off x="7036457" y="202332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5" name="曲线连接符 30">
              <a:extLst>
                <a:ext uri="{FF2B5EF4-FFF2-40B4-BE49-F238E27FC236}">
                  <a16:creationId xmlns:a16="http://schemas.microsoft.com/office/drawing/2014/main" id="{E0AA3145-C890-89D8-41B3-63C93FF0A278}"/>
                </a:ext>
              </a:extLst>
            </p:cNvPr>
            <p:cNvCxnSpPr/>
            <p:nvPr/>
          </p:nvCxnSpPr>
          <p:spPr>
            <a:xfrm rot="5100000">
              <a:off x="7252481" y="1975148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6" name="曲线连接符 31">
              <a:extLst>
                <a:ext uri="{FF2B5EF4-FFF2-40B4-BE49-F238E27FC236}">
                  <a16:creationId xmlns:a16="http://schemas.microsoft.com/office/drawing/2014/main" id="{7822ED95-8C77-6EB4-6003-607FE6771DA0}"/>
                </a:ext>
              </a:extLst>
            </p:cNvPr>
            <p:cNvCxnSpPr/>
            <p:nvPr/>
          </p:nvCxnSpPr>
          <p:spPr>
            <a:xfrm rot="2700000">
              <a:off x="6146878" y="375103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7" name="曲线连接符 32">
              <a:extLst>
                <a:ext uri="{FF2B5EF4-FFF2-40B4-BE49-F238E27FC236}">
                  <a16:creationId xmlns:a16="http://schemas.microsoft.com/office/drawing/2014/main" id="{82DBCCB1-1418-5D31-6116-812671B997AD}"/>
                </a:ext>
              </a:extLst>
            </p:cNvPr>
            <p:cNvCxnSpPr/>
            <p:nvPr/>
          </p:nvCxnSpPr>
          <p:spPr>
            <a:xfrm rot="1380000">
              <a:off x="6781110" y="565875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</p:grpSp>
      <p:sp>
        <p:nvSpPr>
          <p:cNvPr id="38" name="椭圆 36">
            <a:extLst>
              <a:ext uri="{FF2B5EF4-FFF2-40B4-BE49-F238E27FC236}">
                <a16:creationId xmlns:a16="http://schemas.microsoft.com/office/drawing/2014/main" id="{6E55D34C-F98F-5D81-D24B-90BAA17836E0}"/>
              </a:ext>
            </a:extLst>
          </p:cNvPr>
          <p:cNvSpPr/>
          <p:nvPr/>
        </p:nvSpPr>
        <p:spPr>
          <a:xfrm>
            <a:off x="1535797" y="1002679"/>
            <a:ext cx="705238" cy="705239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8545C557-4A41-49DA-A776-8860152BB5C2}"/>
              </a:ext>
            </a:extLst>
          </p:cNvPr>
          <p:cNvSpPr txBox="1"/>
          <p:nvPr/>
        </p:nvSpPr>
        <p:spPr>
          <a:xfrm rot="1701029" flipH="1">
            <a:off x="1631218" y="1222546"/>
            <a:ext cx="4974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01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40" name="椭圆 41">
            <a:extLst>
              <a:ext uri="{FF2B5EF4-FFF2-40B4-BE49-F238E27FC236}">
                <a16:creationId xmlns:a16="http://schemas.microsoft.com/office/drawing/2014/main" id="{D564872D-F5D3-8090-38E5-9B60AD1235BE}"/>
              </a:ext>
            </a:extLst>
          </p:cNvPr>
          <p:cNvSpPr/>
          <p:nvPr/>
        </p:nvSpPr>
        <p:spPr>
          <a:xfrm>
            <a:off x="253920" y="2238442"/>
            <a:ext cx="705239" cy="705239"/>
          </a:xfrm>
          <a:prstGeom prst="ellipse">
            <a:avLst/>
          </a:prstGeom>
          <a:solidFill>
            <a:srgbClr val="09607D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9E3709DD-2123-2FE4-1243-ADCEB0E83DF4}"/>
              </a:ext>
            </a:extLst>
          </p:cNvPr>
          <p:cNvSpPr txBox="1"/>
          <p:nvPr/>
        </p:nvSpPr>
        <p:spPr>
          <a:xfrm rot="1701029" flipH="1">
            <a:off x="359625" y="2462214"/>
            <a:ext cx="49744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02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42" name="椭圆 46">
            <a:extLst>
              <a:ext uri="{FF2B5EF4-FFF2-40B4-BE49-F238E27FC236}">
                <a16:creationId xmlns:a16="http://schemas.microsoft.com/office/drawing/2014/main" id="{62C32F35-ADDD-97FA-4AF9-2D6373EEAB7B}"/>
              </a:ext>
            </a:extLst>
          </p:cNvPr>
          <p:cNvSpPr/>
          <p:nvPr/>
        </p:nvSpPr>
        <p:spPr>
          <a:xfrm>
            <a:off x="770563" y="3640233"/>
            <a:ext cx="705239" cy="705239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68571" tIns="34285" rIns="68571" bIns="34285" numCol="1" spcCol="0" rtlCol="0" fromWordArt="0" anchor="ctr" anchorCtr="0" forceAA="0" compatLnSpc="1">
            <a:noAutofit/>
          </a:bodyPr>
          <a:lstStyle/>
          <a:p>
            <a:pPr algn="ctr" defTabSz="685800">
              <a:defRPr/>
            </a:pPr>
            <a:endParaRPr lang="en-US" sz="900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3" name="TextBox 22">
            <a:extLst>
              <a:ext uri="{FF2B5EF4-FFF2-40B4-BE49-F238E27FC236}">
                <a16:creationId xmlns:a16="http://schemas.microsoft.com/office/drawing/2014/main" id="{03AE1F04-4F49-D580-8CBF-BEDAF3CB8FF6}"/>
              </a:ext>
            </a:extLst>
          </p:cNvPr>
          <p:cNvSpPr txBox="1"/>
          <p:nvPr/>
        </p:nvSpPr>
        <p:spPr>
          <a:xfrm rot="1701029" flipH="1">
            <a:off x="877960" y="3860624"/>
            <a:ext cx="49744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algn="ctr" defTabSz="685800">
              <a:defRPr/>
            </a:pPr>
            <a:r>
              <a:rPr lang="en-US" altLang="zh-CN" sz="1800" dirty="0">
                <a:solidFill>
                  <a:sysClr val="window" lastClr="FFFFFF"/>
                </a:solidFill>
                <a:latin typeface="Arial" panose="020B0604020202020204"/>
                <a:cs typeface="Times New Roman" panose="02020603050405020304" pitchFamily="18" charset="0"/>
              </a:rPr>
              <a:t>03</a:t>
            </a:r>
            <a:endParaRPr lang="zh-CN" altLang="en-US" sz="1800" dirty="0">
              <a:solidFill>
                <a:sysClr val="window" lastClr="FFFF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47BC2930-122D-02DD-FB16-B8EA8063F298}"/>
              </a:ext>
            </a:extLst>
          </p:cNvPr>
          <p:cNvSpPr txBox="1"/>
          <p:nvPr/>
        </p:nvSpPr>
        <p:spPr>
          <a:xfrm>
            <a:off x="2326761" y="1004867"/>
            <a:ext cx="142030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需求分析与设计</a:t>
            </a:r>
            <a:endParaRPr lang="en-AU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45" name="Text Placeholder 33">
            <a:extLst>
              <a:ext uri="{FF2B5EF4-FFF2-40B4-BE49-F238E27FC236}">
                <a16:creationId xmlns:a16="http://schemas.microsoft.com/office/drawing/2014/main" id="{3DCA1244-1CA8-6FF3-CB1B-1D6250735168}"/>
              </a:ext>
            </a:extLst>
          </p:cNvPr>
          <p:cNvSpPr txBox="1"/>
          <p:nvPr/>
        </p:nvSpPr>
        <p:spPr>
          <a:xfrm>
            <a:off x="1328422" y="2427257"/>
            <a:ext cx="19481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系统架构设计与后端开发</a:t>
            </a:r>
            <a:endParaRPr lang="en-AU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4A0BD644-7112-DE1F-F43C-D4211CAEB85D}"/>
              </a:ext>
            </a:extLst>
          </p:cNvPr>
          <p:cNvSpPr txBox="1"/>
          <p:nvPr/>
        </p:nvSpPr>
        <p:spPr>
          <a:xfrm>
            <a:off x="1623926" y="3657176"/>
            <a:ext cx="1417989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200">
              <a:lnSpc>
                <a:spcPct val="150000"/>
              </a:lnSpc>
              <a:spcBef>
                <a:spcPct val="20000"/>
              </a:spcBef>
              <a:defRPr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前端开发</a:t>
            </a:r>
            <a:endParaRPr lang="en-AU" altLang="zh-CN" sz="1200" b="1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4945ED78-B819-5533-1AFF-28CA89114838}"/>
              </a:ext>
            </a:extLst>
          </p:cNvPr>
          <p:cNvSpPr txBox="1"/>
          <p:nvPr/>
        </p:nvSpPr>
        <p:spPr>
          <a:xfrm>
            <a:off x="2326761" y="1322221"/>
            <a:ext cx="2090655" cy="81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收集并分析项目需求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制定详细的项目计划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设计系统架构及模块功能</a:t>
            </a: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24552175-00B5-F853-33D5-6BD1ABDA99FD}"/>
              </a:ext>
            </a:extLst>
          </p:cNvPr>
          <p:cNvSpPr txBox="1"/>
          <p:nvPr/>
        </p:nvSpPr>
        <p:spPr>
          <a:xfrm>
            <a:off x="1316908" y="2727854"/>
            <a:ext cx="2418646" cy="81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设计微服务架构，确定服务划分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开发基础服务（用户、商品、订单等）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编写和调试服务间</a:t>
            </a:r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API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接口</a:t>
            </a: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A7B16CD8-E049-FC03-1969-14E8D17BA105}"/>
              </a:ext>
            </a:extLst>
          </p:cNvPr>
          <p:cNvSpPr txBox="1"/>
          <p:nvPr/>
        </p:nvSpPr>
        <p:spPr>
          <a:xfrm>
            <a:off x="1623925" y="3959114"/>
            <a:ext cx="2418646" cy="81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设计并开发前端界面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实现前后端集成</a:t>
            </a:r>
            <a:endParaRPr lang="en-US" altLang="zh-CN" sz="10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000" b="1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· 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进行功能调试与优化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062027" y="1200150"/>
            <a:ext cx="973092" cy="973092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09607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059" tIns="237059" rIns="237059" bIns="237059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00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754996" y="1571229"/>
            <a:ext cx="278994" cy="27899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49" tIns="301330" rIns="104449" bIns="301330" numCol="1" spcCol="1270" anchor="ctr" anchorCtr="0">
            <a:noAutofit/>
          </a:bodyPr>
          <a:lstStyle/>
          <a:p>
            <a:pPr algn="ctr" defTabSz="5664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75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853494" y="1218087"/>
            <a:ext cx="973092" cy="973092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09607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059" tIns="237059" rIns="237059" bIns="237059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000">
              <a:solidFill>
                <a:srgbClr val="FFFFFF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097762" y="1220300"/>
            <a:ext cx="973092" cy="973092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09607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059" tIns="237059" rIns="237059" bIns="237059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3000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15603" y="1578623"/>
            <a:ext cx="278994" cy="27899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49" tIns="301330" rIns="104449" bIns="301330" numCol="1" spcCol="1270" anchor="ctr" anchorCtr="0">
            <a:noAutofit/>
          </a:bodyPr>
          <a:lstStyle/>
          <a:p>
            <a:pPr algn="ctr" defTabSz="5664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275">
              <a:solidFill>
                <a:srgbClr val="FFFFFF"/>
              </a:solidFill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3839578" y="2518061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前端开发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—2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人</a:t>
            </a:r>
            <a:endParaRPr lang="en-AU" altLang="zh-CN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3729411" y="2901879"/>
            <a:ext cx="1824036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使用</a:t>
            </a:r>
            <a:r>
              <a:rPr lang="es-ES" altLang="zh-CN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Vue.js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和</a:t>
            </a:r>
            <a:r>
              <a:rPr lang="es-ES" altLang="zh-CN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Element Plus</a:t>
            </a:r>
            <a:r>
              <a:rPr lang="zh-CN" altLang="es-E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开发用户端和管理端的界面，确保</a:t>
            </a:r>
            <a:r>
              <a:rPr lang="es-ES" altLang="zh-CN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UI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友好、响应迅速</a:t>
            </a:r>
            <a:endParaRPr lang="en-US" altLang="zh-CN" sz="10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870044" y="2539225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后端开发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—2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人</a:t>
            </a:r>
            <a:endParaRPr lang="en-AU" altLang="zh-CN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53" name="TextBox 20"/>
          <p:cNvSpPr txBox="1"/>
          <p:nvPr/>
        </p:nvSpPr>
        <p:spPr>
          <a:xfrm>
            <a:off x="708153" y="2901879"/>
            <a:ext cx="1824036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专注于微服务开发，使用</a:t>
            </a:r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Spring Boot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Spring Cloud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，负责用户、订单、商品等核心服务的实现。</a:t>
            </a:r>
            <a:endParaRPr lang="en-US" altLang="zh-CN" sz="10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6737444" y="2539224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219200">
              <a:lnSpc>
                <a:spcPct val="100000"/>
              </a:lnSpc>
              <a:spcBef>
                <a:spcPct val="20000"/>
              </a:spcBef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架构与集成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—1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sym typeface="+mn-lt"/>
              </a:rPr>
              <a:t>人</a:t>
            </a:r>
            <a:endParaRPr lang="en-AU" altLang="zh-CN" sz="1200" dirty="0">
              <a:solidFill>
                <a:srgbClr val="000000">
                  <a:lumMod val="75000"/>
                  <a:lumOff val="25000"/>
                </a:srgbClr>
              </a:solidFill>
              <a:sym typeface="+mn-lt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6551415" y="2901938"/>
            <a:ext cx="1824036" cy="98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负责系统架构设计和服务集成，进行</a:t>
            </a:r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API</a:t>
            </a:r>
            <a:r>
              <a:rPr lang="zh-CN" altLang="en-US" sz="10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</a:rPr>
              <a:t>设计、消息队列、数据库管理和服务组合等工作。</a:t>
            </a:r>
            <a:endParaRPr lang="en-US" altLang="zh-CN" sz="10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任务分配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59" name="321"/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3 22"/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438865" y="1491560"/>
            <a:ext cx="412100" cy="414260"/>
            <a:chOff x="3717608" y="2367938"/>
            <a:chExt cx="697452" cy="701109"/>
          </a:xfrm>
          <a:solidFill>
            <a:schemeClr val="bg1"/>
          </a:solidFill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3717608" y="2367938"/>
              <a:ext cx="613698" cy="603458"/>
            </a:xfrm>
            <a:custGeom>
              <a:avLst/>
              <a:gdLst>
                <a:gd name="T0" fmla="*/ 54 w 710"/>
                <a:gd name="T1" fmla="*/ 87 h 698"/>
                <a:gd name="T2" fmla="*/ 114 w 710"/>
                <a:gd name="T3" fmla="*/ 87 h 698"/>
                <a:gd name="T4" fmla="*/ 114 w 710"/>
                <a:gd name="T5" fmla="*/ 33 h 698"/>
                <a:gd name="T6" fmla="*/ 146 w 710"/>
                <a:gd name="T7" fmla="*/ 1 h 698"/>
                <a:gd name="T8" fmla="*/ 178 w 710"/>
                <a:gd name="T9" fmla="*/ 33 h 698"/>
                <a:gd name="T10" fmla="*/ 178 w 710"/>
                <a:gd name="T11" fmla="*/ 169 h 698"/>
                <a:gd name="T12" fmla="*/ 146 w 710"/>
                <a:gd name="T13" fmla="*/ 201 h 698"/>
                <a:gd name="T14" fmla="*/ 114 w 710"/>
                <a:gd name="T15" fmla="*/ 169 h 698"/>
                <a:gd name="T16" fmla="*/ 114 w 710"/>
                <a:gd name="T17" fmla="*/ 144 h 698"/>
                <a:gd name="T18" fmla="*/ 57 w 710"/>
                <a:gd name="T19" fmla="*/ 144 h 698"/>
                <a:gd name="T20" fmla="*/ 57 w 710"/>
                <a:gd name="T21" fmla="*/ 262 h 698"/>
                <a:gd name="T22" fmla="*/ 653 w 710"/>
                <a:gd name="T23" fmla="*/ 262 h 698"/>
                <a:gd name="T24" fmla="*/ 653 w 710"/>
                <a:gd name="T25" fmla="*/ 144 h 698"/>
                <a:gd name="T26" fmla="*/ 591 w 710"/>
                <a:gd name="T27" fmla="*/ 144 h 698"/>
                <a:gd name="T28" fmla="*/ 591 w 710"/>
                <a:gd name="T29" fmla="*/ 87 h 698"/>
                <a:gd name="T30" fmla="*/ 656 w 710"/>
                <a:gd name="T31" fmla="*/ 87 h 698"/>
                <a:gd name="T32" fmla="*/ 710 w 710"/>
                <a:gd name="T33" fmla="*/ 141 h 698"/>
                <a:gd name="T34" fmla="*/ 710 w 710"/>
                <a:gd name="T35" fmla="*/ 412 h 698"/>
                <a:gd name="T36" fmla="*/ 653 w 710"/>
                <a:gd name="T37" fmla="*/ 393 h 698"/>
                <a:gd name="T38" fmla="*/ 653 w 710"/>
                <a:gd name="T39" fmla="*/ 300 h 698"/>
                <a:gd name="T40" fmla="*/ 57 w 710"/>
                <a:gd name="T41" fmla="*/ 300 h 698"/>
                <a:gd name="T42" fmla="*/ 57 w 710"/>
                <a:gd name="T43" fmla="*/ 641 h 698"/>
                <a:gd name="T44" fmla="*/ 386 w 710"/>
                <a:gd name="T45" fmla="*/ 641 h 698"/>
                <a:gd name="T46" fmla="*/ 401 w 710"/>
                <a:gd name="T47" fmla="*/ 698 h 698"/>
                <a:gd name="T48" fmla="*/ 54 w 710"/>
                <a:gd name="T49" fmla="*/ 698 h 698"/>
                <a:gd name="T50" fmla="*/ 16 w 710"/>
                <a:gd name="T51" fmla="*/ 682 h 698"/>
                <a:gd name="T52" fmla="*/ 0 w 710"/>
                <a:gd name="T53" fmla="*/ 644 h 698"/>
                <a:gd name="T54" fmla="*/ 0 w 710"/>
                <a:gd name="T55" fmla="*/ 141 h 698"/>
                <a:gd name="T56" fmla="*/ 54 w 710"/>
                <a:gd name="T57" fmla="*/ 87 h 698"/>
                <a:gd name="T58" fmla="*/ 365 w 710"/>
                <a:gd name="T59" fmla="*/ 169 h 698"/>
                <a:gd name="T60" fmla="*/ 334 w 710"/>
                <a:gd name="T61" fmla="*/ 201 h 698"/>
                <a:gd name="T62" fmla="*/ 302 w 710"/>
                <a:gd name="T63" fmla="*/ 169 h 698"/>
                <a:gd name="T64" fmla="*/ 302 w 710"/>
                <a:gd name="T65" fmla="*/ 144 h 698"/>
                <a:gd name="T66" fmla="*/ 216 w 710"/>
                <a:gd name="T67" fmla="*/ 144 h 698"/>
                <a:gd name="T68" fmla="*/ 216 w 710"/>
                <a:gd name="T69" fmla="*/ 87 h 698"/>
                <a:gd name="T70" fmla="*/ 302 w 710"/>
                <a:gd name="T71" fmla="*/ 87 h 698"/>
                <a:gd name="T72" fmla="*/ 302 w 710"/>
                <a:gd name="T73" fmla="*/ 32 h 698"/>
                <a:gd name="T74" fmla="*/ 334 w 710"/>
                <a:gd name="T75" fmla="*/ 0 h 698"/>
                <a:gd name="T76" fmla="*/ 365 w 710"/>
                <a:gd name="T77" fmla="*/ 32 h 698"/>
                <a:gd name="T78" fmla="*/ 365 w 710"/>
                <a:gd name="T79" fmla="*/ 169 h 698"/>
                <a:gd name="T80" fmla="*/ 553 w 710"/>
                <a:gd name="T81" fmla="*/ 169 h 698"/>
                <a:gd name="T82" fmla="*/ 521 w 710"/>
                <a:gd name="T83" fmla="*/ 201 h 698"/>
                <a:gd name="T84" fmla="*/ 489 w 710"/>
                <a:gd name="T85" fmla="*/ 169 h 698"/>
                <a:gd name="T86" fmla="*/ 489 w 710"/>
                <a:gd name="T87" fmla="*/ 144 h 698"/>
                <a:gd name="T88" fmla="*/ 403 w 710"/>
                <a:gd name="T89" fmla="*/ 144 h 698"/>
                <a:gd name="T90" fmla="*/ 403 w 710"/>
                <a:gd name="T91" fmla="*/ 87 h 698"/>
                <a:gd name="T92" fmla="*/ 489 w 710"/>
                <a:gd name="T93" fmla="*/ 87 h 698"/>
                <a:gd name="T94" fmla="*/ 489 w 710"/>
                <a:gd name="T95" fmla="*/ 33 h 698"/>
                <a:gd name="T96" fmla="*/ 521 w 710"/>
                <a:gd name="T97" fmla="*/ 1 h 698"/>
                <a:gd name="T98" fmla="*/ 553 w 710"/>
                <a:gd name="T99" fmla="*/ 33 h 698"/>
                <a:gd name="T100" fmla="*/ 553 w 710"/>
                <a:gd name="T101" fmla="*/ 16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" h="698">
                  <a:moveTo>
                    <a:pt x="54" y="87"/>
                  </a:moveTo>
                  <a:cubicBezTo>
                    <a:pt x="114" y="87"/>
                    <a:pt x="114" y="87"/>
                    <a:pt x="114" y="87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15"/>
                    <a:pt x="128" y="1"/>
                    <a:pt x="146" y="1"/>
                  </a:cubicBezTo>
                  <a:cubicBezTo>
                    <a:pt x="164" y="1"/>
                    <a:pt x="178" y="15"/>
                    <a:pt x="178" y="33"/>
                  </a:cubicBezTo>
                  <a:cubicBezTo>
                    <a:pt x="178" y="169"/>
                    <a:pt x="178" y="169"/>
                    <a:pt x="178" y="169"/>
                  </a:cubicBezTo>
                  <a:cubicBezTo>
                    <a:pt x="178" y="187"/>
                    <a:pt x="164" y="201"/>
                    <a:pt x="146" y="201"/>
                  </a:cubicBezTo>
                  <a:cubicBezTo>
                    <a:pt x="128" y="201"/>
                    <a:pt x="114" y="187"/>
                    <a:pt x="114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653" y="262"/>
                    <a:pt x="653" y="262"/>
                    <a:pt x="653" y="262"/>
                  </a:cubicBezTo>
                  <a:cubicBezTo>
                    <a:pt x="653" y="144"/>
                    <a:pt x="653" y="144"/>
                    <a:pt x="653" y="144"/>
                  </a:cubicBezTo>
                  <a:cubicBezTo>
                    <a:pt x="591" y="144"/>
                    <a:pt x="591" y="144"/>
                    <a:pt x="591" y="144"/>
                  </a:cubicBezTo>
                  <a:cubicBezTo>
                    <a:pt x="591" y="87"/>
                    <a:pt x="591" y="87"/>
                    <a:pt x="591" y="87"/>
                  </a:cubicBezTo>
                  <a:cubicBezTo>
                    <a:pt x="656" y="87"/>
                    <a:pt x="656" y="87"/>
                    <a:pt x="656" y="87"/>
                  </a:cubicBezTo>
                  <a:cubicBezTo>
                    <a:pt x="686" y="87"/>
                    <a:pt x="710" y="111"/>
                    <a:pt x="710" y="141"/>
                  </a:cubicBezTo>
                  <a:cubicBezTo>
                    <a:pt x="710" y="412"/>
                    <a:pt x="710" y="412"/>
                    <a:pt x="710" y="412"/>
                  </a:cubicBezTo>
                  <a:cubicBezTo>
                    <a:pt x="692" y="403"/>
                    <a:pt x="673" y="396"/>
                    <a:pt x="653" y="393"/>
                  </a:cubicBezTo>
                  <a:cubicBezTo>
                    <a:pt x="653" y="300"/>
                    <a:pt x="653" y="300"/>
                    <a:pt x="653" y="300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7" y="641"/>
                    <a:pt x="57" y="641"/>
                    <a:pt x="57" y="641"/>
                  </a:cubicBezTo>
                  <a:cubicBezTo>
                    <a:pt x="386" y="641"/>
                    <a:pt x="386" y="641"/>
                    <a:pt x="386" y="641"/>
                  </a:cubicBezTo>
                  <a:cubicBezTo>
                    <a:pt x="388" y="661"/>
                    <a:pt x="393" y="680"/>
                    <a:pt x="401" y="698"/>
                  </a:cubicBezTo>
                  <a:cubicBezTo>
                    <a:pt x="54" y="698"/>
                    <a:pt x="54" y="698"/>
                    <a:pt x="54" y="698"/>
                  </a:cubicBezTo>
                  <a:cubicBezTo>
                    <a:pt x="39" y="698"/>
                    <a:pt x="26" y="692"/>
                    <a:pt x="16" y="682"/>
                  </a:cubicBezTo>
                  <a:cubicBezTo>
                    <a:pt x="6" y="673"/>
                    <a:pt x="0" y="659"/>
                    <a:pt x="0" y="64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1"/>
                    <a:pt x="24" y="87"/>
                    <a:pt x="54" y="87"/>
                  </a:cubicBezTo>
                  <a:close/>
                  <a:moveTo>
                    <a:pt x="365" y="169"/>
                  </a:moveTo>
                  <a:cubicBezTo>
                    <a:pt x="365" y="186"/>
                    <a:pt x="351" y="201"/>
                    <a:pt x="334" y="201"/>
                  </a:cubicBezTo>
                  <a:cubicBezTo>
                    <a:pt x="316" y="201"/>
                    <a:pt x="302" y="186"/>
                    <a:pt x="302" y="169"/>
                  </a:cubicBezTo>
                  <a:cubicBezTo>
                    <a:pt x="302" y="144"/>
                    <a:pt x="302" y="144"/>
                    <a:pt x="302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302" y="87"/>
                    <a:pt x="302" y="87"/>
                    <a:pt x="302" y="87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2" y="15"/>
                    <a:pt x="316" y="0"/>
                    <a:pt x="334" y="0"/>
                  </a:cubicBezTo>
                  <a:cubicBezTo>
                    <a:pt x="351" y="0"/>
                    <a:pt x="365" y="15"/>
                    <a:pt x="365" y="32"/>
                  </a:cubicBezTo>
                  <a:cubicBezTo>
                    <a:pt x="365" y="169"/>
                    <a:pt x="365" y="169"/>
                    <a:pt x="365" y="169"/>
                  </a:cubicBezTo>
                  <a:close/>
                  <a:moveTo>
                    <a:pt x="553" y="169"/>
                  </a:moveTo>
                  <a:cubicBezTo>
                    <a:pt x="553" y="187"/>
                    <a:pt x="539" y="201"/>
                    <a:pt x="521" y="201"/>
                  </a:cubicBezTo>
                  <a:cubicBezTo>
                    <a:pt x="503" y="201"/>
                    <a:pt x="489" y="187"/>
                    <a:pt x="489" y="169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403" y="144"/>
                    <a:pt x="403" y="144"/>
                    <a:pt x="403" y="144"/>
                  </a:cubicBezTo>
                  <a:cubicBezTo>
                    <a:pt x="403" y="87"/>
                    <a:pt x="403" y="87"/>
                    <a:pt x="403" y="87"/>
                  </a:cubicBezTo>
                  <a:cubicBezTo>
                    <a:pt x="489" y="87"/>
                    <a:pt x="489" y="87"/>
                    <a:pt x="489" y="8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15"/>
                    <a:pt x="503" y="1"/>
                    <a:pt x="521" y="1"/>
                  </a:cubicBezTo>
                  <a:cubicBezTo>
                    <a:pt x="539" y="1"/>
                    <a:pt x="553" y="15"/>
                    <a:pt x="553" y="33"/>
                  </a:cubicBezTo>
                  <a:cubicBezTo>
                    <a:pt x="553" y="169"/>
                    <a:pt x="553" y="169"/>
                    <a:pt x="553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Freeform 6"/>
            <p:cNvSpPr>
              <a:spLocks noEditPoints="1"/>
            </p:cNvSpPr>
            <p:nvPr/>
          </p:nvSpPr>
          <p:spPr bwMode="auto">
            <a:xfrm>
              <a:off x="3843786" y="2698194"/>
              <a:ext cx="362075" cy="153973"/>
            </a:xfrm>
            <a:custGeom>
              <a:avLst/>
              <a:gdLst>
                <a:gd name="T0" fmla="*/ 17 w 419"/>
                <a:gd name="T1" fmla="*/ 0 h 178"/>
                <a:gd name="T2" fmla="*/ 84 w 419"/>
                <a:gd name="T3" fmla="*/ 0 h 178"/>
                <a:gd name="T4" fmla="*/ 102 w 419"/>
                <a:gd name="T5" fmla="*/ 18 h 178"/>
                <a:gd name="T6" fmla="*/ 102 w 419"/>
                <a:gd name="T7" fmla="*/ 46 h 178"/>
                <a:gd name="T8" fmla="*/ 84 w 419"/>
                <a:gd name="T9" fmla="*/ 64 h 178"/>
                <a:gd name="T10" fmla="*/ 17 w 419"/>
                <a:gd name="T11" fmla="*/ 64 h 178"/>
                <a:gd name="T12" fmla="*/ 0 w 419"/>
                <a:gd name="T13" fmla="*/ 46 h 178"/>
                <a:gd name="T14" fmla="*/ 0 w 419"/>
                <a:gd name="T15" fmla="*/ 18 h 178"/>
                <a:gd name="T16" fmla="*/ 17 w 419"/>
                <a:gd name="T17" fmla="*/ 0 h 178"/>
                <a:gd name="T18" fmla="*/ 175 w 419"/>
                <a:gd name="T19" fmla="*/ 115 h 178"/>
                <a:gd name="T20" fmla="*/ 245 w 419"/>
                <a:gd name="T21" fmla="*/ 115 h 178"/>
                <a:gd name="T22" fmla="*/ 261 w 419"/>
                <a:gd name="T23" fmla="*/ 131 h 178"/>
                <a:gd name="T24" fmla="*/ 261 w 419"/>
                <a:gd name="T25" fmla="*/ 134 h 178"/>
                <a:gd name="T26" fmla="*/ 245 w 419"/>
                <a:gd name="T27" fmla="*/ 178 h 178"/>
                <a:gd name="T28" fmla="*/ 245 w 419"/>
                <a:gd name="T29" fmla="*/ 178 h 178"/>
                <a:gd name="T30" fmla="*/ 175 w 419"/>
                <a:gd name="T31" fmla="*/ 178 h 178"/>
                <a:gd name="T32" fmla="*/ 159 w 419"/>
                <a:gd name="T33" fmla="*/ 162 h 178"/>
                <a:gd name="T34" fmla="*/ 159 w 419"/>
                <a:gd name="T35" fmla="*/ 131 h 178"/>
                <a:gd name="T36" fmla="*/ 175 w 419"/>
                <a:gd name="T37" fmla="*/ 115 h 178"/>
                <a:gd name="T38" fmla="*/ 16 w 419"/>
                <a:gd name="T39" fmla="*/ 115 h 178"/>
                <a:gd name="T40" fmla="*/ 86 w 419"/>
                <a:gd name="T41" fmla="*/ 115 h 178"/>
                <a:gd name="T42" fmla="*/ 102 w 419"/>
                <a:gd name="T43" fmla="*/ 131 h 178"/>
                <a:gd name="T44" fmla="*/ 102 w 419"/>
                <a:gd name="T45" fmla="*/ 162 h 178"/>
                <a:gd name="T46" fmla="*/ 86 w 419"/>
                <a:gd name="T47" fmla="*/ 178 h 178"/>
                <a:gd name="T48" fmla="*/ 16 w 419"/>
                <a:gd name="T49" fmla="*/ 178 h 178"/>
                <a:gd name="T50" fmla="*/ 0 w 419"/>
                <a:gd name="T51" fmla="*/ 162 h 178"/>
                <a:gd name="T52" fmla="*/ 0 w 419"/>
                <a:gd name="T53" fmla="*/ 131 h 178"/>
                <a:gd name="T54" fmla="*/ 16 w 419"/>
                <a:gd name="T55" fmla="*/ 115 h 178"/>
                <a:gd name="T56" fmla="*/ 334 w 419"/>
                <a:gd name="T57" fmla="*/ 0 h 178"/>
                <a:gd name="T58" fmla="*/ 404 w 419"/>
                <a:gd name="T59" fmla="*/ 0 h 178"/>
                <a:gd name="T60" fmla="*/ 419 w 419"/>
                <a:gd name="T61" fmla="*/ 11 h 178"/>
                <a:gd name="T62" fmla="*/ 321 w 419"/>
                <a:gd name="T63" fmla="*/ 57 h 178"/>
                <a:gd name="T64" fmla="*/ 318 w 419"/>
                <a:gd name="T65" fmla="*/ 48 h 178"/>
                <a:gd name="T66" fmla="*/ 318 w 419"/>
                <a:gd name="T67" fmla="*/ 16 h 178"/>
                <a:gd name="T68" fmla="*/ 334 w 419"/>
                <a:gd name="T69" fmla="*/ 0 h 178"/>
                <a:gd name="T70" fmla="*/ 175 w 419"/>
                <a:gd name="T71" fmla="*/ 0 h 178"/>
                <a:gd name="T72" fmla="*/ 245 w 419"/>
                <a:gd name="T73" fmla="*/ 0 h 178"/>
                <a:gd name="T74" fmla="*/ 261 w 419"/>
                <a:gd name="T75" fmla="*/ 16 h 178"/>
                <a:gd name="T76" fmla="*/ 261 w 419"/>
                <a:gd name="T77" fmla="*/ 48 h 178"/>
                <a:gd name="T78" fmla="*/ 245 w 419"/>
                <a:gd name="T79" fmla="*/ 64 h 178"/>
                <a:gd name="T80" fmla="*/ 175 w 419"/>
                <a:gd name="T81" fmla="*/ 64 h 178"/>
                <a:gd name="T82" fmla="*/ 159 w 419"/>
                <a:gd name="T83" fmla="*/ 48 h 178"/>
                <a:gd name="T84" fmla="*/ 159 w 419"/>
                <a:gd name="T85" fmla="*/ 16 h 178"/>
                <a:gd name="T86" fmla="*/ 175 w 419"/>
                <a:gd name="T8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178">
                  <a:moveTo>
                    <a:pt x="1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4" y="0"/>
                    <a:pt x="102" y="8"/>
                    <a:pt x="102" y="1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56"/>
                    <a:pt x="94" y="64"/>
                    <a:pt x="84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6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  <a:moveTo>
                    <a:pt x="175" y="115"/>
                  </a:moveTo>
                  <a:cubicBezTo>
                    <a:pt x="245" y="115"/>
                    <a:pt x="245" y="115"/>
                    <a:pt x="245" y="115"/>
                  </a:cubicBezTo>
                  <a:cubicBezTo>
                    <a:pt x="253" y="115"/>
                    <a:pt x="261" y="122"/>
                    <a:pt x="261" y="131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254" y="148"/>
                    <a:pt x="249" y="163"/>
                    <a:pt x="245" y="178"/>
                  </a:cubicBezTo>
                  <a:cubicBezTo>
                    <a:pt x="245" y="178"/>
                    <a:pt x="245" y="178"/>
                    <a:pt x="245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66" y="178"/>
                    <a:pt x="159" y="171"/>
                    <a:pt x="159" y="162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122"/>
                    <a:pt x="166" y="115"/>
                    <a:pt x="175" y="115"/>
                  </a:cubicBezTo>
                  <a:close/>
                  <a:moveTo>
                    <a:pt x="16" y="115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95" y="115"/>
                    <a:pt x="102" y="122"/>
                    <a:pt x="102" y="13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71"/>
                    <a:pt x="95" y="178"/>
                    <a:pt x="8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2"/>
                    <a:pt x="7" y="115"/>
                    <a:pt x="16" y="115"/>
                  </a:cubicBezTo>
                  <a:close/>
                  <a:moveTo>
                    <a:pt x="334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411" y="0"/>
                    <a:pt x="417" y="5"/>
                    <a:pt x="419" y="11"/>
                  </a:cubicBezTo>
                  <a:cubicBezTo>
                    <a:pt x="383" y="18"/>
                    <a:pt x="349" y="34"/>
                    <a:pt x="321" y="57"/>
                  </a:cubicBezTo>
                  <a:cubicBezTo>
                    <a:pt x="319" y="55"/>
                    <a:pt x="318" y="51"/>
                    <a:pt x="318" y="48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7"/>
                    <a:pt x="325" y="0"/>
                    <a:pt x="334" y="0"/>
                  </a:cubicBezTo>
                  <a:close/>
                  <a:moveTo>
                    <a:pt x="17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53" y="0"/>
                    <a:pt x="261" y="7"/>
                    <a:pt x="261" y="16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1" y="57"/>
                    <a:pt x="253" y="64"/>
                    <a:pt x="245" y="64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6" y="64"/>
                    <a:pt x="159" y="57"/>
                    <a:pt x="159" y="48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7"/>
                    <a:pt x="166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 noEditPoints="1"/>
            </p:cNvSpPr>
            <p:nvPr/>
          </p:nvSpPr>
          <p:spPr bwMode="auto">
            <a:xfrm>
              <a:off x="4074563" y="2728550"/>
              <a:ext cx="340497" cy="340497"/>
            </a:xfrm>
            <a:custGeom>
              <a:avLst/>
              <a:gdLst>
                <a:gd name="T0" fmla="*/ 197 w 394"/>
                <a:gd name="T1" fmla="*/ 57 h 394"/>
                <a:gd name="T2" fmla="*/ 98 w 394"/>
                <a:gd name="T3" fmla="*/ 98 h 394"/>
                <a:gd name="T4" fmla="*/ 57 w 394"/>
                <a:gd name="T5" fmla="*/ 197 h 394"/>
                <a:gd name="T6" fmla="*/ 98 w 394"/>
                <a:gd name="T7" fmla="*/ 296 h 394"/>
                <a:gd name="T8" fmla="*/ 197 w 394"/>
                <a:gd name="T9" fmla="*/ 337 h 394"/>
                <a:gd name="T10" fmla="*/ 296 w 394"/>
                <a:gd name="T11" fmla="*/ 296 h 394"/>
                <a:gd name="T12" fmla="*/ 337 w 394"/>
                <a:gd name="T13" fmla="*/ 197 h 394"/>
                <a:gd name="T14" fmla="*/ 296 w 394"/>
                <a:gd name="T15" fmla="*/ 98 h 394"/>
                <a:gd name="T16" fmla="*/ 197 w 394"/>
                <a:gd name="T17" fmla="*/ 57 h 394"/>
                <a:gd name="T18" fmla="*/ 58 w 394"/>
                <a:gd name="T19" fmla="*/ 58 h 394"/>
                <a:gd name="T20" fmla="*/ 197 w 394"/>
                <a:gd name="T21" fmla="*/ 0 h 394"/>
                <a:gd name="T22" fmla="*/ 336 w 394"/>
                <a:gd name="T23" fmla="*/ 58 h 394"/>
                <a:gd name="T24" fmla="*/ 394 w 394"/>
                <a:gd name="T25" fmla="*/ 197 h 394"/>
                <a:gd name="T26" fmla="*/ 336 w 394"/>
                <a:gd name="T27" fmla="*/ 336 h 394"/>
                <a:gd name="T28" fmla="*/ 197 w 394"/>
                <a:gd name="T29" fmla="*/ 394 h 394"/>
                <a:gd name="T30" fmla="*/ 58 w 394"/>
                <a:gd name="T31" fmla="*/ 336 h 394"/>
                <a:gd name="T32" fmla="*/ 0 w 394"/>
                <a:gd name="T33" fmla="*/ 197 h 394"/>
                <a:gd name="T34" fmla="*/ 58 w 394"/>
                <a:gd name="T35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4">
                  <a:moveTo>
                    <a:pt x="197" y="57"/>
                  </a:moveTo>
                  <a:cubicBezTo>
                    <a:pt x="158" y="57"/>
                    <a:pt x="123" y="73"/>
                    <a:pt x="98" y="98"/>
                  </a:cubicBezTo>
                  <a:cubicBezTo>
                    <a:pt x="73" y="124"/>
                    <a:pt x="57" y="158"/>
                    <a:pt x="57" y="197"/>
                  </a:cubicBezTo>
                  <a:cubicBezTo>
                    <a:pt x="57" y="236"/>
                    <a:pt x="73" y="271"/>
                    <a:pt x="98" y="296"/>
                  </a:cubicBezTo>
                  <a:cubicBezTo>
                    <a:pt x="123" y="321"/>
                    <a:pt x="158" y="337"/>
                    <a:pt x="197" y="337"/>
                  </a:cubicBezTo>
                  <a:cubicBezTo>
                    <a:pt x="236" y="337"/>
                    <a:pt x="270" y="321"/>
                    <a:pt x="296" y="296"/>
                  </a:cubicBezTo>
                  <a:cubicBezTo>
                    <a:pt x="321" y="271"/>
                    <a:pt x="337" y="236"/>
                    <a:pt x="337" y="197"/>
                  </a:cubicBezTo>
                  <a:cubicBezTo>
                    <a:pt x="337" y="158"/>
                    <a:pt x="321" y="124"/>
                    <a:pt x="296" y="98"/>
                  </a:cubicBezTo>
                  <a:cubicBezTo>
                    <a:pt x="270" y="73"/>
                    <a:pt x="236" y="57"/>
                    <a:pt x="197" y="57"/>
                  </a:cubicBezTo>
                  <a:close/>
                  <a:moveTo>
                    <a:pt x="58" y="58"/>
                  </a:moveTo>
                  <a:cubicBezTo>
                    <a:pt x="93" y="22"/>
                    <a:pt x="143" y="0"/>
                    <a:pt x="197" y="0"/>
                  </a:cubicBezTo>
                  <a:cubicBezTo>
                    <a:pt x="251" y="0"/>
                    <a:pt x="301" y="22"/>
                    <a:pt x="336" y="58"/>
                  </a:cubicBezTo>
                  <a:cubicBezTo>
                    <a:pt x="372" y="93"/>
                    <a:pt x="394" y="143"/>
                    <a:pt x="394" y="197"/>
                  </a:cubicBezTo>
                  <a:cubicBezTo>
                    <a:pt x="394" y="252"/>
                    <a:pt x="372" y="301"/>
                    <a:pt x="336" y="336"/>
                  </a:cubicBezTo>
                  <a:cubicBezTo>
                    <a:pt x="301" y="372"/>
                    <a:pt x="251" y="394"/>
                    <a:pt x="197" y="394"/>
                  </a:cubicBezTo>
                  <a:cubicBezTo>
                    <a:pt x="143" y="394"/>
                    <a:pt x="93" y="372"/>
                    <a:pt x="58" y="336"/>
                  </a:cubicBezTo>
                  <a:cubicBezTo>
                    <a:pt x="22" y="301"/>
                    <a:pt x="0" y="252"/>
                    <a:pt x="0" y="197"/>
                  </a:cubicBezTo>
                  <a:cubicBezTo>
                    <a:pt x="0" y="143"/>
                    <a:pt x="22" y="93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4172213" y="2826200"/>
              <a:ext cx="99479" cy="100211"/>
            </a:xfrm>
            <a:custGeom>
              <a:avLst/>
              <a:gdLst>
                <a:gd name="T0" fmla="*/ 55 w 115"/>
                <a:gd name="T1" fmla="*/ 83 h 116"/>
                <a:gd name="T2" fmla="*/ 64 w 115"/>
                <a:gd name="T3" fmla="*/ 104 h 116"/>
                <a:gd name="T4" fmla="*/ 104 w 115"/>
                <a:gd name="T5" fmla="*/ 104 h 116"/>
                <a:gd name="T6" fmla="*/ 104 w 115"/>
                <a:gd name="T7" fmla="*/ 64 h 116"/>
                <a:gd name="T8" fmla="*/ 82 w 115"/>
                <a:gd name="T9" fmla="*/ 56 h 116"/>
                <a:gd name="T10" fmla="*/ 34 w 115"/>
                <a:gd name="T11" fmla="*/ 8 h 116"/>
                <a:gd name="T12" fmla="*/ 8 w 115"/>
                <a:gd name="T13" fmla="*/ 8 h 116"/>
                <a:gd name="T14" fmla="*/ 8 w 115"/>
                <a:gd name="T15" fmla="*/ 35 h 116"/>
                <a:gd name="T16" fmla="*/ 55 w 115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6">
                  <a:moveTo>
                    <a:pt x="55" y="83"/>
                  </a:moveTo>
                  <a:cubicBezTo>
                    <a:pt x="55" y="90"/>
                    <a:pt x="58" y="98"/>
                    <a:pt x="64" y="104"/>
                  </a:cubicBezTo>
                  <a:cubicBezTo>
                    <a:pt x="75" y="116"/>
                    <a:pt x="93" y="116"/>
                    <a:pt x="104" y="104"/>
                  </a:cubicBezTo>
                  <a:cubicBezTo>
                    <a:pt x="115" y="93"/>
                    <a:pt x="115" y="75"/>
                    <a:pt x="104" y="64"/>
                  </a:cubicBezTo>
                  <a:cubicBezTo>
                    <a:pt x="98" y="58"/>
                    <a:pt x="90" y="55"/>
                    <a:pt x="82" y="5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55" y="83"/>
                    <a:pt x="55" y="83"/>
                    <a:pt x="5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57908" y="1470653"/>
            <a:ext cx="417286" cy="415772"/>
            <a:chOff x="3618897" y="2279040"/>
            <a:chExt cx="706229" cy="703668"/>
          </a:xfrm>
          <a:solidFill>
            <a:schemeClr val="bg1"/>
          </a:solidFill>
        </p:grpSpPr>
        <p:sp>
          <p:nvSpPr>
            <p:cNvPr id="67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76" tIns="34289" rIns="68576" bIns="3428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Shape 23152"/>
          <p:cNvSpPr/>
          <p:nvPr/>
        </p:nvSpPr>
        <p:spPr>
          <a:xfrm>
            <a:off x="7179230" y="1534993"/>
            <a:ext cx="321620" cy="322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715000" y="2114550"/>
            <a:ext cx="21019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3600" b="1" cap="all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谢谢大家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69985-9865-1D5A-3C24-0A756C81C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627538C-F204-4AFB-BDE1-0D27238112A8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PURPOSE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D08315-2ACB-6109-864B-CB4977A809DC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项目目的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FA93AC-CCD6-A7A8-DA69-7910B7621C88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5046DC75-FF5E-1725-A5A7-2731902EEB6B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FC19A41F-6182-7F8A-E6CB-FA9CCB19F842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BCB47D0-9AF3-54AB-B3CF-4D36A580AB26}"/>
              </a:ext>
            </a:extLst>
          </p:cNvPr>
          <p:cNvSpPr txBox="1"/>
          <p:nvPr/>
        </p:nvSpPr>
        <p:spPr>
          <a:xfrm>
            <a:off x="872945" y="870478"/>
            <a:ext cx="7398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spc="200" dirty="0">
                <a:latin typeface="+mn-ea"/>
              </a:rPr>
              <a:t>本项目旨在设计和实现一个功能全面的在线电商平台，通过采用微服务架构，实现系统的高可扩展性和灵活性。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7E2248F-B005-24B3-344F-CCA5DB7C1207}"/>
              </a:ext>
            </a:extLst>
          </p:cNvPr>
          <p:cNvSpPr/>
          <p:nvPr/>
        </p:nvSpPr>
        <p:spPr>
          <a:xfrm rot="5400000">
            <a:off x="560729" y="1542545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9A5EC4B-CF96-E6FB-C7D4-BA0EA7BF99EB}"/>
              </a:ext>
            </a:extLst>
          </p:cNvPr>
          <p:cNvSpPr/>
          <p:nvPr/>
        </p:nvSpPr>
        <p:spPr>
          <a:xfrm rot="5400000">
            <a:off x="560729" y="2092299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47893F3-B133-8912-1A10-32FF3E800E3F}"/>
              </a:ext>
            </a:extLst>
          </p:cNvPr>
          <p:cNvSpPr/>
          <p:nvPr/>
        </p:nvSpPr>
        <p:spPr>
          <a:xfrm rot="5400000">
            <a:off x="560728" y="2642053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B667682-CA70-D93C-FEC6-6240B758F5F1}"/>
              </a:ext>
            </a:extLst>
          </p:cNvPr>
          <p:cNvSpPr/>
          <p:nvPr/>
        </p:nvSpPr>
        <p:spPr>
          <a:xfrm rot="5400000">
            <a:off x="563213" y="3191807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DFC4F273-20B0-DE6C-534B-E4A0C5577498}"/>
              </a:ext>
            </a:extLst>
          </p:cNvPr>
          <p:cNvSpPr/>
          <p:nvPr/>
        </p:nvSpPr>
        <p:spPr>
          <a:xfrm rot="5400000">
            <a:off x="565479" y="3741561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F761F97-01DA-44FF-A99D-06CF0BC5D75F}"/>
              </a:ext>
            </a:extLst>
          </p:cNvPr>
          <p:cNvSpPr/>
          <p:nvPr/>
        </p:nvSpPr>
        <p:spPr>
          <a:xfrm rot="5400000">
            <a:off x="560728" y="4291316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CFBFBCF-5ED6-4982-16C3-0D6099BA25D3}"/>
              </a:ext>
            </a:extLst>
          </p:cNvPr>
          <p:cNvSpPr/>
          <p:nvPr/>
        </p:nvSpPr>
        <p:spPr>
          <a:xfrm>
            <a:off x="762000" y="1410238"/>
            <a:ext cx="8124630" cy="3383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1. </a:t>
            </a:r>
            <a:r>
              <a:rPr lang="zh-CN" altLang="en-US" sz="1200" b="1" u="sng" spc="200" dirty="0">
                <a:latin typeface="+mn-ea"/>
              </a:rPr>
              <a:t>微服务架构设计与集成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   采用微服务设计原则和</a:t>
            </a:r>
            <a:r>
              <a:rPr lang="en-US" altLang="zh-CN" sz="1200" spc="200" dirty="0">
                <a:latin typeface="+mn-ea"/>
              </a:rPr>
              <a:t>API</a:t>
            </a:r>
            <a:r>
              <a:rPr lang="zh-CN" altLang="en-US" sz="1200" spc="200" dirty="0">
                <a:latin typeface="+mn-ea"/>
              </a:rPr>
              <a:t>集成，强化系统的模块化与可维护性。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2. </a:t>
            </a:r>
            <a:r>
              <a:rPr lang="zh-CN" altLang="en-US" sz="1200" b="1" u="sng" spc="200" dirty="0">
                <a:latin typeface="+mn-ea"/>
              </a:rPr>
              <a:t>常用编程框架的实践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   通过</a:t>
            </a:r>
            <a:r>
              <a:rPr lang="en-US" altLang="zh-CN" sz="1200" spc="200" dirty="0">
                <a:latin typeface="+mn-ea"/>
              </a:rPr>
              <a:t>Spring Boot</a:t>
            </a:r>
            <a:r>
              <a:rPr lang="zh-CN" altLang="en-US" sz="1200" spc="200" dirty="0">
                <a:latin typeface="+mn-ea"/>
              </a:rPr>
              <a:t>和</a:t>
            </a:r>
            <a:r>
              <a:rPr lang="en-US" altLang="zh-CN" sz="1200" spc="200" dirty="0">
                <a:latin typeface="+mn-ea"/>
              </a:rPr>
              <a:t>Spring Cloud</a:t>
            </a:r>
            <a:r>
              <a:rPr lang="zh-CN" altLang="en-US" sz="1200" spc="200" dirty="0">
                <a:latin typeface="+mn-ea"/>
              </a:rPr>
              <a:t>，构建微服务和</a:t>
            </a:r>
            <a:r>
              <a:rPr lang="en-US" altLang="zh-CN" sz="1200" spc="200" dirty="0">
                <a:latin typeface="+mn-ea"/>
              </a:rPr>
              <a:t>REST API</a:t>
            </a:r>
            <a:r>
              <a:rPr lang="zh-CN" altLang="en-US" sz="1200" spc="200" dirty="0">
                <a:latin typeface="+mn-ea"/>
              </a:rPr>
              <a:t>，提高开发效率。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3. </a:t>
            </a:r>
            <a:r>
              <a:rPr lang="zh-CN" altLang="en-US" sz="1200" b="1" u="sng" spc="200" dirty="0">
                <a:latin typeface="+mn-ea"/>
              </a:rPr>
              <a:t>服务组合与集成技术应用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   结合适配器、包装器以及</a:t>
            </a:r>
            <a:r>
              <a:rPr lang="en-US" altLang="zh-CN" sz="1200" spc="200" dirty="0">
                <a:latin typeface="+mn-ea"/>
              </a:rPr>
              <a:t>BPMN</a:t>
            </a:r>
            <a:r>
              <a:rPr lang="zh-CN" altLang="en-US" sz="1200" spc="200" dirty="0">
                <a:latin typeface="+mn-ea"/>
              </a:rPr>
              <a:t>和工作流引擎，实现复杂业务的高效服务集成。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4. </a:t>
            </a:r>
            <a:r>
              <a:rPr lang="zh-CN" altLang="en-US" sz="1200" b="1" u="sng" spc="200" dirty="0">
                <a:latin typeface="+mn-ea"/>
              </a:rPr>
              <a:t>数据格式与技术应用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   应用</a:t>
            </a:r>
            <a:r>
              <a:rPr lang="en-US" altLang="zh-CN" sz="1200" spc="200" dirty="0">
                <a:latin typeface="+mn-ea"/>
              </a:rPr>
              <a:t>XML</a:t>
            </a:r>
            <a:r>
              <a:rPr lang="zh-CN" altLang="en-US" sz="1200" spc="200" dirty="0">
                <a:latin typeface="+mn-ea"/>
              </a:rPr>
              <a:t>、</a:t>
            </a:r>
            <a:r>
              <a:rPr lang="en-US" altLang="zh-CN" sz="1200" spc="200" dirty="0">
                <a:latin typeface="+mn-ea"/>
              </a:rPr>
              <a:t>JSON</a:t>
            </a:r>
            <a:r>
              <a:rPr lang="zh-CN" altLang="en-US" sz="1200" spc="200" dirty="0">
                <a:latin typeface="+mn-ea"/>
              </a:rPr>
              <a:t>、</a:t>
            </a:r>
            <a:r>
              <a:rPr lang="en-US" altLang="zh-CN" sz="1200" spc="200" dirty="0">
                <a:latin typeface="+mn-ea"/>
              </a:rPr>
              <a:t>GPB</a:t>
            </a:r>
            <a:r>
              <a:rPr lang="zh-CN" altLang="en-US" sz="1200" spc="200" dirty="0">
                <a:latin typeface="+mn-ea"/>
              </a:rPr>
              <a:t>等多种数据格式，保证数据传输的效率和兼容性。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5. </a:t>
            </a:r>
            <a:r>
              <a:rPr lang="zh-CN" altLang="en-US" sz="1200" b="1" u="sng" spc="200" dirty="0">
                <a:latin typeface="+mn-ea"/>
              </a:rPr>
              <a:t>构建便捷的在线购物平台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   创建用户友好功能全面的购物平台，适应客户、商家、管理员的需求，具备未来扩展性。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6. </a:t>
            </a:r>
            <a:r>
              <a:rPr lang="zh-CN" altLang="en-US" sz="1200" b="1" u="sng" spc="200" dirty="0">
                <a:latin typeface="+mn-ea"/>
              </a:rPr>
              <a:t>设计模式与架构样式的应用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   在架构中运用设计模式如单例、工厂模式，以及</a:t>
            </a:r>
            <a:r>
              <a:rPr lang="en-US" altLang="zh-CN" sz="1200" spc="200" dirty="0">
                <a:latin typeface="+mn-ea"/>
              </a:rPr>
              <a:t>CQRS</a:t>
            </a:r>
            <a:r>
              <a:rPr lang="zh-CN" altLang="en-US" sz="1200" spc="200" dirty="0">
                <a:latin typeface="+mn-ea"/>
              </a:rPr>
              <a:t>等架构样式，增强系统的稳定性和可维护性。</a:t>
            </a:r>
            <a:endParaRPr lang="en-US" altLang="zh-CN" sz="1200" b="1" spc="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1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7237-8772-AB44-298C-57CE7BBC4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BA0C55-4BE8-7E2A-8D9D-1E59B01886AC}"/>
              </a:ext>
            </a:extLst>
          </p:cNvPr>
          <p:cNvSpPr/>
          <p:nvPr/>
        </p:nvSpPr>
        <p:spPr>
          <a:xfrm>
            <a:off x="636094" y="1073997"/>
            <a:ext cx="1432588" cy="172485"/>
          </a:xfrm>
          <a:prstGeom prst="roundRect">
            <a:avLst/>
          </a:prstGeom>
          <a:solidFill>
            <a:srgbClr val="D6D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D1A90EF-D7C0-7147-ACAA-CFB5571D13F5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SCOPE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5A8F60-CCF9-C8B9-0ADF-13AE05A37354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项目范围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3E3DC2-58BB-1AD6-DF48-581460795798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BEDB53AA-EBB4-5079-6BBA-84042EE772EF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E01F754C-7D0B-5A8C-491B-0D218F30A868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D7F7335-789D-346F-DD9E-3CF1C8AF9352}"/>
              </a:ext>
            </a:extLst>
          </p:cNvPr>
          <p:cNvSpPr txBox="1"/>
          <p:nvPr/>
        </p:nvSpPr>
        <p:spPr>
          <a:xfrm>
            <a:off x="533400" y="964953"/>
            <a:ext cx="7398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项目包含内容如下：</a:t>
            </a:r>
            <a:endParaRPr lang="zh-CN" altLang="en-US" sz="1400" b="1" spc="200" dirty="0">
              <a:latin typeface="+mn-ea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D933E9C-6FA0-94B7-81BD-4E7022436E1B}"/>
              </a:ext>
            </a:extLst>
          </p:cNvPr>
          <p:cNvSpPr/>
          <p:nvPr/>
        </p:nvSpPr>
        <p:spPr>
          <a:xfrm rot="5400000">
            <a:off x="508505" y="1425928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F1AEC83-A7C5-22C7-AB89-7C6468DC7CBF}"/>
              </a:ext>
            </a:extLst>
          </p:cNvPr>
          <p:cNvSpPr/>
          <p:nvPr/>
        </p:nvSpPr>
        <p:spPr>
          <a:xfrm rot="5400000">
            <a:off x="508505" y="1973604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405F4AB-F0FA-CC9D-1EAB-632198D36976}"/>
              </a:ext>
            </a:extLst>
          </p:cNvPr>
          <p:cNvSpPr/>
          <p:nvPr/>
        </p:nvSpPr>
        <p:spPr>
          <a:xfrm rot="5400000">
            <a:off x="508505" y="2247442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18EBC80A-F3E5-716B-2863-E6219A38C775}"/>
              </a:ext>
            </a:extLst>
          </p:cNvPr>
          <p:cNvSpPr/>
          <p:nvPr/>
        </p:nvSpPr>
        <p:spPr>
          <a:xfrm rot="5400000">
            <a:off x="508505" y="2521279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9299819-8720-E33A-FB87-3A27C811E218}"/>
              </a:ext>
            </a:extLst>
          </p:cNvPr>
          <p:cNvSpPr/>
          <p:nvPr/>
        </p:nvSpPr>
        <p:spPr>
          <a:xfrm rot="5400000">
            <a:off x="508505" y="1699766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A53B77-0A4C-9EA9-160E-F44788FB9535}"/>
              </a:ext>
            </a:extLst>
          </p:cNvPr>
          <p:cNvSpPr/>
          <p:nvPr/>
        </p:nvSpPr>
        <p:spPr>
          <a:xfrm>
            <a:off x="762000" y="1285307"/>
            <a:ext cx="812463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1. </a:t>
            </a:r>
            <a:r>
              <a:rPr lang="zh-CN" altLang="en-US" sz="1200" b="1" u="sng" spc="200" dirty="0">
                <a:latin typeface="+mn-ea"/>
              </a:rPr>
              <a:t>微服务架构</a:t>
            </a:r>
            <a:r>
              <a:rPr lang="zh-CN" altLang="en-US" sz="1200" spc="200" dirty="0">
                <a:latin typeface="+mn-ea"/>
              </a:rPr>
              <a:t>：通过划分独立的服务单元，提高系统的灵活性和可扩展性。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2. </a:t>
            </a:r>
            <a:r>
              <a:rPr lang="en-US" altLang="zh-CN" sz="1200" b="1" u="sng" spc="200" dirty="0">
                <a:latin typeface="+mn-ea"/>
              </a:rPr>
              <a:t>API</a:t>
            </a:r>
            <a:r>
              <a:rPr lang="zh-CN" altLang="en-US" sz="1200" b="1" u="sng" spc="200" dirty="0">
                <a:latin typeface="+mn-ea"/>
              </a:rPr>
              <a:t>设计</a:t>
            </a:r>
            <a:r>
              <a:rPr lang="zh-CN" altLang="en-US" sz="1200" spc="200" dirty="0">
                <a:latin typeface="+mn-ea"/>
              </a:rPr>
              <a:t>：遵循</a:t>
            </a:r>
            <a:r>
              <a:rPr lang="en-US" altLang="zh-CN" sz="1200" spc="200" dirty="0">
                <a:latin typeface="+mn-ea"/>
              </a:rPr>
              <a:t>RESTful</a:t>
            </a:r>
            <a:r>
              <a:rPr lang="zh-CN" altLang="en-US" sz="1200" spc="200" dirty="0">
                <a:latin typeface="+mn-ea"/>
              </a:rPr>
              <a:t>设计原则，确保系统间高效、稳定的通信。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3. </a:t>
            </a:r>
            <a:r>
              <a:rPr lang="zh-CN" altLang="en-US" sz="1200" b="1" u="sng" spc="200" dirty="0">
                <a:latin typeface="+mn-ea"/>
              </a:rPr>
              <a:t>数据格式</a:t>
            </a:r>
            <a:r>
              <a:rPr lang="zh-CN" altLang="en-US" sz="1200" spc="200" dirty="0">
                <a:latin typeface="+mn-ea"/>
              </a:rPr>
              <a:t>：采用多种数据格式（如</a:t>
            </a:r>
            <a:r>
              <a:rPr lang="en-US" altLang="zh-CN" sz="1200" spc="200" dirty="0">
                <a:latin typeface="+mn-ea"/>
              </a:rPr>
              <a:t>JSON</a:t>
            </a:r>
            <a:r>
              <a:rPr lang="zh-CN" altLang="en-US" sz="1200" spc="200" dirty="0">
                <a:latin typeface="+mn-ea"/>
              </a:rPr>
              <a:t>、</a:t>
            </a:r>
            <a:r>
              <a:rPr lang="en-US" altLang="zh-CN" sz="1200" spc="200" dirty="0">
                <a:latin typeface="+mn-ea"/>
              </a:rPr>
              <a:t>XML</a:t>
            </a:r>
            <a:r>
              <a:rPr lang="zh-CN" altLang="en-US" sz="1200" spc="200" dirty="0">
                <a:latin typeface="+mn-ea"/>
              </a:rPr>
              <a:t>、</a:t>
            </a:r>
            <a:r>
              <a:rPr lang="en-US" altLang="zh-CN" sz="1200" spc="200" dirty="0">
                <a:latin typeface="+mn-ea"/>
              </a:rPr>
              <a:t>GPB</a:t>
            </a:r>
            <a:r>
              <a:rPr lang="zh-CN" altLang="en-US" sz="1200" spc="200" dirty="0">
                <a:latin typeface="+mn-ea"/>
              </a:rPr>
              <a:t>），适应不同的技术需求，优化数据交互。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4. </a:t>
            </a:r>
            <a:r>
              <a:rPr lang="zh-CN" altLang="en-US" sz="1200" b="1" u="sng" spc="200" dirty="0">
                <a:latin typeface="+mn-ea"/>
              </a:rPr>
              <a:t>安全性</a:t>
            </a:r>
            <a:r>
              <a:rPr lang="zh-CN" altLang="en-US" sz="1200" spc="200" dirty="0">
                <a:latin typeface="+mn-ea"/>
              </a:rPr>
              <a:t>：实现全面的安全措施，包括用户认证、数据加密和安全审计，保护平台和用户数据。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5. </a:t>
            </a:r>
            <a:r>
              <a:rPr lang="zh-CN" altLang="en-US" sz="1200" b="1" u="sng" spc="200" dirty="0">
                <a:latin typeface="+mn-ea"/>
              </a:rPr>
              <a:t>集成与工作流管理</a:t>
            </a:r>
            <a:r>
              <a:rPr lang="zh-CN" altLang="en-US" sz="1200" spc="200" dirty="0">
                <a:latin typeface="+mn-ea"/>
              </a:rPr>
              <a:t>：利用</a:t>
            </a:r>
            <a:r>
              <a:rPr lang="en-US" altLang="zh-CN" sz="1200" spc="200" dirty="0">
                <a:latin typeface="+mn-ea"/>
              </a:rPr>
              <a:t>BPMN</a:t>
            </a:r>
            <a:r>
              <a:rPr lang="zh-CN" altLang="en-US" sz="1200" spc="200" dirty="0">
                <a:latin typeface="+mn-ea"/>
              </a:rPr>
              <a:t>和工作流引擎优化业务流程，提升操作效率和服务组合的灵活性。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CD2A87-D7DB-3106-2D1E-039EB798A198}"/>
              </a:ext>
            </a:extLst>
          </p:cNvPr>
          <p:cNvSpPr/>
          <p:nvPr/>
        </p:nvSpPr>
        <p:spPr>
          <a:xfrm>
            <a:off x="636094" y="2956023"/>
            <a:ext cx="1573706" cy="150733"/>
          </a:xfrm>
          <a:prstGeom prst="roundRect">
            <a:avLst/>
          </a:prstGeom>
          <a:solidFill>
            <a:srgbClr val="D6D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3F56E-0E86-3FB3-F385-3A8DE0D4F03D}"/>
              </a:ext>
            </a:extLst>
          </p:cNvPr>
          <p:cNvSpPr txBox="1"/>
          <p:nvPr/>
        </p:nvSpPr>
        <p:spPr>
          <a:xfrm>
            <a:off x="533399" y="2833541"/>
            <a:ext cx="7398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项目不包含内容如下：</a:t>
            </a:r>
            <a:endParaRPr lang="zh-CN" altLang="en-US" sz="1400" b="1" spc="200" dirty="0">
              <a:latin typeface="+mn-ea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EC354B4-EA8F-10E0-727C-6FF2FB8C90C4}"/>
              </a:ext>
            </a:extLst>
          </p:cNvPr>
          <p:cNvSpPr/>
          <p:nvPr/>
        </p:nvSpPr>
        <p:spPr>
          <a:xfrm rot="5400000">
            <a:off x="508505" y="3294205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D8DB676-5E9E-F09A-DC59-0032B72BF86A}"/>
              </a:ext>
            </a:extLst>
          </p:cNvPr>
          <p:cNvSpPr/>
          <p:nvPr/>
        </p:nvSpPr>
        <p:spPr>
          <a:xfrm rot="5400000">
            <a:off x="508505" y="3846677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8F13F6E6-8721-9E70-A050-1B132CD5360A}"/>
              </a:ext>
            </a:extLst>
          </p:cNvPr>
          <p:cNvSpPr/>
          <p:nvPr/>
        </p:nvSpPr>
        <p:spPr>
          <a:xfrm rot="5400000">
            <a:off x="508505" y="4399149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F7CB26-C0B9-AA14-371B-95C833C97E39}"/>
              </a:ext>
            </a:extLst>
          </p:cNvPr>
          <p:cNvSpPr/>
          <p:nvPr/>
        </p:nvSpPr>
        <p:spPr>
          <a:xfrm>
            <a:off x="762000" y="3175881"/>
            <a:ext cx="8124630" cy="17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1. </a:t>
            </a:r>
            <a:r>
              <a:rPr lang="zh-CN" altLang="en-US" sz="1200" b="1" u="sng" spc="200" dirty="0">
                <a:latin typeface="+mn-ea"/>
              </a:rPr>
              <a:t>线下商家管理与实体店铺运营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本项目专注于线上平台的开发，不涉及线下商家的管理及实体店铺的运营。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2. </a:t>
            </a:r>
            <a:r>
              <a:rPr lang="zh-CN" altLang="en-US" sz="1200" b="1" u="sng" spc="200" dirty="0">
                <a:latin typeface="+mn-ea"/>
              </a:rPr>
              <a:t>第三方支付平台的具体实施细节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仅支持与第三方支付平台的接口对接，不涵盖支付平台的内部实现细节。</a:t>
            </a:r>
          </a:p>
          <a:p>
            <a:pPr>
              <a:lnSpc>
                <a:spcPct val="150000"/>
              </a:lnSpc>
            </a:pPr>
            <a:r>
              <a:rPr lang="en-US" altLang="zh-CN" sz="1200" spc="200" dirty="0">
                <a:latin typeface="+mn-ea"/>
              </a:rPr>
              <a:t>3. </a:t>
            </a:r>
            <a:r>
              <a:rPr lang="zh-CN" altLang="en-US" sz="1200" b="1" u="sng" spc="200" dirty="0">
                <a:latin typeface="+mn-ea"/>
              </a:rPr>
              <a:t>高级数据分析和机器学习功能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不包括复杂的数据分析和机器学习功能，这些可以作为后续迭代的考虑范围。</a:t>
            </a:r>
          </a:p>
        </p:txBody>
      </p:sp>
    </p:spTree>
    <p:extLst>
      <p:ext uri="{BB962C8B-B14F-4D97-AF65-F5344CB8AC3E}">
        <p14:creationId xmlns:p14="http://schemas.microsoft.com/office/powerpoint/2010/main" val="21462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EC8DE-028D-D30B-E07F-F179B573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EBB1564-95E3-9853-1346-4EECC6E2435E}"/>
              </a:ext>
            </a:extLst>
          </p:cNvPr>
          <p:cNvSpPr/>
          <p:nvPr/>
        </p:nvSpPr>
        <p:spPr>
          <a:xfrm>
            <a:off x="481552" y="914206"/>
            <a:ext cx="990600" cy="158035"/>
          </a:xfrm>
          <a:prstGeom prst="roundRect">
            <a:avLst/>
          </a:prstGeom>
          <a:solidFill>
            <a:srgbClr val="D6D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DD37DC-D51A-E7A3-210F-83A1975EE194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CONTENT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EE27EC-B8E7-D600-2523-FD21F0149996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项目内容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DF2FC15-97C6-ADF4-0335-B041744A1FB0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6D703EBC-946A-4C87-7D74-840ADC2EF52C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6B823C83-6509-9462-533C-E77FC827DC00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79">
            <a:extLst>
              <a:ext uri="{FF2B5EF4-FFF2-40B4-BE49-F238E27FC236}">
                <a16:creationId xmlns:a16="http://schemas.microsoft.com/office/drawing/2014/main" id="{E5469840-E5E2-50DC-61DF-2BCB1FCF6B46}"/>
              </a:ext>
            </a:extLst>
          </p:cNvPr>
          <p:cNvSpPr/>
          <p:nvPr/>
        </p:nvSpPr>
        <p:spPr bwMode="auto">
          <a:xfrm>
            <a:off x="5133915" y="2278803"/>
            <a:ext cx="478567" cy="696422"/>
          </a:xfrm>
          <a:custGeom>
            <a:avLst/>
            <a:gdLst>
              <a:gd name="T0" fmla="*/ 857043552 w 476"/>
              <a:gd name="T1" fmla="*/ 0 h 692"/>
              <a:gd name="T2" fmla="*/ 0 w 476"/>
              <a:gd name="T3" fmla="*/ 1007484224 h 692"/>
              <a:gd name="T4" fmla="*/ 140440062 w 476"/>
              <a:gd name="T5" fmla="*/ 1247190407 h 692"/>
              <a:gd name="T6" fmla="*/ 857043552 w 476"/>
              <a:gd name="T7" fmla="*/ 0 h 6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692">
                <a:moveTo>
                  <a:pt x="476" y="0"/>
                </a:moveTo>
                <a:lnTo>
                  <a:pt x="0" y="559"/>
                </a:lnTo>
                <a:lnTo>
                  <a:pt x="78" y="692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7" name="Freeform 81">
            <a:extLst>
              <a:ext uri="{FF2B5EF4-FFF2-40B4-BE49-F238E27FC236}">
                <a16:creationId xmlns:a16="http://schemas.microsoft.com/office/drawing/2014/main" id="{83AE76A5-3087-F86A-A9F2-4DF350A993F1}"/>
              </a:ext>
            </a:extLst>
          </p:cNvPr>
          <p:cNvSpPr/>
          <p:nvPr/>
        </p:nvSpPr>
        <p:spPr bwMode="auto">
          <a:xfrm>
            <a:off x="4887488" y="3402601"/>
            <a:ext cx="77381" cy="135713"/>
          </a:xfrm>
          <a:custGeom>
            <a:avLst/>
            <a:gdLst>
              <a:gd name="T0" fmla="*/ 138577411 w 76"/>
              <a:gd name="T1" fmla="*/ 0 h 135"/>
              <a:gd name="T2" fmla="*/ 0 w 76"/>
              <a:gd name="T3" fmla="*/ 243042722 h 135"/>
              <a:gd name="T4" fmla="*/ 138577411 w 76"/>
              <a:gd name="T5" fmla="*/ 0 h 135"/>
              <a:gd name="T6" fmla="*/ 138577411 w 76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0" name="Freeform 82">
            <a:extLst>
              <a:ext uri="{FF2B5EF4-FFF2-40B4-BE49-F238E27FC236}">
                <a16:creationId xmlns:a16="http://schemas.microsoft.com/office/drawing/2014/main" id="{ADA0568F-7C54-EFBA-BE36-A708548CE9B2}"/>
              </a:ext>
            </a:extLst>
          </p:cNvPr>
          <p:cNvSpPr/>
          <p:nvPr/>
        </p:nvSpPr>
        <p:spPr bwMode="auto">
          <a:xfrm>
            <a:off x="4887488" y="3402601"/>
            <a:ext cx="77381" cy="135713"/>
          </a:xfrm>
          <a:custGeom>
            <a:avLst/>
            <a:gdLst>
              <a:gd name="T0" fmla="*/ 138577411 w 76"/>
              <a:gd name="T1" fmla="*/ 0 h 135"/>
              <a:gd name="T2" fmla="*/ 0 w 76"/>
              <a:gd name="T3" fmla="*/ 243042722 h 135"/>
              <a:gd name="T4" fmla="*/ 138577411 w 76"/>
              <a:gd name="T5" fmla="*/ 0 h 135"/>
              <a:gd name="T6" fmla="*/ 138577411 w 76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135">
                <a:moveTo>
                  <a:pt x="76" y="0"/>
                </a:moveTo>
                <a:lnTo>
                  <a:pt x="0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1" name="Freeform 84">
            <a:extLst>
              <a:ext uri="{FF2B5EF4-FFF2-40B4-BE49-F238E27FC236}">
                <a16:creationId xmlns:a16="http://schemas.microsoft.com/office/drawing/2014/main" id="{101EE2A5-C919-8D27-DDF6-D056E817168E}"/>
              </a:ext>
            </a:extLst>
          </p:cNvPr>
          <p:cNvSpPr/>
          <p:nvPr/>
        </p:nvSpPr>
        <p:spPr bwMode="auto">
          <a:xfrm>
            <a:off x="4887489" y="3402601"/>
            <a:ext cx="803564" cy="135713"/>
          </a:xfrm>
          <a:custGeom>
            <a:avLst/>
            <a:gdLst>
              <a:gd name="T0" fmla="*/ 137053982 w 798"/>
              <a:gd name="T1" fmla="*/ 0 h 135"/>
              <a:gd name="T2" fmla="*/ 0 w 798"/>
              <a:gd name="T3" fmla="*/ 243042722 h 135"/>
              <a:gd name="T4" fmla="*/ 1439066139 w 798"/>
              <a:gd name="T5" fmla="*/ 243042722 h 135"/>
              <a:gd name="T6" fmla="*/ 137053982 w 798"/>
              <a:gd name="T7" fmla="*/ 0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8" h="135">
                <a:moveTo>
                  <a:pt x="76" y="0"/>
                </a:moveTo>
                <a:lnTo>
                  <a:pt x="0" y="135"/>
                </a:lnTo>
                <a:lnTo>
                  <a:pt x="798" y="135"/>
                </a:lnTo>
                <a:lnTo>
                  <a:pt x="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3" name="Freeform 86">
            <a:extLst>
              <a:ext uri="{FF2B5EF4-FFF2-40B4-BE49-F238E27FC236}">
                <a16:creationId xmlns:a16="http://schemas.microsoft.com/office/drawing/2014/main" id="{56853749-A5A8-5AF8-35E9-350F8C5F2DB6}"/>
              </a:ext>
            </a:extLst>
          </p:cNvPr>
          <p:cNvSpPr/>
          <p:nvPr/>
        </p:nvSpPr>
        <p:spPr bwMode="auto">
          <a:xfrm>
            <a:off x="4239876" y="3538314"/>
            <a:ext cx="154760" cy="0"/>
          </a:xfrm>
          <a:custGeom>
            <a:avLst/>
            <a:gdLst>
              <a:gd name="T0" fmla="*/ 277153584 w 154"/>
              <a:gd name="T1" fmla="*/ 0 w 154"/>
              <a:gd name="T2" fmla="*/ 277153584 w 154"/>
              <a:gd name="T3" fmla="*/ 277153584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4" name="Freeform 87">
            <a:extLst>
              <a:ext uri="{FF2B5EF4-FFF2-40B4-BE49-F238E27FC236}">
                <a16:creationId xmlns:a16="http://schemas.microsoft.com/office/drawing/2014/main" id="{41F4BD37-E5AE-E0DB-61A6-6514DC7418AF}"/>
              </a:ext>
            </a:extLst>
          </p:cNvPr>
          <p:cNvSpPr/>
          <p:nvPr/>
        </p:nvSpPr>
        <p:spPr bwMode="auto">
          <a:xfrm>
            <a:off x="4239876" y="3538314"/>
            <a:ext cx="154760" cy="0"/>
          </a:xfrm>
          <a:custGeom>
            <a:avLst/>
            <a:gdLst>
              <a:gd name="T0" fmla="*/ 277153584 w 154"/>
              <a:gd name="T1" fmla="*/ 0 w 154"/>
              <a:gd name="T2" fmla="*/ 277153584 w 154"/>
              <a:gd name="T3" fmla="*/ 277153584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154" y="0"/>
                </a:moveTo>
                <a:lnTo>
                  <a:pt x="0" y="0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5" name="Freeform 89">
            <a:extLst>
              <a:ext uri="{FF2B5EF4-FFF2-40B4-BE49-F238E27FC236}">
                <a16:creationId xmlns:a16="http://schemas.microsoft.com/office/drawing/2014/main" id="{D59BFA6B-5F5B-C6AC-FCDE-65794840F8A4}"/>
              </a:ext>
            </a:extLst>
          </p:cNvPr>
          <p:cNvSpPr/>
          <p:nvPr/>
        </p:nvSpPr>
        <p:spPr bwMode="auto">
          <a:xfrm>
            <a:off x="4239876" y="3538314"/>
            <a:ext cx="399996" cy="696422"/>
          </a:xfrm>
          <a:custGeom>
            <a:avLst/>
            <a:gdLst>
              <a:gd name="T0" fmla="*/ 0 w 398"/>
              <a:gd name="T1" fmla="*/ 0 h 691"/>
              <a:gd name="T2" fmla="*/ 8999450 w 398"/>
              <a:gd name="T3" fmla="*/ 12634726 h 691"/>
              <a:gd name="T4" fmla="*/ 716334757 w 398"/>
              <a:gd name="T5" fmla="*/ 1247191697 h 691"/>
              <a:gd name="T6" fmla="*/ 277175011 w 398"/>
              <a:gd name="T7" fmla="*/ 0 h 691"/>
              <a:gd name="T8" fmla="*/ 0 w 398"/>
              <a:gd name="T9" fmla="*/ 0 h 6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691">
                <a:moveTo>
                  <a:pt x="0" y="0"/>
                </a:moveTo>
                <a:lnTo>
                  <a:pt x="5" y="7"/>
                </a:lnTo>
                <a:lnTo>
                  <a:pt x="398" y="691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6" name="Freeform 91">
            <a:extLst>
              <a:ext uri="{FF2B5EF4-FFF2-40B4-BE49-F238E27FC236}">
                <a16:creationId xmlns:a16="http://schemas.microsoft.com/office/drawing/2014/main" id="{F4312D87-9C6D-E3C3-C796-EED6AE52709E}"/>
              </a:ext>
            </a:extLst>
          </p:cNvPr>
          <p:cNvSpPr/>
          <p:nvPr/>
        </p:nvSpPr>
        <p:spPr bwMode="auto">
          <a:xfrm>
            <a:off x="3512503" y="2975225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720204620 w 476"/>
              <a:gd name="T5" fmla="*/ 0 h 691"/>
              <a:gd name="T6" fmla="*/ 857043552 w 476"/>
              <a:gd name="T7" fmla="*/ 238247863 h 691"/>
              <a:gd name="T8" fmla="*/ 857043552 w 476"/>
              <a:gd name="T9" fmla="*/ 238247863 h 691"/>
              <a:gd name="T10" fmla="*/ 720204620 w 476"/>
              <a:gd name="T11" fmla="*/ 0 h 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7" name="Freeform 92">
            <a:extLst>
              <a:ext uri="{FF2B5EF4-FFF2-40B4-BE49-F238E27FC236}">
                <a16:creationId xmlns:a16="http://schemas.microsoft.com/office/drawing/2014/main" id="{2A587188-4ADB-02E4-6371-DF76A04C18AF}"/>
              </a:ext>
            </a:extLst>
          </p:cNvPr>
          <p:cNvSpPr/>
          <p:nvPr/>
        </p:nvSpPr>
        <p:spPr bwMode="auto">
          <a:xfrm>
            <a:off x="3512503" y="2975225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720204620 w 476"/>
              <a:gd name="T5" fmla="*/ 0 h 691"/>
              <a:gd name="T6" fmla="*/ 857043552 w 476"/>
              <a:gd name="T7" fmla="*/ 238247863 h 691"/>
              <a:gd name="T8" fmla="*/ 857043552 w 476"/>
              <a:gd name="T9" fmla="*/ 238247863 h 691"/>
              <a:gd name="T10" fmla="*/ 720204620 w 476"/>
              <a:gd name="T11" fmla="*/ 0 h 6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00" y="0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8" name="Freeform 94">
            <a:extLst>
              <a:ext uri="{FF2B5EF4-FFF2-40B4-BE49-F238E27FC236}">
                <a16:creationId xmlns:a16="http://schemas.microsoft.com/office/drawing/2014/main" id="{1D78AAED-79AC-04FA-110A-DA6F384F2AA1}"/>
              </a:ext>
            </a:extLst>
          </p:cNvPr>
          <p:cNvSpPr/>
          <p:nvPr/>
        </p:nvSpPr>
        <p:spPr bwMode="auto">
          <a:xfrm>
            <a:off x="3512503" y="2975225"/>
            <a:ext cx="478567" cy="696421"/>
          </a:xfrm>
          <a:custGeom>
            <a:avLst/>
            <a:gdLst>
              <a:gd name="T0" fmla="*/ 720204620 w 476"/>
              <a:gd name="T1" fmla="*/ 0 h 691"/>
              <a:gd name="T2" fmla="*/ 0 w 476"/>
              <a:gd name="T3" fmla="*/ 1247190354 h 691"/>
              <a:gd name="T4" fmla="*/ 857043552 w 476"/>
              <a:gd name="T5" fmla="*/ 238247863 h 691"/>
              <a:gd name="T6" fmla="*/ 720204620 w 476"/>
              <a:gd name="T7" fmla="*/ 0 h 6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6" h="691">
                <a:moveTo>
                  <a:pt x="400" y="0"/>
                </a:moveTo>
                <a:lnTo>
                  <a:pt x="0" y="691"/>
                </a:lnTo>
                <a:lnTo>
                  <a:pt x="476" y="132"/>
                </a:lnTo>
                <a:lnTo>
                  <a:pt x="4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19" name="Freeform 96">
            <a:extLst>
              <a:ext uri="{FF2B5EF4-FFF2-40B4-BE49-F238E27FC236}">
                <a16:creationId xmlns:a16="http://schemas.microsoft.com/office/drawing/2014/main" id="{7ADF9137-3688-B3BE-754D-9319FB2CFE3F}"/>
              </a:ext>
            </a:extLst>
          </p:cNvPr>
          <p:cNvSpPr/>
          <p:nvPr/>
        </p:nvSpPr>
        <p:spPr bwMode="auto">
          <a:xfrm>
            <a:off x="4161305" y="2414516"/>
            <a:ext cx="78571" cy="133332"/>
          </a:xfrm>
          <a:custGeom>
            <a:avLst/>
            <a:gdLst>
              <a:gd name="T0" fmla="*/ 140708795 w 78"/>
              <a:gd name="T1" fmla="*/ 0 h 133"/>
              <a:gd name="T2" fmla="*/ 0 w 78"/>
              <a:gd name="T3" fmla="*/ 238778716 h 133"/>
              <a:gd name="T4" fmla="*/ 0 w 78"/>
              <a:gd name="T5" fmla="*/ 238778716 h 133"/>
              <a:gd name="T6" fmla="*/ 140708795 w 78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20" name="Freeform 97">
            <a:extLst>
              <a:ext uri="{FF2B5EF4-FFF2-40B4-BE49-F238E27FC236}">
                <a16:creationId xmlns:a16="http://schemas.microsoft.com/office/drawing/2014/main" id="{14DBB3BA-294E-37D5-B421-7F36C76FD736}"/>
              </a:ext>
            </a:extLst>
          </p:cNvPr>
          <p:cNvSpPr/>
          <p:nvPr/>
        </p:nvSpPr>
        <p:spPr bwMode="auto">
          <a:xfrm>
            <a:off x="4161305" y="2414516"/>
            <a:ext cx="78571" cy="133332"/>
          </a:xfrm>
          <a:custGeom>
            <a:avLst/>
            <a:gdLst>
              <a:gd name="T0" fmla="*/ 140708795 w 78"/>
              <a:gd name="T1" fmla="*/ 0 h 133"/>
              <a:gd name="T2" fmla="*/ 0 w 78"/>
              <a:gd name="T3" fmla="*/ 238778716 h 133"/>
              <a:gd name="T4" fmla="*/ 0 w 78"/>
              <a:gd name="T5" fmla="*/ 238778716 h 133"/>
              <a:gd name="T6" fmla="*/ 140708795 w 78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133">
                <a:moveTo>
                  <a:pt x="78" y="0"/>
                </a:moveTo>
                <a:lnTo>
                  <a:pt x="0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21" name="Freeform 99">
            <a:extLst>
              <a:ext uri="{FF2B5EF4-FFF2-40B4-BE49-F238E27FC236}">
                <a16:creationId xmlns:a16="http://schemas.microsoft.com/office/drawing/2014/main" id="{7D1FA9A1-31BF-F5BF-4FA9-8217AB630526}"/>
              </a:ext>
            </a:extLst>
          </p:cNvPr>
          <p:cNvSpPr/>
          <p:nvPr/>
        </p:nvSpPr>
        <p:spPr bwMode="auto">
          <a:xfrm>
            <a:off x="3433932" y="2414516"/>
            <a:ext cx="805944" cy="133332"/>
          </a:xfrm>
          <a:custGeom>
            <a:avLst/>
            <a:gdLst>
              <a:gd name="T0" fmla="*/ 1443328802 w 800"/>
              <a:gd name="T1" fmla="*/ 0 h 133"/>
              <a:gd name="T2" fmla="*/ 0 w 800"/>
              <a:gd name="T3" fmla="*/ 0 h 133"/>
              <a:gd name="T4" fmla="*/ 1302604082 w 800"/>
              <a:gd name="T5" fmla="*/ 238778716 h 133"/>
              <a:gd name="T6" fmla="*/ 1443328802 w 800"/>
              <a:gd name="T7" fmla="*/ 0 h 1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0" h="133">
                <a:moveTo>
                  <a:pt x="800" y="0"/>
                </a:moveTo>
                <a:lnTo>
                  <a:pt x="0" y="0"/>
                </a:lnTo>
                <a:lnTo>
                  <a:pt x="722" y="133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22" name="Freeform 101">
            <a:extLst>
              <a:ext uri="{FF2B5EF4-FFF2-40B4-BE49-F238E27FC236}">
                <a16:creationId xmlns:a16="http://schemas.microsoft.com/office/drawing/2014/main" id="{188F1C1C-CEA0-E204-71F8-2BF750F4FD33}"/>
              </a:ext>
            </a:extLst>
          </p:cNvPr>
          <p:cNvSpPr/>
          <p:nvPr/>
        </p:nvSpPr>
        <p:spPr bwMode="auto">
          <a:xfrm>
            <a:off x="4732728" y="2414516"/>
            <a:ext cx="154760" cy="0"/>
          </a:xfrm>
          <a:custGeom>
            <a:avLst/>
            <a:gdLst>
              <a:gd name="T0" fmla="*/ 0 w 154"/>
              <a:gd name="T1" fmla="*/ 0 w 154"/>
              <a:gd name="T2" fmla="*/ 277153584 w 154"/>
              <a:gd name="T3" fmla="*/ 0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29" name="Freeform 102">
            <a:extLst>
              <a:ext uri="{FF2B5EF4-FFF2-40B4-BE49-F238E27FC236}">
                <a16:creationId xmlns:a16="http://schemas.microsoft.com/office/drawing/2014/main" id="{269A3811-DE12-8982-E0C7-4647E1743C17}"/>
              </a:ext>
            </a:extLst>
          </p:cNvPr>
          <p:cNvSpPr/>
          <p:nvPr/>
        </p:nvSpPr>
        <p:spPr bwMode="auto">
          <a:xfrm>
            <a:off x="4732728" y="2414516"/>
            <a:ext cx="154760" cy="0"/>
          </a:xfrm>
          <a:custGeom>
            <a:avLst/>
            <a:gdLst>
              <a:gd name="T0" fmla="*/ 0 w 154"/>
              <a:gd name="T1" fmla="*/ 0 w 154"/>
              <a:gd name="T2" fmla="*/ 277153584 w 154"/>
              <a:gd name="T3" fmla="*/ 0 w 154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154">
                <a:moveTo>
                  <a:pt x="0" y="0"/>
                </a:moveTo>
                <a:lnTo>
                  <a:pt x="0" y="0"/>
                </a:lnTo>
                <a:lnTo>
                  <a:pt x="15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A2B3B8BE-43CC-97A7-113D-5713BC79896F}"/>
              </a:ext>
            </a:extLst>
          </p:cNvPr>
          <p:cNvSpPr/>
          <p:nvPr/>
        </p:nvSpPr>
        <p:spPr bwMode="auto">
          <a:xfrm>
            <a:off x="4485112" y="1718095"/>
            <a:ext cx="402377" cy="696421"/>
          </a:xfrm>
          <a:custGeom>
            <a:avLst/>
            <a:gdLst>
              <a:gd name="T0" fmla="*/ 0 w 400"/>
              <a:gd name="T1" fmla="*/ 0 h 691"/>
              <a:gd name="T2" fmla="*/ 443168024 w 400"/>
              <a:gd name="T3" fmla="*/ 1247190354 h 691"/>
              <a:gd name="T4" fmla="*/ 720598762 w 400"/>
              <a:gd name="T5" fmla="*/ 1247190354 h 691"/>
              <a:gd name="T6" fmla="*/ 327872812 w 400"/>
              <a:gd name="T7" fmla="*/ 568545945 h 691"/>
              <a:gd name="T8" fmla="*/ 0 w 400"/>
              <a:gd name="T9" fmla="*/ 0 h 6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691">
                <a:moveTo>
                  <a:pt x="0" y="0"/>
                </a:moveTo>
                <a:lnTo>
                  <a:pt x="246" y="691"/>
                </a:lnTo>
                <a:lnTo>
                  <a:pt x="400" y="691"/>
                </a:lnTo>
                <a:lnTo>
                  <a:pt x="182" y="3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33" name="Group 1">
            <a:extLst>
              <a:ext uri="{FF2B5EF4-FFF2-40B4-BE49-F238E27FC236}">
                <a16:creationId xmlns:a16="http://schemas.microsoft.com/office/drawing/2014/main" id="{6ECA4F98-2FAC-3A6A-3B54-4680BEB06A0B}"/>
              </a:ext>
            </a:extLst>
          </p:cNvPr>
          <p:cNvGrpSpPr/>
          <p:nvPr/>
        </p:nvGrpSpPr>
        <p:grpSpPr bwMode="auto">
          <a:xfrm>
            <a:off x="3129173" y="1544287"/>
            <a:ext cx="1758315" cy="1053560"/>
            <a:chOff x="4182282" y="1935228"/>
            <a:chExt cx="2346151" cy="1404736"/>
          </a:xfrm>
          <a:solidFill>
            <a:schemeClr val="accent6"/>
          </a:solidFill>
        </p:grpSpPr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B7C15CFE-A461-55EB-8C94-46C3EB4DF07F}"/>
                </a:ext>
              </a:extLst>
            </p:cNvPr>
            <p:cNvSpPr/>
            <p:nvPr/>
          </p:nvSpPr>
          <p:spPr bwMode="auto">
            <a:xfrm>
              <a:off x="4182282" y="1935228"/>
              <a:ext cx="2346151" cy="1404736"/>
            </a:xfrm>
            <a:custGeom>
              <a:avLst/>
              <a:gdLst>
                <a:gd name="T0" fmla="*/ 569 w 738"/>
                <a:gd name="T1" fmla="*/ 73 h 442"/>
                <a:gd name="T2" fmla="*/ 438 w 738"/>
                <a:gd name="T3" fmla="*/ 0 h 442"/>
                <a:gd name="T4" fmla="*/ 335 w 738"/>
                <a:gd name="T5" fmla="*/ 0 h 442"/>
                <a:gd name="T6" fmla="*/ 215 w 738"/>
                <a:gd name="T7" fmla="*/ 69 h 442"/>
                <a:gd name="T8" fmla="*/ 0 w 738"/>
                <a:gd name="T9" fmla="*/ 442 h 442"/>
                <a:gd name="T10" fmla="*/ 128 w 738"/>
                <a:gd name="T11" fmla="*/ 365 h 442"/>
                <a:gd name="T12" fmla="*/ 738 w 738"/>
                <a:gd name="T13" fmla="*/ 365 h 442"/>
                <a:gd name="T14" fmla="*/ 569 w 738"/>
                <a:gd name="T15" fmla="*/ 7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569" y="73"/>
                  </a:moveTo>
                  <a:cubicBezTo>
                    <a:pt x="542" y="29"/>
                    <a:pt x="493" y="0"/>
                    <a:pt x="438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291" y="0"/>
                    <a:pt x="237" y="31"/>
                    <a:pt x="215" y="69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28" y="394"/>
                    <a:pt x="77" y="367"/>
                    <a:pt x="128" y="365"/>
                  </a:cubicBezTo>
                  <a:cubicBezTo>
                    <a:pt x="738" y="365"/>
                    <a:pt x="738" y="365"/>
                    <a:pt x="738" y="365"/>
                  </a:cubicBezTo>
                  <a:cubicBezTo>
                    <a:pt x="569" y="73"/>
                    <a:pt x="569" y="73"/>
                    <a:pt x="569" y="73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9BEF81F6-68CB-CAB3-18BC-13A78ED99D12}"/>
                </a:ext>
              </a:extLst>
            </p:cNvPr>
            <p:cNvSpPr/>
            <p:nvPr/>
          </p:nvSpPr>
          <p:spPr bwMode="auto">
            <a:xfrm>
              <a:off x="5991249" y="2167560"/>
              <a:ext cx="537184" cy="927986"/>
            </a:xfrm>
            <a:custGeom>
              <a:avLst/>
              <a:gdLst>
                <a:gd name="T0" fmla="*/ 0 w 400"/>
                <a:gd name="T1" fmla="*/ 0 h 691"/>
                <a:gd name="T2" fmla="*/ 246 w 400"/>
                <a:gd name="T3" fmla="*/ 691 h 691"/>
                <a:gd name="T4" fmla="*/ 400 w 400"/>
                <a:gd name="T5" fmla="*/ 691 h 691"/>
                <a:gd name="T6" fmla="*/ 182 w 400"/>
                <a:gd name="T7" fmla="*/ 315 h 691"/>
                <a:gd name="T8" fmla="*/ 0 w 400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1">
                  <a:moveTo>
                    <a:pt x="0" y="0"/>
                  </a:moveTo>
                  <a:lnTo>
                    <a:pt x="246" y="691"/>
                  </a:lnTo>
                  <a:lnTo>
                    <a:pt x="400" y="691"/>
                  </a:lnTo>
                  <a:lnTo>
                    <a:pt x="182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Freeform 119">
            <a:extLst>
              <a:ext uri="{FF2B5EF4-FFF2-40B4-BE49-F238E27FC236}">
                <a16:creationId xmlns:a16="http://schemas.microsoft.com/office/drawing/2014/main" id="{326098F9-DAB1-4024-0501-CAC54967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641" y="1802617"/>
            <a:ext cx="386900" cy="346425"/>
          </a:xfrm>
          <a:custGeom>
            <a:avLst/>
            <a:gdLst>
              <a:gd name="T0" fmla="*/ 460626 w 497"/>
              <a:gd name="T1" fmla="*/ 72821 h 444"/>
              <a:gd name="T2" fmla="*/ 460626 w 497"/>
              <a:gd name="T3" fmla="*/ 72821 h 444"/>
              <a:gd name="T4" fmla="*/ 442950 w 497"/>
              <a:gd name="T5" fmla="*/ 72821 h 444"/>
              <a:gd name="T6" fmla="*/ 442950 w 497"/>
              <a:gd name="T7" fmla="*/ 460856 h 444"/>
              <a:gd name="T8" fmla="*/ 460626 w 497"/>
              <a:gd name="T9" fmla="*/ 460856 h 444"/>
              <a:gd name="T10" fmla="*/ 515735 w 497"/>
              <a:gd name="T11" fmla="*/ 414042 h 444"/>
              <a:gd name="T12" fmla="*/ 515735 w 497"/>
              <a:gd name="T13" fmla="*/ 128998 h 444"/>
              <a:gd name="T14" fmla="*/ 460626 w 497"/>
              <a:gd name="T15" fmla="*/ 72821 h 444"/>
              <a:gd name="T16" fmla="*/ 0 w 497"/>
              <a:gd name="T17" fmla="*/ 128998 h 444"/>
              <a:gd name="T18" fmla="*/ 0 w 497"/>
              <a:gd name="T19" fmla="*/ 128998 h 444"/>
              <a:gd name="T20" fmla="*/ 0 w 497"/>
              <a:gd name="T21" fmla="*/ 414042 h 444"/>
              <a:gd name="T22" fmla="*/ 55109 w 497"/>
              <a:gd name="T23" fmla="*/ 460856 h 444"/>
              <a:gd name="T24" fmla="*/ 73825 w 497"/>
              <a:gd name="T25" fmla="*/ 460856 h 444"/>
              <a:gd name="T26" fmla="*/ 73825 w 497"/>
              <a:gd name="T27" fmla="*/ 72821 h 444"/>
              <a:gd name="T28" fmla="*/ 55109 w 497"/>
              <a:gd name="T29" fmla="*/ 72821 h 444"/>
              <a:gd name="T30" fmla="*/ 0 w 497"/>
              <a:gd name="T31" fmla="*/ 128998 h 444"/>
              <a:gd name="T32" fmla="*/ 350409 w 497"/>
              <a:gd name="T33" fmla="*/ 27048 h 444"/>
              <a:gd name="T34" fmla="*/ 350409 w 497"/>
              <a:gd name="T35" fmla="*/ 27048 h 444"/>
              <a:gd name="T36" fmla="*/ 257868 w 497"/>
              <a:gd name="T37" fmla="*/ 0 h 444"/>
              <a:gd name="T38" fmla="*/ 166366 w 497"/>
              <a:gd name="T39" fmla="*/ 27048 h 444"/>
              <a:gd name="T40" fmla="*/ 166366 w 497"/>
              <a:gd name="T41" fmla="*/ 72821 h 444"/>
              <a:gd name="T42" fmla="*/ 111257 w 497"/>
              <a:gd name="T43" fmla="*/ 72821 h 444"/>
              <a:gd name="T44" fmla="*/ 111257 w 497"/>
              <a:gd name="T45" fmla="*/ 460856 h 444"/>
              <a:gd name="T46" fmla="*/ 405518 w 497"/>
              <a:gd name="T47" fmla="*/ 460856 h 444"/>
              <a:gd name="T48" fmla="*/ 405518 w 497"/>
              <a:gd name="T49" fmla="*/ 72821 h 444"/>
              <a:gd name="T50" fmla="*/ 350409 w 497"/>
              <a:gd name="T51" fmla="*/ 72821 h 444"/>
              <a:gd name="T52" fmla="*/ 350409 w 497"/>
              <a:gd name="T53" fmla="*/ 27048 h 444"/>
              <a:gd name="T54" fmla="*/ 312976 w 497"/>
              <a:gd name="T55" fmla="*/ 72821 h 444"/>
              <a:gd name="T56" fmla="*/ 312976 w 497"/>
              <a:gd name="T57" fmla="*/ 72821 h 444"/>
              <a:gd name="T58" fmla="*/ 202759 w 497"/>
              <a:gd name="T59" fmla="*/ 72821 h 444"/>
              <a:gd name="T60" fmla="*/ 202759 w 497"/>
              <a:gd name="T61" fmla="*/ 45773 h 444"/>
              <a:gd name="T62" fmla="*/ 257868 w 497"/>
              <a:gd name="T63" fmla="*/ 27048 h 444"/>
              <a:gd name="T64" fmla="*/ 312976 w 497"/>
              <a:gd name="T65" fmla="*/ 45773 h 444"/>
              <a:gd name="T66" fmla="*/ 312976 w 497"/>
              <a:gd name="T67" fmla="*/ 72821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A4B54ABC-1C36-D4D7-F351-BCE299718FB3}"/>
              </a:ext>
            </a:extLst>
          </p:cNvPr>
          <p:cNvGrpSpPr/>
          <p:nvPr/>
        </p:nvGrpSpPr>
        <p:grpSpPr bwMode="auto">
          <a:xfrm>
            <a:off x="4173210" y="1544287"/>
            <a:ext cx="1498795" cy="1430938"/>
            <a:chOff x="5574932" y="1935228"/>
            <a:chExt cx="1999668" cy="1908347"/>
          </a:xfrm>
          <a:solidFill>
            <a:srgbClr val="09607D"/>
          </a:solidFill>
        </p:grpSpPr>
        <p:sp>
          <p:nvSpPr>
            <p:cNvPr id="38" name="Freeform 77">
              <a:extLst>
                <a:ext uri="{FF2B5EF4-FFF2-40B4-BE49-F238E27FC236}">
                  <a16:creationId xmlns:a16="http://schemas.microsoft.com/office/drawing/2014/main" id="{C77EE5C3-4AB3-24D8-71DB-CC6DE132F02B}"/>
                </a:ext>
              </a:extLst>
            </p:cNvPr>
            <p:cNvSpPr/>
            <p:nvPr/>
          </p:nvSpPr>
          <p:spPr bwMode="auto">
            <a:xfrm>
              <a:off x="5574932" y="1935228"/>
              <a:ext cx="1999668" cy="1908347"/>
            </a:xfrm>
            <a:custGeom>
              <a:avLst/>
              <a:gdLst>
                <a:gd name="T0" fmla="*/ 604 w 629"/>
                <a:gd name="T1" fmla="*/ 308 h 600"/>
                <a:gd name="T2" fmla="*/ 602 w 629"/>
                <a:gd name="T3" fmla="*/ 158 h 600"/>
                <a:gd name="T4" fmla="*/ 550 w 629"/>
                <a:gd name="T5" fmla="*/ 69 h 600"/>
                <a:gd name="T6" fmla="*/ 430 w 629"/>
                <a:gd name="T7" fmla="*/ 0 h 600"/>
                <a:gd name="T8" fmla="*/ 0 w 629"/>
                <a:gd name="T9" fmla="*/ 0 h 600"/>
                <a:gd name="T10" fmla="*/ 131 w 629"/>
                <a:gd name="T11" fmla="*/ 73 h 600"/>
                <a:gd name="T12" fmla="*/ 436 w 629"/>
                <a:gd name="T13" fmla="*/ 600 h 600"/>
                <a:gd name="T14" fmla="*/ 604 w 629"/>
                <a:gd name="T15" fmla="*/ 30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9" h="600">
                  <a:moveTo>
                    <a:pt x="604" y="308"/>
                  </a:moveTo>
                  <a:cubicBezTo>
                    <a:pt x="628" y="262"/>
                    <a:pt x="629" y="206"/>
                    <a:pt x="602" y="158"/>
                  </a:cubicBezTo>
                  <a:cubicBezTo>
                    <a:pt x="550" y="69"/>
                    <a:pt x="550" y="69"/>
                    <a:pt x="550" y="69"/>
                  </a:cubicBezTo>
                  <a:cubicBezTo>
                    <a:pt x="528" y="31"/>
                    <a:pt x="474" y="0"/>
                    <a:pt x="4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104" y="29"/>
                    <a:pt x="131" y="73"/>
                  </a:cubicBezTo>
                  <a:cubicBezTo>
                    <a:pt x="436" y="600"/>
                    <a:pt x="436" y="600"/>
                    <a:pt x="436" y="600"/>
                  </a:cubicBezTo>
                  <a:cubicBezTo>
                    <a:pt x="604" y="308"/>
                    <a:pt x="604" y="308"/>
                    <a:pt x="604" y="30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81BD0C28-855C-97AF-DC0C-D0E65BF04EBE}"/>
                </a:ext>
              </a:extLst>
            </p:cNvPr>
            <p:cNvSpPr/>
            <p:nvPr/>
          </p:nvSpPr>
          <p:spPr bwMode="auto">
            <a:xfrm>
              <a:off x="6856115" y="2914246"/>
              <a:ext cx="639249" cy="929328"/>
            </a:xfrm>
            <a:custGeom>
              <a:avLst/>
              <a:gdLst>
                <a:gd name="T0" fmla="*/ 476 w 476"/>
                <a:gd name="T1" fmla="*/ 0 h 692"/>
                <a:gd name="T2" fmla="*/ 0 w 476"/>
                <a:gd name="T3" fmla="*/ 559 h 692"/>
                <a:gd name="T4" fmla="*/ 78 w 476"/>
                <a:gd name="T5" fmla="*/ 692 h 692"/>
                <a:gd name="T6" fmla="*/ 476 w 476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2">
                  <a:moveTo>
                    <a:pt x="476" y="0"/>
                  </a:moveTo>
                  <a:lnTo>
                    <a:pt x="0" y="559"/>
                  </a:lnTo>
                  <a:lnTo>
                    <a:pt x="78" y="692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Freeform 28">
            <a:extLst>
              <a:ext uri="{FF2B5EF4-FFF2-40B4-BE49-F238E27FC236}">
                <a16:creationId xmlns:a16="http://schemas.microsoft.com/office/drawing/2014/main" id="{8177107D-2D6C-BAB9-5FDB-09B8EA17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678" y="1819284"/>
            <a:ext cx="432139" cy="364282"/>
          </a:xfrm>
          <a:custGeom>
            <a:avLst/>
            <a:gdLst>
              <a:gd name="T0" fmla="*/ 143818 w 498"/>
              <a:gd name="T1" fmla="*/ 94097 h 418"/>
              <a:gd name="T2" fmla="*/ 143818 w 498"/>
              <a:gd name="T3" fmla="*/ 94097 h 418"/>
              <a:gd name="T4" fmla="*/ 41754 w 498"/>
              <a:gd name="T5" fmla="*/ 299716 h 418"/>
              <a:gd name="T6" fmla="*/ 401300 w 498"/>
              <a:gd name="T7" fmla="*/ 134756 h 418"/>
              <a:gd name="T8" fmla="*/ 10438 w 498"/>
              <a:gd name="T9" fmla="*/ 443765 h 418"/>
              <a:gd name="T10" fmla="*/ 51032 w 498"/>
              <a:gd name="T11" fmla="*/ 464676 h 418"/>
              <a:gd name="T12" fmla="*/ 112503 w 498"/>
              <a:gd name="T13" fmla="*/ 361285 h 418"/>
              <a:gd name="T14" fmla="*/ 339829 w 498"/>
              <a:gd name="T15" fmla="*/ 361285 h 418"/>
              <a:gd name="T16" fmla="*/ 543958 w 498"/>
              <a:gd name="T17" fmla="*/ 83642 h 418"/>
              <a:gd name="T18" fmla="*/ 143818 w 498"/>
              <a:gd name="T19" fmla="*/ 9409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41" name="Group 3">
            <a:extLst>
              <a:ext uri="{FF2B5EF4-FFF2-40B4-BE49-F238E27FC236}">
                <a16:creationId xmlns:a16="http://schemas.microsoft.com/office/drawing/2014/main" id="{B49DED7D-F98B-0FE8-C2AB-D4A2D6A7B8C5}"/>
              </a:ext>
            </a:extLst>
          </p:cNvPr>
          <p:cNvGrpSpPr/>
          <p:nvPr/>
        </p:nvGrpSpPr>
        <p:grpSpPr bwMode="auto">
          <a:xfrm>
            <a:off x="4887489" y="1920473"/>
            <a:ext cx="1285701" cy="1617841"/>
            <a:chOff x="6528433" y="2437495"/>
            <a:chExt cx="1713617" cy="2156795"/>
          </a:xfrm>
          <a:solidFill>
            <a:schemeClr val="accent6"/>
          </a:solidFill>
        </p:grpSpPr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BBED1511-1B8B-C17A-9AA5-91A2D7AEAFE6}"/>
                </a:ext>
              </a:extLst>
            </p:cNvPr>
            <p:cNvSpPr/>
            <p:nvPr/>
          </p:nvSpPr>
          <p:spPr bwMode="auto">
            <a:xfrm>
              <a:off x="6528433" y="2437495"/>
              <a:ext cx="1713617" cy="2156794"/>
            </a:xfrm>
            <a:custGeom>
              <a:avLst/>
              <a:gdLst>
                <a:gd name="T0" fmla="*/ 337 w 539"/>
                <a:gd name="T1" fmla="*/ 678 h 678"/>
                <a:gd name="T2" fmla="*/ 466 w 539"/>
                <a:gd name="T3" fmla="*/ 600 h 678"/>
                <a:gd name="T4" fmla="*/ 517 w 539"/>
                <a:gd name="T5" fmla="*/ 511 h 678"/>
                <a:gd name="T6" fmla="*/ 517 w 539"/>
                <a:gd name="T7" fmla="*/ 373 h 678"/>
                <a:gd name="T8" fmla="*/ 302 w 539"/>
                <a:gd name="T9" fmla="*/ 0 h 678"/>
                <a:gd name="T10" fmla="*/ 304 w 539"/>
                <a:gd name="T11" fmla="*/ 150 h 678"/>
                <a:gd name="T12" fmla="*/ 0 w 539"/>
                <a:gd name="T13" fmla="*/ 678 h 678"/>
                <a:gd name="T14" fmla="*/ 337 w 539"/>
                <a:gd name="T15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8">
                  <a:moveTo>
                    <a:pt x="337" y="678"/>
                  </a:moveTo>
                  <a:cubicBezTo>
                    <a:pt x="389" y="676"/>
                    <a:pt x="438" y="648"/>
                    <a:pt x="466" y="600"/>
                  </a:cubicBezTo>
                  <a:cubicBezTo>
                    <a:pt x="517" y="511"/>
                    <a:pt x="517" y="511"/>
                    <a:pt x="517" y="511"/>
                  </a:cubicBezTo>
                  <a:cubicBezTo>
                    <a:pt x="539" y="473"/>
                    <a:pt x="539" y="411"/>
                    <a:pt x="517" y="37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29" y="48"/>
                    <a:pt x="328" y="104"/>
                    <a:pt x="304" y="150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337" y="678"/>
                    <a:pt x="337" y="678"/>
                    <a:pt x="337" y="67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C8D273CB-888A-28BB-C53D-AFC5D8D8C4C6}"/>
                </a:ext>
              </a:extLst>
            </p:cNvPr>
            <p:cNvSpPr/>
            <p:nvPr/>
          </p:nvSpPr>
          <p:spPr bwMode="auto">
            <a:xfrm>
              <a:off x="6528433" y="4412990"/>
              <a:ext cx="1071682" cy="181300"/>
            </a:xfrm>
            <a:custGeom>
              <a:avLst/>
              <a:gdLst>
                <a:gd name="T0" fmla="*/ 76 w 798"/>
                <a:gd name="T1" fmla="*/ 0 h 135"/>
                <a:gd name="T2" fmla="*/ 0 w 798"/>
                <a:gd name="T3" fmla="*/ 135 h 135"/>
                <a:gd name="T4" fmla="*/ 798 w 798"/>
                <a:gd name="T5" fmla="*/ 135 h 135"/>
                <a:gd name="T6" fmla="*/ 76 w 798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8" h="135">
                  <a:moveTo>
                    <a:pt x="76" y="0"/>
                  </a:moveTo>
                  <a:lnTo>
                    <a:pt x="0" y="135"/>
                  </a:lnTo>
                  <a:lnTo>
                    <a:pt x="798" y="13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Freeform 154">
            <a:extLst>
              <a:ext uri="{FF2B5EF4-FFF2-40B4-BE49-F238E27FC236}">
                <a16:creationId xmlns:a16="http://schemas.microsoft.com/office/drawing/2014/main" id="{A393D413-3C0D-FD55-AA63-EF3A554D4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149" y="2775227"/>
            <a:ext cx="294045" cy="399996"/>
          </a:xfrm>
          <a:custGeom>
            <a:avLst/>
            <a:gdLst>
              <a:gd name="T0" fmla="*/ 382887 w 355"/>
              <a:gd name="T1" fmla="*/ 144602 h 487"/>
              <a:gd name="T2" fmla="*/ 382887 w 355"/>
              <a:gd name="T3" fmla="*/ 144602 h 487"/>
              <a:gd name="T4" fmla="*/ 128367 w 355"/>
              <a:gd name="T5" fmla="*/ 18623 h 487"/>
              <a:gd name="T6" fmla="*/ 9960 w 355"/>
              <a:gd name="T7" fmla="*/ 58060 h 487"/>
              <a:gd name="T8" fmla="*/ 0 w 355"/>
              <a:gd name="T9" fmla="*/ 86542 h 487"/>
              <a:gd name="T10" fmla="*/ 9960 w 355"/>
              <a:gd name="T11" fmla="*/ 377936 h 487"/>
              <a:gd name="T12" fmla="*/ 19919 w 355"/>
              <a:gd name="T13" fmla="*/ 397654 h 487"/>
              <a:gd name="T14" fmla="*/ 245668 w 355"/>
              <a:gd name="T15" fmla="*/ 532397 h 487"/>
              <a:gd name="T16" fmla="*/ 255627 w 355"/>
              <a:gd name="T17" fmla="*/ 532397 h 487"/>
              <a:gd name="T18" fmla="*/ 265587 w 355"/>
              <a:gd name="T19" fmla="*/ 532397 h 487"/>
              <a:gd name="T20" fmla="*/ 274440 w 355"/>
              <a:gd name="T21" fmla="*/ 523633 h 487"/>
              <a:gd name="T22" fmla="*/ 274440 w 355"/>
              <a:gd name="T23" fmla="*/ 222380 h 487"/>
              <a:gd name="T24" fmla="*/ 265587 w 355"/>
              <a:gd name="T25" fmla="*/ 202661 h 487"/>
              <a:gd name="T26" fmla="*/ 48691 w 355"/>
              <a:gd name="T27" fmla="*/ 76683 h 487"/>
              <a:gd name="T28" fmla="*/ 78569 w 355"/>
              <a:gd name="T29" fmla="*/ 58060 h 487"/>
              <a:gd name="T30" fmla="*/ 118407 w 355"/>
              <a:gd name="T31" fmla="*/ 48201 h 487"/>
              <a:gd name="T32" fmla="*/ 333090 w 355"/>
              <a:gd name="T33" fmla="*/ 164320 h 487"/>
              <a:gd name="T34" fmla="*/ 343049 w 355"/>
              <a:gd name="T35" fmla="*/ 174179 h 487"/>
              <a:gd name="T36" fmla="*/ 343049 w 355"/>
              <a:gd name="T37" fmla="*/ 465573 h 487"/>
              <a:gd name="T38" fmla="*/ 362968 w 355"/>
              <a:gd name="T39" fmla="*/ 484196 h 487"/>
              <a:gd name="T40" fmla="*/ 391740 w 355"/>
              <a:gd name="T41" fmla="*/ 465573 h 487"/>
              <a:gd name="T42" fmla="*/ 391740 w 355"/>
              <a:gd name="T43" fmla="*/ 154461 h 487"/>
              <a:gd name="T44" fmla="*/ 382887 w 355"/>
              <a:gd name="T45" fmla="*/ 144602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95287037-D847-43FB-E786-B8784A4A92D3}"/>
              </a:ext>
            </a:extLst>
          </p:cNvPr>
          <p:cNvGrpSpPr/>
          <p:nvPr/>
        </p:nvGrpSpPr>
        <p:grpSpPr bwMode="auto">
          <a:xfrm>
            <a:off x="4239876" y="3352602"/>
            <a:ext cx="1758316" cy="1053561"/>
            <a:chOff x="5663567" y="4345842"/>
            <a:chExt cx="2346151" cy="1406079"/>
          </a:xfrm>
          <a:solidFill>
            <a:srgbClr val="09607D"/>
          </a:solidFill>
        </p:grpSpPr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7C1B1587-2E12-987D-FB69-3C93D938C478}"/>
                </a:ext>
              </a:extLst>
            </p:cNvPr>
            <p:cNvSpPr/>
            <p:nvPr/>
          </p:nvSpPr>
          <p:spPr bwMode="auto">
            <a:xfrm>
              <a:off x="5663567" y="4345842"/>
              <a:ext cx="2346151" cy="1406079"/>
            </a:xfrm>
            <a:custGeom>
              <a:avLst/>
              <a:gdLst>
                <a:gd name="T0" fmla="*/ 168 w 738"/>
                <a:gd name="T1" fmla="*/ 370 h 442"/>
                <a:gd name="T2" fmla="*/ 300 w 738"/>
                <a:gd name="T3" fmla="*/ 442 h 442"/>
                <a:gd name="T4" fmla="*/ 402 w 738"/>
                <a:gd name="T5" fmla="*/ 442 h 442"/>
                <a:gd name="T6" fmla="*/ 522 w 738"/>
                <a:gd name="T7" fmla="*/ 373 h 442"/>
                <a:gd name="T8" fmla="*/ 738 w 738"/>
                <a:gd name="T9" fmla="*/ 0 h 442"/>
                <a:gd name="T10" fmla="*/ 609 w 738"/>
                <a:gd name="T11" fmla="*/ 78 h 442"/>
                <a:gd name="T12" fmla="*/ 0 w 738"/>
                <a:gd name="T13" fmla="*/ 78 h 442"/>
                <a:gd name="T14" fmla="*/ 168 w 738"/>
                <a:gd name="T15" fmla="*/ 37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8" h="442">
                  <a:moveTo>
                    <a:pt x="168" y="370"/>
                  </a:moveTo>
                  <a:cubicBezTo>
                    <a:pt x="196" y="413"/>
                    <a:pt x="244" y="442"/>
                    <a:pt x="300" y="442"/>
                  </a:cubicBezTo>
                  <a:cubicBezTo>
                    <a:pt x="402" y="442"/>
                    <a:pt x="402" y="442"/>
                    <a:pt x="402" y="442"/>
                  </a:cubicBezTo>
                  <a:cubicBezTo>
                    <a:pt x="446" y="442"/>
                    <a:pt x="500" y="411"/>
                    <a:pt x="522" y="373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10" y="48"/>
                    <a:pt x="661" y="76"/>
                    <a:pt x="609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8" y="370"/>
                    <a:pt x="168" y="370"/>
                    <a:pt x="168" y="37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FF861D94-E724-1E35-71BD-DE2AA29F2C1A}"/>
                </a:ext>
              </a:extLst>
            </p:cNvPr>
            <p:cNvSpPr/>
            <p:nvPr/>
          </p:nvSpPr>
          <p:spPr bwMode="auto">
            <a:xfrm>
              <a:off x="5663567" y="4594289"/>
              <a:ext cx="534498" cy="927986"/>
            </a:xfrm>
            <a:custGeom>
              <a:avLst/>
              <a:gdLst>
                <a:gd name="T0" fmla="*/ 0 w 398"/>
                <a:gd name="T1" fmla="*/ 0 h 691"/>
                <a:gd name="T2" fmla="*/ 5 w 398"/>
                <a:gd name="T3" fmla="*/ 7 h 691"/>
                <a:gd name="T4" fmla="*/ 398 w 398"/>
                <a:gd name="T5" fmla="*/ 691 h 691"/>
                <a:gd name="T6" fmla="*/ 154 w 398"/>
                <a:gd name="T7" fmla="*/ 0 h 691"/>
                <a:gd name="T8" fmla="*/ 0 w 398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691">
                  <a:moveTo>
                    <a:pt x="0" y="0"/>
                  </a:moveTo>
                  <a:lnTo>
                    <a:pt x="5" y="7"/>
                  </a:lnTo>
                  <a:lnTo>
                    <a:pt x="398" y="691"/>
                  </a:lnTo>
                  <a:lnTo>
                    <a:pt x="15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Freeform 115">
            <a:extLst>
              <a:ext uri="{FF2B5EF4-FFF2-40B4-BE49-F238E27FC236}">
                <a16:creationId xmlns:a16="http://schemas.microsoft.com/office/drawing/2014/main" id="{A9B51C37-A844-4FD8-B84F-70E3FF67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488" y="3812121"/>
            <a:ext cx="301188" cy="373806"/>
          </a:xfrm>
          <a:custGeom>
            <a:avLst/>
            <a:gdLst>
              <a:gd name="T0" fmla="*/ 382803 w 400"/>
              <a:gd name="T1" fmla="*/ 124263 h 498"/>
              <a:gd name="T2" fmla="*/ 382803 w 400"/>
              <a:gd name="T3" fmla="*/ 124263 h 498"/>
              <a:gd name="T4" fmla="*/ 232093 w 400"/>
              <a:gd name="T5" fmla="*/ 9019 h 498"/>
              <a:gd name="T6" fmla="*/ 115544 w 400"/>
              <a:gd name="T7" fmla="*/ 151321 h 498"/>
              <a:gd name="T8" fmla="*/ 133629 w 400"/>
              <a:gd name="T9" fmla="*/ 213453 h 498"/>
              <a:gd name="T10" fmla="*/ 9043 w 400"/>
              <a:gd name="T11" fmla="*/ 407865 h 498"/>
              <a:gd name="T12" fmla="*/ 0 w 400"/>
              <a:gd name="T13" fmla="*/ 434922 h 498"/>
              <a:gd name="T14" fmla="*/ 9043 w 400"/>
              <a:gd name="T15" fmla="*/ 479016 h 498"/>
              <a:gd name="T16" fmla="*/ 27128 w 400"/>
              <a:gd name="T17" fmla="*/ 498056 h 498"/>
              <a:gd name="T18" fmla="*/ 62293 w 400"/>
              <a:gd name="T19" fmla="*/ 488035 h 498"/>
              <a:gd name="T20" fmla="*/ 89421 w 400"/>
              <a:gd name="T21" fmla="*/ 470999 h 498"/>
              <a:gd name="T22" fmla="*/ 142672 w 400"/>
              <a:gd name="T23" fmla="*/ 390829 h 498"/>
              <a:gd name="T24" fmla="*/ 142672 w 400"/>
              <a:gd name="T25" fmla="*/ 390829 h 498"/>
              <a:gd name="T26" fmla="*/ 177838 w 400"/>
              <a:gd name="T27" fmla="*/ 381809 h 498"/>
              <a:gd name="T28" fmla="*/ 232093 w 400"/>
              <a:gd name="T29" fmla="*/ 284603 h 498"/>
              <a:gd name="T30" fmla="*/ 294387 w 400"/>
              <a:gd name="T31" fmla="*/ 284603 h 498"/>
              <a:gd name="T32" fmla="*/ 382803 w 400"/>
              <a:gd name="T33" fmla="*/ 124263 h 498"/>
              <a:gd name="T34" fmla="*/ 320510 w 400"/>
              <a:gd name="T35" fmla="*/ 159338 h 498"/>
              <a:gd name="T36" fmla="*/ 320510 w 400"/>
              <a:gd name="T37" fmla="*/ 159338 h 498"/>
              <a:gd name="T38" fmla="*/ 257212 w 400"/>
              <a:gd name="T39" fmla="*/ 142302 h 498"/>
              <a:gd name="T40" fmla="*/ 222046 w 400"/>
              <a:gd name="T41" fmla="*/ 80170 h 498"/>
              <a:gd name="T42" fmla="*/ 311467 w 400"/>
              <a:gd name="T43" fmla="*/ 71151 h 498"/>
              <a:gd name="T44" fmla="*/ 320510 w 400"/>
              <a:gd name="T45" fmla="*/ 159338 h 49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49" name="Group 5">
            <a:extLst>
              <a:ext uri="{FF2B5EF4-FFF2-40B4-BE49-F238E27FC236}">
                <a16:creationId xmlns:a16="http://schemas.microsoft.com/office/drawing/2014/main" id="{1AA5E2A6-627B-7273-F25B-58BBA1A9F349}"/>
              </a:ext>
            </a:extLst>
          </p:cNvPr>
          <p:cNvGrpSpPr/>
          <p:nvPr/>
        </p:nvGrpSpPr>
        <p:grpSpPr bwMode="auto">
          <a:xfrm>
            <a:off x="3452980" y="2975225"/>
            <a:ext cx="1501175" cy="1430938"/>
            <a:chOff x="4614716" y="3843574"/>
            <a:chExt cx="2002354" cy="1908348"/>
          </a:xfrm>
          <a:solidFill>
            <a:schemeClr val="accent6"/>
          </a:solidFill>
        </p:grpSpPr>
        <p:sp>
          <p:nvSpPr>
            <p:cNvPr id="50" name="Freeform 90">
              <a:extLst>
                <a:ext uri="{FF2B5EF4-FFF2-40B4-BE49-F238E27FC236}">
                  <a16:creationId xmlns:a16="http://schemas.microsoft.com/office/drawing/2014/main" id="{E6F8EF8F-8E20-FDD9-30D2-A17E04CB28D6}"/>
                </a:ext>
              </a:extLst>
            </p:cNvPr>
            <p:cNvSpPr/>
            <p:nvPr/>
          </p:nvSpPr>
          <p:spPr bwMode="auto">
            <a:xfrm>
              <a:off x="4614716" y="3843575"/>
              <a:ext cx="2002354" cy="1908347"/>
            </a:xfrm>
            <a:custGeom>
              <a:avLst/>
              <a:gdLst>
                <a:gd name="T0" fmla="*/ 25 w 630"/>
                <a:gd name="T1" fmla="*/ 292 h 600"/>
                <a:gd name="T2" fmla="*/ 28 w 630"/>
                <a:gd name="T3" fmla="*/ 442 h 600"/>
                <a:gd name="T4" fmla="*/ 79 w 630"/>
                <a:gd name="T5" fmla="*/ 531 h 600"/>
                <a:gd name="T6" fmla="*/ 199 w 630"/>
                <a:gd name="T7" fmla="*/ 600 h 600"/>
                <a:gd name="T8" fmla="*/ 630 w 630"/>
                <a:gd name="T9" fmla="*/ 600 h 600"/>
                <a:gd name="T10" fmla="*/ 498 w 630"/>
                <a:gd name="T11" fmla="*/ 528 h 600"/>
                <a:gd name="T12" fmla="*/ 194 w 630"/>
                <a:gd name="T13" fmla="*/ 0 h 600"/>
                <a:gd name="T14" fmla="*/ 25 w 630"/>
                <a:gd name="T15" fmla="*/ 29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0" h="600">
                  <a:moveTo>
                    <a:pt x="25" y="292"/>
                  </a:moveTo>
                  <a:cubicBezTo>
                    <a:pt x="1" y="338"/>
                    <a:pt x="0" y="394"/>
                    <a:pt x="28" y="442"/>
                  </a:cubicBezTo>
                  <a:cubicBezTo>
                    <a:pt x="79" y="531"/>
                    <a:pt x="79" y="531"/>
                    <a:pt x="79" y="531"/>
                  </a:cubicBezTo>
                  <a:cubicBezTo>
                    <a:pt x="101" y="569"/>
                    <a:pt x="155" y="600"/>
                    <a:pt x="199" y="600"/>
                  </a:cubicBezTo>
                  <a:cubicBezTo>
                    <a:pt x="630" y="600"/>
                    <a:pt x="630" y="600"/>
                    <a:pt x="630" y="600"/>
                  </a:cubicBezTo>
                  <a:cubicBezTo>
                    <a:pt x="574" y="600"/>
                    <a:pt x="526" y="571"/>
                    <a:pt x="498" y="528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5" y="292"/>
                    <a:pt x="25" y="292"/>
                    <a:pt x="25" y="2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93">
              <a:extLst>
                <a:ext uri="{FF2B5EF4-FFF2-40B4-BE49-F238E27FC236}">
                  <a16:creationId xmlns:a16="http://schemas.microsoft.com/office/drawing/2014/main" id="{7E8579A7-57E8-2AB7-D1BD-32B88F82833B}"/>
                </a:ext>
              </a:extLst>
            </p:cNvPr>
            <p:cNvSpPr/>
            <p:nvPr/>
          </p:nvSpPr>
          <p:spPr bwMode="auto">
            <a:xfrm>
              <a:off x="4693950" y="3843574"/>
              <a:ext cx="639249" cy="927986"/>
            </a:xfrm>
            <a:custGeom>
              <a:avLst/>
              <a:gdLst>
                <a:gd name="T0" fmla="*/ 400 w 476"/>
                <a:gd name="T1" fmla="*/ 0 h 691"/>
                <a:gd name="T2" fmla="*/ 0 w 476"/>
                <a:gd name="T3" fmla="*/ 691 h 691"/>
                <a:gd name="T4" fmla="*/ 476 w 476"/>
                <a:gd name="T5" fmla="*/ 132 h 691"/>
                <a:gd name="T6" fmla="*/ 400 w 476"/>
                <a:gd name="T7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91">
                  <a:moveTo>
                    <a:pt x="400" y="0"/>
                  </a:moveTo>
                  <a:lnTo>
                    <a:pt x="0" y="691"/>
                  </a:lnTo>
                  <a:lnTo>
                    <a:pt x="476" y="132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Freeform 116">
            <a:extLst>
              <a:ext uri="{FF2B5EF4-FFF2-40B4-BE49-F238E27FC236}">
                <a16:creationId xmlns:a16="http://schemas.microsoft.com/office/drawing/2014/main" id="{70BC7472-DF67-FCDD-9837-435F2317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86" y="3807359"/>
            <a:ext cx="330949" cy="344045"/>
          </a:xfrm>
          <a:custGeom>
            <a:avLst/>
            <a:gdLst>
              <a:gd name="T0" fmla="*/ 396675 w 445"/>
              <a:gd name="T1" fmla="*/ 157890 h 462"/>
              <a:gd name="T2" fmla="*/ 396675 w 445"/>
              <a:gd name="T3" fmla="*/ 157890 h 462"/>
              <a:gd name="T4" fmla="*/ 263789 w 445"/>
              <a:gd name="T5" fmla="*/ 7944 h 462"/>
              <a:gd name="T6" fmla="*/ 35701 w 445"/>
              <a:gd name="T7" fmla="*/ 246269 h 462"/>
              <a:gd name="T8" fmla="*/ 8925 w 445"/>
              <a:gd name="T9" fmla="*/ 316773 h 462"/>
              <a:gd name="T10" fmla="*/ 80327 w 445"/>
              <a:gd name="T11" fmla="*/ 352522 h 462"/>
              <a:gd name="T12" fmla="*/ 97185 w 445"/>
              <a:gd name="T13" fmla="*/ 343585 h 462"/>
              <a:gd name="T14" fmla="*/ 132886 w 445"/>
              <a:gd name="T15" fmla="*/ 369403 h 462"/>
              <a:gd name="T16" fmla="*/ 158670 w 445"/>
              <a:gd name="T17" fmla="*/ 430970 h 462"/>
              <a:gd name="T18" fmla="*/ 185446 w 445"/>
              <a:gd name="T19" fmla="*/ 448845 h 462"/>
              <a:gd name="T20" fmla="*/ 238005 w 445"/>
              <a:gd name="T21" fmla="*/ 430970 h 462"/>
              <a:gd name="T22" fmla="*/ 246930 w 445"/>
              <a:gd name="T23" fmla="*/ 413096 h 462"/>
              <a:gd name="T24" fmla="*/ 229080 w 445"/>
              <a:gd name="T25" fmla="*/ 387278 h 462"/>
              <a:gd name="T26" fmla="*/ 202304 w 445"/>
              <a:gd name="T27" fmla="*/ 334648 h 462"/>
              <a:gd name="T28" fmla="*/ 229080 w 445"/>
              <a:gd name="T29" fmla="*/ 307836 h 462"/>
              <a:gd name="T30" fmla="*/ 413534 w 445"/>
              <a:gd name="T31" fmla="*/ 352522 h 462"/>
              <a:gd name="T32" fmla="*/ 396675 w 445"/>
              <a:gd name="T33" fmla="*/ 157890 h 462"/>
              <a:gd name="T34" fmla="*/ 386758 w 445"/>
              <a:gd name="T35" fmla="*/ 307836 h 462"/>
              <a:gd name="T36" fmla="*/ 386758 w 445"/>
              <a:gd name="T37" fmla="*/ 307836 h 462"/>
              <a:gd name="T38" fmla="*/ 299490 w 445"/>
              <a:gd name="T39" fmla="*/ 202576 h 462"/>
              <a:gd name="T40" fmla="*/ 281639 w 445"/>
              <a:gd name="T41" fmla="*/ 61567 h 462"/>
              <a:gd name="T42" fmla="*/ 360974 w 445"/>
              <a:gd name="T43" fmla="*/ 175764 h 462"/>
              <a:gd name="T44" fmla="*/ 386758 w 445"/>
              <a:gd name="T45" fmla="*/ 307836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88EE928F-272E-C4DA-B176-3A3454629315}"/>
              </a:ext>
            </a:extLst>
          </p:cNvPr>
          <p:cNvGrpSpPr/>
          <p:nvPr/>
        </p:nvGrpSpPr>
        <p:grpSpPr bwMode="auto">
          <a:xfrm>
            <a:off x="2954174" y="2414515"/>
            <a:ext cx="1285701" cy="1614270"/>
            <a:chOff x="3949950" y="3095545"/>
            <a:chExt cx="1713617" cy="2152765"/>
          </a:xfrm>
          <a:solidFill>
            <a:srgbClr val="09607D"/>
          </a:solidFill>
        </p:grpSpPr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7F68B553-F401-5BE1-F1E7-A731EAFC823B}"/>
                </a:ext>
              </a:extLst>
            </p:cNvPr>
            <p:cNvSpPr/>
            <p:nvPr/>
          </p:nvSpPr>
          <p:spPr bwMode="auto">
            <a:xfrm>
              <a:off x="3949950" y="3095545"/>
              <a:ext cx="1713617" cy="2152765"/>
            </a:xfrm>
            <a:custGeom>
              <a:avLst/>
              <a:gdLst>
                <a:gd name="T0" fmla="*/ 201 w 539"/>
                <a:gd name="T1" fmla="*/ 0 h 677"/>
                <a:gd name="T2" fmla="*/ 73 w 539"/>
                <a:gd name="T3" fmla="*/ 77 h 677"/>
                <a:gd name="T4" fmla="*/ 22 w 539"/>
                <a:gd name="T5" fmla="*/ 166 h 677"/>
                <a:gd name="T6" fmla="*/ 22 w 539"/>
                <a:gd name="T7" fmla="*/ 304 h 677"/>
                <a:gd name="T8" fmla="*/ 237 w 539"/>
                <a:gd name="T9" fmla="*/ 677 h 677"/>
                <a:gd name="T10" fmla="*/ 234 w 539"/>
                <a:gd name="T11" fmla="*/ 527 h 677"/>
                <a:gd name="T12" fmla="*/ 539 w 539"/>
                <a:gd name="T13" fmla="*/ 0 h 677"/>
                <a:gd name="T14" fmla="*/ 201 w 539"/>
                <a:gd name="T1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677">
                  <a:moveTo>
                    <a:pt x="201" y="0"/>
                  </a:moveTo>
                  <a:cubicBezTo>
                    <a:pt x="150" y="2"/>
                    <a:pt x="101" y="29"/>
                    <a:pt x="73" y="77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0" y="204"/>
                    <a:pt x="0" y="266"/>
                    <a:pt x="22" y="304"/>
                  </a:cubicBezTo>
                  <a:cubicBezTo>
                    <a:pt x="237" y="677"/>
                    <a:pt x="237" y="677"/>
                    <a:pt x="237" y="677"/>
                  </a:cubicBezTo>
                  <a:cubicBezTo>
                    <a:pt x="209" y="629"/>
                    <a:pt x="210" y="573"/>
                    <a:pt x="234" y="527"/>
                  </a:cubicBezTo>
                  <a:cubicBezTo>
                    <a:pt x="539" y="0"/>
                    <a:pt x="539" y="0"/>
                    <a:pt x="539" y="0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8">
              <a:extLst>
                <a:ext uri="{FF2B5EF4-FFF2-40B4-BE49-F238E27FC236}">
                  <a16:creationId xmlns:a16="http://schemas.microsoft.com/office/drawing/2014/main" id="{25E5B778-C802-FAC5-2932-298C0E96D8F7}"/>
                </a:ext>
              </a:extLst>
            </p:cNvPr>
            <p:cNvSpPr/>
            <p:nvPr/>
          </p:nvSpPr>
          <p:spPr bwMode="auto">
            <a:xfrm>
              <a:off x="4589199" y="3095545"/>
              <a:ext cx="1074368" cy="178614"/>
            </a:xfrm>
            <a:custGeom>
              <a:avLst/>
              <a:gdLst>
                <a:gd name="T0" fmla="*/ 800 w 800"/>
                <a:gd name="T1" fmla="*/ 0 h 133"/>
                <a:gd name="T2" fmla="*/ 0 w 800"/>
                <a:gd name="T3" fmla="*/ 0 h 133"/>
                <a:gd name="T4" fmla="*/ 722 w 800"/>
                <a:gd name="T5" fmla="*/ 133 h 133"/>
                <a:gd name="T6" fmla="*/ 800 w 8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33">
                  <a:moveTo>
                    <a:pt x="800" y="0"/>
                  </a:moveTo>
                  <a:lnTo>
                    <a:pt x="0" y="0"/>
                  </a:lnTo>
                  <a:lnTo>
                    <a:pt x="722" y="133"/>
                  </a:lnTo>
                  <a:lnTo>
                    <a:pt x="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27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Freeform 20">
            <a:extLst>
              <a:ext uri="{FF2B5EF4-FFF2-40B4-BE49-F238E27FC236}">
                <a16:creationId xmlns:a16="http://schemas.microsoft.com/office/drawing/2014/main" id="{1E41E7BB-FB4E-33FC-1A9B-66A22944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171" y="2740702"/>
            <a:ext cx="358329" cy="364282"/>
          </a:xfrm>
          <a:custGeom>
            <a:avLst/>
            <a:gdLst>
              <a:gd name="T0" fmla="*/ 450433 w 497"/>
              <a:gd name="T1" fmla="*/ 7695 h 505"/>
              <a:gd name="T2" fmla="*/ 450433 w 497"/>
              <a:gd name="T3" fmla="*/ 7695 h 505"/>
              <a:gd name="T4" fmla="*/ 434106 w 497"/>
              <a:gd name="T5" fmla="*/ 0 h 505"/>
              <a:gd name="T6" fmla="*/ 425463 w 497"/>
              <a:gd name="T7" fmla="*/ 16353 h 505"/>
              <a:gd name="T8" fmla="*/ 365917 w 497"/>
              <a:gd name="T9" fmla="*/ 161602 h 505"/>
              <a:gd name="T10" fmla="*/ 357273 w 497"/>
              <a:gd name="T11" fmla="*/ 135631 h 505"/>
              <a:gd name="T12" fmla="*/ 332303 w 497"/>
              <a:gd name="T13" fmla="*/ 126973 h 505"/>
              <a:gd name="T14" fmla="*/ 254509 w 497"/>
              <a:gd name="T15" fmla="*/ 126973 h 505"/>
              <a:gd name="T16" fmla="*/ 230499 w 497"/>
              <a:gd name="T17" fmla="*/ 135631 h 505"/>
              <a:gd name="T18" fmla="*/ 8644 w 497"/>
              <a:gd name="T19" fmla="*/ 288576 h 505"/>
              <a:gd name="T20" fmla="*/ 8644 w 497"/>
              <a:gd name="T21" fmla="*/ 323205 h 505"/>
              <a:gd name="T22" fmla="*/ 101804 w 497"/>
              <a:gd name="T23" fmla="*/ 467493 h 505"/>
              <a:gd name="T24" fmla="*/ 136379 w 497"/>
              <a:gd name="T25" fmla="*/ 476150 h 505"/>
              <a:gd name="T26" fmla="*/ 357273 w 497"/>
              <a:gd name="T27" fmla="*/ 314547 h 505"/>
              <a:gd name="T28" fmla="*/ 374561 w 497"/>
              <a:gd name="T29" fmla="*/ 297233 h 505"/>
              <a:gd name="T30" fmla="*/ 399532 w 497"/>
              <a:gd name="T31" fmla="*/ 220279 h 505"/>
              <a:gd name="T32" fmla="*/ 391848 w 497"/>
              <a:gd name="T33" fmla="*/ 195270 h 505"/>
              <a:gd name="T34" fmla="*/ 383205 w 497"/>
              <a:gd name="T35" fmla="*/ 177955 h 505"/>
              <a:gd name="T36" fmla="*/ 450433 w 497"/>
              <a:gd name="T37" fmla="*/ 7695 h 505"/>
              <a:gd name="T38" fmla="*/ 348630 w 497"/>
              <a:gd name="T39" fmla="*/ 237594 h 505"/>
              <a:gd name="T40" fmla="*/ 348630 w 497"/>
              <a:gd name="T41" fmla="*/ 237594 h 505"/>
              <a:gd name="T42" fmla="*/ 297728 w 497"/>
              <a:gd name="T43" fmla="*/ 220279 h 505"/>
              <a:gd name="T44" fmla="*/ 306372 w 497"/>
              <a:gd name="T45" fmla="*/ 169298 h 505"/>
              <a:gd name="T46" fmla="*/ 348630 w 497"/>
              <a:gd name="T47" fmla="*/ 169298 h 505"/>
              <a:gd name="T48" fmla="*/ 340946 w 497"/>
              <a:gd name="T49" fmla="*/ 177955 h 505"/>
              <a:gd name="T50" fmla="*/ 332303 w 497"/>
              <a:gd name="T51" fmla="*/ 195270 h 505"/>
              <a:gd name="T52" fmla="*/ 340946 w 497"/>
              <a:gd name="T53" fmla="*/ 203927 h 505"/>
              <a:gd name="T54" fmla="*/ 348630 w 497"/>
              <a:gd name="T55" fmla="*/ 203927 h 505"/>
              <a:gd name="T56" fmla="*/ 365917 w 497"/>
              <a:gd name="T57" fmla="*/ 195270 h 505"/>
              <a:gd name="T58" fmla="*/ 348630 w 497"/>
              <a:gd name="T59" fmla="*/ 237594 h 5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700">
              <a:cs typeface="+mn-ea"/>
              <a:sym typeface="+mn-lt"/>
            </a:endParaRPr>
          </a:p>
        </p:txBody>
      </p:sp>
      <p:sp>
        <p:nvSpPr>
          <p:cNvPr id="57" name="Text Placeholder 33">
            <a:extLst>
              <a:ext uri="{FF2B5EF4-FFF2-40B4-BE49-F238E27FC236}">
                <a16:creationId xmlns:a16="http://schemas.microsoft.com/office/drawing/2014/main" id="{0E61F285-C113-488F-C610-99BE7B44ECC9}"/>
              </a:ext>
            </a:extLst>
          </p:cNvPr>
          <p:cNvSpPr txBox="1"/>
          <p:nvPr/>
        </p:nvSpPr>
        <p:spPr>
          <a:xfrm>
            <a:off x="6368426" y="1619266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购物车服务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F58A5995-165E-E9D2-9DF7-4969DE25EDA9}"/>
              </a:ext>
            </a:extLst>
          </p:cNvPr>
          <p:cNvSpPr txBox="1"/>
          <p:nvPr/>
        </p:nvSpPr>
        <p:spPr>
          <a:xfrm>
            <a:off x="6368426" y="1893096"/>
            <a:ext cx="2321889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管理购物车，支持添加、删除、修改商品。支持库存检查服务，优惠计算服务，用户会话服务以及购物车状态管理和通知服务</a:t>
            </a:r>
          </a:p>
        </p:txBody>
      </p: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0FF4E76E-2681-8AE5-BD02-934DB72F34D6}"/>
              </a:ext>
            </a:extLst>
          </p:cNvPr>
          <p:cNvSpPr txBox="1"/>
          <p:nvPr/>
        </p:nvSpPr>
        <p:spPr>
          <a:xfrm>
            <a:off x="6368426" y="2668106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支付服务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8217BAB9-8F85-A066-C5BA-A16938B88DFE}"/>
              </a:ext>
            </a:extLst>
          </p:cNvPr>
          <p:cNvSpPr txBox="1"/>
          <p:nvPr/>
        </p:nvSpPr>
        <p:spPr>
          <a:xfrm>
            <a:off x="6368426" y="2941936"/>
            <a:ext cx="2321889" cy="87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处理安全支付相关功能，支持多种支付方式接口对接。包括订单管理，支付网关，支付状态回调以及支付异常处理。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 Placeholder 33">
            <a:extLst>
              <a:ext uri="{FF2B5EF4-FFF2-40B4-BE49-F238E27FC236}">
                <a16:creationId xmlns:a16="http://schemas.microsoft.com/office/drawing/2014/main" id="{A7074F53-AED8-DF19-D24C-D76EAE5404D4}"/>
              </a:ext>
            </a:extLst>
          </p:cNvPr>
          <p:cNvSpPr txBox="1"/>
          <p:nvPr/>
        </p:nvSpPr>
        <p:spPr>
          <a:xfrm>
            <a:off x="6368426" y="373020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评论服务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84A543DE-C3D0-C933-72A3-F2155C854D36}"/>
              </a:ext>
            </a:extLst>
          </p:cNvPr>
          <p:cNvSpPr txBox="1"/>
          <p:nvPr/>
        </p:nvSpPr>
        <p:spPr>
          <a:xfrm>
            <a:off x="6368426" y="4004033"/>
            <a:ext cx="2321889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支持用户对商品的评论与评分。</a:t>
            </a:r>
          </a:p>
        </p:txBody>
      </p:sp>
      <p:sp>
        <p:nvSpPr>
          <p:cNvPr id="63" name="Text Placeholder 33">
            <a:extLst>
              <a:ext uri="{FF2B5EF4-FFF2-40B4-BE49-F238E27FC236}">
                <a16:creationId xmlns:a16="http://schemas.microsoft.com/office/drawing/2014/main" id="{986CCA05-D1F8-592A-1E28-07DE97F8A08F}"/>
              </a:ext>
            </a:extLst>
          </p:cNvPr>
          <p:cNvSpPr txBox="1"/>
          <p:nvPr/>
        </p:nvSpPr>
        <p:spPr>
          <a:xfrm>
            <a:off x="1254175" y="1619266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用户服务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E04FEAD-AE00-8363-81F7-C64DD6478553}"/>
              </a:ext>
            </a:extLst>
          </p:cNvPr>
          <p:cNvSpPr txBox="1"/>
          <p:nvPr/>
        </p:nvSpPr>
        <p:spPr>
          <a:xfrm>
            <a:off x="350275" y="1893096"/>
            <a:ext cx="2321889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负责用户的注册、登录、个人信息管理等功能。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Text Placeholder 33">
            <a:extLst>
              <a:ext uri="{FF2B5EF4-FFF2-40B4-BE49-F238E27FC236}">
                <a16:creationId xmlns:a16="http://schemas.microsoft.com/office/drawing/2014/main" id="{AF20A865-F005-8ECA-E5B9-CE0C79D293D3}"/>
              </a:ext>
            </a:extLst>
          </p:cNvPr>
          <p:cNvSpPr txBox="1"/>
          <p:nvPr/>
        </p:nvSpPr>
        <p:spPr>
          <a:xfrm>
            <a:off x="1254175" y="2668106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商品服务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670CAAC2-9B18-7599-9A42-90B2871DEC3E}"/>
              </a:ext>
            </a:extLst>
          </p:cNvPr>
          <p:cNvSpPr txBox="1"/>
          <p:nvPr/>
        </p:nvSpPr>
        <p:spPr>
          <a:xfrm>
            <a:off x="350275" y="2941936"/>
            <a:ext cx="2321889" cy="87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管理商品的展示、分类、库存等信息。支持智能推荐服务，根据用户行为提供个性化的商品推荐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7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Text Placeholder 33">
            <a:extLst>
              <a:ext uri="{FF2B5EF4-FFF2-40B4-BE49-F238E27FC236}">
                <a16:creationId xmlns:a16="http://schemas.microsoft.com/office/drawing/2014/main" id="{577CD002-1FB1-E2BF-DF73-331E5960870A}"/>
              </a:ext>
            </a:extLst>
          </p:cNvPr>
          <p:cNvSpPr txBox="1"/>
          <p:nvPr/>
        </p:nvSpPr>
        <p:spPr>
          <a:xfrm>
            <a:off x="1254175" y="3730203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订单服务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551A9778-D2F9-5582-4197-EB35921834C1}"/>
              </a:ext>
            </a:extLst>
          </p:cNvPr>
          <p:cNvSpPr txBox="1"/>
          <p:nvPr/>
        </p:nvSpPr>
        <p:spPr>
          <a:xfrm>
            <a:off x="350275" y="4004033"/>
            <a:ext cx="2321889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处理用户的订单创建、取消、查看等操作。支持退换货服务，包括退换货申请、处理，物流追踪以及客服服务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C2BF036-744E-E55A-0C71-432B4B59BF5C}"/>
              </a:ext>
            </a:extLst>
          </p:cNvPr>
          <p:cNvSpPr txBox="1"/>
          <p:nvPr/>
        </p:nvSpPr>
        <p:spPr>
          <a:xfrm>
            <a:off x="371884" y="797821"/>
            <a:ext cx="7398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spc="200" dirty="0">
                <a:latin typeface="+mn-ea"/>
              </a:rPr>
              <a:t>微服务架构</a:t>
            </a:r>
          </a:p>
        </p:txBody>
      </p:sp>
      <p:sp>
        <p:nvSpPr>
          <p:cNvPr id="71" name="Text Placeholder 33">
            <a:extLst>
              <a:ext uri="{FF2B5EF4-FFF2-40B4-BE49-F238E27FC236}">
                <a16:creationId xmlns:a16="http://schemas.microsoft.com/office/drawing/2014/main" id="{3A368AD7-A9CB-F56F-FADE-081C62E7B57D}"/>
              </a:ext>
            </a:extLst>
          </p:cNvPr>
          <p:cNvSpPr txBox="1"/>
          <p:nvPr/>
        </p:nvSpPr>
        <p:spPr>
          <a:xfrm>
            <a:off x="3464215" y="1007146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商家服务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TextBox 20">
            <a:extLst>
              <a:ext uri="{FF2B5EF4-FFF2-40B4-BE49-F238E27FC236}">
                <a16:creationId xmlns:a16="http://schemas.microsoft.com/office/drawing/2014/main" id="{D3EEF3B4-5ED8-1734-534B-42A4FE564282}"/>
              </a:ext>
            </a:extLst>
          </p:cNvPr>
          <p:cNvSpPr txBox="1"/>
          <p:nvPr/>
        </p:nvSpPr>
        <p:spPr>
          <a:xfrm>
            <a:off x="3464215" y="1206201"/>
            <a:ext cx="2605472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负责商家的入驻、商铺信息管理、商品管理等。</a:t>
            </a:r>
          </a:p>
        </p:txBody>
      </p:sp>
      <p:sp>
        <p:nvSpPr>
          <p:cNvPr id="73" name="Text Placeholder 33">
            <a:extLst>
              <a:ext uri="{FF2B5EF4-FFF2-40B4-BE49-F238E27FC236}">
                <a16:creationId xmlns:a16="http://schemas.microsoft.com/office/drawing/2014/main" id="{B6258B16-EB53-CF76-F18F-CF034A9853D5}"/>
              </a:ext>
            </a:extLst>
          </p:cNvPr>
          <p:cNvSpPr txBox="1"/>
          <p:nvPr/>
        </p:nvSpPr>
        <p:spPr>
          <a:xfrm>
            <a:off x="3469499" y="4453375"/>
            <a:ext cx="1417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管理员服务</a:t>
            </a:r>
            <a:endParaRPr lang="en-AU" altLang="zh-CN" sz="1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20">
            <a:extLst>
              <a:ext uri="{FF2B5EF4-FFF2-40B4-BE49-F238E27FC236}">
                <a16:creationId xmlns:a16="http://schemas.microsoft.com/office/drawing/2014/main" id="{64529C19-6F2B-A1B0-ACC9-D51AC1F01C36}"/>
              </a:ext>
            </a:extLst>
          </p:cNvPr>
          <p:cNvSpPr txBox="1"/>
          <p:nvPr/>
        </p:nvSpPr>
        <p:spPr>
          <a:xfrm>
            <a:off x="3474509" y="4679970"/>
            <a:ext cx="2630917" cy="27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提供用户管理、商品审核、订单监控等功能。</a:t>
            </a:r>
          </a:p>
        </p:txBody>
      </p:sp>
    </p:spTree>
    <p:extLst>
      <p:ext uri="{BB962C8B-B14F-4D97-AF65-F5344CB8AC3E}">
        <p14:creationId xmlns:p14="http://schemas.microsoft.com/office/powerpoint/2010/main" val="36901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8C579-259B-0744-B0A0-AAD60645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1AF62A9-B615-8422-9385-45E441E51827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CONTENT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851DF4-BA33-5D9B-8D07-FE5FF211B284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项目内容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C3E122-5A10-CFB2-2BBA-5D8954AEFD0C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77E54449-BDE7-2E4D-B0E9-6B158ADA6DF7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B035D02F-3377-B1BE-9FC0-9D7C6178BB97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00023195-D980-92CD-7987-C0ED1B331474}"/>
              </a:ext>
            </a:extLst>
          </p:cNvPr>
          <p:cNvSpPr/>
          <p:nvPr/>
        </p:nvSpPr>
        <p:spPr>
          <a:xfrm>
            <a:off x="1066800" y="1132833"/>
            <a:ext cx="7010400" cy="1074090"/>
          </a:xfrm>
          <a:prstGeom prst="rect">
            <a:avLst/>
          </a:prstGeom>
          <a:solidFill>
            <a:srgbClr val="F4F6FA"/>
          </a:solidFill>
          <a:ln w="28575"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4D271D8-53B8-1929-283C-12A857C62C54}"/>
              </a:ext>
            </a:extLst>
          </p:cNvPr>
          <p:cNvSpPr/>
          <p:nvPr/>
        </p:nvSpPr>
        <p:spPr>
          <a:xfrm>
            <a:off x="1143000" y="1007374"/>
            <a:ext cx="796594" cy="250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5BEC7CD-1966-EA6F-9104-FAFB7498CEA4}"/>
              </a:ext>
            </a:extLst>
          </p:cNvPr>
          <p:cNvSpPr txBox="1"/>
          <p:nvPr/>
        </p:nvSpPr>
        <p:spPr>
          <a:xfrm>
            <a:off x="1056640" y="978943"/>
            <a:ext cx="1220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spc="200" dirty="0">
                <a:latin typeface="+mn-ea"/>
              </a:rPr>
              <a:t>API</a:t>
            </a:r>
            <a:r>
              <a:rPr lang="zh-CN" altLang="en-US" sz="1400" b="1" spc="200" dirty="0">
                <a:latin typeface="+mn-ea"/>
              </a:rPr>
              <a:t>设计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8A575BA-FFF8-81C5-FA2B-F2328C5CE796}"/>
              </a:ext>
            </a:extLst>
          </p:cNvPr>
          <p:cNvSpPr/>
          <p:nvPr/>
        </p:nvSpPr>
        <p:spPr>
          <a:xfrm>
            <a:off x="1143000" y="1352550"/>
            <a:ext cx="662940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遵循</a:t>
            </a:r>
            <a:r>
              <a:rPr lang="en-US" altLang="zh-CN" sz="1200" spc="200" dirty="0">
                <a:latin typeface="+mn-ea"/>
              </a:rPr>
              <a:t>RESTful</a:t>
            </a:r>
            <a:r>
              <a:rPr lang="zh-CN" altLang="en-US" sz="1200" spc="200" dirty="0">
                <a:latin typeface="+mn-ea"/>
              </a:rPr>
              <a:t>设计原则，确保接口的统一和简洁，便于系统间的有效通信。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使用</a:t>
            </a:r>
            <a:r>
              <a:rPr lang="en-US" altLang="zh-CN" sz="1200" spc="200" dirty="0">
                <a:latin typeface="+mn-ea"/>
              </a:rPr>
              <a:t>Swagger</a:t>
            </a:r>
            <a:r>
              <a:rPr lang="zh-CN" altLang="en-US" sz="1200" spc="200" dirty="0">
                <a:latin typeface="+mn-ea"/>
              </a:rPr>
              <a:t>等工具生成</a:t>
            </a:r>
            <a:r>
              <a:rPr lang="en-US" altLang="zh-CN" sz="1200" spc="200" dirty="0">
                <a:latin typeface="+mn-ea"/>
              </a:rPr>
              <a:t>API</a:t>
            </a:r>
            <a:r>
              <a:rPr lang="zh-CN" altLang="en-US" sz="1200" spc="200" dirty="0">
                <a:latin typeface="+mn-ea"/>
              </a:rPr>
              <a:t>文档，提高开发和维护效率。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BEF494-CD27-184B-2578-63F6EAFAC291}"/>
              </a:ext>
            </a:extLst>
          </p:cNvPr>
          <p:cNvSpPr/>
          <p:nvPr/>
        </p:nvSpPr>
        <p:spPr>
          <a:xfrm>
            <a:off x="1066800" y="2633033"/>
            <a:ext cx="7010400" cy="1928911"/>
          </a:xfrm>
          <a:prstGeom prst="rect">
            <a:avLst/>
          </a:prstGeom>
          <a:solidFill>
            <a:srgbClr val="F4F6FA"/>
          </a:solidFill>
          <a:ln w="28575"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8CA7090-5F53-1357-C0E9-F0315E17F0C0}"/>
              </a:ext>
            </a:extLst>
          </p:cNvPr>
          <p:cNvSpPr/>
          <p:nvPr/>
        </p:nvSpPr>
        <p:spPr>
          <a:xfrm>
            <a:off x="1143000" y="2507575"/>
            <a:ext cx="796594" cy="250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ACC68EA-A6BA-6653-0B68-C9EFC711197E}"/>
              </a:ext>
            </a:extLst>
          </p:cNvPr>
          <p:cNvSpPr txBox="1"/>
          <p:nvPr/>
        </p:nvSpPr>
        <p:spPr>
          <a:xfrm>
            <a:off x="1143000" y="2479143"/>
            <a:ext cx="1220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spc="200" dirty="0">
                <a:latin typeface="+mn-ea"/>
              </a:rPr>
              <a:t>安全性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85575D7-A1B0-35C0-24BF-289C230376AC}"/>
              </a:ext>
            </a:extLst>
          </p:cNvPr>
          <p:cNvSpPr/>
          <p:nvPr/>
        </p:nvSpPr>
        <p:spPr>
          <a:xfrm>
            <a:off x="1157274" y="2736643"/>
            <a:ext cx="6837680" cy="17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用户认证与授权：采用</a:t>
            </a:r>
            <a:r>
              <a:rPr lang="en-US" altLang="zh-CN" sz="1200" spc="200" dirty="0">
                <a:latin typeface="+mn-ea"/>
              </a:rPr>
              <a:t>OAuth 2.0</a:t>
            </a:r>
            <a:r>
              <a:rPr lang="zh-CN" altLang="en-US" sz="1200" spc="200" dirty="0">
                <a:latin typeface="+mn-ea"/>
              </a:rPr>
              <a:t>、</a:t>
            </a:r>
            <a:r>
              <a:rPr lang="en-US" altLang="zh-CN" sz="1200" spc="200" dirty="0">
                <a:latin typeface="+mn-ea"/>
              </a:rPr>
              <a:t>JWT</a:t>
            </a:r>
            <a:r>
              <a:rPr lang="zh-CN" altLang="en-US" sz="1200" spc="200" dirty="0">
                <a:latin typeface="+mn-ea"/>
              </a:rPr>
              <a:t>等技术实现安全的用户认证机制。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数据加密：应用</a:t>
            </a:r>
            <a:r>
              <a:rPr lang="en-US" altLang="zh-CN" sz="1200" spc="200" dirty="0">
                <a:latin typeface="+mn-ea"/>
              </a:rPr>
              <a:t>TLS/SSL</a:t>
            </a:r>
            <a:r>
              <a:rPr lang="zh-CN" altLang="en-US" sz="1200" spc="200" dirty="0">
                <a:latin typeface="+mn-ea"/>
              </a:rPr>
              <a:t>、</a:t>
            </a:r>
            <a:r>
              <a:rPr lang="en-US" altLang="zh-CN" sz="1200" spc="200" dirty="0">
                <a:latin typeface="+mn-ea"/>
              </a:rPr>
              <a:t>AES</a:t>
            </a:r>
            <a:r>
              <a:rPr lang="zh-CN" altLang="en-US" sz="1200" spc="200" dirty="0">
                <a:latin typeface="+mn-ea"/>
              </a:rPr>
              <a:t>等加密协议保护数据传输和存储过程中的安全。</a:t>
            </a:r>
            <a:endParaRPr lang="en-US" altLang="zh-CN" sz="1200" spc="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防护措施：防范常见的</a:t>
            </a:r>
            <a:r>
              <a:rPr lang="en-US" altLang="zh-CN" sz="1200" spc="200" dirty="0">
                <a:latin typeface="+mn-ea"/>
              </a:rPr>
              <a:t>Web</a:t>
            </a:r>
            <a:r>
              <a:rPr lang="zh-CN" altLang="en-US" sz="1200" spc="200" dirty="0">
                <a:latin typeface="+mn-ea"/>
              </a:rPr>
              <a:t>安全威胁，如</a:t>
            </a:r>
            <a:r>
              <a:rPr lang="en-US" altLang="zh-CN" sz="1200" spc="200" dirty="0">
                <a:latin typeface="+mn-ea"/>
              </a:rPr>
              <a:t>SQL</a:t>
            </a:r>
            <a:r>
              <a:rPr lang="zh-CN" altLang="en-US" sz="1200" spc="200" dirty="0">
                <a:latin typeface="+mn-ea"/>
              </a:rPr>
              <a:t>注入、跨站脚本（</a:t>
            </a:r>
            <a:r>
              <a:rPr lang="en-US" altLang="zh-CN" sz="1200" spc="200" dirty="0">
                <a:latin typeface="+mn-ea"/>
              </a:rPr>
              <a:t>XSS</a:t>
            </a:r>
            <a:r>
              <a:rPr lang="zh-CN" altLang="en-US" sz="1200" spc="200" dirty="0">
                <a:latin typeface="+mn-ea"/>
              </a:rPr>
              <a:t>）、跨站请求伪造（</a:t>
            </a:r>
            <a:r>
              <a:rPr lang="en-US" altLang="zh-CN" sz="1200" spc="200" dirty="0">
                <a:latin typeface="+mn-ea"/>
              </a:rPr>
              <a:t>CSRF</a:t>
            </a:r>
            <a:r>
              <a:rPr lang="zh-CN" altLang="en-US" sz="1200" spc="200" dirty="0">
                <a:latin typeface="+mn-ea"/>
              </a:rPr>
              <a:t>）等。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安全审计：实施日志管理，监控和记录所有敏感操作，及时发现和响应安全事件。</a:t>
            </a:r>
            <a:endParaRPr lang="en-US" altLang="zh-CN" sz="1200" spc="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合规性遵循：确保平台符合相关法律法规和行业标准，保障用户隐私和数据安全。</a:t>
            </a:r>
          </a:p>
        </p:txBody>
      </p:sp>
    </p:spTree>
    <p:extLst>
      <p:ext uri="{BB962C8B-B14F-4D97-AF65-F5344CB8AC3E}">
        <p14:creationId xmlns:p14="http://schemas.microsoft.com/office/powerpoint/2010/main" val="39621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6519E-0FE1-590C-B6DE-444DCC9B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97A959B-746E-252F-9F37-8605CA26544E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CONTENT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39CCD3-8D75-9205-06BD-CE2C364CC00F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项目内容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1A73C9A-4448-4F85-0DD9-B75F169E33A6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CDFECE13-CA15-FEA2-1102-8C85D5FA0BCA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F39D2ED9-D482-891B-094A-0309B9B0BDB4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8CEDF1DB-0506-E288-63EE-7702610EBBAC}"/>
              </a:ext>
            </a:extLst>
          </p:cNvPr>
          <p:cNvSpPr/>
          <p:nvPr/>
        </p:nvSpPr>
        <p:spPr>
          <a:xfrm>
            <a:off x="1143000" y="1131206"/>
            <a:ext cx="7010400" cy="1074090"/>
          </a:xfrm>
          <a:prstGeom prst="rect">
            <a:avLst/>
          </a:prstGeom>
          <a:solidFill>
            <a:srgbClr val="F4F6FA"/>
          </a:solidFill>
          <a:ln w="28575"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50CA286-0C06-40FF-9242-889D3B0E4343}"/>
              </a:ext>
            </a:extLst>
          </p:cNvPr>
          <p:cNvSpPr/>
          <p:nvPr/>
        </p:nvSpPr>
        <p:spPr>
          <a:xfrm>
            <a:off x="1219200" y="1005747"/>
            <a:ext cx="796594" cy="250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44D607D-F22C-7E2A-5F70-BB01F9A34134}"/>
              </a:ext>
            </a:extLst>
          </p:cNvPr>
          <p:cNvSpPr txBox="1"/>
          <p:nvPr/>
        </p:nvSpPr>
        <p:spPr>
          <a:xfrm>
            <a:off x="1132840" y="977316"/>
            <a:ext cx="1220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spc="200" dirty="0">
                <a:latin typeface="+mn-ea"/>
              </a:rPr>
              <a:t>数据格式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E03337C-B8D8-4550-8451-67A1A56BF16E}"/>
              </a:ext>
            </a:extLst>
          </p:cNvPr>
          <p:cNvSpPr/>
          <p:nvPr/>
        </p:nvSpPr>
        <p:spPr>
          <a:xfrm>
            <a:off x="1249680" y="1338427"/>
            <a:ext cx="68376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根据不同场景选用</a:t>
            </a:r>
            <a:r>
              <a:rPr lang="en-US" altLang="zh-CN" sz="1200" spc="200" dirty="0">
                <a:latin typeface="+mn-ea"/>
              </a:rPr>
              <a:t>JSON</a:t>
            </a:r>
            <a:r>
              <a:rPr lang="zh-CN" altLang="en-US" sz="1200" spc="200" dirty="0">
                <a:latin typeface="+mn-ea"/>
              </a:rPr>
              <a:t>、</a:t>
            </a:r>
            <a:r>
              <a:rPr lang="en-US" altLang="zh-CN" sz="1200" spc="200" dirty="0">
                <a:latin typeface="+mn-ea"/>
              </a:rPr>
              <a:t>XML</a:t>
            </a:r>
            <a:r>
              <a:rPr lang="zh-CN" altLang="en-US" sz="1200" spc="200" dirty="0">
                <a:latin typeface="+mn-ea"/>
              </a:rPr>
              <a:t>、或</a:t>
            </a:r>
            <a:r>
              <a:rPr lang="en-US" altLang="zh-CN" sz="1200" spc="200" dirty="0">
                <a:latin typeface="+mn-ea"/>
              </a:rPr>
              <a:t>Google Protocol Buffers (GPB)</a:t>
            </a:r>
            <a:r>
              <a:rPr lang="zh-CN" altLang="en-US" sz="1200" spc="200" dirty="0">
                <a:latin typeface="+mn-ea"/>
              </a:rPr>
              <a:t>，优化前后端交互和服务间的数据传输效率。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84C6674-6ED0-B2FA-A353-CE9AFFCD3087}"/>
              </a:ext>
            </a:extLst>
          </p:cNvPr>
          <p:cNvSpPr/>
          <p:nvPr/>
        </p:nvSpPr>
        <p:spPr>
          <a:xfrm>
            <a:off x="1153160" y="2545537"/>
            <a:ext cx="7010400" cy="1928421"/>
          </a:xfrm>
          <a:prstGeom prst="rect">
            <a:avLst/>
          </a:prstGeom>
          <a:solidFill>
            <a:srgbClr val="F4F6FA"/>
          </a:solidFill>
          <a:ln w="28575"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F5A6E1D-64E8-0954-7DDD-022DAAD6DADD}"/>
              </a:ext>
            </a:extLst>
          </p:cNvPr>
          <p:cNvSpPr/>
          <p:nvPr/>
        </p:nvSpPr>
        <p:spPr>
          <a:xfrm>
            <a:off x="1229360" y="2412517"/>
            <a:ext cx="1285240" cy="25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854AA5-8DE0-31F9-8071-7D29C697ADF7}"/>
              </a:ext>
            </a:extLst>
          </p:cNvPr>
          <p:cNvSpPr txBox="1"/>
          <p:nvPr/>
        </p:nvSpPr>
        <p:spPr>
          <a:xfrm>
            <a:off x="1185307" y="2421158"/>
            <a:ext cx="1519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spc="200" dirty="0">
                <a:latin typeface="+mn-ea"/>
              </a:rPr>
              <a:t>集成与工作流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AB023A3-F032-9BEA-ADBB-16DDDD98A262}"/>
              </a:ext>
            </a:extLst>
          </p:cNvPr>
          <p:cNvSpPr/>
          <p:nvPr/>
        </p:nvSpPr>
        <p:spPr>
          <a:xfrm>
            <a:off x="1259840" y="2752759"/>
            <a:ext cx="6837680" cy="17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服务适配器：将不同服务的接口进行适配，确保它们能够无缝协作。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pc="200" dirty="0">
                <a:latin typeface="+mn-ea"/>
              </a:rPr>
              <a:t>包装器：对服务进行封装，提供统一的调用接口，简化服务的使用和维护。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spc="200" dirty="0">
                <a:latin typeface="+mn-ea"/>
              </a:rPr>
              <a:t>BPMN</a:t>
            </a:r>
            <a:r>
              <a:rPr lang="zh-CN" altLang="en-US" sz="1200" spc="200" dirty="0">
                <a:latin typeface="+mn-ea"/>
              </a:rPr>
              <a:t>与工作流引擎：集成</a:t>
            </a:r>
            <a:r>
              <a:rPr lang="en-US" altLang="zh-CN" sz="1200" spc="200" dirty="0">
                <a:latin typeface="+mn-ea"/>
              </a:rPr>
              <a:t>BPMN</a:t>
            </a:r>
            <a:r>
              <a:rPr lang="zh-CN" altLang="en-US" sz="1200" spc="200" dirty="0">
                <a:latin typeface="+mn-ea"/>
              </a:rPr>
              <a:t>工具和工作流引擎，实现业务流程的可视化设计和自动化执行，提高业务处理的效率和准确性。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spc="200" dirty="0">
                <a:latin typeface="+mn-ea"/>
              </a:rPr>
              <a:t>API</a:t>
            </a:r>
            <a:r>
              <a:rPr lang="zh-CN" altLang="en-US" sz="1200" spc="200" dirty="0">
                <a:latin typeface="+mn-ea"/>
              </a:rPr>
              <a:t>网关与消息队列：通过</a:t>
            </a:r>
            <a:r>
              <a:rPr lang="en-US" altLang="zh-CN" sz="1200" spc="200" dirty="0">
                <a:latin typeface="+mn-ea"/>
              </a:rPr>
              <a:t>API</a:t>
            </a:r>
            <a:r>
              <a:rPr lang="zh-CN" altLang="en-US" sz="1200" spc="200" dirty="0">
                <a:latin typeface="+mn-ea"/>
              </a:rPr>
              <a:t>网关统一管理外部请求，使用消息队列实现服务间的异步通信，提升系统的响应速度和解耦性。</a:t>
            </a:r>
          </a:p>
        </p:txBody>
      </p:sp>
    </p:spTree>
    <p:extLst>
      <p:ext uri="{BB962C8B-B14F-4D97-AF65-F5344CB8AC3E}">
        <p14:creationId xmlns:p14="http://schemas.microsoft.com/office/powerpoint/2010/main" val="8205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DE2DF-2A85-F36C-9238-C86F164B6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586005D0-81B9-7294-F45C-F61A0E0CD0A3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FEATURES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168A79-8F77-E3A1-1BD8-FD9FCF43FE52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项目主要功能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009922-856D-1146-4513-6784F257736C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B11247B6-2408-82AF-34BE-6E64C61783B8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375BFA9B-4366-6B13-4BBA-665E4925352D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87AA2BE-B68D-3506-4DE1-F8F7FF846101}"/>
              </a:ext>
            </a:extLst>
          </p:cNvPr>
          <p:cNvSpPr/>
          <p:nvPr/>
        </p:nvSpPr>
        <p:spPr>
          <a:xfrm>
            <a:off x="693761" y="909146"/>
            <a:ext cx="3733801" cy="2829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本项目的使用者角色分为三种，如右图所示：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平台运营：商城项目系统管理员。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店铺运营：基于平台的店铺管理人员，如：店铺运营人员，店铺管理员。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消费者：基于商城应用的使用者，即在商城平台上购买商品的客户。</a:t>
            </a:r>
          </a:p>
          <a:p>
            <a:pPr>
              <a:lnSpc>
                <a:spcPct val="150000"/>
              </a:lnSpc>
            </a:pPr>
            <a:endParaRPr lang="zh-CN" altLang="en-US" sz="1200" spc="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F6AA67-A167-6348-4B0F-9A2F9102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22009"/>
            <a:ext cx="3962400" cy="30626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等腰三角形 2">
            <a:extLst>
              <a:ext uri="{FF2B5EF4-FFF2-40B4-BE49-F238E27FC236}">
                <a16:creationId xmlns:a16="http://schemas.microsoft.com/office/drawing/2014/main" id="{C2A02AAF-9E73-B41C-2AA7-C2CA503BE62C}"/>
              </a:ext>
            </a:extLst>
          </p:cNvPr>
          <p:cNvSpPr/>
          <p:nvPr/>
        </p:nvSpPr>
        <p:spPr>
          <a:xfrm rot="5400000">
            <a:off x="510001" y="1606045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438E921-5162-C1BA-A4EE-CECB1AB4EB5C}"/>
              </a:ext>
            </a:extLst>
          </p:cNvPr>
          <p:cNvSpPr/>
          <p:nvPr/>
        </p:nvSpPr>
        <p:spPr>
          <a:xfrm rot="5400000">
            <a:off x="505450" y="2149359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6A058CD-5CEA-3BB1-0F07-D9F3794C532A}"/>
              </a:ext>
            </a:extLst>
          </p:cNvPr>
          <p:cNvSpPr/>
          <p:nvPr/>
        </p:nvSpPr>
        <p:spPr>
          <a:xfrm rot="5400000">
            <a:off x="510000" y="2977645"/>
            <a:ext cx="150732" cy="100943"/>
          </a:xfrm>
          <a:prstGeom prst="triangl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963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9D06-60C7-F7BA-99A4-FD9602B98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C44B00D6-7B8E-7986-1B09-72B4121FC796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FEATURES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DC78C1-00C6-E5B3-4D58-D0EC6F836824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项目主要功能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030AA5-42C8-C1D4-FE4C-83868167826A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3D5C3A56-8EB8-26BE-4EF0-3F6F4F6D107D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D086BA3A-0C61-4048-0C65-59D94FB4155D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9975079E-C0EF-2AE9-0F7C-E3F8299E64D7}"/>
              </a:ext>
            </a:extLst>
          </p:cNvPr>
          <p:cNvSpPr/>
          <p:nvPr/>
        </p:nvSpPr>
        <p:spPr>
          <a:xfrm>
            <a:off x="784043" y="903328"/>
            <a:ext cx="3048000" cy="310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spc="200" dirty="0">
                <a:latin typeface="+mn-ea"/>
              </a:rPr>
              <a:t>1.</a:t>
            </a:r>
            <a:r>
              <a:rPr lang="zh-CN" altLang="en-US" sz="1200" b="1" u="sng" spc="200" dirty="0">
                <a:latin typeface="+mn-ea"/>
              </a:rPr>
              <a:t>购物车服务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购物车管理服务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添加商品至购物车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移除商品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修改商品数量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查看购物车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库存检查服务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实时库存验证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库存状态更新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库存锁定或预扣</a:t>
            </a:r>
            <a:endParaRPr lang="en-US" altLang="zh-CN" sz="1200" spc="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200" spc="2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9400E6-8AE4-1323-C64C-936467371781}"/>
              </a:ext>
            </a:extLst>
          </p:cNvPr>
          <p:cNvSpPr/>
          <p:nvPr/>
        </p:nvSpPr>
        <p:spPr>
          <a:xfrm>
            <a:off x="3558332" y="1200150"/>
            <a:ext cx="3048000" cy="310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优惠计算服务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促销活动应用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优惠券应用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动态总价计算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用户会话服务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用户购物车同步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未登录用户的购物车持久化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购物车数据合并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购物车状态管理和通知服务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库存状态变化通知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优惠活动的动态更新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7E3C03-C257-7708-E41F-6C19CB031420}"/>
              </a:ext>
            </a:extLst>
          </p:cNvPr>
          <p:cNvSpPr/>
          <p:nvPr/>
        </p:nvSpPr>
        <p:spPr>
          <a:xfrm>
            <a:off x="6332621" y="904288"/>
            <a:ext cx="2354179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spc="200" dirty="0">
                <a:latin typeface="+mn-ea"/>
              </a:rPr>
              <a:t>2.</a:t>
            </a:r>
            <a:r>
              <a:rPr lang="zh-CN" altLang="en-US" sz="1200" b="1" u="sng" spc="200" dirty="0">
                <a:latin typeface="+mn-ea"/>
              </a:rPr>
              <a:t>智能推荐服务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用户行为采集服务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推荐算法服务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推荐结果缓存服务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推荐效果评估服务</a:t>
            </a:r>
          </a:p>
        </p:txBody>
      </p:sp>
    </p:spTree>
    <p:extLst>
      <p:ext uri="{BB962C8B-B14F-4D97-AF65-F5344CB8AC3E}">
        <p14:creationId xmlns:p14="http://schemas.microsoft.com/office/powerpoint/2010/main" val="36125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23BC-5BD7-940E-3D94-54D1A9BD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ADDD13E3-8CBB-B58D-DF32-243AE17AFA17}"/>
              </a:ext>
            </a:extLst>
          </p:cNvPr>
          <p:cNvSpPr/>
          <p:nvPr/>
        </p:nvSpPr>
        <p:spPr>
          <a:xfrm>
            <a:off x="4020895" y="669541"/>
            <a:ext cx="10902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2F414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FEATURES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5B78EE-A65C-EC60-A6B5-D227CB0D0E5F}"/>
              </a:ext>
            </a:extLst>
          </p:cNvPr>
          <p:cNvSpPr txBox="1"/>
          <p:nvPr/>
        </p:nvSpPr>
        <p:spPr>
          <a:xfrm>
            <a:off x="3156516" y="238441"/>
            <a:ext cx="2819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rgbClr val="2F414B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项目主要功能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D204DC-EC51-CDC9-3D0E-B0A2A1C3D6A6}"/>
              </a:ext>
            </a:extLst>
          </p:cNvPr>
          <p:cNvGrpSpPr/>
          <p:nvPr/>
        </p:nvGrpSpPr>
        <p:grpSpPr>
          <a:xfrm>
            <a:off x="2308043" y="480388"/>
            <a:ext cx="4549341" cy="0"/>
            <a:chOff x="4615664" y="960506"/>
            <a:chExt cx="9102718" cy="0"/>
          </a:xfrm>
        </p:grpSpPr>
        <p:cxnSp>
          <p:nvCxnSpPr>
            <p:cNvPr id="26" name="321">
              <a:extLst>
                <a:ext uri="{FF2B5EF4-FFF2-40B4-BE49-F238E27FC236}">
                  <a16:creationId xmlns:a16="http://schemas.microsoft.com/office/drawing/2014/main" id="{BB7C06AA-C11A-36DD-3AF6-4847EF70CC8E}"/>
                </a:ext>
              </a:extLst>
            </p:cNvPr>
            <p:cNvCxnSpPr/>
            <p:nvPr/>
          </p:nvCxnSpPr>
          <p:spPr bwMode="auto">
            <a:xfrm flipH="1">
              <a:off x="4615664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 22">
              <a:extLst>
                <a:ext uri="{FF2B5EF4-FFF2-40B4-BE49-F238E27FC236}">
                  <a16:creationId xmlns:a16="http://schemas.microsoft.com/office/drawing/2014/main" id="{4D008C72-66EC-F3F5-5572-61B7B9E51034}"/>
                </a:ext>
              </a:extLst>
            </p:cNvPr>
            <p:cNvCxnSpPr/>
            <p:nvPr/>
          </p:nvCxnSpPr>
          <p:spPr bwMode="auto">
            <a:xfrm flipH="1">
              <a:off x="12403703" y="960506"/>
              <a:ext cx="131467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7A17CEA-288E-5FBA-50D8-4465F478471F}"/>
              </a:ext>
            </a:extLst>
          </p:cNvPr>
          <p:cNvSpPr/>
          <p:nvPr/>
        </p:nvSpPr>
        <p:spPr>
          <a:xfrm>
            <a:off x="784043" y="854207"/>
            <a:ext cx="3048000" cy="366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spc="200" dirty="0">
                <a:latin typeface="+mn-ea"/>
              </a:rPr>
              <a:t>3.</a:t>
            </a:r>
            <a:r>
              <a:rPr lang="zh-CN" altLang="en-US" sz="1200" b="1" u="sng" spc="200" dirty="0">
                <a:latin typeface="+mn-ea"/>
              </a:rPr>
              <a:t>退换货服务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退换货申请管理服务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退换货申请服务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审核服务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退款</a:t>
            </a:r>
            <a:r>
              <a:rPr lang="en-US" altLang="zh-CN" sz="1200" spc="200" dirty="0">
                <a:latin typeface="+mn-ea"/>
              </a:rPr>
              <a:t>/</a:t>
            </a:r>
            <a:r>
              <a:rPr lang="zh-CN" altLang="en-US" sz="1200" spc="200" dirty="0">
                <a:latin typeface="+mn-ea"/>
              </a:rPr>
              <a:t>换货处理服务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退款处理服务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换货处理服务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物流追踪服务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退货物流追踪服务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换货物流追踪服务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客服支持服务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自动客服服务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人工客服服务</a:t>
            </a:r>
            <a:endParaRPr lang="en-US" altLang="zh-CN" sz="1200" spc="2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EF64E2-613A-99CD-17A0-0CCA24A08B16}"/>
              </a:ext>
            </a:extLst>
          </p:cNvPr>
          <p:cNvSpPr/>
          <p:nvPr/>
        </p:nvSpPr>
        <p:spPr>
          <a:xfrm>
            <a:off x="3656612" y="891862"/>
            <a:ext cx="2354179" cy="393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spc="200" dirty="0">
                <a:latin typeface="+mn-ea"/>
              </a:rPr>
              <a:t>4.</a:t>
            </a:r>
            <a:r>
              <a:rPr lang="zh-CN" altLang="en-US" sz="1200" b="1" u="sng" spc="200" dirty="0">
                <a:latin typeface="+mn-ea"/>
              </a:rPr>
              <a:t>安全支付服务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订单管理功能服务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spc="200" dirty="0">
                <a:latin typeface="+mn-ea"/>
              </a:rPr>
              <a:t>订单生成服务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订单状态管理服务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订单与支付关联服务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支付网关服务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多渠道支付服务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支付请求处理服务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支付状态回调服务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支付结果接收服务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回调验证服务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spc="200" dirty="0">
                <a:latin typeface="+mn-ea"/>
              </a:rPr>
              <a:t>支付异常处理服务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支付失败处理服务</a:t>
            </a:r>
            <a:endParaRPr lang="en-US" altLang="zh-CN" sz="1200" spc="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超时处理和退款服务</a:t>
            </a:r>
            <a:endParaRPr lang="en-US" altLang="zh-CN" sz="1200" spc="2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353073-FB29-D68F-EA7D-D7F95B81EF99}"/>
              </a:ext>
            </a:extLst>
          </p:cNvPr>
          <p:cNvSpPr/>
          <p:nvPr/>
        </p:nvSpPr>
        <p:spPr>
          <a:xfrm>
            <a:off x="6324600" y="891861"/>
            <a:ext cx="2354179" cy="393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spc="200" dirty="0">
                <a:latin typeface="+mn-ea"/>
              </a:rPr>
              <a:t>5.</a:t>
            </a:r>
            <a:r>
              <a:rPr lang="zh-CN" altLang="en-US" sz="1200" b="1" u="sng" spc="200" dirty="0">
                <a:latin typeface="+mn-ea"/>
              </a:rPr>
              <a:t>智能推荐服务</a:t>
            </a:r>
            <a:r>
              <a:rPr lang="zh-CN" altLang="en-US" sz="1200" spc="200" dirty="0">
                <a:latin typeface="+mn-ea"/>
              </a:rPr>
              <a:t>：</a:t>
            </a:r>
            <a:endParaRPr lang="en-US" altLang="zh-CN" sz="1200" spc="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用户注册、登录、个人信息管理功能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注册与登录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个人信息管理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展示商品信息供用户浏览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商品分类展示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关键词搜索与筛选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评论与评分功能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商品评论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评分系统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取消和查看订单功能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取消订单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zh-CN" altLang="en-US" sz="1200" dirty="0"/>
              <a:t>查看订单</a:t>
            </a:r>
            <a:endParaRPr lang="zh-CN" altLang="en-US" sz="1200" spc="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44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1763</Words>
  <Application>Microsoft Office PowerPoint</Application>
  <PresentationFormat>全屏显示(16:9)</PresentationFormat>
  <Paragraphs>255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微软雅黑 Light</vt:lpstr>
      <vt:lpstr>Arial</vt:lpstr>
      <vt:lpstr>Calibri</vt:lpstr>
      <vt:lpstr>Wingdings</vt:lpstr>
      <vt:lpstr>2_微软雅黑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钟承哲</dc:creator>
  <cp:lastModifiedBy>承哲 钟</cp:lastModifiedBy>
  <cp:revision>182</cp:revision>
  <dcterms:created xsi:type="dcterms:W3CDTF">2014-11-26T04:04:00Z</dcterms:created>
  <dcterms:modified xsi:type="dcterms:W3CDTF">2024-10-25T07:34:50Z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2052-11.1.0.10390</vt:lpwstr>
  </property>
  <property fmtid="{D5CDD505-2E9C-101B-9397-08002B2CF9AE}" pid="3" name="KSOTemplateUUID">
    <vt:lpwstr>v1.0_mb_NnZk05B1FVXgqBYsPmfevw==</vt:lpwstr>
  </property>
</Properties>
</file>