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handoutMasterIdLst>
    <p:handoutMasterId r:id="rId35"/>
  </p:handoutMasterIdLst>
  <p:sldIdLst>
    <p:sldId id="256" r:id="rId3"/>
    <p:sldId id="258" r:id="rId4"/>
    <p:sldId id="259" r:id="rId5"/>
    <p:sldId id="275" r:id="rId6"/>
    <p:sldId id="287" r:id="rId8"/>
    <p:sldId id="288" r:id="rId9"/>
    <p:sldId id="283" r:id="rId10"/>
    <p:sldId id="284" r:id="rId11"/>
    <p:sldId id="286" r:id="rId12"/>
    <p:sldId id="294" r:id="rId13"/>
    <p:sldId id="289" r:id="rId14"/>
    <p:sldId id="290" r:id="rId15"/>
    <p:sldId id="291" r:id="rId16"/>
    <p:sldId id="293" r:id="rId17"/>
    <p:sldId id="295" r:id="rId18"/>
    <p:sldId id="296" r:id="rId19"/>
    <p:sldId id="297" r:id="rId20"/>
    <p:sldId id="298" r:id="rId21"/>
    <p:sldId id="299" r:id="rId22"/>
    <p:sldId id="306" r:id="rId23"/>
    <p:sldId id="301" r:id="rId24"/>
    <p:sldId id="304" r:id="rId25"/>
    <p:sldId id="302" r:id="rId26"/>
    <p:sldId id="313" r:id="rId27"/>
    <p:sldId id="307" r:id="rId28"/>
    <p:sldId id="308" r:id="rId29"/>
    <p:sldId id="309" r:id="rId30"/>
    <p:sldId id="310" r:id="rId31"/>
    <p:sldId id="311" r:id="rId32"/>
    <p:sldId id="312" r:id="rId33"/>
    <p:sldId id="257" r:id="rId34"/>
  </p:sldIdLst>
  <p:sldSz cx="12192000" cy="6858000"/>
  <p:notesSz cx="6858000" cy="9144000"/>
  <p:embeddedFontLst>
    <p:embeddedFont>
      <p:font typeface="Calibri" panose="020F0302020204030204"/>
      <p:regular r:id="rId39"/>
    </p:embeddedFont>
    <p:embeddedFont>
      <p:font typeface="汉仪中黑S" panose="00020600040101010101" pitchFamily="18" charset="-122"/>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9ACD"/>
    <a:srgbClr val="F1CB8F"/>
    <a:srgbClr val="6E9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2.fntdata"/><Relationship Id="rId4" Type="http://schemas.openxmlformats.org/officeDocument/2006/relationships/slide" Target="slides/slide2.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503050405090304" charset="0"/>
              <a:ea typeface="楷体-简" panose="02010600040101010101" charset="-122"/>
              <a:cs typeface="Times New Roman" panose="020205030504050903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503050405090304" charset="0"/>
                <a:ea typeface="楷体-简" panose="02010600040101010101" charset="-122"/>
                <a:cs typeface="Times New Roman" panose="02020503050405090304" charset="0"/>
              </a:rPr>
            </a:fld>
            <a:endParaRPr lang="zh-CN" altLang="en-US">
              <a:latin typeface="Times New Roman" panose="02020503050405090304" charset="0"/>
              <a:ea typeface="楷体-简" panose="02010600040101010101" charset="-122"/>
              <a:cs typeface="Times New Roman" panose="020205030504050903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503050405090304" charset="0"/>
              <a:ea typeface="楷体-简" panose="02010600040101010101" charset="-122"/>
              <a:cs typeface="Times New Roman" panose="020205030504050903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503050405090304" charset="0"/>
                <a:ea typeface="楷体-简" panose="02010600040101010101" charset="-122"/>
                <a:cs typeface="Times New Roman" panose="02020503050405090304" charset="0"/>
              </a:rPr>
            </a:fld>
            <a:endParaRPr lang="zh-CN" altLang="en-US">
              <a:latin typeface="Times New Roman" panose="02020503050405090304" charset="0"/>
              <a:ea typeface="楷体-简" panose="02010600040101010101" charset="-122"/>
              <a:cs typeface="Times New Roman" panose="0202050305040509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503050405090304" charset="0"/>
                <a:ea typeface="楷体-简" panose="02010600040101010101" charset="-122"/>
                <a:cs typeface="Times New Roman" panose="020205030504050903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503050405090304" charset="0"/>
                <a:ea typeface="楷体-简" panose="02010600040101010101" charset="-122"/>
                <a:cs typeface="Times New Roman" panose="020205030504050903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503050405090304" charset="0"/>
                <a:ea typeface="楷体-简" panose="02010600040101010101" charset="-122"/>
                <a:cs typeface="Times New Roman" panose="020205030504050903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503050405090304" charset="0"/>
                <a:ea typeface="楷体-简" panose="02010600040101010101" charset="-122"/>
                <a:cs typeface="Times New Roman" panose="020205030504050903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503050405090304" charset="0"/>
        <a:ea typeface="楷体-简" panose="02010600040101010101" charset="-122"/>
        <a:cs typeface="Times New Roman" panose="02020503050405090304" charset="0"/>
      </a:defRPr>
    </a:lvl1pPr>
    <a:lvl2pPr marL="457200" algn="l" defTabSz="914400" rtl="0" eaLnBrk="1" latinLnBrk="0" hangingPunct="1">
      <a:defRPr sz="1200" kern="1200">
        <a:solidFill>
          <a:schemeClr val="tx1"/>
        </a:solidFill>
        <a:latin typeface="Times New Roman" panose="02020503050405090304" charset="0"/>
        <a:ea typeface="楷体-简" panose="02010600040101010101" charset="-122"/>
        <a:cs typeface="Times New Roman" panose="02020503050405090304" charset="0"/>
      </a:defRPr>
    </a:lvl2pPr>
    <a:lvl3pPr marL="914400" algn="l" defTabSz="914400" rtl="0" eaLnBrk="1" latinLnBrk="0" hangingPunct="1">
      <a:defRPr sz="1200" kern="1200">
        <a:solidFill>
          <a:schemeClr val="tx1"/>
        </a:solidFill>
        <a:latin typeface="Times New Roman" panose="02020503050405090304" charset="0"/>
        <a:ea typeface="楷体-简" panose="02010600040101010101" charset="-122"/>
        <a:cs typeface="Times New Roman" panose="02020503050405090304" charset="0"/>
      </a:defRPr>
    </a:lvl3pPr>
    <a:lvl4pPr marL="1371600" algn="l" defTabSz="914400" rtl="0" eaLnBrk="1" latinLnBrk="0" hangingPunct="1">
      <a:defRPr sz="1200" kern="1200">
        <a:solidFill>
          <a:schemeClr val="tx1"/>
        </a:solidFill>
        <a:latin typeface="Times New Roman" panose="02020503050405090304" charset="0"/>
        <a:ea typeface="楷体-简" panose="02010600040101010101" charset="-122"/>
        <a:cs typeface="Times New Roman" panose="02020503050405090304" charset="0"/>
      </a:defRPr>
    </a:lvl4pPr>
    <a:lvl5pPr marL="1828800" algn="l" defTabSz="914400" rtl="0" eaLnBrk="1" latinLnBrk="0" hangingPunct="1">
      <a:defRPr sz="1200" kern="1200">
        <a:solidFill>
          <a:schemeClr val="tx1"/>
        </a:solidFill>
        <a:latin typeface="Times New Roman" panose="02020503050405090304" charset="0"/>
        <a:ea typeface="楷体-简" panose="02010600040101010101" charset="-122"/>
        <a:cs typeface="Times New Roman" panose="020205030504050903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284C95-AC36-47D7-BA46-D13F2CF6C509}" type="slidenum">
              <a:rPr lang="ru-RU" smtClean="0"/>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8_33">
    <p:spTree>
      <p:nvGrpSpPr>
        <p:cNvPr id="1" name=""/>
        <p:cNvGrpSpPr/>
        <p:nvPr/>
      </p:nvGrpSpPr>
      <p:grpSpPr>
        <a:xfrm>
          <a:off x="0" y="0"/>
          <a:ext cx="0" cy="0"/>
          <a:chOff x="0" y="0"/>
          <a:chExt cx="0" cy="0"/>
        </a:xfrm>
      </p:grpSpPr>
      <p:sp>
        <p:nvSpPr>
          <p:cNvPr id="14" name="03"/>
          <p:cNvSpPr>
            <a:spLocks noGrp="1"/>
          </p:cNvSpPr>
          <p:nvPr>
            <p:ph type="pic" sz="quarter" idx="10"/>
          </p:nvPr>
        </p:nvSpPr>
        <p:spPr>
          <a:xfrm>
            <a:off x="1474524" y="2544417"/>
            <a:ext cx="4215077" cy="2615980"/>
          </a:xfrm>
          <a:prstGeom prst="rect">
            <a:avLst/>
          </a:prstGeom>
        </p:spPr>
        <p:txBody>
          <a:bodyPr/>
          <a:lstStyle/>
          <a:p>
            <a:endParaRPr lang="ru-RU"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1DE0AEC-F367-4C04-ADEB-DBD4FC47B31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4F6F4E-33FC-4D4A-9A26-9ADFB274F9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503050405090304" charset="0"/>
                <a:ea typeface="楷体-简" panose="02010600040101010101" charset="-122"/>
                <a:cs typeface="Times New Roman" panose="02020503050405090304" charset="0"/>
              </a:defRPr>
            </a:lvl1pPr>
          </a:lstStyle>
          <a:p>
            <a:fld id="{81DE0AEC-F367-4C04-ADEB-DBD4FC47B31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503050405090304" charset="0"/>
                <a:ea typeface="楷体-简" panose="02010600040101010101" charset="-122"/>
                <a:cs typeface="Times New Roman" panose="020205030504050903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503050405090304" charset="0"/>
                <a:ea typeface="楷体-简" panose="02010600040101010101" charset="-122"/>
                <a:cs typeface="Times New Roman" panose="02020503050405090304" charset="0"/>
              </a:defRPr>
            </a:lvl1pPr>
          </a:lstStyle>
          <a:p>
            <a:fld id="{FD4F6F4E-33FC-4D4A-9A26-9ADFB274F9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503050405090304" charset="0"/>
          <a:ea typeface="楷体-简" panose="02010600040101010101" charset="-122"/>
          <a:cs typeface="Times New Roman" panose="02020503050405090304" charset="0"/>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Times New Roman" panose="02020503050405090304" charset="0"/>
          <a:ea typeface="楷体-简" panose="02010600040101010101" charset="-122"/>
          <a:cs typeface="Times New Roman" panose="0202050305040509030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Times New Roman" panose="02020503050405090304" charset="0"/>
          <a:ea typeface="楷体-简" panose="02010600040101010101" charset="-122"/>
          <a:cs typeface="Times New Roman" panose="0202050305040509030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Times New Roman" panose="02020503050405090304" charset="0"/>
          <a:ea typeface="楷体-简" panose="02010600040101010101" charset="-122"/>
          <a:cs typeface="Times New Roman" panose="0202050305040509030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Times New Roman" panose="02020503050405090304" charset="0"/>
          <a:ea typeface="楷体-简" panose="02010600040101010101" charset="-122"/>
          <a:cs typeface="Times New Roman" panose="0202050305040509030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Times New Roman" panose="02020503050405090304" charset="0"/>
          <a:ea typeface="楷体-简" panose="02010600040101010101" charset="-122"/>
          <a:cs typeface="Times New Roman" panose="0202050305040509030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image" Target="../media/image24.jpeg"/><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0" Type="http://schemas.openxmlformats.org/officeDocument/2006/relationships/slideLayout" Target="../slideLayouts/slideLayout1.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3" name="矩形 12"/>
          <p:cNvSpPr/>
          <p:nvPr/>
        </p:nvSpPr>
        <p:spPr>
          <a:xfrm>
            <a:off x="536228" y="409740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4" name="文本框 13"/>
          <p:cNvSpPr txBox="1"/>
          <p:nvPr/>
        </p:nvSpPr>
        <p:spPr>
          <a:xfrm>
            <a:off x="946775" y="4252995"/>
            <a:ext cx="6634066" cy="891540"/>
          </a:xfrm>
          <a:prstGeom prst="rect">
            <a:avLst/>
          </a:prstGeom>
          <a:noFill/>
        </p:spPr>
        <p:txBody>
          <a:bodyPr wrap="square" rtlCol="0">
            <a:spAutoFit/>
          </a:bodyPr>
          <a:lstStyle/>
          <a:p>
            <a:pPr algn="dist"/>
            <a:r>
              <a:rPr lang="zh-CN" altLang="en-US" sz="3200" dirty="0" smtClean="0">
                <a:solidFill>
                  <a:schemeClr val="bg1"/>
                </a:solidFill>
                <a:latin typeface="Times New Roman Regular" panose="02020503050405090304" charset="0"/>
                <a:ea typeface="楷体-简" panose="02010600040101010101" charset="-122"/>
                <a:cs typeface="Times New Roman Regular" panose="02020503050405090304" charset="0"/>
              </a:rPr>
              <a:t>基于</a:t>
            </a:r>
            <a:r>
              <a:rPr lang="en-US" altLang="zh-CN" sz="3200" dirty="0" smtClean="0">
                <a:solidFill>
                  <a:schemeClr val="bg1"/>
                </a:solidFill>
                <a:latin typeface="Times New Roman Regular" panose="02020503050405090304" charset="0"/>
                <a:ea typeface="楷体-简" panose="02010600040101010101" charset="-122"/>
                <a:cs typeface="Times New Roman Regular" panose="02020503050405090304" charset="0"/>
              </a:rPr>
              <a:t>Springboot</a:t>
            </a:r>
            <a:r>
              <a:rPr lang="zh-CN" altLang="en-US" sz="3200" dirty="0" smtClean="0">
                <a:solidFill>
                  <a:schemeClr val="bg1"/>
                </a:solidFill>
                <a:latin typeface="Times New Roman Regular" panose="02020503050405090304" charset="0"/>
                <a:ea typeface="楷体-简" panose="02010600040101010101" charset="-122"/>
                <a:cs typeface="Times New Roman Regular" panose="02020503050405090304" charset="0"/>
              </a:rPr>
              <a:t>架构的在线电商平台</a:t>
            </a:r>
            <a:endParaRPr lang="zh-CN" altLang="en-US" sz="3200" dirty="0" smtClean="0">
              <a:solidFill>
                <a:schemeClr val="bg1"/>
              </a:solidFill>
              <a:latin typeface="Times New Roman Regular" panose="02020503050405090304" charset="0"/>
              <a:ea typeface="楷体-简" panose="02010600040101010101" charset="-122"/>
              <a:cs typeface="Times New Roman Regular" panose="02020503050405090304" charset="0"/>
            </a:endParaRPr>
          </a:p>
          <a:p>
            <a:pPr algn="r"/>
            <a:r>
              <a:rPr lang="en-US" altLang="zh-CN" sz="2000" dirty="0" smtClean="0">
                <a:solidFill>
                  <a:schemeClr val="bg1"/>
                </a:solidFill>
                <a:latin typeface="Times New Roman Regular" panose="02020503050405090304" charset="0"/>
                <a:ea typeface="楷体-简" panose="02010600040101010101" charset="-122"/>
                <a:cs typeface="Times New Roman Regular" panose="02020503050405090304" charset="0"/>
              </a:rPr>
              <a:t>——storecloud</a:t>
            </a:r>
            <a:r>
              <a:rPr lang="zh-CN" altLang="en-US" sz="2000" dirty="0" smtClean="0">
                <a:solidFill>
                  <a:schemeClr val="bg1"/>
                </a:solidFill>
                <a:latin typeface="Times New Roman Regular" panose="02020503050405090304" charset="0"/>
                <a:ea typeface="楷体-简" panose="02010600040101010101" charset="-122"/>
                <a:cs typeface="Times New Roman Regular" panose="02020503050405090304" charset="0"/>
              </a:rPr>
              <a:t>平台中期进展</a:t>
            </a:r>
            <a:endParaRPr lang="zh-CN" altLang="en-US" sz="2000" dirty="0" smtClean="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16" name="文本框 15"/>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18" name="直接连接符 17"/>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615267" y="5338762"/>
            <a:ext cx="1390262" cy="261258"/>
          </a:xfrm>
          <a:prstGeom prst="roundRect">
            <a:avLst>
              <a:gd name="adj" fmla="val 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3" name="圆角矩形 22"/>
          <p:cNvSpPr/>
          <p:nvPr/>
        </p:nvSpPr>
        <p:spPr>
          <a:xfrm>
            <a:off x="6336665" y="5346700"/>
            <a:ext cx="1608455" cy="260985"/>
          </a:xfrm>
          <a:prstGeom prst="roundRect">
            <a:avLst>
              <a:gd name="adj" fmla="val 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4" name="文本框 23"/>
          <p:cNvSpPr txBox="1"/>
          <p:nvPr/>
        </p:nvSpPr>
        <p:spPr>
          <a:xfrm>
            <a:off x="4637847" y="5323294"/>
            <a:ext cx="1427480" cy="306705"/>
          </a:xfrm>
          <a:prstGeom prst="rect">
            <a:avLst/>
          </a:prstGeom>
          <a:noFill/>
        </p:spPr>
        <p:txBody>
          <a:bodyPr wrap="none" rtlCol="0">
            <a:spAutoFit/>
          </a:bodyPr>
          <a:lstStyle/>
          <a:p>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汇报人：胡峻玮</a:t>
            </a:r>
            <a:endParaRPr lang="zh-CN" altLang="en-US" sz="14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25" name="文本框 24"/>
          <p:cNvSpPr txBox="1"/>
          <p:nvPr/>
        </p:nvSpPr>
        <p:spPr>
          <a:xfrm>
            <a:off x="6302335" y="5323213"/>
            <a:ext cx="1689100" cy="306705"/>
          </a:xfrm>
          <a:prstGeom prst="rect">
            <a:avLst/>
          </a:prstGeom>
          <a:noFill/>
        </p:spPr>
        <p:txBody>
          <a:bodyPr wrap="none" rtlCol="0">
            <a:spAutoFit/>
          </a:bodyPr>
          <a:lstStyle/>
          <a:p>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日期：</a:t>
            </a:r>
            <a:r>
              <a:rPr lang="en-US" altLang="zh-CN" sz="1400" dirty="0" smtClean="0">
                <a:solidFill>
                  <a:schemeClr val="bg1"/>
                </a:solidFill>
                <a:latin typeface="楷体-简" panose="02010600040101010101" charset="-122"/>
                <a:ea typeface="楷体-简" panose="02010600040101010101" charset="-122"/>
                <a:cs typeface="Times New Roman" panose="02020503050405090304" charset="0"/>
              </a:rPr>
              <a:t>2024</a:t>
            </a:r>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年</a:t>
            </a:r>
            <a:r>
              <a:rPr lang="en-US" altLang="zh-CN" sz="1400" dirty="0" smtClean="0">
                <a:solidFill>
                  <a:schemeClr val="bg1"/>
                </a:solidFill>
                <a:latin typeface="楷体-简" panose="02010600040101010101" charset="-122"/>
                <a:ea typeface="楷体-简" panose="02010600040101010101" charset="-122"/>
                <a:cs typeface="Times New Roman" panose="02020503050405090304" charset="0"/>
              </a:rPr>
              <a:t>11</a:t>
            </a:r>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月</a:t>
            </a:r>
            <a:endParaRPr lang="zh-CN" altLang="en-US" sz="1400" dirty="0">
              <a:solidFill>
                <a:schemeClr val="bg1"/>
              </a:solidFill>
              <a:latin typeface="楷体-简" panose="02010600040101010101" charset="-122"/>
              <a:ea typeface="楷体-简" panose="02010600040101010101" charset="-122"/>
              <a:cs typeface="Times New Roman" panose="02020503050405090304" charset="0"/>
            </a:endParaRPr>
          </a:p>
        </p:txBody>
      </p:sp>
      <p:pic>
        <p:nvPicPr>
          <p:cNvPr id="2" name="图片 1"/>
          <p:cNvPicPr/>
          <p:nvPr/>
        </p:nvPicPr>
        <p:blipFill>
          <a:blip r:embed="rId1"/>
          <a:stretch>
            <a:fillRect/>
          </a:stretch>
        </p:blipFill>
        <p:spPr>
          <a:xfrm>
            <a:off x="5456555" y="1582420"/>
            <a:ext cx="5565775" cy="23990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818699" y="3368969"/>
            <a:ext cx="2214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平台模块</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3108103" y="3430524"/>
            <a:ext cx="386080" cy="583565"/>
          </a:xfrm>
          <a:prstGeom prst="rect">
            <a:avLst/>
          </a:prstGeom>
          <a:noFill/>
        </p:spPr>
        <p:txBody>
          <a:bodyPr wrap="none" rtlCol="0">
            <a:spAutoFit/>
          </a:bodyPr>
          <a:lstStyle/>
          <a:p>
            <a:r>
              <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rPr>
              <a:t>2</a:t>
            </a:r>
            <a:endPar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l="34217" t="10439" r="11909" b="49147"/>
          <a:stretch>
            <a:fillRect/>
          </a:stretch>
        </p:blipFill>
        <p:spPr>
          <a:xfrm>
            <a:off x="6945969" y="2322626"/>
            <a:ext cx="4890851" cy="2293060"/>
          </a:xfrm>
          <a:prstGeom prst="rect">
            <a:avLst/>
          </a:prstGeom>
        </p:spPr>
      </p:pic>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3" name="矩形 2"/>
          <p:cNvSpPr/>
          <p:nvPr/>
        </p:nvSpPr>
        <p:spPr>
          <a:xfrm>
            <a:off x="353364" y="2327291"/>
            <a:ext cx="3153747" cy="2230016"/>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9" name="矩形 18"/>
          <p:cNvSpPr/>
          <p:nvPr/>
        </p:nvSpPr>
        <p:spPr>
          <a:xfrm>
            <a:off x="3678289" y="2322626"/>
            <a:ext cx="3153747" cy="2230016"/>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4" name="Shape 23428"/>
          <p:cNvSpPr/>
          <p:nvPr/>
        </p:nvSpPr>
        <p:spPr>
          <a:xfrm>
            <a:off x="4026495" y="2533738"/>
            <a:ext cx="362181" cy="339219"/>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5" name="Shape 23447"/>
          <p:cNvSpPr/>
          <p:nvPr/>
        </p:nvSpPr>
        <p:spPr>
          <a:xfrm>
            <a:off x="662429" y="2567896"/>
            <a:ext cx="437387" cy="303227"/>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6" name="矩形 25"/>
          <p:cNvSpPr/>
          <p:nvPr/>
        </p:nvSpPr>
        <p:spPr>
          <a:xfrm>
            <a:off x="508202" y="2997063"/>
            <a:ext cx="2844070" cy="1169551"/>
          </a:xfrm>
          <a:prstGeom prst="rect">
            <a:avLst/>
          </a:prstGeom>
        </p:spPr>
        <p:txBody>
          <a:bodyPr wrap="square">
            <a:spAutoFit/>
          </a:bodyPr>
          <a:lstStyle/>
          <a:p>
            <a:r>
              <a:rPr lang="zh-CN" altLang="en-US" sz="1400" dirty="0">
                <a:solidFill>
                  <a:schemeClr val="bg1"/>
                </a:solidFill>
                <a:latin typeface="+mj-lt"/>
                <a:cs typeface="Times New Roman" panose="02020503050405090304" charset="0"/>
              </a:rPr>
              <a:t>对于平台配置，用户账号管理以及当前用户账号管理，我们分别实现了</a:t>
            </a:r>
            <a:r>
              <a:rPr lang="en-US" altLang="zh-CN" sz="1400" b="1" dirty="0" err="1">
                <a:solidFill>
                  <a:schemeClr val="bg1"/>
                </a:solidFill>
                <a:latin typeface="+mj-lt"/>
                <a:cs typeface="Times New Roman" panose="02020503050405090304" charset="0"/>
              </a:rPr>
              <a:t>SysConfigController</a:t>
            </a:r>
            <a:r>
              <a:rPr lang="zh-CN" altLang="en-US" sz="1400" b="1" dirty="0">
                <a:solidFill>
                  <a:schemeClr val="bg1"/>
                </a:solidFill>
                <a:latin typeface="+mj-lt"/>
                <a:cs typeface="Times New Roman" panose="02020503050405090304" charset="0"/>
              </a:rPr>
              <a:t> </a:t>
            </a:r>
            <a:r>
              <a:rPr lang="en-US" altLang="zh-CN" sz="1400" b="1" dirty="0" err="1">
                <a:solidFill>
                  <a:schemeClr val="bg1"/>
                </a:solidFill>
                <a:latin typeface="+mj-lt"/>
                <a:cs typeface="Times New Roman" panose="02020503050405090304" charset="0"/>
              </a:rPr>
              <a:t>SysUserAccountController</a:t>
            </a:r>
            <a:r>
              <a:rPr lang="zh-CN" altLang="en-US" sz="1400" dirty="0">
                <a:solidFill>
                  <a:schemeClr val="bg1"/>
                </a:solidFill>
                <a:latin typeface="+mj-lt"/>
                <a:cs typeface="Times New Roman" panose="02020503050405090304" charset="0"/>
              </a:rPr>
              <a:t>，以及</a:t>
            </a:r>
            <a:r>
              <a:rPr lang="en-US" altLang="zh-CN" sz="1400" b="1" dirty="0" err="1">
                <a:solidFill>
                  <a:schemeClr val="bg1"/>
                </a:solidFill>
                <a:latin typeface="+mj-lt"/>
                <a:cs typeface="Times New Roman" panose="02020503050405090304" charset="0"/>
              </a:rPr>
              <a:t>SysUserController</a:t>
            </a:r>
            <a:endParaRPr lang="zh-CN" altLang="en-US" sz="1400" b="1" dirty="0">
              <a:solidFill>
                <a:schemeClr val="bg1"/>
              </a:solidFill>
              <a:latin typeface="+mj-lt"/>
              <a:cs typeface="Times New Roman" panose="02020503050405090304" charset="0"/>
            </a:endParaRPr>
          </a:p>
        </p:txBody>
      </p:sp>
      <p:sp>
        <p:nvSpPr>
          <p:cNvPr id="27" name="矩形 26"/>
          <p:cNvSpPr/>
          <p:nvPr/>
        </p:nvSpPr>
        <p:spPr>
          <a:xfrm>
            <a:off x="3982303" y="2962840"/>
            <a:ext cx="2844070" cy="1169551"/>
          </a:xfrm>
          <a:prstGeom prst="rect">
            <a:avLst/>
          </a:prstGeom>
        </p:spPr>
        <p:txBody>
          <a:bodyPr wrap="square">
            <a:spAutoFit/>
          </a:bodyPr>
          <a:lstStyle/>
          <a:p>
            <a:r>
              <a:rPr lang="zh-CN" altLang="en-US" sz="1400" dirty="0">
                <a:solidFill>
                  <a:schemeClr val="bg1"/>
                </a:solidFill>
                <a:latin typeface="+mj-lt"/>
                <a:cs typeface="Times New Roman" panose="02020503050405090304" charset="0"/>
              </a:rPr>
              <a:t>配套的，我们定义了当前情况下所需的数据传输类型，包括所有的</a:t>
            </a:r>
            <a:r>
              <a:rPr lang="en-US" altLang="zh-CN" sz="1400" dirty="0">
                <a:solidFill>
                  <a:schemeClr val="bg1"/>
                </a:solidFill>
                <a:latin typeface="+mj-lt"/>
                <a:cs typeface="Times New Roman" panose="02020503050405090304" charset="0"/>
              </a:rPr>
              <a:t>VO</a:t>
            </a:r>
            <a:r>
              <a:rPr lang="zh-CN" altLang="en-US" sz="1400" dirty="0">
                <a:solidFill>
                  <a:schemeClr val="bg1"/>
                </a:solidFill>
                <a:latin typeface="+mj-lt"/>
                <a:cs typeface="Times New Roman" panose="02020503050405090304" charset="0"/>
              </a:rPr>
              <a:t>和</a:t>
            </a:r>
            <a:r>
              <a:rPr lang="en-US" altLang="zh-CN" sz="1400" dirty="0">
                <a:solidFill>
                  <a:schemeClr val="bg1"/>
                </a:solidFill>
                <a:latin typeface="+mj-lt"/>
                <a:cs typeface="Times New Roman" panose="02020503050405090304" charset="0"/>
              </a:rPr>
              <a:t>DTO</a:t>
            </a:r>
            <a:r>
              <a:rPr lang="zh-CN" altLang="en-US" sz="1400" dirty="0">
                <a:solidFill>
                  <a:schemeClr val="bg1"/>
                </a:solidFill>
                <a:latin typeface="+mj-lt"/>
                <a:cs typeface="Times New Roman" panose="02020503050405090304" charset="0"/>
              </a:rPr>
              <a:t>，简单设置了其内含的</a:t>
            </a:r>
            <a:r>
              <a:rPr lang="en-US" altLang="zh-CN" sz="1400" dirty="0">
                <a:solidFill>
                  <a:schemeClr val="bg1"/>
                </a:solidFill>
                <a:latin typeface="+mj-lt"/>
                <a:cs typeface="Times New Roman" panose="02020503050405090304" charset="0"/>
              </a:rPr>
              <a:t>field</a:t>
            </a:r>
            <a:r>
              <a:rPr lang="zh-CN" altLang="en-US" sz="1400" dirty="0">
                <a:solidFill>
                  <a:schemeClr val="bg1"/>
                </a:solidFill>
                <a:latin typeface="+mj-lt"/>
                <a:cs typeface="Times New Roman" panose="02020503050405090304" charset="0"/>
              </a:rPr>
              <a:t>以及相应的</a:t>
            </a:r>
            <a:r>
              <a:rPr lang="en-US" altLang="zh-CN" sz="1400" dirty="0">
                <a:solidFill>
                  <a:schemeClr val="bg1"/>
                </a:solidFill>
                <a:latin typeface="+mj-lt"/>
                <a:cs typeface="Times New Roman" panose="02020503050405090304" charset="0"/>
              </a:rPr>
              <a:t>getter</a:t>
            </a:r>
            <a:r>
              <a:rPr lang="zh-CN" altLang="en-US" sz="1400" dirty="0">
                <a:solidFill>
                  <a:schemeClr val="bg1"/>
                </a:solidFill>
                <a:latin typeface="+mj-lt"/>
                <a:cs typeface="Times New Roman" panose="02020503050405090304" charset="0"/>
              </a:rPr>
              <a:t>， </a:t>
            </a:r>
            <a:r>
              <a:rPr lang="en-US" altLang="zh-CN" sz="1400" dirty="0">
                <a:solidFill>
                  <a:schemeClr val="bg1"/>
                </a:solidFill>
                <a:latin typeface="+mj-lt"/>
                <a:cs typeface="Times New Roman" panose="02020503050405090304" charset="0"/>
              </a:rPr>
              <a:t>setter</a:t>
            </a:r>
            <a:r>
              <a:rPr lang="zh-CN" altLang="en-US" sz="1400" dirty="0">
                <a:solidFill>
                  <a:schemeClr val="bg1"/>
                </a:solidFill>
                <a:latin typeface="+mj-lt"/>
                <a:cs typeface="Times New Roman" panose="02020503050405090304" charset="0"/>
              </a:rPr>
              <a:t>以及序列化方法。</a:t>
            </a:r>
            <a:endParaRPr lang="zh-CN" altLang="en-US" sz="1400" dirty="0">
              <a:solidFill>
                <a:schemeClr val="bg1"/>
              </a:solidFill>
              <a:latin typeface="+mj-lt"/>
              <a:cs typeface="Times New Roman" panose="02020503050405090304" charset="0"/>
            </a:endParaRPr>
          </a:p>
        </p:txBody>
      </p:sp>
      <p:sp>
        <p:nvSpPr>
          <p:cNvPr id="28" name="矩形 27"/>
          <p:cNvSpPr/>
          <p:nvPr/>
        </p:nvSpPr>
        <p:spPr>
          <a:xfrm>
            <a:off x="508082" y="5339688"/>
            <a:ext cx="9915334" cy="1169551"/>
          </a:xfrm>
          <a:prstGeom prst="rect">
            <a:avLst/>
          </a:prstGeom>
        </p:spPr>
        <p:txBody>
          <a:bodyPr wrap="square">
            <a:spAutoFit/>
          </a:bodyPr>
          <a:lstStyle/>
          <a:p>
            <a:r>
              <a:rPr lang="zh-CN" altLang="en-US" sz="1400" dirty="0">
                <a:solidFill>
                  <a:schemeClr val="tx1">
                    <a:lumMod val="50000"/>
                    <a:lumOff val="50000"/>
                  </a:schemeClr>
                </a:solidFill>
                <a:latin typeface="+mj-lt"/>
                <a:cs typeface="Times New Roman" panose="02020503050405090304" charset="0"/>
              </a:rPr>
              <a:t>现阶段，我们也对微服务后端的细化实现及与中间件间交互的具体实现进行了初步的分析与设计，设计了类接口并提供了默认的空白实现，以待后续在此基础之上补充开发。。</a:t>
            </a:r>
            <a:endParaRPr lang="zh-CN" altLang="en-US" sz="1400" dirty="0">
              <a:solidFill>
                <a:schemeClr val="tx1">
                  <a:lumMod val="50000"/>
                  <a:lumOff val="50000"/>
                </a:schemeClr>
              </a:solidFill>
              <a:latin typeface="+mj-lt"/>
              <a:cs typeface="Times New Roman" panose="02020503050405090304" charset="0"/>
            </a:endParaRPr>
          </a:p>
          <a:p>
            <a:r>
              <a:rPr lang="zh-CN" altLang="en-US" sz="1400" dirty="0">
                <a:solidFill>
                  <a:schemeClr val="tx1">
                    <a:lumMod val="50000"/>
                    <a:lumOff val="50000"/>
                  </a:schemeClr>
                </a:solidFill>
                <a:latin typeface="+mj-lt"/>
                <a:cs typeface="Times New Roman" panose="02020503050405090304" charset="0"/>
              </a:rPr>
              <a:t>对于每个接口，为方便测试，我们都实现了一个空白的</a:t>
            </a:r>
            <a:r>
              <a:rPr lang="en-US" altLang="zh-CN" sz="1400" dirty="0" err="1">
                <a:solidFill>
                  <a:schemeClr val="tx1">
                    <a:lumMod val="50000"/>
                    <a:lumOff val="50000"/>
                  </a:schemeClr>
                </a:solidFill>
                <a:latin typeface="+mj-lt"/>
                <a:cs typeface="Times New Roman" panose="02020503050405090304" charset="0"/>
              </a:rPr>
              <a:t>impl</a:t>
            </a:r>
            <a:r>
              <a:rPr lang="zh-CN" altLang="en-US" sz="1400" dirty="0">
                <a:solidFill>
                  <a:schemeClr val="tx1">
                    <a:lumMod val="50000"/>
                    <a:lumOff val="50000"/>
                  </a:schemeClr>
                </a:solidFill>
                <a:latin typeface="+mj-lt"/>
                <a:cs typeface="Times New Roman" panose="02020503050405090304" charset="0"/>
              </a:rPr>
              <a:t>类，所有函数体使用</a:t>
            </a:r>
            <a:endParaRPr lang="zh-CN" altLang="en-US" sz="1400" dirty="0">
              <a:solidFill>
                <a:schemeClr val="tx1">
                  <a:lumMod val="50000"/>
                  <a:lumOff val="50000"/>
                </a:schemeClr>
              </a:solidFill>
              <a:latin typeface="+mj-lt"/>
              <a:cs typeface="Times New Roman" panose="02020503050405090304" charset="0"/>
            </a:endParaRPr>
          </a:p>
          <a:p>
            <a:r>
              <a:rPr lang="en-US" altLang="zh-CN" sz="1400" b="1" dirty="0">
                <a:solidFill>
                  <a:schemeClr val="tx1">
                    <a:lumMod val="50000"/>
                    <a:lumOff val="50000"/>
                  </a:schemeClr>
                </a:solidFill>
                <a:latin typeface="+mj-lt"/>
                <a:cs typeface="Times New Roman" panose="02020503050405090304" charset="0"/>
              </a:rPr>
              <a:t>throw new </a:t>
            </a:r>
            <a:r>
              <a:rPr lang="en-US" altLang="zh-CN" sz="1400" b="1" dirty="0" err="1">
                <a:solidFill>
                  <a:schemeClr val="tx1">
                    <a:lumMod val="50000"/>
                    <a:lumOff val="50000"/>
                  </a:schemeClr>
                </a:solidFill>
                <a:latin typeface="+mj-lt"/>
                <a:cs typeface="Times New Roman" panose="02020503050405090304" charset="0"/>
              </a:rPr>
              <a:t>UnsupportedOperationException</a:t>
            </a:r>
            <a:r>
              <a:rPr lang="en-US" altLang="zh-CN" sz="1400" b="1" dirty="0">
                <a:solidFill>
                  <a:schemeClr val="tx1">
                    <a:lumMod val="50000"/>
                    <a:lumOff val="50000"/>
                  </a:schemeClr>
                </a:solidFill>
                <a:latin typeface="+mj-lt"/>
                <a:cs typeface="Times New Roman" panose="02020503050405090304" charset="0"/>
              </a:rPr>
              <a:t>("Method not implemented yet");</a:t>
            </a:r>
            <a:endParaRPr lang="en-US" altLang="zh-CN" sz="1400" b="1" dirty="0">
              <a:solidFill>
                <a:schemeClr val="tx1">
                  <a:lumMod val="50000"/>
                  <a:lumOff val="50000"/>
                </a:schemeClr>
              </a:solidFill>
              <a:latin typeface="+mj-lt"/>
              <a:cs typeface="Times New Roman" panose="02020503050405090304" charset="0"/>
            </a:endParaRPr>
          </a:p>
          <a:p>
            <a:r>
              <a:rPr lang="zh-CN" altLang="en-US" sz="1400" dirty="0">
                <a:solidFill>
                  <a:schemeClr val="tx1">
                    <a:lumMod val="50000"/>
                    <a:lumOff val="50000"/>
                  </a:schemeClr>
                </a:solidFill>
                <a:latin typeface="+mj-lt"/>
                <a:cs typeface="Times New Roman" panose="02020503050405090304" charset="0"/>
              </a:rPr>
              <a:t>占位，作为空白函数。</a:t>
            </a:r>
            <a:endParaRPr lang="zh-CN" altLang="en-US" sz="1400" dirty="0">
              <a:solidFill>
                <a:schemeClr val="tx1">
                  <a:lumMod val="50000"/>
                  <a:lumOff val="50000"/>
                </a:schemeClr>
              </a:solidFill>
              <a:latin typeface="+mj-lt"/>
              <a:cs typeface="Times New Roman" panose="02020503050405090304" charset="0"/>
            </a:endParaRPr>
          </a:p>
        </p:txBody>
      </p:sp>
      <p:sp>
        <p:nvSpPr>
          <p:cNvPr id="29" name="矩形 28"/>
          <p:cNvSpPr/>
          <p:nvPr/>
        </p:nvSpPr>
        <p:spPr>
          <a:xfrm>
            <a:off x="508019" y="4820997"/>
            <a:ext cx="262636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服务实现补充说明</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36" name="矩形 35"/>
          <p:cNvSpPr/>
          <p:nvPr/>
        </p:nvSpPr>
        <p:spPr>
          <a:xfrm>
            <a:off x="508082" y="1480349"/>
            <a:ext cx="10868661" cy="737235"/>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现阶段，在平台管理方面，我们集中设计开发了前后端及微服务后端间的交互接口，同时对后端内的功能进行了初步的细分与实现。</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在接口上，我们实现了比较完整的</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API</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定义以及配套的传输数据结构的定义</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(VO,DTO</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等</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。我们目前定义了三个</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Controller</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 负责对外提供</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API</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6" name="矩形 5"/>
          <p:cNvSpPr/>
          <p:nvPr/>
        </p:nvSpPr>
        <p:spPr>
          <a:xfrm>
            <a:off x="508202" y="1117672"/>
            <a:ext cx="79375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总述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7" name="矩形 6"/>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模块进度概述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8" name="等腰三角形 7"/>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9" name="等腰三角形 8"/>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06516" y="1601432"/>
            <a:ext cx="6119850" cy="12263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8" y="728407"/>
            <a:ext cx="2015490" cy="460375"/>
          </a:xfrm>
          <a:prstGeom prst="rect">
            <a:avLst/>
          </a:prstGeom>
        </p:spPr>
        <p:txBody>
          <a:bodyPr wrap="none">
            <a:spAutoFit/>
          </a:bodyPr>
          <a:lstStyle/>
          <a:p>
            <a:pPr algn="l"/>
            <a:r>
              <a:rPr lang="zh-CN" altLang="en-US" sz="2400" b="1" dirty="0">
                <a:solidFill>
                  <a:srgbClr val="729ACD"/>
                </a:solidFill>
                <a:latin typeface="楷体-简" panose="02010600040101010101" charset="-122"/>
                <a:ea typeface="楷体-简" panose="02010600040101010101" charset="-122"/>
                <a:cs typeface="Times New Roman" panose="02020503050405090304" charset="0"/>
                <a:sym typeface="+mn-ea"/>
              </a:rPr>
              <a:t>模块进度概述</a:t>
            </a:r>
            <a:endParaRPr lang="zh-CN" altLang="en-US" sz="24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圆角矩形 6"/>
          <p:cNvSpPr/>
          <p:nvPr/>
        </p:nvSpPr>
        <p:spPr>
          <a:xfrm>
            <a:off x="4889908" y="1372638"/>
            <a:ext cx="2396748"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5482988" y="1416103"/>
            <a:ext cx="1210588" cy="400110"/>
          </a:xfrm>
          <a:prstGeom prst="rect">
            <a:avLst/>
          </a:prstGeom>
        </p:spPr>
        <p:txBody>
          <a:bodyPr wrap="none">
            <a:spAutoFit/>
          </a:bodyPr>
          <a:lstStyle/>
          <a:p>
            <a:r>
              <a:rPr lang="zh-CN" altLang="en-US" sz="2000" dirty="0">
                <a:solidFill>
                  <a:schemeClr val="bg1"/>
                </a:solidFill>
                <a:latin typeface="楷体-简" panose="02010600040101010101" charset="-122"/>
                <a:ea typeface="楷体-简" panose="02010600040101010101" charset="-122"/>
                <a:cs typeface="Times New Roman" panose="02020503050405090304" charset="0"/>
              </a:rPr>
              <a:t>平台配置</a:t>
            </a:r>
            <a:endParaRPr lang="zh-CN" altLang="en-US" sz="2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矩形 13"/>
          <p:cNvSpPr/>
          <p:nvPr/>
        </p:nvSpPr>
        <p:spPr>
          <a:xfrm>
            <a:off x="5266493" y="1978819"/>
            <a:ext cx="5697772" cy="523220"/>
          </a:xfrm>
          <a:prstGeom prst="rect">
            <a:avLst/>
          </a:prstGeom>
        </p:spPr>
        <p:txBody>
          <a:bodyPr wrap="square">
            <a:spAutoFit/>
          </a:bodyPr>
          <a:lstStyle/>
          <a:p>
            <a:r>
              <a:rPr lang="zh-CN" altLang="en-US" sz="1400" dirty="0">
                <a:solidFill>
                  <a:schemeClr val="tx1">
                    <a:lumMod val="50000"/>
                    <a:lumOff val="50000"/>
                  </a:schemeClr>
                </a:solidFill>
                <a:latin typeface="+mj-lt"/>
                <a:cs typeface="Times New Roman" panose="02020503050405090304" charset="0"/>
              </a:rPr>
              <a:t>对于平台</a:t>
            </a:r>
            <a:r>
              <a:rPr lang="en-US" altLang="zh-CN" sz="1400" dirty="0">
                <a:solidFill>
                  <a:schemeClr val="tx1">
                    <a:lumMod val="50000"/>
                    <a:lumOff val="50000"/>
                  </a:schemeClr>
                </a:solidFill>
                <a:latin typeface="+mj-lt"/>
                <a:cs typeface="Times New Roman" panose="02020503050405090304" charset="0"/>
              </a:rPr>
              <a:t>/</a:t>
            </a:r>
            <a:r>
              <a:rPr lang="zh-CN" altLang="en-US" sz="1400" dirty="0">
                <a:solidFill>
                  <a:schemeClr val="tx1">
                    <a:lumMod val="50000"/>
                    <a:lumOff val="50000"/>
                  </a:schemeClr>
                </a:solidFill>
                <a:latin typeface="+mj-lt"/>
                <a:cs typeface="Times New Roman" panose="02020503050405090304" charset="0"/>
              </a:rPr>
              <a:t>系统整体的配置，我们将相关</a:t>
            </a:r>
            <a:r>
              <a:rPr lang="en-US" altLang="zh-CN" sz="1400" dirty="0">
                <a:solidFill>
                  <a:schemeClr val="tx1">
                    <a:lumMod val="50000"/>
                    <a:lumOff val="50000"/>
                  </a:schemeClr>
                </a:solidFill>
                <a:latin typeface="+mj-lt"/>
                <a:cs typeface="Times New Roman" panose="02020503050405090304" charset="0"/>
              </a:rPr>
              <a:t>API</a:t>
            </a:r>
            <a:r>
              <a:rPr lang="zh-CN" altLang="en-US" sz="1400" dirty="0">
                <a:solidFill>
                  <a:schemeClr val="tx1">
                    <a:lumMod val="50000"/>
                    <a:lumOff val="50000"/>
                  </a:schemeClr>
                </a:solidFill>
                <a:latin typeface="+mj-lt"/>
                <a:cs typeface="Times New Roman" panose="02020503050405090304" charset="0"/>
              </a:rPr>
              <a:t>写于</a:t>
            </a:r>
            <a:r>
              <a:rPr lang="en-US" altLang="zh-CN" sz="1400" dirty="0">
                <a:solidFill>
                  <a:schemeClr val="tx1">
                    <a:lumMod val="50000"/>
                    <a:lumOff val="50000"/>
                  </a:schemeClr>
                </a:solidFill>
                <a:latin typeface="+mj-lt"/>
                <a:cs typeface="Times New Roman" panose="02020503050405090304" charset="0"/>
              </a:rPr>
              <a:t>`</a:t>
            </a:r>
            <a:r>
              <a:rPr lang="en-US" altLang="zh-CN" sz="1400" dirty="0" err="1">
                <a:solidFill>
                  <a:schemeClr val="tx1">
                    <a:lumMod val="50000"/>
                    <a:lumOff val="50000"/>
                  </a:schemeClr>
                </a:solidFill>
                <a:latin typeface="+mj-lt"/>
                <a:cs typeface="Times New Roman" panose="02020503050405090304" charset="0"/>
              </a:rPr>
              <a:t>SysConfigController</a:t>
            </a:r>
            <a:r>
              <a:rPr lang="en-US" altLang="zh-CN" sz="1400" dirty="0">
                <a:solidFill>
                  <a:schemeClr val="tx1">
                    <a:lumMod val="50000"/>
                    <a:lumOff val="50000"/>
                  </a:schemeClr>
                </a:solidFill>
                <a:latin typeface="+mj-lt"/>
                <a:cs typeface="Times New Roman" panose="02020503050405090304" charset="0"/>
              </a:rPr>
              <a:t>`</a:t>
            </a:r>
            <a:r>
              <a:rPr lang="zh-CN" altLang="en-US" sz="1400" dirty="0">
                <a:solidFill>
                  <a:schemeClr val="tx1">
                    <a:lumMod val="50000"/>
                    <a:lumOff val="50000"/>
                  </a:schemeClr>
                </a:solidFill>
                <a:latin typeface="+mj-lt"/>
                <a:cs typeface="Times New Roman" panose="02020503050405090304" charset="0"/>
              </a:rPr>
              <a:t>中，提供配置的获取与设置功能。</a:t>
            </a:r>
            <a:endParaRPr lang="zh-CN" altLang="en-US" sz="1400" dirty="0">
              <a:solidFill>
                <a:schemeClr val="tx1">
                  <a:lumMod val="50000"/>
                  <a:lumOff val="50000"/>
                </a:schemeClr>
              </a:solidFill>
              <a:latin typeface="+mj-lt"/>
              <a:cs typeface="Times New Roman" panose="02020503050405090304" charset="0"/>
            </a:endParaRPr>
          </a:p>
        </p:txBody>
      </p:sp>
      <p:sp>
        <p:nvSpPr>
          <p:cNvPr id="16" name="矩形 15"/>
          <p:cNvSpPr/>
          <p:nvPr/>
        </p:nvSpPr>
        <p:spPr>
          <a:xfrm>
            <a:off x="5006516" y="3295616"/>
            <a:ext cx="6119850" cy="12263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8" name="圆角矩形 17"/>
          <p:cNvSpPr/>
          <p:nvPr/>
        </p:nvSpPr>
        <p:spPr>
          <a:xfrm>
            <a:off x="4889908" y="3066822"/>
            <a:ext cx="2396748"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9" name="矩形 18"/>
          <p:cNvSpPr/>
          <p:nvPr/>
        </p:nvSpPr>
        <p:spPr>
          <a:xfrm>
            <a:off x="5226507" y="3109735"/>
            <a:ext cx="1723549" cy="400110"/>
          </a:xfrm>
          <a:prstGeom prst="rect">
            <a:avLst/>
          </a:prstGeom>
        </p:spPr>
        <p:txBody>
          <a:bodyPr wrap="none">
            <a:spAutoFit/>
          </a:bodyPr>
          <a:lstStyle/>
          <a:p>
            <a:r>
              <a:rPr lang="zh-CN" altLang="en-US" sz="2000" dirty="0">
                <a:solidFill>
                  <a:schemeClr val="bg1"/>
                </a:solidFill>
                <a:latin typeface="楷体-简" panose="02010600040101010101" charset="-122"/>
                <a:ea typeface="楷体-简" panose="02010600040101010101" charset="-122"/>
                <a:cs typeface="Times New Roman" panose="02020503050405090304" charset="0"/>
              </a:rPr>
              <a:t>用户账号管理</a:t>
            </a:r>
            <a:endParaRPr lang="zh-CN" altLang="en-US" sz="2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20" name="矩形 19"/>
          <p:cNvSpPr/>
          <p:nvPr/>
        </p:nvSpPr>
        <p:spPr>
          <a:xfrm>
            <a:off x="5266493" y="3673003"/>
            <a:ext cx="5697772" cy="523220"/>
          </a:xfrm>
          <a:prstGeom prst="rect">
            <a:avLst/>
          </a:prstGeom>
        </p:spPr>
        <p:txBody>
          <a:bodyPr wrap="square">
            <a:spAutoFit/>
          </a:bodyPr>
          <a:lstStyle/>
          <a:p>
            <a:r>
              <a:rPr lang="zh-CN" altLang="en-US" sz="1400" dirty="0">
                <a:solidFill>
                  <a:schemeClr val="tx1">
                    <a:lumMod val="50000"/>
                    <a:lumOff val="50000"/>
                  </a:schemeClr>
                </a:solidFill>
                <a:latin typeface="+mj-lt"/>
                <a:cs typeface="Times New Roman" panose="02020503050405090304" charset="0"/>
              </a:rPr>
              <a:t>对于用户账号的管理，我们认为目前需要实现账号的信息获取，添加及修改功能。我们将相关</a:t>
            </a:r>
            <a:r>
              <a:rPr lang="en-US" altLang="zh-CN" sz="1400" dirty="0">
                <a:solidFill>
                  <a:schemeClr val="tx1">
                    <a:lumMod val="50000"/>
                    <a:lumOff val="50000"/>
                  </a:schemeClr>
                </a:solidFill>
                <a:latin typeface="+mj-lt"/>
                <a:cs typeface="Times New Roman" panose="02020503050405090304" charset="0"/>
              </a:rPr>
              <a:t>API</a:t>
            </a:r>
            <a:r>
              <a:rPr lang="zh-CN" altLang="en-US" sz="1400" dirty="0">
                <a:solidFill>
                  <a:schemeClr val="tx1">
                    <a:lumMod val="50000"/>
                    <a:lumOff val="50000"/>
                  </a:schemeClr>
                </a:solidFill>
                <a:latin typeface="+mj-lt"/>
                <a:cs typeface="Times New Roman" panose="02020503050405090304" charset="0"/>
              </a:rPr>
              <a:t>写于</a:t>
            </a:r>
            <a:r>
              <a:rPr lang="en-US" altLang="zh-CN" sz="1400" dirty="0">
                <a:solidFill>
                  <a:schemeClr val="tx1">
                    <a:lumMod val="50000"/>
                    <a:lumOff val="50000"/>
                  </a:schemeClr>
                </a:solidFill>
                <a:latin typeface="+mj-lt"/>
                <a:cs typeface="Times New Roman" panose="02020503050405090304" charset="0"/>
              </a:rPr>
              <a:t>`</a:t>
            </a:r>
            <a:r>
              <a:rPr lang="en-US" altLang="zh-CN" sz="1400" dirty="0" err="1">
                <a:solidFill>
                  <a:schemeClr val="tx1">
                    <a:lumMod val="50000"/>
                    <a:lumOff val="50000"/>
                  </a:schemeClr>
                </a:solidFill>
                <a:latin typeface="+mj-lt"/>
                <a:cs typeface="Times New Roman" panose="02020503050405090304" charset="0"/>
              </a:rPr>
              <a:t>SysUserAccountController</a:t>
            </a:r>
            <a:r>
              <a:rPr lang="en-US" altLang="zh-CN" sz="1400" dirty="0">
                <a:solidFill>
                  <a:schemeClr val="tx1">
                    <a:lumMod val="50000"/>
                    <a:lumOff val="50000"/>
                  </a:schemeClr>
                </a:solidFill>
                <a:latin typeface="+mj-lt"/>
                <a:cs typeface="Times New Roman" panose="02020503050405090304" charset="0"/>
              </a:rPr>
              <a:t>`</a:t>
            </a:r>
            <a:r>
              <a:rPr lang="zh-CN" altLang="en-US" sz="1400" dirty="0">
                <a:solidFill>
                  <a:schemeClr val="tx1">
                    <a:lumMod val="50000"/>
                    <a:lumOff val="50000"/>
                  </a:schemeClr>
                </a:solidFill>
                <a:latin typeface="+mj-lt"/>
                <a:cs typeface="Times New Roman" panose="02020503050405090304" charset="0"/>
              </a:rPr>
              <a:t>中。</a:t>
            </a:r>
            <a:endParaRPr lang="zh-CN" altLang="en-US" sz="1400" dirty="0">
              <a:solidFill>
                <a:schemeClr val="tx1">
                  <a:lumMod val="50000"/>
                  <a:lumOff val="50000"/>
                </a:schemeClr>
              </a:solidFill>
              <a:latin typeface="+mj-lt"/>
              <a:cs typeface="Times New Roman" panose="02020503050405090304" charset="0"/>
            </a:endParaRPr>
          </a:p>
        </p:txBody>
      </p:sp>
      <p:sp>
        <p:nvSpPr>
          <p:cNvPr id="3" name="矩形 2"/>
          <p:cNvSpPr/>
          <p:nvPr/>
        </p:nvSpPr>
        <p:spPr>
          <a:xfrm>
            <a:off x="5006516" y="4884665"/>
            <a:ext cx="6119850" cy="12263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5" name="圆角矩形 17"/>
          <p:cNvSpPr/>
          <p:nvPr/>
        </p:nvSpPr>
        <p:spPr>
          <a:xfrm>
            <a:off x="4889908" y="4655871"/>
            <a:ext cx="2396748"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矩形 5"/>
          <p:cNvSpPr/>
          <p:nvPr/>
        </p:nvSpPr>
        <p:spPr>
          <a:xfrm>
            <a:off x="4977745" y="4693747"/>
            <a:ext cx="2236510" cy="400110"/>
          </a:xfrm>
          <a:prstGeom prst="rect">
            <a:avLst/>
          </a:prstGeom>
        </p:spPr>
        <p:txBody>
          <a:bodyPr wrap="none">
            <a:spAutoFit/>
          </a:bodyPr>
          <a:lstStyle/>
          <a:p>
            <a:r>
              <a:rPr lang="zh-CN" altLang="en-US" sz="2000" dirty="0">
                <a:solidFill>
                  <a:schemeClr val="bg1"/>
                </a:solidFill>
                <a:latin typeface="楷体-简" panose="02010600040101010101" charset="-122"/>
                <a:ea typeface="楷体-简" panose="02010600040101010101" charset="-122"/>
                <a:cs typeface="Times New Roman" panose="02020503050405090304" charset="0"/>
              </a:rPr>
              <a:t>当前用户账号管理</a:t>
            </a:r>
            <a:endParaRPr lang="zh-CN" altLang="en-US" sz="2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8" name="矩形 7"/>
          <p:cNvSpPr/>
          <p:nvPr/>
        </p:nvSpPr>
        <p:spPr>
          <a:xfrm>
            <a:off x="5266493" y="5205342"/>
            <a:ext cx="5697772" cy="954107"/>
          </a:xfrm>
          <a:prstGeom prst="rect">
            <a:avLst/>
          </a:prstGeom>
        </p:spPr>
        <p:txBody>
          <a:bodyPr wrap="square">
            <a:spAutoFit/>
          </a:bodyPr>
          <a:lstStyle/>
          <a:p>
            <a:r>
              <a:rPr lang="zh-CN" altLang="en-US" sz="1400" dirty="0">
                <a:solidFill>
                  <a:schemeClr val="tx1">
                    <a:lumMod val="50000"/>
                    <a:lumOff val="50000"/>
                  </a:schemeClr>
                </a:solidFill>
                <a:latin typeface="+mj-lt"/>
                <a:cs typeface="Times New Roman" panose="02020503050405090304" charset="0"/>
              </a:rPr>
              <a:t>对于当前正在使用平台的用户账号，我们认为同样需要实现账号的信息获取，添加及修改功能，同时附加管理员需要的信息汇总以及在线管理，包括当前在线用户的列表等信息。我们将相关</a:t>
            </a:r>
            <a:r>
              <a:rPr lang="en-US" altLang="zh-CN" sz="1400" dirty="0">
                <a:solidFill>
                  <a:schemeClr val="tx1">
                    <a:lumMod val="50000"/>
                    <a:lumOff val="50000"/>
                  </a:schemeClr>
                </a:solidFill>
                <a:latin typeface="+mj-lt"/>
                <a:cs typeface="Times New Roman" panose="02020503050405090304" charset="0"/>
              </a:rPr>
              <a:t>API</a:t>
            </a:r>
            <a:r>
              <a:rPr lang="zh-CN" altLang="en-US" sz="1400" dirty="0">
                <a:solidFill>
                  <a:schemeClr val="tx1">
                    <a:lumMod val="50000"/>
                    <a:lumOff val="50000"/>
                  </a:schemeClr>
                </a:solidFill>
                <a:latin typeface="+mj-lt"/>
                <a:cs typeface="Times New Roman" panose="02020503050405090304" charset="0"/>
              </a:rPr>
              <a:t>写于</a:t>
            </a:r>
            <a:r>
              <a:rPr lang="en-US" altLang="zh-CN" sz="1400" dirty="0">
                <a:solidFill>
                  <a:schemeClr val="tx1">
                    <a:lumMod val="50000"/>
                    <a:lumOff val="50000"/>
                  </a:schemeClr>
                </a:solidFill>
                <a:latin typeface="+mj-lt"/>
                <a:cs typeface="Times New Roman" panose="02020503050405090304" charset="0"/>
              </a:rPr>
              <a:t>`</a:t>
            </a:r>
            <a:r>
              <a:rPr lang="en-US" altLang="zh-CN" sz="1400" dirty="0" err="1">
                <a:solidFill>
                  <a:schemeClr val="tx1">
                    <a:lumMod val="50000"/>
                    <a:lumOff val="50000"/>
                  </a:schemeClr>
                </a:solidFill>
                <a:latin typeface="+mj-lt"/>
                <a:cs typeface="Times New Roman" panose="02020503050405090304" charset="0"/>
              </a:rPr>
              <a:t>SysUserController</a:t>
            </a:r>
            <a:r>
              <a:rPr lang="en-US" altLang="zh-CN" sz="1400" dirty="0">
                <a:solidFill>
                  <a:schemeClr val="tx1">
                    <a:lumMod val="50000"/>
                    <a:lumOff val="50000"/>
                  </a:schemeClr>
                </a:solidFill>
                <a:latin typeface="+mj-lt"/>
                <a:cs typeface="Times New Roman" panose="02020503050405090304" charset="0"/>
              </a:rPr>
              <a:t>`</a:t>
            </a:r>
            <a:r>
              <a:rPr lang="zh-CN" altLang="en-US" sz="1400" dirty="0">
                <a:solidFill>
                  <a:schemeClr val="tx1">
                    <a:lumMod val="50000"/>
                    <a:lumOff val="50000"/>
                  </a:schemeClr>
                </a:solidFill>
                <a:latin typeface="+mj-lt"/>
                <a:cs typeface="Times New Roman" panose="02020503050405090304" charset="0"/>
              </a:rPr>
              <a:t>中。</a:t>
            </a:r>
            <a:endParaRPr lang="zh-CN" altLang="en-US" sz="1400" dirty="0">
              <a:solidFill>
                <a:schemeClr val="tx1">
                  <a:lumMod val="50000"/>
                  <a:lumOff val="50000"/>
                </a:schemeClr>
              </a:solidFill>
              <a:latin typeface="+mj-lt"/>
              <a:cs typeface="Times New Roman" panose="02020503050405090304" charset="0"/>
            </a:endParaRPr>
          </a:p>
        </p:txBody>
      </p:sp>
      <p:pic>
        <p:nvPicPr>
          <p:cNvPr id="12" name="图片 11"/>
          <p:cNvPicPr>
            <a:picLocks noChangeAspect="1"/>
          </p:cNvPicPr>
          <p:nvPr/>
        </p:nvPicPr>
        <p:blipFill>
          <a:blip r:embed="rId1"/>
          <a:stretch>
            <a:fillRect/>
          </a:stretch>
        </p:blipFill>
        <p:spPr>
          <a:xfrm>
            <a:off x="339115" y="627289"/>
            <a:ext cx="4254253" cy="1490697"/>
          </a:xfrm>
          <a:prstGeom prst="rect">
            <a:avLst/>
          </a:prstGeom>
        </p:spPr>
      </p:pic>
      <p:pic>
        <p:nvPicPr>
          <p:cNvPr id="22" name="图片 21"/>
          <p:cNvPicPr>
            <a:picLocks noChangeAspect="1"/>
          </p:cNvPicPr>
          <p:nvPr/>
        </p:nvPicPr>
        <p:blipFill>
          <a:blip r:embed="rId2"/>
          <a:stretch>
            <a:fillRect/>
          </a:stretch>
        </p:blipFill>
        <p:spPr>
          <a:xfrm>
            <a:off x="796570" y="2016239"/>
            <a:ext cx="4118422" cy="1623104"/>
          </a:xfrm>
          <a:prstGeom prst="rect">
            <a:avLst/>
          </a:prstGeom>
        </p:spPr>
      </p:pic>
      <p:pic>
        <p:nvPicPr>
          <p:cNvPr id="24" name="图片 23"/>
          <p:cNvPicPr>
            <a:picLocks noChangeAspect="1"/>
          </p:cNvPicPr>
          <p:nvPr/>
        </p:nvPicPr>
        <p:blipFill>
          <a:blip r:embed="rId3"/>
          <a:stretch>
            <a:fillRect/>
          </a:stretch>
        </p:blipFill>
        <p:spPr>
          <a:xfrm>
            <a:off x="438200" y="3525350"/>
            <a:ext cx="3761605" cy="273690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8" y="728407"/>
            <a:ext cx="2015490" cy="460375"/>
          </a:xfrm>
          <a:prstGeom prst="rect">
            <a:avLst/>
          </a:prstGeom>
        </p:spPr>
        <p:txBody>
          <a:bodyPr wrap="none">
            <a:spAutoFit/>
          </a:bodyPr>
          <a:lstStyle/>
          <a:p>
            <a:pPr algn="l"/>
            <a:r>
              <a:rPr lang="zh-CN" altLang="en-US" sz="2400" b="1" dirty="0">
                <a:solidFill>
                  <a:srgbClr val="729ACD"/>
                </a:solidFill>
                <a:latin typeface="楷体-简" panose="02010600040101010101" charset="-122"/>
                <a:ea typeface="楷体-简" panose="02010600040101010101" charset="-122"/>
                <a:cs typeface="Times New Roman" panose="02020503050405090304" charset="0"/>
                <a:sym typeface="+mn-ea"/>
              </a:rPr>
              <a:t>模块进度概述</a:t>
            </a:r>
            <a:endParaRPr lang="zh-CN" altLang="en-US" sz="24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0" name="等腰三角形 19"/>
          <p:cNvSpPr/>
          <p:nvPr/>
        </p:nvSpPr>
        <p:spPr>
          <a:xfrm rot="5400000">
            <a:off x="7369682" y="2237425"/>
            <a:ext cx="346353" cy="298580"/>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1" name="矩形 20"/>
          <p:cNvSpPr/>
          <p:nvPr/>
        </p:nvSpPr>
        <p:spPr>
          <a:xfrm>
            <a:off x="7291476" y="2822747"/>
            <a:ext cx="1723549" cy="400110"/>
          </a:xfrm>
          <a:prstGeom prst="rect">
            <a:avLst/>
          </a:prstGeom>
        </p:spPr>
        <p:txBody>
          <a:bodyPr wrap="non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配套数据结构</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2" name="矩形 21"/>
          <p:cNvSpPr/>
          <p:nvPr/>
        </p:nvSpPr>
        <p:spPr>
          <a:xfrm>
            <a:off x="7336836" y="3226040"/>
            <a:ext cx="3969616" cy="738664"/>
          </a:xfrm>
          <a:prstGeom prst="rect">
            <a:avLst/>
          </a:prstGeom>
        </p:spPr>
        <p:txBody>
          <a:bodyPr wrap="square">
            <a:spAutoFit/>
          </a:bodyPr>
          <a:lstStyle/>
          <a:p>
            <a:r>
              <a:rPr lang="zh-CN" altLang="en-US" sz="1400" dirty="0">
                <a:solidFill>
                  <a:schemeClr val="tx1">
                    <a:lumMod val="50000"/>
                    <a:lumOff val="50000"/>
                  </a:schemeClr>
                </a:solidFill>
                <a:latin typeface="+mj-lt"/>
                <a:cs typeface="Times New Roman" panose="02020503050405090304" charset="0"/>
              </a:rPr>
              <a:t>配套的，我们定义了当前情况下所需的数据传输类型，包括所有的</a:t>
            </a:r>
            <a:r>
              <a:rPr lang="en-US" altLang="zh-CN" sz="1400" dirty="0">
                <a:solidFill>
                  <a:schemeClr val="tx1">
                    <a:lumMod val="50000"/>
                    <a:lumOff val="50000"/>
                  </a:schemeClr>
                </a:solidFill>
                <a:latin typeface="+mj-lt"/>
                <a:cs typeface="Times New Roman" panose="02020503050405090304" charset="0"/>
              </a:rPr>
              <a:t>VO</a:t>
            </a:r>
            <a:r>
              <a:rPr lang="zh-CN" altLang="en-US" sz="1400" dirty="0">
                <a:solidFill>
                  <a:schemeClr val="tx1">
                    <a:lumMod val="50000"/>
                    <a:lumOff val="50000"/>
                  </a:schemeClr>
                </a:solidFill>
                <a:latin typeface="+mj-lt"/>
                <a:cs typeface="Times New Roman" panose="02020503050405090304" charset="0"/>
              </a:rPr>
              <a:t>和</a:t>
            </a:r>
            <a:r>
              <a:rPr lang="en-US" altLang="zh-CN" sz="1400" dirty="0">
                <a:solidFill>
                  <a:schemeClr val="tx1">
                    <a:lumMod val="50000"/>
                    <a:lumOff val="50000"/>
                  </a:schemeClr>
                </a:solidFill>
                <a:latin typeface="+mj-lt"/>
                <a:cs typeface="Times New Roman" panose="02020503050405090304" charset="0"/>
              </a:rPr>
              <a:t>DTO</a:t>
            </a:r>
            <a:r>
              <a:rPr lang="zh-CN" altLang="en-US" sz="1400" dirty="0">
                <a:solidFill>
                  <a:schemeClr val="tx1">
                    <a:lumMod val="50000"/>
                    <a:lumOff val="50000"/>
                  </a:schemeClr>
                </a:solidFill>
                <a:latin typeface="+mj-lt"/>
                <a:cs typeface="Times New Roman" panose="02020503050405090304" charset="0"/>
              </a:rPr>
              <a:t>，简单设置了其内含的</a:t>
            </a:r>
            <a:r>
              <a:rPr lang="en-US" altLang="zh-CN" sz="1400" dirty="0">
                <a:solidFill>
                  <a:schemeClr val="tx1">
                    <a:lumMod val="50000"/>
                    <a:lumOff val="50000"/>
                  </a:schemeClr>
                </a:solidFill>
                <a:latin typeface="+mj-lt"/>
                <a:cs typeface="Times New Roman" panose="02020503050405090304" charset="0"/>
              </a:rPr>
              <a:t>field</a:t>
            </a:r>
            <a:r>
              <a:rPr lang="zh-CN" altLang="en-US" sz="1400" dirty="0">
                <a:solidFill>
                  <a:schemeClr val="tx1">
                    <a:lumMod val="50000"/>
                    <a:lumOff val="50000"/>
                  </a:schemeClr>
                </a:solidFill>
                <a:latin typeface="+mj-lt"/>
                <a:cs typeface="Times New Roman" panose="02020503050405090304" charset="0"/>
              </a:rPr>
              <a:t>以及相应的</a:t>
            </a:r>
            <a:r>
              <a:rPr lang="en-US" altLang="zh-CN" sz="1400" dirty="0">
                <a:solidFill>
                  <a:schemeClr val="tx1">
                    <a:lumMod val="50000"/>
                    <a:lumOff val="50000"/>
                  </a:schemeClr>
                </a:solidFill>
                <a:latin typeface="+mj-lt"/>
                <a:cs typeface="Times New Roman" panose="02020503050405090304" charset="0"/>
              </a:rPr>
              <a:t>getter</a:t>
            </a:r>
            <a:r>
              <a:rPr lang="zh-CN" altLang="en-US" sz="1400" dirty="0">
                <a:solidFill>
                  <a:schemeClr val="tx1">
                    <a:lumMod val="50000"/>
                    <a:lumOff val="50000"/>
                  </a:schemeClr>
                </a:solidFill>
                <a:latin typeface="+mj-lt"/>
                <a:cs typeface="Times New Roman" panose="02020503050405090304" charset="0"/>
              </a:rPr>
              <a:t>， </a:t>
            </a:r>
            <a:r>
              <a:rPr lang="en-US" altLang="zh-CN" sz="1400" dirty="0">
                <a:solidFill>
                  <a:schemeClr val="tx1">
                    <a:lumMod val="50000"/>
                    <a:lumOff val="50000"/>
                  </a:schemeClr>
                </a:solidFill>
                <a:latin typeface="+mj-lt"/>
                <a:cs typeface="Times New Roman" panose="02020503050405090304" charset="0"/>
              </a:rPr>
              <a:t>setter</a:t>
            </a:r>
            <a:r>
              <a:rPr lang="zh-CN" altLang="en-US" sz="1400" dirty="0">
                <a:solidFill>
                  <a:schemeClr val="tx1">
                    <a:lumMod val="50000"/>
                    <a:lumOff val="50000"/>
                  </a:schemeClr>
                </a:solidFill>
                <a:latin typeface="+mj-lt"/>
                <a:cs typeface="Times New Roman" panose="02020503050405090304" charset="0"/>
              </a:rPr>
              <a:t>以及序列化方法</a:t>
            </a:r>
            <a:r>
              <a:rPr lang="en-US" altLang="zh-CN" sz="1400" dirty="0">
                <a:solidFill>
                  <a:schemeClr val="tx1">
                    <a:lumMod val="50000"/>
                    <a:lumOff val="50000"/>
                  </a:schemeClr>
                </a:solidFill>
                <a:latin typeface="+mj-lt"/>
                <a:cs typeface="Times New Roman" panose="02020503050405090304" charset="0"/>
              </a:rPr>
              <a:t>.</a:t>
            </a:r>
            <a:endParaRPr lang="zh-CN" altLang="en-US" sz="1400" dirty="0">
              <a:solidFill>
                <a:schemeClr val="tx1">
                  <a:lumMod val="50000"/>
                  <a:lumOff val="50000"/>
                </a:schemeClr>
              </a:solidFill>
              <a:latin typeface="+mj-lt"/>
              <a:cs typeface="Times New Roman" panose="02020503050405090304" charset="0"/>
            </a:endParaRPr>
          </a:p>
        </p:txBody>
      </p:sp>
      <p:grpSp>
        <p:nvGrpSpPr>
          <p:cNvPr id="30" name="组合 29"/>
          <p:cNvGrpSpPr/>
          <p:nvPr/>
        </p:nvGrpSpPr>
        <p:grpSpPr>
          <a:xfrm>
            <a:off x="1954033" y="549211"/>
            <a:ext cx="1850539" cy="5692594"/>
            <a:chOff x="467648" y="812981"/>
            <a:chExt cx="1850539" cy="5692594"/>
          </a:xfrm>
        </p:grpSpPr>
        <p:sp>
          <p:nvSpPr>
            <p:cNvPr id="3" name="矩形 2"/>
            <p:cNvSpPr/>
            <p:nvPr/>
          </p:nvSpPr>
          <p:spPr>
            <a:xfrm>
              <a:off x="467648" y="812981"/>
              <a:ext cx="1850539" cy="5692594"/>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pic>
          <p:nvPicPr>
            <p:cNvPr id="19" name="图片 18"/>
            <p:cNvPicPr>
              <a:picLocks noChangeAspect="1"/>
            </p:cNvPicPr>
            <p:nvPr/>
          </p:nvPicPr>
          <p:blipFill>
            <a:blip r:embed="rId1"/>
            <a:stretch>
              <a:fillRect/>
            </a:stretch>
          </p:blipFill>
          <p:spPr>
            <a:xfrm>
              <a:off x="585886" y="884047"/>
              <a:ext cx="1614061" cy="5541010"/>
            </a:xfrm>
            <a:prstGeom prst="rect">
              <a:avLst/>
            </a:prstGeom>
          </p:spPr>
        </p:pic>
      </p:grpSp>
      <p:grpSp>
        <p:nvGrpSpPr>
          <p:cNvPr id="29" name="组合 28"/>
          <p:cNvGrpSpPr/>
          <p:nvPr/>
        </p:nvGrpSpPr>
        <p:grpSpPr>
          <a:xfrm>
            <a:off x="5170730" y="1729154"/>
            <a:ext cx="1850539" cy="4512651"/>
            <a:chOff x="2434647" y="1992923"/>
            <a:chExt cx="1850539" cy="4512651"/>
          </a:xfrm>
        </p:grpSpPr>
        <p:sp>
          <p:nvSpPr>
            <p:cNvPr id="25" name="矩形 24"/>
            <p:cNvSpPr/>
            <p:nvPr/>
          </p:nvSpPr>
          <p:spPr>
            <a:xfrm>
              <a:off x="2434647" y="1992923"/>
              <a:ext cx="1850539" cy="45126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pic>
          <p:nvPicPr>
            <p:cNvPr id="18" name="图片 17"/>
            <p:cNvPicPr>
              <a:picLocks noChangeAspect="1"/>
            </p:cNvPicPr>
            <p:nvPr/>
          </p:nvPicPr>
          <p:blipFill>
            <a:blip r:embed="rId2"/>
            <a:srcRect t="29103"/>
            <a:stretch>
              <a:fillRect/>
            </a:stretch>
          </p:blipFill>
          <p:spPr>
            <a:xfrm>
              <a:off x="2548270" y="2083801"/>
              <a:ext cx="1623291" cy="4330894"/>
            </a:xfrm>
            <a:prstGeom prst="rect">
              <a:avLst/>
            </a:prstGeom>
          </p:spPr>
        </p:pic>
      </p:grpSp>
      <p:grpSp>
        <p:nvGrpSpPr>
          <p:cNvPr id="28" name="组合 27"/>
          <p:cNvGrpSpPr/>
          <p:nvPr/>
        </p:nvGrpSpPr>
        <p:grpSpPr>
          <a:xfrm>
            <a:off x="8396374" y="4384431"/>
            <a:ext cx="1850539" cy="1857374"/>
            <a:chOff x="4747822" y="4648200"/>
            <a:chExt cx="1850539" cy="1857374"/>
          </a:xfrm>
        </p:grpSpPr>
        <p:sp>
          <p:nvSpPr>
            <p:cNvPr id="26" name="矩形 25"/>
            <p:cNvSpPr/>
            <p:nvPr/>
          </p:nvSpPr>
          <p:spPr>
            <a:xfrm>
              <a:off x="4747822" y="4648200"/>
              <a:ext cx="1850539" cy="1857374"/>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pic>
          <p:nvPicPr>
            <p:cNvPr id="27" name="图片 26"/>
            <p:cNvPicPr>
              <a:picLocks noChangeAspect="1"/>
            </p:cNvPicPr>
            <p:nvPr/>
          </p:nvPicPr>
          <p:blipFill>
            <a:blip r:embed="rId2"/>
            <a:srcRect t="1503" b="70914"/>
            <a:stretch>
              <a:fillRect/>
            </a:stretch>
          </p:blipFill>
          <p:spPr>
            <a:xfrm>
              <a:off x="4861445" y="4729682"/>
              <a:ext cx="1623291" cy="1685013"/>
            </a:xfrm>
            <a:prstGeom prst="rect">
              <a:avLst/>
            </a:prstGeom>
          </p:spPr>
        </p:pic>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2" name="菱形 11"/>
          <p:cNvSpPr/>
          <p:nvPr/>
        </p:nvSpPr>
        <p:spPr>
          <a:xfrm>
            <a:off x="2223602" y="1984575"/>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8" name="菱形 17"/>
          <p:cNvSpPr/>
          <p:nvPr/>
        </p:nvSpPr>
        <p:spPr>
          <a:xfrm>
            <a:off x="999735" y="3025561"/>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9" name="菱形 18"/>
          <p:cNvSpPr/>
          <p:nvPr/>
        </p:nvSpPr>
        <p:spPr>
          <a:xfrm>
            <a:off x="3447469" y="3025562"/>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0" name="菱形 19"/>
          <p:cNvSpPr/>
          <p:nvPr/>
        </p:nvSpPr>
        <p:spPr>
          <a:xfrm>
            <a:off x="2223602" y="4071181"/>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5" name="Shape 23124"/>
          <p:cNvSpPr/>
          <p:nvPr/>
        </p:nvSpPr>
        <p:spPr>
          <a:xfrm>
            <a:off x="1708765" y="3686710"/>
            <a:ext cx="371961" cy="442025"/>
          </a:xfrm>
          <a:custGeom>
            <a:avLst/>
            <a:gdLst/>
            <a:ahLst/>
            <a:cxnLst>
              <a:cxn ang="0">
                <a:pos x="wd2" y="hd2"/>
              </a:cxn>
              <a:cxn ang="5400000">
                <a:pos x="wd2" y="hd2"/>
              </a:cxn>
              <a:cxn ang="10800000">
                <a:pos x="wd2" y="hd2"/>
              </a:cxn>
              <a:cxn ang="16200000">
                <a:pos x="wd2" y="hd2"/>
              </a:cxn>
            </a:cxnLst>
            <a:rect l="0" t="0" r="r" b="b"/>
            <a:pathLst>
              <a:path w="21600" h="21561" extrusionOk="0">
                <a:moveTo>
                  <a:pt x="5401" y="5234"/>
                </a:moveTo>
                <a:lnTo>
                  <a:pt x="7204" y="5234"/>
                </a:lnTo>
                <a:lnTo>
                  <a:pt x="7647" y="9080"/>
                </a:lnTo>
                <a:cubicBezTo>
                  <a:pt x="7672" y="9303"/>
                  <a:pt x="7912" y="9464"/>
                  <a:pt x="8177" y="9445"/>
                </a:cubicBezTo>
                <a:cubicBezTo>
                  <a:pt x="8444" y="9423"/>
                  <a:pt x="8638" y="9226"/>
                  <a:pt x="8613" y="9003"/>
                </a:cubicBezTo>
                <a:lnTo>
                  <a:pt x="8128" y="4790"/>
                </a:lnTo>
                <a:cubicBezTo>
                  <a:pt x="8104" y="4582"/>
                  <a:pt x="7895" y="4424"/>
                  <a:pt x="7645" y="4424"/>
                </a:cubicBezTo>
                <a:lnTo>
                  <a:pt x="6586" y="4424"/>
                </a:lnTo>
                <a:lnTo>
                  <a:pt x="10799" y="971"/>
                </a:lnTo>
                <a:lnTo>
                  <a:pt x="15012" y="4423"/>
                </a:lnTo>
                <a:lnTo>
                  <a:pt x="13955" y="4423"/>
                </a:lnTo>
                <a:cubicBezTo>
                  <a:pt x="13704" y="4423"/>
                  <a:pt x="13496" y="4582"/>
                  <a:pt x="13472" y="4790"/>
                </a:cubicBezTo>
                <a:lnTo>
                  <a:pt x="12986" y="9003"/>
                </a:lnTo>
                <a:cubicBezTo>
                  <a:pt x="12960" y="9225"/>
                  <a:pt x="13157" y="9423"/>
                  <a:pt x="13423" y="9443"/>
                </a:cubicBezTo>
                <a:cubicBezTo>
                  <a:pt x="13438" y="9446"/>
                  <a:pt x="13454" y="9446"/>
                  <a:pt x="13470" y="9446"/>
                </a:cubicBezTo>
                <a:cubicBezTo>
                  <a:pt x="13717" y="9446"/>
                  <a:pt x="13927" y="9289"/>
                  <a:pt x="13952" y="9080"/>
                </a:cubicBezTo>
                <a:lnTo>
                  <a:pt x="14396" y="5234"/>
                </a:lnTo>
                <a:lnTo>
                  <a:pt x="16199" y="5234"/>
                </a:lnTo>
                <a:cubicBezTo>
                  <a:pt x="16397" y="5234"/>
                  <a:pt x="16573" y="5134"/>
                  <a:pt x="16649" y="4981"/>
                </a:cubicBezTo>
                <a:cubicBezTo>
                  <a:pt x="16724" y="4830"/>
                  <a:pt x="16681" y="4655"/>
                  <a:pt x="16541" y="4540"/>
                </a:cubicBezTo>
                <a:lnTo>
                  <a:pt x="11139" y="116"/>
                </a:lnTo>
                <a:cubicBezTo>
                  <a:pt x="10951" y="-39"/>
                  <a:pt x="10648" y="-39"/>
                  <a:pt x="10458" y="116"/>
                </a:cubicBezTo>
                <a:lnTo>
                  <a:pt x="5060" y="4540"/>
                </a:lnTo>
                <a:cubicBezTo>
                  <a:pt x="4919" y="4655"/>
                  <a:pt x="4876" y="4830"/>
                  <a:pt x="4951" y="4981"/>
                </a:cubicBezTo>
                <a:cubicBezTo>
                  <a:pt x="5025" y="5134"/>
                  <a:pt x="5204" y="5234"/>
                  <a:pt x="5401" y="5234"/>
                </a:cubicBezTo>
                <a:cubicBezTo>
                  <a:pt x="5401" y="5234"/>
                  <a:pt x="5401" y="5234"/>
                  <a:pt x="5401" y="5234"/>
                </a:cubicBezTo>
                <a:close/>
                <a:moveTo>
                  <a:pt x="7645" y="16897"/>
                </a:moveTo>
                <a:lnTo>
                  <a:pt x="13955" y="16897"/>
                </a:lnTo>
                <a:cubicBezTo>
                  <a:pt x="14491" y="16897"/>
                  <a:pt x="14925" y="16535"/>
                  <a:pt x="14925" y="16088"/>
                </a:cubicBezTo>
                <a:cubicBezTo>
                  <a:pt x="14925" y="15641"/>
                  <a:pt x="14491" y="15279"/>
                  <a:pt x="13955" y="15279"/>
                </a:cubicBezTo>
                <a:lnTo>
                  <a:pt x="7645" y="15279"/>
                </a:lnTo>
                <a:cubicBezTo>
                  <a:pt x="7110" y="15279"/>
                  <a:pt x="6674" y="15642"/>
                  <a:pt x="6674" y="16088"/>
                </a:cubicBezTo>
                <a:cubicBezTo>
                  <a:pt x="6674" y="16535"/>
                  <a:pt x="7110" y="16897"/>
                  <a:pt x="7645" y="16897"/>
                </a:cubicBezTo>
                <a:cubicBezTo>
                  <a:pt x="7645" y="16897"/>
                  <a:pt x="7645" y="16897"/>
                  <a:pt x="7645" y="16897"/>
                </a:cubicBezTo>
                <a:close/>
                <a:moveTo>
                  <a:pt x="19657" y="19943"/>
                </a:moveTo>
                <a:lnTo>
                  <a:pt x="1942" y="19943"/>
                </a:lnTo>
                <a:lnTo>
                  <a:pt x="1942" y="12233"/>
                </a:lnTo>
                <a:lnTo>
                  <a:pt x="19657" y="12233"/>
                </a:lnTo>
                <a:cubicBezTo>
                  <a:pt x="19657" y="12233"/>
                  <a:pt x="19657" y="19943"/>
                  <a:pt x="19657" y="19943"/>
                </a:cubicBezTo>
                <a:close/>
                <a:moveTo>
                  <a:pt x="21593" y="11373"/>
                </a:moveTo>
                <a:cubicBezTo>
                  <a:pt x="21591" y="11351"/>
                  <a:pt x="21588" y="11329"/>
                  <a:pt x="21586" y="11309"/>
                </a:cubicBezTo>
                <a:cubicBezTo>
                  <a:pt x="21578" y="11265"/>
                  <a:pt x="21565" y="11222"/>
                  <a:pt x="21551" y="11182"/>
                </a:cubicBezTo>
                <a:cubicBezTo>
                  <a:pt x="21547" y="11171"/>
                  <a:pt x="21547" y="11159"/>
                  <a:pt x="21541" y="11148"/>
                </a:cubicBezTo>
                <a:lnTo>
                  <a:pt x="19599" y="6671"/>
                </a:lnTo>
                <a:cubicBezTo>
                  <a:pt x="19459" y="6349"/>
                  <a:pt x="19096" y="6137"/>
                  <a:pt x="18687" y="6137"/>
                </a:cubicBezTo>
                <a:lnTo>
                  <a:pt x="16624" y="6137"/>
                </a:lnTo>
                <a:cubicBezTo>
                  <a:pt x="16088" y="6137"/>
                  <a:pt x="15653" y="6497"/>
                  <a:pt x="15653" y="6944"/>
                </a:cubicBezTo>
                <a:cubicBezTo>
                  <a:pt x="15653" y="7391"/>
                  <a:pt x="16088" y="7754"/>
                  <a:pt x="16624" y="7754"/>
                </a:cubicBezTo>
                <a:lnTo>
                  <a:pt x="18005" y="7754"/>
                </a:lnTo>
                <a:lnTo>
                  <a:pt x="19246" y="10616"/>
                </a:lnTo>
                <a:lnTo>
                  <a:pt x="2354" y="10616"/>
                </a:lnTo>
                <a:lnTo>
                  <a:pt x="3595" y="7754"/>
                </a:lnTo>
                <a:lnTo>
                  <a:pt x="4976" y="7754"/>
                </a:lnTo>
                <a:cubicBezTo>
                  <a:pt x="5512" y="7754"/>
                  <a:pt x="5947" y="7391"/>
                  <a:pt x="5947" y="6944"/>
                </a:cubicBezTo>
                <a:cubicBezTo>
                  <a:pt x="5947" y="6497"/>
                  <a:pt x="5512" y="6137"/>
                  <a:pt x="4976" y="6137"/>
                </a:cubicBezTo>
                <a:lnTo>
                  <a:pt x="2913" y="6137"/>
                </a:lnTo>
                <a:cubicBezTo>
                  <a:pt x="2504" y="6137"/>
                  <a:pt x="2139" y="6349"/>
                  <a:pt x="2000" y="6671"/>
                </a:cubicBezTo>
                <a:lnTo>
                  <a:pt x="59" y="11148"/>
                </a:lnTo>
                <a:cubicBezTo>
                  <a:pt x="53" y="11159"/>
                  <a:pt x="53" y="11170"/>
                  <a:pt x="50" y="11180"/>
                </a:cubicBezTo>
                <a:cubicBezTo>
                  <a:pt x="33" y="11221"/>
                  <a:pt x="22" y="11265"/>
                  <a:pt x="15" y="11309"/>
                </a:cubicBezTo>
                <a:cubicBezTo>
                  <a:pt x="10" y="11329"/>
                  <a:pt x="8" y="11351"/>
                  <a:pt x="8" y="11371"/>
                </a:cubicBezTo>
                <a:cubicBezTo>
                  <a:pt x="4" y="11388"/>
                  <a:pt x="0" y="11405"/>
                  <a:pt x="0" y="11422"/>
                </a:cubicBezTo>
                <a:lnTo>
                  <a:pt x="0" y="20753"/>
                </a:lnTo>
                <a:cubicBezTo>
                  <a:pt x="0" y="21201"/>
                  <a:pt x="434" y="21561"/>
                  <a:pt x="970" y="21561"/>
                </a:cubicBezTo>
                <a:lnTo>
                  <a:pt x="20628" y="21561"/>
                </a:lnTo>
                <a:cubicBezTo>
                  <a:pt x="21164" y="21561"/>
                  <a:pt x="21600" y="21201"/>
                  <a:pt x="21600" y="20753"/>
                </a:cubicBezTo>
                <a:lnTo>
                  <a:pt x="21600" y="11422"/>
                </a:lnTo>
                <a:cubicBezTo>
                  <a:pt x="21598" y="11405"/>
                  <a:pt x="21594" y="11390"/>
                  <a:pt x="21593" y="11373"/>
                </a:cubicBezTo>
                <a:cubicBezTo>
                  <a:pt x="21593" y="11373"/>
                  <a:pt x="21593" y="11373"/>
                  <a:pt x="21593" y="11373"/>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6" name="Shape 23131"/>
          <p:cNvSpPr/>
          <p:nvPr/>
        </p:nvSpPr>
        <p:spPr>
          <a:xfrm>
            <a:off x="4197106" y="3735082"/>
            <a:ext cx="361793" cy="442025"/>
          </a:xfrm>
          <a:custGeom>
            <a:avLst/>
            <a:gdLst/>
            <a:ahLst/>
            <a:cxnLst>
              <a:cxn ang="0">
                <a:pos x="wd2" y="hd2"/>
              </a:cxn>
              <a:cxn ang="5400000">
                <a:pos x="wd2" y="hd2"/>
              </a:cxn>
              <a:cxn ang="10800000">
                <a:pos x="wd2" y="hd2"/>
              </a:cxn>
              <a:cxn ang="16200000">
                <a:pos x="wd2" y="hd2"/>
              </a:cxn>
            </a:cxnLst>
            <a:rect l="0" t="0" r="r" b="b"/>
            <a:pathLst>
              <a:path w="21600" h="21600" extrusionOk="0">
                <a:moveTo>
                  <a:pt x="4924" y="0"/>
                </a:moveTo>
                <a:cubicBezTo>
                  <a:pt x="3198" y="0"/>
                  <a:pt x="1768" y="1173"/>
                  <a:pt x="1768" y="2583"/>
                </a:cubicBezTo>
                <a:lnTo>
                  <a:pt x="1768" y="11176"/>
                </a:lnTo>
                <a:lnTo>
                  <a:pt x="962" y="10718"/>
                </a:lnTo>
                <a:cubicBezTo>
                  <a:pt x="773" y="10607"/>
                  <a:pt x="542" y="10593"/>
                  <a:pt x="336" y="10681"/>
                </a:cubicBezTo>
                <a:cubicBezTo>
                  <a:pt x="130" y="10766"/>
                  <a:pt x="0" y="10931"/>
                  <a:pt x="0" y="11121"/>
                </a:cubicBezTo>
                <a:lnTo>
                  <a:pt x="0" y="20061"/>
                </a:lnTo>
                <a:cubicBezTo>
                  <a:pt x="0" y="20255"/>
                  <a:pt x="124" y="20429"/>
                  <a:pt x="336" y="20519"/>
                </a:cubicBezTo>
                <a:cubicBezTo>
                  <a:pt x="547" y="20607"/>
                  <a:pt x="813" y="20596"/>
                  <a:pt x="1007" y="20482"/>
                </a:cubicBezTo>
                <a:lnTo>
                  <a:pt x="8662" y="16012"/>
                </a:lnTo>
                <a:cubicBezTo>
                  <a:pt x="8826" y="15915"/>
                  <a:pt x="8931" y="15774"/>
                  <a:pt x="8931" y="15609"/>
                </a:cubicBezTo>
                <a:cubicBezTo>
                  <a:pt x="8931" y="15446"/>
                  <a:pt x="8826" y="15282"/>
                  <a:pt x="8662" y="15188"/>
                </a:cubicBezTo>
                <a:lnTo>
                  <a:pt x="3447" y="12165"/>
                </a:lnTo>
                <a:lnTo>
                  <a:pt x="3447" y="2583"/>
                </a:lnTo>
                <a:cubicBezTo>
                  <a:pt x="3447" y="1923"/>
                  <a:pt x="4115" y="1392"/>
                  <a:pt x="4924" y="1392"/>
                </a:cubicBezTo>
                <a:lnTo>
                  <a:pt x="16653" y="1392"/>
                </a:lnTo>
                <a:cubicBezTo>
                  <a:pt x="17460" y="1392"/>
                  <a:pt x="18131" y="1923"/>
                  <a:pt x="18131" y="2583"/>
                </a:cubicBezTo>
                <a:lnTo>
                  <a:pt x="18131" y="12165"/>
                </a:lnTo>
                <a:lnTo>
                  <a:pt x="12915" y="15188"/>
                </a:lnTo>
                <a:cubicBezTo>
                  <a:pt x="12752" y="15284"/>
                  <a:pt x="12669" y="15446"/>
                  <a:pt x="12669" y="15609"/>
                </a:cubicBezTo>
                <a:cubicBezTo>
                  <a:pt x="12669" y="15774"/>
                  <a:pt x="12752" y="15917"/>
                  <a:pt x="12915" y="16012"/>
                </a:cubicBezTo>
                <a:lnTo>
                  <a:pt x="20570" y="20482"/>
                </a:lnTo>
                <a:cubicBezTo>
                  <a:pt x="20762" y="20596"/>
                  <a:pt x="21030" y="20607"/>
                  <a:pt x="21242" y="20519"/>
                </a:cubicBezTo>
                <a:cubicBezTo>
                  <a:pt x="21453" y="20429"/>
                  <a:pt x="21600" y="20257"/>
                  <a:pt x="21600" y="20061"/>
                </a:cubicBezTo>
                <a:lnTo>
                  <a:pt x="21600" y="11121"/>
                </a:lnTo>
                <a:cubicBezTo>
                  <a:pt x="21600" y="10929"/>
                  <a:pt x="21448" y="10769"/>
                  <a:pt x="21242" y="10681"/>
                </a:cubicBezTo>
                <a:cubicBezTo>
                  <a:pt x="21036" y="10596"/>
                  <a:pt x="20783" y="10607"/>
                  <a:pt x="20593" y="10718"/>
                </a:cubicBezTo>
                <a:lnTo>
                  <a:pt x="19765" y="11176"/>
                </a:lnTo>
                <a:lnTo>
                  <a:pt x="19765" y="2583"/>
                </a:lnTo>
                <a:cubicBezTo>
                  <a:pt x="19765" y="1173"/>
                  <a:pt x="18376" y="0"/>
                  <a:pt x="16653" y="0"/>
                </a:cubicBezTo>
                <a:lnTo>
                  <a:pt x="4924" y="0"/>
                </a:lnTo>
                <a:close/>
                <a:moveTo>
                  <a:pt x="6558" y="3518"/>
                </a:moveTo>
                <a:cubicBezTo>
                  <a:pt x="6102" y="3518"/>
                  <a:pt x="5730" y="3821"/>
                  <a:pt x="5730" y="4195"/>
                </a:cubicBezTo>
                <a:cubicBezTo>
                  <a:pt x="5730" y="4571"/>
                  <a:pt x="6102" y="4855"/>
                  <a:pt x="6558" y="4855"/>
                </a:cubicBezTo>
                <a:lnTo>
                  <a:pt x="10901" y="4855"/>
                </a:lnTo>
                <a:cubicBezTo>
                  <a:pt x="11256" y="4855"/>
                  <a:pt x="11600" y="4686"/>
                  <a:pt x="11662" y="4434"/>
                </a:cubicBezTo>
                <a:lnTo>
                  <a:pt x="11662" y="3957"/>
                </a:lnTo>
                <a:cubicBezTo>
                  <a:pt x="11600" y="3703"/>
                  <a:pt x="11256" y="3518"/>
                  <a:pt x="10901" y="3518"/>
                </a:cubicBezTo>
                <a:lnTo>
                  <a:pt x="6558" y="3518"/>
                </a:lnTo>
                <a:close/>
                <a:moveTo>
                  <a:pt x="6558" y="6449"/>
                </a:moveTo>
                <a:cubicBezTo>
                  <a:pt x="6102" y="6449"/>
                  <a:pt x="5730" y="6750"/>
                  <a:pt x="5730" y="7127"/>
                </a:cubicBezTo>
                <a:cubicBezTo>
                  <a:pt x="5730" y="7503"/>
                  <a:pt x="6102" y="7786"/>
                  <a:pt x="6558" y="7786"/>
                </a:cubicBezTo>
                <a:lnTo>
                  <a:pt x="16250" y="7786"/>
                </a:lnTo>
                <a:cubicBezTo>
                  <a:pt x="16710" y="7786"/>
                  <a:pt x="17079" y="7503"/>
                  <a:pt x="17079" y="7127"/>
                </a:cubicBezTo>
                <a:cubicBezTo>
                  <a:pt x="17079" y="6750"/>
                  <a:pt x="16710" y="6449"/>
                  <a:pt x="16250" y="6449"/>
                </a:cubicBezTo>
                <a:lnTo>
                  <a:pt x="6558" y="6449"/>
                </a:lnTo>
                <a:close/>
                <a:moveTo>
                  <a:pt x="6558" y="8794"/>
                </a:moveTo>
                <a:cubicBezTo>
                  <a:pt x="6102" y="8794"/>
                  <a:pt x="5730" y="9098"/>
                  <a:pt x="5730" y="9472"/>
                </a:cubicBezTo>
                <a:cubicBezTo>
                  <a:pt x="5730" y="9848"/>
                  <a:pt x="6102" y="10131"/>
                  <a:pt x="6558" y="10131"/>
                </a:cubicBezTo>
                <a:lnTo>
                  <a:pt x="16250" y="10131"/>
                </a:lnTo>
                <a:cubicBezTo>
                  <a:pt x="16710" y="10131"/>
                  <a:pt x="17079" y="9848"/>
                  <a:pt x="17079" y="9472"/>
                </a:cubicBezTo>
                <a:cubicBezTo>
                  <a:pt x="17079" y="9098"/>
                  <a:pt x="16710" y="8794"/>
                  <a:pt x="16250" y="8794"/>
                </a:cubicBezTo>
                <a:lnTo>
                  <a:pt x="6558" y="8794"/>
                </a:lnTo>
                <a:close/>
                <a:moveTo>
                  <a:pt x="11281" y="16415"/>
                </a:moveTo>
                <a:cubicBezTo>
                  <a:pt x="11118" y="16415"/>
                  <a:pt x="10945" y="16493"/>
                  <a:pt x="10923" y="16507"/>
                </a:cubicBezTo>
                <a:cubicBezTo>
                  <a:pt x="9152" y="17541"/>
                  <a:pt x="3850" y="20647"/>
                  <a:pt x="3850" y="20647"/>
                </a:cubicBezTo>
                <a:cubicBezTo>
                  <a:pt x="3624" y="20776"/>
                  <a:pt x="3519" y="21018"/>
                  <a:pt x="3604" y="21234"/>
                </a:cubicBezTo>
                <a:cubicBezTo>
                  <a:pt x="3688" y="21448"/>
                  <a:pt x="3932" y="21600"/>
                  <a:pt x="4208" y="21600"/>
                </a:cubicBezTo>
                <a:lnTo>
                  <a:pt x="18377" y="21600"/>
                </a:lnTo>
                <a:cubicBezTo>
                  <a:pt x="18653" y="21600"/>
                  <a:pt x="18896" y="21448"/>
                  <a:pt x="18981" y="21234"/>
                </a:cubicBezTo>
                <a:cubicBezTo>
                  <a:pt x="19066" y="21018"/>
                  <a:pt x="18961" y="20776"/>
                  <a:pt x="18735" y="20647"/>
                </a:cubicBezTo>
                <a:cubicBezTo>
                  <a:pt x="18735" y="20647"/>
                  <a:pt x="13414" y="17541"/>
                  <a:pt x="11639" y="16507"/>
                </a:cubicBezTo>
                <a:cubicBezTo>
                  <a:pt x="11614" y="16493"/>
                  <a:pt x="11454" y="16415"/>
                  <a:pt x="11281" y="16415"/>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7" name="Shape 23139"/>
          <p:cNvSpPr/>
          <p:nvPr/>
        </p:nvSpPr>
        <p:spPr>
          <a:xfrm>
            <a:off x="2901321" y="2694096"/>
            <a:ext cx="474710" cy="442025"/>
          </a:xfrm>
          <a:custGeom>
            <a:avLst/>
            <a:gdLst/>
            <a:ahLst/>
            <a:cxnLst>
              <a:cxn ang="0">
                <a:pos x="wd2" y="hd2"/>
              </a:cxn>
              <a:cxn ang="5400000">
                <a:pos x="wd2" y="hd2"/>
              </a:cxn>
              <a:cxn ang="10800000">
                <a:pos x="wd2" y="hd2"/>
              </a:cxn>
              <a:cxn ang="16200000">
                <a:pos x="wd2" y="hd2"/>
              </a:cxn>
            </a:cxnLst>
            <a:rect l="0" t="0" r="r" b="b"/>
            <a:pathLst>
              <a:path w="21600" h="21600" extrusionOk="0">
                <a:moveTo>
                  <a:pt x="4833" y="0"/>
                </a:moveTo>
                <a:cubicBezTo>
                  <a:pt x="3833" y="0"/>
                  <a:pt x="3240" y="642"/>
                  <a:pt x="3240" y="1730"/>
                </a:cubicBezTo>
                <a:lnTo>
                  <a:pt x="3240" y="3042"/>
                </a:lnTo>
                <a:cubicBezTo>
                  <a:pt x="2660" y="2949"/>
                  <a:pt x="1469" y="2676"/>
                  <a:pt x="744" y="2491"/>
                </a:cubicBezTo>
                <a:cubicBezTo>
                  <a:pt x="564" y="2443"/>
                  <a:pt x="376" y="2484"/>
                  <a:pt x="230" y="2605"/>
                </a:cubicBezTo>
                <a:cubicBezTo>
                  <a:pt x="84" y="2725"/>
                  <a:pt x="0" y="2902"/>
                  <a:pt x="0" y="3099"/>
                </a:cubicBezTo>
                <a:lnTo>
                  <a:pt x="0" y="19680"/>
                </a:lnTo>
                <a:cubicBezTo>
                  <a:pt x="0" y="19863"/>
                  <a:pt x="79" y="20048"/>
                  <a:pt x="212" y="20174"/>
                </a:cubicBezTo>
                <a:cubicBezTo>
                  <a:pt x="346" y="20290"/>
                  <a:pt x="515" y="20328"/>
                  <a:pt x="690" y="20307"/>
                </a:cubicBezTo>
                <a:cubicBezTo>
                  <a:pt x="6659" y="19739"/>
                  <a:pt x="9908" y="21140"/>
                  <a:pt x="10800" y="21600"/>
                </a:cubicBezTo>
                <a:cubicBezTo>
                  <a:pt x="11688" y="21140"/>
                  <a:pt x="14940" y="19739"/>
                  <a:pt x="20910" y="20307"/>
                </a:cubicBezTo>
                <a:cubicBezTo>
                  <a:pt x="21080" y="20328"/>
                  <a:pt x="21259" y="20290"/>
                  <a:pt x="21388" y="20174"/>
                </a:cubicBezTo>
                <a:cubicBezTo>
                  <a:pt x="21521" y="20048"/>
                  <a:pt x="21600" y="19863"/>
                  <a:pt x="21600" y="19680"/>
                </a:cubicBezTo>
                <a:lnTo>
                  <a:pt x="21600" y="3099"/>
                </a:lnTo>
                <a:cubicBezTo>
                  <a:pt x="21600" y="2902"/>
                  <a:pt x="21515" y="2725"/>
                  <a:pt x="21370" y="2605"/>
                </a:cubicBezTo>
                <a:cubicBezTo>
                  <a:pt x="21224" y="2484"/>
                  <a:pt x="21036" y="2443"/>
                  <a:pt x="20856" y="2491"/>
                </a:cubicBezTo>
                <a:cubicBezTo>
                  <a:pt x="20132" y="2676"/>
                  <a:pt x="18940" y="2949"/>
                  <a:pt x="18360" y="3042"/>
                </a:cubicBezTo>
                <a:lnTo>
                  <a:pt x="18360" y="1730"/>
                </a:lnTo>
                <a:cubicBezTo>
                  <a:pt x="18360" y="642"/>
                  <a:pt x="17763" y="0"/>
                  <a:pt x="16767" y="0"/>
                </a:cubicBezTo>
                <a:cubicBezTo>
                  <a:pt x="15124" y="0"/>
                  <a:pt x="12042" y="2024"/>
                  <a:pt x="10800" y="3023"/>
                </a:cubicBezTo>
                <a:cubicBezTo>
                  <a:pt x="9558" y="2024"/>
                  <a:pt x="6471" y="0"/>
                  <a:pt x="4833" y="0"/>
                </a:cubicBezTo>
                <a:close/>
                <a:moveTo>
                  <a:pt x="4833" y="1274"/>
                </a:moveTo>
                <a:cubicBezTo>
                  <a:pt x="6230" y="1274"/>
                  <a:pt x="9310" y="3295"/>
                  <a:pt x="10198" y="3993"/>
                </a:cubicBezTo>
                <a:lnTo>
                  <a:pt x="10800" y="4449"/>
                </a:lnTo>
                <a:lnTo>
                  <a:pt x="11402" y="3993"/>
                </a:lnTo>
                <a:cubicBezTo>
                  <a:pt x="12290" y="3295"/>
                  <a:pt x="15375" y="1274"/>
                  <a:pt x="16767" y="1274"/>
                </a:cubicBezTo>
                <a:cubicBezTo>
                  <a:pt x="17034" y="1274"/>
                  <a:pt x="17138" y="1286"/>
                  <a:pt x="17138" y="1730"/>
                </a:cubicBezTo>
                <a:lnTo>
                  <a:pt x="17138" y="14413"/>
                </a:lnTo>
                <a:cubicBezTo>
                  <a:pt x="13295" y="14547"/>
                  <a:pt x="11437" y="15356"/>
                  <a:pt x="10800" y="15706"/>
                </a:cubicBezTo>
                <a:cubicBezTo>
                  <a:pt x="10166" y="15356"/>
                  <a:pt x="8305" y="14547"/>
                  <a:pt x="4462" y="14413"/>
                </a:cubicBezTo>
                <a:lnTo>
                  <a:pt x="4462" y="1730"/>
                </a:lnTo>
                <a:cubicBezTo>
                  <a:pt x="4462" y="1286"/>
                  <a:pt x="4571" y="1274"/>
                  <a:pt x="4833" y="1274"/>
                </a:cubicBezTo>
                <a:close/>
                <a:moveTo>
                  <a:pt x="1222" y="3917"/>
                </a:moveTo>
                <a:cubicBezTo>
                  <a:pt x="1872" y="4073"/>
                  <a:pt x="2756" y="4273"/>
                  <a:pt x="3240" y="4335"/>
                </a:cubicBezTo>
                <a:lnTo>
                  <a:pt x="3240" y="15687"/>
                </a:lnTo>
                <a:lnTo>
                  <a:pt x="3948" y="15687"/>
                </a:lnTo>
                <a:cubicBezTo>
                  <a:pt x="5565" y="15687"/>
                  <a:pt x="8556" y="15849"/>
                  <a:pt x="10499" y="17018"/>
                </a:cubicBezTo>
                <a:lnTo>
                  <a:pt x="10800" y="17208"/>
                </a:lnTo>
                <a:lnTo>
                  <a:pt x="11101" y="17018"/>
                </a:lnTo>
                <a:cubicBezTo>
                  <a:pt x="13044" y="15849"/>
                  <a:pt x="16048" y="15687"/>
                  <a:pt x="17670" y="15687"/>
                </a:cubicBezTo>
                <a:lnTo>
                  <a:pt x="18360" y="15687"/>
                </a:lnTo>
                <a:lnTo>
                  <a:pt x="18360" y="4335"/>
                </a:lnTo>
                <a:cubicBezTo>
                  <a:pt x="18848" y="4273"/>
                  <a:pt x="19750" y="4073"/>
                  <a:pt x="20396" y="3917"/>
                </a:cubicBezTo>
                <a:cubicBezTo>
                  <a:pt x="20396" y="3917"/>
                  <a:pt x="20396" y="17797"/>
                  <a:pt x="20396" y="17797"/>
                </a:cubicBezTo>
                <a:cubicBezTo>
                  <a:pt x="14498" y="17046"/>
                  <a:pt x="11629" y="18322"/>
                  <a:pt x="10800" y="18805"/>
                </a:cubicBezTo>
                <a:cubicBezTo>
                  <a:pt x="9966" y="18326"/>
                  <a:pt x="7120" y="17046"/>
                  <a:pt x="1222" y="17797"/>
                </a:cubicBezTo>
                <a:lnTo>
                  <a:pt x="1222" y="3917"/>
                </a:lnTo>
                <a:close/>
                <a:moveTo>
                  <a:pt x="10729" y="5495"/>
                </a:moveTo>
                <a:cubicBezTo>
                  <a:pt x="10383" y="5589"/>
                  <a:pt x="10180" y="5911"/>
                  <a:pt x="10110" y="6256"/>
                </a:cubicBezTo>
                <a:cubicBezTo>
                  <a:pt x="9760" y="8095"/>
                  <a:pt x="9624" y="9976"/>
                  <a:pt x="9649" y="11846"/>
                </a:cubicBezTo>
                <a:cubicBezTo>
                  <a:pt x="8799" y="11780"/>
                  <a:pt x="8378" y="11234"/>
                  <a:pt x="8286" y="10496"/>
                </a:cubicBezTo>
                <a:cubicBezTo>
                  <a:pt x="8340" y="10161"/>
                  <a:pt x="8360" y="9823"/>
                  <a:pt x="8339" y="9488"/>
                </a:cubicBezTo>
                <a:cubicBezTo>
                  <a:pt x="8519" y="9305"/>
                  <a:pt x="8651" y="9049"/>
                  <a:pt x="8605" y="8785"/>
                </a:cubicBezTo>
                <a:cubicBezTo>
                  <a:pt x="8550" y="8457"/>
                  <a:pt x="8195" y="8400"/>
                  <a:pt x="7950" y="8556"/>
                </a:cubicBezTo>
                <a:cubicBezTo>
                  <a:pt x="6916" y="9210"/>
                  <a:pt x="5720" y="9990"/>
                  <a:pt x="5223" y="11199"/>
                </a:cubicBezTo>
                <a:cubicBezTo>
                  <a:pt x="4986" y="11785"/>
                  <a:pt x="5067" y="12516"/>
                  <a:pt x="5701" y="12739"/>
                </a:cubicBezTo>
                <a:cubicBezTo>
                  <a:pt x="6339" y="12959"/>
                  <a:pt x="7035" y="12564"/>
                  <a:pt x="7489" y="12112"/>
                </a:cubicBezTo>
                <a:cubicBezTo>
                  <a:pt x="7873" y="12751"/>
                  <a:pt x="8554" y="13147"/>
                  <a:pt x="9525" y="13120"/>
                </a:cubicBezTo>
                <a:cubicBezTo>
                  <a:pt x="9834" y="13111"/>
                  <a:pt x="10146" y="12752"/>
                  <a:pt x="10251" y="12416"/>
                </a:cubicBezTo>
                <a:cubicBezTo>
                  <a:pt x="10293" y="12398"/>
                  <a:pt x="10334" y="12381"/>
                  <a:pt x="10375" y="12359"/>
                </a:cubicBezTo>
                <a:cubicBezTo>
                  <a:pt x="10313" y="12682"/>
                  <a:pt x="10432" y="12953"/>
                  <a:pt x="10853" y="12854"/>
                </a:cubicBezTo>
                <a:cubicBezTo>
                  <a:pt x="12637" y="12438"/>
                  <a:pt x="13470" y="10868"/>
                  <a:pt x="13190" y="9032"/>
                </a:cubicBezTo>
                <a:cubicBezTo>
                  <a:pt x="13124" y="8575"/>
                  <a:pt x="12644" y="8714"/>
                  <a:pt x="12393" y="8899"/>
                </a:cubicBezTo>
                <a:cubicBezTo>
                  <a:pt x="11823" y="9311"/>
                  <a:pt x="11284" y="9778"/>
                  <a:pt x="10800" y="10306"/>
                </a:cubicBezTo>
                <a:cubicBezTo>
                  <a:pt x="10837" y="8846"/>
                  <a:pt x="10968" y="7393"/>
                  <a:pt x="11243" y="5951"/>
                </a:cubicBezTo>
                <a:cubicBezTo>
                  <a:pt x="11305" y="5625"/>
                  <a:pt x="11000" y="5419"/>
                  <a:pt x="10729" y="5495"/>
                </a:cubicBezTo>
                <a:close/>
                <a:moveTo>
                  <a:pt x="15492" y="8518"/>
                </a:moveTo>
                <a:cubicBezTo>
                  <a:pt x="15349" y="8532"/>
                  <a:pt x="15204" y="8602"/>
                  <a:pt x="15102" y="8689"/>
                </a:cubicBezTo>
                <a:cubicBezTo>
                  <a:pt x="14264" y="9392"/>
                  <a:pt x="13380" y="10608"/>
                  <a:pt x="13650" y="11808"/>
                </a:cubicBezTo>
                <a:cubicBezTo>
                  <a:pt x="13951" y="13160"/>
                  <a:pt x="15495" y="12717"/>
                  <a:pt x="16324" y="12283"/>
                </a:cubicBezTo>
                <a:cubicBezTo>
                  <a:pt x="16920" y="11969"/>
                  <a:pt x="16951" y="10744"/>
                  <a:pt x="16147" y="11161"/>
                </a:cubicBezTo>
                <a:cubicBezTo>
                  <a:pt x="15809" y="11340"/>
                  <a:pt x="14894" y="11777"/>
                  <a:pt x="14748" y="11123"/>
                </a:cubicBezTo>
                <a:cubicBezTo>
                  <a:pt x="14611" y="10533"/>
                  <a:pt x="15171" y="9930"/>
                  <a:pt x="15563" y="9602"/>
                </a:cubicBezTo>
                <a:cubicBezTo>
                  <a:pt x="15792" y="9411"/>
                  <a:pt x="16004" y="9013"/>
                  <a:pt x="15846" y="8708"/>
                </a:cubicBezTo>
                <a:cubicBezTo>
                  <a:pt x="15765" y="8554"/>
                  <a:pt x="15635" y="8505"/>
                  <a:pt x="15492" y="8518"/>
                </a:cubicBezTo>
                <a:close/>
                <a:moveTo>
                  <a:pt x="7135" y="10325"/>
                </a:moveTo>
                <a:cubicBezTo>
                  <a:pt x="7123" y="10514"/>
                  <a:pt x="7118" y="10696"/>
                  <a:pt x="7135" y="10876"/>
                </a:cubicBezTo>
                <a:cubicBezTo>
                  <a:pt x="7081" y="11036"/>
                  <a:pt x="7004" y="11198"/>
                  <a:pt x="6887" y="11332"/>
                </a:cubicBezTo>
                <a:cubicBezTo>
                  <a:pt x="6783" y="11458"/>
                  <a:pt x="6527" y="11545"/>
                  <a:pt x="6356" y="11504"/>
                </a:cubicBezTo>
                <a:cubicBezTo>
                  <a:pt x="6244" y="11473"/>
                  <a:pt x="6239" y="11443"/>
                  <a:pt x="6214" y="11389"/>
                </a:cubicBezTo>
                <a:cubicBezTo>
                  <a:pt x="6231" y="11426"/>
                  <a:pt x="6224" y="11370"/>
                  <a:pt x="6303" y="11218"/>
                </a:cubicBezTo>
                <a:cubicBezTo>
                  <a:pt x="6487" y="10882"/>
                  <a:pt x="6802" y="10581"/>
                  <a:pt x="7135" y="10325"/>
                </a:cubicBezTo>
                <a:close/>
                <a:moveTo>
                  <a:pt x="12110" y="10401"/>
                </a:moveTo>
                <a:cubicBezTo>
                  <a:pt x="12060" y="11042"/>
                  <a:pt x="11735" y="11453"/>
                  <a:pt x="10959" y="11637"/>
                </a:cubicBezTo>
                <a:cubicBezTo>
                  <a:pt x="11293" y="11175"/>
                  <a:pt x="11685" y="10768"/>
                  <a:pt x="12110" y="1040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8" name="Shape 23142"/>
          <p:cNvSpPr/>
          <p:nvPr/>
        </p:nvSpPr>
        <p:spPr>
          <a:xfrm>
            <a:off x="2920412" y="4780702"/>
            <a:ext cx="467448" cy="442025"/>
          </a:xfrm>
          <a:custGeom>
            <a:avLst/>
            <a:gdLst/>
            <a:ahLst/>
            <a:cxnLst>
              <a:cxn ang="0">
                <a:pos x="wd2" y="hd2"/>
              </a:cxn>
              <a:cxn ang="5400000">
                <a:pos x="wd2" y="hd2"/>
              </a:cxn>
              <a:cxn ang="10800000">
                <a:pos x="wd2" y="hd2"/>
              </a:cxn>
              <a:cxn ang="16200000">
                <a:pos x="wd2" y="hd2"/>
              </a:cxn>
            </a:cxnLst>
            <a:rect l="0" t="0" r="r" b="b"/>
            <a:pathLst>
              <a:path w="21600" h="21527" extrusionOk="0">
                <a:moveTo>
                  <a:pt x="16819" y="46"/>
                </a:moveTo>
                <a:cubicBezTo>
                  <a:pt x="16430" y="144"/>
                  <a:pt x="16028" y="402"/>
                  <a:pt x="15724" y="798"/>
                </a:cubicBezTo>
                <a:lnTo>
                  <a:pt x="9587" y="9974"/>
                </a:lnTo>
                <a:cubicBezTo>
                  <a:pt x="8982" y="10766"/>
                  <a:pt x="8984" y="10610"/>
                  <a:pt x="9563" y="11103"/>
                </a:cubicBezTo>
                <a:cubicBezTo>
                  <a:pt x="10143" y="11594"/>
                  <a:pt x="10005" y="11646"/>
                  <a:pt x="10610" y="10852"/>
                </a:cubicBezTo>
                <a:lnTo>
                  <a:pt x="17818" y="2578"/>
                </a:lnTo>
                <a:cubicBezTo>
                  <a:pt x="18422" y="1785"/>
                  <a:pt x="18447" y="738"/>
                  <a:pt x="17865" y="247"/>
                </a:cubicBezTo>
                <a:cubicBezTo>
                  <a:pt x="17575" y="0"/>
                  <a:pt x="17207" y="-52"/>
                  <a:pt x="16819" y="46"/>
                </a:cubicBezTo>
                <a:close/>
                <a:moveTo>
                  <a:pt x="17223" y="347"/>
                </a:moveTo>
                <a:cubicBezTo>
                  <a:pt x="16388" y="866"/>
                  <a:pt x="16295" y="1350"/>
                  <a:pt x="16295" y="1350"/>
                </a:cubicBezTo>
                <a:cubicBezTo>
                  <a:pt x="16295" y="1350"/>
                  <a:pt x="16214" y="1250"/>
                  <a:pt x="15915" y="999"/>
                </a:cubicBezTo>
                <a:cubicBezTo>
                  <a:pt x="16363" y="227"/>
                  <a:pt x="17223" y="347"/>
                  <a:pt x="17223" y="347"/>
                </a:cubicBezTo>
                <a:close/>
                <a:moveTo>
                  <a:pt x="856" y="3205"/>
                </a:moveTo>
                <a:cubicBezTo>
                  <a:pt x="378" y="3205"/>
                  <a:pt x="0" y="3604"/>
                  <a:pt x="0" y="4108"/>
                </a:cubicBezTo>
                <a:lnTo>
                  <a:pt x="0" y="17320"/>
                </a:lnTo>
                <a:cubicBezTo>
                  <a:pt x="0" y="17822"/>
                  <a:pt x="378" y="18223"/>
                  <a:pt x="856" y="18223"/>
                </a:cubicBezTo>
                <a:lnTo>
                  <a:pt x="20744" y="18223"/>
                </a:lnTo>
                <a:cubicBezTo>
                  <a:pt x="21219" y="18223"/>
                  <a:pt x="21600" y="17822"/>
                  <a:pt x="21600" y="17320"/>
                </a:cubicBezTo>
                <a:lnTo>
                  <a:pt x="21600" y="4108"/>
                </a:lnTo>
                <a:cubicBezTo>
                  <a:pt x="21600" y="3604"/>
                  <a:pt x="21219" y="3205"/>
                  <a:pt x="20744" y="3205"/>
                </a:cubicBezTo>
                <a:lnTo>
                  <a:pt x="18056" y="3205"/>
                </a:lnTo>
                <a:lnTo>
                  <a:pt x="16866" y="4584"/>
                </a:lnTo>
                <a:lnTo>
                  <a:pt x="20315" y="4584"/>
                </a:lnTo>
                <a:lnTo>
                  <a:pt x="20315" y="15490"/>
                </a:lnTo>
                <a:lnTo>
                  <a:pt x="1285" y="15490"/>
                </a:lnTo>
                <a:lnTo>
                  <a:pt x="1285" y="4584"/>
                </a:lnTo>
                <a:lnTo>
                  <a:pt x="12346" y="4584"/>
                </a:lnTo>
                <a:lnTo>
                  <a:pt x="13274" y="3205"/>
                </a:lnTo>
                <a:lnTo>
                  <a:pt x="856" y="3205"/>
                </a:lnTo>
                <a:close/>
                <a:moveTo>
                  <a:pt x="8231" y="11228"/>
                </a:moveTo>
                <a:cubicBezTo>
                  <a:pt x="7858" y="11259"/>
                  <a:pt x="7530" y="11481"/>
                  <a:pt x="7351" y="11980"/>
                </a:cubicBezTo>
                <a:cubicBezTo>
                  <a:pt x="6962" y="13245"/>
                  <a:pt x="6812" y="13549"/>
                  <a:pt x="5614" y="13560"/>
                </a:cubicBezTo>
                <a:cubicBezTo>
                  <a:pt x="4419" y="13570"/>
                  <a:pt x="7296" y="14258"/>
                  <a:pt x="9301" y="13384"/>
                </a:cubicBezTo>
                <a:cubicBezTo>
                  <a:pt x="10807" y="12727"/>
                  <a:pt x="9351" y="11136"/>
                  <a:pt x="8231" y="11228"/>
                </a:cubicBezTo>
                <a:close/>
                <a:moveTo>
                  <a:pt x="8659" y="19251"/>
                </a:moveTo>
                <a:lnTo>
                  <a:pt x="8516" y="20204"/>
                </a:lnTo>
                <a:cubicBezTo>
                  <a:pt x="8516" y="20204"/>
                  <a:pt x="8487" y="20640"/>
                  <a:pt x="8112" y="20931"/>
                </a:cubicBezTo>
                <a:cubicBezTo>
                  <a:pt x="7739" y="21221"/>
                  <a:pt x="7435" y="21466"/>
                  <a:pt x="7731" y="21507"/>
                </a:cubicBezTo>
                <a:cubicBezTo>
                  <a:pt x="8015" y="21548"/>
                  <a:pt x="10696" y="21511"/>
                  <a:pt x="10895" y="21507"/>
                </a:cubicBezTo>
                <a:cubicBezTo>
                  <a:pt x="11094" y="21511"/>
                  <a:pt x="13775" y="21548"/>
                  <a:pt x="14059" y="21507"/>
                </a:cubicBezTo>
                <a:cubicBezTo>
                  <a:pt x="14356" y="21466"/>
                  <a:pt x="14075" y="21221"/>
                  <a:pt x="13702" y="20931"/>
                </a:cubicBezTo>
                <a:cubicBezTo>
                  <a:pt x="13329" y="20640"/>
                  <a:pt x="13274" y="20204"/>
                  <a:pt x="13274" y="20204"/>
                </a:cubicBezTo>
                <a:lnTo>
                  <a:pt x="13131" y="19251"/>
                </a:lnTo>
                <a:lnTo>
                  <a:pt x="8659" y="19251"/>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0" name="Shape 23124"/>
          <p:cNvSpPr/>
          <p:nvPr/>
        </p:nvSpPr>
        <p:spPr>
          <a:xfrm>
            <a:off x="5888717" y="1852699"/>
            <a:ext cx="387418" cy="460393"/>
          </a:xfrm>
          <a:custGeom>
            <a:avLst/>
            <a:gdLst/>
            <a:ahLst/>
            <a:cxnLst>
              <a:cxn ang="0">
                <a:pos x="wd2" y="hd2"/>
              </a:cxn>
              <a:cxn ang="5400000">
                <a:pos x="wd2" y="hd2"/>
              </a:cxn>
              <a:cxn ang="10800000">
                <a:pos x="wd2" y="hd2"/>
              </a:cxn>
              <a:cxn ang="16200000">
                <a:pos x="wd2" y="hd2"/>
              </a:cxn>
            </a:cxnLst>
            <a:rect l="0" t="0" r="r" b="b"/>
            <a:pathLst>
              <a:path w="21600" h="21561" extrusionOk="0">
                <a:moveTo>
                  <a:pt x="5401" y="5234"/>
                </a:moveTo>
                <a:lnTo>
                  <a:pt x="7204" y="5234"/>
                </a:lnTo>
                <a:lnTo>
                  <a:pt x="7647" y="9080"/>
                </a:lnTo>
                <a:cubicBezTo>
                  <a:pt x="7672" y="9303"/>
                  <a:pt x="7912" y="9464"/>
                  <a:pt x="8177" y="9445"/>
                </a:cubicBezTo>
                <a:cubicBezTo>
                  <a:pt x="8444" y="9423"/>
                  <a:pt x="8638" y="9226"/>
                  <a:pt x="8613" y="9003"/>
                </a:cubicBezTo>
                <a:lnTo>
                  <a:pt x="8128" y="4790"/>
                </a:lnTo>
                <a:cubicBezTo>
                  <a:pt x="8104" y="4582"/>
                  <a:pt x="7895" y="4424"/>
                  <a:pt x="7645" y="4424"/>
                </a:cubicBezTo>
                <a:lnTo>
                  <a:pt x="6586" y="4424"/>
                </a:lnTo>
                <a:lnTo>
                  <a:pt x="10799" y="971"/>
                </a:lnTo>
                <a:lnTo>
                  <a:pt x="15012" y="4423"/>
                </a:lnTo>
                <a:lnTo>
                  <a:pt x="13955" y="4423"/>
                </a:lnTo>
                <a:cubicBezTo>
                  <a:pt x="13704" y="4423"/>
                  <a:pt x="13496" y="4582"/>
                  <a:pt x="13472" y="4790"/>
                </a:cubicBezTo>
                <a:lnTo>
                  <a:pt x="12986" y="9003"/>
                </a:lnTo>
                <a:cubicBezTo>
                  <a:pt x="12960" y="9225"/>
                  <a:pt x="13157" y="9423"/>
                  <a:pt x="13423" y="9443"/>
                </a:cubicBezTo>
                <a:cubicBezTo>
                  <a:pt x="13438" y="9446"/>
                  <a:pt x="13454" y="9446"/>
                  <a:pt x="13470" y="9446"/>
                </a:cubicBezTo>
                <a:cubicBezTo>
                  <a:pt x="13717" y="9446"/>
                  <a:pt x="13927" y="9289"/>
                  <a:pt x="13952" y="9080"/>
                </a:cubicBezTo>
                <a:lnTo>
                  <a:pt x="14396" y="5234"/>
                </a:lnTo>
                <a:lnTo>
                  <a:pt x="16199" y="5234"/>
                </a:lnTo>
                <a:cubicBezTo>
                  <a:pt x="16397" y="5234"/>
                  <a:pt x="16573" y="5134"/>
                  <a:pt x="16649" y="4981"/>
                </a:cubicBezTo>
                <a:cubicBezTo>
                  <a:pt x="16724" y="4830"/>
                  <a:pt x="16681" y="4655"/>
                  <a:pt x="16541" y="4540"/>
                </a:cubicBezTo>
                <a:lnTo>
                  <a:pt x="11139" y="116"/>
                </a:lnTo>
                <a:cubicBezTo>
                  <a:pt x="10951" y="-39"/>
                  <a:pt x="10648" y="-39"/>
                  <a:pt x="10458" y="116"/>
                </a:cubicBezTo>
                <a:lnTo>
                  <a:pt x="5060" y="4540"/>
                </a:lnTo>
                <a:cubicBezTo>
                  <a:pt x="4919" y="4655"/>
                  <a:pt x="4876" y="4830"/>
                  <a:pt x="4951" y="4981"/>
                </a:cubicBezTo>
                <a:cubicBezTo>
                  <a:pt x="5025" y="5134"/>
                  <a:pt x="5204" y="5234"/>
                  <a:pt x="5401" y="5234"/>
                </a:cubicBezTo>
                <a:cubicBezTo>
                  <a:pt x="5401" y="5234"/>
                  <a:pt x="5401" y="5234"/>
                  <a:pt x="5401" y="5234"/>
                </a:cubicBezTo>
                <a:close/>
                <a:moveTo>
                  <a:pt x="7645" y="16897"/>
                </a:moveTo>
                <a:lnTo>
                  <a:pt x="13955" y="16897"/>
                </a:lnTo>
                <a:cubicBezTo>
                  <a:pt x="14491" y="16897"/>
                  <a:pt x="14925" y="16535"/>
                  <a:pt x="14925" y="16088"/>
                </a:cubicBezTo>
                <a:cubicBezTo>
                  <a:pt x="14925" y="15641"/>
                  <a:pt x="14491" y="15279"/>
                  <a:pt x="13955" y="15279"/>
                </a:cubicBezTo>
                <a:lnTo>
                  <a:pt x="7645" y="15279"/>
                </a:lnTo>
                <a:cubicBezTo>
                  <a:pt x="7110" y="15279"/>
                  <a:pt x="6674" y="15642"/>
                  <a:pt x="6674" y="16088"/>
                </a:cubicBezTo>
                <a:cubicBezTo>
                  <a:pt x="6674" y="16535"/>
                  <a:pt x="7110" y="16897"/>
                  <a:pt x="7645" y="16897"/>
                </a:cubicBezTo>
                <a:cubicBezTo>
                  <a:pt x="7645" y="16897"/>
                  <a:pt x="7645" y="16897"/>
                  <a:pt x="7645" y="16897"/>
                </a:cubicBezTo>
                <a:close/>
                <a:moveTo>
                  <a:pt x="19657" y="19943"/>
                </a:moveTo>
                <a:lnTo>
                  <a:pt x="1942" y="19943"/>
                </a:lnTo>
                <a:lnTo>
                  <a:pt x="1942" y="12233"/>
                </a:lnTo>
                <a:lnTo>
                  <a:pt x="19657" y="12233"/>
                </a:lnTo>
                <a:cubicBezTo>
                  <a:pt x="19657" y="12233"/>
                  <a:pt x="19657" y="19943"/>
                  <a:pt x="19657" y="19943"/>
                </a:cubicBezTo>
                <a:close/>
                <a:moveTo>
                  <a:pt x="21593" y="11373"/>
                </a:moveTo>
                <a:cubicBezTo>
                  <a:pt x="21591" y="11351"/>
                  <a:pt x="21588" y="11329"/>
                  <a:pt x="21586" y="11309"/>
                </a:cubicBezTo>
                <a:cubicBezTo>
                  <a:pt x="21578" y="11265"/>
                  <a:pt x="21565" y="11222"/>
                  <a:pt x="21551" y="11182"/>
                </a:cubicBezTo>
                <a:cubicBezTo>
                  <a:pt x="21547" y="11171"/>
                  <a:pt x="21547" y="11159"/>
                  <a:pt x="21541" y="11148"/>
                </a:cubicBezTo>
                <a:lnTo>
                  <a:pt x="19599" y="6671"/>
                </a:lnTo>
                <a:cubicBezTo>
                  <a:pt x="19459" y="6349"/>
                  <a:pt x="19096" y="6137"/>
                  <a:pt x="18687" y="6137"/>
                </a:cubicBezTo>
                <a:lnTo>
                  <a:pt x="16624" y="6137"/>
                </a:lnTo>
                <a:cubicBezTo>
                  <a:pt x="16088" y="6137"/>
                  <a:pt x="15653" y="6497"/>
                  <a:pt x="15653" y="6944"/>
                </a:cubicBezTo>
                <a:cubicBezTo>
                  <a:pt x="15653" y="7391"/>
                  <a:pt x="16088" y="7754"/>
                  <a:pt x="16624" y="7754"/>
                </a:cubicBezTo>
                <a:lnTo>
                  <a:pt x="18005" y="7754"/>
                </a:lnTo>
                <a:lnTo>
                  <a:pt x="19246" y="10616"/>
                </a:lnTo>
                <a:lnTo>
                  <a:pt x="2354" y="10616"/>
                </a:lnTo>
                <a:lnTo>
                  <a:pt x="3595" y="7754"/>
                </a:lnTo>
                <a:lnTo>
                  <a:pt x="4976" y="7754"/>
                </a:lnTo>
                <a:cubicBezTo>
                  <a:pt x="5512" y="7754"/>
                  <a:pt x="5947" y="7391"/>
                  <a:pt x="5947" y="6944"/>
                </a:cubicBezTo>
                <a:cubicBezTo>
                  <a:pt x="5947" y="6497"/>
                  <a:pt x="5512" y="6137"/>
                  <a:pt x="4976" y="6137"/>
                </a:cubicBezTo>
                <a:lnTo>
                  <a:pt x="2913" y="6137"/>
                </a:lnTo>
                <a:cubicBezTo>
                  <a:pt x="2504" y="6137"/>
                  <a:pt x="2139" y="6349"/>
                  <a:pt x="2000" y="6671"/>
                </a:cubicBezTo>
                <a:lnTo>
                  <a:pt x="59" y="11148"/>
                </a:lnTo>
                <a:cubicBezTo>
                  <a:pt x="53" y="11159"/>
                  <a:pt x="53" y="11170"/>
                  <a:pt x="50" y="11180"/>
                </a:cubicBezTo>
                <a:cubicBezTo>
                  <a:pt x="33" y="11221"/>
                  <a:pt x="22" y="11265"/>
                  <a:pt x="15" y="11309"/>
                </a:cubicBezTo>
                <a:cubicBezTo>
                  <a:pt x="10" y="11329"/>
                  <a:pt x="8" y="11351"/>
                  <a:pt x="8" y="11371"/>
                </a:cubicBezTo>
                <a:cubicBezTo>
                  <a:pt x="4" y="11388"/>
                  <a:pt x="0" y="11405"/>
                  <a:pt x="0" y="11422"/>
                </a:cubicBezTo>
                <a:lnTo>
                  <a:pt x="0" y="20753"/>
                </a:lnTo>
                <a:cubicBezTo>
                  <a:pt x="0" y="21201"/>
                  <a:pt x="434" y="21561"/>
                  <a:pt x="970" y="21561"/>
                </a:cubicBezTo>
                <a:lnTo>
                  <a:pt x="20628" y="21561"/>
                </a:lnTo>
                <a:cubicBezTo>
                  <a:pt x="21164" y="21561"/>
                  <a:pt x="21600" y="21201"/>
                  <a:pt x="21600" y="20753"/>
                </a:cubicBezTo>
                <a:lnTo>
                  <a:pt x="21600" y="11422"/>
                </a:lnTo>
                <a:cubicBezTo>
                  <a:pt x="21598" y="11405"/>
                  <a:pt x="21594" y="11390"/>
                  <a:pt x="21593" y="11373"/>
                </a:cubicBezTo>
                <a:cubicBezTo>
                  <a:pt x="21593" y="11373"/>
                  <a:pt x="21593" y="11373"/>
                  <a:pt x="21593" y="11373"/>
                </a:cubicBez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1" name="Shape 23131"/>
          <p:cNvSpPr/>
          <p:nvPr/>
        </p:nvSpPr>
        <p:spPr>
          <a:xfrm>
            <a:off x="5888717" y="4237754"/>
            <a:ext cx="376827" cy="460393"/>
          </a:xfrm>
          <a:custGeom>
            <a:avLst/>
            <a:gdLst/>
            <a:ahLst/>
            <a:cxnLst>
              <a:cxn ang="0">
                <a:pos x="wd2" y="hd2"/>
              </a:cxn>
              <a:cxn ang="5400000">
                <a:pos x="wd2" y="hd2"/>
              </a:cxn>
              <a:cxn ang="10800000">
                <a:pos x="wd2" y="hd2"/>
              </a:cxn>
              <a:cxn ang="16200000">
                <a:pos x="wd2" y="hd2"/>
              </a:cxn>
            </a:cxnLst>
            <a:rect l="0" t="0" r="r" b="b"/>
            <a:pathLst>
              <a:path w="21600" h="21600" extrusionOk="0">
                <a:moveTo>
                  <a:pt x="4924" y="0"/>
                </a:moveTo>
                <a:cubicBezTo>
                  <a:pt x="3198" y="0"/>
                  <a:pt x="1768" y="1173"/>
                  <a:pt x="1768" y="2583"/>
                </a:cubicBezTo>
                <a:lnTo>
                  <a:pt x="1768" y="11176"/>
                </a:lnTo>
                <a:lnTo>
                  <a:pt x="962" y="10718"/>
                </a:lnTo>
                <a:cubicBezTo>
                  <a:pt x="773" y="10607"/>
                  <a:pt x="542" y="10593"/>
                  <a:pt x="336" y="10681"/>
                </a:cubicBezTo>
                <a:cubicBezTo>
                  <a:pt x="130" y="10766"/>
                  <a:pt x="0" y="10931"/>
                  <a:pt x="0" y="11121"/>
                </a:cubicBezTo>
                <a:lnTo>
                  <a:pt x="0" y="20061"/>
                </a:lnTo>
                <a:cubicBezTo>
                  <a:pt x="0" y="20255"/>
                  <a:pt x="124" y="20429"/>
                  <a:pt x="336" y="20519"/>
                </a:cubicBezTo>
                <a:cubicBezTo>
                  <a:pt x="547" y="20607"/>
                  <a:pt x="813" y="20596"/>
                  <a:pt x="1007" y="20482"/>
                </a:cubicBezTo>
                <a:lnTo>
                  <a:pt x="8662" y="16012"/>
                </a:lnTo>
                <a:cubicBezTo>
                  <a:pt x="8826" y="15915"/>
                  <a:pt x="8931" y="15774"/>
                  <a:pt x="8931" y="15609"/>
                </a:cubicBezTo>
                <a:cubicBezTo>
                  <a:pt x="8931" y="15446"/>
                  <a:pt x="8826" y="15282"/>
                  <a:pt x="8662" y="15188"/>
                </a:cubicBezTo>
                <a:lnTo>
                  <a:pt x="3447" y="12165"/>
                </a:lnTo>
                <a:lnTo>
                  <a:pt x="3447" y="2583"/>
                </a:lnTo>
                <a:cubicBezTo>
                  <a:pt x="3447" y="1923"/>
                  <a:pt x="4115" y="1392"/>
                  <a:pt x="4924" y="1392"/>
                </a:cubicBezTo>
                <a:lnTo>
                  <a:pt x="16653" y="1392"/>
                </a:lnTo>
                <a:cubicBezTo>
                  <a:pt x="17460" y="1392"/>
                  <a:pt x="18131" y="1923"/>
                  <a:pt x="18131" y="2583"/>
                </a:cubicBezTo>
                <a:lnTo>
                  <a:pt x="18131" y="12165"/>
                </a:lnTo>
                <a:lnTo>
                  <a:pt x="12915" y="15188"/>
                </a:lnTo>
                <a:cubicBezTo>
                  <a:pt x="12752" y="15284"/>
                  <a:pt x="12669" y="15446"/>
                  <a:pt x="12669" y="15609"/>
                </a:cubicBezTo>
                <a:cubicBezTo>
                  <a:pt x="12669" y="15774"/>
                  <a:pt x="12752" y="15917"/>
                  <a:pt x="12915" y="16012"/>
                </a:cubicBezTo>
                <a:lnTo>
                  <a:pt x="20570" y="20482"/>
                </a:lnTo>
                <a:cubicBezTo>
                  <a:pt x="20762" y="20596"/>
                  <a:pt x="21030" y="20607"/>
                  <a:pt x="21242" y="20519"/>
                </a:cubicBezTo>
                <a:cubicBezTo>
                  <a:pt x="21453" y="20429"/>
                  <a:pt x="21600" y="20257"/>
                  <a:pt x="21600" y="20061"/>
                </a:cubicBezTo>
                <a:lnTo>
                  <a:pt x="21600" y="11121"/>
                </a:lnTo>
                <a:cubicBezTo>
                  <a:pt x="21600" y="10929"/>
                  <a:pt x="21448" y="10769"/>
                  <a:pt x="21242" y="10681"/>
                </a:cubicBezTo>
                <a:cubicBezTo>
                  <a:pt x="21036" y="10596"/>
                  <a:pt x="20783" y="10607"/>
                  <a:pt x="20593" y="10718"/>
                </a:cubicBezTo>
                <a:lnTo>
                  <a:pt x="19765" y="11176"/>
                </a:lnTo>
                <a:lnTo>
                  <a:pt x="19765" y="2583"/>
                </a:lnTo>
                <a:cubicBezTo>
                  <a:pt x="19765" y="1173"/>
                  <a:pt x="18376" y="0"/>
                  <a:pt x="16653" y="0"/>
                </a:cubicBezTo>
                <a:lnTo>
                  <a:pt x="4924" y="0"/>
                </a:lnTo>
                <a:close/>
                <a:moveTo>
                  <a:pt x="6558" y="3518"/>
                </a:moveTo>
                <a:cubicBezTo>
                  <a:pt x="6102" y="3518"/>
                  <a:pt x="5730" y="3821"/>
                  <a:pt x="5730" y="4195"/>
                </a:cubicBezTo>
                <a:cubicBezTo>
                  <a:pt x="5730" y="4571"/>
                  <a:pt x="6102" y="4855"/>
                  <a:pt x="6558" y="4855"/>
                </a:cubicBezTo>
                <a:lnTo>
                  <a:pt x="10901" y="4855"/>
                </a:lnTo>
                <a:cubicBezTo>
                  <a:pt x="11256" y="4855"/>
                  <a:pt x="11600" y="4686"/>
                  <a:pt x="11662" y="4434"/>
                </a:cubicBezTo>
                <a:lnTo>
                  <a:pt x="11662" y="3957"/>
                </a:lnTo>
                <a:cubicBezTo>
                  <a:pt x="11600" y="3703"/>
                  <a:pt x="11256" y="3518"/>
                  <a:pt x="10901" y="3518"/>
                </a:cubicBezTo>
                <a:lnTo>
                  <a:pt x="6558" y="3518"/>
                </a:lnTo>
                <a:close/>
                <a:moveTo>
                  <a:pt x="6558" y="6449"/>
                </a:moveTo>
                <a:cubicBezTo>
                  <a:pt x="6102" y="6449"/>
                  <a:pt x="5730" y="6750"/>
                  <a:pt x="5730" y="7127"/>
                </a:cubicBezTo>
                <a:cubicBezTo>
                  <a:pt x="5730" y="7503"/>
                  <a:pt x="6102" y="7786"/>
                  <a:pt x="6558" y="7786"/>
                </a:cubicBezTo>
                <a:lnTo>
                  <a:pt x="16250" y="7786"/>
                </a:lnTo>
                <a:cubicBezTo>
                  <a:pt x="16710" y="7786"/>
                  <a:pt x="17079" y="7503"/>
                  <a:pt x="17079" y="7127"/>
                </a:cubicBezTo>
                <a:cubicBezTo>
                  <a:pt x="17079" y="6750"/>
                  <a:pt x="16710" y="6449"/>
                  <a:pt x="16250" y="6449"/>
                </a:cubicBezTo>
                <a:lnTo>
                  <a:pt x="6558" y="6449"/>
                </a:lnTo>
                <a:close/>
                <a:moveTo>
                  <a:pt x="6558" y="8794"/>
                </a:moveTo>
                <a:cubicBezTo>
                  <a:pt x="6102" y="8794"/>
                  <a:pt x="5730" y="9098"/>
                  <a:pt x="5730" y="9472"/>
                </a:cubicBezTo>
                <a:cubicBezTo>
                  <a:pt x="5730" y="9848"/>
                  <a:pt x="6102" y="10131"/>
                  <a:pt x="6558" y="10131"/>
                </a:cubicBezTo>
                <a:lnTo>
                  <a:pt x="16250" y="10131"/>
                </a:lnTo>
                <a:cubicBezTo>
                  <a:pt x="16710" y="10131"/>
                  <a:pt x="17079" y="9848"/>
                  <a:pt x="17079" y="9472"/>
                </a:cubicBezTo>
                <a:cubicBezTo>
                  <a:pt x="17079" y="9098"/>
                  <a:pt x="16710" y="8794"/>
                  <a:pt x="16250" y="8794"/>
                </a:cubicBezTo>
                <a:lnTo>
                  <a:pt x="6558" y="8794"/>
                </a:lnTo>
                <a:close/>
                <a:moveTo>
                  <a:pt x="11281" y="16415"/>
                </a:moveTo>
                <a:cubicBezTo>
                  <a:pt x="11118" y="16415"/>
                  <a:pt x="10945" y="16493"/>
                  <a:pt x="10923" y="16507"/>
                </a:cubicBezTo>
                <a:cubicBezTo>
                  <a:pt x="9152" y="17541"/>
                  <a:pt x="3850" y="20647"/>
                  <a:pt x="3850" y="20647"/>
                </a:cubicBezTo>
                <a:cubicBezTo>
                  <a:pt x="3624" y="20776"/>
                  <a:pt x="3519" y="21018"/>
                  <a:pt x="3604" y="21234"/>
                </a:cubicBezTo>
                <a:cubicBezTo>
                  <a:pt x="3688" y="21448"/>
                  <a:pt x="3932" y="21600"/>
                  <a:pt x="4208" y="21600"/>
                </a:cubicBezTo>
                <a:lnTo>
                  <a:pt x="18377" y="21600"/>
                </a:lnTo>
                <a:cubicBezTo>
                  <a:pt x="18653" y="21600"/>
                  <a:pt x="18896" y="21448"/>
                  <a:pt x="18981" y="21234"/>
                </a:cubicBezTo>
                <a:cubicBezTo>
                  <a:pt x="19066" y="21018"/>
                  <a:pt x="18961" y="20776"/>
                  <a:pt x="18735" y="20647"/>
                </a:cubicBezTo>
                <a:cubicBezTo>
                  <a:pt x="18735" y="20647"/>
                  <a:pt x="13414" y="17541"/>
                  <a:pt x="11639" y="16507"/>
                </a:cubicBezTo>
                <a:cubicBezTo>
                  <a:pt x="11614" y="16493"/>
                  <a:pt x="11454" y="16415"/>
                  <a:pt x="11281" y="16415"/>
                </a:cubicBez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2" name="Shape 23139"/>
          <p:cNvSpPr/>
          <p:nvPr/>
        </p:nvSpPr>
        <p:spPr>
          <a:xfrm>
            <a:off x="5829911" y="5375051"/>
            <a:ext cx="494437" cy="460394"/>
          </a:xfrm>
          <a:custGeom>
            <a:avLst/>
            <a:gdLst/>
            <a:ahLst/>
            <a:cxnLst>
              <a:cxn ang="0">
                <a:pos x="wd2" y="hd2"/>
              </a:cxn>
              <a:cxn ang="5400000">
                <a:pos x="wd2" y="hd2"/>
              </a:cxn>
              <a:cxn ang="10800000">
                <a:pos x="wd2" y="hd2"/>
              </a:cxn>
              <a:cxn ang="16200000">
                <a:pos x="wd2" y="hd2"/>
              </a:cxn>
            </a:cxnLst>
            <a:rect l="0" t="0" r="r" b="b"/>
            <a:pathLst>
              <a:path w="21600" h="21600" extrusionOk="0">
                <a:moveTo>
                  <a:pt x="4833" y="0"/>
                </a:moveTo>
                <a:cubicBezTo>
                  <a:pt x="3833" y="0"/>
                  <a:pt x="3240" y="642"/>
                  <a:pt x="3240" y="1730"/>
                </a:cubicBezTo>
                <a:lnTo>
                  <a:pt x="3240" y="3042"/>
                </a:lnTo>
                <a:cubicBezTo>
                  <a:pt x="2660" y="2949"/>
                  <a:pt x="1469" y="2676"/>
                  <a:pt x="744" y="2491"/>
                </a:cubicBezTo>
                <a:cubicBezTo>
                  <a:pt x="564" y="2443"/>
                  <a:pt x="376" y="2484"/>
                  <a:pt x="230" y="2605"/>
                </a:cubicBezTo>
                <a:cubicBezTo>
                  <a:pt x="84" y="2725"/>
                  <a:pt x="0" y="2902"/>
                  <a:pt x="0" y="3099"/>
                </a:cubicBezTo>
                <a:lnTo>
                  <a:pt x="0" y="19680"/>
                </a:lnTo>
                <a:cubicBezTo>
                  <a:pt x="0" y="19863"/>
                  <a:pt x="79" y="20048"/>
                  <a:pt x="212" y="20174"/>
                </a:cubicBezTo>
                <a:cubicBezTo>
                  <a:pt x="346" y="20290"/>
                  <a:pt x="515" y="20328"/>
                  <a:pt x="690" y="20307"/>
                </a:cubicBezTo>
                <a:cubicBezTo>
                  <a:pt x="6659" y="19739"/>
                  <a:pt x="9908" y="21140"/>
                  <a:pt x="10800" y="21600"/>
                </a:cubicBezTo>
                <a:cubicBezTo>
                  <a:pt x="11688" y="21140"/>
                  <a:pt x="14940" y="19739"/>
                  <a:pt x="20910" y="20307"/>
                </a:cubicBezTo>
                <a:cubicBezTo>
                  <a:pt x="21080" y="20328"/>
                  <a:pt x="21259" y="20290"/>
                  <a:pt x="21388" y="20174"/>
                </a:cubicBezTo>
                <a:cubicBezTo>
                  <a:pt x="21521" y="20048"/>
                  <a:pt x="21600" y="19863"/>
                  <a:pt x="21600" y="19680"/>
                </a:cubicBezTo>
                <a:lnTo>
                  <a:pt x="21600" y="3099"/>
                </a:lnTo>
                <a:cubicBezTo>
                  <a:pt x="21600" y="2902"/>
                  <a:pt x="21515" y="2725"/>
                  <a:pt x="21370" y="2605"/>
                </a:cubicBezTo>
                <a:cubicBezTo>
                  <a:pt x="21224" y="2484"/>
                  <a:pt x="21036" y="2443"/>
                  <a:pt x="20856" y="2491"/>
                </a:cubicBezTo>
                <a:cubicBezTo>
                  <a:pt x="20132" y="2676"/>
                  <a:pt x="18940" y="2949"/>
                  <a:pt x="18360" y="3042"/>
                </a:cubicBezTo>
                <a:lnTo>
                  <a:pt x="18360" y="1730"/>
                </a:lnTo>
                <a:cubicBezTo>
                  <a:pt x="18360" y="642"/>
                  <a:pt x="17763" y="0"/>
                  <a:pt x="16767" y="0"/>
                </a:cubicBezTo>
                <a:cubicBezTo>
                  <a:pt x="15124" y="0"/>
                  <a:pt x="12042" y="2024"/>
                  <a:pt x="10800" y="3023"/>
                </a:cubicBezTo>
                <a:cubicBezTo>
                  <a:pt x="9558" y="2024"/>
                  <a:pt x="6471" y="0"/>
                  <a:pt x="4833" y="0"/>
                </a:cubicBezTo>
                <a:close/>
                <a:moveTo>
                  <a:pt x="4833" y="1274"/>
                </a:moveTo>
                <a:cubicBezTo>
                  <a:pt x="6230" y="1274"/>
                  <a:pt x="9310" y="3295"/>
                  <a:pt x="10198" y="3993"/>
                </a:cubicBezTo>
                <a:lnTo>
                  <a:pt x="10800" y="4449"/>
                </a:lnTo>
                <a:lnTo>
                  <a:pt x="11402" y="3993"/>
                </a:lnTo>
                <a:cubicBezTo>
                  <a:pt x="12290" y="3295"/>
                  <a:pt x="15375" y="1274"/>
                  <a:pt x="16767" y="1274"/>
                </a:cubicBezTo>
                <a:cubicBezTo>
                  <a:pt x="17034" y="1274"/>
                  <a:pt x="17138" y="1286"/>
                  <a:pt x="17138" y="1730"/>
                </a:cubicBezTo>
                <a:lnTo>
                  <a:pt x="17138" y="14413"/>
                </a:lnTo>
                <a:cubicBezTo>
                  <a:pt x="13295" y="14547"/>
                  <a:pt x="11437" y="15356"/>
                  <a:pt x="10800" y="15706"/>
                </a:cubicBezTo>
                <a:cubicBezTo>
                  <a:pt x="10166" y="15356"/>
                  <a:pt x="8305" y="14547"/>
                  <a:pt x="4462" y="14413"/>
                </a:cubicBezTo>
                <a:lnTo>
                  <a:pt x="4462" y="1730"/>
                </a:lnTo>
                <a:cubicBezTo>
                  <a:pt x="4462" y="1286"/>
                  <a:pt x="4571" y="1274"/>
                  <a:pt x="4833" y="1274"/>
                </a:cubicBezTo>
                <a:close/>
                <a:moveTo>
                  <a:pt x="1222" y="3917"/>
                </a:moveTo>
                <a:cubicBezTo>
                  <a:pt x="1872" y="4073"/>
                  <a:pt x="2756" y="4273"/>
                  <a:pt x="3240" y="4335"/>
                </a:cubicBezTo>
                <a:lnTo>
                  <a:pt x="3240" y="15687"/>
                </a:lnTo>
                <a:lnTo>
                  <a:pt x="3948" y="15687"/>
                </a:lnTo>
                <a:cubicBezTo>
                  <a:pt x="5565" y="15687"/>
                  <a:pt x="8556" y="15849"/>
                  <a:pt x="10499" y="17018"/>
                </a:cubicBezTo>
                <a:lnTo>
                  <a:pt x="10800" y="17208"/>
                </a:lnTo>
                <a:lnTo>
                  <a:pt x="11101" y="17018"/>
                </a:lnTo>
                <a:cubicBezTo>
                  <a:pt x="13044" y="15849"/>
                  <a:pt x="16048" y="15687"/>
                  <a:pt x="17670" y="15687"/>
                </a:cubicBezTo>
                <a:lnTo>
                  <a:pt x="18360" y="15687"/>
                </a:lnTo>
                <a:lnTo>
                  <a:pt x="18360" y="4335"/>
                </a:lnTo>
                <a:cubicBezTo>
                  <a:pt x="18848" y="4273"/>
                  <a:pt x="19750" y="4073"/>
                  <a:pt x="20396" y="3917"/>
                </a:cubicBezTo>
                <a:cubicBezTo>
                  <a:pt x="20396" y="3917"/>
                  <a:pt x="20396" y="17797"/>
                  <a:pt x="20396" y="17797"/>
                </a:cubicBezTo>
                <a:cubicBezTo>
                  <a:pt x="14498" y="17046"/>
                  <a:pt x="11629" y="18322"/>
                  <a:pt x="10800" y="18805"/>
                </a:cubicBezTo>
                <a:cubicBezTo>
                  <a:pt x="9966" y="18326"/>
                  <a:pt x="7120" y="17046"/>
                  <a:pt x="1222" y="17797"/>
                </a:cubicBezTo>
                <a:lnTo>
                  <a:pt x="1222" y="3917"/>
                </a:lnTo>
                <a:close/>
                <a:moveTo>
                  <a:pt x="10729" y="5495"/>
                </a:moveTo>
                <a:cubicBezTo>
                  <a:pt x="10383" y="5589"/>
                  <a:pt x="10180" y="5911"/>
                  <a:pt x="10110" y="6256"/>
                </a:cubicBezTo>
                <a:cubicBezTo>
                  <a:pt x="9760" y="8095"/>
                  <a:pt x="9624" y="9976"/>
                  <a:pt x="9649" y="11846"/>
                </a:cubicBezTo>
                <a:cubicBezTo>
                  <a:pt x="8799" y="11780"/>
                  <a:pt x="8378" y="11234"/>
                  <a:pt x="8286" y="10496"/>
                </a:cubicBezTo>
                <a:cubicBezTo>
                  <a:pt x="8340" y="10161"/>
                  <a:pt x="8360" y="9823"/>
                  <a:pt x="8339" y="9488"/>
                </a:cubicBezTo>
                <a:cubicBezTo>
                  <a:pt x="8519" y="9305"/>
                  <a:pt x="8651" y="9049"/>
                  <a:pt x="8605" y="8785"/>
                </a:cubicBezTo>
                <a:cubicBezTo>
                  <a:pt x="8550" y="8457"/>
                  <a:pt x="8195" y="8400"/>
                  <a:pt x="7950" y="8556"/>
                </a:cubicBezTo>
                <a:cubicBezTo>
                  <a:pt x="6916" y="9210"/>
                  <a:pt x="5720" y="9990"/>
                  <a:pt x="5223" y="11199"/>
                </a:cubicBezTo>
                <a:cubicBezTo>
                  <a:pt x="4986" y="11785"/>
                  <a:pt x="5067" y="12516"/>
                  <a:pt x="5701" y="12739"/>
                </a:cubicBezTo>
                <a:cubicBezTo>
                  <a:pt x="6339" y="12959"/>
                  <a:pt x="7035" y="12564"/>
                  <a:pt x="7489" y="12112"/>
                </a:cubicBezTo>
                <a:cubicBezTo>
                  <a:pt x="7873" y="12751"/>
                  <a:pt x="8554" y="13147"/>
                  <a:pt x="9525" y="13120"/>
                </a:cubicBezTo>
                <a:cubicBezTo>
                  <a:pt x="9834" y="13111"/>
                  <a:pt x="10146" y="12752"/>
                  <a:pt x="10251" y="12416"/>
                </a:cubicBezTo>
                <a:cubicBezTo>
                  <a:pt x="10293" y="12398"/>
                  <a:pt x="10334" y="12381"/>
                  <a:pt x="10375" y="12359"/>
                </a:cubicBezTo>
                <a:cubicBezTo>
                  <a:pt x="10313" y="12682"/>
                  <a:pt x="10432" y="12953"/>
                  <a:pt x="10853" y="12854"/>
                </a:cubicBezTo>
                <a:cubicBezTo>
                  <a:pt x="12637" y="12438"/>
                  <a:pt x="13470" y="10868"/>
                  <a:pt x="13190" y="9032"/>
                </a:cubicBezTo>
                <a:cubicBezTo>
                  <a:pt x="13124" y="8575"/>
                  <a:pt x="12644" y="8714"/>
                  <a:pt x="12393" y="8899"/>
                </a:cubicBezTo>
                <a:cubicBezTo>
                  <a:pt x="11823" y="9311"/>
                  <a:pt x="11284" y="9778"/>
                  <a:pt x="10800" y="10306"/>
                </a:cubicBezTo>
                <a:cubicBezTo>
                  <a:pt x="10837" y="8846"/>
                  <a:pt x="10968" y="7393"/>
                  <a:pt x="11243" y="5951"/>
                </a:cubicBezTo>
                <a:cubicBezTo>
                  <a:pt x="11305" y="5625"/>
                  <a:pt x="11000" y="5419"/>
                  <a:pt x="10729" y="5495"/>
                </a:cubicBezTo>
                <a:close/>
                <a:moveTo>
                  <a:pt x="15492" y="8518"/>
                </a:moveTo>
                <a:cubicBezTo>
                  <a:pt x="15349" y="8532"/>
                  <a:pt x="15204" y="8602"/>
                  <a:pt x="15102" y="8689"/>
                </a:cubicBezTo>
                <a:cubicBezTo>
                  <a:pt x="14264" y="9392"/>
                  <a:pt x="13380" y="10608"/>
                  <a:pt x="13650" y="11808"/>
                </a:cubicBezTo>
                <a:cubicBezTo>
                  <a:pt x="13951" y="13160"/>
                  <a:pt x="15495" y="12717"/>
                  <a:pt x="16324" y="12283"/>
                </a:cubicBezTo>
                <a:cubicBezTo>
                  <a:pt x="16920" y="11969"/>
                  <a:pt x="16951" y="10744"/>
                  <a:pt x="16147" y="11161"/>
                </a:cubicBezTo>
                <a:cubicBezTo>
                  <a:pt x="15809" y="11340"/>
                  <a:pt x="14894" y="11777"/>
                  <a:pt x="14748" y="11123"/>
                </a:cubicBezTo>
                <a:cubicBezTo>
                  <a:pt x="14611" y="10533"/>
                  <a:pt x="15171" y="9930"/>
                  <a:pt x="15563" y="9602"/>
                </a:cubicBezTo>
                <a:cubicBezTo>
                  <a:pt x="15792" y="9411"/>
                  <a:pt x="16004" y="9013"/>
                  <a:pt x="15846" y="8708"/>
                </a:cubicBezTo>
                <a:cubicBezTo>
                  <a:pt x="15765" y="8554"/>
                  <a:pt x="15635" y="8505"/>
                  <a:pt x="15492" y="8518"/>
                </a:cubicBezTo>
                <a:close/>
                <a:moveTo>
                  <a:pt x="7135" y="10325"/>
                </a:moveTo>
                <a:cubicBezTo>
                  <a:pt x="7123" y="10514"/>
                  <a:pt x="7118" y="10696"/>
                  <a:pt x="7135" y="10876"/>
                </a:cubicBezTo>
                <a:cubicBezTo>
                  <a:pt x="7081" y="11036"/>
                  <a:pt x="7004" y="11198"/>
                  <a:pt x="6887" y="11332"/>
                </a:cubicBezTo>
                <a:cubicBezTo>
                  <a:pt x="6783" y="11458"/>
                  <a:pt x="6527" y="11545"/>
                  <a:pt x="6356" y="11504"/>
                </a:cubicBezTo>
                <a:cubicBezTo>
                  <a:pt x="6244" y="11473"/>
                  <a:pt x="6239" y="11443"/>
                  <a:pt x="6214" y="11389"/>
                </a:cubicBezTo>
                <a:cubicBezTo>
                  <a:pt x="6231" y="11426"/>
                  <a:pt x="6224" y="11370"/>
                  <a:pt x="6303" y="11218"/>
                </a:cubicBezTo>
                <a:cubicBezTo>
                  <a:pt x="6487" y="10882"/>
                  <a:pt x="6802" y="10581"/>
                  <a:pt x="7135" y="10325"/>
                </a:cubicBezTo>
                <a:close/>
                <a:moveTo>
                  <a:pt x="12110" y="10401"/>
                </a:moveTo>
                <a:cubicBezTo>
                  <a:pt x="12060" y="11042"/>
                  <a:pt x="11735" y="11453"/>
                  <a:pt x="10959" y="11637"/>
                </a:cubicBezTo>
                <a:cubicBezTo>
                  <a:pt x="11293" y="11175"/>
                  <a:pt x="11685" y="10768"/>
                  <a:pt x="12110" y="10401"/>
                </a:cubicBez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3" name="Shape 23142"/>
          <p:cNvSpPr/>
          <p:nvPr/>
        </p:nvSpPr>
        <p:spPr>
          <a:xfrm>
            <a:off x="5838990" y="3052365"/>
            <a:ext cx="486873" cy="460393"/>
          </a:xfrm>
          <a:custGeom>
            <a:avLst/>
            <a:gdLst/>
            <a:ahLst/>
            <a:cxnLst>
              <a:cxn ang="0">
                <a:pos x="wd2" y="hd2"/>
              </a:cxn>
              <a:cxn ang="5400000">
                <a:pos x="wd2" y="hd2"/>
              </a:cxn>
              <a:cxn ang="10800000">
                <a:pos x="wd2" y="hd2"/>
              </a:cxn>
              <a:cxn ang="16200000">
                <a:pos x="wd2" y="hd2"/>
              </a:cxn>
            </a:cxnLst>
            <a:rect l="0" t="0" r="r" b="b"/>
            <a:pathLst>
              <a:path w="21600" h="21527" extrusionOk="0">
                <a:moveTo>
                  <a:pt x="16819" y="46"/>
                </a:moveTo>
                <a:cubicBezTo>
                  <a:pt x="16430" y="144"/>
                  <a:pt x="16028" y="402"/>
                  <a:pt x="15724" y="798"/>
                </a:cubicBezTo>
                <a:lnTo>
                  <a:pt x="9587" y="9974"/>
                </a:lnTo>
                <a:cubicBezTo>
                  <a:pt x="8982" y="10766"/>
                  <a:pt x="8984" y="10610"/>
                  <a:pt x="9563" y="11103"/>
                </a:cubicBezTo>
                <a:cubicBezTo>
                  <a:pt x="10143" y="11594"/>
                  <a:pt x="10005" y="11646"/>
                  <a:pt x="10610" y="10852"/>
                </a:cubicBezTo>
                <a:lnTo>
                  <a:pt x="17818" y="2578"/>
                </a:lnTo>
                <a:cubicBezTo>
                  <a:pt x="18422" y="1785"/>
                  <a:pt x="18447" y="738"/>
                  <a:pt x="17865" y="247"/>
                </a:cubicBezTo>
                <a:cubicBezTo>
                  <a:pt x="17575" y="0"/>
                  <a:pt x="17207" y="-52"/>
                  <a:pt x="16819" y="46"/>
                </a:cubicBezTo>
                <a:close/>
                <a:moveTo>
                  <a:pt x="17223" y="347"/>
                </a:moveTo>
                <a:cubicBezTo>
                  <a:pt x="16388" y="866"/>
                  <a:pt x="16295" y="1350"/>
                  <a:pt x="16295" y="1350"/>
                </a:cubicBezTo>
                <a:cubicBezTo>
                  <a:pt x="16295" y="1350"/>
                  <a:pt x="16214" y="1250"/>
                  <a:pt x="15915" y="999"/>
                </a:cubicBezTo>
                <a:cubicBezTo>
                  <a:pt x="16363" y="227"/>
                  <a:pt x="17223" y="347"/>
                  <a:pt x="17223" y="347"/>
                </a:cubicBezTo>
                <a:close/>
                <a:moveTo>
                  <a:pt x="856" y="3205"/>
                </a:moveTo>
                <a:cubicBezTo>
                  <a:pt x="378" y="3205"/>
                  <a:pt x="0" y="3604"/>
                  <a:pt x="0" y="4108"/>
                </a:cubicBezTo>
                <a:lnTo>
                  <a:pt x="0" y="17320"/>
                </a:lnTo>
                <a:cubicBezTo>
                  <a:pt x="0" y="17822"/>
                  <a:pt x="378" y="18223"/>
                  <a:pt x="856" y="18223"/>
                </a:cubicBezTo>
                <a:lnTo>
                  <a:pt x="20744" y="18223"/>
                </a:lnTo>
                <a:cubicBezTo>
                  <a:pt x="21219" y="18223"/>
                  <a:pt x="21600" y="17822"/>
                  <a:pt x="21600" y="17320"/>
                </a:cubicBezTo>
                <a:lnTo>
                  <a:pt x="21600" y="4108"/>
                </a:lnTo>
                <a:cubicBezTo>
                  <a:pt x="21600" y="3604"/>
                  <a:pt x="21219" y="3205"/>
                  <a:pt x="20744" y="3205"/>
                </a:cubicBezTo>
                <a:lnTo>
                  <a:pt x="18056" y="3205"/>
                </a:lnTo>
                <a:lnTo>
                  <a:pt x="16866" y="4584"/>
                </a:lnTo>
                <a:lnTo>
                  <a:pt x="20315" y="4584"/>
                </a:lnTo>
                <a:lnTo>
                  <a:pt x="20315" y="15490"/>
                </a:lnTo>
                <a:lnTo>
                  <a:pt x="1285" y="15490"/>
                </a:lnTo>
                <a:lnTo>
                  <a:pt x="1285" y="4584"/>
                </a:lnTo>
                <a:lnTo>
                  <a:pt x="12346" y="4584"/>
                </a:lnTo>
                <a:lnTo>
                  <a:pt x="13274" y="3205"/>
                </a:lnTo>
                <a:lnTo>
                  <a:pt x="856" y="3205"/>
                </a:lnTo>
                <a:close/>
                <a:moveTo>
                  <a:pt x="8231" y="11228"/>
                </a:moveTo>
                <a:cubicBezTo>
                  <a:pt x="7858" y="11259"/>
                  <a:pt x="7530" y="11481"/>
                  <a:pt x="7351" y="11980"/>
                </a:cubicBezTo>
                <a:cubicBezTo>
                  <a:pt x="6962" y="13245"/>
                  <a:pt x="6812" y="13549"/>
                  <a:pt x="5614" y="13560"/>
                </a:cubicBezTo>
                <a:cubicBezTo>
                  <a:pt x="4419" y="13570"/>
                  <a:pt x="7296" y="14258"/>
                  <a:pt x="9301" y="13384"/>
                </a:cubicBezTo>
                <a:cubicBezTo>
                  <a:pt x="10807" y="12727"/>
                  <a:pt x="9351" y="11136"/>
                  <a:pt x="8231" y="11228"/>
                </a:cubicBezTo>
                <a:close/>
                <a:moveTo>
                  <a:pt x="8659" y="19251"/>
                </a:moveTo>
                <a:lnTo>
                  <a:pt x="8516" y="20204"/>
                </a:lnTo>
                <a:cubicBezTo>
                  <a:pt x="8516" y="20204"/>
                  <a:pt x="8487" y="20640"/>
                  <a:pt x="8112" y="20931"/>
                </a:cubicBezTo>
                <a:cubicBezTo>
                  <a:pt x="7739" y="21221"/>
                  <a:pt x="7435" y="21466"/>
                  <a:pt x="7731" y="21507"/>
                </a:cubicBezTo>
                <a:cubicBezTo>
                  <a:pt x="8015" y="21548"/>
                  <a:pt x="10696" y="21511"/>
                  <a:pt x="10895" y="21507"/>
                </a:cubicBezTo>
                <a:cubicBezTo>
                  <a:pt x="11094" y="21511"/>
                  <a:pt x="13775" y="21548"/>
                  <a:pt x="14059" y="21507"/>
                </a:cubicBezTo>
                <a:cubicBezTo>
                  <a:pt x="14356" y="21466"/>
                  <a:pt x="14075" y="21221"/>
                  <a:pt x="13702" y="20931"/>
                </a:cubicBezTo>
                <a:cubicBezTo>
                  <a:pt x="13329" y="20640"/>
                  <a:pt x="13274" y="20204"/>
                  <a:pt x="13274" y="20204"/>
                </a:cubicBezTo>
                <a:lnTo>
                  <a:pt x="13131" y="19251"/>
                </a:lnTo>
                <a:lnTo>
                  <a:pt x="8659" y="19251"/>
                </a:ln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6" name="矩形 35"/>
          <p:cNvSpPr/>
          <p:nvPr/>
        </p:nvSpPr>
        <p:spPr>
          <a:xfrm>
            <a:off x="6599854" y="1987455"/>
            <a:ext cx="4578220" cy="737235"/>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用户权限管理功能设计较为初步，未能充分支持细粒度权限控制。同时，</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API</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安全防护（如访问频率限制、异常流量拦截）尚未实现。</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37" name="矩形 36"/>
          <p:cNvSpPr/>
          <p:nvPr/>
        </p:nvSpPr>
        <p:spPr>
          <a:xfrm>
            <a:off x="6599854" y="1587345"/>
            <a:ext cx="2492990"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权限与安全设计不足</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38" name="矩形 37"/>
          <p:cNvSpPr/>
          <p:nvPr/>
        </p:nvSpPr>
        <p:spPr>
          <a:xfrm>
            <a:off x="6599854" y="3163571"/>
            <a:ext cx="4578220" cy="523220"/>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项目开发文档不够详细，缺乏对接口、服务和数据模型的完整描述，可能导致团队协作和维护成本增加。</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39" name="矩形 38"/>
          <p:cNvSpPr/>
          <p:nvPr/>
        </p:nvSpPr>
        <p:spPr>
          <a:xfrm>
            <a:off x="6599854" y="2763461"/>
            <a:ext cx="2749471"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开发文档和标准化不足</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40" name="矩形 39"/>
          <p:cNvSpPr/>
          <p:nvPr/>
        </p:nvSpPr>
        <p:spPr>
          <a:xfrm>
            <a:off x="6599854" y="4372510"/>
            <a:ext cx="4578220" cy="738664"/>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目前的单元测试覆盖率不足，且尚未部署完整的集成测试与自动化测试工具。性能测试和高并发场景的验证也未展开。</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41" name="矩形 40"/>
          <p:cNvSpPr/>
          <p:nvPr/>
        </p:nvSpPr>
        <p:spPr>
          <a:xfrm>
            <a:off x="6599854" y="3972400"/>
            <a:ext cx="3005951"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测试覆盖率与自动化不足</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42" name="矩形 41"/>
          <p:cNvSpPr/>
          <p:nvPr/>
        </p:nvSpPr>
        <p:spPr>
          <a:xfrm>
            <a:off x="6599854" y="5629596"/>
            <a:ext cx="4578220" cy="523220"/>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服务间的调用关系设计仍处于初期阶段，未能很好地处理跨服务事务管理和异常回滚问题。</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43" name="矩形 42"/>
          <p:cNvSpPr/>
          <p:nvPr/>
        </p:nvSpPr>
        <p:spPr>
          <a:xfrm>
            <a:off x="6599854" y="5229486"/>
            <a:ext cx="3262432"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服务间依赖关系未完全梳理</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3" name="矩形 2"/>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模块挑战难点</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5" name="等腰三角形 4"/>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等腰三角形 5"/>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down)">
                                      <p:cBhvr>
                                        <p:cTn id="13" dur="500"/>
                                        <p:tgtEl>
                                          <p:spTgt spid="4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818699" y="3368969"/>
            <a:ext cx="3230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订单支付模块</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3108103" y="3430524"/>
            <a:ext cx="386080" cy="583565"/>
          </a:xfrm>
          <a:prstGeom prst="rect">
            <a:avLst/>
          </a:prstGeom>
          <a:noFill/>
        </p:spPr>
        <p:txBody>
          <a:bodyPr wrap="none" rtlCol="0">
            <a:spAutoFit/>
          </a:bodyPr>
          <a:lstStyle/>
          <a:p>
            <a:r>
              <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rPr>
              <a:t>3</a:t>
            </a:r>
            <a:endPar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42167" y="1657850"/>
            <a:ext cx="7223692" cy="161426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7" name="圆角矩形 6"/>
          <p:cNvSpPr/>
          <p:nvPr/>
        </p:nvSpPr>
        <p:spPr>
          <a:xfrm>
            <a:off x="4148141" y="1354460"/>
            <a:ext cx="1643059"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4372763" y="1392336"/>
            <a:ext cx="1723549" cy="400110"/>
          </a:xfrm>
          <a:prstGeom prst="rect">
            <a:avLst/>
          </a:prstGeom>
        </p:spPr>
        <p:txBody>
          <a:bodyPr wrap="square">
            <a:spAutoFit/>
          </a:bodyPr>
          <a:lstStyle/>
          <a:p>
            <a:r>
              <a:rPr lang="zh-CN" altLang="en-US" sz="2000" dirty="0">
                <a:solidFill>
                  <a:schemeClr val="bg1"/>
                </a:solidFill>
                <a:latin typeface="+mj-ea"/>
                <a:ea typeface="+mj-ea"/>
                <a:cs typeface="Times New Roman" panose="02020503050405090304" charset="0"/>
              </a:rPr>
              <a:t>已完成</a:t>
            </a:r>
            <a:endParaRPr lang="zh-CN" altLang="en-US" sz="2000" dirty="0">
              <a:solidFill>
                <a:schemeClr val="bg1"/>
              </a:solidFill>
              <a:latin typeface="+mj-ea"/>
              <a:ea typeface="+mj-ea"/>
              <a:cs typeface="Times New Roman" panose="02020503050405090304" charset="0"/>
            </a:endParaRPr>
          </a:p>
        </p:txBody>
      </p:sp>
      <p:sp>
        <p:nvSpPr>
          <p:cNvPr id="14" name="矩形 13"/>
          <p:cNvSpPr/>
          <p:nvPr/>
        </p:nvSpPr>
        <p:spPr>
          <a:xfrm>
            <a:off x="4503617" y="1926946"/>
            <a:ext cx="6725483" cy="1200329"/>
          </a:xfrm>
          <a:prstGeom prst="rect">
            <a:avLst/>
          </a:prstGeom>
        </p:spPr>
        <p:txBody>
          <a:bodyPr wrap="square">
            <a:spAutoFit/>
          </a:bodyPr>
          <a:lstStyle/>
          <a:p>
            <a:pPr marL="285750" indent="-285750">
              <a:buFont typeface="Times New Roman" panose="02020503050405090304" charset="0"/>
              <a:buChar char="•"/>
            </a:pPr>
            <a:r>
              <a:rPr lang="zh-CN" altLang="en-US" dirty="0">
                <a:latin typeface="+mj-lt"/>
                <a:cs typeface="Times New Roman" panose="02020503050405090304" charset="0"/>
              </a:rPr>
              <a:t>订单模块的核心功能，包括订单创建、订单状态查询、取消订单、确认收货等接口开发。</a:t>
            </a:r>
            <a:endParaRPr lang="en-US" altLang="zh-CN" dirty="0">
              <a:latin typeface="+mj-lt"/>
              <a:cs typeface="Times New Roman" panose="02020503050405090304" charset="0"/>
            </a:endParaRPr>
          </a:p>
          <a:p>
            <a:pPr marL="285750" indent="-285750">
              <a:buFont typeface="Times New Roman" panose="02020503050405090304" charset="0"/>
              <a:buChar char="•"/>
            </a:pPr>
            <a:endParaRPr lang="en-US" altLang="zh-CN" dirty="0">
              <a:latin typeface="+mj-lt"/>
              <a:cs typeface="Times New Roman" panose="02020503050405090304" charset="0"/>
            </a:endParaRPr>
          </a:p>
          <a:p>
            <a:pPr marL="285750" indent="-285750">
              <a:buFont typeface="Times New Roman" panose="02020503050405090304" charset="0"/>
              <a:buChar char="•"/>
            </a:pPr>
            <a:r>
              <a:rPr lang="zh-CN" altLang="en-US" dirty="0">
                <a:latin typeface="+mj-lt"/>
                <a:cs typeface="Times New Roman" panose="02020503050405090304" charset="0"/>
              </a:rPr>
              <a:t>支付模块的核心功能，包括基础支付请求生成接口开发。</a:t>
            </a:r>
            <a:endParaRPr lang="zh-CN" altLang="en-US" dirty="0">
              <a:latin typeface="+mj-lt"/>
              <a:cs typeface="Times New Roman" panose="02020503050405090304" charset="0"/>
            </a:endParaRPr>
          </a:p>
        </p:txBody>
      </p:sp>
      <p:sp>
        <p:nvSpPr>
          <p:cNvPr id="16" name="矩形 15"/>
          <p:cNvSpPr/>
          <p:nvPr/>
        </p:nvSpPr>
        <p:spPr>
          <a:xfrm>
            <a:off x="4266859" y="3884437"/>
            <a:ext cx="7199000" cy="216058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8" name="圆角矩形 17"/>
          <p:cNvSpPr/>
          <p:nvPr/>
        </p:nvSpPr>
        <p:spPr>
          <a:xfrm>
            <a:off x="4150251" y="3655644"/>
            <a:ext cx="1640949"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9" name="矩形 18"/>
          <p:cNvSpPr/>
          <p:nvPr/>
        </p:nvSpPr>
        <p:spPr>
          <a:xfrm>
            <a:off x="4372763" y="3693391"/>
            <a:ext cx="2027473" cy="400110"/>
          </a:xfrm>
          <a:prstGeom prst="rect">
            <a:avLst/>
          </a:prstGeom>
        </p:spPr>
        <p:txBody>
          <a:bodyPr wrap="square">
            <a:spAutoFit/>
          </a:bodyPr>
          <a:lstStyle/>
          <a:p>
            <a:r>
              <a:rPr lang="zh-CN" altLang="en-US" sz="2000" dirty="0">
                <a:solidFill>
                  <a:schemeClr val="bg1"/>
                </a:solidFill>
                <a:latin typeface="楷体-简" panose="02010600040101010101" charset="-122"/>
                <a:ea typeface="楷体-简" panose="02010600040101010101" charset="-122"/>
                <a:cs typeface="Times New Roman" panose="02020503050405090304" charset="0"/>
              </a:rPr>
              <a:t>正在进行</a:t>
            </a:r>
            <a:endParaRPr lang="zh-CN" altLang="en-US" sz="2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20" name="矩形 19"/>
          <p:cNvSpPr/>
          <p:nvPr/>
        </p:nvSpPr>
        <p:spPr>
          <a:xfrm>
            <a:off x="4526836" y="4261825"/>
            <a:ext cx="6702494" cy="1754326"/>
          </a:xfrm>
          <a:prstGeom prst="rect">
            <a:avLst/>
          </a:prstGeom>
        </p:spPr>
        <p:txBody>
          <a:bodyPr wrap="square">
            <a:spAutoFit/>
          </a:bodyPr>
          <a:lstStyle/>
          <a:p>
            <a:pPr marL="285750" indent="-285750">
              <a:buFont typeface="Times New Roman" panose="02020503050405090304" charset="0"/>
              <a:buChar char="•"/>
            </a:pPr>
            <a:r>
              <a:rPr lang="zh-CN" altLang="en-US" dirty="0">
                <a:latin typeface="+mj-lt"/>
                <a:cs typeface="Times New Roman" panose="02020503050405090304" charset="0"/>
              </a:rPr>
              <a:t>订单模块与支付模块的联动测试，验证从订单生成到支付完成的全流程。</a:t>
            </a:r>
            <a:endParaRPr lang="en-US" altLang="zh-CN" dirty="0">
              <a:latin typeface="+mj-lt"/>
              <a:cs typeface="Times New Roman" panose="02020503050405090304" charset="0"/>
            </a:endParaRPr>
          </a:p>
          <a:p>
            <a:pPr marL="285750" indent="-285750">
              <a:buFont typeface="Times New Roman" panose="02020503050405090304" charset="0"/>
              <a:buChar char="•"/>
            </a:pPr>
            <a:endParaRPr lang="en-US" altLang="zh-CN" dirty="0">
              <a:latin typeface="+mj-lt"/>
              <a:cs typeface="Times New Roman" panose="02020503050405090304" charset="0"/>
            </a:endParaRPr>
          </a:p>
          <a:p>
            <a:pPr marL="285750" indent="-285750">
              <a:buFont typeface="Times New Roman" panose="02020503050405090304" charset="0"/>
              <a:buChar char="•"/>
            </a:pPr>
            <a:r>
              <a:rPr lang="zh-CN" altLang="en-US" dirty="0">
                <a:latin typeface="+mj-lt"/>
                <a:cs typeface="Times New Roman" panose="02020503050405090304" charset="0"/>
              </a:rPr>
              <a:t>支付状态与订单状态一致性优化，包括异常处理和超时逻辑。</a:t>
            </a:r>
            <a:endParaRPr lang="en-US" altLang="zh-CN" dirty="0">
              <a:latin typeface="+mj-lt"/>
              <a:cs typeface="Times New Roman" panose="02020503050405090304" charset="0"/>
            </a:endParaRPr>
          </a:p>
          <a:p>
            <a:pPr marL="285750" indent="-285750">
              <a:buFont typeface="Times New Roman" panose="02020503050405090304" charset="0"/>
              <a:buChar char="•"/>
            </a:pPr>
            <a:endParaRPr lang="en-US" altLang="zh-CN" dirty="0">
              <a:latin typeface="+mj-lt"/>
              <a:cs typeface="Times New Roman" panose="02020503050405090304" charset="0"/>
            </a:endParaRPr>
          </a:p>
          <a:p>
            <a:pPr marL="285750" indent="-285750">
              <a:buFont typeface="Times New Roman" panose="02020503050405090304" charset="0"/>
              <a:buChar char="•"/>
            </a:pPr>
            <a:r>
              <a:rPr lang="zh-CN" altLang="en-US" dirty="0">
                <a:latin typeface="+mj-lt"/>
                <a:cs typeface="Times New Roman" panose="02020503050405090304" charset="0"/>
              </a:rPr>
              <a:t>相关前端界面开发。</a:t>
            </a:r>
            <a:endParaRPr lang="zh-CN" altLang="en-US" dirty="0">
              <a:latin typeface="+mj-lt"/>
              <a:cs typeface="Times New Roman" panose="02020503050405090304" charset="0"/>
            </a:endParaRPr>
          </a:p>
        </p:txBody>
      </p:sp>
      <p:pic>
        <p:nvPicPr>
          <p:cNvPr id="5" name="图片 4"/>
          <p:cNvPicPr>
            <a:picLocks noChangeAspect="1"/>
          </p:cNvPicPr>
          <p:nvPr/>
        </p:nvPicPr>
        <p:blipFill>
          <a:blip r:embed="rId1"/>
          <a:srcRect b="12133"/>
          <a:stretch>
            <a:fillRect/>
          </a:stretch>
        </p:blipFill>
        <p:spPr>
          <a:xfrm>
            <a:off x="752532" y="1170681"/>
            <a:ext cx="2869209" cy="5130600"/>
          </a:xfrm>
          <a:prstGeom prst="rect">
            <a:avLst/>
          </a:prstGeom>
          <a:ln>
            <a:noFill/>
          </a:ln>
          <a:effectLst>
            <a:outerShdw blurRad="190500" algn="tl" rotWithShape="0">
              <a:srgbClr val="000000">
                <a:alpha val="70000"/>
              </a:srgbClr>
            </a:outerShdw>
          </a:effectLst>
        </p:spPr>
      </p:pic>
      <p:sp>
        <p:nvSpPr>
          <p:cNvPr id="3" name="矩形 2"/>
          <p:cNvSpPr/>
          <p:nvPr/>
        </p:nvSpPr>
        <p:spPr>
          <a:xfrm>
            <a:off x="5080338" y="728407"/>
            <a:ext cx="2015490" cy="460375"/>
          </a:xfrm>
          <a:prstGeom prst="rect">
            <a:avLst/>
          </a:prstGeom>
        </p:spPr>
        <p:txBody>
          <a:bodyPr wrap="none">
            <a:spAutoFit/>
          </a:bodyPr>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模块进度概述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8" name="等腰三角形 7"/>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
        <p:nvSpPr>
          <p:cNvPr id="6" name="等腰三角形 5"/>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743927" y="3446208"/>
            <a:ext cx="2698520" cy="178067"/>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9" name="矩形: 圆角 28"/>
          <p:cNvSpPr/>
          <p:nvPr/>
        </p:nvSpPr>
        <p:spPr>
          <a:xfrm>
            <a:off x="763007" y="1187885"/>
            <a:ext cx="1298876" cy="200055"/>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7" name="文本框 6"/>
          <p:cNvSpPr txBox="1"/>
          <p:nvPr/>
        </p:nvSpPr>
        <p:spPr>
          <a:xfrm>
            <a:off x="658811" y="1079126"/>
            <a:ext cx="1475084" cy="400110"/>
          </a:xfrm>
          <a:prstGeom prst="rect">
            <a:avLst/>
          </a:prstGeom>
          <a:noFill/>
        </p:spPr>
        <p:txBody>
          <a:bodyPr wrap="none" rtlCol="0">
            <a:spAutoFit/>
          </a:bodyPr>
          <a:lstStyle/>
          <a:p>
            <a:r>
              <a:rPr lang="zh-CN" altLang="en-US" sz="2000" b="1" dirty="0">
                <a:cs typeface="Times New Roman" panose="02020503050405090304" charset="0"/>
              </a:rPr>
              <a:t>控制器功能</a:t>
            </a:r>
            <a:endParaRPr lang="zh-CN" altLang="en-US" sz="2000" b="1" dirty="0">
              <a:cs typeface="Times New Roman" panose="02020503050405090304" charset="0"/>
            </a:endParaRPr>
          </a:p>
        </p:txBody>
      </p:sp>
      <p:sp>
        <p:nvSpPr>
          <p:cNvPr id="8" name="矩形 7"/>
          <p:cNvSpPr/>
          <p:nvPr/>
        </p:nvSpPr>
        <p:spPr>
          <a:xfrm>
            <a:off x="890557" y="1530328"/>
            <a:ext cx="7428690" cy="1568450"/>
          </a:xfrm>
          <a:prstGeom prst="rect">
            <a:avLst/>
          </a:prstGeom>
        </p:spPr>
        <p:txBody>
          <a:bodyPr wrap="square">
            <a:spAutoFit/>
          </a:bodyPr>
          <a:lstStyle/>
          <a:p>
            <a:pPr algn="l">
              <a:lnSpc>
                <a:spcPct val="150000"/>
              </a:lnSpc>
            </a:pPr>
            <a:r>
              <a:rPr lang="en-US" altLang="zh-CN" sz="1600" spc="200" dirty="0" err="1">
                <a:latin typeface="Times New Roman Regular" panose="02020503050405090304" charset="0"/>
                <a:cs typeface="Times New Roman Regular" panose="02020503050405090304" charset="0"/>
              </a:rPr>
              <a:t>OrderController</a:t>
            </a:r>
            <a:r>
              <a:rPr lang="zh-CN" altLang="en-US" sz="1600" b="1" spc="200" dirty="0">
                <a:cs typeface="+mn-lt"/>
              </a:rPr>
              <a:t>控制器类负责处理多个订单相关的操作，关键功能包括生成订单、提交订单、获取支付信息等。</a:t>
            </a:r>
            <a:endParaRPr lang="en-US" altLang="zh-CN" sz="1600" b="1" spc="200" dirty="0">
              <a:cs typeface="+mn-lt"/>
            </a:endParaRPr>
          </a:p>
          <a:p>
            <a:pPr algn="l">
              <a:lnSpc>
                <a:spcPct val="150000"/>
              </a:lnSpc>
            </a:pPr>
            <a:r>
              <a:rPr lang="en-US" altLang="zh-CN" sz="1600" spc="200" dirty="0" err="1">
                <a:cs typeface="+mn-lt"/>
              </a:rPr>
              <a:t>MyOrderController</a:t>
            </a:r>
            <a:r>
              <a:rPr lang="zh-CN" altLang="en-US" sz="1600" b="1" spc="200" dirty="0">
                <a:cs typeface="+mn-lt"/>
              </a:rPr>
              <a:t>控制器类用于处理与用户订单相关的各种请求，允许用户查看订单详情、搜索订单、取消订单、确认收货、以及删除订单。</a:t>
            </a:r>
            <a:endParaRPr lang="en-US" altLang="zh-CN" sz="1600" b="1" spc="200" dirty="0">
              <a:cs typeface="+mn-lt"/>
            </a:endParaRPr>
          </a:p>
        </p:txBody>
      </p:sp>
      <p:sp>
        <p:nvSpPr>
          <p:cNvPr id="9" name="文本框 8"/>
          <p:cNvSpPr txBox="1"/>
          <p:nvPr/>
        </p:nvSpPr>
        <p:spPr>
          <a:xfrm>
            <a:off x="658811" y="3326816"/>
            <a:ext cx="2907527" cy="400110"/>
          </a:xfrm>
          <a:prstGeom prst="rect">
            <a:avLst/>
          </a:prstGeom>
          <a:noFill/>
        </p:spPr>
        <p:txBody>
          <a:bodyPr wrap="none" rtlCol="0">
            <a:spAutoFit/>
          </a:bodyPr>
          <a:lstStyle/>
          <a:p>
            <a:r>
              <a:rPr lang="en-US" altLang="zh-CN" sz="2000" b="1" dirty="0" err="1">
                <a:cs typeface="Times New Roman" panose="02020503050405090304" charset="0"/>
              </a:rPr>
              <a:t>OrderController</a:t>
            </a:r>
            <a:r>
              <a:rPr lang="zh-CN" altLang="en-US" sz="2000" b="1" dirty="0">
                <a:cs typeface="Times New Roman" panose="02020503050405090304" charset="0"/>
              </a:rPr>
              <a:t>主要接口</a:t>
            </a:r>
            <a:endParaRPr lang="zh-CN" altLang="en-US" sz="2000" b="1" dirty="0">
              <a:cs typeface="Times New Roman" panose="02020503050405090304" charset="0"/>
            </a:endParaRPr>
          </a:p>
        </p:txBody>
      </p:sp>
      <p:sp>
        <p:nvSpPr>
          <p:cNvPr id="10" name="等腰三角形 9"/>
          <p:cNvSpPr/>
          <p:nvPr/>
        </p:nvSpPr>
        <p:spPr>
          <a:xfrm rot="5400000">
            <a:off x="691210" y="1741464"/>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1" name="等腰三角形 10"/>
          <p:cNvSpPr/>
          <p:nvPr/>
        </p:nvSpPr>
        <p:spPr>
          <a:xfrm rot="5400000">
            <a:off x="691210" y="2486147"/>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3" name="等腰三角形 12"/>
          <p:cNvSpPr/>
          <p:nvPr/>
        </p:nvSpPr>
        <p:spPr>
          <a:xfrm rot="5400000">
            <a:off x="689543" y="3932369"/>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6" name="等腰三角形 15"/>
          <p:cNvSpPr/>
          <p:nvPr/>
        </p:nvSpPr>
        <p:spPr>
          <a:xfrm rot="5400000">
            <a:off x="690225" y="5023530"/>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1" name="等腰三角形 20"/>
          <p:cNvSpPr/>
          <p:nvPr/>
        </p:nvSpPr>
        <p:spPr>
          <a:xfrm rot="5400000">
            <a:off x="689543" y="5719842"/>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2" name="矩形 21"/>
          <p:cNvSpPr/>
          <p:nvPr/>
        </p:nvSpPr>
        <p:spPr>
          <a:xfrm>
            <a:off x="890555" y="3726926"/>
            <a:ext cx="7527303" cy="2676525"/>
          </a:xfrm>
          <a:prstGeom prst="rect">
            <a:avLst/>
          </a:prstGeom>
        </p:spPr>
        <p:txBody>
          <a:bodyPr wrap="square">
            <a:spAutoFit/>
          </a:bodyPr>
          <a:lstStyle/>
          <a:p>
            <a:pPr>
              <a:lnSpc>
                <a:spcPct val="150000"/>
              </a:lnSpc>
            </a:pPr>
            <a:r>
              <a:rPr lang="zh-CN" altLang="en-US" sz="1600" b="1" spc="200" dirty="0">
                <a:latin typeface="+mn-ea"/>
                <a:cs typeface="Times New Roman" panose="02020503050405090304" charset="0"/>
              </a:rPr>
              <a:t>生成订单 </a:t>
            </a:r>
            <a:r>
              <a:rPr lang="en-US" altLang="zh-CN" sz="1600" b="1" spc="200" dirty="0">
                <a:cs typeface="+mn-lt"/>
              </a:rPr>
              <a:t>(/confirm)</a:t>
            </a:r>
            <a:r>
              <a:rPr lang="en-US" altLang="zh-CN" sz="1600" b="1" spc="200" dirty="0">
                <a:latin typeface="+mn-ea"/>
                <a:cs typeface="Times New Roman" panose="02020503050405090304" charset="0"/>
              </a:rPr>
              <a:t>: </a:t>
            </a:r>
            <a:r>
              <a:rPr lang="zh-CN" altLang="en-US" sz="1600" spc="200" dirty="0">
                <a:latin typeface="+mn-ea"/>
                <a:cs typeface="Times New Roman" panose="02020503050405090304" charset="0"/>
              </a:rPr>
              <a:t>接收前端传来的订单参数，通过调用购物车服务和用户地址服务，生成订单并计算总金额。使用 </a:t>
            </a:r>
            <a:r>
              <a:rPr lang="en-US" altLang="zh-CN" sz="1600" spc="200" dirty="0">
                <a:latin typeface="+mn-ea"/>
                <a:cs typeface="Times New Roman" panose="02020503050405090304" charset="0"/>
              </a:rPr>
              <a:t>Redis </a:t>
            </a:r>
            <a:r>
              <a:rPr lang="zh-CN" altLang="en-US" sz="1600" spc="200" dirty="0">
                <a:latin typeface="+mn-ea"/>
                <a:cs typeface="Times New Roman" panose="02020503050405090304" charset="0"/>
              </a:rPr>
              <a:t>防止重复提交，并缓存订单信息。</a:t>
            </a:r>
            <a:endParaRPr lang="en-US" altLang="zh-CN" sz="1600" spc="200" dirty="0">
              <a:latin typeface="+mn-ea"/>
              <a:cs typeface="Times New Roman" panose="02020503050405090304" charset="0"/>
            </a:endParaRPr>
          </a:p>
          <a:p>
            <a:pPr>
              <a:lnSpc>
                <a:spcPct val="150000"/>
              </a:lnSpc>
            </a:pPr>
            <a:r>
              <a:rPr lang="zh-CN" altLang="zh-CN" sz="1600" b="1" spc="200" dirty="0">
                <a:latin typeface="+mn-ea"/>
                <a:cs typeface="Times New Roman" panose="02020503050405090304" charset="0"/>
              </a:rPr>
              <a:t>提交订单</a:t>
            </a:r>
            <a:r>
              <a:rPr lang="en-US" altLang="zh-CN" sz="1600" b="1" spc="200" dirty="0">
                <a:latin typeface="+mn-ea"/>
                <a:cs typeface="Times New Roman" panose="02020503050405090304" charset="0"/>
              </a:rPr>
              <a:t> </a:t>
            </a:r>
            <a:r>
              <a:rPr lang="en-US" altLang="zh-CN" sz="1600" b="1" spc="200" dirty="0">
                <a:cs typeface="+mn-lt"/>
              </a:rPr>
              <a:t>(/submit)</a:t>
            </a:r>
            <a:r>
              <a:rPr lang="en-US" altLang="zh-CN" sz="1600" b="1" spc="200" dirty="0">
                <a:latin typeface="+mn-ea"/>
                <a:cs typeface="Times New Roman" panose="02020503050405090304" charset="0"/>
              </a:rPr>
              <a:t>: </a:t>
            </a:r>
            <a:r>
              <a:rPr lang="zh-CN" altLang="zh-CN" sz="1600" spc="200" dirty="0">
                <a:latin typeface="+mn-ea"/>
                <a:cs typeface="Times New Roman" panose="02020503050405090304" charset="0"/>
              </a:rPr>
              <a:t>提交订单并生成支付流水号。提交时会检查订单是否过期，并通过</a:t>
            </a:r>
            <a:r>
              <a:rPr lang="en-US" altLang="zh-CN" sz="1600" spc="200" dirty="0">
                <a:latin typeface="+mn-ea"/>
                <a:cs typeface="Times New Roman" panose="02020503050405090304" charset="0"/>
              </a:rPr>
              <a:t> Redis </a:t>
            </a:r>
            <a:r>
              <a:rPr lang="zh-CN" altLang="zh-CN" sz="1600" spc="200" dirty="0">
                <a:latin typeface="+mn-ea"/>
                <a:cs typeface="Times New Roman" panose="02020503050405090304" charset="0"/>
              </a:rPr>
              <a:t>确保没有重复提交。</a:t>
            </a:r>
            <a:endParaRPr lang="zh-CN" altLang="zh-CN" sz="1600" spc="200" dirty="0">
              <a:latin typeface="+mn-ea"/>
              <a:cs typeface="Times New Roman" panose="02020503050405090304" charset="0"/>
            </a:endParaRPr>
          </a:p>
          <a:p>
            <a:pPr>
              <a:lnSpc>
                <a:spcPct val="150000"/>
              </a:lnSpc>
            </a:pPr>
            <a:r>
              <a:rPr lang="zh-CN" altLang="zh-CN" sz="1600" b="1" spc="200" dirty="0">
                <a:latin typeface="+mn-ea"/>
                <a:cs typeface="Times New Roman" panose="02020503050405090304" charset="0"/>
              </a:rPr>
              <a:t>获取订单支付信息</a:t>
            </a:r>
            <a:r>
              <a:rPr lang="en-US" altLang="zh-CN" sz="1600" b="1" spc="200" dirty="0">
                <a:cs typeface="+mn-lt"/>
              </a:rPr>
              <a:t> (/</a:t>
            </a:r>
            <a:r>
              <a:rPr lang="en-US" altLang="zh-CN" sz="1600" b="1" spc="200" dirty="0" err="1">
                <a:cs typeface="+mn-lt"/>
              </a:rPr>
              <a:t>order_pay_info</a:t>
            </a:r>
            <a:r>
              <a:rPr lang="en-US" altLang="zh-CN" sz="1600" b="1" spc="200" dirty="0">
                <a:cs typeface="+mn-lt"/>
              </a:rPr>
              <a:t>)</a:t>
            </a:r>
            <a:r>
              <a:rPr lang="en-US" altLang="zh-CN" sz="1600" b="1" spc="200" dirty="0">
                <a:latin typeface="+mn-ea"/>
                <a:cs typeface="Times New Roman" panose="02020503050405090304" charset="0"/>
              </a:rPr>
              <a:t>: </a:t>
            </a:r>
            <a:r>
              <a:rPr lang="zh-CN" altLang="zh-CN" sz="1600" spc="200" dirty="0">
                <a:latin typeface="+mn-ea"/>
                <a:cs typeface="Times New Roman" panose="02020503050405090304" charset="0"/>
              </a:rPr>
              <a:t>根据订单</a:t>
            </a:r>
            <a:r>
              <a:rPr lang="en-US" altLang="zh-CN" sz="1600" spc="200" dirty="0">
                <a:latin typeface="+mn-ea"/>
                <a:cs typeface="Times New Roman" panose="02020503050405090304" charset="0"/>
              </a:rPr>
              <a:t> ID </a:t>
            </a:r>
            <a:r>
              <a:rPr lang="zh-CN" altLang="zh-CN" sz="1600" spc="200" dirty="0">
                <a:latin typeface="+mn-ea"/>
                <a:cs typeface="Times New Roman" panose="02020503050405090304" charset="0"/>
              </a:rPr>
              <a:t>获取订单支付相关信息，包括商品、地址、费用等。</a:t>
            </a:r>
            <a:endParaRPr lang="zh-CN" altLang="zh-CN" sz="1600" spc="200" dirty="0">
              <a:latin typeface="+mn-ea"/>
              <a:cs typeface="Times New Roman" panose="02020503050405090304" charset="0"/>
            </a:endParaRPr>
          </a:p>
        </p:txBody>
      </p:sp>
      <p:pic>
        <p:nvPicPr>
          <p:cNvPr id="48" name="图片 47"/>
          <p:cNvPicPr>
            <a:picLocks noChangeAspect="1"/>
          </p:cNvPicPr>
          <p:nvPr/>
        </p:nvPicPr>
        <p:blipFill>
          <a:blip r:embed="rId1"/>
          <a:stretch>
            <a:fillRect/>
          </a:stretch>
        </p:blipFill>
        <p:spPr>
          <a:xfrm>
            <a:off x="8618917" y="1003356"/>
            <a:ext cx="2810076" cy="5364691"/>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技术解决方案</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5" name="等腰三角形 4"/>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等腰三角形 5"/>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51787" y="1093599"/>
            <a:ext cx="2698520" cy="178067"/>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3" name="文本框 2"/>
          <p:cNvSpPr txBox="1"/>
          <p:nvPr/>
        </p:nvSpPr>
        <p:spPr>
          <a:xfrm>
            <a:off x="587093" y="952174"/>
            <a:ext cx="2907527" cy="400110"/>
          </a:xfrm>
          <a:prstGeom prst="rect">
            <a:avLst/>
          </a:prstGeom>
          <a:noFill/>
        </p:spPr>
        <p:txBody>
          <a:bodyPr wrap="none" rtlCol="0">
            <a:spAutoFit/>
          </a:bodyPr>
          <a:lstStyle/>
          <a:p>
            <a:r>
              <a:rPr lang="en-US" altLang="zh-CN" sz="2000" b="1" dirty="0" err="1">
                <a:cs typeface="Times New Roman" panose="02020503050405090304" charset="0"/>
              </a:rPr>
              <a:t>OrderController</a:t>
            </a:r>
            <a:r>
              <a:rPr lang="zh-CN" altLang="en-US" sz="2000" b="1" dirty="0">
                <a:cs typeface="Times New Roman" panose="02020503050405090304" charset="0"/>
              </a:rPr>
              <a:t>主要接口</a:t>
            </a:r>
            <a:endParaRPr lang="zh-CN" altLang="en-US" sz="2000" b="1" dirty="0">
              <a:cs typeface="Times New Roman" panose="02020503050405090304" charset="0"/>
            </a:endParaRPr>
          </a:p>
        </p:txBody>
      </p:sp>
      <p:sp>
        <p:nvSpPr>
          <p:cNvPr id="5" name="等腰三角形 4"/>
          <p:cNvSpPr/>
          <p:nvPr/>
        </p:nvSpPr>
        <p:spPr>
          <a:xfrm rot="5400000">
            <a:off x="600821" y="1523036"/>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6" name="等腰三角形 5"/>
          <p:cNvSpPr/>
          <p:nvPr/>
        </p:nvSpPr>
        <p:spPr>
          <a:xfrm rot="5400000">
            <a:off x="600821" y="2304786"/>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2" name="等腰三角形 11"/>
          <p:cNvSpPr/>
          <p:nvPr/>
        </p:nvSpPr>
        <p:spPr>
          <a:xfrm rot="5400000">
            <a:off x="600821" y="3144508"/>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4" name="等腰三角形 13"/>
          <p:cNvSpPr/>
          <p:nvPr/>
        </p:nvSpPr>
        <p:spPr>
          <a:xfrm rot="5400000">
            <a:off x="600820" y="3984230"/>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8" name="矩形 17"/>
          <p:cNvSpPr/>
          <p:nvPr/>
        </p:nvSpPr>
        <p:spPr>
          <a:xfrm>
            <a:off x="818840" y="1291192"/>
            <a:ext cx="5325258" cy="5262245"/>
          </a:xfrm>
          <a:prstGeom prst="rect">
            <a:avLst/>
          </a:prstGeom>
        </p:spPr>
        <p:txBody>
          <a:bodyPr wrap="square">
            <a:spAutoFit/>
          </a:bodyPr>
          <a:lstStyle/>
          <a:p>
            <a:pPr>
              <a:lnSpc>
                <a:spcPct val="150000"/>
              </a:lnSpc>
            </a:pPr>
            <a:r>
              <a:rPr lang="zh-CN" altLang="en-US" sz="1600" b="1" spc="200" dirty="0">
                <a:latin typeface="+mn-ea"/>
                <a:cs typeface="Times New Roman" panose="02020503050405090304" charset="0"/>
              </a:rPr>
              <a:t>订单详情信息接口 </a:t>
            </a:r>
            <a:r>
              <a:rPr lang="en-US" altLang="zh-CN" sz="1600" b="1" spc="200" dirty="0">
                <a:cs typeface="+mn-lt"/>
              </a:rPr>
              <a:t>(/</a:t>
            </a:r>
            <a:r>
              <a:rPr lang="en-US" altLang="zh-CN" sz="1600" b="1" spc="200" dirty="0" err="1">
                <a:cs typeface="+mn-lt"/>
              </a:rPr>
              <a:t>order_detail</a:t>
            </a:r>
            <a:r>
              <a:rPr lang="en-US" altLang="zh-CN" sz="1600" b="1" spc="200" dirty="0">
                <a:cs typeface="+mn-lt"/>
              </a:rPr>
              <a:t>)</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根据订单号查询订单的详细信息，包括订单地址、商品信息、支付时间等。</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订单数量统计接口 </a:t>
            </a:r>
            <a:r>
              <a:rPr lang="en-US" altLang="zh-CN" sz="1600" b="1" spc="200" dirty="0">
                <a:cs typeface="+mn-lt"/>
              </a:rPr>
              <a:t>(/order_count)</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根据订单的不同状态（如待支付、已发货等），返回各个状态下订单的数量。</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订单搜索接口 </a:t>
            </a:r>
            <a:r>
              <a:rPr lang="en-US" altLang="zh-CN" sz="1600" b="1" spc="200" dirty="0">
                <a:cs typeface="+mn-lt"/>
              </a:rPr>
              <a:t>(/search_order)</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支持分页查询，支持根据订单编号或商品名称搜索订单。</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取消订单接口 </a:t>
            </a:r>
            <a:r>
              <a:rPr lang="en-US" altLang="zh-CN" sz="1600" b="1" spc="200" dirty="0">
                <a:latin typeface="Times New Roman Regular" panose="02020503050405090304" charset="0"/>
                <a:cs typeface="Times New Roman Regular" panose="02020503050405090304" charset="0"/>
              </a:rPr>
              <a:t>(</a:t>
            </a:r>
            <a:r>
              <a:rPr lang="en-US" altLang="zh-CN" sz="1600" b="1" spc="200" dirty="0">
                <a:latin typeface="Times New Roman Regular" panose="02020503050405090304" charset="0"/>
                <a:cs typeface="Times New Roman Regular" panose="02020503050405090304" charset="0"/>
              </a:rPr>
              <a:t>/cancel/{orderId})</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允许用户根据订单号取消未支付订单，已支付订单无法取消。</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确认收货接口 </a:t>
            </a:r>
            <a:r>
              <a:rPr lang="en-US" altLang="zh-CN" sz="1600" b="1" spc="200" dirty="0">
                <a:cs typeface="+mn-lt"/>
              </a:rPr>
              <a:t>(/receipt/{orderId})</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允许用户确认收货，前提是订单已发货。</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删除订单接口 </a:t>
            </a:r>
            <a:r>
              <a:rPr lang="en-US" altLang="zh-CN" sz="1600" b="1" spc="200" dirty="0">
                <a:cs typeface="+mn-lt"/>
              </a:rPr>
              <a:t>(/{orderId})</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允许用户删除已完成或已关闭的订单。</a:t>
            </a:r>
            <a:endParaRPr lang="en-US" altLang="zh-CN" sz="1600" spc="200" dirty="0">
              <a:latin typeface="+mn-ea"/>
              <a:cs typeface="Times New Roman" panose="02020503050405090304" charset="0"/>
            </a:endParaRPr>
          </a:p>
        </p:txBody>
      </p:sp>
      <p:sp>
        <p:nvSpPr>
          <p:cNvPr id="19" name="等腰三角形 18"/>
          <p:cNvSpPr/>
          <p:nvPr/>
        </p:nvSpPr>
        <p:spPr>
          <a:xfrm rot="5400000">
            <a:off x="596439" y="5616168"/>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0" name="等腰三角形 19"/>
          <p:cNvSpPr/>
          <p:nvPr/>
        </p:nvSpPr>
        <p:spPr>
          <a:xfrm rot="5400000">
            <a:off x="622735" y="4823952"/>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pic>
        <p:nvPicPr>
          <p:cNvPr id="28" name="图片 27"/>
          <p:cNvPicPr>
            <a:picLocks noChangeAspect="1"/>
          </p:cNvPicPr>
          <p:nvPr/>
        </p:nvPicPr>
        <p:blipFill>
          <a:blip r:embed="rId1"/>
          <a:stretch>
            <a:fillRect/>
          </a:stretch>
        </p:blipFill>
        <p:spPr>
          <a:xfrm>
            <a:off x="6321837" y="1072801"/>
            <a:ext cx="5325259" cy="2471993"/>
          </a:xfrm>
          <a:prstGeom prst="rect">
            <a:avLst/>
          </a:prstGeom>
        </p:spPr>
      </p:pic>
      <p:pic>
        <p:nvPicPr>
          <p:cNvPr id="33" name="图片 32"/>
          <p:cNvPicPr>
            <a:picLocks noChangeAspect="1"/>
          </p:cNvPicPr>
          <p:nvPr/>
        </p:nvPicPr>
        <p:blipFill>
          <a:blip r:embed="rId2"/>
          <a:stretch>
            <a:fillRect/>
          </a:stretch>
        </p:blipFill>
        <p:spPr>
          <a:xfrm>
            <a:off x="6321838" y="3597256"/>
            <a:ext cx="5325258" cy="2615663"/>
          </a:xfrm>
          <a:prstGeom prst="rect">
            <a:avLst/>
          </a:prstGeom>
        </p:spPr>
      </p:pic>
      <p:sp>
        <p:nvSpPr>
          <p:cNvPr id="35" name="文本框 34"/>
          <p:cNvSpPr txBox="1"/>
          <p:nvPr/>
        </p:nvSpPr>
        <p:spPr>
          <a:xfrm>
            <a:off x="8381999" y="6192393"/>
            <a:ext cx="1470212" cy="307777"/>
          </a:xfrm>
          <a:prstGeom prst="rect">
            <a:avLst/>
          </a:prstGeom>
          <a:noFill/>
        </p:spPr>
        <p:txBody>
          <a:bodyPr wrap="square" rtlCol="0">
            <a:spAutoFit/>
          </a:bodyPr>
          <a:lstStyle/>
          <a:p>
            <a:r>
              <a:rPr lang="zh-CN" altLang="en-US" sz="1400" spc="200" dirty="0">
                <a:latin typeface="+mn-ea"/>
                <a:cs typeface="Times New Roman" panose="02020503050405090304" charset="0"/>
              </a:rPr>
              <a:t>部分代码实现</a:t>
            </a:r>
            <a:endParaRPr lang="zh-CN" altLang="en-US" sz="1400" spc="200" dirty="0">
              <a:latin typeface="+mn-ea"/>
              <a:cs typeface="Times New Roman" panose="02020503050405090304" charset="0"/>
            </a:endParaRPr>
          </a:p>
        </p:txBody>
      </p:sp>
      <p:sp>
        <p:nvSpPr>
          <p:cNvPr id="7" name="矩形 6"/>
          <p:cNvSpPr/>
          <p:nvPr/>
        </p:nvSpPr>
        <p:spPr>
          <a:xfrm>
            <a:off x="5080338" y="59251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技术解决方案</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8" name="等腰三角形 7"/>
          <p:cNvSpPr/>
          <p:nvPr/>
        </p:nvSpPr>
        <p:spPr>
          <a:xfrm rot="5400000">
            <a:off x="4801638" y="70490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9" name="等腰三角形 8"/>
          <p:cNvSpPr/>
          <p:nvPr/>
        </p:nvSpPr>
        <p:spPr>
          <a:xfrm rot="16200000" flipH="1">
            <a:off x="7154174" y="70490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743929" y="3142663"/>
            <a:ext cx="2456473" cy="160137"/>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9" name="矩形: 圆角 28"/>
          <p:cNvSpPr/>
          <p:nvPr/>
        </p:nvSpPr>
        <p:spPr>
          <a:xfrm>
            <a:off x="763007" y="1187885"/>
            <a:ext cx="1298876" cy="200055"/>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7" name="文本框 6"/>
          <p:cNvSpPr txBox="1"/>
          <p:nvPr/>
        </p:nvSpPr>
        <p:spPr>
          <a:xfrm>
            <a:off x="658811" y="1079126"/>
            <a:ext cx="1475084" cy="400110"/>
          </a:xfrm>
          <a:prstGeom prst="rect">
            <a:avLst/>
          </a:prstGeom>
          <a:noFill/>
        </p:spPr>
        <p:txBody>
          <a:bodyPr wrap="none" rtlCol="0">
            <a:spAutoFit/>
          </a:bodyPr>
          <a:lstStyle/>
          <a:p>
            <a:r>
              <a:rPr lang="zh-CN" altLang="en-US" sz="2000" b="1" dirty="0">
                <a:cs typeface="Times New Roman" panose="02020503050405090304" charset="0"/>
              </a:rPr>
              <a:t>控制器功能</a:t>
            </a:r>
            <a:endParaRPr lang="zh-CN" altLang="en-US" sz="2000" b="1" dirty="0">
              <a:cs typeface="Times New Roman" panose="02020503050405090304" charset="0"/>
            </a:endParaRPr>
          </a:p>
        </p:txBody>
      </p:sp>
      <p:sp>
        <p:nvSpPr>
          <p:cNvPr id="8" name="矩形 7"/>
          <p:cNvSpPr/>
          <p:nvPr/>
        </p:nvSpPr>
        <p:spPr>
          <a:xfrm>
            <a:off x="890557" y="1317479"/>
            <a:ext cx="7428690" cy="1568450"/>
          </a:xfrm>
          <a:prstGeom prst="rect">
            <a:avLst/>
          </a:prstGeom>
        </p:spPr>
        <p:txBody>
          <a:bodyPr wrap="square">
            <a:spAutoFit/>
          </a:bodyPr>
          <a:lstStyle/>
          <a:p>
            <a:pPr>
              <a:lnSpc>
                <a:spcPct val="150000"/>
              </a:lnSpc>
            </a:pPr>
            <a:r>
              <a:rPr lang="en-US" altLang="zh-CN" sz="1600" spc="200" dirty="0" err="1">
                <a:latin typeface="Times New Roman Regular" panose="02020503050405090304" charset="0"/>
                <a:cs typeface="Times New Roman Regular" panose="02020503050405090304" charset="0"/>
              </a:rPr>
              <a:t>PayController</a:t>
            </a:r>
            <a:r>
              <a:rPr lang="en-US" altLang="zh-CN" sz="1600" spc="200" dirty="0">
                <a:latin typeface="+mn-ea"/>
                <a:cs typeface="Times New Roman" panose="02020503050405090304" charset="0"/>
              </a:rPr>
              <a:t> </a:t>
            </a:r>
            <a:r>
              <a:rPr lang="zh-CN" altLang="en-US" sz="1600" spc="200" dirty="0">
                <a:latin typeface="+mn-ea"/>
                <a:cs typeface="Times New Roman" panose="02020503050405090304" charset="0"/>
              </a:rPr>
              <a:t>是支付相关的主控制器，提供发起支付和查询支付状态的接口。</a:t>
            </a:r>
            <a:endParaRPr lang="en-US" altLang="zh-CN" sz="1600" spc="200" dirty="0">
              <a:latin typeface="+mn-ea"/>
              <a:cs typeface="Times New Roman" panose="02020503050405090304" charset="0"/>
            </a:endParaRPr>
          </a:p>
          <a:p>
            <a:pPr>
              <a:lnSpc>
                <a:spcPct val="150000"/>
              </a:lnSpc>
            </a:pPr>
            <a:r>
              <a:rPr lang="en-US" altLang="zh-CN" sz="1600" spc="200" dirty="0" err="1">
                <a:latin typeface="Times New Roman Regular" panose="02020503050405090304" charset="0"/>
                <a:cs typeface="Times New Roman Regular" panose="02020503050405090304" charset="0"/>
              </a:rPr>
              <a:t>PayNoticeController</a:t>
            </a:r>
            <a:r>
              <a:rPr lang="en-US" altLang="zh-CN" sz="1600" spc="200" dirty="0">
                <a:latin typeface="+mn-ea"/>
                <a:cs typeface="Times New Roman" panose="02020503050405090304" charset="0"/>
              </a:rPr>
              <a:t> </a:t>
            </a:r>
            <a:r>
              <a:rPr lang="zh-CN" altLang="en-US" sz="1600" spc="200" dirty="0">
                <a:latin typeface="+mn-ea"/>
                <a:cs typeface="Times New Roman" panose="02020503050405090304" charset="0"/>
              </a:rPr>
              <a:t>处理支付结果的异步通知。支付网关会在支付完成后调用此接口。</a:t>
            </a:r>
            <a:endParaRPr lang="en-US" altLang="zh-CN" sz="1600" spc="200" dirty="0">
              <a:latin typeface="+mn-ea"/>
              <a:cs typeface="Times New Roman" panose="02020503050405090304" charset="0"/>
            </a:endParaRPr>
          </a:p>
        </p:txBody>
      </p:sp>
      <p:sp>
        <p:nvSpPr>
          <p:cNvPr id="9" name="文本框 8"/>
          <p:cNvSpPr txBox="1"/>
          <p:nvPr/>
        </p:nvSpPr>
        <p:spPr>
          <a:xfrm>
            <a:off x="658813" y="2993086"/>
            <a:ext cx="2662204" cy="400110"/>
          </a:xfrm>
          <a:prstGeom prst="rect">
            <a:avLst/>
          </a:prstGeom>
          <a:noFill/>
        </p:spPr>
        <p:txBody>
          <a:bodyPr wrap="none" rtlCol="0">
            <a:spAutoFit/>
          </a:bodyPr>
          <a:lstStyle/>
          <a:p>
            <a:r>
              <a:rPr lang="en-US" altLang="zh-CN" sz="2000" b="1" dirty="0" err="1">
                <a:cs typeface="Times New Roman" panose="02020503050405090304" charset="0"/>
              </a:rPr>
              <a:t>PayController</a:t>
            </a:r>
            <a:r>
              <a:rPr lang="zh-CN" altLang="en-US" sz="2000" b="1" dirty="0">
                <a:cs typeface="Times New Roman" panose="02020503050405090304" charset="0"/>
              </a:rPr>
              <a:t>主要接口</a:t>
            </a:r>
            <a:endParaRPr lang="zh-CN" altLang="en-US" sz="2000" b="1" dirty="0">
              <a:cs typeface="Times New Roman" panose="02020503050405090304" charset="0"/>
            </a:endParaRPr>
          </a:p>
        </p:txBody>
      </p:sp>
      <p:sp>
        <p:nvSpPr>
          <p:cNvPr id="10" name="等腰三角形 9"/>
          <p:cNvSpPr/>
          <p:nvPr/>
        </p:nvSpPr>
        <p:spPr>
          <a:xfrm rot="5400000">
            <a:off x="691210" y="1528615"/>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1" name="等腰三角形 10"/>
          <p:cNvSpPr/>
          <p:nvPr/>
        </p:nvSpPr>
        <p:spPr>
          <a:xfrm rot="5400000">
            <a:off x="691210" y="2273298"/>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3" name="等腰三角形 12"/>
          <p:cNvSpPr/>
          <p:nvPr/>
        </p:nvSpPr>
        <p:spPr>
          <a:xfrm rot="5400000">
            <a:off x="689545" y="3628824"/>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2" name="矩形 21"/>
          <p:cNvSpPr/>
          <p:nvPr/>
        </p:nvSpPr>
        <p:spPr>
          <a:xfrm>
            <a:off x="890557" y="3423381"/>
            <a:ext cx="6715865" cy="1568450"/>
          </a:xfrm>
          <a:prstGeom prst="rect">
            <a:avLst/>
          </a:prstGeom>
        </p:spPr>
        <p:txBody>
          <a:bodyPr wrap="square">
            <a:spAutoFit/>
          </a:bodyPr>
          <a:lstStyle/>
          <a:p>
            <a:pPr>
              <a:lnSpc>
                <a:spcPct val="150000"/>
              </a:lnSpc>
            </a:pPr>
            <a:r>
              <a:rPr lang="zh-CN" altLang="en-US" sz="1600" b="1" spc="200" dirty="0">
                <a:latin typeface="+mn-ea"/>
                <a:cs typeface="Times New Roman" panose="02020503050405090304" charset="0"/>
              </a:rPr>
              <a:t>发起支付</a:t>
            </a:r>
            <a:r>
              <a:rPr lang="en-US" altLang="zh-CN" sz="1600" b="1" spc="200" dirty="0">
                <a:latin typeface="Times New Roman Bold" panose="02020503050405090304" charset="0"/>
                <a:cs typeface="Times New Roman Bold" panose="02020503050405090304" charset="0"/>
              </a:rPr>
              <a:t>(“/pay/order”)</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调用支付服务生成支付订单，处理支付任务并返回支付流程的唯一标识</a:t>
            </a:r>
            <a:r>
              <a:rPr lang="en-US" altLang="zh-CN" sz="1600" spc="200" dirty="0" err="1">
                <a:latin typeface="+mn-ea"/>
                <a:cs typeface="Times New Roman" panose="02020503050405090304" charset="0"/>
              </a:rPr>
              <a:t>payId</a:t>
            </a:r>
            <a:r>
              <a:rPr lang="zh-CN" altLang="en-US" sz="1600" spc="200" dirty="0">
                <a:latin typeface="+mn-ea"/>
                <a:cs typeface="Times New Roman" panose="02020503050405090304" charset="0"/>
              </a:rPr>
              <a:t>。</a:t>
            </a:r>
            <a:endParaRPr lang="en-US" altLang="zh-CN" sz="1600" spc="200" dirty="0">
              <a:latin typeface="+mn-ea"/>
              <a:cs typeface="Times New Roman" panose="02020503050405090304" charset="0"/>
            </a:endParaRPr>
          </a:p>
          <a:p>
            <a:pPr>
              <a:lnSpc>
                <a:spcPct val="150000"/>
              </a:lnSpc>
            </a:pPr>
            <a:r>
              <a:rPr lang="zh-CN" altLang="en-US" sz="1600" b="1" spc="200" dirty="0">
                <a:latin typeface="+mn-ea"/>
                <a:cs typeface="Times New Roman" panose="02020503050405090304" charset="0"/>
              </a:rPr>
              <a:t>查询支付状态</a:t>
            </a:r>
            <a:r>
              <a:rPr lang="en-US" altLang="zh-CN" sz="1600" b="1" spc="200" dirty="0">
                <a:latin typeface="Times New Roman Bold" panose="02020503050405090304" charset="0"/>
                <a:cs typeface="Times New Roman Bold" panose="02020503050405090304" charset="0"/>
              </a:rPr>
              <a:t>(“/pay/</a:t>
            </a:r>
            <a:r>
              <a:rPr lang="en-US" altLang="zh-CN" sz="1600" b="1" spc="200" dirty="0" err="1">
                <a:latin typeface="Times New Roman Bold" panose="02020503050405090304" charset="0"/>
                <a:cs typeface="Times New Roman Bold" panose="02020503050405090304" charset="0"/>
              </a:rPr>
              <a:t>isPay</a:t>
            </a:r>
            <a:r>
              <a:rPr lang="en-US" altLang="zh-CN" sz="1600" b="1" spc="200" dirty="0">
                <a:latin typeface="Times New Roman Bold" panose="02020503050405090304" charset="0"/>
                <a:cs typeface="Times New Roman Bold" panose="02020503050405090304" charset="0"/>
              </a:rPr>
              <a:t>/{</a:t>
            </a:r>
            <a:r>
              <a:rPr lang="en-US" altLang="zh-CN" sz="1600" b="1" spc="200" dirty="0" err="1">
                <a:latin typeface="Times New Roman Bold" panose="02020503050405090304" charset="0"/>
                <a:cs typeface="Times New Roman Bold" panose="02020503050405090304" charset="0"/>
              </a:rPr>
              <a:t>orderIds</a:t>
            </a:r>
            <a:r>
              <a:rPr lang="en-US" altLang="zh-CN" sz="1600" b="1" spc="200" dirty="0">
                <a:latin typeface="Times New Roman Bold" panose="02020503050405090304" charset="0"/>
                <a:cs typeface="Times New Roman Bold" panose="02020503050405090304" charset="0"/>
              </a:rPr>
              <a:t>}”)</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获取支付状态详情，返回支付状态是否为已支付。</a:t>
            </a:r>
            <a:endParaRPr lang="zh-CN" altLang="zh-CN" sz="1600" spc="200" dirty="0">
              <a:latin typeface="+mn-ea"/>
              <a:cs typeface="Times New Roman" panose="02020503050405090304" charset="0"/>
            </a:endParaRPr>
          </a:p>
        </p:txBody>
      </p:sp>
      <p:pic>
        <p:nvPicPr>
          <p:cNvPr id="12" name="图片 11"/>
          <p:cNvPicPr>
            <a:picLocks noChangeAspect="1"/>
          </p:cNvPicPr>
          <p:nvPr/>
        </p:nvPicPr>
        <p:blipFill>
          <a:blip r:embed="rId1"/>
          <a:stretch>
            <a:fillRect/>
          </a:stretch>
        </p:blipFill>
        <p:spPr>
          <a:xfrm>
            <a:off x="8536652" y="1193178"/>
            <a:ext cx="2764791" cy="4860443"/>
          </a:xfrm>
          <a:prstGeom prst="rect">
            <a:avLst/>
          </a:prstGeom>
          <a:ln>
            <a:noFill/>
          </a:ln>
          <a:effectLst>
            <a:outerShdw blurRad="292100" dist="139700" dir="2700000" algn="tl" rotWithShape="0">
              <a:srgbClr val="333333">
                <a:alpha val="65000"/>
              </a:srgbClr>
            </a:outerShdw>
          </a:effectLst>
        </p:spPr>
      </p:pic>
      <p:sp>
        <p:nvSpPr>
          <p:cNvPr id="14" name="矩形: 圆角 13"/>
          <p:cNvSpPr/>
          <p:nvPr/>
        </p:nvSpPr>
        <p:spPr>
          <a:xfrm>
            <a:off x="743929" y="5191266"/>
            <a:ext cx="2456473" cy="160137"/>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18" name="文本框 17"/>
          <p:cNvSpPr txBox="1"/>
          <p:nvPr/>
        </p:nvSpPr>
        <p:spPr>
          <a:xfrm>
            <a:off x="658813" y="5041689"/>
            <a:ext cx="3356303" cy="400110"/>
          </a:xfrm>
          <a:prstGeom prst="rect">
            <a:avLst/>
          </a:prstGeom>
          <a:noFill/>
        </p:spPr>
        <p:txBody>
          <a:bodyPr wrap="none" rtlCol="0">
            <a:spAutoFit/>
          </a:bodyPr>
          <a:lstStyle/>
          <a:p>
            <a:r>
              <a:rPr lang="en-US" altLang="zh-CN" sz="2000" b="1" dirty="0" err="1">
                <a:cs typeface="Times New Roman" panose="02020503050405090304" charset="0"/>
              </a:rPr>
              <a:t>PayNoticeController</a:t>
            </a:r>
            <a:r>
              <a:rPr lang="zh-CN" altLang="en-US" sz="2000" b="1" dirty="0">
                <a:cs typeface="Times New Roman" panose="02020503050405090304" charset="0"/>
              </a:rPr>
              <a:t>主要接口</a:t>
            </a:r>
            <a:endParaRPr lang="zh-CN" altLang="en-US" sz="2000" b="1" dirty="0">
              <a:cs typeface="Times New Roman" panose="02020503050405090304" charset="0"/>
            </a:endParaRPr>
          </a:p>
        </p:txBody>
      </p:sp>
      <p:sp>
        <p:nvSpPr>
          <p:cNvPr id="19" name="等腰三角形 18"/>
          <p:cNvSpPr/>
          <p:nvPr/>
        </p:nvSpPr>
        <p:spPr>
          <a:xfrm rot="5400000">
            <a:off x="689545" y="5677427"/>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20" name="矩形 19"/>
          <p:cNvSpPr/>
          <p:nvPr/>
        </p:nvSpPr>
        <p:spPr>
          <a:xfrm>
            <a:off x="890557" y="5471984"/>
            <a:ext cx="6715865" cy="829945"/>
          </a:xfrm>
          <a:prstGeom prst="rect">
            <a:avLst/>
          </a:prstGeom>
        </p:spPr>
        <p:txBody>
          <a:bodyPr wrap="square">
            <a:spAutoFit/>
          </a:bodyPr>
          <a:lstStyle/>
          <a:p>
            <a:pPr>
              <a:lnSpc>
                <a:spcPct val="150000"/>
              </a:lnSpc>
            </a:pPr>
            <a:r>
              <a:rPr lang="zh-CN" altLang="en-US" sz="1600" b="1" spc="200" dirty="0">
                <a:latin typeface="+mn-ea"/>
                <a:cs typeface="Times New Roman" panose="02020503050405090304" charset="0"/>
              </a:rPr>
              <a:t>处理支付结果</a:t>
            </a:r>
            <a:r>
              <a:rPr lang="en-US" altLang="zh-CN" sz="1600" b="1" spc="200" dirty="0">
                <a:cs typeface="+mn-lt"/>
              </a:rPr>
              <a:t>(“/notice/pay/order”)</a:t>
            </a:r>
            <a:r>
              <a:rPr lang="zh-CN" altLang="en-US" sz="1600" b="1" spc="200" dirty="0">
                <a:latin typeface="+mn-ea"/>
                <a:cs typeface="Times New Roman" panose="02020503050405090304" charset="0"/>
              </a:rPr>
              <a:t>：</a:t>
            </a:r>
            <a:r>
              <a:rPr lang="zh-CN" altLang="en-US" sz="1600" spc="200" dirty="0">
                <a:latin typeface="+mn-ea"/>
                <a:cs typeface="Times New Roman" panose="02020503050405090304" charset="0"/>
              </a:rPr>
              <a:t>创建对象，填充支付</a:t>
            </a:r>
            <a:r>
              <a:rPr lang="en-US" altLang="zh-CN" sz="1600" spc="200" dirty="0">
                <a:latin typeface="+mn-ea"/>
                <a:cs typeface="Times New Roman" panose="02020503050405090304" charset="0"/>
              </a:rPr>
              <a:t>ID</a:t>
            </a:r>
            <a:r>
              <a:rPr lang="zh-CN" altLang="en-US" sz="1600" spc="200" dirty="0">
                <a:latin typeface="+mn-ea"/>
                <a:cs typeface="Times New Roman" panose="02020503050405090304" charset="0"/>
              </a:rPr>
              <a:t>、支付流水号、回调内容等信息并更新相关订单状态。</a:t>
            </a:r>
            <a:endParaRPr lang="zh-CN" altLang="zh-CN" sz="1600" spc="200" dirty="0">
              <a:latin typeface="+mn-ea"/>
              <a:cs typeface="Times New Roman" panose="02020503050405090304" charset="0"/>
            </a:endParaRPr>
          </a:p>
        </p:txBody>
      </p:sp>
      <p:sp>
        <p:nvSpPr>
          <p:cNvPr id="25" name="等腰三角形 24"/>
          <p:cNvSpPr/>
          <p:nvPr/>
        </p:nvSpPr>
        <p:spPr>
          <a:xfrm rot="5400000">
            <a:off x="689545" y="4347704"/>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3" name="矩形 2"/>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技术解决方案</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5" name="等腰三角形 4"/>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等腰三角形 5"/>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 name="矩形 1"/>
          <p:cNvSpPr/>
          <p:nvPr/>
        </p:nvSpPr>
        <p:spPr>
          <a:xfrm>
            <a:off x="1056255" y="3429000"/>
            <a:ext cx="2493435" cy="755777"/>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3" name="文本框 2"/>
          <p:cNvSpPr txBox="1"/>
          <p:nvPr/>
        </p:nvSpPr>
        <p:spPr>
          <a:xfrm>
            <a:off x="1748975" y="3524450"/>
            <a:ext cx="1107996" cy="646331"/>
          </a:xfrm>
          <a:prstGeom prst="rect">
            <a:avLst/>
          </a:prstGeom>
          <a:noFill/>
        </p:spPr>
        <p:txBody>
          <a:bodyPr wrap="none" rtlCol="0">
            <a:spAutoFit/>
          </a:bodyPr>
          <a:lstStyle/>
          <a:p>
            <a:r>
              <a:rPr lang="zh-CN" altLang="en-US" sz="3600" dirty="0" smtClean="0">
                <a:solidFill>
                  <a:schemeClr val="bg1"/>
                </a:solidFill>
                <a:latin typeface="楷体-简" panose="02010600040101010101" charset="-122"/>
                <a:ea typeface="楷体-简" panose="02010600040101010101" charset="-122"/>
                <a:cs typeface="Times New Roman" panose="02020503050405090304" charset="0"/>
              </a:rPr>
              <a:t>目录</a:t>
            </a:r>
            <a:endParaRPr lang="zh-CN" altLang="en-US" sz="36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8" name="文本框 7"/>
          <p:cNvSpPr txBox="1"/>
          <p:nvPr/>
        </p:nvSpPr>
        <p:spPr>
          <a:xfrm>
            <a:off x="1553332" y="4291699"/>
            <a:ext cx="1623371" cy="400110"/>
          </a:xfrm>
          <a:prstGeom prst="rect">
            <a:avLst/>
          </a:prstGeom>
          <a:noFill/>
        </p:spPr>
        <p:txBody>
          <a:bodyPr wrap="square" rtlCol="0">
            <a:spAutoFit/>
          </a:bodyPr>
          <a:lstStyle/>
          <a:p>
            <a:r>
              <a:rPr lang="en-US" altLang="zh-CN" sz="2000" dirty="0" smtClean="0">
                <a:solidFill>
                  <a:schemeClr val="tx1">
                    <a:lumMod val="75000"/>
                    <a:lumOff val="25000"/>
                  </a:schemeClr>
                </a:solidFill>
                <a:latin typeface="楷体-简" panose="02010600040101010101" charset="-122"/>
                <a:ea typeface="楷体-简" panose="02010600040101010101" charset="-122"/>
                <a:cs typeface="Times New Roman" panose="02020503050405090304" charset="0"/>
              </a:rPr>
              <a:t>CONTENTS</a:t>
            </a:r>
            <a:endParaRPr lang="zh-CN" altLang="en-US" sz="2000" dirty="0">
              <a:solidFill>
                <a:schemeClr val="tx1">
                  <a:lumMod val="75000"/>
                  <a:lumOff val="25000"/>
                </a:schemeClr>
              </a:solidFill>
              <a:latin typeface="楷体-简" panose="02010600040101010101" charset="-122"/>
              <a:ea typeface="楷体-简" panose="02010600040101010101" charset="-122"/>
              <a:cs typeface="Times New Roman" panose="02020503050405090304" charset="0"/>
            </a:endParaRPr>
          </a:p>
        </p:txBody>
      </p:sp>
      <p:sp>
        <p:nvSpPr>
          <p:cNvPr id="17" name="矩形 16"/>
          <p:cNvSpPr/>
          <p:nvPr/>
        </p:nvSpPr>
        <p:spPr>
          <a:xfrm>
            <a:off x="5490132" y="2630029"/>
            <a:ext cx="755780" cy="33590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7" name="矩形 26"/>
          <p:cNvSpPr/>
          <p:nvPr/>
        </p:nvSpPr>
        <p:spPr>
          <a:xfrm>
            <a:off x="5490132" y="3560451"/>
            <a:ext cx="755780" cy="33590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9" name="矩形 28"/>
          <p:cNvSpPr/>
          <p:nvPr/>
        </p:nvSpPr>
        <p:spPr>
          <a:xfrm>
            <a:off x="5490132" y="4458122"/>
            <a:ext cx="755780" cy="33590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9" name="文本框 8"/>
          <p:cNvSpPr txBox="1"/>
          <p:nvPr/>
        </p:nvSpPr>
        <p:spPr>
          <a:xfrm>
            <a:off x="5608365" y="2567148"/>
            <a:ext cx="2840990" cy="460375"/>
          </a:xfrm>
          <a:prstGeom prst="rect">
            <a:avLst/>
          </a:prstGeom>
          <a:noFill/>
        </p:spPr>
        <p:txBody>
          <a:bodyPr wrap="none" rtlCol="0">
            <a:spAutoFit/>
          </a:bodyPr>
          <a:lstStyle/>
          <a:p>
            <a:r>
              <a:rPr lang="en-US" altLang="zh-CN" sz="2400" dirty="0" smtClean="0">
                <a:solidFill>
                  <a:schemeClr val="bg1"/>
                </a:solidFill>
                <a:latin typeface="楷体-简" panose="02010600040101010101" charset="-122"/>
                <a:ea typeface="楷体-简" panose="02010600040101010101" charset="-122"/>
                <a:cs typeface="楷体-简" panose="02010600040101010101" charset="-122"/>
              </a:rPr>
              <a:t>01</a:t>
            </a:r>
            <a:r>
              <a:rPr lang="en-US" altLang="zh-CN" sz="2400" dirty="0" smtClean="0">
                <a:latin typeface="楷体-简" panose="02010600040101010101" charset="-122"/>
                <a:ea typeface="楷体-简" panose="02010600040101010101" charset="-122"/>
                <a:cs typeface="楷体-简" panose="02010600040101010101" charset="-122"/>
              </a:rPr>
              <a:t>       </a:t>
            </a:r>
            <a:r>
              <a:rPr lang="zh-CN" altLang="en-US" sz="2400" dirty="0" smtClean="0">
                <a:latin typeface="楷体-简" panose="02010600040101010101" charset="-122"/>
                <a:ea typeface="楷体-简" panose="02010600040101010101" charset="-122"/>
                <a:cs typeface="楷体-简" panose="02010600040101010101" charset="-122"/>
              </a:rPr>
              <a:t>项目内容回顾</a:t>
            </a:r>
            <a:endParaRPr lang="zh-CN" altLang="en-US" sz="2400" dirty="0">
              <a:latin typeface="楷体-简" panose="02010600040101010101" charset="-122"/>
              <a:ea typeface="楷体-简" panose="02010600040101010101" charset="-122"/>
              <a:cs typeface="楷体-简" panose="02010600040101010101" charset="-122"/>
            </a:endParaRPr>
          </a:p>
        </p:txBody>
      </p:sp>
      <p:sp>
        <p:nvSpPr>
          <p:cNvPr id="26" name="文本框 25"/>
          <p:cNvSpPr txBox="1"/>
          <p:nvPr/>
        </p:nvSpPr>
        <p:spPr>
          <a:xfrm>
            <a:off x="5608365" y="3497570"/>
            <a:ext cx="3145790" cy="460375"/>
          </a:xfrm>
          <a:prstGeom prst="rect">
            <a:avLst/>
          </a:prstGeom>
          <a:noFill/>
        </p:spPr>
        <p:txBody>
          <a:bodyPr wrap="none" rtlCol="0">
            <a:spAutoFit/>
          </a:bodyPr>
          <a:lstStyle/>
          <a:p>
            <a:r>
              <a:rPr lang="en-US" altLang="zh-CN" sz="2400" dirty="0" smtClean="0">
                <a:solidFill>
                  <a:schemeClr val="bg1"/>
                </a:solidFill>
                <a:latin typeface="楷体-简" panose="02010600040101010101" charset="-122"/>
                <a:ea typeface="楷体-简" panose="02010600040101010101" charset="-122"/>
                <a:cs typeface="楷体-简" panose="02010600040101010101" charset="-122"/>
              </a:rPr>
              <a:t>02</a:t>
            </a:r>
            <a:r>
              <a:rPr lang="en-US" altLang="zh-CN" sz="2400" dirty="0" smtClean="0">
                <a:latin typeface="楷体-简" panose="02010600040101010101" charset="-122"/>
                <a:ea typeface="楷体-简" panose="02010600040101010101" charset="-122"/>
                <a:cs typeface="楷体-简" panose="02010600040101010101" charset="-122"/>
              </a:rPr>
              <a:t>       </a:t>
            </a:r>
            <a:r>
              <a:rPr lang="zh-CN" altLang="en-US" sz="2400" dirty="0" smtClean="0">
                <a:latin typeface="楷体-简" panose="02010600040101010101" charset="-122"/>
                <a:ea typeface="楷体-简" panose="02010600040101010101" charset="-122"/>
                <a:cs typeface="楷体-简" panose="02010600040101010101" charset="-122"/>
              </a:rPr>
              <a:t>项目各部分进度</a:t>
            </a:r>
            <a:endParaRPr lang="zh-CN" altLang="en-US" sz="2400" dirty="0">
              <a:latin typeface="楷体-简" panose="02010600040101010101" charset="-122"/>
              <a:ea typeface="楷体-简" panose="02010600040101010101" charset="-122"/>
              <a:cs typeface="楷体-简" panose="02010600040101010101" charset="-122"/>
            </a:endParaRPr>
          </a:p>
        </p:txBody>
      </p:sp>
      <p:sp>
        <p:nvSpPr>
          <p:cNvPr id="28" name="文本框 27"/>
          <p:cNvSpPr txBox="1"/>
          <p:nvPr/>
        </p:nvSpPr>
        <p:spPr>
          <a:xfrm>
            <a:off x="5608365" y="4395241"/>
            <a:ext cx="3440430" cy="460375"/>
          </a:xfrm>
          <a:prstGeom prst="rect">
            <a:avLst/>
          </a:prstGeom>
          <a:noFill/>
        </p:spPr>
        <p:txBody>
          <a:bodyPr wrap="none" rtlCol="0">
            <a:spAutoFit/>
          </a:bodyPr>
          <a:lstStyle/>
          <a:p>
            <a:r>
              <a:rPr lang="en-US" altLang="zh-CN" sz="2400" dirty="0" smtClean="0">
                <a:solidFill>
                  <a:schemeClr val="bg1"/>
                </a:solidFill>
                <a:latin typeface="楷体-简" panose="02010600040101010101" charset="-122"/>
                <a:ea typeface="楷体-简" panose="02010600040101010101" charset="-122"/>
                <a:cs typeface="楷体-简" panose="02010600040101010101" charset="-122"/>
              </a:rPr>
              <a:t>03</a:t>
            </a:r>
            <a:r>
              <a:rPr lang="en-US" altLang="zh-CN" sz="2400" dirty="0" smtClean="0">
                <a:latin typeface="楷体-简" panose="02010600040101010101" charset="-122"/>
                <a:ea typeface="楷体-简" panose="02010600040101010101" charset="-122"/>
                <a:cs typeface="楷体-简" panose="02010600040101010101" charset="-122"/>
              </a:rPr>
              <a:t>       </a:t>
            </a:r>
            <a:r>
              <a:rPr lang="zh-CN" altLang="en-US" sz="2400" dirty="0" smtClean="0">
                <a:latin typeface="楷体-简" panose="02010600040101010101" charset="-122"/>
                <a:ea typeface="楷体-简" panose="02010600040101010101" charset="-122"/>
                <a:cs typeface="楷体-简" panose="02010600040101010101" charset="-122"/>
              </a:rPr>
              <a:t>项目预计规划总结</a:t>
            </a:r>
            <a:endParaRPr lang="zh-CN" altLang="en-US" sz="2400" dirty="0" smtClean="0">
              <a:latin typeface="楷体-简" panose="02010600040101010101" charset="-122"/>
              <a:ea typeface="楷体-简" panose="02010600040101010101" charset="-122"/>
              <a:cs typeface="楷体-简" panose="02010600040101010101" charset="-122"/>
            </a:endParaRPr>
          </a:p>
        </p:txBody>
      </p:sp>
      <p:sp>
        <p:nvSpPr>
          <p:cNvPr id="13" name="文本框 12"/>
          <p:cNvSpPr txBox="1"/>
          <p:nvPr/>
        </p:nvSpPr>
        <p:spPr>
          <a:xfrm>
            <a:off x="8326708" y="822465"/>
            <a:ext cx="2265680" cy="645160"/>
          </a:xfrm>
          <a:prstGeom prst="rect">
            <a:avLst/>
          </a:prstGeom>
          <a:noFill/>
        </p:spPr>
        <p:txBody>
          <a:bodyPr wrap="none" rtlCol="0">
            <a:spAutoFit/>
          </a:bodyPr>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14" name="直接连接符 13"/>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818699" y="3368969"/>
            <a:ext cx="3230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商品</a:t>
            </a:r>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搜索模块</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3108103" y="3430524"/>
            <a:ext cx="386080" cy="583565"/>
          </a:xfrm>
          <a:prstGeom prst="rect">
            <a:avLst/>
          </a:prstGeom>
          <a:noFill/>
        </p:spPr>
        <p:txBody>
          <a:bodyPr wrap="none" rtlCol="0">
            <a:spAutoFit/>
          </a:bodyPr>
          <a:lstStyle/>
          <a:p>
            <a:r>
              <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rPr>
              <a:t>4</a:t>
            </a:r>
            <a:endPar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941830" y="1526540"/>
            <a:ext cx="5141595" cy="2251710"/>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hape 23447"/>
          <p:cNvSpPr/>
          <p:nvPr/>
        </p:nvSpPr>
        <p:spPr>
          <a:xfrm>
            <a:off x="2250711" y="1787905"/>
            <a:ext cx="437387" cy="303227"/>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6" name="矩形 25"/>
          <p:cNvSpPr/>
          <p:nvPr/>
        </p:nvSpPr>
        <p:spPr>
          <a:xfrm>
            <a:off x="2198370" y="2154555"/>
            <a:ext cx="5650865" cy="1560195"/>
          </a:xfrm>
          <a:prstGeom prst="rect">
            <a:avLst/>
          </a:prstGeom>
        </p:spPr>
        <p:txBody>
          <a:bodyPr wrap="square">
            <a:noAutofit/>
          </a:bodyPr>
          <a:lstStyle/>
          <a:p>
            <a:r>
              <a:rPr lang="zh-CN" altLang="en-US" sz="1200" dirty="0">
                <a:solidFill>
                  <a:schemeClr val="bg1"/>
                </a:solidFill>
                <a:latin typeface="+mj-lt"/>
              </a:rPr>
              <a:t>对</a:t>
            </a:r>
            <a:r>
              <a:rPr lang="zh-CN" altLang="en-US" sz="1200" dirty="0" smtClean="0">
                <a:solidFill>
                  <a:schemeClr val="bg1"/>
                </a:solidFill>
                <a:latin typeface="+mj-lt"/>
              </a:rPr>
              <a:t>于商品的微服务，目前已经基本完成。</a:t>
            </a:r>
            <a:endParaRPr lang="zh-CN" altLang="en-US" sz="1200" dirty="0" smtClean="0">
              <a:solidFill>
                <a:schemeClr val="bg1"/>
              </a:solidFill>
              <a:latin typeface="+mj-lt"/>
            </a:endParaRPr>
          </a:p>
          <a:p>
            <a:r>
              <a:rPr lang="zh-CN" altLang="en-US" sz="1200" dirty="0" smtClean="0">
                <a:solidFill>
                  <a:schemeClr val="bg1"/>
                </a:solidFill>
                <a:latin typeface="+mj-lt"/>
              </a:rPr>
              <a:t>admin、app、platform分别是商家端、客户端、平台端的接口的文件夹</a:t>
            </a:r>
            <a:endParaRPr lang="zh-CN" altLang="en-US" sz="1200" dirty="0" smtClean="0">
              <a:solidFill>
                <a:schemeClr val="bg1"/>
              </a:solidFill>
              <a:latin typeface="+mj-lt"/>
            </a:endParaRPr>
          </a:p>
          <a:p>
            <a:r>
              <a:rPr lang="zh-CN" altLang="en-US" sz="1200" dirty="0" smtClean="0">
                <a:solidFill>
                  <a:schemeClr val="bg1"/>
                </a:solidFill>
                <a:latin typeface="+mj-lt"/>
              </a:rPr>
              <a:t>AttrController：商品属性信息的相关接口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BrandController：商品品牌信息的相关接口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CategoryController：商品分类信息的相关接口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ShopCartController：商品购物车功能的相关接口</a:t>
            </a:r>
            <a:endParaRPr lang="zh-CN" altLang="en-US" sz="1200" dirty="0" smtClean="0">
              <a:solidFill>
                <a:schemeClr val="bg1"/>
              </a:solidFill>
              <a:latin typeface="+mj-lt"/>
            </a:endParaRPr>
          </a:p>
          <a:p>
            <a:r>
              <a:rPr lang="zh-CN" altLang="en-US" sz="1200" dirty="0" smtClean="0">
                <a:solidFill>
                  <a:schemeClr val="bg1"/>
                </a:solidFill>
                <a:latin typeface="+mj-lt"/>
              </a:rPr>
              <a:t>SkuStockLockController：商品SKU库存锁定功能的相关接口</a:t>
            </a:r>
            <a:endParaRPr lang="zh-CN" altLang="en-US" sz="1200" dirty="0" smtClean="0">
              <a:solidFill>
                <a:schemeClr val="bg1"/>
              </a:solidFill>
              <a:latin typeface="+mj-lt"/>
            </a:endParaRPr>
          </a:p>
          <a:p>
            <a:r>
              <a:rPr lang="zh-CN" altLang="en-US" sz="1200" dirty="0" smtClean="0">
                <a:solidFill>
                  <a:schemeClr val="bg1"/>
                </a:solidFill>
                <a:latin typeface="+mj-lt"/>
              </a:rPr>
              <a:t>SpuController：商品SPU信息的相关接口</a:t>
            </a:r>
            <a:endParaRPr lang="zh-CN" altLang="en-US" sz="1200" dirty="0" smtClean="0">
              <a:solidFill>
                <a:schemeClr val="bg1"/>
              </a:solidFill>
              <a:latin typeface="+mj-lt"/>
            </a:endParaRPr>
          </a:p>
          <a:p>
            <a:endParaRPr lang="zh-CN" altLang="en-US" sz="1200" dirty="0" smtClean="0">
              <a:solidFill>
                <a:schemeClr val="bg1"/>
              </a:solidFill>
              <a:latin typeface="+mj-lt"/>
            </a:endParaRPr>
          </a:p>
        </p:txBody>
      </p:sp>
      <p:sp>
        <p:nvSpPr>
          <p:cNvPr id="6" name="Shape 23428"/>
          <p:cNvSpPr/>
          <p:nvPr/>
        </p:nvSpPr>
        <p:spPr>
          <a:xfrm>
            <a:off x="8340197" y="5504057"/>
            <a:ext cx="362181" cy="339219"/>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7" name="矩形 6"/>
          <p:cNvSpPr/>
          <p:nvPr/>
        </p:nvSpPr>
        <p:spPr>
          <a:xfrm>
            <a:off x="6741160" y="5858510"/>
            <a:ext cx="4847590" cy="1823720"/>
          </a:xfrm>
          <a:prstGeom prst="rect">
            <a:avLst/>
          </a:prstGeom>
        </p:spPr>
        <p:txBody>
          <a:bodyPr wrap="square">
            <a:noAutofit/>
          </a:bodyPr>
          <a:p>
            <a:endParaRPr lang="zh-CN" altLang="en-US" sz="1200" dirty="0" smtClean="0">
              <a:solidFill>
                <a:schemeClr val="bg1"/>
              </a:solidFill>
              <a:latin typeface="+mj-lt"/>
            </a:endParaRPr>
          </a:p>
        </p:txBody>
      </p:sp>
      <p:sp>
        <p:nvSpPr>
          <p:cNvPr id="10" name="矩形 9"/>
          <p:cNvSpPr/>
          <p:nvPr/>
        </p:nvSpPr>
        <p:spPr>
          <a:xfrm>
            <a:off x="1941830" y="4198620"/>
            <a:ext cx="5140960" cy="1084580"/>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hape 23428"/>
          <p:cNvSpPr/>
          <p:nvPr/>
        </p:nvSpPr>
        <p:spPr>
          <a:xfrm>
            <a:off x="2198370" y="4410075"/>
            <a:ext cx="488315" cy="339090"/>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12" name="矩形 11"/>
          <p:cNvSpPr/>
          <p:nvPr/>
        </p:nvSpPr>
        <p:spPr>
          <a:xfrm>
            <a:off x="2154555" y="4839335"/>
            <a:ext cx="4586605" cy="275590"/>
          </a:xfrm>
          <a:prstGeom prst="rect">
            <a:avLst/>
          </a:prstGeom>
        </p:spPr>
        <p:txBody>
          <a:bodyPr wrap="square">
            <a:spAutoFit/>
          </a:bodyPr>
          <a:lstStyle/>
          <a:p>
            <a:r>
              <a:rPr lang="zh-CN" altLang="en-US" sz="1200" dirty="0" smtClean="0">
                <a:solidFill>
                  <a:schemeClr val="bg1"/>
                </a:solidFill>
                <a:latin typeface="+mj-lt"/>
              </a:rPr>
              <a:t>其他服务可以通过nacos和openfeign来调用商品微服务的接口：</a:t>
            </a:r>
            <a:endParaRPr lang="zh-CN" altLang="en-US" sz="1200" dirty="0" smtClean="0">
              <a:solidFill>
                <a:schemeClr val="bg1"/>
              </a:solidFill>
              <a:latin typeface="+mj-lt"/>
            </a:endParaRPr>
          </a:p>
        </p:txBody>
      </p:sp>
      <p:sp>
        <p:nvSpPr>
          <p:cNvPr id="20" name="文本框 19"/>
          <p:cNvSpPr txBox="1"/>
          <p:nvPr/>
        </p:nvSpPr>
        <p:spPr>
          <a:xfrm>
            <a:off x="1199515" y="998855"/>
            <a:ext cx="1833245" cy="460375"/>
          </a:xfrm>
          <a:prstGeom prst="rect">
            <a:avLst/>
          </a:prstGeom>
          <a:noFill/>
        </p:spPr>
        <p:txBody>
          <a:bodyPr wrap="square" rtlCol="0" anchor="t">
            <a:spAutoFit/>
          </a:bodyPr>
          <a:p>
            <a:r>
              <a:rPr lang="zh-CN" altLang="en-US" sz="2400" dirty="0" smtClean="0">
                <a:solidFill>
                  <a:srgbClr val="729ACD"/>
                </a:solidFill>
                <a:latin typeface="+mj-ea"/>
                <a:ea typeface="+mj-ea"/>
                <a:sym typeface="+mn-ea"/>
              </a:rPr>
              <a:t>总体进度</a:t>
            </a:r>
            <a:endParaRPr lang="zh-CN" altLang="en-US" sz="2400" dirty="0" smtClean="0">
              <a:solidFill>
                <a:srgbClr val="729ACD"/>
              </a:solidFill>
              <a:latin typeface="汉仪中黑S" panose="00020600040101010101" pitchFamily="18" charset="-122"/>
              <a:ea typeface="汉仪中黑S" panose="00020600040101010101" pitchFamily="18" charset="-122"/>
              <a:sym typeface="+mn-ea"/>
            </a:endParaRPr>
          </a:p>
        </p:txBody>
      </p:sp>
      <p:pic>
        <p:nvPicPr>
          <p:cNvPr id="21" name="图片 20"/>
          <p:cNvPicPr>
            <a:picLocks noChangeAspect="1"/>
          </p:cNvPicPr>
          <p:nvPr/>
        </p:nvPicPr>
        <p:blipFill>
          <a:blip r:embed="rId1"/>
          <a:stretch>
            <a:fillRect/>
          </a:stretch>
        </p:blipFill>
        <p:spPr>
          <a:xfrm>
            <a:off x="7446645" y="865505"/>
            <a:ext cx="2670810" cy="3120390"/>
          </a:xfrm>
          <a:prstGeom prst="rect">
            <a:avLst/>
          </a:prstGeom>
        </p:spPr>
      </p:pic>
      <p:pic>
        <p:nvPicPr>
          <p:cNvPr id="22" name="图片 21"/>
          <p:cNvPicPr>
            <a:picLocks noChangeAspect="1"/>
          </p:cNvPicPr>
          <p:nvPr/>
        </p:nvPicPr>
        <p:blipFill>
          <a:blip r:embed="rId2"/>
          <a:stretch>
            <a:fillRect/>
          </a:stretch>
        </p:blipFill>
        <p:spPr>
          <a:xfrm>
            <a:off x="7446645" y="4157980"/>
            <a:ext cx="2670175" cy="1755140"/>
          </a:xfrm>
          <a:prstGeom prst="rect">
            <a:avLst/>
          </a:prstGeom>
        </p:spPr>
      </p:pic>
      <p:sp>
        <p:nvSpPr>
          <p:cNvPr id="2" name="矩形 1"/>
          <p:cNvSpPr/>
          <p:nvPr/>
        </p:nvSpPr>
        <p:spPr>
          <a:xfrm>
            <a:off x="5080338" y="728407"/>
            <a:ext cx="2015490" cy="460375"/>
          </a:xfrm>
          <a:prstGeom prst="rect">
            <a:avLst/>
          </a:prstGeom>
        </p:spPr>
        <p:txBody>
          <a:bodyPr wrap="none">
            <a:spAutoFit/>
          </a:bodyPr>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模块进度概述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8" name="等腰三角形 7"/>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
        <p:nvSpPr>
          <p:cNvPr id="5" name="等腰三角形 4"/>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012950" y="1569720"/>
            <a:ext cx="8416290" cy="1581785"/>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hape 23447"/>
          <p:cNvSpPr/>
          <p:nvPr/>
        </p:nvSpPr>
        <p:spPr>
          <a:xfrm>
            <a:off x="2367551" y="1719325"/>
            <a:ext cx="437387" cy="303227"/>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6" name="矩形 25"/>
          <p:cNvSpPr/>
          <p:nvPr/>
        </p:nvSpPr>
        <p:spPr>
          <a:xfrm>
            <a:off x="2315210" y="2085975"/>
            <a:ext cx="7171690" cy="1141095"/>
          </a:xfrm>
          <a:prstGeom prst="rect">
            <a:avLst/>
          </a:prstGeom>
        </p:spPr>
        <p:txBody>
          <a:bodyPr wrap="square">
            <a:noAutofit/>
          </a:bodyPr>
          <a:lstStyle/>
          <a:p>
            <a:r>
              <a:rPr lang="zh-CN" altLang="en-US" sz="1400" dirty="0">
                <a:solidFill>
                  <a:schemeClr val="bg1"/>
                </a:solidFill>
                <a:latin typeface="+mj-lt"/>
              </a:rPr>
              <a:t>对于商品搜索功能，我们也将其拆分成了一个微服务，目前也已经基本完成。</a:t>
            </a:r>
            <a:endParaRPr lang="zh-CN" altLang="en-US" sz="1400" dirty="0">
              <a:solidFill>
                <a:schemeClr val="bg1"/>
              </a:solidFill>
              <a:latin typeface="+mj-lt"/>
            </a:endParaRPr>
          </a:p>
          <a:p>
            <a:r>
              <a:rPr lang="zh-CN" altLang="en-US" sz="1400" dirty="0" smtClean="0">
                <a:solidFill>
                  <a:schemeClr val="bg1"/>
                </a:solidFill>
                <a:latin typeface="+mj-lt"/>
              </a:rPr>
              <a:t>multishop、app、platform分别是商家端、客户端、平台端的接口的文件夹</a:t>
            </a:r>
            <a:endParaRPr lang="zh-CN" altLang="en-US" sz="1400" dirty="0" smtClean="0">
              <a:solidFill>
                <a:schemeClr val="bg1"/>
              </a:solidFill>
              <a:latin typeface="+mj-lt"/>
            </a:endParaRPr>
          </a:p>
          <a:p>
            <a:r>
              <a:rPr lang="zh-CN" altLang="en-US" sz="1400" dirty="0" smtClean="0">
                <a:solidFill>
                  <a:schemeClr val="bg1"/>
                </a:solidFill>
                <a:latin typeface="+mj-lt"/>
              </a:rPr>
              <a:t>ProductSearchController：商品信息搜索功能的相关接口</a:t>
            </a:r>
            <a:endParaRPr lang="zh-CN" altLang="en-US" sz="1400" dirty="0" smtClean="0">
              <a:solidFill>
                <a:schemeClr val="bg1"/>
              </a:solidFill>
              <a:latin typeface="+mj-lt"/>
            </a:endParaRPr>
          </a:p>
          <a:p>
            <a:r>
              <a:rPr lang="zh-CN" altLang="en-US" sz="1400" dirty="0" smtClean="0">
                <a:solidFill>
                  <a:schemeClr val="bg1"/>
                </a:solidFill>
                <a:latin typeface="+mj-lt"/>
              </a:rPr>
              <a:t>其他服务可以通过nacos和openfeign来调用搜索微服务的接口</a:t>
            </a:r>
            <a:endParaRPr lang="zh-CN" altLang="en-US" sz="1400" dirty="0" smtClean="0">
              <a:solidFill>
                <a:schemeClr val="bg1"/>
              </a:solidFill>
              <a:latin typeface="+mj-lt"/>
            </a:endParaRPr>
          </a:p>
          <a:p>
            <a:endParaRPr lang="zh-CN" altLang="en-US" sz="1400" dirty="0" smtClean="0">
              <a:solidFill>
                <a:schemeClr val="bg1"/>
              </a:solidFill>
              <a:latin typeface="+mj-lt"/>
            </a:endParaRPr>
          </a:p>
        </p:txBody>
      </p:sp>
      <p:sp>
        <p:nvSpPr>
          <p:cNvPr id="6" name="Shape 23428"/>
          <p:cNvSpPr/>
          <p:nvPr/>
        </p:nvSpPr>
        <p:spPr>
          <a:xfrm>
            <a:off x="8340197" y="5504057"/>
            <a:ext cx="362181" cy="339219"/>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7" name="矩形 6"/>
          <p:cNvSpPr/>
          <p:nvPr/>
        </p:nvSpPr>
        <p:spPr>
          <a:xfrm>
            <a:off x="6741160" y="5858510"/>
            <a:ext cx="4847590" cy="1823720"/>
          </a:xfrm>
          <a:prstGeom prst="rect">
            <a:avLst/>
          </a:prstGeom>
        </p:spPr>
        <p:txBody>
          <a:bodyPr wrap="square">
            <a:noAutofit/>
          </a:bodyPr>
          <a:p>
            <a:endParaRPr lang="zh-CN" altLang="en-US" sz="1200" dirty="0" smtClean="0">
              <a:solidFill>
                <a:schemeClr val="bg1"/>
              </a:solidFill>
              <a:latin typeface="+mj-lt"/>
            </a:endParaRPr>
          </a:p>
        </p:txBody>
      </p:sp>
      <p:sp>
        <p:nvSpPr>
          <p:cNvPr id="11" name="Shape 23428"/>
          <p:cNvSpPr/>
          <p:nvPr/>
        </p:nvSpPr>
        <p:spPr>
          <a:xfrm>
            <a:off x="2148840" y="4770120"/>
            <a:ext cx="488315" cy="339090"/>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0" name="文本框 19"/>
          <p:cNvSpPr txBox="1"/>
          <p:nvPr/>
        </p:nvSpPr>
        <p:spPr>
          <a:xfrm>
            <a:off x="1199515" y="998855"/>
            <a:ext cx="1833245" cy="460375"/>
          </a:xfrm>
          <a:prstGeom prst="rect">
            <a:avLst/>
          </a:prstGeom>
          <a:noFill/>
        </p:spPr>
        <p:txBody>
          <a:bodyPr wrap="square" rtlCol="0" anchor="t">
            <a:spAutoFit/>
          </a:bodyPr>
          <a:p>
            <a:r>
              <a:rPr lang="zh-CN" altLang="en-US" sz="2400" dirty="0" smtClean="0">
                <a:solidFill>
                  <a:srgbClr val="729ACD"/>
                </a:solidFill>
                <a:latin typeface="+mj-ea"/>
                <a:ea typeface="+mj-ea"/>
                <a:sym typeface="+mn-ea"/>
              </a:rPr>
              <a:t>总体进度</a:t>
            </a:r>
            <a:endParaRPr lang="zh-CN" altLang="en-US" sz="2400" dirty="0" smtClean="0">
              <a:solidFill>
                <a:srgbClr val="729ACD"/>
              </a:solidFill>
              <a:latin typeface="汉仪中黑S" panose="00020600040101010101" pitchFamily="18" charset="-122"/>
              <a:ea typeface="汉仪中黑S"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585200" y="994410"/>
            <a:ext cx="2673350" cy="1586230"/>
          </a:xfrm>
          <a:prstGeom prst="rect">
            <a:avLst/>
          </a:prstGeom>
        </p:spPr>
      </p:pic>
      <p:pic>
        <p:nvPicPr>
          <p:cNvPr id="13" name="图片 12"/>
          <p:cNvPicPr>
            <a:picLocks noChangeAspect="1"/>
          </p:cNvPicPr>
          <p:nvPr/>
        </p:nvPicPr>
        <p:blipFill>
          <a:blip r:embed="rId2"/>
          <a:stretch>
            <a:fillRect/>
          </a:stretch>
        </p:blipFill>
        <p:spPr>
          <a:xfrm>
            <a:off x="8401050" y="2742565"/>
            <a:ext cx="2419985" cy="682625"/>
          </a:xfrm>
          <a:prstGeom prst="rect">
            <a:avLst/>
          </a:prstGeom>
        </p:spPr>
      </p:pic>
      <p:sp>
        <p:nvSpPr>
          <p:cNvPr id="19" name="Shape 23428"/>
          <p:cNvSpPr/>
          <p:nvPr/>
        </p:nvSpPr>
        <p:spPr>
          <a:xfrm>
            <a:off x="4668627" y="5102737"/>
            <a:ext cx="362181" cy="339219"/>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3" name="Shape 23447"/>
          <p:cNvSpPr/>
          <p:nvPr/>
        </p:nvSpPr>
        <p:spPr>
          <a:xfrm>
            <a:off x="1304561" y="5136895"/>
            <a:ext cx="437387" cy="303227"/>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7" name="矩形 26"/>
          <p:cNvSpPr/>
          <p:nvPr/>
        </p:nvSpPr>
        <p:spPr>
          <a:xfrm>
            <a:off x="1199515" y="4530090"/>
            <a:ext cx="5121275" cy="437515"/>
          </a:xfrm>
          <a:prstGeom prst="rect">
            <a:avLst/>
          </a:prstGeom>
        </p:spPr>
        <p:txBody>
          <a:bodyPr wrap="square">
            <a:noAutofit/>
          </a:bodyPr>
          <a:lstStyle/>
          <a:p>
            <a:pPr indent="457200"/>
            <a:r>
              <a:rPr lang="zh-CN" altLang="en-US" sz="1400" dirty="0" smtClean="0">
                <a:solidFill>
                  <a:schemeClr val="tx1">
                    <a:lumMod val="50000"/>
                    <a:lumOff val="50000"/>
                  </a:schemeClr>
                </a:solidFill>
                <a:latin typeface="+mj-lt"/>
              </a:rPr>
              <a:t>在搜索微服务中使用了ES来提升搜索性能和用户体验。</a:t>
            </a:r>
            <a:endParaRPr lang="zh-CN" altLang="en-US" sz="1400" dirty="0" smtClean="0">
              <a:solidFill>
                <a:schemeClr val="tx1">
                  <a:lumMod val="50000"/>
                  <a:lumOff val="50000"/>
                </a:schemeClr>
              </a:solidFill>
              <a:latin typeface="+mj-lt"/>
            </a:endParaRPr>
          </a:p>
          <a:p>
            <a:pPr indent="457200"/>
            <a:endParaRPr lang="zh-CN" altLang="en-US" sz="1400" dirty="0" smtClean="0">
              <a:solidFill>
                <a:schemeClr val="tx1">
                  <a:lumMod val="50000"/>
                  <a:lumOff val="50000"/>
                </a:schemeClr>
              </a:solidFill>
              <a:latin typeface="+mj-lt"/>
            </a:endParaRPr>
          </a:p>
          <a:p>
            <a:pPr indent="457200"/>
            <a:endParaRPr lang="zh-CN" altLang="en-US" sz="1400" dirty="0" smtClean="0">
              <a:solidFill>
                <a:schemeClr val="tx1">
                  <a:lumMod val="50000"/>
                  <a:lumOff val="50000"/>
                </a:schemeClr>
              </a:solidFill>
              <a:latin typeface="+mj-lt"/>
            </a:endParaRPr>
          </a:p>
        </p:txBody>
      </p:sp>
      <p:sp>
        <p:nvSpPr>
          <p:cNvPr id="30" name="矩形 29"/>
          <p:cNvSpPr/>
          <p:nvPr/>
        </p:nvSpPr>
        <p:spPr>
          <a:xfrm>
            <a:off x="1199681" y="4018146"/>
            <a:ext cx="1402080" cy="460375"/>
          </a:xfrm>
          <a:prstGeom prst="rect">
            <a:avLst/>
          </a:prstGeom>
        </p:spPr>
        <p:txBody>
          <a:bodyPr wrap="none">
            <a:spAutoFit/>
          </a:bodyPr>
          <a:lstStyle/>
          <a:p>
            <a:r>
              <a:rPr lang="zh-CN" altLang="en-US" sz="2400" dirty="0" smtClean="0">
                <a:solidFill>
                  <a:srgbClr val="729ACD"/>
                </a:solidFill>
                <a:latin typeface="汉仪中黑S" panose="00020600040101010101" pitchFamily="18" charset="-122"/>
                <a:ea typeface="汉仪中黑S" panose="00020600040101010101" pitchFamily="18" charset="-122"/>
              </a:rPr>
              <a:t>技术方案</a:t>
            </a:r>
            <a:endParaRPr lang="zh-CN" altLang="en-US" sz="2400" dirty="0" smtClean="0">
              <a:solidFill>
                <a:srgbClr val="729ACD"/>
              </a:solidFill>
              <a:latin typeface="汉仪中黑S" panose="00020600040101010101" pitchFamily="18" charset="-122"/>
              <a:ea typeface="汉仪中黑S" panose="00020600040101010101" pitchFamily="18" charset="-122"/>
            </a:endParaRPr>
          </a:p>
        </p:txBody>
      </p:sp>
      <p:pic>
        <p:nvPicPr>
          <p:cNvPr id="33" name="图片 32"/>
          <p:cNvPicPr>
            <a:picLocks noChangeAspect="1"/>
          </p:cNvPicPr>
          <p:nvPr/>
        </p:nvPicPr>
        <p:blipFill>
          <a:blip r:embed="rId3"/>
          <a:stretch>
            <a:fillRect/>
          </a:stretch>
        </p:blipFill>
        <p:spPr>
          <a:xfrm>
            <a:off x="5965190" y="3488055"/>
            <a:ext cx="5404485" cy="3365500"/>
          </a:xfrm>
          <a:prstGeom prst="rect">
            <a:avLst/>
          </a:prstGeom>
        </p:spPr>
      </p:pic>
      <p:sp>
        <p:nvSpPr>
          <p:cNvPr id="5" name="矩形 4"/>
          <p:cNvSpPr/>
          <p:nvPr/>
        </p:nvSpPr>
        <p:spPr>
          <a:xfrm>
            <a:off x="5080338" y="728407"/>
            <a:ext cx="2015490" cy="460375"/>
          </a:xfrm>
          <a:prstGeom prst="rect">
            <a:avLst/>
          </a:prstGeom>
        </p:spPr>
        <p:txBody>
          <a:bodyPr wrap="none">
            <a:spAutoFit/>
          </a:bodyPr>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模块进度概述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8" name="等腰三角形 7"/>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
        <p:nvSpPr>
          <p:cNvPr id="9" name="等腰三角形 8"/>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Shape 23428"/>
          <p:cNvSpPr/>
          <p:nvPr/>
        </p:nvSpPr>
        <p:spPr>
          <a:xfrm>
            <a:off x="4718157" y="2273177"/>
            <a:ext cx="362181" cy="339219"/>
          </a:xfrm>
          <a:custGeom>
            <a:avLst/>
            <a:gdLst/>
            <a:ahLst/>
            <a:cxnLst>
              <a:cxn ang="0">
                <a:pos x="wd2" y="hd2"/>
              </a:cxn>
              <a:cxn ang="5400000">
                <a:pos x="wd2" y="hd2"/>
              </a:cxn>
              <a:cxn ang="10800000">
                <a:pos x="wd2" y="hd2"/>
              </a:cxn>
              <a:cxn ang="16200000">
                <a:pos x="wd2" y="hd2"/>
              </a:cxn>
            </a:cxnLst>
            <a:rect l="0" t="0" r="r" b="b"/>
            <a:pathLst>
              <a:path w="21600" h="21600" extrusionOk="0">
                <a:moveTo>
                  <a:pt x="17678" y="18011"/>
                </a:moveTo>
                <a:lnTo>
                  <a:pt x="18114" y="18144"/>
                </a:lnTo>
                <a:lnTo>
                  <a:pt x="18550" y="18210"/>
                </a:lnTo>
                <a:lnTo>
                  <a:pt x="19235" y="18942"/>
                </a:lnTo>
                <a:lnTo>
                  <a:pt x="19359" y="19274"/>
                </a:lnTo>
                <a:lnTo>
                  <a:pt x="19421" y="19872"/>
                </a:lnTo>
                <a:lnTo>
                  <a:pt x="19359" y="20337"/>
                </a:lnTo>
                <a:lnTo>
                  <a:pt x="19235" y="20670"/>
                </a:lnTo>
                <a:lnTo>
                  <a:pt x="18923" y="21135"/>
                </a:lnTo>
                <a:lnTo>
                  <a:pt x="18550" y="21401"/>
                </a:lnTo>
                <a:lnTo>
                  <a:pt x="18114" y="21467"/>
                </a:lnTo>
                <a:lnTo>
                  <a:pt x="17678" y="21600"/>
                </a:lnTo>
                <a:lnTo>
                  <a:pt x="17243" y="21467"/>
                </a:lnTo>
                <a:lnTo>
                  <a:pt x="16807" y="21401"/>
                </a:lnTo>
                <a:lnTo>
                  <a:pt x="16496" y="21135"/>
                </a:lnTo>
                <a:lnTo>
                  <a:pt x="16309" y="20670"/>
                </a:lnTo>
                <a:lnTo>
                  <a:pt x="16060" y="20337"/>
                </a:lnTo>
                <a:lnTo>
                  <a:pt x="16060" y="19274"/>
                </a:lnTo>
                <a:lnTo>
                  <a:pt x="16309" y="18942"/>
                </a:lnTo>
                <a:lnTo>
                  <a:pt x="16496" y="18609"/>
                </a:lnTo>
                <a:lnTo>
                  <a:pt x="16807" y="18210"/>
                </a:lnTo>
                <a:lnTo>
                  <a:pt x="17243" y="18144"/>
                </a:lnTo>
                <a:lnTo>
                  <a:pt x="17678" y="18011"/>
                </a:lnTo>
                <a:close/>
                <a:moveTo>
                  <a:pt x="7594" y="18011"/>
                </a:moveTo>
                <a:lnTo>
                  <a:pt x="8030" y="18144"/>
                </a:lnTo>
                <a:lnTo>
                  <a:pt x="8466" y="18210"/>
                </a:lnTo>
                <a:lnTo>
                  <a:pt x="8777" y="18609"/>
                </a:lnTo>
                <a:lnTo>
                  <a:pt x="9026" y="18942"/>
                </a:lnTo>
                <a:lnTo>
                  <a:pt x="9213" y="19274"/>
                </a:lnTo>
                <a:lnTo>
                  <a:pt x="9213" y="20337"/>
                </a:lnTo>
                <a:lnTo>
                  <a:pt x="9026" y="20670"/>
                </a:lnTo>
                <a:lnTo>
                  <a:pt x="8777" y="21135"/>
                </a:lnTo>
                <a:lnTo>
                  <a:pt x="8466" y="21401"/>
                </a:lnTo>
                <a:lnTo>
                  <a:pt x="8030" y="21467"/>
                </a:lnTo>
                <a:lnTo>
                  <a:pt x="7594" y="21600"/>
                </a:lnTo>
                <a:lnTo>
                  <a:pt x="7159" y="21467"/>
                </a:lnTo>
                <a:lnTo>
                  <a:pt x="6723" y="21401"/>
                </a:lnTo>
                <a:lnTo>
                  <a:pt x="6412" y="21135"/>
                </a:lnTo>
                <a:lnTo>
                  <a:pt x="6100" y="20670"/>
                </a:lnTo>
                <a:lnTo>
                  <a:pt x="5976" y="20337"/>
                </a:lnTo>
                <a:lnTo>
                  <a:pt x="5851" y="19872"/>
                </a:lnTo>
                <a:lnTo>
                  <a:pt x="5976" y="19274"/>
                </a:lnTo>
                <a:lnTo>
                  <a:pt x="6100" y="18942"/>
                </a:lnTo>
                <a:lnTo>
                  <a:pt x="6412" y="18609"/>
                </a:lnTo>
                <a:lnTo>
                  <a:pt x="6723" y="18210"/>
                </a:lnTo>
                <a:lnTo>
                  <a:pt x="7159" y="18144"/>
                </a:lnTo>
                <a:lnTo>
                  <a:pt x="7594" y="18011"/>
                </a:lnTo>
                <a:close/>
                <a:moveTo>
                  <a:pt x="14877" y="8374"/>
                </a:moveTo>
                <a:lnTo>
                  <a:pt x="14877" y="10833"/>
                </a:lnTo>
                <a:lnTo>
                  <a:pt x="18488" y="10833"/>
                </a:lnTo>
                <a:lnTo>
                  <a:pt x="18799" y="8374"/>
                </a:lnTo>
                <a:lnTo>
                  <a:pt x="14877" y="8374"/>
                </a:lnTo>
                <a:close/>
                <a:moveTo>
                  <a:pt x="10458" y="8374"/>
                </a:moveTo>
                <a:lnTo>
                  <a:pt x="10458" y="10833"/>
                </a:lnTo>
                <a:lnTo>
                  <a:pt x="13819" y="10833"/>
                </a:lnTo>
                <a:lnTo>
                  <a:pt x="13819" y="8374"/>
                </a:lnTo>
                <a:lnTo>
                  <a:pt x="10458" y="8374"/>
                </a:lnTo>
                <a:close/>
                <a:moveTo>
                  <a:pt x="5851" y="8374"/>
                </a:moveTo>
                <a:lnTo>
                  <a:pt x="6287" y="10833"/>
                </a:lnTo>
                <a:lnTo>
                  <a:pt x="9213" y="10833"/>
                </a:lnTo>
                <a:lnTo>
                  <a:pt x="9213" y="8374"/>
                </a:lnTo>
                <a:lnTo>
                  <a:pt x="5851" y="8374"/>
                </a:lnTo>
                <a:close/>
                <a:moveTo>
                  <a:pt x="14877" y="4785"/>
                </a:moveTo>
                <a:lnTo>
                  <a:pt x="14877" y="7244"/>
                </a:lnTo>
                <a:lnTo>
                  <a:pt x="18923" y="7244"/>
                </a:lnTo>
                <a:lnTo>
                  <a:pt x="19235" y="4785"/>
                </a:lnTo>
                <a:lnTo>
                  <a:pt x="14877" y="4785"/>
                </a:lnTo>
                <a:close/>
                <a:moveTo>
                  <a:pt x="10458" y="4785"/>
                </a:moveTo>
                <a:lnTo>
                  <a:pt x="10458" y="7244"/>
                </a:lnTo>
                <a:lnTo>
                  <a:pt x="13819" y="7244"/>
                </a:lnTo>
                <a:lnTo>
                  <a:pt x="13819" y="4785"/>
                </a:lnTo>
                <a:lnTo>
                  <a:pt x="10458" y="4785"/>
                </a:lnTo>
                <a:close/>
                <a:moveTo>
                  <a:pt x="5291" y="4785"/>
                </a:moveTo>
                <a:lnTo>
                  <a:pt x="5727" y="7244"/>
                </a:lnTo>
                <a:lnTo>
                  <a:pt x="9213" y="7244"/>
                </a:lnTo>
                <a:lnTo>
                  <a:pt x="9213" y="4785"/>
                </a:lnTo>
                <a:lnTo>
                  <a:pt x="5291" y="4785"/>
                </a:lnTo>
                <a:close/>
                <a:moveTo>
                  <a:pt x="1058" y="0"/>
                </a:moveTo>
                <a:lnTo>
                  <a:pt x="4046" y="0"/>
                </a:lnTo>
                <a:lnTo>
                  <a:pt x="4357" y="266"/>
                </a:lnTo>
                <a:lnTo>
                  <a:pt x="4669" y="598"/>
                </a:lnTo>
                <a:lnTo>
                  <a:pt x="4793" y="930"/>
                </a:lnTo>
                <a:lnTo>
                  <a:pt x="4980" y="2326"/>
                </a:lnTo>
                <a:lnTo>
                  <a:pt x="20542" y="2326"/>
                </a:lnTo>
                <a:lnTo>
                  <a:pt x="21164" y="2592"/>
                </a:lnTo>
                <a:lnTo>
                  <a:pt x="21413" y="2791"/>
                </a:lnTo>
                <a:lnTo>
                  <a:pt x="21538" y="3057"/>
                </a:lnTo>
                <a:lnTo>
                  <a:pt x="21600" y="3390"/>
                </a:lnTo>
                <a:lnTo>
                  <a:pt x="21600" y="3722"/>
                </a:lnTo>
                <a:lnTo>
                  <a:pt x="20542" y="12229"/>
                </a:lnTo>
                <a:lnTo>
                  <a:pt x="20417" y="12561"/>
                </a:lnTo>
                <a:lnTo>
                  <a:pt x="20106" y="12894"/>
                </a:lnTo>
                <a:lnTo>
                  <a:pt x="19795" y="13159"/>
                </a:lnTo>
                <a:lnTo>
                  <a:pt x="19421" y="13226"/>
                </a:lnTo>
                <a:lnTo>
                  <a:pt x="6598" y="13226"/>
                </a:lnTo>
                <a:lnTo>
                  <a:pt x="6847" y="14422"/>
                </a:lnTo>
                <a:lnTo>
                  <a:pt x="18674" y="14422"/>
                </a:lnTo>
                <a:lnTo>
                  <a:pt x="18923" y="14622"/>
                </a:lnTo>
                <a:lnTo>
                  <a:pt x="19235" y="14887"/>
                </a:lnTo>
                <a:lnTo>
                  <a:pt x="19359" y="15220"/>
                </a:lnTo>
                <a:lnTo>
                  <a:pt x="19421" y="15552"/>
                </a:lnTo>
                <a:lnTo>
                  <a:pt x="19359" y="16017"/>
                </a:lnTo>
                <a:lnTo>
                  <a:pt x="19235" y="16283"/>
                </a:lnTo>
                <a:lnTo>
                  <a:pt x="18923" y="16615"/>
                </a:lnTo>
                <a:lnTo>
                  <a:pt x="18674" y="16748"/>
                </a:lnTo>
                <a:lnTo>
                  <a:pt x="18239" y="16815"/>
                </a:lnTo>
                <a:lnTo>
                  <a:pt x="5851" y="16815"/>
                </a:lnTo>
                <a:lnTo>
                  <a:pt x="5665" y="16748"/>
                </a:lnTo>
                <a:lnTo>
                  <a:pt x="5416" y="16748"/>
                </a:lnTo>
                <a:lnTo>
                  <a:pt x="5291" y="16615"/>
                </a:lnTo>
                <a:lnTo>
                  <a:pt x="5104" y="16482"/>
                </a:lnTo>
                <a:lnTo>
                  <a:pt x="4980" y="16350"/>
                </a:lnTo>
                <a:lnTo>
                  <a:pt x="4855" y="16150"/>
                </a:lnTo>
                <a:lnTo>
                  <a:pt x="4855" y="15884"/>
                </a:lnTo>
                <a:lnTo>
                  <a:pt x="4793" y="15818"/>
                </a:lnTo>
                <a:lnTo>
                  <a:pt x="2739" y="2326"/>
                </a:lnTo>
                <a:lnTo>
                  <a:pt x="747" y="2326"/>
                </a:lnTo>
                <a:lnTo>
                  <a:pt x="436" y="2127"/>
                </a:lnTo>
                <a:lnTo>
                  <a:pt x="187" y="1861"/>
                </a:lnTo>
                <a:lnTo>
                  <a:pt x="0" y="1529"/>
                </a:lnTo>
                <a:lnTo>
                  <a:pt x="0" y="864"/>
                </a:lnTo>
                <a:lnTo>
                  <a:pt x="187" y="465"/>
                </a:lnTo>
                <a:lnTo>
                  <a:pt x="436" y="266"/>
                </a:lnTo>
                <a:lnTo>
                  <a:pt x="747" y="0"/>
                </a:lnTo>
                <a:lnTo>
                  <a:pt x="1058"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5" name="Shape 23447"/>
          <p:cNvSpPr/>
          <p:nvPr/>
        </p:nvSpPr>
        <p:spPr>
          <a:xfrm>
            <a:off x="1354091" y="2307335"/>
            <a:ext cx="437387" cy="303227"/>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p>
        </p:txBody>
      </p:sp>
      <p:sp>
        <p:nvSpPr>
          <p:cNvPr id="26" name="矩形 25"/>
          <p:cNvSpPr/>
          <p:nvPr/>
        </p:nvSpPr>
        <p:spPr>
          <a:xfrm>
            <a:off x="1200150" y="2736215"/>
            <a:ext cx="2844165" cy="1448435"/>
          </a:xfrm>
          <a:prstGeom prst="rect">
            <a:avLst/>
          </a:prstGeom>
        </p:spPr>
        <p:txBody>
          <a:bodyPr wrap="square">
            <a:noAutofit/>
          </a:bodyPr>
          <a:lstStyle/>
          <a:p>
            <a:r>
              <a:rPr lang="zh-CN" altLang="en-US" sz="1200" dirty="0">
                <a:solidFill>
                  <a:schemeClr val="bg1"/>
                </a:solidFill>
                <a:latin typeface="+mj-lt"/>
              </a:rPr>
              <a:t>对</a:t>
            </a:r>
            <a:r>
              <a:rPr lang="zh-CN" altLang="en-US" sz="1200" dirty="0" smtClean="0">
                <a:solidFill>
                  <a:schemeClr val="bg1"/>
                </a:solidFill>
                <a:latin typeface="+mj-lt"/>
              </a:rPr>
              <a:t>于商品的微服务，目前已经基本完成。</a:t>
            </a:r>
            <a:endParaRPr lang="zh-CN" altLang="en-US" sz="1200" dirty="0" smtClean="0">
              <a:solidFill>
                <a:schemeClr val="bg1"/>
              </a:solidFill>
              <a:latin typeface="+mj-lt"/>
            </a:endParaRPr>
          </a:p>
          <a:p>
            <a:r>
              <a:rPr lang="zh-CN" altLang="en-US" sz="1200" dirty="0" smtClean="0">
                <a:solidFill>
                  <a:schemeClr val="bg1"/>
                </a:solidFill>
                <a:latin typeface="+mj-lt"/>
              </a:rPr>
              <a:t>admin、app、platform分别是商家端、客户端、平台端的接口的文件夹</a:t>
            </a:r>
            <a:endParaRPr lang="zh-CN" altLang="en-US" sz="1200" dirty="0" smtClean="0">
              <a:solidFill>
                <a:schemeClr val="bg1"/>
              </a:solidFill>
              <a:latin typeface="+mj-lt"/>
            </a:endParaRPr>
          </a:p>
          <a:p>
            <a:r>
              <a:rPr lang="zh-CN" altLang="en-US" sz="1200" dirty="0" smtClean="0">
                <a:solidFill>
                  <a:schemeClr val="bg1"/>
                </a:solidFill>
                <a:latin typeface="+mj-lt"/>
              </a:rPr>
              <a:t>AttrController：商品属性信息的相关接口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BrandController：商品品牌信息的相关接口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CategoryController：商品分类信息的相关接口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ShopCartController：商品购物车功能的相关接口</a:t>
            </a:r>
            <a:endParaRPr lang="zh-CN" altLang="en-US" sz="1200" dirty="0" smtClean="0">
              <a:solidFill>
                <a:schemeClr val="bg1"/>
              </a:solidFill>
              <a:latin typeface="+mj-lt"/>
            </a:endParaRPr>
          </a:p>
          <a:p>
            <a:r>
              <a:rPr lang="zh-CN" altLang="en-US" sz="1200" dirty="0" smtClean="0">
                <a:solidFill>
                  <a:schemeClr val="bg1"/>
                </a:solidFill>
                <a:latin typeface="+mj-lt"/>
              </a:rPr>
              <a:t>SkuStockLockController：商品SKU库存锁定功能的相关接口</a:t>
            </a:r>
            <a:endParaRPr lang="zh-CN" altLang="en-US" sz="1200" dirty="0" smtClean="0">
              <a:solidFill>
                <a:schemeClr val="bg1"/>
              </a:solidFill>
              <a:latin typeface="+mj-lt"/>
            </a:endParaRPr>
          </a:p>
          <a:p>
            <a:r>
              <a:rPr lang="zh-CN" altLang="en-US" sz="1200" dirty="0" smtClean="0">
                <a:solidFill>
                  <a:schemeClr val="bg1"/>
                </a:solidFill>
                <a:latin typeface="+mj-lt"/>
              </a:rPr>
              <a:t>SpuController：商品SPU信息的相关接口</a:t>
            </a:r>
            <a:endParaRPr lang="zh-CN" altLang="en-US" sz="1200" dirty="0" smtClean="0">
              <a:solidFill>
                <a:schemeClr val="bg1"/>
              </a:solidFill>
              <a:latin typeface="+mj-lt"/>
            </a:endParaRPr>
          </a:p>
          <a:p>
            <a:r>
              <a:rPr lang="zh-CN" altLang="en-US" sz="1200" dirty="0" smtClean="0">
                <a:solidFill>
                  <a:schemeClr val="bg1"/>
                </a:solidFill>
                <a:latin typeface="+mj-lt"/>
              </a:rPr>
              <a:t>其他服务可以通过nacos和openfeign来调用商品微服务的接口：</a:t>
            </a:r>
            <a:endParaRPr lang="zh-CN" altLang="en-US" sz="1200" dirty="0" smtClean="0">
              <a:solidFill>
                <a:schemeClr val="bg1"/>
              </a:solidFill>
              <a:latin typeface="+mj-lt"/>
            </a:endParaRPr>
          </a:p>
        </p:txBody>
      </p:sp>
      <p:sp>
        <p:nvSpPr>
          <p:cNvPr id="27" name="矩形 26"/>
          <p:cNvSpPr/>
          <p:nvPr/>
        </p:nvSpPr>
        <p:spPr>
          <a:xfrm>
            <a:off x="4673965" y="2702279"/>
            <a:ext cx="2844070" cy="1384995"/>
          </a:xfrm>
          <a:prstGeom prst="rect">
            <a:avLst/>
          </a:prstGeom>
        </p:spPr>
        <p:txBody>
          <a:bodyPr wrap="square">
            <a:spAutoFit/>
          </a:bodyPr>
          <a:lstStyle/>
          <a:p>
            <a:r>
              <a:rPr lang="zh-CN" altLang="en-US" sz="1400" dirty="0" smtClean="0">
                <a:solidFill>
                  <a:schemeClr val="bg1"/>
                </a:solidFill>
                <a:latin typeface="+mj-lt"/>
              </a:rPr>
              <a:t>Lorem ipsum dolor sit amet, consectetuer adipiscing elit. Aenean commodo ligula eget dolor. Lorem ipsum dolor sit amet, consectetuer adipiscing elit. Aenean commodo ligula eget dolor. </a:t>
            </a:r>
            <a:endParaRPr lang="zh-CN" altLang="en-US" sz="1400" dirty="0">
              <a:solidFill>
                <a:schemeClr val="bg1"/>
              </a:solidFill>
              <a:latin typeface="+mj-lt"/>
            </a:endParaRPr>
          </a:p>
        </p:txBody>
      </p:sp>
      <p:sp>
        <p:nvSpPr>
          <p:cNvPr id="28" name="矩形 27"/>
          <p:cNvSpPr/>
          <p:nvPr/>
        </p:nvSpPr>
        <p:spPr>
          <a:xfrm>
            <a:off x="1249274" y="1700292"/>
            <a:ext cx="9915334" cy="1383665"/>
          </a:xfrm>
          <a:prstGeom prst="rect">
            <a:avLst/>
          </a:prstGeom>
        </p:spPr>
        <p:txBody>
          <a:bodyPr wrap="square">
            <a:spAutoFit/>
          </a:bodyPr>
          <a:lstStyle/>
          <a:p>
            <a:pPr indent="457200"/>
            <a:r>
              <a:rPr lang="zh-CN" altLang="en-US" sz="1400" dirty="0" smtClean="0">
                <a:solidFill>
                  <a:schemeClr val="tx1">
                    <a:lumMod val="50000"/>
                    <a:lumOff val="50000"/>
                  </a:schemeClr>
                </a:solidFill>
                <a:latin typeface="+mj-lt"/>
              </a:rPr>
              <a:t>消息队列使用RocketMQ，因为它相比于RabbitMQ性能更高，吞吐量更大，延迟更低，所以我们消息队列改用RocketMQ。</a:t>
            </a:r>
            <a:endParaRPr lang="zh-CN" altLang="en-US" sz="1400" dirty="0" smtClean="0">
              <a:solidFill>
                <a:schemeClr val="tx1">
                  <a:lumMod val="50000"/>
                  <a:lumOff val="50000"/>
                </a:schemeClr>
              </a:solidFill>
              <a:latin typeface="+mj-lt"/>
            </a:endParaRPr>
          </a:p>
          <a:p>
            <a:pPr indent="457200"/>
            <a:endParaRPr lang="zh-CN" altLang="en-US" sz="1400" dirty="0" smtClean="0">
              <a:solidFill>
                <a:schemeClr val="tx1">
                  <a:lumMod val="50000"/>
                  <a:lumOff val="50000"/>
                </a:schemeClr>
              </a:solidFill>
              <a:latin typeface="+mj-lt"/>
            </a:endParaRPr>
          </a:p>
          <a:p>
            <a:pPr indent="457200"/>
            <a:r>
              <a:rPr lang="zh-CN" altLang="en-US" sz="1400" dirty="0" smtClean="0">
                <a:solidFill>
                  <a:schemeClr val="tx1">
                    <a:lumMod val="50000"/>
                    <a:lumOff val="50000"/>
                  </a:schemeClr>
                </a:solidFill>
                <a:latin typeface="+mj-lt"/>
              </a:rPr>
              <a:t>商品有两个库存，一个是lock_stock，这个库存是客看得到的库存，会在成功创建订单时就进行锁定（减少库存），如果客户取消订单，或者超过一定时间（目前设置为30分钟）还未支付，那么就会解除锁定（增加回去）；而另一个库存是actual_stock，这个是只有客户成功支付时，才会减少，是商家可以看到的。而对库存是否应该增加或减少，是通过消息队列传递的。</a:t>
            </a:r>
            <a:endParaRPr lang="zh-CN" altLang="en-US" sz="1400" dirty="0" smtClean="0">
              <a:solidFill>
                <a:schemeClr val="tx1">
                  <a:lumMod val="50000"/>
                  <a:lumOff val="50000"/>
                </a:schemeClr>
              </a:solidFill>
              <a:latin typeface="+mj-lt"/>
            </a:endParaRPr>
          </a:p>
        </p:txBody>
      </p:sp>
      <p:sp>
        <p:nvSpPr>
          <p:cNvPr id="29" name="矩形 28"/>
          <p:cNvSpPr/>
          <p:nvPr/>
        </p:nvSpPr>
        <p:spPr>
          <a:xfrm>
            <a:off x="1249211" y="1188586"/>
            <a:ext cx="1402080" cy="460375"/>
          </a:xfrm>
          <a:prstGeom prst="rect">
            <a:avLst/>
          </a:prstGeom>
        </p:spPr>
        <p:txBody>
          <a:bodyPr wrap="none">
            <a:spAutoFit/>
          </a:bodyPr>
          <a:lstStyle/>
          <a:p>
            <a:r>
              <a:rPr lang="zh-CN" altLang="en-US" sz="2400" dirty="0" smtClean="0">
                <a:solidFill>
                  <a:srgbClr val="729ACD"/>
                </a:solidFill>
                <a:latin typeface="汉仪中黑S" panose="00020600040101010101" pitchFamily="18" charset="-122"/>
                <a:ea typeface="汉仪中黑S" panose="00020600040101010101" pitchFamily="18" charset="-122"/>
              </a:rPr>
              <a:t>技术方案</a:t>
            </a:r>
            <a:endParaRPr lang="zh-CN" altLang="en-US" sz="2400" dirty="0" smtClean="0">
              <a:solidFill>
                <a:srgbClr val="729ACD"/>
              </a:solidFill>
              <a:latin typeface="汉仪中黑S" panose="00020600040101010101" pitchFamily="18" charset="-122"/>
              <a:ea typeface="汉仪中黑S" panose="00020600040101010101" pitchFamily="18" charset="-122"/>
            </a:endParaRPr>
          </a:p>
        </p:txBody>
      </p:sp>
      <p:sp>
        <p:nvSpPr>
          <p:cNvPr id="7" name="文本框 6"/>
          <p:cNvSpPr txBox="1"/>
          <p:nvPr/>
        </p:nvSpPr>
        <p:spPr>
          <a:xfrm>
            <a:off x="3990181" y="5519420"/>
            <a:ext cx="5080000" cy="337185"/>
          </a:xfrm>
          <a:prstGeom prst="rect">
            <a:avLst/>
          </a:prstGeom>
        </p:spPr>
        <p:txBody>
          <a:bodyPr>
            <a:spAutoFit/>
          </a:bodyPr>
          <a:p>
            <a:pPr marL="0" indent="0" algn="ctr" defTabSz="266700">
              <a:spcAft>
                <a:spcPct val="0"/>
              </a:spcAft>
            </a:pPr>
            <a:r>
              <a:rPr lang="en-US" altLang="zh-CN" sz="1600">
                <a:latin typeface="Calibri" panose="020F0302020204030204"/>
                <a:ea typeface="宋体" pitchFamily="2" charset="-122"/>
              </a:rPr>
              <a:t> </a:t>
            </a:r>
            <a:endParaRPr lang="en-US" altLang="zh-CN" sz="1600">
              <a:latin typeface="Calibri" panose="020F0302020204030204"/>
              <a:ea typeface="宋体" pitchFamily="2" charset="-122"/>
            </a:endParaRPr>
          </a:p>
        </p:txBody>
      </p:sp>
      <p:pic>
        <p:nvPicPr>
          <p:cNvPr id="14" name="图片 13"/>
          <p:cNvPicPr>
            <a:picLocks noChangeAspect="1"/>
          </p:cNvPicPr>
          <p:nvPr/>
        </p:nvPicPr>
        <p:blipFill>
          <a:blip r:embed="rId1"/>
          <a:stretch>
            <a:fillRect/>
          </a:stretch>
        </p:blipFill>
        <p:spPr>
          <a:xfrm>
            <a:off x="6276975" y="4087495"/>
            <a:ext cx="5566410" cy="1985645"/>
          </a:xfrm>
          <a:prstGeom prst="rect">
            <a:avLst/>
          </a:prstGeom>
        </p:spPr>
      </p:pic>
      <p:pic>
        <p:nvPicPr>
          <p:cNvPr id="16" name="图片 15"/>
          <p:cNvPicPr>
            <a:picLocks noChangeAspect="1"/>
          </p:cNvPicPr>
          <p:nvPr/>
        </p:nvPicPr>
        <p:blipFill>
          <a:blip r:embed="rId2"/>
          <a:stretch>
            <a:fillRect/>
          </a:stretch>
        </p:blipFill>
        <p:spPr>
          <a:xfrm>
            <a:off x="358775" y="4043680"/>
            <a:ext cx="5845175" cy="2067560"/>
          </a:xfrm>
          <a:prstGeom prst="rect">
            <a:avLst/>
          </a:prstGeom>
        </p:spPr>
      </p:pic>
      <p:pic>
        <p:nvPicPr>
          <p:cNvPr id="18" name="图片 17"/>
          <p:cNvPicPr>
            <a:picLocks noChangeAspect="1"/>
          </p:cNvPicPr>
          <p:nvPr/>
        </p:nvPicPr>
        <p:blipFill>
          <a:blip r:embed="rId3"/>
          <a:stretch>
            <a:fillRect/>
          </a:stretch>
        </p:blipFill>
        <p:spPr>
          <a:xfrm>
            <a:off x="4560570" y="3007995"/>
            <a:ext cx="3293110" cy="784225"/>
          </a:xfrm>
          <a:prstGeom prst="rect">
            <a:avLst/>
          </a:prstGeom>
        </p:spPr>
      </p:pic>
      <p:sp>
        <p:nvSpPr>
          <p:cNvPr id="8" name="矩形 7"/>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技术解决方案</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9" name="等腰三角形 8"/>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等腰三角形 9"/>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25788" y="2038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753929" y="2225969"/>
            <a:ext cx="2722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中间件</a:t>
            </a:r>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模块</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3043333" y="2287524"/>
            <a:ext cx="386080" cy="583565"/>
          </a:xfrm>
          <a:prstGeom prst="rect">
            <a:avLst/>
          </a:prstGeom>
          <a:noFill/>
        </p:spPr>
        <p:txBody>
          <a:bodyPr wrap="none" rtlCol="0">
            <a:spAutoFit/>
          </a:bodyPr>
          <a:lstStyle/>
          <a:p>
            <a:r>
              <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rPr>
              <a:t>5</a:t>
            </a:r>
            <a:endPar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38555" y="3366770"/>
            <a:ext cx="6858000" cy="2908300"/>
          </a:xfrm>
          <a:prstGeom prst="rect">
            <a:avLst/>
          </a:prstGeom>
        </p:spPr>
      </p:pic>
      <p:sp>
        <p:nvSpPr>
          <p:cNvPr id="15" name="文本框 14"/>
          <p:cNvSpPr txBox="1"/>
          <p:nvPr/>
        </p:nvSpPr>
        <p:spPr>
          <a:xfrm>
            <a:off x="8554085" y="3413760"/>
            <a:ext cx="2976245" cy="1753235"/>
          </a:xfrm>
          <a:prstGeom prst="rect">
            <a:avLst/>
          </a:prstGeom>
          <a:noFill/>
        </p:spPr>
        <p:txBody>
          <a:bodyPr wrap="square" rtlCol="0">
            <a:spAutoFit/>
          </a:bodyPr>
          <a:p>
            <a:pPr indent="0" fontAlgn="auto">
              <a:lnSpc>
                <a:spcPct val="150000"/>
              </a:lnSpc>
            </a:pPr>
            <a:r>
              <a:rPr lang="zh-CN" altLang="en-US"/>
              <a:t>目前各中间件已使用</a:t>
            </a:r>
            <a:r>
              <a:rPr lang="en-US" altLang="zh-CN"/>
              <a:t>docker</a:t>
            </a:r>
            <a:r>
              <a:rPr lang="zh-CN" altLang="en-US"/>
              <a:t>部署在云服务器中</a:t>
            </a:r>
            <a:r>
              <a:rPr lang="en-US" altLang="zh-CN"/>
              <a:t>，</a:t>
            </a:r>
            <a:r>
              <a:rPr lang="zh-CN" altLang="en-US"/>
              <a:t>但是目前</a:t>
            </a:r>
            <a:r>
              <a:rPr lang="en-US" altLang="zh-CN"/>
              <a:t>seata</a:t>
            </a:r>
            <a:r>
              <a:rPr lang="zh-CN" altLang="en-US"/>
              <a:t>配置仍存在问题正在修复</a:t>
            </a:r>
            <a:r>
              <a:rPr lang="en-US" altLang="zh-CN"/>
              <a:t>，</a:t>
            </a:r>
            <a:r>
              <a:rPr lang="zh-CN" altLang="en-US"/>
              <a:t>其他容器配置均</a:t>
            </a:r>
            <a:r>
              <a:rPr lang="zh-CN" altLang="en-US"/>
              <a:t>正常</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505644" y="3368969"/>
            <a:ext cx="4246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项目预计规划总结</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1378998" y="3430524"/>
            <a:ext cx="1729740" cy="583565"/>
          </a:xfrm>
          <a:prstGeom prst="rect">
            <a:avLst/>
          </a:prstGeom>
          <a:noFill/>
        </p:spPr>
        <p:txBody>
          <a:bodyPr wrap="none" rtlCol="0">
            <a:spAutoFit/>
          </a:bodyPr>
          <a:lstStyle/>
          <a:p>
            <a:r>
              <a:rPr lang="en-US" altLang="zh-CN" sz="3200" dirty="0" smtClean="0">
                <a:solidFill>
                  <a:schemeClr val="bg1"/>
                </a:solidFill>
                <a:latin typeface="Times New Roman Regular" panose="02020503050405090304" charset="0"/>
                <a:ea typeface="楷体-简" panose="02010600040101010101" charset="-122"/>
                <a:cs typeface="Times New Roman Regular" panose="02020503050405090304" charset="0"/>
              </a:rPr>
              <a:t>PART 03</a:t>
            </a:r>
            <a:endParaRPr lang="zh-CN" altLang="en-US"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7" y="683975"/>
            <a:ext cx="262636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用户模块未来规划</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732659" y="82682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cxnSp>
        <p:nvCxnSpPr>
          <p:cNvPr id="8" name="直接连接符 7"/>
          <p:cNvCxnSpPr/>
          <p:nvPr/>
        </p:nvCxnSpPr>
        <p:spPr>
          <a:xfrm>
            <a:off x="989045" y="3825552"/>
            <a:ext cx="1004284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4196" y="3135086"/>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240971" y="2360644"/>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6" name="矩形 15"/>
          <p:cNvSpPr/>
          <p:nvPr/>
        </p:nvSpPr>
        <p:spPr>
          <a:xfrm>
            <a:off x="2027555" y="3001645"/>
            <a:ext cx="2493010" cy="521970"/>
          </a:xfrm>
          <a:prstGeom prst="rect">
            <a:avLst/>
          </a:prstGeom>
        </p:spPr>
        <p:txBody>
          <a:bodyPr wrap="square">
            <a:spAutoFit/>
          </a:bodyPr>
          <a:lstStyle/>
          <a:p>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跟据</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API</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文档实现各个接口，包括</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Service</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层和</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mapper</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层</a:t>
            </a:r>
            <a:endPar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18" name="矩形 17"/>
          <p:cNvSpPr/>
          <p:nvPr/>
        </p:nvSpPr>
        <p:spPr>
          <a:xfrm>
            <a:off x="2027854" y="2621839"/>
            <a:ext cx="1198880" cy="398780"/>
          </a:xfrm>
          <a:prstGeom prst="rect">
            <a:avLst/>
          </a:prstGeom>
        </p:spPr>
        <p:txBody>
          <a:bodyPr wrap="non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实现接口</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19" name="Shape 23422"/>
          <p:cNvSpPr/>
          <p:nvPr/>
        </p:nvSpPr>
        <p:spPr>
          <a:xfrm>
            <a:off x="1381228" y="2575184"/>
            <a:ext cx="372625" cy="285801"/>
          </a:xfrm>
          <a:custGeom>
            <a:avLst/>
            <a:gdLst/>
            <a:ahLst/>
            <a:cxnLst>
              <a:cxn ang="0">
                <a:pos x="wd2" y="hd2"/>
              </a:cxn>
              <a:cxn ang="5400000">
                <a:pos x="wd2" y="hd2"/>
              </a:cxn>
              <a:cxn ang="10800000">
                <a:pos x="wd2" y="hd2"/>
              </a:cxn>
              <a:cxn ang="16200000">
                <a:pos x="wd2" y="hd2"/>
              </a:cxn>
            </a:cxnLst>
            <a:rect l="0" t="0" r="r" b="b"/>
            <a:pathLst>
              <a:path w="21600" h="21600" extrusionOk="0">
                <a:moveTo>
                  <a:pt x="8039" y="18137"/>
                </a:moveTo>
                <a:lnTo>
                  <a:pt x="8039" y="21600"/>
                </a:lnTo>
                <a:lnTo>
                  <a:pt x="4893" y="21600"/>
                </a:lnTo>
                <a:lnTo>
                  <a:pt x="4893" y="18501"/>
                </a:lnTo>
                <a:lnTo>
                  <a:pt x="5243" y="18501"/>
                </a:lnTo>
                <a:lnTo>
                  <a:pt x="5522" y="18592"/>
                </a:lnTo>
                <a:lnTo>
                  <a:pt x="6361" y="18592"/>
                </a:lnTo>
                <a:lnTo>
                  <a:pt x="6571" y="18501"/>
                </a:lnTo>
                <a:lnTo>
                  <a:pt x="7410" y="18319"/>
                </a:lnTo>
                <a:lnTo>
                  <a:pt x="8039" y="18137"/>
                </a:lnTo>
                <a:close/>
                <a:moveTo>
                  <a:pt x="8878" y="13033"/>
                </a:moveTo>
                <a:lnTo>
                  <a:pt x="8668" y="13853"/>
                </a:lnTo>
                <a:lnTo>
                  <a:pt x="8388" y="14491"/>
                </a:lnTo>
                <a:lnTo>
                  <a:pt x="8039" y="15129"/>
                </a:lnTo>
                <a:lnTo>
                  <a:pt x="9157" y="14309"/>
                </a:lnTo>
                <a:lnTo>
                  <a:pt x="10136" y="13033"/>
                </a:lnTo>
                <a:lnTo>
                  <a:pt x="8878" y="13033"/>
                </a:lnTo>
                <a:close/>
                <a:moveTo>
                  <a:pt x="6361" y="13033"/>
                </a:moveTo>
                <a:lnTo>
                  <a:pt x="6361" y="15767"/>
                </a:lnTo>
                <a:lnTo>
                  <a:pt x="7340" y="14765"/>
                </a:lnTo>
                <a:lnTo>
                  <a:pt x="8039" y="13033"/>
                </a:lnTo>
                <a:lnTo>
                  <a:pt x="6361" y="13033"/>
                </a:lnTo>
                <a:close/>
                <a:moveTo>
                  <a:pt x="3775" y="13033"/>
                </a:moveTo>
                <a:lnTo>
                  <a:pt x="4544" y="14765"/>
                </a:lnTo>
                <a:lnTo>
                  <a:pt x="5522" y="15767"/>
                </a:lnTo>
                <a:lnTo>
                  <a:pt x="5522" y="13033"/>
                </a:lnTo>
                <a:lnTo>
                  <a:pt x="3775" y="13033"/>
                </a:lnTo>
                <a:close/>
                <a:moveTo>
                  <a:pt x="1678" y="13033"/>
                </a:moveTo>
                <a:lnTo>
                  <a:pt x="2656" y="14309"/>
                </a:lnTo>
                <a:lnTo>
                  <a:pt x="3775" y="15129"/>
                </a:lnTo>
                <a:lnTo>
                  <a:pt x="3425" y="14491"/>
                </a:lnTo>
                <a:lnTo>
                  <a:pt x="3146" y="13853"/>
                </a:lnTo>
                <a:lnTo>
                  <a:pt x="2936" y="13033"/>
                </a:lnTo>
                <a:lnTo>
                  <a:pt x="1678" y="13033"/>
                </a:lnTo>
                <a:close/>
                <a:moveTo>
                  <a:pt x="12792" y="11939"/>
                </a:moveTo>
                <a:lnTo>
                  <a:pt x="12792" y="21600"/>
                </a:lnTo>
                <a:lnTo>
                  <a:pt x="9507" y="21600"/>
                </a:lnTo>
                <a:lnTo>
                  <a:pt x="9507" y="17316"/>
                </a:lnTo>
                <a:lnTo>
                  <a:pt x="10835" y="15949"/>
                </a:lnTo>
                <a:lnTo>
                  <a:pt x="12093" y="14035"/>
                </a:lnTo>
                <a:lnTo>
                  <a:pt x="12233" y="13853"/>
                </a:lnTo>
                <a:lnTo>
                  <a:pt x="12303" y="13489"/>
                </a:lnTo>
                <a:lnTo>
                  <a:pt x="12583" y="12759"/>
                </a:lnTo>
                <a:lnTo>
                  <a:pt x="12792" y="11939"/>
                </a:lnTo>
                <a:close/>
                <a:moveTo>
                  <a:pt x="9367" y="9752"/>
                </a:moveTo>
                <a:lnTo>
                  <a:pt x="9297" y="10846"/>
                </a:lnTo>
                <a:lnTo>
                  <a:pt x="9157" y="11939"/>
                </a:lnTo>
                <a:lnTo>
                  <a:pt x="10485" y="11939"/>
                </a:lnTo>
                <a:lnTo>
                  <a:pt x="10835" y="10846"/>
                </a:lnTo>
                <a:lnTo>
                  <a:pt x="10975" y="9752"/>
                </a:lnTo>
                <a:lnTo>
                  <a:pt x="9367" y="9752"/>
                </a:lnTo>
                <a:close/>
                <a:moveTo>
                  <a:pt x="6361" y="9752"/>
                </a:moveTo>
                <a:lnTo>
                  <a:pt x="6361" y="11939"/>
                </a:lnTo>
                <a:lnTo>
                  <a:pt x="8318" y="11939"/>
                </a:lnTo>
                <a:lnTo>
                  <a:pt x="8388" y="10846"/>
                </a:lnTo>
                <a:lnTo>
                  <a:pt x="8528" y="9752"/>
                </a:lnTo>
                <a:lnTo>
                  <a:pt x="6361" y="9752"/>
                </a:lnTo>
                <a:close/>
                <a:moveTo>
                  <a:pt x="3285" y="9752"/>
                </a:moveTo>
                <a:lnTo>
                  <a:pt x="3565" y="11939"/>
                </a:lnTo>
                <a:lnTo>
                  <a:pt x="5522" y="11939"/>
                </a:lnTo>
                <a:lnTo>
                  <a:pt x="5522" y="9752"/>
                </a:lnTo>
                <a:lnTo>
                  <a:pt x="3285" y="9752"/>
                </a:lnTo>
                <a:close/>
                <a:moveTo>
                  <a:pt x="839" y="9752"/>
                </a:moveTo>
                <a:lnTo>
                  <a:pt x="979" y="10846"/>
                </a:lnTo>
                <a:lnTo>
                  <a:pt x="1328" y="11939"/>
                </a:lnTo>
                <a:lnTo>
                  <a:pt x="2656" y="11939"/>
                </a:lnTo>
                <a:lnTo>
                  <a:pt x="2586" y="10846"/>
                </a:lnTo>
                <a:lnTo>
                  <a:pt x="2447" y="9752"/>
                </a:lnTo>
                <a:lnTo>
                  <a:pt x="839" y="9752"/>
                </a:lnTo>
                <a:close/>
                <a:moveTo>
                  <a:pt x="9157" y="6380"/>
                </a:moveTo>
                <a:lnTo>
                  <a:pt x="9297" y="7473"/>
                </a:lnTo>
                <a:lnTo>
                  <a:pt x="9367" y="8749"/>
                </a:lnTo>
                <a:lnTo>
                  <a:pt x="10975" y="8749"/>
                </a:lnTo>
                <a:lnTo>
                  <a:pt x="10835" y="7473"/>
                </a:lnTo>
                <a:lnTo>
                  <a:pt x="10485" y="6380"/>
                </a:lnTo>
                <a:lnTo>
                  <a:pt x="9157" y="6380"/>
                </a:lnTo>
                <a:close/>
                <a:moveTo>
                  <a:pt x="6361" y="6380"/>
                </a:moveTo>
                <a:lnTo>
                  <a:pt x="6361" y="8749"/>
                </a:lnTo>
                <a:lnTo>
                  <a:pt x="8528" y="8749"/>
                </a:lnTo>
                <a:lnTo>
                  <a:pt x="8388" y="7473"/>
                </a:lnTo>
                <a:lnTo>
                  <a:pt x="8318" y="6380"/>
                </a:lnTo>
                <a:lnTo>
                  <a:pt x="6361" y="6380"/>
                </a:lnTo>
                <a:close/>
                <a:moveTo>
                  <a:pt x="3565" y="6380"/>
                </a:moveTo>
                <a:lnTo>
                  <a:pt x="3425" y="7473"/>
                </a:lnTo>
                <a:lnTo>
                  <a:pt x="3285" y="8749"/>
                </a:lnTo>
                <a:lnTo>
                  <a:pt x="5522" y="8749"/>
                </a:lnTo>
                <a:lnTo>
                  <a:pt x="5522" y="6380"/>
                </a:lnTo>
                <a:lnTo>
                  <a:pt x="3565" y="6380"/>
                </a:lnTo>
                <a:close/>
                <a:moveTo>
                  <a:pt x="1328" y="6380"/>
                </a:moveTo>
                <a:lnTo>
                  <a:pt x="979" y="7473"/>
                </a:lnTo>
                <a:lnTo>
                  <a:pt x="839" y="8749"/>
                </a:lnTo>
                <a:lnTo>
                  <a:pt x="2447" y="8749"/>
                </a:lnTo>
                <a:lnTo>
                  <a:pt x="2586" y="7473"/>
                </a:lnTo>
                <a:lnTo>
                  <a:pt x="2656" y="6380"/>
                </a:lnTo>
                <a:lnTo>
                  <a:pt x="1328" y="6380"/>
                </a:lnTo>
                <a:close/>
                <a:moveTo>
                  <a:pt x="13631" y="5377"/>
                </a:moveTo>
                <a:lnTo>
                  <a:pt x="16986" y="5377"/>
                </a:lnTo>
                <a:lnTo>
                  <a:pt x="16986" y="21600"/>
                </a:lnTo>
                <a:lnTo>
                  <a:pt x="13631" y="21600"/>
                </a:lnTo>
                <a:lnTo>
                  <a:pt x="13631" y="5377"/>
                </a:lnTo>
                <a:close/>
                <a:moveTo>
                  <a:pt x="8039" y="3190"/>
                </a:moveTo>
                <a:lnTo>
                  <a:pt x="8388" y="3828"/>
                </a:lnTo>
                <a:lnTo>
                  <a:pt x="8668" y="4648"/>
                </a:lnTo>
                <a:lnTo>
                  <a:pt x="8878" y="5377"/>
                </a:lnTo>
                <a:lnTo>
                  <a:pt x="10136" y="5377"/>
                </a:lnTo>
                <a:lnTo>
                  <a:pt x="9157" y="4101"/>
                </a:lnTo>
                <a:lnTo>
                  <a:pt x="8039" y="3190"/>
                </a:lnTo>
                <a:close/>
                <a:moveTo>
                  <a:pt x="3775" y="3190"/>
                </a:moveTo>
                <a:lnTo>
                  <a:pt x="2656" y="4101"/>
                </a:lnTo>
                <a:lnTo>
                  <a:pt x="1678" y="5377"/>
                </a:lnTo>
                <a:lnTo>
                  <a:pt x="2936" y="5377"/>
                </a:lnTo>
                <a:lnTo>
                  <a:pt x="3146" y="4648"/>
                </a:lnTo>
                <a:lnTo>
                  <a:pt x="3425" y="3828"/>
                </a:lnTo>
                <a:lnTo>
                  <a:pt x="3775" y="3190"/>
                </a:lnTo>
                <a:close/>
                <a:moveTo>
                  <a:pt x="6361" y="2734"/>
                </a:moveTo>
                <a:lnTo>
                  <a:pt x="6361" y="5377"/>
                </a:lnTo>
                <a:lnTo>
                  <a:pt x="8039" y="5377"/>
                </a:lnTo>
                <a:lnTo>
                  <a:pt x="7340" y="3463"/>
                </a:lnTo>
                <a:lnTo>
                  <a:pt x="6361" y="2734"/>
                </a:lnTo>
                <a:close/>
                <a:moveTo>
                  <a:pt x="5522" y="2734"/>
                </a:moveTo>
                <a:lnTo>
                  <a:pt x="4544" y="3463"/>
                </a:lnTo>
                <a:lnTo>
                  <a:pt x="3775" y="5377"/>
                </a:lnTo>
                <a:lnTo>
                  <a:pt x="5522" y="5377"/>
                </a:lnTo>
                <a:lnTo>
                  <a:pt x="5522" y="2734"/>
                </a:lnTo>
                <a:close/>
                <a:moveTo>
                  <a:pt x="5522" y="1641"/>
                </a:moveTo>
                <a:lnTo>
                  <a:pt x="6361" y="1641"/>
                </a:lnTo>
                <a:lnTo>
                  <a:pt x="8179" y="2096"/>
                </a:lnTo>
                <a:lnTo>
                  <a:pt x="9786" y="3463"/>
                </a:lnTo>
                <a:lnTo>
                  <a:pt x="10975" y="5377"/>
                </a:lnTo>
                <a:lnTo>
                  <a:pt x="11115" y="5742"/>
                </a:lnTo>
                <a:lnTo>
                  <a:pt x="11464" y="6380"/>
                </a:lnTo>
                <a:lnTo>
                  <a:pt x="11324" y="6380"/>
                </a:lnTo>
                <a:lnTo>
                  <a:pt x="11744" y="7473"/>
                </a:lnTo>
                <a:lnTo>
                  <a:pt x="11814" y="8749"/>
                </a:lnTo>
                <a:lnTo>
                  <a:pt x="11814" y="9752"/>
                </a:lnTo>
                <a:lnTo>
                  <a:pt x="11744" y="10846"/>
                </a:lnTo>
                <a:lnTo>
                  <a:pt x="11324" y="11939"/>
                </a:lnTo>
                <a:lnTo>
                  <a:pt x="11464" y="11939"/>
                </a:lnTo>
                <a:lnTo>
                  <a:pt x="11115" y="12759"/>
                </a:lnTo>
                <a:lnTo>
                  <a:pt x="10975" y="13033"/>
                </a:lnTo>
                <a:lnTo>
                  <a:pt x="9786" y="14947"/>
                </a:lnTo>
                <a:lnTo>
                  <a:pt x="8179" y="16223"/>
                </a:lnTo>
                <a:lnTo>
                  <a:pt x="6361" y="16861"/>
                </a:lnTo>
                <a:lnTo>
                  <a:pt x="5522" y="16861"/>
                </a:lnTo>
                <a:lnTo>
                  <a:pt x="3635" y="16223"/>
                </a:lnTo>
                <a:lnTo>
                  <a:pt x="2097" y="14947"/>
                </a:lnTo>
                <a:lnTo>
                  <a:pt x="839" y="13033"/>
                </a:lnTo>
                <a:lnTo>
                  <a:pt x="699" y="12759"/>
                </a:lnTo>
                <a:lnTo>
                  <a:pt x="350" y="11939"/>
                </a:lnTo>
                <a:lnTo>
                  <a:pt x="489" y="11939"/>
                </a:lnTo>
                <a:lnTo>
                  <a:pt x="140" y="10846"/>
                </a:lnTo>
                <a:lnTo>
                  <a:pt x="0" y="9752"/>
                </a:lnTo>
                <a:lnTo>
                  <a:pt x="0" y="8749"/>
                </a:lnTo>
                <a:lnTo>
                  <a:pt x="140" y="7473"/>
                </a:lnTo>
                <a:lnTo>
                  <a:pt x="489" y="6380"/>
                </a:lnTo>
                <a:lnTo>
                  <a:pt x="350" y="6380"/>
                </a:lnTo>
                <a:lnTo>
                  <a:pt x="699" y="5742"/>
                </a:lnTo>
                <a:lnTo>
                  <a:pt x="839" y="5377"/>
                </a:lnTo>
                <a:lnTo>
                  <a:pt x="2097" y="3463"/>
                </a:lnTo>
                <a:lnTo>
                  <a:pt x="3635" y="2096"/>
                </a:lnTo>
                <a:lnTo>
                  <a:pt x="5522" y="1641"/>
                </a:lnTo>
                <a:close/>
                <a:moveTo>
                  <a:pt x="18315" y="0"/>
                </a:moveTo>
                <a:lnTo>
                  <a:pt x="21600" y="0"/>
                </a:lnTo>
                <a:lnTo>
                  <a:pt x="21600" y="21600"/>
                </a:lnTo>
                <a:lnTo>
                  <a:pt x="18315" y="21600"/>
                </a:lnTo>
                <a:lnTo>
                  <a:pt x="18315"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cxnSp>
        <p:nvCxnSpPr>
          <p:cNvPr id="20" name="直接连接符 19"/>
          <p:cNvCxnSpPr/>
          <p:nvPr/>
        </p:nvCxnSpPr>
        <p:spPr>
          <a:xfrm>
            <a:off x="3573624" y="3825552"/>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200399" y="4544010"/>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2" name="矩形 21"/>
          <p:cNvSpPr/>
          <p:nvPr/>
        </p:nvSpPr>
        <p:spPr>
          <a:xfrm>
            <a:off x="4002405" y="4608195"/>
            <a:ext cx="2816225" cy="521970"/>
          </a:xfrm>
          <a:prstGeom prst="rect">
            <a:avLst/>
          </a:prstGeom>
        </p:spPr>
        <p:txBody>
          <a:bodyPr wrap="square">
            <a:spAutoFit/>
          </a:bodyPr>
          <a:lstStyle/>
          <a:p>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利用</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postman</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测试各</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API</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的功能，保证接口的稳定性和正确性</a:t>
            </a:r>
            <a:endPar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23" name="矩形 22"/>
          <p:cNvSpPr/>
          <p:nvPr/>
        </p:nvSpPr>
        <p:spPr>
          <a:xfrm>
            <a:off x="4002593" y="4228427"/>
            <a:ext cx="1210588" cy="400110"/>
          </a:xfrm>
          <a:prstGeom prst="rect">
            <a:avLst/>
          </a:prstGeom>
        </p:spPr>
        <p:txBody>
          <a:bodyPr wrap="non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测试接口</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4" name="Shape 23417"/>
          <p:cNvSpPr/>
          <p:nvPr/>
        </p:nvSpPr>
        <p:spPr>
          <a:xfrm>
            <a:off x="3446111" y="4757315"/>
            <a:ext cx="262851" cy="319840"/>
          </a:xfrm>
          <a:custGeom>
            <a:avLst/>
            <a:gdLst/>
            <a:ahLst/>
            <a:cxnLst>
              <a:cxn ang="0">
                <a:pos x="wd2" y="hd2"/>
              </a:cxn>
              <a:cxn ang="5400000">
                <a:pos x="wd2" y="hd2"/>
              </a:cxn>
              <a:cxn ang="10800000">
                <a:pos x="wd2" y="hd2"/>
              </a:cxn>
              <a:cxn ang="16200000">
                <a:pos x="wd2" y="hd2"/>
              </a:cxn>
            </a:cxnLst>
            <a:rect l="0" t="0" r="r" b="b"/>
            <a:pathLst>
              <a:path w="21600" h="21600" extrusionOk="0">
                <a:moveTo>
                  <a:pt x="4588" y="13981"/>
                </a:moveTo>
                <a:lnTo>
                  <a:pt x="4205" y="14060"/>
                </a:lnTo>
                <a:lnTo>
                  <a:pt x="3919" y="14217"/>
                </a:lnTo>
                <a:lnTo>
                  <a:pt x="3919" y="14924"/>
                </a:lnTo>
                <a:lnTo>
                  <a:pt x="4205" y="15081"/>
                </a:lnTo>
                <a:lnTo>
                  <a:pt x="4588" y="15159"/>
                </a:lnTo>
                <a:lnTo>
                  <a:pt x="9558" y="15159"/>
                </a:lnTo>
                <a:lnTo>
                  <a:pt x="9844" y="15081"/>
                </a:lnTo>
                <a:lnTo>
                  <a:pt x="10227" y="14924"/>
                </a:lnTo>
                <a:lnTo>
                  <a:pt x="10227" y="14217"/>
                </a:lnTo>
                <a:lnTo>
                  <a:pt x="9844" y="14060"/>
                </a:lnTo>
                <a:lnTo>
                  <a:pt x="9558" y="13981"/>
                </a:lnTo>
                <a:lnTo>
                  <a:pt x="4588" y="13981"/>
                </a:lnTo>
                <a:close/>
                <a:moveTo>
                  <a:pt x="4588" y="11075"/>
                </a:moveTo>
                <a:lnTo>
                  <a:pt x="4205" y="11232"/>
                </a:lnTo>
                <a:lnTo>
                  <a:pt x="3919" y="11389"/>
                </a:lnTo>
                <a:lnTo>
                  <a:pt x="3919" y="11939"/>
                </a:lnTo>
                <a:lnTo>
                  <a:pt x="4205" y="12175"/>
                </a:lnTo>
                <a:lnTo>
                  <a:pt x="4588" y="12332"/>
                </a:lnTo>
                <a:lnTo>
                  <a:pt x="14719" y="12332"/>
                </a:lnTo>
                <a:lnTo>
                  <a:pt x="15101" y="12175"/>
                </a:lnTo>
                <a:lnTo>
                  <a:pt x="15196" y="11939"/>
                </a:lnTo>
                <a:lnTo>
                  <a:pt x="15388" y="11625"/>
                </a:lnTo>
                <a:lnTo>
                  <a:pt x="15196" y="11389"/>
                </a:lnTo>
                <a:lnTo>
                  <a:pt x="15101" y="11232"/>
                </a:lnTo>
                <a:lnTo>
                  <a:pt x="14719" y="11075"/>
                </a:lnTo>
                <a:lnTo>
                  <a:pt x="4588" y="11075"/>
                </a:lnTo>
                <a:close/>
                <a:moveTo>
                  <a:pt x="4588" y="8090"/>
                </a:moveTo>
                <a:lnTo>
                  <a:pt x="4205" y="8090"/>
                </a:lnTo>
                <a:lnTo>
                  <a:pt x="3919" y="8326"/>
                </a:lnTo>
                <a:lnTo>
                  <a:pt x="3919" y="8876"/>
                </a:lnTo>
                <a:lnTo>
                  <a:pt x="4205" y="9190"/>
                </a:lnTo>
                <a:lnTo>
                  <a:pt x="15101" y="9190"/>
                </a:lnTo>
                <a:lnTo>
                  <a:pt x="15196" y="8876"/>
                </a:lnTo>
                <a:lnTo>
                  <a:pt x="15388" y="8640"/>
                </a:lnTo>
                <a:lnTo>
                  <a:pt x="15196" y="8326"/>
                </a:lnTo>
                <a:lnTo>
                  <a:pt x="15101" y="8090"/>
                </a:lnTo>
                <a:lnTo>
                  <a:pt x="4588" y="8090"/>
                </a:lnTo>
                <a:close/>
                <a:moveTo>
                  <a:pt x="19402" y="2435"/>
                </a:moveTo>
                <a:lnTo>
                  <a:pt x="20262" y="2435"/>
                </a:lnTo>
                <a:lnTo>
                  <a:pt x="20740" y="2592"/>
                </a:lnTo>
                <a:lnTo>
                  <a:pt x="21218" y="2828"/>
                </a:lnTo>
                <a:lnTo>
                  <a:pt x="21600" y="3142"/>
                </a:lnTo>
                <a:lnTo>
                  <a:pt x="21600" y="20972"/>
                </a:lnTo>
                <a:lnTo>
                  <a:pt x="21218" y="21364"/>
                </a:lnTo>
                <a:lnTo>
                  <a:pt x="20740" y="21600"/>
                </a:lnTo>
                <a:lnTo>
                  <a:pt x="4014" y="21600"/>
                </a:lnTo>
                <a:lnTo>
                  <a:pt x="3536" y="21364"/>
                </a:lnTo>
                <a:lnTo>
                  <a:pt x="3250" y="20972"/>
                </a:lnTo>
                <a:lnTo>
                  <a:pt x="3058" y="20422"/>
                </a:lnTo>
                <a:lnTo>
                  <a:pt x="3058" y="19872"/>
                </a:lnTo>
                <a:lnTo>
                  <a:pt x="17873" y="19872"/>
                </a:lnTo>
                <a:lnTo>
                  <a:pt x="18350" y="19558"/>
                </a:lnTo>
                <a:lnTo>
                  <a:pt x="18924" y="19165"/>
                </a:lnTo>
                <a:lnTo>
                  <a:pt x="19211" y="18615"/>
                </a:lnTo>
                <a:lnTo>
                  <a:pt x="19402" y="18065"/>
                </a:lnTo>
                <a:lnTo>
                  <a:pt x="19402" y="2435"/>
                </a:lnTo>
                <a:close/>
                <a:moveTo>
                  <a:pt x="5257" y="0"/>
                </a:moveTo>
                <a:lnTo>
                  <a:pt x="5543" y="79"/>
                </a:lnTo>
                <a:lnTo>
                  <a:pt x="5735" y="236"/>
                </a:lnTo>
                <a:lnTo>
                  <a:pt x="5926" y="550"/>
                </a:lnTo>
                <a:lnTo>
                  <a:pt x="5926" y="3849"/>
                </a:lnTo>
                <a:lnTo>
                  <a:pt x="5735" y="4241"/>
                </a:lnTo>
                <a:lnTo>
                  <a:pt x="5543" y="4477"/>
                </a:lnTo>
                <a:lnTo>
                  <a:pt x="5065" y="4791"/>
                </a:lnTo>
                <a:lnTo>
                  <a:pt x="382" y="4791"/>
                </a:lnTo>
                <a:lnTo>
                  <a:pt x="191" y="4634"/>
                </a:lnTo>
                <a:lnTo>
                  <a:pt x="0" y="4399"/>
                </a:lnTo>
                <a:lnTo>
                  <a:pt x="0" y="4084"/>
                </a:lnTo>
                <a:lnTo>
                  <a:pt x="4874" y="79"/>
                </a:lnTo>
                <a:lnTo>
                  <a:pt x="5065" y="0"/>
                </a:lnTo>
                <a:lnTo>
                  <a:pt x="5257" y="0"/>
                </a:lnTo>
                <a:close/>
                <a:moveTo>
                  <a:pt x="6690" y="0"/>
                </a:moveTo>
                <a:lnTo>
                  <a:pt x="17108" y="0"/>
                </a:lnTo>
                <a:lnTo>
                  <a:pt x="17681" y="79"/>
                </a:lnTo>
                <a:lnTo>
                  <a:pt x="18350" y="628"/>
                </a:lnTo>
                <a:lnTo>
                  <a:pt x="18542" y="1178"/>
                </a:lnTo>
                <a:lnTo>
                  <a:pt x="18542" y="18065"/>
                </a:lnTo>
                <a:lnTo>
                  <a:pt x="18350" y="18458"/>
                </a:lnTo>
                <a:lnTo>
                  <a:pt x="18064" y="18929"/>
                </a:lnTo>
                <a:lnTo>
                  <a:pt x="17681" y="19165"/>
                </a:lnTo>
                <a:lnTo>
                  <a:pt x="860" y="19165"/>
                </a:lnTo>
                <a:lnTo>
                  <a:pt x="382" y="18929"/>
                </a:lnTo>
                <a:lnTo>
                  <a:pt x="191" y="18458"/>
                </a:lnTo>
                <a:lnTo>
                  <a:pt x="0" y="18065"/>
                </a:lnTo>
                <a:lnTo>
                  <a:pt x="0" y="5420"/>
                </a:lnTo>
                <a:lnTo>
                  <a:pt x="4683" y="5420"/>
                </a:lnTo>
                <a:lnTo>
                  <a:pt x="5257" y="5341"/>
                </a:lnTo>
                <a:lnTo>
                  <a:pt x="5926" y="5184"/>
                </a:lnTo>
                <a:lnTo>
                  <a:pt x="6404" y="4791"/>
                </a:lnTo>
                <a:lnTo>
                  <a:pt x="6595" y="4399"/>
                </a:lnTo>
                <a:lnTo>
                  <a:pt x="6690" y="3849"/>
                </a:lnTo>
                <a:lnTo>
                  <a:pt x="6690"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cxnSp>
        <p:nvCxnSpPr>
          <p:cNvPr id="25" name="直接连接符 24"/>
          <p:cNvCxnSpPr/>
          <p:nvPr/>
        </p:nvCxnSpPr>
        <p:spPr>
          <a:xfrm>
            <a:off x="5661896" y="3123177"/>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288671" y="2348735"/>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7" name="矩形 26"/>
          <p:cNvSpPr/>
          <p:nvPr/>
        </p:nvSpPr>
        <p:spPr>
          <a:xfrm>
            <a:off x="6075680" y="2989580"/>
            <a:ext cx="3129280" cy="737235"/>
          </a:xfrm>
          <a:prstGeom prst="rect">
            <a:avLst/>
          </a:prstGeom>
        </p:spPr>
        <p:txBody>
          <a:bodyPr wrap="square">
            <a:spAutoFit/>
          </a:bodyPr>
          <a:lstStyle/>
          <a:p>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完成基于</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token</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实现的</a:t>
            </a:r>
            <a:r>
              <a:rPr lang="en-US" altLang="zh-CN"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Filter</a:t>
            </a:r>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过滤器，确保外部和内部请求都能正确的进行身份验证</a:t>
            </a:r>
            <a:endPar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28" name="矩形 27"/>
          <p:cNvSpPr/>
          <p:nvPr/>
        </p:nvSpPr>
        <p:spPr>
          <a:xfrm>
            <a:off x="6075554" y="2609930"/>
            <a:ext cx="2749471" cy="400110"/>
          </a:xfrm>
          <a:prstGeom prst="rect">
            <a:avLst/>
          </a:prstGeom>
        </p:spPr>
        <p:txBody>
          <a:bodyPr wrap="non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实现用户校验基础功能</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cxnSp>
        <p:nvCxnSpPr>
          <p:cNvPr id="29" name="直接连接符 28"/>
          <p:cNvCxnSpPr/>
          <p:nvPr/>
        </p:nvCxnSpPr>
        <p:spPr>
          <a:xfrm>
            <a:off x="8034973" y="3855935"/>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661748" y="4574393"/>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31" name="矩形 30"/>
          <p:cNvSpPr/>
          <p:nvPr/>
        </p:nvSpPr>
        <p:spPr>
          <a:xfrm>
            <a:off x="8463915" y="4638675"/>
            <a:ext cx="3129280" cy="521970"/>
          </a:xfrm>
          <a:prstGeom prst="rect">
            <a:avLst/>
          </a:prstGeom>
        </p:spPr>
        <p:txBody>
          <a:bodyPr wrap="square">
            <a:spAutoFit/>
          </a:bodyPr>
          <a:lstStyle/>
          <a:p>
            <a:r>
              <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在用户校验的基础上实现角色验证，白名单等功能</a:t>
            </a:r>
            <a:endParaRPr lang="zh-CN" altLang="en-US" sz="1400" b="1"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32" name="矩形 31"/>
          <p:cNvSpPr/>
          <p:nvPr/>
        </p:nvSpPr>
        <p:spPr>
          <a:xfrm>
            <a:off x="8463942" y="4258810"/>
            <a:ext cx="2492990" cy="400110"/>
          </a:xfrm>
          <a:prstGeom prst="rect">
            <a:avLst/>
          </a:prstGeom>
        </p:spPr>
        <p:txBody>
          <a:bodyPr wrap="non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权限控制与角色验证</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33" name="Shape 23459"/>
          <p:cNvSpPr/>
          <p:nvPr/>
        </p:nvSpPr>
        <p:spPr>
          <a:xfrm>
            <a:off x="5460724" y="2575184"/>
            <a:ext cx="415330" cy="342888"/>
          </a:xfrm>
          <a:custGeom>
            <a:avLst/>
            <a:gdLst/>
            <a:ahLst/>
            <a:cxnLst>
              <a:cxn ang="0">
                <a:pos x="wd2" y="hd2"/>
              </a:cxn>
              <a:cxn ang="5400000">
                <a:pos x="wd2" y="hd2"/>
              </a:cxn>
              <a:cxn ang="10800000">
                <a:pos x="wd2" y="hd2"/>
              </a:cxn>
              <a:cxn ang="16200000">
                <a:pos x="wd2" y="hd2"/>
              </a:cxn>
            </a:cxnLst>
            <a:rect l="0" t="0" r="r" b="b"/>
            <a:pathLst>
              <a:path w="21600" h="21600" extrusionOk="0">
                <a:moveTo>
                  <a:pt x="19402" y="5172"/>
                </a:moveTo>
                <a:lnTo>
                  <a:pt x="19214" y="5172"/>
                </a:lnTo>
                <a:lnTo>
                  <a:pt x="18963" y="5400"/>
                </a:lnTo>
                <a:lnTo>
                  <a:pt x="18774" y="5704"/>
                </a:lnTo>
                <a:lnTo>
                  <a:pt x="18774" y="6389"/>
                </a:lnTo>
                <a:lnTo>
                  <a:pt x="19214" y="6921"/>
                </a:lnTo>
                <a:lnTo>
                  <a:pt x="19779" y="6921"/>
                </a:lnTo>
                <a:lnTo>
                  <a:pt x="19967" y="6617"/>
                </a:lnTo>
                <a:lnTo>
                  <a:pt x="20219" y="6389"/>
                </a:lnTo>
                <a:lnTo>
                  <a:pt x="20219" y="5704"/>
                </a:lnTo>
                <a:lnTo>
                  <a:pt x="19779" y="5172"/>
                </a:lnTo>
                <a:lnTo>
                  <a:pt x="19402" y="5172"/>
                </a:lnTo>
                <a:close/>
                <a:moveTo>
                  <a:pt x="9105" y="1597"/>
                </a:moveTo>
                <a:lnTo>
                  <a:pt x="10298" y="1749"/>
                </a:lnTo>
                <a:lnTo>
                  <a:pt x="14379" y="3346"/>
                </a:lnTo>
                <a:lnTo>
                  <a:pt x="14630" y="3423"/>
                </a:lnTo>
                <a:lnTo>
                  <a:pt x="18774" y="8518"/>
                </a:lnTo>
                <a:lnTo>
                  <a:pt x="18900" y="8746"/>
                </a:lnTo>
                <a:lnTo>
                  <a:pt x="18900" y="9051"/>
                </a:lnTo>
                <a:lnTo>
                  <a:pt x="18774" y="9279"/>
                </a:lnTo>
                <a:lnTo>
                  <a:pt x="15886" y="12701"/>
                </a:lnTo>
                <a:lnTo>
                  <a:pt x="16577" y="13538"/>
                </a:lnTo>
                <a:lnTo>
                  <a:pt x="16891" y="14299"/>
                </a:lnTo>
                <a:lnTo>
                  <a:pt x="16891" y="15135"/>
                </a:lnTo>
                <a:lnTo>
                  <a:pt x="16451" y="15896"/>
                </a:lnTo>
                <a:lnTo>
                  <a:pt x="16263" y="16200"/>
                </a:lnTo>
                <a:lnTo>
                  <a:pt x="15886" y="16428"/>
                </a:lnTo>
                <a:lnTo>
                  <a:pt x="15447" y="16428"/>
                </a:lnTo>
                <a:lnTo>
                  <a:pt x="15447" y="16885"/>
                </a:lnTo>
                <a:lnTo>
                  <a:pt x="15070" y="17645"/>
                </a:lnTo>
                <a:lnTo>
                  <a:pt x="14819" y="17949"/>
                </a:lnTo>
                <a:lnTo>
                  <a:pt x="14505" y="18177"/>
                </a:lnTo>
                <a:lnTo>
                  <a:pt x="14065" y="18177"/>
                </a:lnTo>
                <a:lnTo>
                  <a:pt x="14065" y="18558"/>
                </a:lnTo>
                <a:lnTo>
                  <a:pt x="13814" y="18938"/>
                </a:lnTo>
                <a:lnTo>
                  <a:pt x="13626" y="19394"/>
                </a:lnTo>
                <a:lnTo>
                  <a:pt x="13374" y="19623"/>
                </a:lnTo>
                <a:lnTo>
                  <a:pt x="13060" y="19927"/>
                </a:lnTo>
                <a:lnTo>
                  <a:pt x="12621" y="19927"/>
                </a:lnTo>
                <a:lnTo>
                  <a:pt x="12621" y="20307"/>
                </a:lnTo>
                <a:lnTo>
                  <a:pt x="12433" y="20687"/>
                </a:lnTo>
                <a:lnTo>
                  <a:pt x="12181" y="21068"/>
                </a:lnTo>
                <a:lnTo>
                  <a:pt x="11553" y="21600"/>
                </a:lnTo>
                <a:lnTo>
                  <a:pt x="10863" y="21600"/>
                </a:lnTo>
                <a:lnTo>
                  <a:pt x="10235" y="21220"/>
                </a:lnTo>
                <a:lnTo>
                  <a:pt x="8602" y="19242"/>
                </a:lnTo>
                <a:lnTo>
                  <a:pt x="7723" y="20307"/>
                </a:lnTo>
                <a:lnTo>
                  <a:pt x="7472" y="20459"/>
                </a:lnTo>
                <a:lnTo>
                  <a:pt x="7284" y="20535"/>
                </a:lnTo>
                <a:lnTo>
                  <a:pt x="6907" y="20535"/>
                </a:lnTo>
                <a:lnTo>
                  <a:pt x="6593" y="20459"/>
                </a:lnTo>
                <a:lnTo>
                  <a:pt x="6405" y="20155"/>
                </a:lnTo>
                <a:lnTo>
                  <a:pt x="6153" y="19775"/>
                </a:lnTo>
                <a:lnTo>
                  <a:pt x="6028" y="19470"/>
                </a:lnTo>
                <a:lnTo>
                  <a:pt x="6028" y="19090"/>
                </a:lnTo>
                <a:lnTo>
                  <a:pt x="6153" y="18862"/>
                </a:lnTo>
                <a:lnTo>
                  <a:pt x="6279" y="18482"/>
                </a:lnTo>
                <a:lnTo>
                  <a:pt x="6028" y="18710"/>
                </a:lnTo>
                <a:lnTo>
                  <a:pt x="5840" y="18862"/>
                </a:lnTo>
                <a:lnTo>
                  <a:pt x="5526" y="18710"/>
                </a:lnTo>
                <a:lnTo>
                  <a:pt x="5149" y="18710"/>
                </a:lnTo>
                <a:lnTo>
                  <a:pt x="4960" y="18482"/>
                </a:lnTo>
                <a:lnTo>
                  <a:pt x="4709" y="18025"/>
                </a:lnTo>
                <a:lnTo>
                  <a:pt x="4647" y="17797"/>
                </a:lnTo>
                <a:lnTo>
                  <a:pt x="4647" y="17417"/>
                </a:lnTo>
                <a:lnTo>
                  <a:pt x="4709" y="17113"/>
                </a:lnTo>
                <a:lnTo>
                  <a:pt x="4835" y="16732"/>
                </a:lnTo>
                <a:lnTo>
                  <a:pt x="4647" y="16961"/>
                </a:lnTo>
                <a:lnTo>
                  <a:pt x="4395" y="17113"/>
                </a:lnTo>
                <a:lnTo>
                  <a:pt x="4081" y="16961"/>
                </a:lnTo>
                <a:lnTo>
                  <a:pt x="3767" y="16885"/>
                </a:lnTo>
                <a:lnTo>
                  <a:pt x="3516" y="16732"/>
                </a:lnTo>
                <a:lnTo>
                  <a:pt x="3328" y="16352"/>
                </a:lnTo>
                <a:lnTo>
                  <a:pt x="3202" y="16048"/>
                </a:lnTo>
                <a:lnTo>
                  <a:pt x="3202" y="15668"/>
                </a:lnTo>
                <a:lnTo>
                  <a:pt x="3328" y="15363"/>
                </a:lnTo>
                <a:lnTo>
                  <a:pt x="3391" y="14983"/>
                </a:lnTo>
                <a:lnTo>
                  <a:pt x="3202" y="15287"/>
                </a:lnTo>
                <a:lnTo>
                  <a:pt x="3014" y="15363"/>
                </a:lnTo>
                <a:lnTo>
                  <a:pt x="2637" y="15287"/>
                </a:lnTo>
                <a:lnTo>
                  <a:pt x="2323" y="15135"/>
                </a:lnTo>
                <a:lnTo>
                  <a:pt x="2135" y="14983"/>
                </a:lnTo>
                <a:lnTo>
                  <a:pt x="1884" y="14603"/>
                </a:lnTo>
                <a:lnTo>
                  <a:pt x="1758" y="14299"/>
                </a:lnTo>
                <a:lnTo>
                  <a:pt x="1758" y="13918"/>
                </a:lnTo>
                <a:lnTo>
                  <a:pt x="1884" y="13690"/>
                </a:lnTo>
                <a:lnTo>
                  <a:pt x="2009" y="13234"/>
                </a:lnTo>
                <a:lnTo>
                  <a:pt x="2888" y="12321"/>
                </a:lnTo>
                <a:lnTo>
                  <a:pt x="126" y="9127"/>
                </a:lnTo>
                <a:lnTo>
                  <a:pt x="0" y="8899"/>
                </a:lnTo>
                <a:lnTo>
                  <a:pt x="0" y="8594"/>
                </a:lnTo>
                <a:lnTo>
                  <a:pt x="126" y="8366"/>
                </a:lnTo>
                <a:lnTo>
                  <a:pt x="377" y="8214"/>
                </a:lnTo>
                <a:lnTo>
                  <a:pt x="565" y="8214"/>
                </a:lnTo>
                <a:lnTo>
                  <a:pt x="816" y="8366"/>
                </a:lnTo>
                <a:lnTo>
                  <a:pt x="3391" y="11561"/>
                </a:lnTo>
                <a:lnTo>
                  <a:pt x="3767" y="11408"/>
                </a:lnTo>
                <a:lnTo>
                  <a:pt x="4081" y="11408"/>
                </a:lnTo>
                <a:lnTo>
                  <a:pt x="4395" y="11561"/>
                </a:lnTo>
                <a:lnTo>
                  <a:pt x="4709" y="11789"/>
                </a:lnTo>
                <a:lnTo>
                  <a:pt x="4960" y="12093"/>
                </a:lnTo>
                <a:lnTo>
                  <a:pt x="5086" y="12473"/>
                </a:lnTo>
                <a:lnTo>
                  <a:pt x="5086" y="12701"/>
                </a:lnTo>
                <a:lnTo>
                  <a:pt x="4960" y="13158"/>
                </a:lnTo>
                <a:lnTo>
                  <a:pt x="4835" y="13386"/>
                </a:lnTo>
                <a:lnTo>
                  <a:pt x="5086" y="13158"/>
                </a:lnTo>
                <a:lnTo>
                  <a:pt x="5588" y="13158"/>
                </a:lnTo>
                <a:lnTo>
                  <a:pt x="5965" y="13234"/>
                </a:lnTo>
                <a:lnTo>
                  <a:pt x="6153" y="13538"/>
                </a:lnTo>
                <a:lnTo>
                  <a:pt x="6405" y="13766"/>
                </a:lnTo>
                <a:lnTo>
                  <a:pt x="6467" y="14223"/>
                </a:lnTo>
                <a:lnTo>
                  <a:pt x="6467" y="14451"/>
                </a:lnTo>
                <a:lnTo>
                  <a:pt x="6405" y="14831"/>
                </a:lnTo>
                <a:lnTo>
                  <a:pt x="6279" y="15135"/>
                </a:lnTo>
                <a:lnTo>
                  <a:pt x="6467" y="14831"/>
                </a:lnTo>
                <a:lnTo>
                  <a:pt x="7033" y="14831"/>
                </a:lnTo>
                <a:lnTo>
                  <a:pt x="7347" y="14983"/>
                </a:lnTo>
                <a:lnTo>
                  <a:pt x="7786" y="15515"/>
                </a:lnTo>
                <a:lnTo>
                  <a:pt x="7912" y="15896"/>
                </a:lnTo>
                <a:lnTo>
                  <a:pt x="7912" y="16200"/>
                </a:lnTo>
                <a:lnTo>
                  <a:pt x="7786" y="16580"/>
                </a:lnTo>
                <a:lnTo>
                  <a:pt x="7723" y="16885"/>
                </a:lnTo>
                <a:lnTo>
                  <a:pt x="7912" y="16732"/>
                </a:lnTo>
                <a:lnTo>
                  <a:pt x="8226" y="16580"/>
                </a:lnTo>
                <a:lnTo>
                  <a:pt x="8477" y="16580"/>
                </a:lnTo>
                <a:lnTo>
                  <a:pt x="8791" y="16732"/>
                </a:lnTo>
                <a:lnTo>
                  <a:pt x="9042" y="16961"/>
                </a:lnTo>
                <a:lnTo>
                  <a:pt x="9230" y="17265"/>
                </a:lnTo>
                <a:lnTo>
                  <a:pt x="9356" y="17645"/>
                </a:lnTo>
                <a:lnTo>
                  <a:pt x="9356" y="18025"/>
                </a:lnTo>
                <a:lnTo>
                  <a:pt x="9230" y="18482"/>
                </a:lnTo>
                <a:lnTo>
                  <a:pt x="10863" y="20459"/>
                </a:lnTo>
                <a:lnTo>
                  <a:pt x="10988" y="20535"/>
                </a:lnTo>
                <a:lnTo>
                  <a:pt x="11428" y="20535"/>
                </a:lnTo>
                <a:lnTo>
                  <a:pt x="11553" y="20307"/>
                </a:lnTo>
                <a:lnTo>
                  <a:pt x="11742" y="20155"/>
                </a:lnTo>
                <a:lnTo>
                  <a:pt x="11742" y="19623"/>
                </a:lnTo>
                <a:lnTo>
                  <a:pt x="11616" y="19470"/>
                </a:lnTo>
                <a:lnTo>
                  <a:pt x="10298" y="17797"/>
                </a:lnTo>
                <a:lnTo>
                  <a:pt x="10235" y="17645"/>
                </a:lnTo>
                <a:lnTo>
                  <a:pt x="10235" y="17265"/>
                </a:lnTo>
                <a:lnTo>
                  <a:pt x="10298" y="17113"/>
                </a:lnTo>
                <a:lnTo>
                  <a:pt x="10549" y="16961"/>
                </a:lnTo>
                <a:lnTo>
                  <a:pt x="10737" y="16961"/>
                </a:lnTo>
                <a:lnTo>
                  <a:pt x="10988" y="17113"/>
                </a:lnTo>
                <a:lnTo>
                  <a:pt x="12433" y="18862"/>
                </a:lnTo>
                <a:lnTo>
                  <a:pt x="12621" y="18862"/>
                </a:lnTo>
                <a:lnTo>
                  <a:pt x="12872" y="18710"/>
                </a:lnTo>
                <a:lnTo>
                  <a:pt x="12935" y="18558"/>
                </a:lnTo>
                <a:lnTo>
                  <a:pt x="13186" y="18482"/>
                </a:lnTo>
                <a:lnTo>
                  <a:pt x="13186" y="17949"/>
                </a:lnTo>
                <a:lnTo>
                  <a:pt x="13060" y="17797"/>
                </a:lnTo>
                <a:lnTo>
                  <a:pt x="11742" y="16048"/>
                </a:lnTo>
                <a:lnTo>
                  <a:pt x="11616" y="15896"/>
                </a:lnTo>
                <a:lnTo>
                  <a:pt x="11616" y="15515"/>
                </a:lnTo>
                <a:lnTo>
                  <a:pt x="11742" y="15363"/>
                </a:lnTo>
                <a:lnTo>
                  <a:pt x="11993" y="15287"/>
                </a:lnTo>
                <a:lnTo>
                  <a:pt x="12181" y="15287"/>
                </a:lnTo>
                <a:lnTo>
                  <a:pt x="12433" y="15363"/>
                </a:lnTo>
                <a:lnTo>
                  <a:pt x="13751" y="16961"/>
                </a:lnTo>
                <a:lnTo>
                  <a:pt x="13814" y="17113"/>
                </a:lnTo>
                <a:lnTo>
                  <a:pt x="14065" y="17113"/>
                </a:lnTo>
                <a:lnTo>
                  <a:pt x="14253" y="16961"/>
                </a:lnTo>
                <a:lnTo>
                  <a:pt x="14505" y="16885"/>
                </a:lnTo>
                <a:lnTo>
                  <a:pt x="14630" y="16732"/>
                </a:lnTo>
                <a:lnTo>
                  <a:pt x="14630" y="16200"/>
                </a:lnTo>
                <a:lnTo>
                  <a:pt x="14505" y="16048"/>
                </a:lnTo>
                <a:lnTo>
                  <a:pt x="13186" y="14299"/>
                </a:lnTo>
                <a:lnTo>
                  <a:pt x="13060" y="14070"/>
                </a:lnTo>
                <a:lnTo>
                  <a:pt x="13060" y="13766"/>
                </a:lnTo>
                <a:lnTo>
                  <a:pt x="13186" y="13690"/>
                </a:lnTo>
                <a:lnTo>
                  <a:pt x="13374" y="13386"/>
                </a:lnTo>
                <a:lnTo>
                  <a:pt x="13626" y="13386"/>
                </a:lnTo>
                <a:lnTo>
                  <a:pt x="13814" y="13690"/>
                </a:lnTo>
                <a:lnTo>
                  <a:pt x="15133" y="15287"/>
                </a:lnTo>
                <a:lnTo>
                  <a:pt x="15258" y="15363"/>
                </a:lnTo>
                <a:lnTo>
                  <a:pt x="15447" y="15363"/>
                </a:lnTo>
                <a:lnTo>
                  <a:pt x="15698" y="15287"/>
                </a:lnTo>
                <a:lnTo>
                  <a:pt x="15886" y="15135"/>
                </a:lnTo>
                <a:lnTo>
                  <a:pt x="16012" y="14983"/>
                </a:lnTo>
                <a:lnTo>
                  <a:pt x="16012" y="14451"/>
                </a:lnTo>
                <a:lnTo>
                  <a:pt x="15886" y="14299"/>
                </a:lnTo>
                <a:lnTo>
                  <a:pt x="15823" y="14070"/>
                </a:lnTo>
                <a:lnTo>
                  <a:pt x="14693" y="12701"/>
                </a:lnTo>
                <a:lnTo>
                  <a:pt x="13814" y="11713"/>
                </a:lnTo>
                <a:lnTo>
                  <a:pt x="12056" y="9583"/>
                </a:lnTo>
                <a:lnTo>
                  <a:pt x="11302" y="8594"/>
                </a:lnTo>
                <a:lnTo>
                  <a:pt x="10235" y="7301"/>
                </a:lnTo>
                <a:lnTo>
                  <a:pt x="10109" y="7301"/>
                </a:lnTo>
                <a:lnTo>
                  <a:pt x="9984" y="7149"/>
                </a:lnTo>
                <a:lnTo>
                  <a:pt x="9795" y="7149"/>
                </a:lnTo>
                <a:lnTo>
                  <a:pt x="9544" y="7301"/>
                </a:lnTo>
                <a:lnTo>
                  <a:pt x="9230" y="7530"/>
                </a:lnTo>
                <a:lnTo>
                  <a:pt x="9042" y="7834"/>
                </a:lnTo>
                <a:lnTo>
                  <a:pt x="8916" y="8214"/>
                </a:lnTo>
                <a:lnTo>
                  <a:pt x="8226" y="9583"/>
                </a:lnTo>
                <a:lnTo>
                  <a:pt x="8163" y="9811"/>
                </a:lnTo>
                <a:lnTo>
                  <a:pt x="8037" y="10115"/>
                </a:lnTo>
                <a:lnTo>
                  <a:pt x="7598" y="10344"/>
                </a:lnTo>
                <a:lnTo>
                  <a:pt x="7158" y="10648"/>
                </a:lnTo>
                <a:lnTo>
                  <a:pt x="6844" y="10724"/>
                </a:lnTo>
                <a:lnTo>
                  <a:pt x="6405" y="10648"/>
                </a:lnTo>
                <a:lnTo>
                  <a:pt x="5840" y="10344"/>
                </a:lnTo>
                <a:lnTo>
                  <a:pt x="5526" y="10115"/>
                </a:lnTo>
                <a:lnTo>
                  <a:pt x="5149" y="9583"/>
                </a:lnTo>
                <a:lnTo>
                  <a:pt x="5086" y="9127"/>
                </a:lnTo>
                <a:lnTo>
                  <a:pt x="5086" y="8366"/>
                </a:lnTo>
                <a:lnTo>
                  <a:pt x="6907" y="3194"/>
                </a:lnTo>
                <a:lnTo>
                  <a:pt x="7033" y="2890"/>
                </a:lnTo>
                <a:lnTo>
                  <a:pt x="7284" y="2510"/>
                </a:lnTo>
                <a:lnTo>
                  <a:pt x="7723" y="2282"/>
                </a:lnTo>
                <a:lnTo>
                  <a:pt x="8226" y="1825"/>
                </a:lnTo>
                <a:lnTo>
                  <a:pt x="9105" y="1597"/>
                </a:lnTo>
                <a:close/>
                <a:moveTo>
                  <a:pt x="17142" y="0"/>
                </a:moveTo>
                <a:lnTo>
                  <a:pt x="17456" y="0"/>
                </a:lnTo>
                <a:lnTo>
                  <a:pt x="17770" y="228"/>
                </a:lnTo>
                <a:lnTo>
                  <a:pt x="21412" y="4639"/>
                </a:lnTo>
                <a:lnTo>
                  <a:pt x="21600" y="5020"/>
                </a:lnTo>
                <a:lnTo>
                  <a:pt x="21600" y="5856"/>
                </a:lnTo>
                <a:lnTo>
                  <a:pt x="21412" y="6237"/>
                </a:lnTo>
                <a:lnTo>
                  <a:pt x="20093" y="7682"/>
                </a:lnTo>
                <a:lnTo>
                  <a:pt x="19842" y="7986"/>
                </a:lnTo>
                <a:lnTo>
                  <a:pt x="19402" y="8062"/>
                </a:lnTo>
                <a:lnTo>
                  <a:pt x="19088" y="7986"/>
                </a:lnTo>
                <a:lnTo>
                  <a:pt x="18900" y="7682"/>
                </a:lnTo>
                <a:lnTo>
                  <a:pt x="15133" y="3346"/>
                </a:lnTo>
                <a:lnTo>
                  <a:pt x="15070" y="3042"/>
                </a:lnTo>
                <a:lnTo>
                  <a:pt x="14944" y="2510"/>
                </a:lnTo>
                <a:lnTo>
                  <a:pt x="15070" y="2130"/>
                </a:lnTo>
                <a:lnTo>
                  <a:pt x="15133" y="1825"/>
                </a:lnTo>
                <a:lnTo>
                  <a:pt x="16451" y="228"/>
                </a:lnTo>
                <a:lnTo>
                  <a:pt x="16765" y="0"/>
                </a:lnTo>
                <a:lnTo>
                  <a:pt x="17142"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4" name="Shape 23461"/>
          <p:cNvSpPr/>
          <p:nvPr/>
        </p:nvSpPr>
        <p:spPr>
          <a:xfrm>
            <a:off x="7846947" y="4744240"/>
            <a:ext cx="404055" cy="371262"/>
          </a:xfrm>
          <a:custGeom>
            <a:avLst/>
            <a:gdLst/>
            <a:ahLst/>
            <a:cxnLst>
              <a:cxn ang="0">
                <a:pos x="wd2" y="hd2"/>
              </a:cxn>
              <a:cxn ang="5400000">
                <a:pos x="wd2" y="hd2"/>
              </a:cxn>
              <a:cxn ang="10800000">
                <a:pos x="wd2" y="hd2"/>
              </a:cxn>
              <a:cxn ang="16200000">
                <a:pos x="wd2" y="hd2"/>
              </a:cxn>
            </a:cxnLst>
            <a:rect l="0" t="0" r="r" b="b"/>
            <a:pathLst>
              <a:path w="21600" h="21600" extrusionOk="0">
                <a:moveTo>
                  <a:pt x="20223" y="3816"/>
                </a:moveTo>
                <a:lnTo>
                  <a:pt x="20849" y="3884"/>
                </a:lnTo>
                <a:lnTo>
                  <a:pt x="21412" y="4361"/>
                </a:lnTo>
                <a:lnTo>
                  <a:pt x="21600" y="4974"/>
                </a:lnTo>
                <a:lnTo>
                  <a:pt x="21600" y="5724"/>
                </a:lnTo>
                <a:lnTo>
                  <a:pt x="21162" y="6269"/>
                </a:lnTo>
                <a:lnTo>
                  <a:pt x="12083" y="13900"/>
                </a:lnTo>
                <a:lnTo>
                  <a:pt x="10456" y="15331"/>
                </a:lnTo>
                <a:lnTo>
                  <a:pt x="9391" y="16285"/>
                </a:lnTo>
                <a:lnTo>
                  <a:pt x="6762" y="12129"/>
                </a:lnTo>
                <a:lnTo>
                  <a:pt x="5009" y="9403"/>
                </a:lnTo>
                <a:lnTo>
                  <a:pt x="4758" y="8790"/>
                </a:lnTo>
                <a:lnTo>
                  <a:pt x="4883" y="8040"/>
                </a:lnTo>
                <a:lnTo>
                  <a:pt x="5322" y="7495"/>
                </a:lnTo>
                <a:lnTo>
                  <a:pt x="6010" y="7223"/>
                </a:lnTo>
                <a:lnTo>
                  <a:pt x="6511" y="7359"/>
                </a:lnTo>
                <a:lnTo>
                  <a:pt x="7075" y="7836"/>
                </a:lnTo>
                <a:lnTo>
                  <a:pt x="9892" y="12333"/>
                </a:lnTo>
                <a:lnTo>
                  <a:pt x="19659" y="4156"/>
                </a:lnTo>
                <a:lnTo>
                  <a:pt x="20223" y="3816"/>
                </a:lnTo>
                <a:close/>
                <a:moveTo>
                  <a:pt x="9892" y="0"/>
                </a:moveTo>
                <a:lnTo>
                  <a:pt x="12209" y="204"/>
                </a:lnTo>
                <a:lnTo>
                  <a:pt x="14275" y="1090"/>
                </a:lnTo>
                <a:lnTo>
                  <a:pt x="16153" y="2385"/>
                </a:lnTo>
                <a:lnTo>
                  <a:pt x="17656" y="4020"/>
                </a:lnTo>
                <a:lnTo>
                  <a:pt x="16904" y="4633"/>
                </a:lnTo>
                <a:lnTo>
                  <a:pt x="15527" y="3203"/>
                </a:lnTo>
                <a:lnTo>
                  <a:pt x="13837" y="1976"/>
                </a:lnTo>
                <a:lnTo>
                  <a:pt x="12021" y="1295"/>
                </a:lnTo>
                <a:lnTo>
                  <a:pt x="9892" y="1090"/>
                </a:lnTo>
                <a:lnTo>
                  <a:pt x="7513" y="1431"/>
                </a:lnTo>
                <a:lnTo>
                  <a:pt x="5322" y="2385"/>
                </a:lnTo>
                <a:lnTo>
                  <a:pt x="3569" y="3884"/>
                </a:lnTo>
                <a:lnTo>
                  <a:pt x="2191" y="5792"/>
                </a:lnTo>
                <a:lnTo>
                  <a:pt x="1190" y="8177"/>
                </a:lnTo>
                <a:lnTo>
                  <a:pt x="877" y="10834"/>
                </a:lnTo>
                <a:lnTo>
                  <a:pt x="1190" y="13423"/>
                </a:lnTo>
                <a:lnTo>
                  <a:pt x="2191" y="15808"/>
                </a:lnTo>
                <a:lnTo>
                  <a:pt x="3569" y="17716"/>
                </a:lnTo>
                <a:lnTo>
                  <a:pt x="5322" y="19283"/>
                </a:lnTo>
                <a:lnTo>
                  <a:pt x="7513" y="20305"/>
                </a:lnTo>
                <a:lnTo>
                  <a:pt x="9892" y="20646"/>
                </a:lnTo>
                <a:lnTo>
                  <a:pt x="12334" y="20305"/>
                </a:lnTo>
                <a:lnTo>
                  <a:pt x="14525" y="19283"/>
                </a:lnTo>
                <a:lnTo>
                  <a:pt x="16278" y="17716"/>
                </a:lnTo>
                <a:lnTo>
                  <a:pt x="17656" y="15808"/>
                </a:lnTo>
                <a:lnTo>
                  <a:pt x="18657" y="13423"/>
                </a:lnTo>
                <a:lnTo>
                  <a:pt x="18970" y="10834"/>
                </a:lnTo>
                <a:lnTo>
                  <a:pt x="18908" y="9948"/>
                </a:lnTo>
                <a:lnTo>
                  <a:pt x="19784" y="9267"/>
                </a:lnTo>
                <a:lnTo>
                  <a:pt x="19847" y="9948"/>
                </a:lnTo>
                <a:lnTo>
                  <a:pt x="19847" y="10834"/>
                </a:lnTo>
                <a:lnTo>
                  <a:pt x="19659" y="13287"/>
                </a:lnTo>
                <a:lnTo>
                  <a:pt x="18908" y="15536"/>
                </a:lnTo>
                <a:lnTo>
                  <a:pt x="17656" y="17580"/>
                </a:lnTo>
                <a:lnTo>
                  <a:pt x="16153" y="19283"/>
                </a:lnTo>
                <a:lnTo>
                  <a:pt x="14275" y="20578"/>
                </a:lnTo>
                <a:lnTo>
                  <a:pt x="12209" y="21396"/>
                </a:lnTo>
                <a:lnTo>
                  <a:pt x="9892" y="21600"/>
                </a:lnTo>
                <a:lnTo>
                  <a:pt x="7638" y="21396"/>
                </a:lnTo>
                <a:lnTo>
                  <a:pt x="5572" y="20578"/>
                </a:lnTo>
                <a:lnTo>
                  <a:pt x="3694" y="19283"/>
                </a:lnTo>
                <a:lnTo>
                  <a:pt x="2191" y="17580"/>
                </a:lnTo>
                <a:lnTo>
                  <a:pt x="939" y="15536"/>
                </a:lnTo>
                <a:lnTo>
                  <a:pt x="188" y="13287"/>
                </a:lnTo>
                <a:lnTo>
                  <a:pt x="0" y="10834"/>
                </a:lnTo>
                <a:lnTo>
                  <a:pt x="188" y="8313"/>
                </a:lnTo>
                <a:lnTo>
                  <a:pt x="939" y="6064"/>
                </a:lnTo>
                <a:lnTo>
                  <a:pt x="2191" y="4020"/>
                </a:lnTo>
                <a:lnTo>
                  <a:pt x="3694" y="2385"/>
                </a:lnTo>
                <a:lnTo>
                  <a:pt x="5572" y="1090"/>
                </a:lnTo>
                <a:lnTo>
                  <a:pt x="7638" y="204"/>
                </a:lnTo>
                <a:lnTo>
                  <a:pt x="9892"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3" name="菱形 12"/>
          <p:cNvSpPr/>
          <p:nvPr/>
        </p:nvSpPr>
        <p:spPr>
          <a:xfrm>
            <a:off x="10891935" y="3686815"/>
            <a:ext cx="279918" cy="279918"/>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7"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cxnSp>
        <p:nvCxnSpPr>
          <p:cNvPr id="8" name="直接连接符 7"/>
          <p:cNvCxnSpPr/>
          <p:nvPr/>
        </p:nvCxnSpPr>
        <p:spPr>
          <a:xfrm>
            <a:off x="989045" y="3825552"/>
            <a:ext cx="1004284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4196" y="3135086"/>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240971" y="2360644"/>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6" name="矩形 15"/>
          <p:cNvSpPr/>
          <p:nvPr/>
        </p:nvSpPr>
        <p:spPr>
          <a:xfrm>
            <a:off x="2027854" y="3001743"/>
            <a:ext cx="3578862" cy="738664"/>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我们预计在下一阶段立即完成对接工作，进行</a:t>
            </a:r>
            <a:r>
              <a:rPr lang="en-US" altLang="zh-CN"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mapper</a:t>
            </a:r>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rPr>
              <a:t>实现，并补完后端功能。这将是下一阶段的最主要任务，有最高优先级。</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Regular" panose="02020503050405090304" charset="0"/>
            </a:endParaRPr>
          </a:p>
        </p:txBody>
      </p:sp>
      <p:sp>
        <p:nvSpPr>
          <p:cNvPr id="18" name="矩形 17"/>
          <p:cNvSpPr/>
          <p:nvPr/>
        </p:nvSpPr>
        <p:spPr>
          <a:xfrm>
            <a:off x="2027854" y="2621839"/>
            <a:ext cx="5314275"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实现该部分微服务与其他后端支持服务的对接</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19" name="Shape 23422"/>
          <p:cNvSpPr/>
          <p:nvPr/>
        </p:nvSpPr>
        <p:spPr>
          <a:xfrm>
            <a:off x="1381228" y="2575184"/>
            <a:ext cx="372625" cy="285801"/>
          </a:xfrm>
          <a:custGeom>
            <a:avLst/>
            <a:gdLst/>
            <a:ahLst/>
            <a:cxnLst>
              <a:cxn ang="0">
                <a:pos x="wd2" y="hd2"/>
              </a:cxn>
              <a:cxn ang="5400000">
                <a:pos x="wd2" y="hd2"/>
              </a:cxn>
              <a:cxn ang="10800000">
                <a:pos x="wd2" y="hd2"/>
              </a:cxn>
              <a:cxn ang="16200000">
                <a:pos x="wd2" y="hd2"/>
              </a:cxn>
            </a:cxnLst>
            <a:rect l="0" t="0" r="r" b="b"/>
            <a:pathLst>
              <a:path w="21600" h="21600" extrusionOk="0">
                <a:moveTo>
                  <a:pt x="8039" y="18137"/>
                </a:moveTo>
                <a:lnTo>
                  <a:pt x="8039" y="21600"/>
                </a:lnTo>
                <a:lnTo>
                  <a:pt x="4893" y="21600"/>
                </a:lnTo>
                <a:lnTo>
                  <a:pt x="4893" y="18501"/>
                </a:lnTo>
                <a:lnTo>
                  <a:pt x="5243" y="18501"/>
                </a:lnTo>
                <a:lnTo>
                  <a:pt x="5522" y="18592"/>
                </a:lnTo>
                <a:lnTo>
                  <a:pt x="6361" y="18592"/>
                </a:lnTo>
                <a:lnTo>
                  <a:pt x="6571" y="18501"/>
                </a:lnTo>
                <a:lnTo>
                  <a:pt x="7410" y="18319"/>
                </a:lnTo>
                <a:lnTo>
                  <a:pt x="8039" y="18137"/>
                </a:lnTo>
                <a:close/>
                <a:moveTo>
                  <a:pt x="8878" y="13033"/>
                </a:moveTo>
                <a:lnTo>
                  <a:pt x="8668" y="13853"/>
                </a:lnTo>
                <a:lnTo>
                  <a:pt x="8388" y="14491"/>
                </a:lnTo>
                <a:lnTo>
                  <a:pt x="8039" y="15129"/>
                </a:lnTo>
                <a:lnTo>
                  <a:pt x="9157" y="14309"/>
                </a:lnTo>
                <a:lnTo>
                  <a:pt x="10136" y="13033"/>
                </a:lnTo>
                <a:lnTo>
                  <a:pt x="8878" y="13033"/>
                </a:lnTo>
                <a:close/>
                <a:moveTo>
                  <a:pt x="6361" y="13033"/>
                </a:moveTo>
                <a:lnTo>
                  <a:pt x="6361" y="15767"/>
                </a:lnTo>
                <a:lnTo>
                  <a:pt x="7340" y="14765"/>
                </a:lnTo>
                <a:lnTo>
                  <a:pt x="8039" y="13033"/>
                </a:lnTo>
                <a:lnTo>
                  <a:pt x="6361" y="13033"/>
                </a:lnTo>
                <a:close/>
                <a:moveTo>
                  <a:pt x="3775" y="13033"/>
                </a:moveTo>
                <a:lnTo>
                  <a:pt x="4544" y="14765"/>
                </a:lnTo>
                <a:lnTo>
                  <a:pt x="5522" y="15767"/>
                </a:lnTo>
                <a:lnTo>
                  <a:pt x="5522" y="13033"/>
                </a:lnTo>
                <a:lnTo>
                  <a:pt x="3775" y="13033"/>
                </a:lnTo>
                <a:close/>
                <a:moveTo>
                  <a:pt x="1678" y="13033"/>
                </a:moveTo>
                <a:lnTo>
                  <a:pt x="2656" y="14309"/>
                </a:lnTo>
                <a:lnTo>
                  <a:pt x="3775" y="15129"/>
                </a:lnTo>
                <a:lnTo>
                  <a:pt x="3425" y="14491"/>
                </a:lnTo>
                <a:lnTo>
                  <a:pt x="3146" y="13853"/>
                </a:lnTo>
                <a:lnTo>
                  <a:pt x="2936" y="13033"/>
                </a:lnTo>
                <a:lnTo>
                  <a:pt x="1678" y="13033"/>
                </a:lnTo>
                <a:close/>
                <a:moveTo>
                  <a:pt x="12792" y="11939"/>
                </a:moveTo>
                <a:lnTo>
                  <a:pt x="12792" y="21600"/>
                </a:lnTo>
                <a:lnTo>
                  <a:pt x="9507" y="21600"/>
                </a:lnTo>
                <a:lnTo>
                  <a:pt x="9507" y="17316"/>
                </a:lnTo>
                <a:lnTo>
                  <a:pt x="10835" y="15949"/>
                </a:lnTo>
                <a:lnTo>
                  <a:pt x="12093" y="14035"/>
                </a:lnTo>
                <a:lnTo>
                  <a:pt x="12233" y="13853"/>
                </a:lnTo>
                <a:lnTo>
                  <a:pt x="12303" y="13489"/>
                </a:lnTo>
                <a:lnTo>
                  <a:pt x="12583" y="12759"/>
                </a:lnTo>
                <a:lnTo>
                  <a:pt x="12792" y="11939"/>
                </a:lnTo>
                <a:close/>
                <a:moveTo>
                  <a:pt x="9367" y="9752"/>
                </a:moveTo>
                <a:lnTo>
                  <a:pt x="9297" y="10846"/>
                </a:lnTo>
                <a:lnTo>
                  <a:pt x="9157" y="11939"/>
                </a:lnTo>
                <a:lnTo>
                  <a:pt x="10485" y="11939"/>
                </a:lnTo>
                <a:lnTo>
                  <a:pt x="10835" y="10846"/>
                </a:lnTo>
                <a:lnTo>
                  <a:pt x="10975" y="9752"/>
                </a:lnTo>
                <a:lnTo>
                  <a:pt x="9367" y="9752"/>
                </a:lnTo>
                <a:close/>
                <a:moveTo>
                  <a:pt x="6361" y="9752"/>
                </a:moveTo>
                <a:lnTo>
                  <a:pt x="6361" y="11939"/>
                </a:lnTo>
                <a:lnTo>
                  <a:pt x="8318" y="11939"/>
                </a:lnTo>
                <a:lnTo>
                  <a:pt x="8388" y="10846"/>
                </a:lnTo>
                <a:lnTo>
                  <a:pt x="8528" y="9752"/>
                </a:lnTo>
                <a:lnTo>
                  <a:pt x="6361" y="9752"/>
                </a:lnTo>
                <a:close/>
                <a:moveTo>
                  <a:pt x="3285" y="9752"/>
                </a:moveTo>
                <a:lnTo>
                  <a:pt x="3565" y="11939"/>
                </a:lnTo>
                <a:lnTo>
                  <a:pt x="5522" y="11939"/>
                </a:lnTo>
                <a:lnTo>
                  <a:pt x="5522" y="9752"/>
                </a:lnTo>
                <a:lnTo>
                  <a:pt x="3285" y="9752"/>
                </a:lnTo>
                <a:close/>
                <a:moveTo>
                  <a:pt x="839" y="9752"/>
                </a:moveTo>
                <a:lnTo>
                  <a:pt x="979" y="10846"/>
                </a:lnTo>
                <a:lnTo>
                  <a:pt x="1328" y="11939"/>
                </a:lnTo>
                <a:lnTo>
                  <a:pt x="2656" y="11939"/>
                </a:lnTo>
                <a:lnTo>
                  <a:pt x="2586" y="10846"/>
                </a:lnTo>
                <a:lnTo>
                  <a:pt x="2447" y="9752"/>
                </a:lnTo>
                <a:lnTo>
                  <a:pt x="839" y="9752"/>
                </a:lnTo>
                <a:close/>
                <a:moveTo>
                  <a:pt x="9157" y="6380"/>
                </a:moveTo>
                <a:lnTo>
                  <a:pt x="9297" y="7473"/>
                </a:lnTo>
                <a:lnTo>
                  <a:pt x="9367" y="8749"/>
                </a:lnTo>
                <a:lnTo>
                  <a:pt x="10975" y="8749"/>
                </a:lnTo>
                <a:lnTo>
                  <a:pt x="10835" y="7473"/>
                </a:lnTo>
                <a:lnTo>
                  <a:pt x="10485" y="6380"/>
                </a:lnTo>
                <a:lnTo>
                  <a:pt x="9157" y="6380"/>
                </a:lnTo>
                <a:close/>
                <a:moveTo>
                  <a:pt x="6361" y="6380"/>
                </a:moveTo>
                <a:lnTo>
                  <a:pt x="6361" y="8749"/>
                </a:lnTo>
                <a:lnTo>
                  <a:pt x="8528" y="8749"/>
                </a:lnTo>
                <a:lnTo>
                  <a:pt x="8388" y="7473"/>
                </a:lnTo>
                <a:lnTo>
                  <a:pt x="8318" y="6380"/>
                </a:lnTo>
                <a:lnTo>
                  <a:pt x="6361" y="6380"/>
                </a:lnTo>
                <a:close/>
                <a:moveTo>
                  <a:pt x="3565" y="6380"/>
                </a:moveTo>
                <a:lnTo>
                  <a:pt x="3425" y="7473"/>
                </a:lnTo>
                <a:lnTo>
                  <a:pt x="3285" y="8749"/>
                </a:lnTo>
                <a:lnTo>
                  <a:pt x="5522" y="8749"/>
                </a:lnTo>
                <a:lnTo>
                  <a:pt x="5522" y="6380"/>
                </a:lnTo>
                <a:lnTo>
                  <a:pt x="3565" y="6380"/>
                </a:lnTo>
                <a:close/>
                <a:moveTo>
                  <a:pt x="1328" y="6380"/>
                </a:moveTo>
                <a:lnTo>
                  <a:pt x="979" y="7473"/>
                </a:lnTo>
                <a:lnTo>
                  <a:pt x="839" y="8749"/>
                </a:lnTo>
                <a:lnTo>
                  <a:pt x="2447" y="8749"/>
                </a:lnTo>
                <a:lnTo>
                  <a:pt x="2586" y="7473"/>
                </a:lnTo>
                <a:lnTo>
                  <a:pt x="2656" y="6380"/>
                </a:lnTo>
                <a:lnTo>
                  <a:pt x="1328" y="6380"/>
                </a:lnTo>
                <a:close/>
                <a:moveTo>
                  <a:pt x="13631" y="5377"/>
                </a:moveTo>
                <a:lnTo>
                  <a:pt x="16986" y="5377"/>
                </a:lnTo>
                <a:lnTo>
                  <a:pt x="16986" y="21600"/>
                </a:lnTo>
                <a:lnTo>
                  <a:pt x="13631" y="21600"/>
                </a:lnTo>
                <a:lnTo>
                  <a:pt x="13631" y="5377"/>
                </a:lnTo>
                <a:close/>
                <a:moveTo>
                  <a:pt x="8039" y="3190"/>
                </a:moveTo>
                <a:lnTo>
                  <a:pt x="8388" y="3828"/>
                </a:lnTo>
                <a:lnTo>
                  <a:pt x="8668" y="4648"/>
                </a:lnTo>
                <a:lnTo>
                  <a:pt x="8878" y="5377"/>
                </a:lnTo>
                <a:lnTo>
                  <a:pt x="10136" y="5377"/>
                </a:lnTo>
                <a:lnTo>
                  <a:pt x="9157" y="4101"/>
                </a:lnTo>
                <a:lnTo>
                  <a:pt x="8039" y="3190"/>
                </a:lnTo>
                <a:close/>
                <a:moveTo>
                  <a:pt x="3775" y="3190"/>
                </a:moveTo>
                <a:lnTo>
                  <a:pt x="2656" y="4101"/>
                </a:lnTo>
                <a:lnTo>
                  <a:pt x="1678" y="5377"/>
                </a:lnTo>
                <a:lnTo>
                  <a:pt x="2936" y="5377"/>
                </a:lnTo>
                <a:lnTo>
                  <a:pt x="3146" y="4648"/>
                </a:lnTo>
                <a:lnTo>
                  <a:pt x="3425" y="3828"/>
                </a:lnTo>
                <a:lnTo>
                  <a:pt x="3775" y="3190"/>
                </a:lnTo>
                <a:close/>
                <a:moveTo>
                  <a:pt x="6361" y="2734"/>
                </a:moveTo>
                <a:lnTo>
                  <a:pt x="6361" y="5377"/>
                </a:lnTo>
                <a:lnTo>
                  <a:pt x="8039" y="5377"/>
                </a:lnTo>
                <a:lnTo>
                  <a:pt x="7340" y="3463"/>
                </a:lnTo>
                <a:lnTo>
                  <a:pt x="6361" y="2734"/>
                </a:lnTo>
                <a:close/>
                <a:moveTo>
                  <a:pt x="5522" y="2734"/>
                </a:moveTo>
                <a:lnTo>
                  <a:pt x="4544" y="3463"/>
                </a:lnTo>
                <a:lnTo>
                  <a:pt x="3775" y="5377"/>
                </a:lnTo>
                <a:lnTo>
                  <a:pt x="5522" y="5377"/>
                </a:lnTo>
                <a:lnTo>
                  <a:pt x="5522" y="2734"/>
                </a:lnTo>
                <a:close/>
                <a:moveTo>
                  <a:pt x="5522" y="1641"/>
                </a:moveTo>
                <a:lnTo>
                  <a:pt x="6361" y="1641"/>
                </a:lnTo>
                <a:lnTo>
                  <a:pt x="8179" y="2096"/>
                </a:lnTo>
                <a:lnTo>
                  <a:pt x="9786" y="3463"/>
                </a:lnTo>
                <a:lnTo>
                  <a:pt x="10975" y="5377"/>
                </a:lnTo>
                <a:lnTo>
                  <a:pt x="11115" y="5742"/>
                </a:lnTo>
                <a:lnTo>
                  <a:pt x="11464" y="6380"/>
                </a:lnTo>
                <a:lnTo>
                  <a:pt x="11324" y="6380"/>
                </a:lnTo>
                <a:lnTo>
                  <a:pt x="11744" y="7473"/>
                </a:lnTo>
                <a:lnTo>
                  <a:pt x="11814" y="8749"/>
                </a:lnTo>
                <a:lnTo>
                  <a:pt x="11814" y="9752"/>
                </a:lnTo>
                <a:lnTo>
                  <a:pt x="11744" y="10846"/>
                </a:lnTo>
                <a:lnTo>
                  <a:pt x="11324" y="11939"/>
                </a:lnTo>
                <a:lnTo>
                  <a:pt x="11464" y="11939"/>
                </a:lnTo>
                <a:lnTo>
                  <a:pt x="11115" y="12759"/>
                </a:lnTo>
                <a:lnTo>
                  <a:pt x="10975" y="13033"/>
                </a:lnTo>
                <a:lnTo>
                  <a:pt x="9786" y="14947"/>
                </a:lnTo>
                <a:lnTo>
                  <a:pt x="8179" y="16223"/>
                </a:lnTo>
                <a:lnTo>
                  <a:pt x="6361" y="16861"/>
                </a:lnTo>
                <a:lnTo>
                  <a:pt x="5522" y="16861"/>
                </a:lnTo>
                <a:lnTo>
                  <a:pt x="3635" y="16223"/>
                </a:lnTo>
                <a:lnTo>
                  <a:pt x="2097" y="14947"/>
                </a:lnTo>
                <a:lnTo>
                  <a:pt x="839" y="13033"/>
                </a:lnTo>
                <a:lnTo>
                  <a:pt x="699" y="12759"/>
                </a:lnTo>
                <a:lnTo>
                  <a:pt x="350" y="11939"/>
                </a:lnTo>
                <a:lnTo>
                  <a:pt x="489" y="11939"/>
                </a:lnTo>
                <a:lnTo>
                  <a:pt x="140" y="10846"/>
                </a:lnTo>
                <a:lnTo>
                  <a:pt x="0" y="9752"/>
                </a:lnTo>
                <a:lnTo>
                  <a:pt x="0" y="8749"/>
                </a:lnTo>
                <a:lnTo>
                  <a:pt x="140" y="7473"/>
                </a:lnTo>
                <a:lnTo>
                  <a:pt x="489" y="6380"/>
                </a:lnTo>
                <a:lnTo>
                  <a:pt x="350" y="6380"/>
                </a:lnTo>
                <a:lnTo>
                  <a:pt x="699" y="5742"/>
                </a:lnTo>
                <a:lnTo>
                  <a:pt x="839" y="5377"/>
                </a:lnTo>
                <a:lnTo>
                  <a:pt x="2097" y="3463"/>
                </a:lnTo>
                <a:lnTo>
                  <a:pt x="3635" y="2096"/>
                </a:lnTo>
                <a:lnTo>
                  <a:pt x="5522" y="1641"/>
                </a:lnTo>
                <a:close/>
                <a:moveTo>
                  <a:pt x="18315" y="0"/>
                </a:moveTo>
                <a:lnTo>
                  <a:pt x="21600" y="0"/>
                </a:lnTo>
                <a:lnTo>
                  <a:pt x="21600" y="21600"/>
                </a:lnTo>
                <a:lnTo>
                  <a:pt x="18315" y="21600"/>
                </a:lnTo>
                <a:lnTo>
                  <a:pt x="18315"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cxnSp>
        <p:nvCxnSpPr>
          <p:cNvPr id="20" name="直接连接符 19"/>
          <p:cNvCxnSpPr/>
          <p:nvPr/>
        </p:nvCxnSpPr>
        <p:spPr>
          <a:xfrm>
            <a:off x="4560138" y="3809365"/>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186913" y="4527823"/>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2" name="矩形 21"/>
          <p:cNvSpPr/>
          <p:nvPr/>
        </p:nvSpPr>
        <p:spPr>
          <a:xfrm>
            <a:off x="4989195" y="4592320"/>
            <a:ext cx="4453255" cy="737235"/>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在下一阶段，我们将分配时间，在前后端对接的情况下进行较为详尽的测试，并将部署一定的自动化测试脚本，为未来开发提供遍历。</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23" name="矩形 22"/>
          <p:cNvSpPr/>
          <p:nvPr/>
        </p:nvSpPr>
        <p:spPr>
          <a:xfrm>
            <a:off x="4989107" y="4212240"/>
            <a:ext cx="4544834"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构造并部署功能测试，进行正确性验证</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24" name="Shape 23417"/>
          <p:cNvSpPr/>
          <p:nvPr/>
        </p:nvSpPr>
        <p:spPr>
          <a:xfrm>
            <a:off x="4432625" y="4741128"/>
            <a:ext cx="262851" cy="319840"/>
          </a:xfrm>
          <a:custGeom>
            <a:avLst/>
            <a:gdLst/>
            <a:ahLst/>
            <a:cxnLst>
              <a:cxn ang="0">
                <a:pos x="wd2" y="hd2"/>
              </a:cxn>
              <a:cxn ang="5400000">
                <a:pos x="wd2" y="hd2"/>
              </a:cxn>
              <a:cxn ang="10800000">
                <a:pos x="wd2" y="hd2"/>
              </a:cxn>
              <a:cxn ang="16200000">
                <a:pos x="wd2" y="hd2"/>
              </a:cxn>
            </a:cxnLst>
            <a:rect l="0" t="0" r="r" b="b"/>
            <a:pathLst>
              <a:path w="21600" h="21600" extrusionOk="0">
                <a:moveTo>
                  <a:pt x="4588" y="13981"/>
                </a:moveTo>
                <a:lnTo>
                  <a:pt x="4205" y="14060"/>
                </a:lnTo>
                <a:lnTo>
                  <a:pt x="3919" y="14217"/>
                </a:lnTo>
                <a:lnTo>
                  <a:pt x="3919" y="14924"/>
                </a:lnTo>
                <a:lnTo>
                  <a:pt x="4205" y="15081"/>
                </a:lnTo>
                <a:lnTo>
                  <a:pt x="4588" y="15159"/>
                </a:lnTo>
                <a:lnTo>
                  <a:pt x="9558" y="15159"/>
                </a:lnTo>
                <a:lnTo>
                  <a:pt x="9844" y="15081"/>
                </a:lnTo>
                <a:lnTo>
                  <a:pt x="10227" y="14924"/>
                </a:lnTo>
                <a:lnTo>
                  <a:pt x="10227" y="14217"/>
                </a:lnTo>
                <a:lnTo>
                  <a:pt x="9844" y="14060"/>
                </a:lnTo>
                <a:lnTo>
                  <a:pt x="9558" y="13981"/>
                </a:lnTo>
                <a:lnTo>
                  <a:pt x="4588" y="13981"/>
                </a:lnTo>
                <a:close/>
                <a:moveTo>
                  <a:pt x="4588" y="11075"/>
                </a:moveTo>
                <a:lnTo>
                  <a:pt x="4205" y="11232"/>
                </a:lnTo>
                <a:lnTo>
                  <a:pt x="3919" y="11389"/>
                </a:lnTo>
                <a:lnTo>
                  <a:pt x="3919" y="11939"/>
                </a:lnTo>
                <a:lnTo>
                  <a:pt x="4205" y="12175"/>
                </a:lnTo>
                <a:lnTo>
                  <a:pt x="4588" y="12332"/>
                </a:lnTo>
                <a:lnTo>
                  <a:pt x="14719" y="12332"/>
                </a:lnTo>
                <a:lnTo>
                  <a:pt x="15101" y="12175"/>
                </a:lnTo>
                <a:lnTo>
                  <a:pt x="15196" y="11939"/>
                </a:lnTo>
                <a:lnTo>
                  <a:pt x="15388" y="11625"/>
                </a:lnTo>
                <a:lnTo>
                  <a:pt x="15196" y="11389"/>
                </a:lnTo>
                <a:lnTo>
                  <a:pt x="15101" y="11232"/>
                </a:lnTo>
                <a:lnTo>
                  <a:pt x="14719" y="11075"/>
                </a:lnTo>
                <a:lnTo>
                  <a:pt x="4588" y="11075"/>
                </a:lnTo>
                <a:close/>
                <a:moveTo>
                  <a:pt x="4588" y="8090"/>
                </a:moveTo>
                <a:lnTo>
                  <a:pt x="4205" y="8090"/>
                </a:lnTo>
                <a:lnTo>
                  <a:pt x="3919" y="8326"/>
                </a:lnTo>
                <a:lnTo>
                  <a:pt x="3919" y="8876"/>
                </a:lnTo>
                <a:lnTo>
                  <a:pt x="4205" y="9190"/>
                </a:lnTo>
                <a:lnTo>
                  <a:pt x="15101" y="9190"/>
                </a:lnTo>
                <a:lnTo>
                  <a:pt x="15196" y="8876"/>
                </a:lnTo>
                <a:lnTo>
                  <a:pt x="15388" y="8640"/>
                </a:lnTo>
                <a:lnTo>
                  <a:pt x="15196" y="8326"/>
                </a:lnTo>
                <a:lnTo>
                  <a:pt x="15101" y="8090"/>
                </a:lnTo>
                <a:lnTo>
                  <a:pt x="4588" y="8090"/>
                </a:lnTo>
                <a:close/>
                <a:moveTo>
                  <a:pt x="19402" y="2435"/>
                </a:moveTo>
                <a:lnTo>
                  <a:pt x="20262" y="2435"/>
                </a:lnTo>
                <a:lnTo>
                  <a:pt x="20740" y="2592"/>
                </a:lnTo>
                <a:lnTo>
                  <a:pt x="21218" y="2828"/>
                </a:lnTo>
                <a:lnTo>
                  <a:pt x="21600" y="3142"/>
                </a:lnTo>
                <a:lnTo>
                  <a:pt x="21600" y="20972"/>
                </a:lnTo>
                <a:lnTo>
                  <a:pt x="21218" y="21364"/>
                </a:lnTo>
                <a:lnTo>
                  <a:pt x="20740" y="21600"/>
                </a:lnTo>
                <a:lnTo>
                  <a:pt x="4014" y="21600"/>
                </a:lnTo>
                <a:lnTo>
                  <a:pt x="3536" y="21364"/>
                </a:lnTo>
                <a:lnTo>
                  <a:pt x="3250" y="20972"/>
                </a:lnTo>
                <a:lnTo>
                  <a:pt x="3058" y="20422"/>
                </a:lnTo>
                <a:lnTo>
                  <a:pt x="3058" y="19872"/>
                </a:lnTo>
                <a:lnTo>
                  <a:pt x="17873" y="19872"/>
                </a:lnTo>
                <a:lnTo>
                  <a:pt x="18350" y="19558"/>
                </a:lnTo>
                <a:lnTo>
                  <a:pt x="18924" y="19165"/>
                </a:lnTo>
                <a:lnTo>
                  <a:pt x="19211" y="18615"/>
                </a:lnTo>
                <a:lnTo>
                  <a:pt x="19402" y="18065"/>
                </a:lnTo>
                <a:lnTo>
                  <a:pt x="19402" y="2435"/>
                </a:lnTo>
                <a:close/>
                <a:moveTo>
                  <a:pt x="5257" y="0"/>
                </a:moveTo>
                <a:lnTo>
                  <a:pt x="5543" y="79"/>
                </a:lnTo>
                <a:lnTo>
                  <a:pt x="5735" y="236"/>
                </a:lnTo>
                <a:lnTo>
                  <a:pt x="5926" y="550"/>
                </a:lnTo>
                <a:lnTo>
                  <a:pt x="5926" y="3849"/>
                </a:lnTo>
                <a:lnTo>
                  <a:pt x="5735" y="4241"/>
                </a:lnTo>
                <a:lnTo>
                  <a:pt x="5543" y="4477"/>
                </a:lnTo>
                <a:lnTo>
                  <a:pt x="5065" y="4791"/>
                </a:lnTo>
                <a:lnTo>
                  <a:pt x="382" y="4791"/>
                </a:lnTo>
                <a:lnTo>
                  <a:pt x="191" y="4634"/>
                </a:lnTo>
                <a:lnTo>
                  <a:pt x="0" y="4399"/>
                </a:lnTo>
                <a:lnTo>
                  <a:pt x="0" y="4084"/>
                </a:lnTo>
                <a:lnTo>
                  <a:pt x="4874" y="79"/>
                </a:lnTo>
                <a:lnTo>
                  <a:pt x="5065" y="0"/>
                </a:lnTo>
                <a:lnTo>
                  <a:pt x="5257" y="0"/>
                </a:lnTo>
                <a:close/>
                <a:moveTo>
                  <a:pt x="6690" y="0"/>
                </a:moveTo>
                <a:lnTo>
                  <a:pt x="17108" y="0"/>
                </a:lnTo>
                <a:lnTo>
                  <a:pt x="17681" y="79"/>
                </a:lnTo>
                <a:lnTo>
                  <a:pt x="18350" y="628"/>
                </a:lnTo>
                <a:lnTo>
                  <a:pt x="18542" y="1178"/>
                </a:lnTo>
                <a:lnTo>
                  <a:pt x="18542" y="18065"/>
                </a:lnTo>
                <a:lnTo>
                  <a:pt x="18350" y="18458"/>
                </a:lnTo>
                <a:lnTo>
                  <a:pt x="18064" y="18929"/>
                </a:lnTo>
                <a:lnTo>
                  <a:pt x="17681" y="19165"/>
                </a:lnTo>
                <a:lnTo>
                  <a:pt x="860" y="19165"/>
                </a:lnTo>
                <a:lnTo>
                  <a:pt x="382" y="18929"/>
                </a:lnTo>
                <a:lnTo>
                  <a:pt x="191" y="18458"/>
                </a:lnTo>
                <a:lnTo>
                  <a:pt x="0" y="18065"/>
                </a:lnTo>
                <a:lnTo>
                  <a:pt x="0" y="5420"/>
                </a:lnTo>
                <a:lnTo>
                  <a:pt x="4683" y="5420"/>
                </a:lnTo>
                <a:lnTo>
                  <a:pt x="5257" y="5341"/>
                </a:lnTo>
                <a:lnTo>
                  <a:pt x="5926" y="5184"/>
                </a:lnTo>
                <a:lnTo>
                  <a:pt x="6404" y="4791"/>
                </a:lnTo>
                <a:lnTo>
                  <a:pt x="6595" y="4399"/>
                </a:lnTo>
                <a:lnTo>
                  <a:pt x="6690" y="3849"/>
                </a:lnTo>
                <a:lnTo>
                  <a:pt x="6690"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cxnSp>
        <p:nvCxnSpPr>
          <p:cNvPr id="25" name="直接连接符 24"/>
          <p:cNvCxnSpPr/>
          <p:nvPr/>
        </p:nvCxnSpPr>
        <p:spPr>
          <a:xfrm>
            <a:off x="8034973" y="3160690"/>
            <a:ext cx="0" cy="6904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7661748" y="2386248"/>
            <a:ext cx="746450" cy="746450"/>
          </a:xfrm>
          <a:prstGeom prst="ellips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7" name="矩形 26"/>
          <p:cNvSpPr/>
          <p:nvPr/>
        </p:nvSpPr>
        <p:spPr>
          <a:xfrm>
            <a:off x="8448630" y="3027347"/>
            <a:ext cx="3193769" cy="738664"/>
          </a:xfrm>
          <a:prstGeom prst="rect">
            <a:avLst/>
          </a:prstGeom>
        </p:spPr>
        <p:txBody>
          <a:bodyPr wrap="square">
            <a:spAutoFit/>
          </a:bodyPr>
          <a:lstStyle/>
          <a:p>
            <a:r>
              <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rPr>
              <a:t>我们将使用代码管理工具对代码质量进行分析，对存在较大问题的部分将进行代码重构。这一任务优先级较低</a:t>
            </a:r>
            <a:endParaRPr lang="zh-CN" altLang="en-US" sz="1400" dirty="0">
              <a:solidFill>
                <a:schemeClr val="tx1">
                  <a:lumMod val="50000"/>
                  <a:lumOff val="50000"/>
                </a:schemeClr>
              </a:solidFill>
              <a:latin typeface="Times New Roman Regular" panose="02020503050405090304" charset="0"/>
              <a:ea typeface="楷体-简" panose="02010600040101010101" charset="-122"/>
              <a:cs typeface="Times New Roman" panose="02020503050405090304" charset="0"/>
            </a:endParaRPr>
          </a:p>
        </p:txBody>
      </p:sp>
      <p:sp>
        <p:nvSpPr>
          <p:cNvPr id="28" name="矩形 27"/>
          <p:cNvSpPr/>
          <p:nvPr/>
        </p:nvSpPr>
        <p:spPr>
          <a:xfrm>
            <a:off x="8448631" y="2647443"/>
            <a:ext cx="1723549" cy="400110"/>
          </a:xfrm>
          <a:prstGeom prst="rect">
            <a:avLst/>
          </a:prstGeom>
        </p:spPr>
        <p:txBody>
          <a:bodyPr wrap="none">
            <a:spAutoFit/>
          </a:bodyPr>
          <a:lstStyle/>
          <a:p>
            <a:r>
              <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rPr>
              <a:t>部分代码重构</a:t>
            </a:r>
            <a:endParaRPr lang="zh-CN" altLang="en-US" sz="2000" dirty="0">
              <a:solidFill>
                <a:srgbClr val="729ACD"/>
              </a:solidFill>
              <a:latin typeface="Times New Roman Regular" panose="02020503050405090304" charset="0"/>
              <a:ea typeface="楷体-简" panose="02010600040101010101" charset="-122"/>
              <a:cs typeface="Times New Roman" panose="02020503050405090304" charset="0"/>
            </a:endParaRPr>
          </a:p>
        </p:txBody>
      </p:sp>
      <p:sp>
        <p:nvSpPr>
          <p:cNvPr id="33" name="Shape 23459"/>
          <p:cNvSpPr/>
          <p:nvPr/>
        </p:nvSpPr>
        <p:spPr>
          <a:xfrm>
            <a:off x="7833801" y="2612697"/>
            <a:ext cx="415330" cy="342888"/>
          </a:xfrm>
          <a:custGeom>
            <a:avLst/>
            <a:gdLst/>
            <a:ahLst/>
            <a:cxnLst>
              <a:cxn ang="0">
                <a:pos x="wd2" y="hd2"/>
              </a:cxn>
              <a:cxn ang="5400000">
                <a:pos x="wd2" y="hd2"/>
              </a:cxn>
              <a:cxn ang="10800000">
                <a:pos x="wd2" y="hd2"/>
              </a:cxn>
              <a:cxn ang="16200000">
                <a:pos x="wd2" y="hd2"/>
              </a:cxn>
            </a:cxnLst>
            <a:rect l="0" t="0" r="r" b="b"/>
            <a:pathLst>
              <a:path w="21600" h="21600" extrusionOk="0">
                <a:moveTo>
                  <a:pt x="19402" y="5172"/>
                </a:moveTo>
                <a:lnTo>
                  <a:pt x="19214" y="5172"/>
                </a:lnTo>
                <a:lnTo>
                  <a:pt x="18963" y="5400"/>
                </a:lnTo>
                <a:lnTo>
                  <a:pt x="18774" y="5704"/>
                </a:lnTo>
                <a:lnTo>
                  <a:pt x="18774" y="6389"/>
                </a:lnTo>
                <a:lnTo>
                  <a:pt x="19214" y="6921"/>
                </a:lnTo>
                <a:lnTo>
                  <a:pt x="19779" y="6921"/>
                </a:lnTo>
                <a:lnTo>
                  <a:pt x="19967" y="6617"/>
                </a:lnTo>
                <a:lnTo>
                  <a:pt x="20219" y="6389"/>
                </a:lnTo>
                <a:lnTo>
                  <a:pt x="20219" y="5704"/>
                </a:lnTo>
                <a:lnTo>
                  <a:pt x="19779" y="5172"/>
                </a:lnTo>
                <a:lnTo>
                  <a:pt x="19402" y="5172"/>
                </a:lnTo>
                <a:close/>
                <a:moveTo>
                  <a:pt x="9105" y="1597"/>
                </a:moveTo>
                <a:lnTo>
                  <a:pt x="10298" y="1749"/>
                </a:lnTo>
                <a:lnTo>
                  <a:pt x="14379" y="3346"/>
                </a:lnTo>
                <a:lnTo>
                  <a:pt x="14630" y="3423"/>
                </a:lnTo>
                <a:lnTo>
                  <a:pt x="18774" y="8518"/>
                </a:lnTo>
                <a:lnTo>
                  <a:pt x="18900" y="8746"/>
                </a:lnTo>
                <a:lnTo>
                  <a:pt x="18900" y="9051"/>
                </a:lnTo>
                <a:lnTo>
                  <a:pt x="18774" y="9279"/>
                </a:lnTo>
                <a:lnTo>
                  <a:pt x="15886" y="12701"/>
                </a:lnTo>
                <a:lnTo>
                  <a:pt x="16577" y="13538"/>
                </a:lnTo>
                <a:lnTo>
                  <a:pt x="16891" y="14299"/>
                </a:lnTo>
                <a:lnTo>
                  <a:pt x="16891" y="15135"/>
                </a:lnTo>
                <a:lnTo>
                  <a:pt x="16451" y="15896"/>
                </a:lnTo>
                <a:lnTo>
                  <a:pt x="16263" y="16200"/>
                </a:lnTo>
                <a:lnTo>
                  <a:pt x="15886" y="16428"/>
                </a:lnTo>
                <a:lnTo>
                  <a:pt x="15447" y="16428"/>
                </a:lnTo>
                <a:lnTo>
                  <a:pt x="15447" y="16885"/>
                </a:lnTo>
                <a:lnTo>
                  <a:pt x="15070" y="17645"/>
                </a:lnTo>
                <a:lnTo>
                  <a:pt x="14819" y="17949"/>
                </a:lnTo>
                <a:lnTo>
                  <a:pt x="14505" y="18177"/>
                </a:lnTo>
                <a:lnTo>
                  <a:pt x="14065" y="18177"/>
                </a:lnTo>
                <a:lnTo>
                  <a:pt x="14065" y="18558"/>
                </a:lnTo>
                <a:lnTo>
                  <a:pt x="13814" y="18938"/>
                </a:lnTo>
                <a:lnTo>
                  <a:pt x="13626" y="19394"/>
                </a:lnTo>
                <a:lnTo>
                  <a:pt x="13374" y="19623"/>
                </a:lnTo>
                <a:lnTo>
                  <a:pt x="13060" y="19927"/>
                </a:lnTo>
                <a:lnTo>
                  <a:pt x="12621" y="19927"/>
                </a:lnTo>
                <a:lnTo>
                  <a:pt x="12621" y="20307"/>
                </a:lnTo>
                <a:lnTo>
                  <a:pt x="12433" y="20687"/>
                </a:lnTo>
                <a:lnTo>
                  <a:pt x="12181" y="21068"/>
                </a:lnTo>
                <a:lnTo>
                  <a:pt x="11553" y="21600"/>
                </a:lnTo>
                <a:lnTo>
                  <a:pt x="10863" y="21600"/>
                </a:lnTo>
                <a:lnTo>
                  <a:pt x="10235" y="21220"/>
                </a:lnTo>
                <a:lnTo>
                  <a:pt x="8602" y="19242"/>
                </a:lnTo>
                <a:lnTo>
                  <a:pt x="7723" y="20307"/>
                </a:lnTo>
                <a:lnTo>
                  <a:pt x="7472" y="20459"/>
                </a:lnTo>
                <a:lnTo>
                  <a:pt x="7284" y="20535"/>
                </a:lnTo>
                <a:lnTo>
                  <a:pt x="6907" y="20535"/>
                </a:lnTo>
                <a:lnTo>
                  <a:pt x="6593" y="20459"/>
                </a:lnTo>
                <a:lnTo>
                  <a:pt x="6405" y="20155"/>
                </a:lnTo>
                <a:lnTo>
                  <a:pt x="6153" y="19775"/>
                </a:lnTo>
                <a:lnTo>
                  <a:pt x="6028" y="19470"/>
                </a:lnTo>
                <a:lnTo>
                  <a:pt x="6028" y="19090"/>
                </a:lnTo>
                <a:lnTo>
                  <a:pt x="6153" y="18862"/>
                </a:lnTo>
                <a:lnTo>
                  <a:pt x="6279" y="18482"/>
                </a:lnTo>
                <a:lnTo>
                  <a:pt x="6028" y="18710"/>
                </a:lnTo>
                <a:lnTo>
                  <a:pt x="5840" y="18862"/>
                </a:lnTo>
                <a:lnTo>
                  <a:pt x="5526" y="18710"/>
                </a:lnTo>
                <a:lnTo>
                  <a:pt x="5149" y="18710"/>
                </a:lnTo>
                <a:lnTo>
                  <a:pt x="4960" y="18482"/>
                </a:lnTo>
                <a:lnTo>
                  <a:pt x="4709" y="18025"/>
                </a:lnTo>
                <a:lnTo>
                  <a:pt x="4647" y="17797"/>
                </a:lnTo>
                <a:lnTo>
                  <a:pt x="4647" y="17417"/>
                </a:lnTo>
                <a:lnTo>
                  <a:pt x="4709" y="17113"/>
                </a:lnTo>
                <a:lnTo>
                  <a:pt x="4835" y="16732"/>
                </a:lnTo>
                <a:lnTo>
                  <a:pt x="4647" y="16961"/>
                </a:lnTo>
                <a:lnTo>
                  <a:pt x="4395" y="17113"/>
                </a:lnTo>
                <a:lnTo>
                  <a:pt x="4081" y="16961"/>
                </a:lnTo>
                <a:lnTo>
                  <a:pt x="3767" y="16885"/>
                </a:lnTo>
                <a:lnTo>
                  <a:pt x="3516" y="16732"/>
                </a:lnTo>
                <a:lnTo>
                  <a:pt x="3328" y="16352"/>
                </a:lnTo>
                <a:lnTo>
                  <a:pt x="3202" y="16048"/>
                </a:lnTo>
                <a:lnTo>
                  <a:pt x="3202" y="15668"/>
                </a:lnTo>
                <a:lnTo>
                  <a:pt x="3328" y="15363"/>
                </a:lnTo>
                <a:lnTo>
                  <a:pt x="3391" y="14983"/>
                </a:lnTo>
                <a:lnTo>
                  <a:pt x="3202" y="15287"/>
                </a:lnTo>
                <a:lnTo>
                  <a:pt x="3014" y="15363"/>
                </a:lnTo>
                <a:lnTo>
                  <a:pt x="2637" y="15287"/>
                </a:lnTo>
                <a:lnTo>
                  <a:pt x="2323" y="15135"/>
                </a:lnTo>
                <a:lnTo>
                  <a:pt x="2135" y="14983"/>
                </a:lnTo>
                <a:lnTo>
                  <a:pt x="1884" y="14603"/>
                </a:lnTo>
                <a:lnTo>
                  <a:pt x="1758" y="14299"/>
                </a:lnTo>
                <a:lnTo>
                  <a:pt x="1758" y="13918"/>
                </a:lnTo>
                <a:lnTo>
                  <a:pt x="1884" y="13690"/>
                </a:lnTo>
                <a:lnTo>
                  <a:pt x="2009" y="13234"/>
                </a:lnTo>
                <a:lnTo>
                  <a:pt x="2888" y="12321"/>
                </a:lnTo>
                <a:lnTo>
                  <a:pt x="126" y="9127"/>
                </a:lnTo>
                <a:lnTo>
                  <a:pt x="0" y="8899"/>
                </a:lnTo>
                <a:lnTo>
                  <a:pt x="0" y="8594"/>
                </a:lnTo>
                <a:lnTo>
                  <a:pt x="126" y="8366"/>
                </a:lnTo>
                <a:lnTo>
                  <a:pt x="377" y="8214"/>
                </a:lnTo>
                <a:lnTo>
                  <a:pt x="565" y="8214"/>
                </a:lnTo>
                <a:lnTo>
                  <a:pt x="816" y="8366"/>
                </a:lnTo>
                <a:lnTo>
                  <a:pt x="3391" y="11561"/>
                </a:lnTo>
                <a:lnTo>
                  <a:pt x="3767" y="11408"/>
                </a:lnTo>
                <a:lnTo>
                  <a:pt x="4081" y="11408"/>
                </a:lnTo>
                <a:lnTo>
                  <a:pt x="4395" y="11561"/>
                </a:lnTo>
                <a:lnTo>
                  <a:pt x="4709" y="11789"/>
                </a:lnTo>
                <a:lnTo>
                  <a:pt x="4960" y="12093"/>
                </a:lnTo>
                <a:lnTo>
                  <a:pt x="5086" y="12473"/>
                </a:lnTo>
                <a:lnTo>
                  <a:pt x="5086" y="12701"/>
                </a:lnTo>
                <a:lnTo>
                  <a:pt x="4960" y="13158"/>
                </a:lnTo>
                <a:lnTo>
                  <a:pt x="4835" y="13386"/>
                </a:lnTo>
                <a:lnTo>
                  <a:pt x="5086" y="13158"/>
                </a:lnTo>
                <a:lnTo>
                  <a:pt x="5588" y="13158"/>
                </a:lnTo>
                <a:lnTo>
                  <a:pt x="5965" y="13234"/>
                </a:lnTo>
                <a:lnTo>
                  <a:pt x="6153" y="13538"/>
                </a:lnTo>
                <a:lnTo>
                  <a:pt x="6405" y="13766"/>
                </a:lnTo>
                <a:lnTo>
                  <a:pt x="6467" y="14223"/>
                </a:lnTo>
                <a:lnTo>
                  <a:pt x="6467" y="14451"/>
                </a:lnTo>
                <a:lnTo>
                  <a:pt x="6405" y="14831"/>
                </a:lnTo>
                <a:lnTo>
                  <a:pt x="6279" y="15135"/>
                </a:lnTo>
                <a:lnTo>
                  <a:pt x="6467" y="14831"/>
                </a:lnTo>
                <a:lnTo>
                  <a:pt x="7033" y="14831"/>
                </a:lnTo>
                <a:lnTo>
                  <a:pt x="7347" y="14983"/>
                </a:lnTo>
                <a:lnTo>
                  <a:pt x="7786" y="15515"/>
                </a:lnTo>
                <a:lnTo>
                  <a:pt x="7912" y="15896"/>
                </a:lnTo>
                <a:lnTo>
                  <a:pt x="7912" y="16200"/>
                </a:lnTo>
                <a:lnTo>
                  <a:pt x="7786" y="16580"/>
                </a:lnTo>
                <a:lnTo>
                  <a:pt x="7723" y="16885"/>
                </a:lnTo>
                <a:lnTo>
                  <a:pt x="7912" y="16732"/>
                </a:lnTo>
                <a:lnTo>
                  <a:pt x="8226" y="16580"/>
                </a:lnTo>
                <a:lnTo>
                  <a:pt x="8477" y="16580"/>
                </a:lnTo>
                <a:lnTo>
                  <a:pt x="8791" y="16732"/>
                </a:lnTo>
                <a:lnTo>
                  <a:pt x="9042" y="16961"/>
                </a:lnTo>
                <a:lnTo>
                  <a:pt x="9230" y="17265"/>
                </a:lnTo>
                <a:lnTo>
                  <a:pt x="9356" y="17645"/>
                </a:lnTo>
                <a:lnTo>
                  <a:pt x="9356" y="18025"/>
                </a:lnTo>
                <a:lnTo>
                  <a:pt x="9230" y="18482"/>
                </a:lnTo>
                <a:lnTo>
                  <a:pt x="10863" y="20459"/>
                </a:lnTo>
                <a:lnTo>
                  <a:pt x="10988" y="20535"/>
                </a:lnTo>
                <a:lnTo>
                  <a:pt x="11428" y="20535"/>
                </a:lnTo>
                <a:lnTo>
                  <a:pt x="11553" y="20307"/>
                </a:lnTo>
                <a:lnTo>
                  <a:pt x="11742" y="20155"/>
                </a:lnTo>
                <a:lnTo>
                  <a:pt x="11742" y="19623"/>
                </a:lnTo>
                <a:lnTo>
                  <a:pt x="11616" y="19470"/>
                </a:lnTo>
                <a:lnTo>
                  <a:pt x="10298" y="17797"/>
                </a:lnTo>
                <a:lnTo>
                  <a:pt x="10235" y="17645"/>
                </a:lnTo>
                <a:lnTo>
                  <a:pt x="10235" y="17265"/>
                </a:lnTo>
                <a:lnTo>
                  <a:pt x="10298" y="17113"/>
                </a:lnTo>
                <a:lnTo>
                  <a:pt x="10549" y="16961"/>
                </a:lnTo>
                <a:lnTo>
                  <a:pt x="10737" y="16961"/>
                </a:lnTo>
                <a:lnTo>
                  <a:pt x="10988" y="17113"/>
                </a:lnTo>
                <a:lnTo>
                  <a:pt x="12433" y="18862"/>
                </a:lnTo>
                <a:lnTo>
                  <a:pt x="12621" y="18862"/>
                </a:lnTo>
                <a:lnTo>
                  <a:pt x="12872" y="18710"/>
                </a:lnTo>
                <a:lnTo>
                  <a:pt x="12935" y="18558"/>
                </a:lnTo>
                <a:lnTo>
                  <a:pt x="13186" y="18482"/>
                </a:lnTo>
                <a:lnTo>
                  <a:pt x="13186" y="17949"/>
                </a:lnTo>
                <a:lnTo>
                  <a:pt x="13060" y="17797"/>
                </a:lnTo>
                <a:lnTo>
                  <a:pt x="11742" y="16048"/>
                </a:lnTo>
                <a:lnTo>
                  <a:pt x="11616" y="15896"/>
                </a:lnTo>
                <a:lnTo>
                  <a:pt x="11616" y="15515"/>
                </a:lnTo>
                <a:lnTo>
                  <a:pt x="11742" y="15363"/>
                </a:lnTo>
                <a:lnTo>
                  <a:pt x="11993" y="15287"/>
                </a:lnTo>
                <a:lnTo>
                  <a:pt x="12181" y="15287"/>
                </a:lnTo>
                <a:lnTo>
                  <a:pt x="12433" y="15363"/>
                </a:lnTo>
                <a:lnTo>
                  <a:pt x="13751" y="16961"/>
                </a:lnTo>
                <a:lnTo>
                  <a:pt x="13814" y="17113"/>
                </a:lnTo>
                <a:lnTo>
                  <a:pt x="14065" y="17113"/>
                </a:lnTo>
                <a:lnTo>
                  <a:pt x="14253" y="16961"/>
                </a:lnTo>
                <a:lnTo>
                  <a:pt x="14505" y="16885"/>
                </a:lnTo>
                <a:lnTo>
                  <a:pt x="14630" y="16732"/>
                </a:lnTo>
                <a:lnTo>
                  <a:pt x="14630" y="16200"/>
                </a:lnTo>
                <a:lnTo>
                  <a:pt x="14505" y="16048"/>
                </a:lnTo>
                <a:lnTo>
                  <a:pt x="13186" y="14299"/>
                </a:lnTo>
                <a:lnTo>
                  <a:pt x="13060" y="14070"/>
                </a:lnTo>
                <a:lnTo>
                  <a:pt x="13060" y="13766"/>
                </a:lnTo>
                <a:lnTo>
                  <a:pt x="13186" y="13690"/>
                </a:lnTo>
                <a:lnTo>
                  <a:pt x="13374" y="13386"/>
                </a:lnTo>
                <a:lnTo>
                  <a:pt x="13626" y="13386"/>
                </a:lnTo>
                <a:lnTo>
                  <a:pt x="13814" y="13690"/>
                </a:lnTo>
                <a:lnTo>
                  <a:pt x="15133" y="15287"/>
                </a:lnTo>
                <a:lnTo>
                  <a:pt x="15258" y="15363"/>
                </a:lnTo>
                <a:lnTo>
                  <a:pt x="15447" y="15363"/>
                </a:lnTo>
                <a:lnTo>
                  <a:pt x="15698" y="15287"/>
                </a:lnTo>
                <a:lnTo>
                  <a:pt x="15886" y="15135"/>
                </a:lnTo>
                <a:lnTo>
                  <a:pt x="16012" y="14983"/>
                </a:lnTo>
                <a:lnTo>
                  <a:pt x="16012" y="14451"/>
                </a:lnTo>
                <a:lnTo>
                  <a:pt x="15886" y="14299"/>
                </a:lnTo>
                <a:lnTo>
                  <a:pt x="15823" y="14070"/>
                </a:lnTo>
                <a:lnTo>
                  <a:pt x="14693" y="12701"/>
                </a:lnTo>
                <a:lnTo>
                  <a:pt x="13814" y="11713"/>
                </a:lnTo>
                <a:lnTo>
                  <a:pt x="12056" y="9583"/>
                </a:lnTo>
                <a:lnTo>
                  <a:pt x="11302" y="8594"/>
                </a:lnTo>
                <a:lnTo>
                  <a:pt x="10235" y="7301"/>
                </a:lnTo>
                <a:lnTo>
                  <a:pt x="10109" y="7301"/>
                </a:lnTo>
                <a:lnTo>
                  <a:pt x="9984" y="7149"/>
                </a:lnTo>
                <a:lnTo>
                  <a:pt x="9795" y="7149"/>
                </a:lnTo>
                <a:lnTo>
                  <a:pt x="9544" y="7301"/>
                </a:lnTo>
                <a:lnTo>
                  <a:pt x="9230" y="7530"/>
                </a:lnTo>
                <a:lnTo>
                  <a:pt x="9042" y="7834"/>
                </a:lnTo>
                <a:lnTo>
                  <a:pt x="8916" y="8214"/>
                </a:lnTo>
                <a:lnTo>
                  <a:pt x="8226" y="9583"/>
                </a:lnTo>
                <a:lnTo>
                  <a:pt x="8163" y="9811"/>
                </a:lnTo>
                <a:lnTo>
                  <a:pt x="8037" y="10115"/>
                </a:lnTo>
                <a:lnTo>
                  <a:pt x="7598" y="10344"/>
                </a:lnTo>
                <a:lnTo>
                  <a:pt x="7158" y="10648"/>
                </a:lnTo>
                <a:lnTo>
                  <a:pt x="6844" y="10724"/>
                </a:lnTo>
                <a:lnTo>
                  <a:pt x="6405" y="10648"/>
                </a:lnTo>
                <a:lnTo>
                  <a:pt x="5840" y="10344"/>
                </a:lnTo>
                <a:lnTo>
                  <a:pt x="5526" y="10115"/>
                </a:lnTo>
                <a:lnTo>
                  <a:pt x="5149" y="9583"/>
                </a:lnTo>
                <a:lnTo>
                  <a:pt x="5086" y="9127"/>
                </a:lnTo>
                <a:lnTo>
                  <a:pt x="5086" y="8366"/>
                </a:lnTo>
                <a:lnTo>
                  <a:pt x="6907" y="3194"/>
                </a:lnTo>
                <a:lnTo>
                  <a:pt x="7033" y="2890"/>
                </a:lnTo>
                <a:lnTo>
                  <a:pt x="7284" y="2510"/>
                </a:lnTo>
                <a:lnTo>
                  <a:pt x="7723" y="2282"/>
                </a:lnTo>
                <a:lnTo>
                  <a:pt x="8226" y="1825"/>
                </a:lnTo>
                <a:lnTo>
                  <a:pt x="9105" y="1597"/>
                </a:lnTo>
                <a:close/>
                <a:moveTo>
                  <a:pt x="17142" y="0"/>
                </a:moveTo>
                <a:lnTo>
                  <a:pt x="17456" y="0"/>
                </a:lnTo>
                <a:lnTo>
                  <a:pt x="17770" y="228"/>
                </a:lnTo>
                <a:lnTo>
                  <a:pt x="21412" y="4639"/>
                </a:lnTo>
                <a:lnTo>
                  <a:pt x="21600" y="5020"/>
                </a:lnTo>
                <a:lnTo>
                  <a:pt x="21600" y="5856"/>
                </a:lnTo>
                <a:lnTo>
                  <a:pt x="21412" y="6237"/>
                </a:lnTo>
                <a:lnTo>
                  <a:pt x="20093" y="7682"/>
                </a:lnTo>
                <a:lnTo>
                  <a:pt x="19842" y="7986"/>
                </a:lnTo>
                <a:lnTo>
                  <a:pt x="19402" y="8062"/>
                </a:lnTo>
                <a:lnTo>
                  <a:pt x="19088" y="7986"/>
                </a:lnTo>
                <a:lnTo>
                  <a:pt x="18900" y="7682"/>
                </a:lnTo>
                <a:lnTo>
                  <a:pt x="15133" y="3346"/>
                </a:lnTo>
                <a:lnTo>
                  <a:pt x="15070" y="3042"/>
                </a:lnTo>
                <a:lnTo>
                  <a:pt x="14944" y="2510"/>
                </a:lnTo>
                <a:lnTo>
                  <a:pt x="15070" y="2130"/>
                </a:lnTo>
                <a:lnTo>
                  <a:pt x="15133" y="1825"/>
                </a:lnTo>
                <a:lnTo>
                  <a:pt x="16451" y="228"/>
                </a:lnTo>
                <a:lnTo>
                  <a:pt x="16765" y="0"/>
                </a:lnTo>
                <a:lnTo>
                  <a:pt x="17142"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3" name="菱形 12"/>
          <p:cNvSpPr/>
          <p:nvPr/>
        </p:nvSpPr>
        <p:spPr>
          <a:xfrm>
            <a:off x="10891935" y="3686815"/>
            <a:ext cx="279918" cy="279918"/>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3" name="矩形 2"/>
          <p:cNvSpPr/>
          <p:nvPr/>
        </p:nvSpPr>
        <p:spPr>
          <a:xfrm>
            <a:off x="5080337" y="683975"/>
            <a:ext cx="2626360" cy="460375"/>
          </a:xfrm>
          <a:prstGeom prst="rect">
            <a:avLst/>
          </a:prstGeom>
        </p:spPr>
        <p:txBody>
          <a:bodyPr wrap="none">
            <a:spAutoFit/>
          </a:bodyPr>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平台模块未来规划</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5" name="等腰三角形 4"/>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
        <p:nvSpPr>
          <p:cNvPr id="6" name="等腰三角形 5"/>
          <p:cNvSpPr/>
          <p:nvPr/>
        </p:nvSpPr>
        <p:spPr>
          <a:xfrm rot="16200000" flipH="1">
            <a:off x="7732659" y="82682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31" name="文本框 30"/>
          <p:cNvSpPr txBox="1"/>
          <p:nvPr/>
        </p:nvSpPr>
        <p:spPr>
          <a:xfrm>
            <a:off x="6714275" y="3889747"/>
            <a:ext cx="1005403" cy="338554"/>
          </a:xfrm>
          <a:prstGeom prst="rect">
            <a:avLst/>
          </a:prstGeom>
          <a:noFill/>
        </p:spPr>
        <p:txBody>
          <a:bodyPr wrap="none" rtlCol="0">
            <a:spAutoFit/>
          </a:bodyPr>
          <a:lstStyle/>
          <a:p>
            <a:r>
              <a:rPr lang="zh-CN" altLang="en-US" sz="1600" b="1" dirty="0">
                <a:solidFill>
                  <a:srgbClr val="C7D2E7"/>
                </a:solidFill>
                <a:cs typeface="Times New Roman" panose="02020503050405090304" charset="0"/>
              </a:rPr>
              <a:t>榜样引领</a:t>
            </a:r>
            <a:endParaRPr lang="zh-CN" altLang="en-US" sz="1600" b="1" dirty="0">
              <a:solidFill>
                <a:srgbClr val="C7D2E7"/>
              </a:solidFill>
              <a:cs typeface="Times New Roman" panose="02020503050405090304" charset="0"/>
            </a:endParaRPr>
          </a:p>
        </p:txBody>
      </p:sp>
      <p:sp>
        <p:nvSpPr>
          <p:cNvPr id="32" name="文本框 31"/>
          <p:cNvSpPr txBox="1"/>
          <p:nvPr/>
        </p:nvSpPr>
        <p:spPr>
          <a:xfrm>
            <a:off x="9151475" y="3893356"/>
            <a:ext cx="1005403" cy="338554"/>
          </a:xfrm>
          <a:prstGeom prst="rect">
            <a:avLst/>
          </a:prstGeom>
          <a:noFill/>
        </p:spPr>
        <p:txBody>
          <a:bodyPr wrap="none" rtlCol="0">
            <a:spAutoFit/>
          </a:bodyPr>
          <a:lstStyle/>
          <a:p>
            <a:r>
              <a:rPr lang="zh-CN" altLang="en-US" sz="1600" b="1" dirty="0">
                <a:solidFill>
                  <a:srgbClr val="C7D2E7"/>
                </a:solidFill>
                <a:cs typeface="Times New Roman" panose="02020503050405090304" charset="0"/>
              </a:rPr>
              <a:t>社会服务</a:t>
            </a:r>
            <a:endParaRPr lang="zh-CN" altLang="en-US" sz="1600" b="1" dirty="0">
              <a:solidFill>
                <a:srgbClr val="C7D2E7"/>
              </a:solidFill>
              <a:cs typeface="Times New Roman" panose="02020503050405090304" charset="0"/>
            </a:endParaRPr>
          </a:p>
        </p:txBody>
      </p:sp>
      <p:sp>
        <p:nvSpPr>
          <p:cNvPr id="33" name="矩形 32"/>
          <p:cNvSpPr/>
          <p:nvPr/>
        </p:nvSpPr>
        <p:spPr>
          <a:xfrm>
            <a:off x="1002899" y="1487692"/>
            <a:ext cx="4386702" cy="4341490"/>
          </a:xfrm>
          <a:prstGeom prst="rect">
            <a:avLst/>
          </a:prstGeom>
          <a:solidFill>
            <a:srgbClr val="F4F6FA"/>
          </a:solidFill>
          <a:ln w="28575">
            <a:solidFill>
              <a:srgbClr val="2E75B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34" name="矩形 33"/>
          <p:cNvSpPr/>
          <p:nvPr/>
        </p:nvSpPr>
        <p:spPr>
          <a:xfrm>
            <a:off x="1137678" y="1357199"/>
            <a:ext cx="1102518" cy="14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35" name="文本框 34"/>
          <p:cNvSpPr txBox="1"/>
          <p:nvPr/>
        </p:nvSpPr>
        <p:spPr>
          <a:xfrm>
            <a:off x="1058695" y="1262833"/>
            <a:ext cx="1324625" cy="369332"/>
          </a:xfrm>
          <a:prstGeom prst="rect">
            <a:avLst/>
          </a:prstGeom>
          <a:noFill/>
        </p:spPr>
        <p:txBody>
          <a:bodyPr wrap="square" rtlCol="0">
            <a:spAutoFit/>
          </a:bodyPr>
          <a:lstStyle/>
          <a:p>
            <a:r>
              <a:rPr lang="zh-CN" altLang="en-US" b="1" spc="200" dirty="0">
                <a:latin typeface="+mn-ea"/>
                <a:cs typeface="Times New Roman" panose="02020503050405090304" charset="0"/>
              </a:rPr>
              <a:t>功能完善</a:t>
            </a:r>
            <a:endParaRPr lang="en-US" altLang="en-US" b="1" spc="200" dirty="0">
              <a:latin typeface="Times New Roman" panose="02020503050405090304" charset="0"/>
              <a:ea typeface="Times New Roman" panose="02020503050405090304" charset="0"/>
              <a:cs typeface="Times New Roman" panose="02020503050405090304" charset="0"/>
            </a:endParaRPr>
          </a:p>
        </p:txBody>
      </p:sp>
      <p:sp>
        <p:nvSpPr>
          <p:cNvPr id="36" name="文本框 35"/>
          <p:cNvSpPr txBox="1"/>
          <p:nvPr/>
        </p:nvSpPr>
        <p:spPr>
          <a:xfrm>
            <a:off x="1395411" y="1697956"/>
            <a:ext cx="3994190" cy="2062103"/>
          </a:xfrm>
          <a:prstGeom prst="rect">
            <a:avLst/>
          </a:prstGeom>
          <a:noFill/>
        </p:spPr>
        <p:txBody>
          <a:bodyPr wrap="square" rtlCol="0">
            <a:spAutoFit/>
          </a:bodyPr>
          <a:lstStyle/>
          <a:p>
            <a:r>
              <a:rPr lang="zh-CN" altLang="en-US" sz="1600" b="1" spc="200" dirty="0">
                <a:latin typeface="+mn-ea"/>
                <a:cs typeface="Times New Roman" panose="02020503050405090304" charset="0"/>
              </a:rPr>
              <a:t>订单模块：</a:t>
            </a:r>
            <a:endParaRPr lang="en-US" altLang="zh-CN" sz="1600" b="1" spc="200" dirty="0">
              <a:latin typeface="+mn-ea"/>
              <a:cs typeface="Times New Roman" panose="02020503050405090304" charset="0"/>
            </a:endParaRPr>
          </a:p>
          <a:p>
            <a:r>
              <a:rPr lang="en-US" altLang="zh-CN" sz="1600" spc="200" dirty="0">
                <a:latin typeface="+mn-ea"/>
                <a:cs typeface="Times New Roman" panose="02020503050405090304" charset="0"/>
              </a:rPr>
              <a:t>1.</a:t>
            </a:r>
            <a:r>
              <a:rPr lang="zh-CN" altLang="en-US" sz="1600" spc="200" dirty="0">
                <a:latin typeface="+mn-ea"/>
                <a:cs typeface="Times New Roman" panose="02020503050405090304" charset="0"/>
              </a:rPr>
              <a:t>完成订单分页筛选功能的开发，支持按时间、状态筛选订单。</a:t>
            </a:r>
            <a:endParaRPr lang="en-US" altLang="zh-CN" sz="1600" spc="200" dirty="0">
              <a:latin typeface="+mn-ea"/>
              <a:cs typeface="Times New Roman" panose="02020503050405090304" charset="0"/>
            </a:endParaRPr>
          </a:p>
          <a:p>
            <a:endParaRPr lang="en-US" altLang="zh-CN" sz="1600" spc="200" dirty="0">
              <a:latin typeface="+mn-ea"/>
              <a:cs typeface="Times New Roman" panose="02020503050405090304" charset="0"/>
            </a:endParaRPr>
          </a:p>
          <a:p>
            <a:r>
              <a:rPr lang="en-US" altLang="zh-CN" sz="1600" spc="200" dirty="0">
                <a:latin typeface="+mn-ea"/>
                <a:cs typeface="Times New Roman" panose="02020503050405090304" charset="0"/>
              </a:rPr>
              <a:t>2.</a:t>
            </a:r>
            <a:r>
              <a:rPr lang="zh-CN" altLang="en-US" sz="1600" spc="200" dirty="0">
                <a:latin typeface="+mn-ea"/>
                <a:cs typeface="Times New Roman" panose="02020503050405090304" charset="0"/>
              </a:rPr>
              <a:t>增加订单的超时自动取消逻辑。</a:t>
            </a:r>
            <a:endParaRPr lang="en-US" altLang="zh-CN" sz="1600" spc="200" dirty="0">
              <a:latin typeface="+mn-ea"/>
              <a:cs typeface="Times New Roman" panose="02020503050405090304" charset="0"/>
            </a:endParaRPr>
          </a:p>
          <a:p>
            <a:endParaRPr lang="en-US" altLang="zh-CN" sz="1600" spc="200" dirty="0">
              <a:latin typeface="+mn-ea"/>
              <a:cs typeface="Times New Roman" panose="02020503050405090304" charset="0"/>
            </a:endParaRPr>
          </a:p>
          <a:p>
            <a:r>
              <a:rPr lang="en-US" altLang="zh-CN" sz="1600" spc="200" dirty="0">
                <a:latin typeface="+mn-ea"/>
                <a:cs typeface="Times New Roman" panose="02020503050405090304" charset="0"/>
              </a:rPr>
              <a:t>3.</a:t>
            </a:r>
            <a:r>
              <a:rPr lang="zh-CN" altLang="en-US" sz="1600" spc="200" dirty="0">
                <a:latin typeface="+mn-ea"/>
                <a:cs typeface="Times New Roman" panose="02020503050405090304" charset="0"/>
              </a:rPr>
              <a:t>为订单详情接口增加用户友好的提示信息，确保前端易用性。</a:t>
            </a:r>
            <a:endParaRPr lang="en-US" altLang="en-US" sz="1600" spc="200" dirty="0">
              <a:latin typeface="Times New Roman" panose="02020503050405090304" charset="0"/>
              <a:ea typeface="Times New Roman" panose="02020503050405090304" charset="0"/>
              <a:cs typeface="Times New Roman" panose="02020503050405090304" charset="0"/>
            </a:endParaRPr>
          </a:p>
        </p:txBody>
      </p:sp>
      <p:sp>
        <p:nvSpPr>
          <p:cNvPr id="38" name="文本框 37"/>
          <p:cNvSpPr txBox="1"/>
          <p:nvPr/>
        </p:nvSpPr>
        <p:spPr>
          <a:xfrm>
            <a:off x="1359486" y="3931141"/>
            <a:ext cx="3994190" cy="1569660"/>
          </a:xfrm>
          <a:prstGeom prst="rect">
            <a:avLst/>
          </a:prstGeom>
          <a:noFill/>
        </p:spPr>
        <p:txBody>
          <a:bodyPr wrap="square" rtlCol="0">
            <a:spAutoFit/>
          </a:bodyPr>
          <a:lstStyle/>
          <a:p>
            <a:r>
              <a:rPr lang="zh-CN" altLang="en-US" sz="1600" b="1" spc="200" dirty="0">
                <a:latin typeface="+mn-ea"/>
                <a:cs typeface="Times New Roman" panose="02020503050405090304" charset="0"/>
              </a:rPr>
              <a:t>支付模块：</a:t>
            </a:r>
            <a:endParaRPr lang="en-US" altLang="zh-CN" sz="1600" b="1" spc="200" dirty="0">
              <a:latin typeface="+mn-ea"/>
              <a:cs typeface="Times New Roman" panose="02020503050405090304" charset="0"/>
            </a:endParaRPr>
          </a:p>
          <a:p>
            <a:r>
              <a:rPr lang="en-US" altLang="zh-CN" sz="1600" spc="200" dirty="0">
                <a:latin typeface="+mn-ea"/>
                <a:cs typeface="Times New Roman" panose="02020503050405090304" charset="0"/>
              </a:rPr>
              <a:t>1.</a:t>
            </a:r>
            <a:r>
              <a:rPr lang="zh-CN" altLang="en-US" sz="1600" spc="200" dirty="0">
                <a:latin typeface="+mn-ea"/>
                <a:cs typeface="Times New Roman" panose="02020503050405090304" charset="0"/>
              </a:rPr>
              <a:t>支持支付状态查询接口的优化，增加明确的返回状态。</a:t>
            </a:r>
            <a:endParaRPr lang="en-US" altLang="zh-CN" sz="1600" spc="200" dirty="0">
              <a:latin typeface="+mn-ea"/>
              <a:cs typeface="Times New Roman" panose="02020503050405090304" charset="0"/>
            </a:endParaRPr>
          </a:p>
          <a:p>
            <a:endParaRPr lang="en-US" altLang="zh-CN" sz="1600" spc="200" dirty="0">
              <a:latin typeface="+mn-ea"/>
              <a:cs typeface="Times New Roman" panose="02020503050405090304" charset="0"/>
            </a:endParaRPr>
          </a:p>
          <a:p>
            <a:r>
              <a:rPr lang="en-US" altLang="zh-CN" sz="1600" spc="200" dirty="0">
                <a:latin typeface="+mn-ea"/>
                <a:cs typeface="Times New Roman" panose="02020503050405090304" charset="0"/>
              </a:rPr>
              <a:t>2.</a:t>
            </a:r>
            <a:r>
              <a:rPr lang="zh-CN" altLang="en-US" sz="1600" spc="200" dirty="0">
                <a:latin typeface="+mn-ea"/>
                <a:cs typeface="Times New Roman" panose="02020503050405090304" charset="0"/>
              </a:rPr>
              <a:t>完善支付失败或取消场景下的处理逻辑，确保支付记录一致性。</a:t>
            </a:r>
            <a:endParaRPr lang="en-US" altLang="en-US" sz="1600" spc="200" dirty="0">
              <a:latin typeface="Times New Roman" panose="02020503050405090304" charset="0"/>
              <a:ea typeface="Times New Roman" panose="02020503050405090304" charset="0"/>
              <a:cs typeface="Times New Roman" panose="02020503050405090304" charset="0"/>
            </a:endParaRPr>
          </a:p>
        </p:txBody>
      </p:sp>
      <p:sp>
        <p:nvSpPr>
          <p:cNvPr id="39" name="矩形 38"/>
          <p:cNvSpPr/>
          <p:nvPr/>
        </p:nvSpPr>
        <p:spPr>
          <a:xfrm>
            <a:off x="6470958" y="1487693"/>
            <a:ext cx="4386702" cy="1679954"/>
          </a:xfrm>
          <a:prstGeom prst="rect">
            <a:avLst/>
          </a:prstGeom>
          <a:solidFill>
            <a:srgbClr val="F4F6FA"/>
          </a:solidFill>
          <a:ln w="28575">
            <a:solidFill>
              <a:srgbClr val="2E75B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0" name="矩形 39"/>
          <p:cNvSpPr/>
          <p:nvPr/>
        </p:nvSpPr>
        <p:spPr>
          <a:xfrm>
            <a:off x="6605737" y="1357199"/>
            <a:ext cx="1324624" cy="161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1" name="文本框 40"/>
          <p:cNvSpPr txBox="1"/>
          <p:nvPr/>
        </p:nvSpPr>
        <p:spPr>
          <a:xfrm>
            <a:off x="6571645" y="1244609"/>
            <a:ext cx="1723549" cy="369332"/>
          </a:xfrm>
          <a:prstGeom prst="rect">
            <a:avLst/>
          </a:prstGeom>
          <a:noFill/>
        </p:spPr>
        <p:txBody>
          <a:bodyPr wrap="square" rtlCol="0">
            <a:spAutoFit/>
          </a:bodyPr>
          <a:lstStyle/>
          <a:p>
            <a:r>
              <a:rPr lang="zh-CN" altLang="en-US" b="1" spc="200" dirty="0">
                <a:latin typeface="+mn-ea"/>
                <a:cs typeface="Times New Roman" panose="02020503050405090304" charset="0"/>
              </a:rPr>
              <a:t>联动与优化</a:t>
            </a:r>
            <a:endParaRPr lang="en-US" altLang="en-US" b="1" spc="200" dirty="0">
              <a:latin typeface="Times New Roman" panose="02020503050405090304" charset="0"/>
              <a:ea typeface="Times New Roman" panose="02020503050405090304" charset="0"/>
              <a:cs typeface="Times New Roman" panose="02020503050405090304" charset="0"/>
            </a:endParaRPr>
          </a:p>
        </p:txBody>
      </p:sp>
      <p:sp>
        <p:nvSpPr>
          <p:cNvPr id="42" name="文本框 41"/>
          <p:cNvSpPr txBox="1"/>
          <p:nvPr/>
        </p:nvSpPr>
        <p:spPr>
          <a:xfrm>
            <a:off x="6863470" y="1713378"/>
            <a:ext cx="3933119" cy="830997"/>
          </a:xfrm>
          <a:prstGeom prst="rect">
            <a:avLst/>
          </a:prstGeom>
          <a:noFill/>
        </p:spPr>
        <p:txBody>
          <a:bodyPr wrap="square" rtlCol="0">
            <a:spAutoFit/>
          </a:bodyPr>
          <a:lstStyle/>
          <a:p>
            <a:r>
              <a:rPr lang="zh-CN" altLang="en-US" sz="1600" spc="200" dirty="0">
                <a:latin typeface="+mn-ea"/>
                <a:cs typeface="Times New Roman" panose="02020503050405090304" charset="0"/>
              </a:rPr>
              <a:t>测试订单与支付模块的联动流程，验证订单提交、支付完成、状态更新的完整性。</a:t>
            </a:r>
            <a:endParaRPr lang="en-US" altLang="en-US" sz="1600" spc="200" dirty="0">
              <a:latin typeface="Times New Roman" panose="02020503050405090304" charset="0"/>
              <a:ea typeface="Times New Roman" panose="02020503050405090304" charset="0"/>
              <a:cs typeface="Times New Roman" panose="02020503050405090304" charset="0"/>
            </a:endParaRPr>
          </a:p>
        </p:txBody>
      </p:sp>
      <p:sp>
        <p:nvSpPr>
          <p:cNvPr id="43" name="文本框 42"/>
          <p:cNvSpPr txBox="1"/>
          <p:nvPr/>
        </p:nvSpPr>
        <p:spPr>
          <a:xfrm>
            <a:off x="6863470" y="2459425"/>
            <a:ext cx="3994190" cy="584775"/>
          </a:xfrm>
          <a:prstGeom prst="rect">
            <a:avLst/>
          </a:prstGeom>
          <a:noFill/>
        </p:spPr>
        <p:txBody>
          <a:bodyPr wrap="square" rtlCol="0">
            <a:spAutoFit/>
          </a:bodyPr>
          <a:lstStyle/>
          <a:p>
            <a:r>
              <a:rPr lang="zh-CN" altLang="en-US" sz="1600" spc="200" dirty="0">
                <a:latin typeface="+mn-ea"/>
                <a:cs typeface="Times New Roman" panose="02020503050405090304" charset="0"/>
              </a:rPr>
              <a:t>模拟常见异常场景，如支付失败、订单超时，验证系统的鲁棒性。</a:t>
            </a:r>
            <a:endParaRPr lang="en-US" altLang="en-US" sz="1600" b="1" spc="200" dirty="0">
              <a:latin typeface="Times New Roman" panose="02020503050405090304" charset="0"/>
              <a:ea typeface="Times New Roman" panose="02020503050405090304" charset="0"/>
              <a:cs typeface="Times New Roman" panose="02020503050405090304" charset="0"/>
            </a:endParaRPr>
          </a:p>
        </p:txBody>
      </p:sp>
      <p:sp>
        <p:nvSpPr>
          <p:cNvPr id="44" name="等腰三角形 43"/>
          <p:cNvSpPr/>
          <p:nvPr/>
        </p:nvSpPr>
        <p:spPr>
          <a:xfrm rot="5400000">
            <a:off x="1233648" y="1867668"/>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6" name="等腰三角形 45"/>
          <p:cNvSpPr/>
          <p:nvPr/>
        </p:nvSpPr>
        <p:spPr>
          <a:xfrm rot="5400000">
            <a:off x="1238458" y="4057875"/>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7" name="等腰三角形 46"/>
          <p:cNvSpPr/>
          <p:nvPr/>
        </p:nvSpPr>
        <p:spPr>
          <a:xfrm rot="5400000">
            <a:off x="6701706" y="1859894"/>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48" name="等腰三角形 47"/>
          <p:cNvSpPr/>
          <p:nvPr/>
        </p:nvSpPr>
        <p:spPr>
          <a:xfrm rot="5400000">
            <a:off x="6700521" y="2593843"/>
            <a:ext cx="150732" cy="100943"/>
          </a:xfrm>
          <a:prstGeom prst="triangle">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56" name="矩形 55"/>
          <p:cNvSpPr/>
          <p:nvPr/>
        </p:nvSpPr>
        <p:spPr>
          <a:xfrm>
            <a:off x="6470958" y="3513707"/>
            <a:ext cx="4386702" cy="2315475"/>
          </a:xfrm>
          <a:prstGeom prst="rect">
            <a:avLst/>
          </a:prstGeom>
          <a:solidFill>
            <a:srgbClr val="F4F6FA"/>
          </a:solidFill>
          <a:ln w="28575">
            <a:solidFill>
              <a:srgbClr val="2E75B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57" name="矩形 56"/>
          <p:cNvSpPr/>
          <p:nvPr/>
        </p:nvSpPr>
        <p:spPr>
          <a:xfrm>
            <a:off x="6700951" y="3394894"/>
            <a:ext cx="1367284" cy="190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ea typeface="Times New Roman" panose="02020503050405090304" charset="0"/>
              <a:cs typeface="Times New Roman" panose="02020503050405090304" charset="0"/>
            </a:endParaRPr>
          </a:p>
        </p:txBody>
      </p:sp>
      <p:sp>
        <p:nvSpPr>
          <p:cNvPr id="58" name="文本框 57"/>
          <p:cNvSpPr txBox="1"/>
          <p:nvPr/>
        </p:nvSpPr>
        <p:spPr>
          <a:xfrm>
            <a:off x="6647157" y="3268614"/>
            <a:ext cx="1628335" cy="369332"/>
          </a:xfrm>
          <a:prstGeom prst="rect">
            <a:avLst/>
          </a:prstGeom>
          <a:noFill/>
        </p:spPr>
        <p:txBody>
          <a:bodyPr wrap="square" rtlCol="0">
            <a:spAutoFit/>
          </a:bodyPr>
          <a:lstStyle/>
          <a:p>
            <a:r>
              <a:rPr lang="zh-CN" altLang="en-US" b="1" spc="200" dirty="0">
                <a:latin typeface="+mn-ea"/>
                <a:cs typeface="Times New Roman" panose="02020503050405090304" charset="0"/>
              </a:rPr>
              <a:t>未解决问题</a:t>
            </a:r>
            <a:endParaRPr lang="en-US" altLang="en-US" b="1" spc="200" dirty="0">
              <a:latin typeface="Times New Roman" panose="02020503050405090304" charset="0"/>
              <a:ea typeface="Times New Roman" panose="02020503050405090304" charset="0"/>
              <a:cs typeface="Times New Roman" panose="02020503050405090304" charset="0"/>
            </a:endParaRPr>
          </a:p>
        </p:txBody>
      </p:sp>
      <p:sp>
        <p:nvSpPr>
          <p:cNvPr id="65" name="文本框 64"/>
          <p:cNvSpPr txBox="1"/>
          <p:nvPr/>
        </p:nvSpPr>
        <p:spPr>
          <a:xfrm>
            <a:off x="6706369" y="3658437"/>
            <a:ext cx="3994190" cy="2062103"/>
          </a:xfrm>
          <a:prstGeom prst="rect">
            <a:avLst/>
          </a:prstGeom>
          <a:noFill/>
        </p:spPr>
        <p:txBody>
          <a:bodyPr wrap="square" rtlCol="0">
            <a:spAutoFit/>
          </a:bodyPr>
          <a:lstStyle/>
          <a:p>
            <a:r>
              <a:rPr lang="en-US" altLang="zh-CN" sz="1600" b="1" spc="200" dirty="0">
                <a:latin typeface="+mn-ea"/>
                <a:cs typeface="Times New Roman" panose="02020503050405090304" charset="0"/>
              </a:rPr>
              <a:t>1.</a:t>
            </a:r>
            <a:r>
              <a:rPr lang="zh-CN" altLang="en-US" sz="1600" b="1" spc="200" dirty="0">
                <a:latin typeface="+mn-ea"/>
                <a:cs typeface="Times New Roman" panose="02020503050405090304" charset="0"/>
              </a:rPr>
              <a:t>订单超时逻辑：</a:t>
            </a:r>
            <a:r>
              <a:rPr lang="zh-CN" altLang="en-US" sz="1600" spc="200" dirty="0">
                <a:latin typeface="+mn-ea"/>
                <a:cs typeface="Times New Roman" panose="02020503050405090304" charset="0"/>
              </a:rPr>
              <a:t>未完全设计好超时订单的自动处理流程。</a:t>
            </a:r>
            <a:endParaRPr lang="en-US" altLang="zh-CN" sz="1600" spc="200" dirty="0">
              <a:latin typeface="+mn-ea"/>
              <a:cs typeface="Times New Roman" panose="02020503050405090304" charset="0"/>
            </a:endParaRPr>
          </a:p>
          <a:p>
            <a:r>
              <a:rPr lang="en-US" altLang="zh-CN" sz="1600" b="1" spc="200" dirty="0">
                <a:latin typeface="+mn-ea"/>
                <a:cs typeface="Times New Roman" panose="02020503050405090304" charset="0"/>
              </a:rPr>
              <a:t>2.</a:t>
            </a:r>
            <a:r>
              <a:rPr lang="zh-CN" altLang="en-US" sz="1600" b="1" spc="200" dirty="0">
                <a:latin typeface="+mn-ea"/>
                <a:cs typeface="Times New Roman" panose="02020503050405090304" charset="0"/>
              </a:rPr>
              <a:t>支付失败处理：</a:t>
            </a:r>
            <a:r>
              <a:rPr lang="zh-CN" altLang="en-US" sz="1600" spc="200" dirty="0">
                <a:latin typeface="+mn-ea"/>
                <a:cs typeface="Times New Roman" panose="02020503050405090304" charset="0"/>
              </a:rPr>
              <a:t>未实现支付失败后订单状态的更新逻辑。</a:t>
            </a:r>
            <a:endParaRPr lang="en-US" altLang="zh-CN" sz="1600" spc="200" dirty="0">
              <a:latin typeface="+mn-ea"/>
              <a:cs typeface="Times New Roman" panose="02020503050405090304" charset="0"/>
            </a:endParaRPr>
          </a:p>
          <a:p>
            <a:r>
              <a:rPr lang="en-US" altLang="zh-CN" sz="1600" b="1" spc="200" dirty="0">
                <a:latin typeface="+mn-ea"/>
                <a:cs typeface="Times New Roman" panose="02020503050405090304" charset="0"/>
              </a:rPr>
              <a:t>3</a:t>
            </a:r>
            <a:r>
              <a:rPr lang="en-US" altLang="en-US" sz="1600" b="1" spc="200" dirty="0">
                <a:latin typeface="Times New Roman" panose="02020503050405090304" charset="0"/>
                <a:ea typeface="Times New Roman" panose="02020503050405090304" charset="0"/>
                <a:cs typeface="Times New Roman" panose="02020503050405090304" charset="0"/>
              </a:rPr>
              <a:t>.</a:t>
            </a:r>
            <a:r>
              <a:rPr lang="zh-CN" altLang="en-US" sz="1600" spc="200" dirty="0">
                <a:latin typeface="+mn-ea"/>
                <a:cs typeface="Times New Roman" panose="02020503050405090304" charset="0"/>
              </a:rPr>
              <a:t>确保订单与支付状态更新的同步性，防止支付成功但订单未更新的问题。</a:t>
            </a:r>
            <a:endParaRPr lang="en-US" altLang="zh-CN" sz="1600" spc="200" dirty="0">
              <a:latin typeface="+mn-ea"/>
              <a:cs typeface="Times New Roman" panose="02020503050405090304" charset="0"/>
            </a:endParaRPr>
          </a:p>
          <a:p>
            <a:r>
              <a:rPr lang="en-US" altLang="zh-CN" sz="1600" b="1" spc="200" dirty="0">
                <a:latin typeface="+mn-ea"/>
                <a:cs typeface="Times New Roman" panose="02020503050405090304" charset="0"/>
              </a:rPr>
              <a:t>4.</a:t>
            </a:r>
            <a:r>
              <a:rPr lang="zh-CN" altLang="en-US" sz="1600" spc="200" dirty="0">
                <a:latin typeface="+mn-ea"/>
                <a:cs typeface="Times New Roman" panose="02020503050405090304" charset="0"/>
              </a:rPr>
              <a:t>测试阶段</a:t>
            </a:r>
            <a:r>
              <a:rPr lang="zh-CN" altLang="en-US" sz="1600" dirty="0">
                <a:cs typeface="Times New Roman" panose="02020503050405090304" charset="0"/>
              </a:rPr>
              <a:t>发现接口调用间的偶发性超时，需进一步优化服务响应时间。</a:t>
            </a:r>
            <a:endParaRPr lang="en-US" altLang="zh-CN" sz="1600" spc="200" dirty="0">
              <a:latin typeface="+mn-ea"/>
              <a:cs typeface="Times New Roman" panose="02020503050405090304" charset="0"/>
            </a:endParaRPr>
          </a:p>
        </p:txBody>
      </p:sp>
      <p:sp>
        <p:nvSpPr>
          <p:cNvPr id="3" name="矩形 2"/>
          <p:cNvSpPr/>
          <p:nvPr/>
        </p:nvSpPr>
        <p:spPr>
          <a:xfrm>
            <a:off x="5080337" y="683975"/>
            <a:ext cx="262636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订单</a:t>
            </a:r>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支付未来规划</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5" name="等腰三角形 4"/>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等腰三角形 5"/>
          <p:cNvSpPr/>
          <p:nvPr/>
        </p:nvSpPr>
        <p:spPr>
          <a:xfrm rot="16200000" flipH="1">
            <a:off x="7732659" y="82682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1736090" y="1913255"/>
            <a:ext cx="8697595" cy="135382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6"/>
          <p:cNvSpPr/>
          <p:nvPr>
            <p:custDataLst>
              <p:tags r:id="rId2"/>
            </p:custDataLst>
          </p:nvPr>
        </p:nvSpPr>
        <p:spPr>
          <a:xfrm>
            <a:off x="1619250" y="1684655"/>
            <a:ext cx="3456940" cy="475615"/>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3"/>
            </p:custDataLst>
          </p:nvPr>
        </p:nvSpPr>
        <p:spPr>
          <a:xfrm>
            <a:off x="1995805" y="1722755"/>
            <a:ext cx="2903855" cy="398780"/>
          </a:xfrm>
          <a:prstGeom prst="rect">
            <a:avLst/>
          </a:prstGeom>
        </p:spPr>
        <p:txBody>
          <a:bodyPr wrap="square">
            <a:spAutoFit/>
          </a:bodyPr>
          <a:lstStyle/>
          <a:p>
            <a:r>
              <a:rPr lang="zh-CN" altLang="en-US" sz="2000" dirty="0" smtClean="0">
                <a:solidFill>
                  <a:schemeClr val="bg1"/>
                </a:solidFill>
                <a:latin typeface="+mj-ea"/>
                <a:ea typeface="+mj-ea"/>
              </a:rPr>
              <a:t>优先考虑与下一步计划</a:t>
            </a:r>
            <a:endParaRPr lang="zh-CN" altLang="en-US" sz="2000" dirty="0" smtClean="0">
              <a:solidFill>
                <a:schemeClr val="bg1"/>
              </a:solidFill>
              <a:latin typeface="+mj-ea"/>
              <a:ea typeface="+mj-ea"/>
            </a:endParaRPr>
          </a:p>
        </p:txBody>
      </p:sp>
      <p:sp>
        <p:nvSpPr>
          <p:cNvPr id="14" name="矩形 13"/>
          <p:cNvSpPr/>
          <p:nvPr>
            <p:custDataLst>
              <p:tags r:id="rId4"/>
            </p:custDataLst>
          </p:nvPr>
        </p:nvSpPr>
        <p:spPr>
          <a:xfrm>
            <a:off x="1995805" y="2372995"/>
            <a:ext cx="7571105" cy="645160"/>
          </a:xfrm>
          <a:prstGeom prst="rect">
            <a:avLst/>
          </a:prstGeom>
        </p:spPr>
        <p:txBody>
          <a:bodyPr wrap="square">
            <a:spAutoFit/>
          </a:bodyPr>
          <a:lstStyle/>
          <a:p>
            <a:r>
              <a:rPr lang="zh-CN" altLang="en-US" dirty="0">
                <a:solidFill>
                  <a:schemeClr val="tx1">
                    <a:lumMod val="50000"/>
                    <a:lumOff val="50000"/>
                  </a:schemeClr>
                </a:solidFill>
                <a:latin typeface="+mj-lt"/>
              </a:rPr>
              <a:t>商品微服务目前基本实现了提案时的功能，计划在下一步对代码进行进一步测试、改正和重构</a:t>
            </a:r>
            <a:endParaRPr lang="zh-CN" altLang="en-US" dirty="0">
              <a:solidFill>
                <a:schemeClr val="tx1">
                  <a:lumMod val="50000"/>
                  <a:lumOff val="50000"/>
                </a:schemeClr>
              </a:solidFill>
              <a:latin typeface="+mj-lt"/>
            </a:endParaRPr>
          </a:p>
        </p:txBody>
      </p:sp>
      <p:sp>
        <p:nvSpPr>
          <p:cNvPr id="16" name="矩形 15"/>
          <p:cNvSpPr/>
          <p:nvPr>
            <p:custDataLst>
              <p:tags r:id="rId5"/>
            </p:custDataLst>
          </p:nvPr>
        </p:nvSpPr>
        <p:spPr>
          <a:xfrm>
            <a:off x="1736090" y="3968750"/>
            <a:ext cx="8697595" cy="14668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custDataLst>
              <p:tags r:id="rId6"/>
            </p:custDataLst>
          </p:nvPr>
        </p:nvSpPr>
        <p:spPr>
          <a:xfrm>
            <a:off x="1619250" y="3728085"/>
            <a:ext cx="3457575" cy="475615"/>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7"/>
            </p:custDataLst>
          </p:nvPr>
        </p:nvSpPr>
        <p:spPr>
          <a:xfrm>
            <a:off x="1995805" y="3765550"/>
            <a:ext cx="2903220" cy="398780"/>
          </a:xfrm>
          <a:prstGeom prst="rect">
            <a:avLst/>
          </a:prstGeom>
        </p:spPr>
        <p:txBody>
          <a:bodyPr wrap="square">
            <a:spAutoFit/>
          </a:bodyPr>
          <a:lstStyle/>
          <a:p>
            <a:r>
              <a:rPr lang="zh-CN" altLang="en-US" sz="2000" dirty="0" smtClean="0">
                <a:solidFill>
                  <a:schemeClr val="bg1"/>
                </a:solidFill>
                <a:latin typeface="+mj-ea"/>
                <a:ea typeface="+mj-ea"/>
              </a:rPr>
              <a:t>挑战与未解决</a:t>
            </a:r>
            <a:r>
              <a:rPr lang="zh-CN" altLang="en-US" sz="2000" dirty="0" smtClean="0">
                <a:solidFill>
                  <a:schemeClr val="bg1"/>
                </a:solidFill>
                <a:latin typeface="+mj-ea"/>
                <a:ea typeface="+mj-ea"/>
              </a:rPr>
              <a:t>的问题</a:t>
            </a:r>
            <a:endParaRPr lang="zh-CN" altLang="en-US" sz="2000" dirty="0" smtClean="0">
              <a:solidFill>
                <a:schemeClr val="bg1"/>
              </a:solidFill>
              <a:latin typeface="+mj-ea"/>
              <a:ea typeface="+mj-ea"/>
            </a:endParaRPr>
          </a:p>
        </p:txBody>
      </p:sp>
      <p:sp>
        <p:nvSpPr>
          <p:cNvPr id="20" name="矩形 19"/>
          <p:cNvSpPr/>
          <p:nvPr>
            <p:custDataLst>
              <p:tags r:id="rId8"/>
            </p:custDataLst>
          </p:nvPr>
        </p:nvSpPr>
        <p:spPr>
          <a:xfrm>
            <a:off x="1995805" y="4410075"/>
            <a:ext cx="3666490" cy="368300"/>
          </a:xfrm>
          <a:prstGeom prst="rect">
            <a:avLst/>
          </a:prstGeom>
        </p:spPr>
        <p:txBody>
          <a:bodyPr wrap="square">
            <a:spAutoFit/>
          </a:bodyPr>
          <a:lstStyle/>
          <a:p>
            <a:r>
              <a:rPr lang="zh-CN" altLang="en-US" dirty="0">
                <a:solidFill>
                  <a:schemeClr val="tx1">
                    <a:lumMod val="50000"/>
                    <a:lumOff val="50000"/>
                  </a:schemeClr>
                </a:solidFill>
                <a:latin typeface="+mj-lt"/>
              </a:rPr>
              <a:t>商品微服务目前没有问题</a:t>
            </a:r>
            <a:endParaRPr lang="zh-CN" altLang="en-US" dirty="0">
              <a:solidFill>
                <a:schemeClr val="tx1">
                  <a:lumMod val="50000"/>
                  <a:lumOff val="50000"/>
                </a:schemeClr>
              </a:solidFill>
              <a:latin typeface="+mj-lt"/>
            </a:endParaRPr>
          </a:p>
        </p:txBody>
      </p:sp>
      <p:sp>
        <p:nvSpPr>
          <p:cNvPr id="15" name="矩形 14"/>
          <p:cNvSpPr/>
          <p:nvPr/>
        </p:nvSpPr>
        <p:spPr>
          <a:xfrm>
            <a:off x="5080337" y="683975"/>
            <a:ext cx="262636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商品搜索未来规划</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3" name="等腰三角形 2"/>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732659" y="82682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717734" y="3368969"/>
            <a:ext cx="3230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项目内容回顾</a:t>
            </a:r>
            <a:endParaRPr lang="zh-CN" altLang="en-US" sz="4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1378998" y="3430524"/>
            <a:ext cx="1729740" cy="583565"/>
          </a:xfrm>
          <a:prstGeom prst="rect">
            <a:avLst/>
          </a:prstGeom>
          <a:noFill/>
        </p:spPr>
        <p:txBody>
          <a:bodyPr wrap="none" rtlCol="0">
            <a:spAutoFit/>
          </a:bodyPr>
          <a:lstStyle/>
          <a:p>
            <a:r>
              <a:rPr lang="en-US" altLang="zh-CN" sz="3200" dirty="0" smtClean="0">
                <a:solidFill>
                  <a:schemeClr val="bg1"/>
                </a:solidFill>
                <a:latin typeface="Times New Roman Regular" panose="02020503050405090304" charset="0"/>
                <a:ea typeface="楷体-简" panose="02010600040101010101" charset="-122"/>
                <a:cs typeface="Times New Roman Regular" panose="02020503050405090304" charset="0"/>
              </a:rPr>
              <a:t>PART 01</a:t>
            </a:r>
            <a:endParaRPr lang="zh-CN" altLang="en-US"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1736090" y="1913255"/>
            <a:ext cx="7377430" cy="80327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6"/>
          <p:cNvSpPr/>
          <p:nvPr>
            <p:custDataLst>
              <p:tags r:id="rId2"/>
            </p:custDataLst>
          </p:nvPr>
        </p:nvSpPr>
        <p:spPr>
          <a:xfrm>
            <a:off x="1619250" y="1684655"/>
            <a:ext cx="3456940" cy="475615"/>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3"/>
            </p:custDataLst>
          </p:nvPr>
        </p:nvSpPr>
        <p:spPr>
          <a:xfrm>
            <a:off x="1995805" y="1722755"/>
            <a:ext cx="2903855" cy="398780"/>
          </a:xfrm>
          <a:prstGeom prst="rect">
            <a:avLst/>
          </a:prstGeom>
        </p:spPr>
        <p:txBody>
          <a:bodyPr wrap="square">
            <a:spAutoFit/>
          </a:bodyPr>
          <a:lstStyle/>
          <a:p>
            <a:r>
              <a:rPr lang="zh-CN" altLang="en-US" sz="2000" dirty="0" smtClean="0">
                <a:solidFill>
                  <a:schemeClr val="bg1"/>
                </a:solidFill>
                <a:latin typeface="+mj-ea"/>
                <a:ea typeface="+mj-ea"/>
              </a:rPr>
              <a:t>优先考虑与下一步计划</a:t>
            </a:r>
            <a:endParaRPr lang="zh-CN" altLang="en-US" sz="2000" dirty="0" smtClean="0">
              <a:solidFill>
                <a:schemeClr val="bg1"/>
              </a:solidFill>
              <a:latin typeface="+mj-ea"/>
              <a:ea typeface="+mj-ea"/>
            </a:endParaRPr>
          </a:p>
        </p:txBody>
      </p:sp>
      <p:sp>
        <p:nvSpPr>
          <p:cNvPr id="14" name="矩形 13"/>
          <p:cNvSpPr/>
          <p:nvPr>
            <p:custDataLst>
              <p:tags r:id="rId4"/>
            </p:custDataLst>
          </p:nvPr>
        </p:nvSpPr>
        <p:spPr>
          <a:xfrm>
            <a:off x="1995805" y="2286000"/>
            <a:ext cx="7571105" cy="368300"/>
          </a:xfrm>
          <a:prstGeom prst="rect">
            <a:avLst/>
          </a:prstGeom>
        </p:spPr>
        <p:txBody>
          <a:bodyPr wrap="square">
            <a:spAutoFit/>
          </a:bodyPr>
          <a:lstStyle/>
          <a:p>
            <a:r>
              <a:rPr lang="zh-CN" altLang="en-US" dirty="0">
                <a:solidFill>
                  <a:schemeClr val="tx1">
                    <a:lumMod val="50000"/>
                    <a:lumOff val="50000"/>
                  </a:schemeClr>
                </a:solidFill>
                <a:latin typeface="+mj-lt"/>
              </a:rPr>
              <a:t>搜索微服务目前发现了一些问题，计划在下一步进行解决</a:t>
            </a:r>
            <a:endParaRPr lang="zh-CN" altLang="en-US" dirty="0">
              <a:solidFill>
                <a:schemeClr val="tx1">
                  <a:lumMod val="50000"/>
                  <a:lumOff val="50000"/>
                </a:schemeClr>
              </a:solidFill>
              <a:latin typeface="+mj-lt"/>
            </a:endParaRPr>
          </a:p>
        </p:txBody>
      </p:sp>
      <p:sp>
        <p:nvSpPr>
          <p:cNvPr id="16" name="矩形 15"/>
          <p:cNvSpPr/>
          <p:nvPr>
            <p:custDataLst>
              <p:tags r:id="rId5"/>
            </p:custDataLst>
          </p:nvPr>
        </p:nvSpPr>
        <p:spPr>
          <a:xfrm>
            <a:off x="1736090" y="3125470"/>
            <a:ext cx="7376795" cy="241617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custDataLst>
              <p:tags r:id="rId6"/>
            </p:custDataLst>
          </p:nvPr>
        </p:nvSpPr>
        <p:spPr>
          <a:xfrm>
            <a:off x="1619250" y="2884805"/>
            <a:ext cx="3457575" cy="478155"/>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7"/>
            </p:custDataLst>
          </p:nvPr>
        </p:nvSpPr>
        <p:spPr>
          <a:xfrm>
            <a:off x="1995805" y="2922270"/>
            <a:ext cx="2903220" cy="400685"/>
          </a:xfrm>
          <a:prstGeom prst="rect">
            <a:avLst/>
          </a:prstGeom>
        </p:spPr>
        <p:txBody>
          <a:bodyPr wrap="square">
            <a:noAutofit/>
          </a:bodyPr>
          <a:lstStyle/>
          <a:p>
            <a:r>
              <a:rPr lang="zh-CN" altLang="en-US" sz="2000" dirty="0" smtClean="0">
                <a:solidFill>
                  <a:schemeClr val="bg1"/>
                </a:solidFill>
                <a:latin typeface="+mj-ea"/>
                <a:ea typeface="+mj-ea"/>
              </a:rPr>
              <a:t>挑战与未解决</a:t>
            </a:r>
            <a:r>
              <a:rPr lang="zh-CN" altLang="en-US" sz="2000" dirty="0" smtClean="0">
                <a:solidFill>
                  <a:schemeClr val="bg1"/>
                </a:solidFill>
                <a:latin typeface="+mj-ea"/>
                <a:ea typeface="+mj-ea"/>
              </a:rPr>
              <a:t>的问题</a:t>
            </a:r>
            <a:endParaRPr lang="zh-CN" altLang="en-US" sz="2000" dirty="0" smtClean="0">
              <a:solidFill>
                <a:schemeClr val="bg1"/>
              </a:solidFill>
              <a:latin typeface="+mj-ea"/>
              <a:ea typeface="+mj-ea"/>
            </a:endParaRPr>
          </a:p>
        </p:txBody>
      </p:sp>
      <p:sp>
        <p:nvSpPr>
          <p:cNvPr id="20" name="矩形 19"/>
          <p:cNvSpPr/>
          <p:nvPr>
            <p:custDataLst>
              <p:tags r:id="rId8"/>
            </p:custDataLst>
          </p:nvPr>
        </p:nvSpPr>
        <p:spPr>
          <a:xfrm>
            <a:off x="1894205" y="3566795"/>
            <a:ext cx="7152640" cy="1850390"/>
          </a:xfrm>
          <a:prstGeom prst="rect">
            <a:avLst/>
          </a:prstGeom>
        </p:spPr>
        <p:txBody>
          <a:bodyPr wrap="square">
            <a:noAutofit/>
          </a:bodyPr>
          <a:lstStyle/>
          <a:p>
            <a:r>
              <a:rPr lang="zh-CN" altLang="en-US" dirty="0">
                <a:solidFill>
                  <a:schemeClr val="tx1">
                    <a:lumMod val="50000"/>
                    <a:lumOff val="50000"/>
                  </a:schemeClr>
                </a:solidFill>
                <a:latin typeface="+mj-lt"/>
              </a:rPr>
              <a:t>在进行搜索时，主要是依赖关键词匹配的方式进行搜索，从而导致搜索偏差，如搜索手机：</a:t>
            </a:r>
            <a:endParaRPr lang="zh-CN" altLang="en-US" dirty="0">
              <a:solidFill>
                <a:schemeClr val="tx1">
                  <a:lumMod val="50000"/>
                  <a:lumOff val="50000"/>
                </a:schemeClr>
              </a:solidFill>
              <a:latin typeface="+mj-lt"/>
            </a:endParaRPr>
          </a:p>
          <a:p>
            <a:r>
              <a:rPr lang="zh-CN" altLang="en-US" dirty="0">
                <a:solidFill>
                  <a:schemeClr val="tx1">
                    <a:lumMod val="50000"/>
                    <a:lumOff val="50000"/>
                  </a:schemeClr>
                </a:solidFill>
                <a:latin typeface="+mj-lt"/>
              </a:rPr>
              <a:t>可以看到，排在前三个的并不是手机，因此这个搜索是有问题，是需要解决的，而解决这一问题，就是我们组当下的挑战之一</a:t>
            </a:r>
            <a:endParaRPr lang="zh-CN" altLang="en-US" dirty="0">
              <a:solidFill>
                <a:schemeClr val="tx1">
                  <a:lumMod val="50000"/>
                  <a:lumOff val="50000"/>
                </a:schemeClr>
              </a:solidFill>
              <a:latin typeface="+mj-lt"/>
            </a:endParaRPr>
          </a:p>
        </p:txBody>
      </p:sp>
      <p:pic>
        <p:nvPicPr>
          <p:cNvPr id="2" name="图片 13" descr="c4128a2eb401b0106be8031e16b6eb8"/>
          <p:cNvPicPr>
            <a:picLocks noChangeAspect="1"/>
          </p:cNvPicPr>
          <p:nvPr/>
        </p:nvPicPr>
        <p:blipFill>
          <a:blip r:embed="rId9"/>
          <a:stretch>
            <a:fillRect/>
          </a:stretch>
        </p:blipFill>
        <p:spPr>
          <a:xfrm>
            <a:off x="9381490" y="1456690"/>
            <a:ext cx="2522855" cy="3959860"/>
          </a:xfrm>
          <a:prstGeom prst="rect">
            <a:avLst/>
          </a:prstGeom>
        </p:spPr>
      </p:pic>
      <p:sp>
        <p:nvSpPr>
          <p:cNvPr id="15" name="矩形 14"/>
          <p:cNvSpPr/>
          <p:nvPr/>
        </p:nvSpPr>
        <p:spPr>
          <a:xfrm>
            <a:off x="5080337" y="683975"/>
            <a:ext cx="2626360" cy="460375"/>
          </a:xfrm>
          <a:prstGeom prst="rect">
            <a:avLst/>
          </a:prstGeom>
        </p:spPr>
        <p:txBody>
          <a:bodyPr wrap="none">
            <a:spAutoFit/>
          </a:bodyPr>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商品搜索未来规划</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3" name="等腰三角形 2"/>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
        <p:nvSpPr>
          <p:cNvPr id="17" name="等腰三角形 16"/>
          <p:cNvSpPr/>
          <p:nvPr/>
        </p:nvSpPr>
        <p:spPr>
          <a:xfrm rot="16200000" flipH="1">
            <a:off x="7732659" y="82682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3" name="矩形 12"/>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4" name="文本框 13"/>
          <p:cNvSpPr txBox="1"/>
          <p:nvPr/>
        </p:nvSpPr>
        <p:spPr>
          <a:xfrm>
            <a:off x="1301105" y="3248425"/>
            <a:ext cx="6634066" cy="1015663"/>
          </a:xfrm>
          <a:prstGeom prst="rect">
            <a:avLst/>
          </a:prstGeom>
          <a:noFill/>
        </p:spPr>
        <p:txBody>
          <a:bodyPr wrap="square" rtlCol="0">
            <a:spAutoFit/>
          </a:bodyPr>
          <a:lstStyle/>
          <a:p>
            <a:pPr algn="dist"/>
            <a:r>
              <a:rPr lang="zh-CN" altLang="en-US" sz="6000" dirty="0" smtClean="0">
                <a:solidFill>
                  <a:schemeClr val="bg1"/>
                </a:solidFill>
                <a:latin typeface="楷体-简" panose="02010600040101010101" charset="-122"/>
                <a:ea typeface="楷体-简" panose="02010600040101010101" charset="-122"/>
                <a:cs typeface="Times New Roman" panose="02020503050405090304" charset="0"/>
              </a:rPr>
              <a:t>谢谢大家观看</a:t>
            </a:r>
            <a:endParaRPr lang="zh-CN" altLang="en-US" sz="6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16" name="文本框 15"/>
          <p:cNvSpPr txBox="1"/>
          <p:nvPr/>
        </p:nvSpPr>
        <p:spPr>
          <a:xfrm>
            <a:off x="9293813" y="822465"/>
            <a:ext cx="1996765" cy="1015663"/>
          </a:xfrm>
          <a:prstGeom prst="rect">
            <a:avLst/>
          </a:prstGeom>
          <a:noFill/>
        </p:spPr>
        <p:txBody>
          <a:bodyPr wrap="none" rtlCol="0">
            <a:spAutoFit/>
          </a:bodyPr>
          <a:lstStyle/>
          <a:p>
            <a:r>
              <a:rPr lang="en-US" altLang="zh-CN" sz="6000" dirty="0" smtClean="0">
                <a:solidFill>
                  <a:srgbClr val="729ACD"/>
                </a:solidFill>
                <a:ea typeface="楷体-简" panose="02010600040101010101" charset="-122"/>
                <a:cs typeface="Times New Roman" panose="02020503050405090304" charset="0"/>
              </a:rPr>
              <a:t>LOGO</a:t>
            </a:r>
            <a:endParaRPr lang="zh-CN" altLang="en-US" sz="6000" dirty="0">
              <a:solidFill>
                <a:srgbClr val="729ACD"/>
              </a:solidFill>
              <a:ea typeface="楷体-简" panose="02010600040101010101" charset="-122"/>
              <a:cs typeface="Times New Roman" panose="02020503050405090304" charset="0"/>
            </a:endParaRPr>
          </a:p>
        </p:txBody>
      </p:sp>
      <p:cxnSp>
        <p:nvCxnSpPr>
          <p:cNvPr id="18" name="直接连接符 17"/>
          <p:cNvCxnSpPr/>
          <p:nvPr/>
        </p:nvCxnSpPr>
        <p:spPr>
          <a:xfrm>
            <a:off x="8266407" y="1331170"/>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6955877" y="5254942"/>
            <a:ext cx="1390262" cy="261258"/>
          </a:xfrm>
          <a:prstGeom prst="roundRect">
            <a:avLst>
              <a:gd name="adj" fmla="val 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4" name="文本框 23"/>
          <p:cNvSpPr txBox="1"/>
          <p:nvPr/>
        </p:nvSpPr>
        <p:spPr>
          <a:xfrm>
            <a:off x="6918767" y="5239474"/>
            <a:ext cx="1427480" cy="306705"/>
          </a:xfrm>
          <a:prstGeom prst="rect">
            <a:avLst/>
          </a:prstGeom>
          <a:noFill/>
        </p:spPr>
        <p:txBody>
          <a:bodyPr wrap="none" rtlCol="0">
            <a:spAutoFit/>
          </a:bodyPr>
          <a:lstStyle/>
          <a:p>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汇报人：</a:t>
            </a:r>
            <a:r>
              <a:rPr lang="zh-CN" altLang="en-US" sz="1400" dirty="0" smtClean="0">
                <a:solidFill>
                  <a:schemeClr val="bg1"/>
                </a:solidFill>
                <a:latin typeface="楷体-简" panose="02010600040101010101" charset="-122"/>
                <a:ea typeface="楷体-简" panose="02010600040101010101" charset="-122"/>
                <a:cs typeface="Times New Roman" panose="02020503050405090304" charset="0"/>
              </a:rPr>
              <a:t>胡峻玮</a:t>
            </a:r>
            <a:endParaRPr lang="zh-CN" altLang="en-US" sz="1400" dirty="0" smtClean="0">
              <a:solidFill>
                <a:schemeClr val="bg1"/>
              </a:solidFill>
              <a:latin typeface="楷体-简" panose="02010600040101010101" charset="-122"/>
              <a:ea typeface="楷体-简" panose="02010600040101010101" charset="-122"/>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圆角 69"/>
          <p:cNvSpPr/>
          <p:nvPr/>
        </p:nvSpPr>
        <p:spPr>
          <a:xfrm>
            <a:off x="641985" y="1061085"/>
            <a:ext cx="1453515" cy="368935"/>
          </a:xfrm>
          <a:prstGeom prst="roundRect">
            <a:avLst/>
          </a:prstGeom>
          <a:solidFill>
            <a:srgbClr val="D6D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2400">
              <a:ea typeface="Times New Roman" panose="02020503050405090304" charset="0"/>
              <a:cs typeface="Times New Roman" panose="02020503050405090304" charset="0"/>
            </a:endParaRPr>
          </a:p>
        </p:txBody>
      </p:sp>
      <p:sp>
        <p:nvSpPr>
          <p:cNvPr id="23" name="矩形 22"/>
          <p:cNvSpPr/>
          <p:nvPr/>
        </p:nvSpPr>
        <p:spPr>
          <a:xfrm>
            <a:off x="5361193" y="892721"/>
            <a:ext cx="1453680" cy="213995"/>
          </a:xfrm>
          <a:prstGeom prst="rect">
            <a:avLst/>
          </a:prstGeom>
        </p:spPr>
        <p:txBody>
          <a:bodyPr wrap="square">
            <a:spAutoFit/>
          </a:bodyPr>
          <a:lstStyle/>
          <a:p>
            <a:pPr algn="ctr">
              <a:defRPr/>
            </a:pPr>
            <a:r>
              <a:rPr lang="en-US" altLang="zh-CN" sz="800" dirty="0">
                <a:solidFill>
                  <a:srgbClr val="2F414B"/>
                </a:solidFill>
                <a:latin typeface="Times New Roman" panose="02020503050405090304" charset="0"/>
                <a:ea typeface="楷体-简" panose="02010600040101010101" charset="-122"/>
                <a:cs typeface="+mn-ea"/>
                <a:sym typeface="Arial" panose="020B0604020202090204" pitchFamily="34" charset="0"/>
              </a:rPr>
              <a:t>PROJECT CONTENT</a:t>
            </a:r>
            <a:endParaRPr lang="en-US" altLang="zh-CN" sz="800" dirty="0">
              <a:solidFill>
                <a:srgbClr val="2F414B"/>
              </a:solidFill>
              <a:latin typeface="Times New Roman" panose="02020503050405090304" charset="0"/>
              <a:ea typeface="楷体-简" panose="02010600040101010101" charset="-122"/>
              <a:cs typeface="+mn-ea"/>
              <a:sym typeface="Arial" panose="020B0604020202090204" pitchFamily="34" charset="0"/>
            </a:endParaRPr>
          </a:p>
        </p:txBody>
      </p:sp>
      <p:sp>
        <p:nvSpPr>
          <p:cNvPr id="24" name="文本框 23"/>
          <p:cNvSpPr txBox="1"/>
          <p:nvPr/>
        </p:nvSpPr>
        <p:spPr>
          <a:xfrm>
            <a:off x="4208688" y="317921"/>
            <a:ext cx="3758691"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charset="-122"/>
                <a:ea typeface="微软雅黑" charset="-122"/>
              </a:defRPr>
            </a:lvl1pPr>
          </a:lstStyle>
          <a:p>
            <a:pPr>
              <a:lnSpc>
                <a:spcPct val="100000"/>
              </a:lnSpc>
              <a:defRPr/>
            </a:pPr>
            <a:r>
              <a:rPr lang="zh-CN" altLang="en-US" sz="3200" b="1" dirty="0">
                <a:solidFill>
                  <a:srgbClr val="2F414B"/>
                </a:solidFill>
                <a:latin typeface="Times New Roman" panose="02020503050405090304" charset="0"/>
                <a:ea typeface="楷体-简" panose="02010600040101010101" charset="-122"/>
                <a:cs typeface="+mn-ea"/>
                <a:sym typeface="Arial" panose="020B0604020202090204" pitchFamily="34" charset="0"/>
              </a:rPr>
              <a:t>项目内容回顾</a:t>
            </a:r>
            <a:endParaRPr lang="zh-CN" altLang="en-US" sz="3200" b="1" dirty="0">
              <a:solidFill>
                <a:srgbClr val="2F414B"/>
              </a:solidFill>
              <a:latin typeface="Times New Roman" panose="02020503050405090304" charset="0"/>
              <a:ea typeface="楷体-简" panose="02010600040101010101" charset="-122"/>
              <a:cs typeface="+mn-ea"/>
              <a:sym typeface="Arial" panose="020B0604020202090204" pitchFamily="34" charset="0"/>
            </a:endParaRPr>
          </a:p>
        </p:txBody>
      </p:sp>
      <p:grpSp>
        <p:nvGrpSpPr>
          <p:cNvPr id="25" name="组合 24"/>
          <p:cNvGrpSpPr/>
          <p:nvPr/>
        </p:nvGrpSpPr>
        <p:grpSpPr>
          <a:xfrm>
            <a:off x="3077391" y="640517"/>
            <a:ext cx="6065788" cy="0"/>
            <a:chOff x="4615664" y="960506"/>
            <a:chExt cx="9102718" cy="0"/>
          </a:xfrm>
        </p:grpSpPr>
        <p:cxnSp>
          <p:nvCxnSpPr>
            <p:cNvPr id="26"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Freeform 79"/>
          <p:cNvSpPr/>
          <p:nvPr/>
        </p:nvSpPr>
        <p:spPr bwMode="auto">
          <a:xfrm>
            <a:off x="6845220" y="3038404"/>
            <a:ext cx="638089" cy="928563"/>
          </a:xfrm>
          <a:custGeom>
            <a:avLst/>
            <a:gdLst>
              <a:gd name="T0" fmla="*/ 857043552 w 476"/>
              <a:gd name="T1" fmla="*/ 0 h 692"/>
              <a:gd name="T2" fmla="*/ 0 w 476"/>
              <a:gd name="T3" fmla="*/ 1007484224 h 692"/>
              <a:gd name="T4" fmla="*/ 140440062 w 476"/>
              <a:gd name="T5" fmla="*/ 1247190407 h 692"/>
              <a:gd name="T6" fmla="*/ 857043552 w 476"/>
              <a:gd name="T7" fmla="*/ 0 h 6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7" name="Freeform 81"/>
          <p:cNvSpPr/>
          <p:nvPr/>
        </p:nvSpPr>
        <p:spPr bwMode="auto">
          <a:xfrm>
            <a:off x="6516651" y="4536801"/>
            <a:ext cx="103175" cy="180951"/>
          </a:xfrm>
          <a:custGeom>
            <a:avLst/>
            <a:gdLst>
              <a:gd name="T0" fmla="*/ 138577411 w 76"/>
              <a:gd name="T1" fmla="*/ 0 h 135"/>
              <a:gd name="T2" fmla="*/ 0 w 76"/>
              <a:gd name="T3" fmla="*/ 243042722 h 135"/>
              <a:gd name="T4" fmla="*/ 138577411 w 76"/>
              <a:gd name="T5" fmla="*/ 0 h 135"/>
              <a:gd name="T6" fmla="*/ 138577411 w 76"/>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35">
                <a:moveTo>
                  <a:pt x="76" y="0"/>
                </a:moveTo>
                <a:lnTo>
                  <a:pt x="0" y="135"/>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0" name="Freeform 82"/>
          <p:cNvSpPr/>
          <p:nvPr/>
        </p:nvSpPr>
        <p:spPr bwMode="auto">
          <a:xfrm>
            <a:off x="6516651" y="4536801"/>
            <a:ext cx="103175" cy="180951"/>
          </a:xfrm>
          <a:custGeom>
            <a:avLst/>
            <a:gdLst>
              <a:gd name="T0" fmla="*/ 138577411 w 76"/>
              <a:gd name="T1" fmla="*/ 0 h 135"/>
              <a:gd name="T2" fmla="*/ 0 w 76"/>
              <a:gd name="T3" fmla="*/ 243042722 h 135"/>
              <a:gd name="T4" fmla="*/ 138577411 w 76"/>
              <a:gd name="T5" fmla="*/ 0 h 135"/>
              <a:gd name="T6" fmla="*/ 138577411 w 76"/>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35">
                <a:moveTo>
                  <a:pt x="76" y="0"/>
                </a:moveTo>
                <a:lnTo>
                  <a:pt x="0"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1" name="Freeform 84"/>
          <p:cNvSpPr/>
          <p:nvPr/>
        </p:nvSpPr>
        <p:spPr bwMode="auto">
          <a:xfrm>
            <a:off x="6516652" y="4536801"/>
            <a:ext cx="1071419" cy="180951"/>
          </a:xfrm>
          <a:custGeom>
            <a:avLst/>
            <a:gdLst>
              <a:gd name="T0" fmla="*/ 137053982 w 798"/>
              <a:gd name="T1" fmla="*/ 0 h 135"/>
              <a:gd name="T2" fmla="*/ 0 w 798"/>
              <a:gd name="T3" fmla="*/ 243042722 h 135"/>
              <a:gd name="T4" fmla="*/ 1439066139 w 798"/>
              <a:gd name="T5" fmla="*/ 243042722 h 135"/>
              <a:gd name="T6" fmla="*/ 137053982 w 798"/>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3" name="Freeform 86"/>
          <p:cNvSpPr/>
          <p:nvPr/>
        </p:nvSpPr>
        <p:spPr bwMode="auto">
          <a:xfrm>
            <a:off x="5653168" y="4717752"/>
            <a:ext cx="206347" cy="0"/>
          </a:xfrm>
          <a:custGeom>
            <a:avLst/>
            <a:gdLst>
              <a:gd name="T0" fmla="*/ 277153584 w 154"/>
              <a:gd name="T1" fmla="*/ 0 w 154"/>
              <a:gd name="T2" fmla="*/ 277153584 w 154"/>
              <a:gd name="T3" fmla="*/ 277153584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154" y="0"/>
                </a:moveTo>
                <a:lnTo>
                  <a:pt x="0"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4" name="Freeform 87"/>
          <p:cNvSpPr/>
          <p:nvPr/>
        </p:nvSpPr>
        <p:spPr bwMode="auto">
          <a:xfrm>
            <a:off x="5653168" y="4717752"/>
            <a:ext cx="206347" cy="0"/>
          </a:xfrm>
          <a:custGeom>
            <a:avLst/>
            <a:gdLst>
              <a:gd name="T0" fmla="*/ 277153584 w 154"/>
              <a:gd name="T1" fmla="*/ 0 w 154"/>
              <a:gd name="T2" fmla="*/ 277153584 w 154"/>
              <a:gd name="T3" fmla="*/ 277153584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154" y="0"/>
                </a:moveTo>
                <a:lnTo>
                  <a:pt x="0"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5" name="Freeform 89"/>
          <p:cNvSpPr/>
          <p:nvPr/>
        </p:nvSpPr>
        <p:spPr bwMode="auto">
          <a:xfrm>
            <a:off x="5653168" y="4717752"/>
            <a:ext cx="533328" cy="928563"/>
          </a:xfrm>
          <a:custGeom>
            <a:avLst/>
            <a:gdLst>
              <a:gd name="T0" fmla="*/ 0 w 398"/>
              <a:gd name="T1" fmla="*/ 0 h 691"/>
              <a:gd name="T2" fmla="*/ 8999450 w 398"/>
              <a:gd name="T3" fmla="*/ 12634726 h 691"/>
              <a:gd name="T4" fmla="*/ 716334757 w 398"/>
              <a:gd name="T5" fmla="*/ 1247191697 h 691"/>
              <a:gd name="T6" fmla="*/ 277175011 w 398"/>
              <a:gd name="T7" fmla="*/ 0 h 691"/>
              <a:gd name="T8" fmla="*/ 0 w 398"/>
              <a:gd name="T9" fmla="*/ 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6" name="Freeform 91"/>
          <p:cNvSpPr/>
          <p:nvPr/>
        </p:nvSpPr>
        <p:spPr bwMode="auto">
          <a:xfrm>
            <a:off x="4683337" y="3966967"/>
            <a:ext cx="638089" cy="928561"/>
          </a:xfrm>
          <a:custGeom>
            <a:avLst/>
            <a:gdLst>
              <a:gd name="T0" fmla="*/ 720204620 w 476"/>
              <a:gd name="T1" fmla="*/ 0 h 691"/>
              <a:gd name="T2" fmla="*/ 0 w 476"/>
              <a:gd name="T3" fmla="*/ 1247190354 h 691"/>
              <a:gd name="T4" fmla="*/ 720204620 w 476"/>
              <a:gd name="T5" fmla="*/ 0 h 691"/>
              <a:gd name="T6" fmla="*/ 857043552 w 476"/>
              <a:gd name="T7" fmla="*/ 238247863 h 691"/>
              <a:gd name="T8" fmla="*/ 857043552 w 476"/>
              <a:gd name="T9" fmla="*/ 238247863 h 691"/>
              <a:gd name="T10" fmla="*/ 720204620 w 476"/>
              <a:gd name="T11" fmla="*/ 0 h 6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6" h="691">
                <a:moveTo>
                  <a:pt x="400" y="0"/>
                </a:moveTo>
                <a:lnTo>
                  <a:pt x="0" y="691"/>
                </a:lnTo>
                <a:lnTo>
                  <a:pt x="400" y="0"/>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7" name="Freeform 92"/>
          <p:cNvSpPr/>
          <p:nvPr/>
        </p:nvSpPr>
        <p:spPr bwMode="auto">
          <a:xfrm>
            <a:off x="4683337" y="3966967"/>
            <a:ext cx="638089" cy="928561"/>
          </a:xfrm>
          <a:custGeom>
            <a:avLst/>
            <a:gdLst>
              <a:gd name="T0" fmla="*/ 720204620 w 476"/>
              <a:gd name="T1" fmla="*/ 0 h 691"/>
              <a:gd name="T2" fmla="*/ 0 w 476"/>
              <a:gd name="T3" fmla="*/ 1247190354 h 691"/>
              <a:gd name="T4" fmla="*/ 720204620 w 476"/>
              <a:gd name="T5" fmla="*/ 0 h 691"/>
              <a:gd name="T6" fmla="*/ 857043552 w 476"/>
              <a:gd name="T7" fmla="*/ 238247863 h 691"/>
              <a:gd name="T8" fmla="*/ 857043552 w 476"/>
              <a:gd name="T9" fmla="*/ 238247863 h 691"/>
              <a:gd name="T10" fmla="*/ 720204620 w 476"/>
              <a:gd name="T11" fmla="*/ 0 h 6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6" h="691">
                <a:moveTo>
                  <a:pt x="400" y="0"/>
                </a:moveTo>
                <a:lnTo>
                  <a:pt x="0" y="691"/>
                </a:lnTo>
                <a:lnTo>
                  <a:pt x="400" y="0"/>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8" name="Freeform 94"/>
          <p:cNvSpPr/>
          <p:nvPr/>
        </p:nvSpPr>
        <p:spPr bwMode="auto">
          <a:xfrm>
            <a:off x="4683337" y="3966967"/>
            <a:ext cx="638089" cy="928561"/>
          </a:xfrm>
          <a:custGeom>
            <a:avLst/>
            <a:gdLst>
              <a:gd name="T0" fmla="*/ 720204620 w 476"/>
              <a:gd name="T1" fmla="*/ 0 h 691"/>
              <a:gd name="T2" fmla="*/ 0 w 476"/>
              <a:gd name="T3" fmla="*/ 1247190354 h 691"/>
              <a:gd name="T4" fmla="*/ 857043552 w 476"/>
              <a:gd name="T5" fmla="*/ 238247863 h 691"/>
              <a:gd name="T6" fmla="*/ 720204620 w 476"/>
              <a:gd name="T7" fmla="*/ 0 h 6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19" name="Freeform 96"/>
          <p:cNvSpPr/>
          <p:nvPr/>
        </p:nvSpPr>
        <p:spPr bwMode="auto">
          <a:xfrm>
            <a:off x="5548407" y="3219355"/>
            <a:ext cx="104761" cy="177776"/>
          </a:xfrm>
          <a:custGeom>
            <a:avLst/>
            <a:gdLst>
              <a:gd name="T0" fmla="*/ 140708795 w 78"/>
              <a:gd name="T1" fmla="*/ 0 h 133"/>
              <a:gd name="T2" fmla="*/ 0 w 78"/>
              <a:gd name="T3" fmla="*/ 238778716 h 133"/>
              <a:gd name="T4" fmla="*/ 0 w 78"/>
              <a:gd name="T5" fmla="*/ 238778716 h 133"/>
              <a:gd name="T6" fmla="*/ 140708795 w 78"/>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33">
                <a:moveTo>
                  <a:pt x="78" y="0"/>
                </a:move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20" name="Freeform 97"/>
          <p:cNvSpPr/>
          <p:nvPr/>
        </p:nvSpPr>
        <p:spPr bwMode="auto">
          <a:xfrm>
            <a:off x="5548407" y="3219355"/>
            <a:ext cx="104761" cy="177776"/>
          </a:xfrm>
          <a:custGeom>
            <a:avLst/>
            <a:gdLst>
              <a:gd name="T0" fmla="*/ 140708795 w 78"/>
              <a:gd name="T1" fmla="*/ 0 h 133"/>
              <a:gd name="T2" fmla="*/ 0 w 78"/>
              <a:gd name="T3" fmla="*/ 238778716 h 133"/>
              <a:gd name="T4" fmla="*/ 0 w 78"/>
              <a:gd name="T5" fmla="*/ 238778716 h 133"/>
              <a:gd name="T6" fmla="*/ 140708795 w 78"/>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33">
                <a:moveTo>
                  <a:pt x="78" y="0"/>
                </a:move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21" name="Freeform 99"/>
          <p:cNvSpPr/>
          <p:nvPr/>
        </p:nvSpPr>
        <p:spPr bwMode="auto">
          <a:xfrm>
            <a:off x="4578576" y="3219355"/>
            <a:ext cx="1074592" cy="177776"/>
          </a:xfrm>
          <a:custGeom>
            <a:avLst/>
            <a:gdLst>
              <a:gd name="T0" fmla="*/ 1443328802 w 800"/>
              <a:gd name="T1" fmla="*/ 0 h 133"/>
              <a:gd name="T2" fmla="*/ 0 w 800"/>
              <a:gd name="T3" fmla="*/ 0 h 133"/>
              <a:gd name="T4" fmla="*/ 1302604082 w 800"/>
              <a:gd name="T5" fmla="*/ 238778716 h 133"/>
              <a:gd name="T6" fmla="*/ 1443328802 w 800"/>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22" name="Freeform 101"/>
          <p:cNvSpPr/>
          <p:nvPr/>
        </p:nvSpPr>
        <p:spPr bwMode="auto">
          <a:xfrm>
            <a:off x="6310304" y="3219355"/>
            <a:ext cx="206347" cy="0"/>
          </a:xfrm>
          <a:custGeom>
            <a:avLst/>
            <a:gdLst>
              <a:gd name="T0" fmla="*/ 0 w 154"/>
              <a:gd name="T1" fmla="*/ 0 w 154"/>
              <a:gd name="T2" fmla="*/ 277153584 w 154"/>
              <a:gd name="T3" fmla="*/ 0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29" name="Freeform 102"/>
          <p:cNvSpPr/>
          <p:nvPr/>
        </p:nvSpPr>
        <p:spPr bwMode="auto">
          <a:xfrm>
            <a:off x="6310304" y="3219355"/>
            <a:ext cx="206347" cy="0"/>
          </a:xfrm>
          <a:custGeom>
            <a:avLst/>
            <a:gdLst>
              <a:gd name="T0" fmla="*/ 0 w 154"/>
              <a:gd name="T1" fmla="*/ 0 w 154"/>
              <a:gd name="T2" fmla="*/ 277153584 w 154"/>
              <a:gd name="T3" fmla="*/ 0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sp>
        <p:nvSpPr>
          <p:cNvPr id="31" name="Freeform 104"/>
          <p:cNvSpPr/>
          <p:nvPr/>
        </p:nvSpPr>
        <p:spPr bwMode="auto">
          <a:xfrm>
            <a:off x="5980149" y="2290793"/>
            <a:ext cx="536503" cy="928561"/>
          </a:xfrm>
          <a:custGeom>
            <a:avLst/>
            <a:gdLst>
              <a:gd name="T0" fmla="*/ 0 w 400"/>
              <a:gd name="T1" fmla="*/ 0 h 691"/>
              <a:gd name="T2" fmla="*/ 443168024 w 400"/>
              <a:gd name="T3" fmla="*/ 1247190354 h 691"/>
              <a:gd name="T4" fmla="*/ 720598762 w 400"/>
              <a:gd name="T5" fmla="*/ 1247190354 h 691"/>
              <a:gd name="T6" fmla="*/ 327872812 w 400"/>
              <a:gd name="T7" fmla="*/ 568545945 h 691"/>
              <a:gd name="T8" fmla="*/ 0 w 400"/>
              <a:gd name="T9" fmla="*/ 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3600">
              <a:cs typeface="+mn-ea"/>
              <a:sym typeface="+mn-lt"/>
            </a:endParaRPr>
          </a:p>
        </p:txBody>
      </p:sp>
      <p:grpSp>
        <p:nvGrpSpPr>
          <p:cNvPr id="33" name="Group 1"/>
          <p:cNvGrpSpPr/>
          <p:nvPr/>
        </p:nvGrpSpPr>
        <p:grpSpPr bwMode="auto">
          <a:xfrm>
            <a:off x="4172231" y="2059049"/>
            <a:ext cx="2344420" cy="1404747"/>
            <a:chOff x="4182282" y="1935228"/>
            <a:chExt cx="2346151" cy="1404736"/>
          </a:xfrm>
          <a:solidFill>
            <a:schemeClr val="accent1"/>
          </a:solidFill>
        </p:grpSpPr>
        <p:sp>
          <p:nvSpPr>
            <p:cNvPr id="34" name="Freeform 100"/>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35" name="Freeform 103"/>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36" name="Freeform 119"/>
          <p:cNvSpPr>
            <a:spLocks noChangeArrowheads="1"/>
          </p:cNvSpPr>
          <p:nvPr/>
        </p:nvSpPr>
        <p:spPr bwMode="auto">
          <a:xfrm>
            <a:off x="5159521" y="2403489"/>
            <a:ext cx="515867" cy="461900"/>
          </a:xfrm>
          <a:custGeom>
            <a:avLst/>
            <a:gdLst>
              <a:gd name="T0" fmla="*/ 460626 w 497"/>
              <a:gd name="T1" fmla="*/ 72821 h 444"/>
              <a:gd name="T2" fmla="*/ 460626 w 497"/>
              <a:gd name="T3" fmla="*/ 72821 h 444"/>
              <a:gd name="T4" fmla="*/ 442950 w 497"/>
              <a:gd name="T5" fmla="*/ 72821 h 444"/>
              <a:gd name="T6" fmla="*/ 442950 w 497"/>
              <a:gd name="T7" fmla="*/ 460856 h 444"/>
              <a:gd name="T8" fmla="*/ 460626 w 497"/>
              <a:gd name="T9" fmla="*/ 460856 h 444"/>
              <a:gd name="T10" fmla="*/ 515735 w 497"/>
              <a:gd name="T11" fmla="*/ 414042 h 444"/>
              <a:gd name="T12" fmla="*/ 515735 w 497"/>
              <a:gd name="T13" fmla="*/ 128998 h 444"/>
              <a:gd name="T14" fmla="*/ 460626 w 497"/>
              <a:gd name="T15" fmla="*/ 72821 h 444"/>
              <a:gd name="T16" fmla="*/ 0 w 497"/>
              <a:gd name="T17" fmla="*/ 128998 h 444"/>
              <a:gd name="T18" fmla="*/ 0 w 497"/>
              <a:gd name="T19" fmla="*/ 128998 h 444"/>
              <a:gd name="T20" fmla="*/ 0 w 497"/>
              <a:gd name="T21" fmla="*/ 414042 h 444"/>
              <a:gd name="T22" fmla="*/ 55109 w 497"/>
              <a:gd name="T23" fmla="*/ 460856 h 444"/>
              <a:gd name="T24" fmla="*/ 73825 w 497"/>
              <a:gd name="T25" fmla="*/ 460856 h 444"/>
              <a:gd name="T26" fmla="*/ 73825 w 497"/>
              <a:gd name="T27" fmla="*/ 72821 h 444"/>
              <a:gd name="T28" fmla="*/ 55109 w 497"/>
              <a:gd name="T29" fmla="*/ 72821 h 444"/>
              <a:gd name="T30" fmla="*/ 0 w 497"/>
              <a:gd name="T31" fmla="*/ 128998 h 444"/>
              <a:gd name="T32" fmla="*/ 350409 w 497"/>
              <a:gd name="T33" fmla="*/ 27048 h 444"/>
              <a:gd name="T34" fmla="*/ 350409 w 497"/>
              <a:gd name="T35" fmla="*/ 27048 h 444"/>
              <a:gd name="T36" fmla="*/ 257868 w 497"/>
              <a:gd name="T37" fmla="*/ 0 h 444"/>
              <a:gd name="T38" fmla="*/ 166366 w 497"/>
              <a:gd name="T39" fmla="*/ 27048 h 444"/>
              <a:gd name="T40" fmla="*/ 166366 w 497"/>
              <a:gd name="T41" fmla="*/ 72821 h 444"/>
              <a:gd name="T42" fmla="*/ 111257 w 497"/>
              <a:gd name="T43" fmla="*/ 72821 h 444"/>
              <a:gd name="T44" fmla="*/ 111257 w 497"/>
              <a:gd name="T45" fmla="*/ 460856 h 444"/>
              <a:gd name="T46" fmla="*/ 405518 w 497"/>
              <a:gd name="T47" fmla="*/ 460856 h 444"/>
              <a:gd name="T48" fmla="*/ 405518 w 497"/>
              <a:gd name="T49" fmla="*/ 72821 h 444"/>
              <a:gd name="T50" fmla="*/ 350409 w 497"/>
              <a:gd name="T51" fmla="*/ 72821 h 444"/>
              <a:gd name="T52" fmla="*/ 350409 w 497"/>
              <a:gd name="T53" fmla="*/ 27048 h 444"/>
              <a:gd name="T54" fmla="*/ 312976 w 497"/>
              <a:gd name="T55" fmla="*/ 72821 h 444"/>
              <a:gd name="T56" fmla="*/ 312976 w 497"/>
              <a:gd name="T57" fmla="*/ 72821 h 444"/>
              <a:gd name="T58" fmla="*/ 202759 w 497"/>
              <a:gd name="T59" fmla="*/ 72821 h 444"/>
              <a:gd name="T60" fmla="*/ 202759 w 497"/>
              <a:gd name="T61" fmla="*/ 45773 h 444"/>
              <a:gd name="T62" fmla="*/ 257868 w 497"/>
              <a:gd name="T63" fmla="*/ 27048 h 444"/>
              <a:gd name="T64" fmla="*/ 312976 w 497"/>
              <a:gd name="T65" fmla="*/ 45773 h 444"/>
              <a:gd name="T66" fmla="*/ 312976 w 497"/>
              <a:gd name="T67" fmla="*/ 72821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p:spPr>
        <p:txBody>
          <a:bodyPr wrap="none" anchor="ctr"/>
          <a:lstStyle/>
          <a:p>
            <a:pPr eaLnBrk="1" hangingPunct="1">
              <a:defRPr/>
            </a:pPr>
            <a:endParaRPr lang="zh-CN" altLang="en-US" sz="3600">
              <a:cs typeface="+mn-ea"/>
              <a:sym typeface="+mn-lt"/>
            </a:endParaRPr>
          </a:p>
        </p:txBody>
      </p:sp>
      <p:grpSp>
        <p:nvGrpSpPr>
          <p:cNvPr id="37" name="Group 2"/>
          <p:cNvGrpSpPr/>
          <p:nvPr/>
        </p:nvGrpSpPr>
        <p:grpSpPr bwMode="auto">
          <a:xfrm>
            <a:off x="5564280" y="2059049"/>
            <a:ext cx="1998393" cy="1907917"/>
            <a:chOff x="5574932" y="1935228"/>
            <a:chExt cx="1999668" cy="1908347"/>
          </a:xfrm>
          <a:solidFill>
            <a:schemeClr val="accent1"/>
          </a:solidFill>
        </p:grpSpPr>
        <p:sp>
          <p:nvSpPr>
            <p:cNvPr id="38" name="Freeform 77"/>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39" name="Freeform 78"/>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40" name="Freeform 28"/>
          <p:cNvSpPr>
            <a:spLocks noChangeArrowheads="1"/>
          </p:cNvSpPr>
          <p:nvPr/>
        </p:nvSpPr>
        <p:spPr bwMode="auto">
          <a:xfrm>
            <a:off x="6618237" y="2425712"/>
            <a:ext cx="576185" cy="485709"/>
          </a:xfrm>
          <a:custGeom>
            <a:avLst/>
            <a:gdLst>
              <a:gd name="T0" fmla="*/ 143818 w 498"/>
              <a:gd name="T1" fmla="*/ 94097 h 418"/>
              <a:gd name="T2" fmla="*/ 143818 w 498"/>
              <a:gd name="T3" fmla="*/ 94097 h 418"/>
              <a:gd name="T4" fmla="*/ 41754 w 498"/>
              <a:gd name="T5" fmla="*/ 299716 h 418"/>
              <a:gd name="T6" fmla="*/ 401300 w 498"/>
              <a:gd name="T7" fmla="*/ 134756 h 418"/>
              <a:gd name="T8" fmla="*/ 10438 w 498"/>
              <a:gd name="T9" fmla="*/ 443765 h 418"/>
              <a:gd name="T10" fmla="*/ 51032 w 498"/>
              <a:gd name="T11" fmla="*/ 464676 h 418"/>
              <a:gd name="T12" fmla="*/ 112503 w 498"/>
              <a:gd name="T13" fmla="*/ 361285 h 418"/>
              <a:gd name="T14" fmla="*/ 339829 w 498"/>
              <a:gd name="T15" fmla="*/ 361285 h 418"/>
              <a:gd name="T16" fmla="*/ 543958 w 498"/>
              <a:gd name="T17" fmla="*/ 83642 h 418"/>
              <a:gd name="T18" fmla="*/ 143818 w 498"/>
              <a:gd name="T19" fmla="*/ 94097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pPr eaLnBrk="1" hangingPunct="1">
              <a:defRPr/>
            </a:pPr>
            <a:endParaRPr lang="zh-CN" altLang="en-US" sz="3600">
              <a:cs typeface="+mn-ea"/>
              <a:sym typeface="+mn-lt"/>
            </a:endParaRPr>
          </a:p>
        </p:txBody>
      </p:sp>
      <p:grpSp>
        <p:nvGrpSpPr>
          <p:cNvPr id="41" name="Group 3"/>
          <p:cNvGrpSpPr/>
          <p:nvPr/>
        </p:nvGrpSpPr>
        <p:grpSpPr bwMode="auto">
          <a:xfrm>
            <a:off x="6516652" y="2560631"/>
            <a:ext cx="1714268" cy="2157121"/>
            <a:chOff x="6528433" y="2437495"/>
            <a:chExt cx="1713617" cy="2156795"/>
          </a:xfrm>
          <a:solidFill>
            <a:schemeClr val="accent1"/>
          </a:solidFill>
        </p:grpSpPr>
        <p:sp>
          <p:nvSpPr>
            <p:cNvPr id="42" name="Freeform 80"/>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43" name="Freeform 83"/>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44" name="Freeform 154"/>
          <p:cNvSpPr>
            <a:spLocks noChangeArrowheads="1"/>
          </p:cNvSpPr>
          <p:nvPr/>
        </p:nvSpPr>
        <p:spPr bwMode="auto">
          <a:xfrm>
            <a:off x="7338865" y="3700303"/>
            <a:ext cx="392060" cy="533328"/>
          </a:xfrm>
          <a:custGeom>
            <a:avLst/>
            <a:gdLst>
              <a:gd name="T0" fmla="*/ 382887 w 355"/>
              <a:gd name="T1" fmla="*/ 144602 h 487"/>
              <a:gd name="T2" fmla="*/ 382887 w 355"/>
              <a:gd name="T3" fmla="*/ 144602 h 487"/>
              <a:gd name="T4" fmla="*/ 128367 w 355"/>
              <a:gd name="T5" fmla="*/ 18623 h 487"/>
              <a:gd name="T6" fmla="*/ 9960 w 355"/>
              <a:gd name="T7" fmla="*/ 58060 h 487"/>
              <a:gd name="T8" fmla="*/ 0 w 355"/>
              <a:gd name="T9" fmla="*/ 86542 h 487"/>
              <a:gd name="T10" fmla="*/ 9960 w 355"/>
              <a:gd name="T11" fmla="*/ 377936 h 487"/>
              <a:gd name="T12" fmla="*/ 19919 w 355"/>
              <a:gd name="T13" fmla="*/ 397654 h 487"/>
              <a:gd name="T14" fmla="*/ 245668 w 355"/>
              <a:gd name="T15" fmla="*/ 532397 h 487"/>
              <a:gd name="T16" fmla="*/ 255627 w 355"/>
              <a:gd name="T17" fmla="*/ 532397 h 487"/>
              <a:gd name="T18" fmla="*/ 265587 w 355"/>
              <a:gd name="T19" fmla="*/ 532397 h 487"/>
              <a:gd name="T20" fmla="*/ 274440 w 355"/>
              <a:gd name="T21" fmla="*/ 523633 h 487"/>
              <a:gd name="T22" fmla="*/ 274440 w 355"/>
              <a:gd name="T23" fmla="*/ 222380 h 487"/>
              <a:gd name="T24" fmla="*/ 265587 w 355"/>
              <a:gd name="T25" fmla="*/ 202661 h 487"/>
              <a:gd name="T26" fmla="*/ 48691 w 355"/>
              <a:gd name="T27" fmla="*/ 76683 h 487"/>
              <a:gd name="T28" fmla="*/ 78569 w 355"/>
              <a:gd name="T29" fmla="*/ 58060 h 487"/>
              <a:gd name="T30" fmla="*/ 118407 w 355"/>
              <a:gd name="T31" fmla="*/ 48201 h 487"/>
              <a:gd name="T32" fmla="*/ 333090 w 355"/>
              <a:gd name="T33" fmla="*/ 164320 h 487"/>
              <a:gd name="T34" fmla="*/ 343049 w 355"/>
              <a:gd name="T35" fmla="*/ 174179 h 487"/>
              <a:gd name="T36" fmla="*/ 343049 w 355"/>
              <a:gd name="T37" fmla="*/ 465573 h 487"/>
              <a:gd name="T38" fmla="*/ 362968 w 355"/>
              <a:gd name="T39" fmla="*/ 484196 h 487"/>
              <a:gd name="T40" fmla="*/ 391740 w 355"/>
              <a:gd name="T41" fmla="*/ 465573 h 487"/>
              <a:gd name="T42" fmla="*/ 391740 w 355"/>
              <a:gd name="T43" fmla="*/ 154461 h 487"/>
              <a:gd name="T44" fmla="*/ 382887 w 355"/>
              <a:gd name="T45" fmla="*/ 144602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anchor="ctr"/>
          <a:lstStyle/>
          <a:p>
            <a:pPr eaLnBrk="1" hangingPunct="1">
              <a:defRPr/>
            </a:pPr>
            <a:endParaRPr lang="zh-CN" altLang="en-US" sz="3600">
              <a:cs typeface="+mn-ea"/>
              <a:sym typeface="+mn-lt"/>
            </a:endParaRPr>
          </a:p>
        </p:txBody>
      </p:sp>
      <p:grpSp>
        <p:nvGrpSpPr>
          <p:cNvPr id="45" name="Group 4"/>
          <p:cNvGrpSpPr/>
          <p:nvPr/>
        </p:nvGrpSpPr>
        <p:grpSpPr bwMode="auto">
          <a:xfrm>
            <a:off x="5653168" y="4470136"/>
            <a:ext cx="2344421" cy="1404748"/>
            <a:chOff x="5663567" y="4345842"/>
            <a:chExt cx="2346151" cy="1406079"/>
          </a:xfrm>
          <a:solidFill>
            <a:schemeClr val="accent1"/>
          </a:solidFill>
        </p:grpSpPr>
        <p:sp>
          <p:nvSpPr>
            <p:cNvPr id="46" name="Freeform 85"/>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47" name="Freeform 88"/>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48" name="Freeform 115"/>
          <p:cNvSpPr>
            <a:spLocks noChangeArrowheads="1"/>
          </p:cNvSpPr>
          <p:nvPr/>
        </p:nvSpPr>
        <p:spPr bwMode="auto">
          <a:xfrm>
            <a:off x="6583317" y="5082828"/>
            <a:ext cx="401584" cy="498408"/>
          </a:xfrm>
          <a:custGeom>
            <a:avLst/>
            <a:gdLst>
              <a:gd name="T0" fmla="*/ 382803 w 400"/>
              <a:gd name="T1" fmla="*/ 124263 h 498"/>
              <a:gd name="T2" fmla="*/ 382803 w 400"/>
              <a:gd name="T3" fmla="*/ 124263 h 498"/>
              <a:gd name="T4" fmla="*/ 232093 w 400"/>
              <a:gd name="T5" fmla="*/ 9019 h 498"/>
              <a:gd name="T6" fmla="*/ 115544 w 400"/>
              <a:gd name="T7" fmla="*/ 151321 h 498"/>
              <a:gd name="T8" fmla="*/ 133629 w 400"/>
              <a:gd name="T9" fmla="*/ 213453 h 498"/>
              <a:gd name="T10" fmla="*/ 9043 w 400"/>
              <a:gd name="T11" fmla="*/ 407865 h 498"/>
              <a:gd name="T12" fmla="*/ 0 w 400"/>
              <a:gd name="T13" fmla="*/ 434922 h 498"/>
              <a:gd name="T14" fmla="*/ 9043 w 400"/>
              <a:gd name="T15" fmla="*/ 479016 h 498"/>
              <a:gd name="T16" fmla="*/ 27128 w 400"/>
              <a:gd name="T17" fmla="*/ 498056 h 498"/>
              <a:gd name="T18" fmla="*/ 62293 w 400"/>
              <a:gd name="T19" fmla="*/ 488035 h 498"/>
              <a:gd name="T20" fmla="*/ 89421 w 400"/>
              <a:gd name="T21" fmla="*/ 470999 h 498"/>
              <a:gd name="T22" fmla="*/ 142672 w 400"/>
              <a:gd name="T23" fmla="*/ 390829 h 498"/>
              <a:gd name="T24" fmla="*/ 142672 w 400"/>
              <a:gd name="T25" fmla="*/ 390829 h 498"/>
              <a:gd name="T26" fmla="*/ 177838 w 400"/>
              <a:gd name="T27" fmla="*/ 381809 h 498"/>
              <a:gd name="T28" fmla="*/ 232093 w 400"/>
              <a:gd name="T29" fmla="*/ 284603 h 498"/>
              <a:gd name="T30" fmla="*/ 294387 w 400"/>
              <a:gd name="T31" fmla="*/ 284603 h 498"/>
              <a:gd name="T32" fmla="*/ 382803 w 400"/>
              <a:gd name="T33" fmla="*/ 124263 h 498"/>
              <a:gd name="T34" fmla="*/ 320510 w 400"/>
              <a:gd name="T35" fmla="*/ 159338 h 498"/>
              <a:gd name="T36" fmla="*/ 320510 w 400"/>
              <a:gd name="T37" fmla="*/ 159338 h 498"/>
              <a:gd name="T38" fmla="*/ 257212 w 400"/>
              <a:gd name="T39" fmla="*/ 142302 h 498"/>
              <a:gd name="T40" fmla="*/ 222046 w 400"/>
              <a:gd name="T41" fmla="*/ 80170 h 498"/>
              <a:gd name="T42" fmla="*/ 311467 w 400"/>
              <a:gd name="T43" fmla="*/ 71151 h 498"/>
              <a:gd name="T44" fmla="*/ 320510 w 400"/>
              <a:gd name="T45" fmla="*/ 159338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wrap="none" anchor="ctr"/>
          <a:lstStyle/>
          <a:p>
            <a:pPr eaLnBrk="1" hangingPunct="1">
              <a:defRPr/>
            </a:pPr>
            <a:endParaRPr lang="zh-CN" altLang="en-US" sz="3600">
              <a:cs typeface="+mn-ea"/>
              <a:sym typeface="+mn-lt"/>
            </a:endParaRPr>
          </a:p>
        </p:txBody>
      </p:sp>
      <p:grpSp>
        <p:nvGrpSpPr>
          <p:cNvPr id="49" name="Group 5"/>
          <p:cNvGrpSpPr/>
          <p:nvPr/>
        </p:nvGrpSpPr>
        <p:grpSpPr bwMode="auto">
          <a:xfrm>
            <a:off x="4603973" y="3966967"/>
            <a:ext cx="2001567" cy="1907917"/>
            <a:chOff x="4614716" y="3843574"/>
            <a:chExt cx="2002354" cy="1908348"/>
          </a:xfrm>
          <a:solidFill>
            <a:schemeClr val="accent1"/>
          </a:solidFill>
        </p:grpSpPr>
        <p:sp>
          <p:nvSpPr>
            <p:cNvPr id="50" name="Freeform 90"/>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51" name="Freeform 93"/>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52" name="Freeform 116"/>
          <p:cNvSpPr>
            <a:spLocks noChangeArrowheads="1"/>
          </p:cNvSpPr>
          <p:nvPr/>
        </p:nvSpPr>
        <p:spPr bwMode="auto">
          <a:xfrm>
            <a:off x="5102381" y="5076479"/>
            <a:ext cx="441265" cy="458727"/>
          </a:xfrm>
          <a:custGeom>
            <a:avLst/>
            <a:gdLst>
              <a:gd name="T0" fmla="*/ 396675 w 445"/>
              <a:gd name="T1" fmla="*/ 157890 h 462"/>
              <a:gd name="T2" fmla="*/ 396675 w 445"/>
              <a:gd name="T3" fmla="*/ 157890 h 462"/>
              <a:gd name="T4" fmla="*/ 263789 w 445"/>
              <a:gd name="T5" fmla="*/ 7944 h 462"/>
              <a:gd name="T6" fmla="*/ 35701 w 445"/>
              <a:gd name="T7" fmla="*/ 246269 h 462"/>
              <a:gd name="T8" fmla="*/ 8925 w 445"/>
              <a:gd name="T9" fmla="*/ 316773 h 462"/>
              <a:gd name="T10" fmla="*/ 80327 w 445"/>
              <a:gd name="T11" fmla="*/ 352522 h 462"/>
              <a:gd name="T12" fmla="*/ 97185 w 445"/>
              <a:gd name="T13" fmla="*/ 343585 h 462"/>
              <a:gd name="T14" fmla="*/ 132886 w 445"/>
              <a:gd name="T15" fmla="*/ 369403 h 462"/>
              <a:gd name="T16" fmla="*/ 158670 w 445"/>
              <a:gd name="T17" fmla="*/ 430970 h 462"/>
              <a:gd name="T18" fmla="*/ 185446 w 445"/>
              <a:gd name="T19" fmla="*/ 448845 h 462"/>
              <a:gd name="T20" fmla="*/ 238005 w 445"/>
              <a:gd name="T21" fmla="*/ 430970 h 462"/>
              <a:gd name="T22" fmla="*/ 246930 w 445"/>
              <a:gd name="T23" fmla="*/ 413096 h 462"/>
              <a:gd name="T24" fmla="*/ 229080 w 445"/>
              <a:gd name="T25" fmla="*/ 387278 h 462"/>
              <a:gd name="T26" fmla="*/ 202304 w 445"/>
              <a:gd name="T27" fmla="*/ 334648 h 462"/>
              <a:gd name="T28" fmla="*/ 229080 w 445"/>
              <a:gd name="T29" fmla="*/ 307836 h 462"/>
              <a:gd name="T30" fmla="*/ 413534 w 445"/>
              <a:gd name="T31" fmla="*/ 352522 h 462"/>
              <a:gd name="T32" fmla="*/ 396675 w 445"/>
              <a:gd name="T33" fmla="*/ 157890 h 462"/>
              <a:gd name="T34" fmla="*/ 386758 w 445"/>
              <a:gd name="T35" fmla="*/ 307836 h 462"/>
              <a:gd name="T36" fmla="*/ 386758 w 445"/>
              <a:gd name="T37" fmla="*/ 307836 h 462"/>
              <a:gd name="T38" fmla="*/ 299490 w 445"/>
              <a:gd name="T39" fmla="*/ 202576 h 462"/>
              <a:gd name="T40" fmla="*/ 281639 w 445"/>
              <a:gd name="T41" fmla="*/ 61567 h 462"/>
              <a:gd name="T42" fmla="*/ 360974 w 445"/>
              <a:gd name="T43" fmla="*/ 175764 h 462"/>
              <a:gd name="T44" fmla="*/ 386758 w 445"/>
              <a:gd name="T45" fmla="*/ 307836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eaLnBrk="1" hangingPunct="1">
              <a:defRPr/>
            </a:pPr>
            <a:endParaRPr lang="zh-CN" altLang="en-US" sz="3600">
              <a:cs typeface="+mn-ea"/>
              <a:sym typeface="+mn-lt"/>
            </a:endParaRPr>
          </a:p>
        </p:txBody>
      </p:sp>
      <p:grpSp>
        <p:nvGrpSpPr>
          <p:cNvPr id="53" name="Group 6"/>
          <p:cNvGrpSpPr/>
          <p:nvPr/>
        </p:nvGrpSpPr>
        <p:grpSpPr bwMode="auto">
          <a:xfrm>
            <a:off x="3938899" y="3219353"/>
            <a:ext cx="1714268" cy="2152360"/>
            <a:chOff x="3949950" y="3095545"/>
            <a:chExt cx="1713617" cy="2152765"/>
          </a:xfrm>
          <a:solidFill>
            <a:schemeClr val="accent1"/>
          </a:solidFill>
        </p:grpSpPr>
        <p:sp>
          <p:nvSpPr>
            <p:cNvPr id="54" name="Freeform 9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sp>
          <p:nvSpPr>
            <p:cNvPr id="55" name="Freeform 98"/>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a:lstStyle/>
            <a:p>
              <a:pPr>
                <a:defRPr/>
              </a:pPr>
              <a:endParaRPr lang="en-US" sz="3600" dirty="0">
                <a:solidFill>
                  <a:prstClr val="black"/>
                </a:solidFill>
                <a:ea typeface="Times New Roman" panose="02020503050405090304" charset="0"/>
                <a:cs typeface="Times New Roman" panose="02020503050405090304" charset="0"/>
                <a:sym typeface="+mn-lt"/>
              </a:endParaRPr>
            </a:p>
          </p:txBody>
        </p:sp>
      </p:grpSp>
      <p:sp>
        <p:nvSpPr>
          <p:cNvPr id="56" name="Freeform 20"/>
          <p:cNvSpPr>
            <a:spLocks noChangeArrowheads="1"/>
          </p:cNvSpPr>
          <p:nvPr/>
        </p:nvSpPr>
        <p:spPr bwMode="auto">
          <a:xfrm>
            <a:off x="4372228" y="3654269"/>
            <a:ext cx="477772" cy="485709"/>
          </a:xfrm>
          <a:custGeom>
            <a:avLst/>
            <a:gdLst>
              <a:gd name="T0" fmla="*/ 450433 w 497"/>
              <a:gd name="T1" fmla="*/ 7695 h 505"/>
              <a:gd name="T2" fmla="*/ 450433 w 497"/>
              <a:gd name="T3" fmla="*/ 7695 h 505"/>
              <a:gd name="T4" fmla="*/ 434106 w 497"/>
              <a:gd name="T5" fmla="*/ 0 h 505"/>
              <a:gd name="T6" fmla="*/ 425463 w 497"/>
              <a:gd name="T7" fmla="*/ 16353 h 505"/>
              <a:gd name="T8" fmla="*/ 365917 w 497"/>
              <a:gd name="T9" fmla="*/ 161602 h 505"/>
              <a:gd name="T10" fmla="*/ 357273 w 497"/>
              <a:gd name="T11" fmla="*/ 135631 h 505"/>
              <a:gd name="T12" fmla="*/ 332303 w 497"/>
              <a:gd name="T13" fmla="*/ 126973 h 505"/>
              <a:gd name="T14" fmla="*/ 254509 w 497"/>
              <a:gd name="T15" fmla="*/ 126973 h 505"/>
              <a:gd name="T16" fmla="*/ 230499 w 497"/>
              <a:gd name="T17" fmla="*/ 135631 h 505"/>
              <a:gd name="T18" fmla="*/ 8644 w 497"/>
              <a:gd name="T19" fmla="*/ 288576 h 505"/>
              <a:gd name="T20" fmla="*/ 8644 w 497"/>
              <a:gd name="T21" fmla="*/ 323205 h 505"/>
              <a:gd name="T22" fmla="*/ 101804 w 497"/>
              <a:gd name="T23" fmla="*/ 467493 h 505"/>
              <a:gd name="T24" fmla="*/ 136379 w 497"/>
              <a:gd name="T25" fmla="*/ 476150 h 505"/>
              <a:gd name="T26" fmla="*/ 357273 w 497"/>
              <a:gd name="T27" fmla="*/ 314547 h 505"/>
              <a:gd name="T28" fmla="*/ 374561 w 497"/>
              <a:gd name="T29" fmla="*/ 297233 h 505"/>
              <a:gd name="T30" fmla="*/ 399532 w 497"/>
              <a:gd name="T31" fmla="*/ 220279 h 505"/>
              <a:gd name="T32" fmla="*/ 391848 w 497"/>
              <a:gd name="T33" fmla="*/ 195270 h 505"/>
              <a:gd name="T34" fmla="*/ 383205 w 497"/>
              <a:gd name="T35" fmla="*/ 177955 h 505"/>
              <a:gd name="T36" fmla="*/ 450433 w 497"/>
              <a:gd name="T37" fmla="*/ 7695 h 505"/>
              <a:gd name="T38" fmla="*/ 348630 w 497"/>
              <a:gd name="T39" fmla="*/ 237594 h 505"/>
              <a:gd name="T40" fmla="*/ 348630 w 497"/>
              <a:gd name="T41" fmla="*/ 237594 h 505"/>
              <a:gd name="T42" fmla="*/ 297728 w 497"/>
              <a:gd name="T43" fmla="*/ 220279 h 505"/>
              <a:gd name="T44" fmla="*/ 306372 w 497"/>
              <a:gd name="T45" fmla="*/ 169298 h 505"/>
              <a:gd name="T46" fmla="*/ 348630 w 497"/>
              <a:gd name="T47" fmla="*/ 169298 h 505"/>
              <a:gd name="T48" fmla="*/ 340946 w 497"/>
              <a:gd name="T49" fmla="*/ 177955 h 505"/>
              <a:gd name="T50" fmla="*/ 332303 w 497"/>
              <a:gd name="T51" fmla="*/ 195270 h 505"/>
              <a:gd name="T52" fmla="*/ 340946 w 497"/>
              <a:gd name="T53" fmla="*/ 203927 h 505"/>
              <a:gd name="T54" fmla="*/ 348630 w 497"/>
              <a:gd name="T55" fmla="*/ 203927 h 505"/>
              <a:gd name="T56" fmla="*/ 365917 w 497"/>
              <a:gd name="T57" fmla="*/ 195270 h 505"/>
              <a:gd name="T58" fmla="*/ 348630 w 497"/>
              <a:gd name="T59" fmla="*/ 237594 h 5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sz="3600">
              <a:cs typeface="+mn-ea"/>
              <a:sym typeface="+mn-lt"/>
            </a:endParaRPr>
          </a:p>
        </p:txBody>
      </p:sp>
      <p:sp>
        <p:nvSpPr>
          <p:cNvPr id="57" name="Text Placeholder 33"/>
          <p:cNvSpPr txBox="1"/>
          <p:nvPr/>
        </p:nvSpPr>
        <p:spPr>
          <a:xfrm>
            <a:off x="8491235" y="2159021"/>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r>
              <a:rPr lang="zh-CN" altLang="en-US" sz="1600" dirty="0">
                <a:solidFill>
                  <a:srgbClr val="525068"/>
                </a:solidFill>
                <a:latin typeface="+mn-lt"/>
                <a:ea typeface="+mn-ea"/>
                <a:cs typeface="+mn-ea"/>
                <a:sym typeface="+mn-lt"/>
              </a:rPr>
              <a:t>购物车服务</a:t>
            </a:r>
            <a:endParaRPr lang="en-AU" altLang="zh-CN" sz="1600" dirty="0">
              <a:solidFill>
                <a:srgbClr val="525068"/>
              </a:solidFill>
              <a:latin typeface="+mn-lt"/>
              <a:ea typeface="+mn-ea"/>
              <a:cs typeface="+mn-ea"/>
              <a:sym typeface="+mn-lt"/>
            </a:endParaRPr>
          </a:p>
        </p:txBody>
      </p:sp>
      <p:sp>
        <p:nvSpPr>
          <p:cNvPr id="58" name="TextBox 20"/>
          <p:cNvSpPr txBox="1"/>
          <p:nvPr/>
        </p:nvSpPr>
        <p:spPr>
          <a:xfrm>
            <a:off x="8491235" y="2524128"/>
            <a:ext cx="3095852" cy="922020"/>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管理购物车，支持添加、删除、修改商品。支持库存检查服务，优惠计算服务，用户会话服务以及购物车状态管理和通知服务</a:t>
            </a:r>
            <a:endParaRPr lang="zh-CN" altLang="en-US" sz="1200" dirty="0">
              <a:solidFill>
                <a:schemeClr val="bg1">
                  <a:lumMod val="50000"/>
                </a:schemeClr>
              </a:solidFill>
              <a:cs typeface="+mn-ea"/>
              <a:sym typeface="+mn-lt"/>
            </a:endParaRPr>
          </a:p>
        </p:txBody>
      </p:sp>
      <p:sp>
        <p:nvSpPr>
          <p:cNvPr id="59" name="Text Placeholder 33"/>
          <p:cNvSpPr txBox="1"/>
          <p:nvPr/>
        </p:nvSpPr>
        <p:spPr>
          <a:xfrm>
            <a:off x="8491235" y="3557475"/>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r>
              <a:rPr lang="zh-CN" altLang="en-US" sz="1600" dirty="0">
                <a:solidFill>
                  <a:srgbClr val="525068"/>
                </a:solidFill>
                <a:latin typeface="+mn-lt"/>
                <a:ea typeface="+mn-ea"/>
                <a:cs typeface="+mn-ea"/>
                <a:sym typeface="+mn-lt"/>
              </a:rPr>
              <a:t>支付服务</a:t>
            </a:r>
            <a:endParaRPr lang="en-AU" altLang="zh-CN" sz="1600" dirty="0">
              <a:solidFill>
                <a:srgbClr val="525068"/>
              </a:solidFill>
              <a:latin typeface="+mn-lt"/>
              <a:ea typeface="+mn-ea"/>
              <a:cs typeface="+mn-ea"/>
              <a:sym typeface="+mn-lt"/>
            </a:endParaRPr>
          </a:p>
        </p:txBody>
      </p:sp>
      <p:sp>
        <p:nvSpPr>
          <p:cNvPr id="60" name="TextBox 20"/>
          <p:cNvSpPr txBox="1"/>
          <p:nvPr/>
        </p:nvSpPr>
        <p:spPr>
          <a:xfrm>
            <a:off x="8491235" y="3922581"/>
            <a:ext cx="3095852" cy="1167765"/>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处理安全支付相关功能，支持多种支付方式接口对接。包括订单管理，支付网关，支付状态回调以及支付异常处理。</a:t>
            </a:r>
            <a:endParaRPr lang="zh-CN" altLang="en-US" sz="1200" dirty="0">
              <a:solidFill>
                <a:schemeClr val="bg1">
                  <a:lumMod val="50000"/>
                </a:schemeClr>
              </a:solidFill>
              <a:cs typeface="+mn-ea"/>
              <a:sym typeface="+mn-lt"/>
            </a:endParaRPr>
          </a:p>
          <a:p>
            <a:pPr defTabSz="914400">
              <a:lnSpc>
                <a:spcPct val="150000"/>
              </a:lnSpc>
              <a:spcBef>
                <a:spcPct val="20000"/>
              </a:spcBef>
              <a:defRPr/>
            </a:pPr>
            <a:endParaRPr lang="en-US" altLang="zh-CN" sz="935" dirty="0">
              <a:solidFill>
                <a:schemeClr val="bg1">
                  <a:lumMod val="50000"/>
                </a:schemeClr>
              </a:solidFill>
              <a:cs typeface="+mn-ea"/>
              <a:sym typeface="+mn-lt"/>
            </a:endParaRPr>
          </a:p>
        </p:txBody>
      </p:sp>
      <p:sp>
        <p:nvSpPr>
          <p:cNvPr id="61" name="Text Placeholder 33"/>
          <p:cNvSpPr txBox="1"/>
          <p:nvPr/>
        </p:nvSpPr>
        <p:spPr>
          <a:xfrm>
            <a:off x="8491235" y="4973604"/>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r>
              <a:rPr lang="zh-CN" altLang="en-US" sz="1600" dirty="0">
                <a:solidFill>
                  <a:srgbClr val="525068"/>
                </a:solidFill>
                <a:latin typeface="+mn-lt"/>
                <a:ea typeface="+mn-ea"/>
                <a:cs typeface="+mn-ea"/>
                <a:sym typeface="+mn-lt"/>
              </a:rPr>
              <a:t>评论服务</a:t>
            </a:r>
            <a:endParaRPr lang="en-AU" altLang="zh-CN" sz="1600" dirty="0">
              <a:solidFill>
                <a:srgbClr val="525068"/>
              </a:solidFill>
              <a:latin typeface="+mn-lt"/>
              <a:ea typeface="+mn-ea"/>
              <a:cs typeface="+mn-ea"/>
              <a:sym typeface="+mn-lt"/>
            </a:endParaRPr>
          </a:p>
        </p:txBody>
      </p:sp>
      <p:sp>
        <p:nvSpPr>
          <p:cNvPr id="62" name="TextBox 20"/>
          <p:cNvSpPr txBox="1"/>
          <p:nvPr/>
        </p:nvSpPr>
        <p:spPr>
          <a:xfrm>
            <a:off x="8491235" y="5338711"/>
            <a:ext cx="3095852" cy="368300"/>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支持用户对商品的评论与评分。</a:t>
            </a:r>
            <a:endParaRPr lang="zh-CN" altLang="en-US" sz="1200" dirty="0">
              <a:solidFill>
                <a:schemeClr val="bg1">
                  <a:lumMod val="50000"/>
                </a:schemeClr>
              </a:solidFill>
              <a:cs typeface="+mn-ea"/>
              <a:sym typeface="+mn-lt"/>
            </a:endParaRPr>
          </a:p>
        </p:txBody>
      </p:sp>
      <p:sp>
        <p:nvSpPr>
          <p:cNvPr id="63" name="Text Placeholder 33"/>
          <p:cNvSpPr txBox="1"/>
          <p:nvPr/>
        </p:nvSpPr>
        <p:spPr>
          <a:xfrm>
            <a:off x="1672233" y="2159021"/>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pPr algn="r"/>
            <a:r>
              <a:rPr lang="zh-CN" altLang="en-US" sz="1600" dirty="0">
                <a:solidFill>
                  <a:srgbClr val="525068"/>
                </a:solidFill>
                <a:latin typeface="+mn-lt"/>
                <a:ea typeface="+mn-ea"/>
                <a:cs typeface="+mn-ea"/>
                <a:sym typeface="+mn-lt"/>
              </a:rPr>
              <a:t>用户服务</a:t>
            </a:r>
            <a:endParaRPr lang="en-AU" altLang="zh-CN" sz="1600" dirty="0">
              <a:solidFill>
                <a:srgbClr val="525068"/>
              </a:solidFill>
              <a:latin typeface="+mn-lt"/>
              <a:ea typeface="+mn-ea"/>
              <a:cs typeface="+mn-ea"/>
              <a:sym typeface="+mn-lt"/>
            </a:endParaRPr>
          </a:p>
        </p:txBody>
      </p:sp>
      <p:sp>
        <p:nvSpPr>
          <p:cNvPr id="64" name="TextBox 20"/>
          <p:cNvSpPr txBox="1"/>
          <p:nvPr/>
        </p:nvSpPr>
        <p:spPr>
          <a:xfrm>
            <a:off x="467033" y="2524128"/>
            <a:ext cx="3095852" cy="645160"/>
          </a:xfrm>
          <a:prstGeom prst="rect">
            <a:avLst/>
          </a:prstGeom>
          <a:noFill/>
        </p:spPr>
        <p:txBody>
          <a:bodyPr wrap="square" rtlCol="0">
            <a:spAutoFit/>
          </a:bodyPr>
          <a:lstStyle/>
          <a:p>
            <a:pPr defTabSz="914400">
              <a:lnSpc>
                <a:spcPct val="150000"/>
              </a:lnSpc>
              <a:spcBef>
                <a:spcPct val="20000"/>
              </a:spcBef>
              <a:defRPr/>
            </a:pPr>
            <a:r>
              <a:rPr lang="zh-CN" altLang="en-US" sz="1200" dirty="0">
                <a:solidFill>
                  <a:schemeClr val="bg1">
                    <a:lumMod val="50000"/>
                  </a:schemeClr>
                </a:solidFill>
                <a:cs typeface="+mn-ea"/>
                <a:sym typeface="+mn-lt"/>
              </a:rPr>
              <a:t>负责用户的注册、登录、个人信息管理等功能。</a:t>
            </a:r>
            <a:endParaRPr lang="en-US" altLang="zh-CN" sz="1200" dirty="0">
              <a:solidFill>
                <a:schemeClr val="bg1">
                  <a:lumMod val="50000"/>
                </a:schemeClr>
              </a:solidFill>
              <a:cs typeface="+mn-ea"/>
              <a:sym typeface="+mn-lt"/>
            </a:endParaRPr>
          </a:p>
        </p:txBody>
      </p:sp>
      <p:sp>
        <p:nvSpPr>
          <p:cNvPr id="65" name="Text Placeholder 33"/>
          <p:cNvSpPr txBox="1"/>
          <p:nvPr/>
        </p:nvSpPr>
        <p:spPr>
          <a:xfrm>
            <a:off x="1672233" y="3557475"/>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pPr algn="r"/>
            <a:r>
              <a:rPr lang="zh-CN" altLang="en-US" sz="1600" dirty="0">
                <a:solidFill>
                  <a:srgbClr val="525068"/>
                </a:solidFill>
                <a:latin typeface="+mn-lt"/>
                <a:ea typeface="+mn-ea"/>
                <a:cs typeface="+mn-ea"/>
                <a:sym typeface="+mn-lt"/>
              </a:rPr>
              <a:t>商品服务</a:t>
            </a:r>
            <a:endParaRPr lang="en-AU" altLang="zh-CN" sz="1600" dirty="0">
              <a:solidFill>
                <a:srgbClr val="525068"/>
              </a:solidFill>
              <a:latin typeface="+mn-lt"/>
              <a:ea typeface="+mn-ea"/>
              <a:cs typeface="+mn-ea"/>
              <a:sym typeface="+mn-lt"/>
            </a:endParaRPr>
          </a:p>
        </p:txBody>
      </p:sp>
      <p:sp>
        <p:nvSpPr>
          <p:cNvPr id="66" name="TextBox 20"/>
          <p:cNvSpPr txBox="1"/>
          <p:nvPr/>
        </p:nvSpPr>
        <p:spPr>
          <a:xfrm>
            <a:off x="467033" y="3922581"/>
            <a:ext cx="3095852" cy="1167765"/>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管理商品的展示、分类、库存等信息。支持智能推荐服务，根据用户行为提供个性化的商品推荐</a:t>
            </a:r>
            <a:endParaRPr lang="zh-CN" altLang="en-US" sz="1200" dirty="0">
              <a:solidFill>
                <a:schemeClr val="bg1">
                  <a:lumMod val="50000"/>
                </a:schemeClr>
              </a:solidFill>
              <a:cs typeface="+mn-ea"/>
              <a:sym typeface="+mn-lt"/>
            </a:endParaRPr>
          </a:p>
          <a:p>
            <a:pPr defTabSz="914400">
              <a:lnSpc>
                <a:spcPct val="150000"/>
              </a:lnSpc>
              <a:spcBef>
                <a:spcPct val="20000"/>
              </a:spcBef>
              <a:defRPr/>
            </a:pPr>
            <a:endParaRPr lang="en-US" altLang="zh-CN" sz="935" dirty="0">
              <a:solidFill>
                <a:schemeClr val="bg1">
                  <a:lumMod val="50000"/>
                </a:schemeClr>
              </a:solidFill>
              <a:cs typeface="+mn-ea"/>
              <a:sym typeface="+mn-lt"/>
            </a:endParaRPr>
          </a:p>
        </p:txBody>
      </p:sp>
      <p:sp>
        <p:nvSpPr>
          <p:cNvPr id="67" name="Text Placeholder 33"/>
          <p:cNvSpPr txBox="1"/>
          <p:nvPr/>
        </p:nvSpPr>
        <p:spPr>
          <a:xfrm>
            <a:off x="1672233" y="4973604"/>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pPr algn="r"/>
            <a:r>
              <a:rPr lang="zh-CN" altLang="en-US" sz="1600" dirty="0">
                <a:solidFill>
                  <a:srgbClr val="525068"/>
                </a:solidFill>
                <a:latin typeface="+mn-lt"/>
                <a:ea typeface="+mn-ea"/>
                <a:cs typeface="+mn-ea"/>
                <a:sym typeface="+mn-lt"/>
              </a:rPr>
              <a:t>订单服务</a:t>
            </a:r>
            <a:endParaRPr lang="en-AU" altLang="zh-CN" sz="1600" dirty="0">
              <a:solidFill>
                <a:srgbClr val="525068"/>
              </a:solidFill>
              <a:latin typeface="+mn-lt"/>
              <a:ea typeface="+mn-ea"/>
              <a:cs typeface="+mn-ea"/>
              <a:sym typeface="+mn-lt"/>
            </a:endParaRPr>
          </a:p>
        </p:txBody>
      </p:sp>
      <p:sp>
        <p:nvSpPr>
          <p:cNvPr id="68" name="TextBox 20"/>
          <p:cNvSpPr txBox="1"/>
          <p:nvPr/>
        </p:nvSpPr>
        <p:spPr>
          <a:xfrm>
            <a:off x="467033" y="5338711"/>
            <a:ext cx="3095852" cy="922020"/>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处理用户的订单创建、取消、查看等操作。支持退换货服务，包括退换货申请、处理，物流追踪以及客服服务</a:t>
            </a:r>
            <a:endParaRPr lang="en-US" altLang="zh-CN" sz="1200" dirty="0">
              <a:solidFill>
                <a:schemeClr val="bg1">
                  <a:lumMod val="50000"/>
                </a:schemeClr>
              </a:solidFill>
              <a:cs typeface="+mn-ea"/>
              <a:sym typeface="+mn-lt"/>
            </a:endParaRPr>
          </a:p>
        </p:txBody>
      </p:sp>
      <p:sp>
        <p:nvSpPr>
          <p:cNvPr id="69" name="文本框 68"/>
          <p:cNvSpPr txBox="1"/>
          <p:nvPr/>
        </p:nvSpPr>
        <p:spPr>
          <a:xfrm>
            <a:off x="641895" y="1051696"/>
            <a:ext cx="9864145" cy="378460"/>
          </a:xfrm>
          <a:prstGeom prst="rect">
            <a:avLst/>
          </a:prstGeom>
          <a:noFill/>
        </p:spPr>
        <p:txBody>
          <a:bodyPr wrap="square">
            <a:spAutoFit/>
          </a:bodyPr>
          <a:lstStyle/>
          <a:p>
            <a:r>
              <a:rPr lang="zh-CN" altLang="en-US" sz="1865" b="1" spc="200" dirty="0">
                <a:latin typeface="+mn-ea"/>
                <a:cs typeface="Times New Roman" panose="02020503050405090304" charset="0"/>
              </a:rPr>
              <a:t>微服务架构</a:t>
            </a:r>
            <a:endParaRPr lang="zh-CN" altLang="en-US" sz="1865" b="1" spc="200" dirty="0">
              <a:latin typeface="+mn-ea"/>
              <a:cs typeface="Times New Roman" panose="02020503050405090304" charset="0"/>
            </a:endParaRPr>
          </a:p>
        </p:txBody>
      </p:sp>
      <p:sp>
        <p:nvSpPr>
          <p:cNvPr id="71" name="Text Placeholder 33"/>
          <p:cNvSpPr txBox="1"/>
          <p:nvPr/>
        </p:nvSpPr>
        <p:spPr>
          <a:xfrm>
            <a:off x="4618953" y="1342861"/>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r>
              <a:rPr lang="zh-CN" altLang="en-US" sz="1600" dirty="0">
                <a:solidFill>
                  <a:srgbClr val="525068"/>
                </a:solidFill>
                <a:latin typeface="+mn-lt"/>
                <a:ea typeface="+mn-ea"/>
                <a:cs typeface="+mn-ea"/>
                <a:sym typeface="+mn-lt"/>
              </a:rPr>
              <a:t>商家服务</a:t>
            </a:r>
            <a:endParaRPr lang="en-AU" altLang="zh-CN" sz="1600" dirty="0">
              <a:solidFill>
                <a:srgbClr val="525068"/>
              </a:solidFill>
              <a:latin typeface="+mn-lt"/>
              <a:ea typeface="+mn-ea"/>
              <a:cs typeface="+mn-ea"/>
              <a:sym typeface="+mn-lt"/>
            </a:endParaRPr>
          </a:p>
        </p:txBody>
      </p:sp>
      <p:sp>
        <p:nvSpPr>
          <p:cNvPr id="72" name="TextBox 20"/>
          <p:cNvSpPr txBox="1"/>
          <p:nvPr/>
        </p:nvSpPr>
        <p:spPr>
          <a:xfrm>
            <a:off x="4618953" y="1608268"/>
            <a:ext cx="3473963" cy="368300"/>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负责商家的入驻、商铺信息管理、商品管理等。</a:t>
            </a:r>
            <a:endParaRPr lang="zh-CN" altLang="en-US" sz="1200" dirty="0">
              <a:solidFill>
                <a:schemeClr val="bg1">
                  <a:lumMod val="50000"/>
                </a:schemeClr>
              </a:solidFill>
              <a:cs typeface="+mn-ea"/>
              <a:sym typeface="+mn-lt"/>
            </a:endParaRPr>
          </a:p>
        </p:txBody>
      </p:sp>
      <p:sp>
        <p:nvSpPr>
          <p:cNvPr id="73" name="Text Placeholder 33"/>
          <p:cNvSpPr txBox="1"/>
          <p:nvPr/>
        </p:nvSpPr>
        <p:spPr>
          <a:xfrm>
            <a:off x="4625999" y="5937833"/>
            <a:ext cx="1890652" cy="337185"/>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90204" pitchFamily="34" charset="0"/>
                <a:ea typeface="微软雅黑" charset="-122"/>
              </a:defRPr>
            </a:lvl1pPr>
          </a:lstStyle>
          <a:p>
            <a:r>
              <a:rPr lang="zh-CN" altLang="en-US" sz="1600" dirty="0">
                <a:solidFill>
                  <a:srgbClr val="525068"/>
                </a:solidFill>
                <a:latin typeface="+mn-lt"/>
                <a:ea typeface="+mn-ea"/>
                <a:cs typeface="+mn-ea"/>
                <a:sym typeface="+mn-lt"/>
              </a:rPr>
              <a:t>管理员服务</a:t>
            </a:r>
            <a:endParaRPr lang="en-AU" altLang="zh-CN" sz="1600" dirty="0">
              <a:solidFill>
                <a:srgbClr val="525068"/>
              </a:solidFill>
              <a:latin typeface="+mn-lt"/>
              <a:ea typeface="+mn-ea"/>
              <a:cs typeface="+mn-ea"/>
              <a:sym typeface="+mn-lt"/>
            </a:endParaRPr>
          </a:p>
        </p:txBody>
      </p:sp>
      <p:sp>
        <p:nvSpPr>
          <p:cNvPr id="74" name="TextBox 20"/>
          <p:cNvSpPr txBox="1"/>
          <p:nvPr/>
        </p:nvSpPr>
        <p:spPr>
          <a:xfrm>
            <a:off x="4632679" y="6239960"/>
            <a:ext cx="3507889" cy="368300"/>
          </a:xfrm>
          <a:prstGeom prst="rect">
            <a:avLst/>
          </a:prstGeom>
          <a:noFill/>
        </p:spPr>
        <p:txBody>
          <a:bodyPr wrap="square" rtlCol="0">
            <a:spAutoFit/>
          </a:bodyPr>
          <a:lstStyle/>
          <a:p>
            <a:pPr>
              <a:lnSpc>
                <a:spcPct val="150000"/>
              </a:lnSpc>
              <a:spcBef>
                <a:spcPct val="20000"/>
              </a:spcBef>
              <a:defRPr/>
            </a:pPr>
            <a:r>
              <a:rPr lang="zh-CN" altLang="en-US" sz="1200" dirty="0">
                <a:solidFill>
                  <a:schemeClr val="bg1">
                    <a:lumMod val="50000"/>
                  </a:schemeClr>
                </a:solidFill>
                <a:cs typeface="+mn-ea"/>
                <a:sym typeface="+mn-lt"/>
              </a:rPr>
              <a:t>提供用户管理、商品审核、订单监控等功能。</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717734" y="3368969"/>
            <a:ext cx="3738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项目各部分进度</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1378998" y="3430524"/>
            <a:ext cx="1729740" cy="583565"/>
          </a:xfrm>
          <a:prstGeom prst="rect">
            <a:avLst/>
          </a:prstGeom>
          <a:noFill/>
        </p:spPr>
        <p:txBody>
          <a:bodyPr wrap="none" rtlCol="0">
            <a:spAutoFit/>
          </a:bodyPr>
          <a:lstStyle/>
          <a:p>
            <a:r>
              <a:rPr lang="en-US" altLang="zh-CN" sz="3200" dirty="0" smtClean="0">
                <a:solidFill>
                  <a:schemeClr val="bg1"/>
                </a:solidFill>
                <a:latin typeface="Times New Roman Regular" panose="02020503050405090304" charset="0"/>
                <a:ea typeface="楷体-简" panose="02010600040101010101" charset="-122"/>
                <a:cs typeface="Times New Roman Regular" panose="02020503050405090304" charset="0"/>
              </a:rPr>
              <a:t>PART 02</a:t>
            </a:r>
            <a:endParaRPr lang="zh-CN" altLang="en-US"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5" name="椭圆 4"/>
          <p:cNvSpPr/>
          <p:nvPr/>
        </p:nvSpPr>
        <p:spPr>
          <a:xfrm>
            <a:off x="890558" y="933060"/>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6" name="椭圆 5"/>
          <p:cNvSpPr/>
          <p:nvPr/>
        </p:nvSpPr>
        <p:spPr>
          <a:xfrm>
            <a:off x="2089542"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椭圆 6"/>
          <p:cNvSpPr/>
          <p:nvPr/>
        </p:nvSpPr>
        <p:spPr>
          <a:xfrm>
            <a:off x="3288526" y="933058"/>
            <a:ext cx="858417" cy="858417"/>
          </a:xfrm>
          <a:prstGeom prst="ellipse">
            <a:avLst/>
          </a:prstGeom>
          <a:noFill/>
          <a:ln w="254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0" name="Shape 23432"/>
          <p:cNvSpPr/>
          <p:nvPr/>
        </p:nvSpPr>
        <p:spPr>
          <a:xfrm>
            <a:off x="3505741" y="1114506"/>
            <a:ext cx="423986" cy="467912"/>
          </a:xfrm>
          <a:custGeom>
            <a:avLst/>
            <a:gdLst/>
            <a:ahLst/>
            <a:cxnLst>
              <a:cxn ang="0">
                <a:pos x="wd2" y="hd2"/>
              </a:cxn>
              <a:cxn ang="5400000">
                <a:pos x="wd2" y="hd2"/>
              </a:cxn>
              <a:cxn ang="10800000">
                <a:pos x="wd2" y="hd2"/>
              </a:cxn>
              <a:cxn ang="16200000">
                <a:pos x="wd2" y="hd2"/>
              </a:cxn>
            </a:cxnLst>
            <a:rect l="0" t="0" r="r" b="b"/>
            <a:pathLst>
              <a:path w="21600" h="21600" extrusionOk="0">
                <a:moveTo>
                  <a:pt x="10800" y="13489"/>
                </a:moveTo>
                <a:lnTo>
                  <a:pt x="11189" y="13665"/>
                </a:lnTo>
                <a:lnTo>
                  <a:pt x="11676" y="13930"/>
                </a:lnTo>
                <a:lnTo>
                  <a:pt x="11870" y="14194"/>
                </a:lnTo>
                <a:lnTo>
                  <a:pt x="11968" y="14635"/>
                </a:lnTo>
                <a:lnTo>
                  <a:pt x="11870" y="14988"/>
                </a:lnTo>
                <a:lnTo>
                  <a:pt x="11676" y="15252"/>
                </a:lnTo>
                <a:lnTo>
                  <a:pt x="11189" y="15605"/>
                </a:lnTo>
                <a:lnTo>
                  <a:pt x="10800" y="15693"/>
                </a:lnTo>
                <a:lnTo>
                  <a:pt x="10314" y="15605"/>
                </a:lnTo>
                <a:lnTo>
                  <a:pt x="10022" y="15252"/>
                </a:lnTo>
                <a:lnTo>
                  <a:pt x="9730" y="14988"/>
                </a:lnTo>
                <a:lnTo>
                  <a:pt x="9730" y="14194"/>
                </a:lnTo>
                <a:lnTo>
                  <a:pt x="10314" y="13665"/>
                </a:lnTo>
                <a:lnTo>
                  <a:pt x="10800" y="13489"/>
                </a:lnTo>
                <a:close/>
                <a:moveTo>
                  <a:pt x="3016" y="13401"/>
                </a:moveTo>
                <a:lnTo>
                  <a:pt x="3308" y="13489"/>
                </a:lnTo>
                <a:lnTo>
                  <a:pt x="3503" y="13665"/>
                </a:lnTo>
                <a:lnTo>
                  <a:pt x="3503" y="14018"/>
                </a:lnTo>
                <a:lnTo>
                  <a:pt x="3308" y="14194"/>
                </a:lnTo>
                <a:lnTo>
                  <a:pt x="1751" y="14900"/>
                </a:lnTo>
                <a:lnTo>
                  <a:pt x="1654" y="14723"/>
                </a:lnTo>
                <a:lnTo>
                  <a:pt x="1459" y="14635"/>
                </a:lnTo>
                <a:lnTo>
                  <a:pt x="1362" y="14459"/>
                </a:lnTo>
                <a:lnTo>
                  <a:pt x="1459" y="14194"/>
                </a:lnTo>
                <a:lnTo>
                  <a:pt x="1654" y="14018"/>
                </a:lnTo>
                <a:lnTo>
                  <a:pt x="3016" y="13401"/>
                </a:lnTo>
                <a:close/>
                <a:moveTo>
                  <a:pt x="18486" y="13401"/>
                </a:moveTo>
                <a:lnTo>
                  <a:pt x="18876" y="13489"/>
                </a:lnTo>
                <a:lnTo>
                  <a:pt x="20043" y="14018"/>
                </a:lnTo>
                <a:lnTo>
                  <a:pt x="20238" y="14194"/>
                </a:lnTo>
                <a:lnTo>
                  <a:pt x="20238" y="14635"/>
                </a:lnTo>
                <a:lnTo>
                  <a:pt x="20043" y="14723"/>
                </a:lnTo>
                <a:lnTo>
                  <a:pt x="19751" y="14900"/>
                </a:lnTo>
                <a:lnTo>
                  <a:pt x="19557" y="14723"/>
                </a:lnTo>
                <a:lnTo>
                  <a:pt x="18389" y="14194"/>
                </a:lnTo>
                <a:lnTo>
                  <a:pt x="18195" y="14018"/>
                </a:lnTo>
                <a:lnTo>
                  <a:pt x="18097" y="13753"/>
                </a:lnTo>
                <a:lnTo>
                  <a:pt x="18486" y="13401"/>
                </a:lnTo>
                <a:close/>
                <a:moveTo>
                  <a:pt x="19751" y="9345"/>
                </a:moveTo>
                <a:lnTo>
                  <a:pt x="21405" y="9345"/>
                </a:lnTo>
                <a:lnTo>
                  <a:pt x="21600" y="9522"/>
                </a:lnTo>
                <a:lnTo>
                  <a:pt x="21600" y="9874"/>
                </a:lnTo>
                <a:lnTo>
                  <a:pt x="21405" y="10051"/>
                </a:lnTo>
                <a:lnTo>
                  <a:pt x="21114" y="10227"/>
                </a:lnTo>
                <a:lnTo>
                  <a:pt x="19751" y="10227"/>
                </a:lnTo>
                <a:lnTo>
                  <a:pt x="19557" y="10051"/>
                </a:lnTo>
                <a:lnTo>
                  <a:pt x="19459" y="9874"/>
                </a:lnTo>
                <a:lnTo>
                  <a:pt x="19265" y="9786"/>
                </a:lnTo>
                <a:lnTo>
                  <a:pt x="19459" y="9522"/>
                </a:lnTo>
                <a:lnTo>
                  <a:pt x="19557" y="9345"/>
                </a:lnTo>
                <a:lnTo>
                  <a:pt x="19751" y="9345"/>
                </a:lnTo>
                <a:close/>
                <a:moveTo>
                  <a:pt x="389" y="9345"/>
                </a:moveTo>
                <a:lnTo>
                  <a:pt x="2141" y="9345"/>
                </a:lnTo>
                <a:lnTo>
                  <a:pt x="2238" y="9522"/>
                </a:lnTo>
                <a:lnTo>
                  <a:pt x="2238" y="9874"/>
                </a:lnTo>
                <a:lnTo>
                  <a:pt x="2141" y="10051"/>
                </a:lnTo>
                <a:lnTo>
                  <a:pt x="1751" y="10227"/>
                </a:lnTo>
                <a:lnTo>
                  <a:pt x="389" y="10227"/>
                </a:lnTo>
                <a:lnTo>
                  <a:pt x="292" y="10051"/>
                </a:lnTo>
                <a:lnTo>
                  <a:pt x="0" y="9874"/>
                </a:lnTo>
                <a:lnTo>
                  <a:pt x="0" y="9522"/>
                </a:lnTo>
                <a:lnTo>
                  <a:pt x="292" y="9345"/>
                </a:lnTo>
                <a:lnTo>
                  <a:pt x="389" y="9345"/>
                </a:lnTo>
                <a:close/>
                <a:moveTo>
                  <a:pt x="10800" y="6171"/>
                </a:moveTo>
                <a:lnTo>
                  <a:pt x="11189" y="6348"/>
                </a:lnTo>
                <a:lnTo>
                  <a:pt x="11676" y="6436"/>
                </a:lnTo>
                <a:lnTo>
                  <a:pt x="11870" y="6789"/>
                </a:lnTo>
                <a:lnTo>
                  <a:pt x="11870" y="9257"/>
                </a:lnTo>
                <a:lnTo>
                  <a:pt x="11384" y="12255"/>
                </a:lnTo>
                <a:lnTo>
                  <a:pt x="11384" y="12519"/>
                </a:lnTo>
                <a:lnTo>
                  <a:pt x="11092" y="12696"/>
                </a:lnTo>
                <a:lnTo>
                  <a:pt x="10508" y="12696"/>
                </a:lnTo>
                <a:lnTo>
                  <a:pt x="10314" y="12519"/>
                </a:lnTo>
                <a:lnTo>
                  <a:pt x="10119" y="12255"/>
                </a:lnTo>
                <a:lnTo>
                  <a:pt x="9730" y="9257"/>
                </a:lnTo>
                <a:lnTo>
                  <a:pt x="9730" y="6789"/>
                </a:lnTo>
                <a:lnTo>
                  <a:pt x="10022" y="6436"/>
                </a:lnTo>
                <a:lnTo>
                  <a:pt x="10314" y="6348"/>
                </a:lnTo>
                <a:lnTo>
                  <a:pt x="10800" y="6171"/>
                </a:lnTo>
                <a:close/>
                <a:moveTo>
                  <a:pt x="10800" y="4937"/>
                </a:moveTo>
                <a:lnTo>
                  <a:pt x="8659" y="5378"/>
                </a:lnTo>
                <a:lnTo>
                  <a:pt x="7005" y="6348"/>
                </a:lnTo>
                <a:lnTo>
                  <a:pt x="5741" y="7847"/>
                </a:lnTo>
                <a:lnTo>
                  <a:pt x="5254" y="9610"/>
                </a:lnTo>
                <a:lnTo>
                  <a:pt x="5643" y="11197"/>
                </a:lnTo>
                <a:lnTo>
                  <a:pt x="6227" y="12431"/>
                </a:lnTo>
                <a:lnTo>
                  <a:pt x="6811" y="13401"/>
                </a:lnTo>
                <a:lnTo>
                  <a:pt x="7589" y="14459"/>
                </a:lnTo>
                <a:lnTo>
                  <a:pt x="7881" y="15605"/>
                </a:lnTo>
                <a:lnTo>
                  <a:pt x="7881" y="15958"/>
                </a:lnTo>
                <a:lnTo>
                  <a:pt x="8465" y="16487"/>
                </a:lnTo>
                <a:lnTo>
                  <a:pt x="13038" y="16487"/>
                </a:lnTo>
                <a:lnTo>
                  <a:pt x="13232" y="16398"/>
                </a:lnTo>
                <a:lnTo>
                  <a:pt x="13524" y="16134"/>
                </a:lnTo>
                <a:lnTo>
                  <a:pt x="13622" y="15958"/>
                </a:lnTo>
                <a:lnTo>
                  <a:pt x="13622" y="15605"/>
                </a:lnTo>
                <a:lnTo>
                  <a:pt x="14108" y="14459"/>
                </a:lnTo>
                <a:lnTo>
                  <a:pt x="14692" y="13401"/>
                </a:lnTo>
                <a:lnTo>
                  <a:pt x="15470" y="12431"/>
                </a:lnTo>
                <a:lnTo>
                  <a:pt x="15957" y="11197"/>
                </a:lnTo>
                <a:lnTo>
                  <a:pt x="16249" y="9610"/>
                </a:lnTo>
                <a:lnTo>
                  <a:pt x="15762" y="7847"/>
                </a:lnTo>
                <a:lnTo>
                  <a:pt x="14595" y="6348"/>
                </a:lnTo>
                <a:lnTo>
                  <a:pt x="12941" y="5378"/>
                </a:lnTo>
                <a:lnTo>
                  <a:pt x="10800" y="4937"/>
                </a:lnTo>
                <a:close/>
                <a:moveTo>
                  <a:pt x="19751" y="4673"/>
                </a:moveTo>
                <a:lnTo>
                  <a:pt x="20043" y="4673"/>
                </a:lnTo>
                <a:lnTo>
                  <a:pt x="20238" y="4849"/>
                </a:lnTo>
                <a:lnTo>
                  <a:pt x="20238" y="5202"/>
                </a:lnTo>
                <a:lnTo>
                  <a:pt x="20043" y="5378"/>
                </a:lnTo>
                <a:lnTo>
                  <a:pt x="18876" y="6083"/>
                </a:lnTo>
                <a:lnTo>
                  <a:pt x="18389" y="6083"/>
                </a:lnTo>
                <a:lnTo>
                  <a:pt x="18195" y="5907"/>
                </a:lnTo>
                <a:lnTo>
                  <a:pt x="18097" y="5642"/>
                </a:lnTo>
                <a:lnTo>
                  <a:pt x="18195" y="5466"/>
                </a:lnTo>
                <a:lnTo>
                  <a:pt x="18389" y="5378"/>
                </a:lnTo>
                <a:lnTo>
                  <a:pt x="19557" y="4673"/>
                </a:lnTo>
                <a:lnTo>
                  <a:pt x="19751" y="4673"/>
                </a:lnTo>
                <a:close/>
                <a:moveTo>
                  <a:pt x="1751" y="4673"/>
                </a:moveTo>
                <a:lnTo>
                  <a:pt x="2141" y="4673"/>
                </a:lnTo>
                <a:lnTo>
                  <a:pt x="3308" y="5378"/>
                </a:lnTo>
                <a:lnTo>
                  <a:pt x="3503" y="5466"/>
                </a:lnTo>
                <a:lnTo>
                  <a:pt x="3503" y="5907"/>
                </a:lnTo>
                <a:lnTo>
                  <a:pt x="3308" y="6083"/>
                </a:lnTo>
                <a:lnTo>
                  <a:pt x="2822" y="6083"/>
                </a:lnTo>
                <a:lnTo>
                  <a:pt x="1654" y="5378"/>
                </a:lnTo>
                <a:lnTo>
                  <a:pt x="1362" y="5113"/>
                </a:lnTo>
                <a:lnTo>
                  <a:pt x="1459" y="4849"/>
                </a:lnTo>
                <a:lnTo>
                  <a:pt x="1654" y="4673"/>
                </a:lnTo>
                <a:lnTo>
                  <a:pt x="1751" y="4673"/>
                </a:lnTo>
                <a:close/>
                <a:moveTo>
                  <a:pt x="10800" y="3262"/>
                </a:moveTo>
                <a:lnTo>
                  <a:pt x="13038" y="3615"/>
                </a:lnTo>
                <a:lnTo>
                  <a:pt x="14984" y="4496"/>
                </a:lnTo>
                <a:lnTo>
                  <a:pt x="16735" y="5907"/>
                </a:lnTo>
                <a:lnTo>
                  <a:pt x="17805" y="7582"/>
                </a:lnTo>
                <a:lnTo>
                  <a:pt x="18097" y="9610"/>
                </a:lnTo>
                <a:lnTo>
                  <a:pt x="17903" y="11197"/>
                </a:lnTo>
                <a:lnTo>
                  <a:pt x="17416" y="12431"/>
                </a:lnTo>
                <a:lnTo>
                  <a:pt x="16832" y="13489"/>
                </a:lnTo>
                <a:lnTo>
                  <a:pt x="16249" y="14282"/>
                </a:lnTo>
                <a:lnTo>
                  <a:pt x="15957" y="14723"/>
                </a:lnTo>
                <a:lnTo>
                  <a:pt x="15762" y="14988"/>
                </a:lnTo>
                <a:lnTo>
                  <a:pt x="15665" y="15252"/>
                </a:lnTo>
                <a:lnTo>
                  <a:pt x="15665" y="15605"/>
                </a:lnTo>
                <a:lnTo>
                  <a:pt x="15470" y="16222"/>
                </a:lnTo>
                <a:lnTo>
                  <a:pt x="15178" y="16839"/>
                </a:lnTo>
                <a:lnTo>
                  <a:pt x="14692" y="17368"/>
                </a:lnTo>
                <a:lnTo>
                  <a:pt x="14303" y="17809"/>
                </a:lnTo>
                <a:lnTo>
                  <a:pt x="14303" y="18162"/>
                </a:lnTo>
                <a:lnTo>
                  <a:pt x="14108" y="18426"/>
                </a:lnTo>
                <a:lnTo>
                  <a:pt x="14108" y="19660"/>
                </a:lnTo>
                <a:lnTo>
                  <a:pt x="14011" y="20013"/>
                </a:lnTo>
                <a:lnTo>
                  <a:pt x="13816" y="20278"/>
                </a:lnTo>
                <a:lnTo>
                  <a:pt x="13524" y="20542"/>
                </a:lnTo>
                <a:lnTo>
                  <a:pt x="13232" y="20630"/>
                </a:lnTo>
                <a:lnTo>
                  <a:pt x="12551" y="20895"/>
                </a:lnTo>
                <a:lnTo>
                  <a:pt x="12259" y="21247"/>
                </a:lnTo>
                <a:lnTo>
                  <a:pt x="11870" y="21600"/>
                </a:lnTo>
                <a:lnTo>
                  <a:pt x="9827" y="21600"/>
                </a:lnTo>
                <a:lnTo>
                  <a:pt x="9535" y="21512"/>
                </a:lnTo>
                <a:lnTo>
                  <a:pt x="9243" y="21247"/>
                </a:lnTo>
                <a:lnTo>
                  <a:pt x="8951" y="20895"/>
                </a:lnTo>
                <a:lnTo>
                  <a:pt x="8465" y="20630"/>
                </a:lnTo>
                <a:lnTo>
                  <a:pt x="8076" y="20542"/>
                </a:lnTo>
                <a:lnTo>
                  <a:pt x="7686" y="20278"/>
                </a:lnTo>
                <a:lnTo>
                  <a:pt x="7589" y="20013"/>
                </a:lnTo>
                <a:lnTo>
                  <a:pt x="7589" y="19660"/>
                </a:lnTo>
                <a:lnTo>
                  <a:pt x="7395" y="19572"/>
                </a:lnTo>
                <a:lnTo>
                  <a:pt x="7395" y="17809"/>
                </a:lnTo>
                <a:lnTo>
                  <a:pt x="6811" y="17368"/>
                </a:lnTo>
                <a:lnTo>
                  <a:pt x="6324" y="16839"/>
                </a:lnTo>
                <a:lnTo>
                  <a:pt x="6032" y="16222"/>
                </a:lnTo>
                <a:lnTo>
                  <a:pt x="6032" y="15605"/>
                </a:lnTo>
                <a:lnTo>
                  <a:pt x="5935" y="15252"/>
                </a:lnTo>
                <a:lnTo>
                  <a:pt x="5935" y="14988"/>
                </a:lnTo>
                <a:lnTo>
                  <a:pt x="5643" y="14723"/>
                </a:lnTo>
                <a:lnTo>
                  <a:pt x="5254" y="14282"/>
                </a:lnTo>
                <a:lnTo>
                  <a:pt x="4670" y="13489"/>
                </a:lnTo>
                <a:lnTo>
                  <a:pt x="4086" y="12431"/>
                </a:lnTo>
                <a:lnTo>
                  <a:pt x="3600" y="11197"/>
                </a:lnTo>
                <a:lnTo>
                  <a:pt x="3503" y="9610"/>
                </a:lnTo>
                <a:lnTo>
                  <a:pt x="3892" y="7582"/>
                </a:lnTo>
                <a:lnTo>
                  <a:pt x="4962" y="5907"/>
                </a:lnTo>
                <a:lnTo>
                  <a:pt x="6519" y="4496"/>
                </a:lnTo>
                <a:lnTo>
                  <a:pt x="8465" y="3615"/>
                </a:lnTo>
                <a:lnTo>
                  <a:pt x="10800" y="3262"/>
                </a:lnTo>
                <a:close/>
                <a:moveTo>
                  <a:pt x="5643" y="1234"/>
                </a:moveTo>
                <a:lnTo>
                  <a:pt x="5935" y="1234"/>
                </a:lnTo>
                <a:lnTo>
                  <a:pt x="6616" y="2469"/>
                </a:lnTo>
                <a:lnTo>
                  <a:pt x="6811" y="2733"/>
                </a:lnTo>
                <a:lnTo>
                  <a:pt x="6324" y="3174"/>
                </a:lnTo>
                <a:lnTo>
                  <a:pt x="6032" y="2998"/>
                </a:lnTo>
                <a:lnTo>
                  <a:pt x="5935" y="2909"/>
                </a:lnTo>
                <a:lnTo>
                  <a:pt x="5254" y="1763"/>
                </a:lnTo>
                <a:lnTo>
                  <a:pt x="5157" y="1675"/>
                </a:lnTo>
                <a:lnTo>
                  <a:pt x="5254" y="1411"/>
                </a:lnTo>
                <a:lnTo>
                  <a:pt x="5449" y="1234"/>
                </a:lnTo>
                <a:lnTo>
                  <a:pt x="5643" y="1234"/>
                </a:lnTo>
                <a:close/>
                <a:moveTo>
                  <a:pt x="15957" y="1234"/>
                </a:moveTo>
                <a:lnTo>
                  <a:pt x="16249" y="1234"/>
                </a:lnTo>
                <a:lnTo>
                  <a:pt x="16443" y="1411"/>
                </a:lnTo>
                <a:lnTo>
                  <a:pt x="16443" y="1763"/>
                </a:lnTo>
                <a:lnTo>
                  <a:pt x="15665" y="2909"/>
                </a:lnTo>
                <a:lnTo>
                  <a:pt x="15470" y="2998"/>
                </a:lnTo>
                <a:lnTo>
                  <a:pt x="15373" y="3174"/>
                </a:lnTo>
                <a:lnTo>
                  <a:pt x="14984" y="2998"/>
                </a:lnTo>
                <a:lnTo>
                  <a:pt x="14886" y="2909"/>
                </a:lnTo>
                <a:lnTo>
                  <a:pt x="14886" y="2469"/>
                </a:lnTo>
                <a:lnTo>
                  <a:pt x="15665" y="1411"/>
                </a:lnTo>
                <a:lnTo>
                  <a:pt x="15762" y="1234"/>
                </a:lnTo>
                <a:lnTo>
                  <a:pt x="15957" y="1234"/>
                </a:lnTo>
                <a:close/>
                <a:moveTo>
                  <a:pt x="10800" y="0"/>
                </a:moveTo>
                <a:lnTo>
                  <a:pt x="11092" y="0"/>
                </a:lnTo>
                <a:lnTo>
                  <a:pt x="11189" y="88"/>
                </a:lnTo>
                <a:lnTo>
                  <a:pt x="11189" y="1763"/>
                </a:lnTo>
                <a:lnTo>
                  <a:pt x="11092" y="1940"/>
                </a:lnTo>
                <a:lnTo>
                  <a:pt x="10800" y="2028"/>
                </a:lnTo>
                <a:lnTo>
                  <a:pt x="10605" y="1940"/>
                </a:lnTo>
                <a:lnTo>
                  <a:pt x="10508" y="1763"/>
                </a:lnTo>
                <a:lnTo>
                  <a:pt x="10314" y="1675"/>
                </a:lnTo>
                <a:lnTo>
                  <a:pt x="10314" y="441"/>
                </a:lnTo>
                <a:lnTo>
                  <a:pt x="10508" y="88"/>
                </a:lnTo>
                <a:lnTo>
                  <a:pt x="10605" y="0"/>
                </a:lnTo>
                <a:lnTo>
                  <a:pt x="10800"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1" name="Shape 23446"/>
          <p:cNvSpPr/>
          <p:nvPr/>
        </p:nvSpPr>
        <p:spPr>
          <a:xfrm>
            <a:off x="1138784" y="1169801"/>
            <a:ext cx="371613" cy="370287"/>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2" name="Shape 23447"/>
          <p:cNvSpPr/>
          <p:nvPr/>
        </p:nvSpPr>
        <p:spPr>
          <a:xfrm>
            <a:off x="2275100" y="1180778"/>
            <a:ext cx="523570" cy="362975"/>
          </a:xfrm>
          <a:custGeom>
            <a:avLst/>
            <a:gdLst/>
            <a:ahLst/>
            <a:cxnLst>
              <a:cxn ang="0">
                <a:pos x="wd2" y="hd2"/>
              </a:cxn>
              <a:cxn ang="5400000">
                <a:pos x="wd2" y="hd2"/>
              </a:cxn>
              <a:cxn ang="10800000">
                <a:pos x="wd2" y="hd2"/>
              </a:cxn>
              <a:cxn ang="16200000">
                <a:pos x="wd2" y="hd2"/>
              </a:cxn>
            </a:cxnLst>
            <a:rect l="0" t="0" r="r" b="b"/>
            <a:pathLst>
              <a:path w="21600" h="21600" extrusionOk="0">
                <a:moveTo>
                  <a:pt x="10827" y="13830"/>
                </a:moveTo>
                <a:lnTo>
                  <a:pt x="10611" y="13986"/>
                </a:lnTo>
                <a:lnTo>
                  <a:pt x="10504" y="14141"/>
                </a:lnTo>
                <a:lnTo>
                  <a:pt x="10450" y="14374"/>
                </a:lnTo>
                <a:lnTo>
                  <a:pt x="10504" y="14685"/>
                </a:lnTo>
                <a:lnTo>
                  <a:pt x="10611" y="14840"/>
                </a:lnTo>
                <a:lnTo>
                  <a:pt x="10827" y="14918"/>
                </a:lnTo>
                <a:lnTo>
                  <a:pt x="10989" y="14840"/>
                </a:lnTo>
                <a:lnTo>
                  <a:pt x="11096" y="14685"/>
                </a:lnTo>
                <a:lnTo>
                  <a:pt x="11204" y="14374"/>
                </a:lnTo>
                <a:lnTo>
                  <a:pt x="11096" y="14141"/>
                </a:lnTo>
                <a:lnTo>
                  <a:pt x="10989" y="13986"/>
                </a:lnTo>
                <a:lnTo>
                  <a:pt x="10827" y="13830"/>
                </a:lnTo>
                <a:close/>
                <a:moveTo>
                  <a:pt x="5925" y="5594"/>
                </a:moveTo>
                <a:lnTo>
                  <a:pt x="5925" y="13209"/>
                </a:lnTo>
                <a:lnTo>
                  <a:pt x="15783" y="13209"/>
                </a:lnTo>
                <a:lnTo>
                  <a:pt x="15783" y="5594"/>
                </a:lnTo>
                <a:lnTo>
                  <a:pt x="5925" y="5594"/>
                </a:lnTo>
                <a:close/>
                <a:moveTo>
                  <a:pt x="12982" y="1554"/>
                </a:moveTo>
                <a:lnTo>
                  <a:pt x="12982" y="3963"/>
                </a:lnTo>
                <a:lnTo>
                  <a:pt x="16537" y="3963"/>
                </a:lnTo>
                <a:lnTo>
                  <a:pt x="16752" y="4118"/>
                </a:lnTo>
                <a:lnTo>
                  <a:pt x="16914" y="4817"/>
                </a:lnTo>
                <a:lnTo>
                  <a:pt x="16914" y="7226"/>
                </a:lnTo>
                <a:lnTo>
                  <a:pt x="20577" y="7226"/>
                </a:lnTo>
                <a:lnTo>
                  <a:pt x="20577" y="1554"/>
                </a:lnTo>
                <a:lnTo>
                  <a:pt x="12982" y="1554"/>
                </a:lnTo>
                <a:close/>
                <a:moveTo>
                  <a:pt x="1023" y="1554"/>
                </a:moveTo>
                <a:lnTo>
                  <a:pt x="1023" y="7226"/>
                </a:lnTo>
                <a:lnTo>
                  <a:pt x="4686" y="7226"/>
                </a:lnTo>
                <a:lnTo>
                  <a:pt x="4686" y="4817"/>
                </a:lnTo>
                <a:lnTo>
                  <a:pt x="4794" y="4351"/>
                </a:lnTo>
                <a:lnTo>
                  <a:pt x="4902" y="4118"/>
                </a:lnTo>
                <a:lnTo>
                  <a:pt x="5063" y="3963"/>
                </a:lnTo>
                <a:lnTo>
                  <a:pt x="8618" y="3963"/>
                </a:lnTo>
                <a:lnTo>
                  <a:pt x="8618" y="1554"/>
                </a:lnTo>
                <a:lnTo>
                  <a:pt x="1023" y="1554"/>
                </a:lnTo>
                <a:close/>
                <a:moveTo>
                  <a:pt x="539" y="0"/>
                </a:moveTo>
                <a:lnTo>
                  <a:pt x="9103" y="0"/>
                </a:lnTo>
                <a:lnTo>
                  <a:pt x="9373" y="155"/>
                </a:lnTo>
                <a:lnTo>
                  <a:pt x="9480" y="466"/>
                </a:lnTo>
                <a:lnTo>
                  <a:pt x="9588" y="699"/>
                </a:lnTo>
                <a:lnTo>
                  <a:pt x="9588" y="3963"/>
                </a:lnTo>
                <a:lnTo>
                  <a:pt x="12012" y="3963"/>
                </a:lnTo>
                <a:lnTo>
                  <a:pt x="12012" y="699"/>
                </a:lnTo>
                <a:lnTo>
                  <a:pt x="12120" y="466"/>
                </a:lnTo>
                <a:lnTo>
                  <a:pt x="12227" y="155"/>
                </a:lnTo>
                <a:lnTo>
                  <a:pt x="12497" y="0"/>
                </a:lnTo>
                <a:lnTo>
                  <a:pt x="21169" y="0"/>
                </a:lnTo>
                <a:lnTo>
                  <a:pt x="21331" y="155"/>
                </a:lnTo>
                <a:lnTo>
                  <a:pt x="21546" y="466"/>
                </a:lnTo>
                <a:lnTo>
                  <a:pt x="21600" y="699"/>
                </a:lnTo>
                <a:lnTo>
                  <a:pt x="21600" y="8469"/>
                </a:lnTo>
                <a:lnTo>
                  <a:pt x="21546" y="8858"/>
                </a:lnTo>
                <a:lnTo>
                  <a:pt x="21331" y="9091"/>
                </a:lnTo>
                <a:lnTo>
                  <a:pt x="18153" y="9091"/>
                </a:lnTo>
                <a:lnTo>
                  <a:pt x="18153" y="9557"/>
                </a:lnTo>
                <a:lnTo>
                  <a:pt x="18530" y="9557"/>
                </a:lnTo>
                <a:lnTo>
                  <a:pt x="18799" y="9635"/>
                </a:lnTo>
                <a:lnTo>
                  <a:pt x="18961" y="9945"/>
                </a:lnTo>
                <a:lnTo>
                  <a:pt x="18961" y="10645"/>
                </a:lnTo>
                <a:lnTo>
                  <a:pt x="18799" y="10878"/>
                </a:lnTo>
                <a:lnTo>
                  <a:pt x="16914" y="10878"/>
                </a:lnTo>
                <a:lnTo>
                  <a:pt x="16914" y="14529"/>
                </a:lnTo>
                <a:lnTo>
                  <a:pt x="16806" y="14918"/>
                </a:lnTo>
                <a:lnTo>
                  <a:pt x="16752" y="15229"/>
                </a:lnTo>
                <a:lnTo>
                  <a:pt x="16537" y="15384"/>
                </a:lnTo>
                <a:lnTo>
                  <a:pt x="12497" y="15384"/>
                </a:lnTo>
                <a:lnTo>
                  <a:pt x="12497" y="16006"/>
                </a:lnTo>
                <a:lnTo>
                  <a:pt x="13251" y="16006"/>
                </a:lnTo>
                <a:lnTo>
                  <a:pt x="13412" y="16317"/>
                </a:lnTo>
                <a:lnTo>
                  <a:pt x="13520" y="16550"/>
                </a:lnTo>
                <a:lnTo>
                  <a:pt x="13628" y="16860"/>
                </a:lnTo>
                <a:lnTo>
                  <a:pt x="13520" y="17094"/>
                </a:lnTo>
                <a:lnTo>
                  <a:pt x="13412" y="17404"/>
                </a:lnTo>
                <a:lnTo>
                  <a:pt x="13251" y="17637"/>
                </a:lnTo>
                <a:lnTo>
                  <a:pt x="11204" y="17637"/>
                </a:lnTo>
                <a:lnTo>
                  <a:pt x="11204" y="19191"/>
                </a:lnTo>
                <a:lnTo>
                  <a:pt x="12389" y="19191"/>
                </a:lnTo>
                <a:lnTo>
                  <a:pt x="12497" y="19424"/>
                </a:lnTo>
                <a:lnTo>
                  <a:pt x="12604" y="19735"/>
                </a:lnTo>
                <a:lnTo>
                  <a:pt x="12604" y="19813"/>
                </a:lnTo>
                <a:lnTo>
                  <a:pt x="19176" y="19813"/>
                </a:lnTo>
                <a:lnTo>
                  <a:pt x="19284" y="20124"/>
                </a:lnTo>
                <a:lnTo>
                  <a:pt x="19338" y="20357"/>
                </a:lnTo>
                <a:lnTo>
                  <a:pt x="19284" y="20668"/>
                </a:lnTo>
                <a:lnTo>
                  <a:pt x="18961" y="20901"/>
                </a:lnTo>
                <a:lnTo>
                  <a:pt x="12604" y="20901"/>
                </a:lnTo>
                <a:lnTo>
                  <a:pt x="12604" y="21056"/>
                </a:lnTo>
                <a:lnTo>
                  <a:pt x="12497" y="21289"/>
                </a:lnTo>
                <a:lnTo>
                  <a:pt x="12389" y="21445"/>
                </a:lnTo>
                <a:lnTo>
                  <a:pt x="12227" y="21600"/>
                </a:lnTo>
                <a:lnTo>
                  <a:pt x="9373" y="21600"/>
                </a:lnTo>
                <a:lnTo>
                  <a:pt x="9211" y="21445"/>
                </a:lnTo>
                <a:lnTo>
                  <a:pt x="9103" y="21289"/>
                </a:lnTo>
                <a:lnTo>
                  <a:pt x="8996" y="21056"/>
                </a:lnTo>
                <a:lnTo>
                  <a:pt x="8996" y="20901"/>
                </a:lnTo>
                <a:lnTo>
                  <a:pt x="2639" y="20901"/>
                </a:lnTo>
                <a:lnTo>
                  <a:pt x="2424" y="20745"/>
                </a:lnTo>
                <a:lnTo>
                  <a:pt x="2370" y="20668"/>
                </a:lnTo>
                <a:lnTo>
                  <a:pt x="2262" y="20357"/>
                </a:lnTo>
                <a:lnTo>
                  <a:pt x="2370" y="20124"/>
                </a:lnTo>
                <a:lnTo>
                  <a:pt x="2424" y="19813"/>
                </a:lnTo>
                <a:lnTo>
                  <a:pt x="8996" y="19813"/>
                </a:lnTo>
                <a:lnTo>
                  <a:pt x="8996" y="19735"/>
                </a:lnTo>
                <a:lnTo>
                  <a:pt x="9103" y="19424"/>
                </a:lnTo>
                <a:lnTo>
                  <a:pt x="9211" y="19191"/>
                </a:lnTo>
                <a:lnTo>
                  <a:pt x="10450" y="19191"/>
                </a:lnTo>
                <a:lnTo>
                  <a:pt x="10450" y="17637"/>
                </a:lnTo>
                <a:lnTo>
                  <a:pt x="8349" y="17637"/>
                </a:lnTo>
                <a:lnTo>
                  <a:pt x="8188" y="17404"/>
                </a:lnTo>
                <a:lnTo>
                  <a:pt x="8080" y="17094"/>
                </a:lnTo>
                <a:lnTo>
                  <a:pt x="7972" y="16860"/>
                </a:lnTo>
                <a:lnTo>
                  <a:pt x="8080" y="16550"/>
                </a:lnTo>
                <a:lnTo>
                  <a:pt x="8188" y="16317"/>
                </a:lnTo>
                <a:lnTo>
                  <a:pt x="8349" y="16006"/>
                </a:lnTo>
                <a:lnTo>
                  <a:pt x="9103" y="16006"/>
                </a:lnTo>
                <a:lnTo>
                  <a:pt x="9103" y="15384"/>
                </a:lnTo>
                <a:lnTo>
                  <a:pt x="5063" y="15384"/>
                </a:lnTo>
                <a:lnTo>
                  <a:pt x="4902" y="15229"/>
                </a:lnTo>
                <a:lnTo>
                  <a:pt x="4794" y="14918"/>
                </a:lnTo>
                <a:lnTo>
                  <a:pt x="4686" y="14529"/>
                </a:lnTo>
                <a:lnTo>
                  <a:pt x="4686" y="10878"/>
                </a:lnTo>
                <a:lnTo>
                  <a:pt x="2801" y="10878"/>
                </a:lnTo>
                <a:lnTo>
                  <a:pt x="2639" y="10645"/>
                </a:lnTo>
                <a:lnTo>
                  <a:pt x="2639" y="9945"/>
                </a:lnTo>
                <a:lnTo>
                  <a:pt x="2801" y="9635"/>
                </a:lnTo>
                <a:lnTo>
                  <a:pt x="3070" y="9557"/>
                </a:lnTo>
                <a:lnTo>
                  <a:pt x="3447" y="9557"/>
                </a:lnTo>
                <a:lnTo>
                  <a:pt x="3447" y="9091"/>
                </a:lnTo>
                <a:lnTo>
                  <a:pt x="269" y="9091"/>
                </a:lnTo>
                <a:lnTo>
                  <a:pt x="108" y="8858"/>
                </a:lnTo>
                <a:lnTo>
                  <a:pt x="0" y="8469"/>
                </a:lnTo>
                <a:lnTo>
                  <a:pt x="0" y="699"/>
                </a:lnTo>
                <a:lnTo>
                  <a:pt x="108" y="466"/>
                </a:lnTo>
                <a:lnTo>
                  <a:pt x="269" y="155"/>
                </a:lnTo>
                <a:lnTo>
                  <a:pt x="539" y="0"/>
                </a:lnTo>
                <a:close/>
              </a:path>
            </a:pathLst>
          </a:custGeom>
          <a:solidFill>
            <a:srgbClr val="729ACD"/>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5" name="矩形 34"/>
          <p:cNvSpPr/>
          <p:nvPr/>
        </p:nvSpPr>
        <p:spPr>
          <a:xfrm>
            <a:off x="890558" y="3181737"/>
            <a:ext cx="7455160" cy="1082351"/>
          </a:xfrm>
          <a:prstGeom prst="rect">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3" name="矩形 12"/>
          <p:cNvSpPr/>
          <p:nvPr/>
        </p:nvSpPr>
        <p:spPr>
          <a:xfrm>
            <a:off x="3818699" y="3368969"/>
            <a:ext cx="2214880" cy="706755"/>
          </a:xfrm>
          <a:prstGeom prst="rect">
            <a:avLst/>
          </a:prstGeom>
        </p:spPr>
        <p:txBody>
          <a:bodyPr wrap="none">
            <a:spAutoFit/>
          </a:bodyPr>
          <a:lstStyle/>
          <a:p>
            <a:r>
              <a:rPr lang="zh-CN" altLang="en-US" sz="4000" dirty="0" smtClean="0">
                <a:solidFill>
                  <a:schemeClr val="bg1"/>
                </a:solidFill>
                <a:latin typeface="楷体-简" panose="02010600040101010101" charset="-122"/>
                <a:ea typeface="楷体-简" panose="02010600040101010101" charset="-122"/>
                <a:cs typeface="Times New Roman" panose="02020503050405090304" charset="0"/>
              </a:rPr>
              <a:t>用户模块</a:t>
            </a:r>
            <a:endParaRPr lang="zh-CN" altLang="en-US" sz="4000" dirty="0" smtClean="0">
              <a:solidFill>
                <a:schemeClr val="bg1"/>
              </a:solidFill>
              <a:latin typeface="楷体-简" panose="02010600040101010101" charset="-122"/>
              <a:ea typeface="楷体-简" panose="02010600040101010101" charset="-122"/>
              <a:cs typeface="Times New Roman" panose="02020503050405090304" charset="0"/>
            </a:endParaRPr>
          </a:p>
        </p:txBody>
      </p:sp>
      <p:sp>
        <p:nvSpPr>
          <p:cNvPr id="14" name="文本框 13"/>
          <p:cNvSpPr txBox="1"/>
          <p:nvPr/>
        </p:nvSpPr>
        <p:spPr>
          <a:xfrm>
            <a:off x="3108103" y="3430524"/>
            <a:ext cx="386080" cy="583565"/>
          </a:xfrm>
          <a:prstGeom prst="rect">
            <a:avLst/>
          </a:prstGeom>
          <a:noFill/>
        </p:spPr>
        <p:txBody>
          <a:bodyPr wrap="none" rtlCol="0">
            <a:spAutoFit/>
          </a:bodyPr>
          <a:lstStyle/>
          <a:p>
            <a:r>
              <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rPr>
              <a:t>1</a:t>
            </a:r>
            <a:endParaRPr lang="en-US" altLang="zh-CN" sz="3200" dirty="0">
              <a:solidFill>
                <a:schemeClr val="bg1"/>
              </a:solidFill>
              <a:latin typeface="Times New Roman Regular" panose="02020503050405090304" charset="0"/>
              <a:ea typeface="楷体-简" panose="02010600040101010101" charset="-122"/>
              <a:cs typeface="Times New Roman Regular" panose="02020503050405090304" charset="0"/>
            </a:endParaRPr>
          </a:p>
        </p:txBody>
      </p:sp>
      <p:sp>
        <p:nvSpPr>
          <p:cNvPr id="2" name="文本框 1"/>
          <p:cNvSpPr txBox="1"/>
          <p:nvPr/>
        </p:nvSpPr>
        <p:spPr>
          <a:xfrm>
            <a:off x="8326708" y="822465"/>
            <a:ext cx="2265680" cy="645160"/>
          </a:xfrm>
          <a:prstGeom prst="rect">
            <a:avLst/>
          </a:prstGeom>
          <a:noFill/>
        </p:spPr>
        <p:txBody>
          <a:bodyPr wrap="none" rtlCol="0">
            <a:spAutoFit/>
          </a:bodyPr>
          <a:lstStyle/>
          <a:p>
            <a:r>
              <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rPr>
              <a:t>StoreCloud</a:t>
            </a:r>
            <a:endParaRPr lang="en-US" altLang="zh-CN" sz="3600" dirty="0" smtClean="0">
              <a:solidFill>
                <a:srgbClr val="729ACD"/>
              </a:solidFill>
              <a:latin typeface="Times New Roman Regular" panose="02020503050405090304" charset="0"/>
              <a:ea typeface="楷体-简" panose="02010600040101010101" charset="-122"/>
              <a:cs typeface="Times New Roman Regular" panose="02020503050405090304" charset="0"/>
            </a:endParaRPr>
          </a:p>
        </p:txBody>
      </p:sp>
      <p:cxnSp>
        <p:nvCxnSpPr>
          <p:cNvPr id="3" name="直接连接符 2"/>
          <p:cNvCxnSpPr/>
          <p:nvPr/>
        </p:nvCxnSpPr>
        <p:spPr>
          <a:xfrm>
            <a:off x="7431382" y="1180675"/>
            <a:ext cx="849085" cy="0"/>
          </a:xfrm>
          <a:prstGeom prst="line">
            <a:avLst/>
          </a:prstGeom>
          <a:ln w="19050">
            <a:solidFill>
              <a:srgbClr val="729AC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7" y="682362"/>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模块进度概述</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1" name="Shape 23446"/>
          <p:cNvSpPr/>
          <p:nvPr/>
        </p:nvSpPr>
        <p:spPr>
          <a:xfrm>
            <a:off x="4449552" y="3829875"/>
            <a:ext cx="404746" cy="403302"/>
          </a:xfrm>
          <a:custGeom>
            <a:avLst/>
            <a:gdLst/>
            <a:ahLst/>
            <a:cxnLst>
              <a:cxn ang="0">
                <a:pos x="wd2" y="hd2"/>
              </a:cxn>
              <a:cxn ang="5400000">
                <a:pos x="wd2" y="hd2"/>
              </a:cxn>
              <a:cxn ang="10800000">
                <a:pos x="wd2" y="hd2"/>
              </a:cxn>
              <a:cxn ang="16200000">
                <a:pos x="wd2" y="hd2"/>
              </a:cxn>
            </a:cxnLst>
            <a:rect l="0" t="0" r="r" b="b"/>
            <a:pathLst>
              <a:path w="21600" h="21600" extrusionOk="0">
                <a:moveTo>
                  <a:pt x="5169" y="14555"/>
                </a:moveTo>
                <a:lnTo>
                  <a:pt x="5400" y="14555"/>
                </a:lnTo>
                <a:lnTo>
                  <a:pt x="5786" y="14942"/>
                </a:lnTo>
                <a:lnTo>
                  <a:pt x="5786" y="20748"/>
                </a:lnTo>
                <a:lnTo>
                  <a:pt x="5709" y="21058"/>
                </a:lnTo>
                <a:lnTo>
                  <a:pt x="5554" y="21290"/>
                </a:lnTo>
                <a:lnTo>
                  <a:pt x="5246" y="21445"/>
                </a:lnTo>
                <a:lnTo>
                  <a:pt x="5014" y="21600"/>
                </a:lnTo>
                <a:lnTo>
                  <a:pt x="1003" y="21600"/>
                </a:lnTo>
                <a:lnTo>
                  <a:pt x="540" y="21445"/>
                </a:lnTo>
                <a:lnTo>
                  <a:pt x="309" y="21290"/>
                </a:lnTo>
                <a:lnTo>
                  <a:pt x="0" y="21058"/>
                </a:lnTo>
                <a:lnTo>
                  <a:pt x="0" y="18503"/>
                </a:lnTo>
                <a:lnTo>
                  <a:pt x="154" y="18194"/>
                </a:lnTo>
                <a:lnTo>
                  <a:pt x="463" y="17961"/>
                </a:lnTo>
                <a:lnTo>
                  <a:pt x="4706" y="14710"/>
                </a:lnTo>
                <a:lnTo>
                  <a:pt x="5014" y="14555"/>
                </a:lnTo>
                <a:lnTo>
                  <a:pt x="5169" y="14555"/>
                </a:lnTo>
                <a:close/>
                <a:moveTo>
                  <a:pt x="12960" y="8903"/>
                </a:moveTo>
                <a:lnTo>
                  <a:pt x="13191" y="8903"/>
                </a:lnTo>
                <a:lnTo>
                  <a:pt x="13500" y="9058"/>
                </a:lnTo>
                <a:lnTo>
                  <a:pt x="13500" y="9290"/>
                </a:lnTo>
                <a:lnTo>
                  <a:pt x="13654" y="9600"/>
                </a:lnTo>
                <a:lnTo>
                  <a:pt x="13654" y="20748"/>
                </a:lnTo>
                <a:lnTo>
                  <a:pt x="13500" y="21058"/>
                </a:lnTo>
                <a:lnTo>
                  <a:pt x="13346" y="21290"/>
                </a:lnTo>
                <a:lnTo>
                  <a:pt x="13114" y="21445"/>
                </a:lnTo>
                <a:lnTo>
                  <a:pt x="12806" y="21600"/>
                </a:lnTo>
                <a:lnTo>
                  <a:pt x="8640" y="21600"/>
                </a:lnTo>
                <a:lnTo>
                  <a:pt x="8409" y="21445"/>
                </a:lnTo>
                <a:lnTo>
                  <a:pt x="8100" y="21290"/>
                </a:lnTo>
                <a:lnTo>
                  <a:pt x="7946" y="21058"/>
                </a:lnTo>
                <a:lnTo>
                  <a:pt x="7869" y="20748"/>
                </a:lnTo>
                <a:lnTo>
                  <a:pt x="7869" y="12774"/>
                </a:lnTo>
                <a:lnTo>
                  <a:pt x="7946" y="12387"/>
                </a:lnTo>
                <a:lnTo>
                  <a:pt x="8100" y="12232"/>
                </a:lnTo>
                <a:lnTo>
                  <a:pt x="12574" y="8903"/>
                </a:lnTo>
                <a:lnTo>
                  <a:pt x="12960" y="8903"/>
                </a:lnTo>
                <a:close/>
                <a:moveTo>
                  <a:pt x="20751" y="3252"/>
                </a:moveTo>
                <a:lnTo>
                  <a:pt x="21060" y="3329"/>
                </a:lnTo>
                <a:lnTo>
                  <a:pt x="21291" y="3484"/>
                </a:lnTo>
                <a:lnTo>
                  <a:pt x="21600" y="3716"/>
                </a:lnTo>
                <a:lnTo>
                  <a:pt x="21600" y="20903"/>
                </a:lnTo>
                <a:lnTo>
                  <a:pt x="21291" y="21290"/>
                </a:lnTo>
                <a:lnTo>
                  <a:pt x="21060" y="21445"/>
                </a:lnTo>
                <a:lnTo>
                  <a:pt x="20597" y="21600"/>
                </a:lnTo>
                <a:lnTo>
                  <a:pt x="16586" y="21600"/>
                </a:lnTo>
                <a:lnTo>
                  <a:pt x="16200" y="21445"/>
                </a:lnTo>
                <a:lnTo>
                  <a:pt x="15891" y="21290"/>
                </a:lnTo>
                <a:lnTo>
                  <a:pt x="15814" y="21058"/>
                </a:lnTo>
                <a:lnTo>
                  <a:pt x="15814" y="6890"/>
                </a:lnTo>
                <a:lnTo>
                  <a:pt x="15891" y="6426"/>
                </a:lnTo>
                <a:lnTo>
                  <a:pt x="16200" y="6348"/>
                </a:lnTo>
                <a:lnTo>
                  <a:pt x="20057" y="3329"/>
                </a:lnTo>
                <a:lnTo>
                  <a:pt x="20366" y="3252"/>
                </a:lnTo>
                <a:lnTo>
                  <a:pt x="20751" y="3252"/>
                </a:lnTo>
                <a:close/>
                <a:moveTo>
                  <a:pt x="7869" y="0"/>
                </a:moveTo>
                <a:lnTo>
                  <a:pt x="13500" y="774"/>
                </a:lnTo>
                <a:lnTo>
                  <a:pt x="13731" y="929"/>
                </a:lnTo>
                <a:lnTo>
                  <a:pt x="13886" y="1084"/>
                </a:lnTo>
                <a:lnTo>
                  <a:pt x="14040" y="1316"/>
                </a:lnTo>
                <a:lnTo>
                  <a:pt x="14040" y="1626"/>
                </a:lnTo>
                <a:lnTo>
                  <a:pt x="13191" y="7123"/>
                </a:lnTo>
                <a:lnTo>
                  <a:pt x="13114" y="7432"/>
                </a:lnTo>
                <a:lnTo>
                  <a:pt x="12651" y="7665"/>
                </a:lnTo>
                <a:lnTo>
                  <a:pt x="12266" y="7665"/>
                </a:lnTo>
                <a:lnTo>
                  <a:pt x="12034" y="7432"/>
                </a:lnTo>
                <a:lnTo>
                  <a:pt x="11186" y="6426"/>
                </a:lnTo>
                <a:lnTo>
                  <a:pt x="3626" y="12155"/>
                </a:lnTo>
                <a:lnTo>
                  <a:pt x="3394" y="12232"/>
                </a:lnTo>
                <a:lnTo>
                  <a:pt x="3009" y="12387"/>
                </a:lnTo>
                <a:lnTo>
                  <a:pt x="2546" y="12232"/>
                </a:lnTo>
                <a:lnTo>
                  <a:pt x="2314" y="12000"/>
                </a:lnTo>
                <a:lnTo>
                  <a:pt x="154" y="9135"/>
                </a:lnTo>
                <a:lnTo>
                  <a:pt x="0" y="8748"/>
                </a:lnTo>
                <a:lnTo>
                  <a:pt x="0" y="8516"/>
                </a:lnTo>
                <a:lnTo>
                  <a:pt x="154" y="8052"/>
                </a:lnTo>
                <a:lnTo>
                  <a:pt x="463" y="7819"/>
                </a:lnTo>
                <a:lnTo>
                  <a:pt x="7946" y="2013"/>
                </a:lnTo>
                <a:lnTo>
                  <a:pt x="7174" y="1084"/>
                </a:lnTo>
                <a:lnTo>
                  <a:pt x="7174" y="232"/>
                </a:lnTo>
                <a:lnTo>
                  <a:pt x="7329" y="77"/>
                </a:lnTo>
                <a:lnTo>
                  <a:pt x="7560" y="0"/>
                </a:lnTo>
                <a:lnTo>
                  <a:pt x="7869" y="0"/>
                </a:lnTo>
                <a:close/>
              </a:path>
            </a:pathLst>
          </a:custGeom>
          <a:solidFill>
            <a:schemeClr val="bg1"/>
          </a:solidFill>
          <a:ln w="12700">
            <a:miter lim="400000"/>
          </a:ln>
        </p:spPr>
        <p:txBody>
          <a:bodyPr lIns="22860" tIns="22860" rIns="22860" bIns="2286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sz="1800">
                <a:latin typeface="Calibri" panose="020F0302020204030204"/>
                <a:ea typeface="Calibri" panose="020F0302020204030204"/>
                <a:cs typeface="Calibri" panose="020F0302020204030204"/>
                <a:sym typeface="Calibri" panose="020F0302020204030204"/>
              </a:defRPr>
            </a:pPr>
            <a:endParaRPr sz="24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13" name="矩形 12"/>
          <p:cNvSpPr/>
          <p:nvPr/>
        </p:nvSpPr>
        <p:spPr>
          <a:xfrm>
            <a:off x="4323053" y="4350141"/>
            <a:ext cx="2112503" cy="954107"/>
          </a:xfrm>
          <a:prstGeom prst="rect">
            <a:avLst/>
          </a:prstGeom>
        </p:spPr>
        <p:txBody>
          <a:bodyPr wrap="square">
            <a:spAutoFit/>
          </a:bodyPr>
          <a:lstStyle/>
          <a:p>
            <a:r>
              <a:rPr lang="zh-CN" altLang="en-US" sz="1400" dirty="0">
                <a:solidFill>
                  <a:schemeClr val="bg1"/>
                </a:solidFill>
                <a:latin typeface="+mj-lt"/>
                <a:cs typeface="Times New Roman" panose="02020503050405090304" charset="0"/>
              </a:rPr>
              <a:t>Lorem ipsum dolor sit amet, consectetuer adipiscing elit. Aenean commodo ligula eget dolor. </a:t>
            </a:r>
            <a:endParaRPr lang="zh-CN" altLang="en-US" sz="1400" dirty="0">
              <a:solidFill>
                <a:schemeClr val="bg1"/>
              </a:solidFill>
              <a:latin typeface="+mj-lt"/>
              <a:cs typeface="Times New Roman" panose="02020503050405090304" charset="0"/>
            </a:endParaRPr>
          </a:p>
        </p:txBody>
      </p:sp>
      <p:cxnSp>
        <p:nvCxnSpPr>
          <p:cNvPr id="9" name="直接连接符 8"/>
          <p:cNvCxnSpPr/>
          <p:nvPr/>
        </p:nvCxnSpPr>
        <p:spPr>
          <a:xfrm>
            <a:off x="4911248" y="1580052"/>
            <a:ext cx="0" cy="385354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12385" y="1198245"/>
            <a:ext cx="6792595" cy="5285105"/>
          </a:xfrm>
          <a:prstGeom prst="rect">
            <a:avLst/>
          </a:prstGeom>
        </p:spPr>
        <p:txBody>
          <a:bodyPr wrap="square">
            <a:spAutoFit/>
          </a:bodyPr>
          <a:lstStyle/>
          <a:p>
            <a:pPr>
              <a:lnSpc>
                <a:spcPct val="150000"/>
              </a:lnSpc>
            </a:pPr>
            <a:r>
              <a:rPr lang="zh-CN" altLang="en-US" sz="1500" b="1" dirty="0">
                <a:solidFill>
                  <a:schemeClr val="tx1"/>
                </a:solidFill>
                <a:latin typeface="楷体-简" panose="02010600040101010101" charset="-122"/>
                <a:ea typeface="楷体-简" panose="02010600040101010101" charset="-122"/>
                <a:cs typeface="楷体-简" panose="02010600040101010101" charset="-122"/>
              </a:rPr>
              <a:t>已完成的工作：</a:t>
            </a:r>
            <a:endParaRPr lang="en-US" altLang="zh-CN" sz="1500" b="1" dirty="0">
              <a:solidFill>
                <a:schemeClr val="tx1"/>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完成了接口的初步文档，</a:t>
            </a:r>
            <a:r>
              <a:rPr lang="es-ES" altLang="zh-CN" sz="1500" b="1" dirty="0">
                <a:solidFill>
                  <a:schemeClr val="accent3"/>
                </a:solidFill>
                <a:latin typeface="楷体-简" panose="02010600040101010101" charset="-122"/>
                <a:ea typeface="楷体-简" panose="02010600040101010101" charset="-122"/>
                <a:cs typeface="楷体-简" panose="02010600040101010101" charset="-122"/>
              </a:rPr>
              <a:t>API </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的功能、响应、参数及返回结构已明确</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完成了 </a:t>
            </a:r>
            <a:r>
              <a:rPr lang="es-ES" altLang="zh-CN" sz="1500" b="1" dirty="0">
                <a:solidFill>
                  <a:schemeClr val="accent3"/>
                </a:solidFill>
                <a:latin typeface="楷体-简" panose="02010600040101010101" charset="-122"/>
                <a:ea typeface="楷体-简" panose="02010600040101010101" charset="-122"/>
                <a:cs typeface="楷体-简" panose="02010600040101010101" charset="-122"/>
              </a:rPr>
              <a:t>AreaController </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和 </a:t>
            </a:r>
            <a:r>
              <a:rPr lang="es-ES" altLang="zh-CN" sz="1500" b="1" dirty="0">
                <a:solidFill>
                  <a:schemeClr val="accent3"/>
                </a:solidFill>
                <a:latin typeface="楷体-简" panose="02010600040101010101" charset="-122"/>
                <a:ea typeface="楷体-简" panose="02010600040101010101" charset="-122"/>
                <a:cs typeface="楷体-简" panose="02010600040101010101" charset="-122"/>
              </a:rPr>
              <a:t>UserAddrController </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 相关的设计与实现</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考虑了用户模块可能被其他模块调用到的接口，完成相关</a:t>
            </a:r>
            <a:r>
              <a:rPr lang="en-US" altLang="zh-CN" sz="1500" b="1" dirty="0">
                <a:solidFill>
                  <a:schemeClr val="accent3"/>
                </a:solidFill>
                <a:latin typeface="楷体-简" panose="02010600040101010101" charset="-122"/>
                <a:ea typeface="楷体-简" panose="02010600040101010101" charset="-122"/>
                <a:cs typeface="楷体-简" panose="02010600040101010101" charset="-122"/>
              </a:rPr>
              <a:t>Client</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的设计</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设计并实现了相关实体类，封装了地区信息和用户信息</a:t>
            </a:r>
            <a:endParaRPr lang="zh-CN" altLang="en-US" sz="1500" b="1" dirty="0">
              <a:solidFill>
                <a:schemeClr val="accent3"/>
              </a:solidFill>
              <a:latin typeface="楷体-简" panose="02010600040101010101" charset="-122"/>
              <a:ea typeface="楷体-简" panose="02010600040101010101" charset="-122"/>
              <a:cs typeface="楷体-简" panose="02010600040101010101" charset="-122"/>
            </a:endParaRPr>
          </a:p>
          <a:p>
            <a:pPr>
              <a:lnSpc>
                <a:spcPct val="150000"/>
              </a:lnSpc>
            </a:pPr>
            <a:r>
              <a:rPr lang="zh-CN" altLang="en-US" sz="1500" b="1" dirty="0">
                <a:solidFill>
                  <a:schemeClr val="tx1"/>
                </a:solidFill>
                <a:latin typeface="楷体-简" panose="02010600040101010101" charset="-122"/>
                <a:ea typeface="楷体-简" panose="02010600040101010101" charset="-122"/>
                <a:cs typeface="楷体-简" panose="02010600040101010101" charset="-122"/>
              </a:rPr>
              <a:t>定义了如下接口：</a:t>
            </a:r>
            <a:endParaRPr lang="en-US" altLang="zh-CN" sz="1500" b="1" dirty="0">
              <a:solidFill>
                <a:schemeClr val="tx1"/>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获取地区列表接口</a:t>
            </a:r>
            <a:endParaRPr lang="es-E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根据父级</a:t>
            </a:r>
            <a:r>
              <a:rPr lang="es-ES" altLang="zh-CN" sz="1500" b="1" dirty="0">
                <a:solidFill>
                  <a:schemeClr val="accent3"/>
                </a:solidFill>
                <a:latin typeface="楷体-简" panose="02010600040101010101" charset="-122"/>
                <a:ea typeface="楷体-简" panose="02010600040101010101" charset="-122"/>
                <a:cs typeface="楷体-简" panose="02010600040101010101" charset="-122"/>
              </a:rPr>
              <a:t>ID</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获取地区列表接口</a:t>
            </a:r>
            <a:endParaRPr lang="es-E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获取用户地址列表接口和通过地址</a:t>
            </a:r>
            <a:r>
              <a:rPr lang="es-ES" altLang="zh-CN" sz="1500" b="1" dirty="0">
                <a:solidFill>
                  <a:schemeClr val="accent3"/>
                </a:solidFill>
                <a:latin typeface="楷体-简" panose="02010600040101010101" charset="-122"/>
                <a:ea typeface="楷体-简" panose="02010600040101010101" charset="-122"/>
                <a:cs typeface="楷体-简" panose="02010600040101010101" charset="-122"/>
              </a:rPr>
              <a:t>ID</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获取用户地址接口</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获取用户头像和昵称接口</a:t>
            </a:r>
            <a:endParaRPr lang="es-E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获取用户详细信息接口</a:t>
            </a:r>
            <a:endParaRPr lang="es-E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用户注册接口</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a:lnSpc>
                <a:spcPct val="150000"/>
              </a:lnSpc>
            </a:pPr>
            <a:r>
              <a:rPr lang="zh-CN" altLang="en-US" sz="1500" b="1" dirty="0">
                <a:solidFill>
                  <a:schemeClr val="tx1"/>
                </a:solidFill>
                <a:latin typeface="楷体-简" panose="02010600040101010101" charset="-122"/>
                <a:ea typeface="楷体-简" panose="02010600040101010101" charset="-122"/>
                <a:cs typeface="楷体-简" panose="02010600040101010101" charset="-122"/>
              </a:rPr>
              <a:t>开放了如下接口：</a:t>
            </a:r>
            <a:endParaRPr lang="en-US" altLang="zh-CN" sz="1500" b="1" dirty="0">
              <a:solidFill>
                <a:schemeClr val="tx1"/>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根据地址</a:t>
            </a:r>
            <a:r>
              <a:rPr lang="en-US" altLang="zh-CN" sz="1500" b="1" dirty="0">
                <a:solidFill>
                  <a:schemeClr val="accent3"/>
                </a:solidFill>
                <a:latin typeface="楷体-简" panose="02010600040101010101" charset="-122"/>
                <a:ea typeface="楷体-简" panose="02010600040101010101" charset="-122"/>
                <a:cs typeface="楷体-简" panose="02010600040101010101" charset="-122"/>
              </a:rPr>
              <a:t>id</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获取用户地址信息</a:t>
            </a:r>
            <a:endParaRPr lang="en-US" altLang="zh-CN" sz="1500" b="1" dirty="0">
              <a:solidFill>
                <a:schemeClr val="accent3"/>
              </a:solidFill>
              <a:latin typeface="楷体-简" panose="02010600040101010101" charset="-122"/>
              <a:ea typeface="楷体-简" panose="02010600040101010101" charset="-122"/>
              <a:cs typeface="楷体-简" panose="02010600040101010101" charset="-122"/>
            </a:endParaRPr>
          </a:p>
          <a:p>
            <a:pPr marL="285750" indent="-285750">
              <a:lnSpc>
                <a:spcPct val="150000"/>
              </a:lnSpc>
              <a:buFont typeface="Times New Roman" panose="02020503050405090304" charset="0"/>
              <a:buChar char="•"/>
            </a:pP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根据用户</a:t>
            </a:r>
            <a:r>
              <a:rPr lang="en-US" altLang="zh-CN" sz="1500" b="1" dirty="0">
                <a:solidFill>
                  <a:schemeClr val="accent3"/>
                </a:solidFill>
                <a:latin typeface="楷体-简" panose="02010600040101010101" charset="-122"/>
                <a:ea typeface="楷体-简" panose="02010600040101010101" charset="-122"/>
                <a:cs typeface="楷体-简" panose="02010600040101010101" charset="-122"/>
              </a:rPr>
              <a:t>id</a:t>
            </a:r>
            <a:r>
              <a:rPr lang="zh-CN" altLang="en-US" sz="1500" b="1" dirty="0">
                <a:solidFill>
                  <a:schemeClr val="accent3"/>
                </a:solidFill>
                <a:latin typeface="楷体-简" panose="02010600040101010101" charset="-122"/>
                <a:ea typeface="楷体-简" panose="02010600040101010101" charset="-122"/>
                <a:cs typeface="楷体-简" panose="02010600040101010101" charset="-122"/>
              </a:rPr>
              <a:t>获取用户信息</a:t>
            </a:r>
            <a:endParaRPr lang="zh-CN" altLang="en-US" sz="1500" b="1" dirty="0">
              <a:solidFill>
                <a:schemeClr val="accent3"/>
              </a:solidFill>
              <a:latin typeface="楷体-简" panose="02010600040101010101" charset="-122"/>
              <a:ea typeface="楷体-简" panose="02010600040101010101" charset="-122"/>
              <a:cs typeface="楷体-简" panose="02010600040101010101" charset="-122"/>
            </a:endParaRPr>
          </a:p>
        </p:txBody>
      </p:sp>
      <p:pic>
        <p:nvPicPr>
          <p:cNvPr id="7" name="图片 6"/>
          <p:cNvPicPr>
            <a:picLocks noChangeAspect="1"/>
          </p:cNvPicPr>
          <p:nvPr/>
        </p:nvPicPr>
        <p:blipFill>
          <a:blip r:embed="rId1"/>
          <a:stretch>
            <a:fillRect/>
          </a:stretch>
        </p:blipFill>
        <p:spPr>
          <a:xfrm>
            <a:off x="1131307" y="1401998"/>
            <a:ext cx="3145051" cy="440676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技术解决方案</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2" name="菱形 11"/>
          <p:cNvSpPr/>
          <p:nvPr/>
        </p:nvSpPr>
        <p:spPr>
          <a:xfrm>
            <a:off x="2223602" y="1984575"/>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8" name="菱形 17"/>
          <p:cNvSpPr/>
          <p:nvPr/>
        </p:nvSpPr>
        <p:spPr>
          <a:xfrm>
            <a:off x="999735" y="3025561"/>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9" name="菱形 18"/>
          <p:cNvSpPr/>
          <p:nvPr/>
        </p:nvSpPr>
        <p:spPr>
          <a:xfrm>
            <a:off x="3447469" y="3025562"/>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0" name="菱形 19"/>
          <p:cNvSpPr/>
          <p:nvPr/>
        </p:nvSpPr>
        <p:spPr>
          <a:xfrm>
            <a:off x="2223602" y="4071181"/>
            <a:ext cx="1861069" cy="1861069"/>
          </a:xfrm>
          <a:prstGeom prst="diamond">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25" name="Shape 23124"/>
          <p:cNvSpPr/>
          <p:nvPr/>
        </p:nvSpPr>
        <p:spPr>
          <a:xfrm>
            <a:off x="1708765" y="3686710"/>
            <a:ext cx="371961" cy="442025"/>
          </a:xfrm>
          <a:custGeom>
            <a:avLst/>
            <a:gdLst/>
            <a:ahLst/>
            <a:cxnLst>
              <a:cxn ang="0">
                <a:pos x="wd2" y="hd2"/>
              </a:cxn>
              <a:cxn ang="5400000">
                <a:pos x="wd2" y="hd2"/>
              </a:cxn>
              <a:cxn ang="10800000">
                <a:pos x="wd2" y="hd2"/>
              </a:cxn>
              <a:cxn ang="16200000">
                <a:pos x="wd2" y="hd2"/>
              </a:cxn>
            </a:cxnLst>
            <a:rect l="0" t="0" r="r" b="b"/>
            <a:pathLst>
              <a:path w="21600" h="21561" extrusionOk="0">
                <a:moveTo>
                  <a:pt x="5401" y="5234"/>
                </a:moveTo>
                <a:lnTo>
                  <a:pt x="7204" y="5234"/>
                </a:lnTo>
                <a:lnTo>
                  <a:pt x="7647" y="9080"/>
                </a:lnTo>
                <a:cubicBezTo>
                  <a:pt x="7672" y="9303"/>
                  <a:pt x="7912" y="9464"/>
                  <a:pt x="8177" y="9445"/>
                </a:cubicBezTo>
                <a:cubicBezTo>
                  <a:pt x="8444" y="9423"/>
                  <a:pt x="8638" y="9226"/>
                  <a:pt x="8613" y="9003"/>
                </a:cubicBezTo>
                <a:lnTo>
                  <a:pt x="8128" y="4790"/>
                </a:lnTo>
                <a:cubicBezTo>
                  <a:pt x="8104" y="4582"/>
                  <a:pt x="7895" y="4424"/>
                  <a:pt x="7645" y="4424"/>
                </a:cubicBezTo>
                <a:lnTo>
                  <a:pt x="6586" y="4424"/>
                </a:lnTo>
                <a:lnTo>
                  <a:pt x="10799" y="971"/>
                </a:lnTo>
                <a:lnTo>
                  <a:pt x="15012" y="4423"/>
                </a:lnTo>
                <a:lnTo>
                  <a:pt x="13955" y="4423"/>
                </a:lnTo>
                <a:cubicBezTo>
                  <a:pt x="13704" y="4423"/>
                  <a:pt x="13496" y="4582"/>
                  <a:pt x="13472" y="4790"/>
                </a:cubicBezTo>
                <a:lnTo>
                  <a:pt x="12986" y="9003"/>
                </a:lnTo>
                <a:cubicBezTo>
                  <a:pt x="12960" y="9225"/>
                  <a:pt x="13157" y="9423"/>
                  <a:pt x="13423" y="9443"/>
                </a:cubicBezTo>
                <a:cubicBezTo>
                  <a:pt x="13438" y="9446"/>
                  <a:pt x="13454" y="9446"/>
                  <a:pt x="13470" y="9446"/>
                </a:cubicBezTo>
                <a:cubicBezTo>
                  <a:pt x="13717" y="9446"/>
                  <a:pt x="13927" y="9289"/>
                  <a:pt x="13952" y="9080"/>
                </a:cubicBezTo>
                <a:lnTo>
                  <a:pt x="14396" y="5234"/>
                </a:lnTo>
                <a:lnTo>
                  <a:pt x="16199" y="5234"/>
                </a:lnTo>
                <a:cubicBezTo>
                  <a:pt x="16397" y="5234"/>
                  <a:pt x="16573" y="5134"/>
                  <a:pt x="16649" y="4981"/>
                </a:cubicBezTo>
                <a:cubicBezTo>
                  <a:pt x="16724" y="4830"/>
                  <a:pt x="16681" y="4655"/>
                  <a:pt x="16541" y="4540"/>
                </a:cubicBezTo>
                <a:lnTo>
                  <a:pt x="11139" y="116"/>
                </a:lnTo>
                <a:cubicBezTo>
                  <a:pt x="10951" y="-39"/>
                  <a:pt x="10648" y="-39"/>
                  <a:pt x="10458" y="116"/>
                </a:cubicBezTo>
                <a:lnTo>
                  <a:pt x="5060" y="4540"/>
                </a:lnTo>
                <a:cubicBezTo>
                  <a:pt x="4919" y="4655"/>
                  <a:pt x="4876" y="4830"/>
                  <a:pt x="4951" y="4981"/>
                </a:cubicBezTo>
                <a:cubicBezTo>
                  <a:pt x="5025" y="5134"/>
                  <a:pt x="5204" y="5234"/>
                  <a:pt x="5401" y="5234"/>
                </a:cubicBezTo>
                <a:cubicBezTo>
                  <a:pt x="5401" y="5234"/>
                  <a:pt x="5401" y="5234"/>
                  <a:pt x="5401" y="5234"/>
                </a:cubicBezTo>
                <a:close/>
                <a:moveTo>
                  <a:pt x="7645" y="16897"/>
                </a:moveTo>
                <a:lnTo>
                  <a:pt x="13955" y="16897"/>
                </a:lnTo>
                <a:cubicBezTo>
                  <a:pt x="14491" y="16897"/>
                  <a:pt x="14925" y="16535"/>
                  <a:pt x="14925" y="16088"/>
                </a:cubicBezTo>
                <a:cubicBezTo>
                  <a:pt x="14925" y="15641"/>
                  <a:pt x="14491" y="15279"/>
                  <a:pt x="13955" y="15279"/>
                </a:cubicBezTo>
                <a:lnTo>
                  <a:pt x="7645" y="15279"/>
                </a:lnTo>
                <a:cubicBezTo>
                  <a:pt x="7110" y="15279"/>
                  <a:pt x="6674" y="15642"/>
                  <a:pt x="6674" y="16088"/>
                </a:cubicBezTo>
                <a:cubicBezTo>
                  <a:pt x="6674" y="16535"/>
                  <a:pt x="7110" y="16897"/>
                  <a:pt x="7645" y="16897"/>
                </a:cubicBezTo>
                <a:cubicBezTo>
                  <a:pt x="7645" y="16897"/>
                  <a:pt x="7645" y="16897"/>
                  <a:pt x="7645" y="16897"/>
                </a:cubicBezTo>
                <a:close/>
                <a:moveTo>
                  <a:pt x="19657" y="19943"/>
                </a:moveTo>
                <a:lnTo>
                  <a:pt x="1942" y="19943"/>
                </a:lnTo>
                <a:lnTo>
                  <a:pt x="1942" y="12233"/>
                </a:lnTo>
                <a:lnTo>
                  <a:pt x="19657" y="12233"/>
                </a:lnTo>
                <a:cubicBezTo>
                  <a:pt x="19657" y="12233"/>
                  <a:pt x="19657" y="19943"/>
                  <a:pt x="19657" y="19943"/>
                </a:cubicBezTo>
                <a:close/>
                <a:moveTo>
                  <a:pt x="21593" y="11373"/>
                </a:moveTo>
                <a:cubicBezTo>
                  <a:pt x="21591" y="11351"/>
                  <a:pt x="21588" y="11329"/>
                  <a:pt x="21586" y="11309"/>
                </a:cubicBezTo>
                <a:cubicBezTo>
                  <a:pt x="21578" y="11265"/>
                  <a:pt x="21565" y="11222"/>
                  <a:pt x="21551" y="11182"/>
                </a:cubicBezTo>
                <a:cubicBezTo>
                  <a:pt x="21547" y="11171"/>
                  <a:pt x="21547" y="11159"/>
                  <a:pt x="21541" y="11148"/>
                </a:cubicBezTo>
                <a:lnTo>
                  <a:pt x="19599" y="6671"/>
                </a:lnTo>
                <a:cubicBezTo>
                  <a:pt x="19459" y="6349"/>
                  <a:pt x="19096" y="6137"/>
                  <a:pt x="18687" y="6137"/>
                </a:cubicBezTo>
                <a:lnTo>
                  <a:pt x="16624" y="6137"/>
                </a:lnTo>
                <a:cubicBezTo>
                  <a:pt x="16088" y="6137"/>
                  <a:pt x="15653" y="6497"/>
                  <a:pt x="15653" y="6944"/>
                </a:cubicBezTo>
                <a:cubicBezTo>
                  <a:pt x="15653" y="7391"/>
                  <a:pt x="16088" y="7754"/>
                  <a:pt x="16624" y="7754"/>
                </a:cubicBezTo>
                <a:lnTo>
                  <a:pt x="18005" y="7754"/>
                </a:lnTo>
                <a:lnTo>
                  <a:pt x="19246" y="10616"/>
                </a:lnTo>
                <a:lnTo>
                  <a:pt x="2354" y="10616"/>
                </a:lnTo>
                <a:lnTo>
                  <a:pt x="3595" y="7754"/>
                </a:lnTo>
                <a:lnTo>
                  <a:pt x="4976" y="7754"/>
                </a:lnTo>
                <a:cubicBezTo>
                  <a:pt x="5512" y="7754"/>
                  <a:pt x="5947" y="7391"/>
                  <a:pt x="5947" y="6944"/>
                </a:cubicBezTo>
                <a:cubicBezTo>
                  <a:pt x="5947" y="6497"/>
                  <a:pt x="5512" y="6137"/>
                  <a:pt x="4976" y="6137"/>
                </a:cubicBezTo>
                <a:lnTo>
                  <a:pt x="2913" y="6137"/>
                </a:lnTo>
                <a:cubicBezTo>
                  <a:pt x="2504" y="6137"/>
                  <a:pt x="2139" y="6349"/>
                  <a:pt x="2000" y="6671"/>
                </a:cubicBezTo>
                <a:lnTo>
                  <a:pt x="59" y="11148"/>
                </a:lnTo>
                <a:cubicBezTo>
                  <a:pt x="53" y="11159"/>
                  <a:pt x="53" y="11170"/>
                  <a:pt x="50" y="11180"/>
                </a:cubicBezTo>
                <a:cubicBezTo>
                  <a:pt x="33" y="11221"/>
                  <a:pt x="22" y="11265"/>
                  <a:pt x="15" y="11309"/>
                </a:cubicBezTo>
                <a:cubicBezTo>
                  <a:pt x="10" y="11329"/>
                  <a:pt x="8" y="11351"/>
                  <a:pt x="8" y="11371"/>
                </a:cubicBezTo>
                <a:cubicBezTo>
                  <a:pt x="4" y="11388"/>
                  <a:pt x="0" y="11405"/>
                  <a:pt x="0" y="11422"/>
                </a:cubicBezTo>
                <a:lnTo>
                  <a:pt x="0" y="20753"/>
                </a:lnTo>
                <a:cubicBezTo>
                  <a:pt x="0" y="21201"/>
                  <a:pt x="434" y="21561"/>
                  <a:pt x="970" y="21561"/>
                </a:cubicBezTo>
                <a:lnTo>
                  <a:pt x="20628" y="21561"/>
                </a:lnTo>
                <a:cubicBezTo>
                  <a:pt x="21164" y="21561"/>
                  <a:pt x="21600" y="21201"/>
                  <a:pt x="21600" y="20753"/>
                </a:cubicBezTo>
                <a:lnTo>
                  <a:pt x="21600" y="11422"/>
                </a:lnTo>
                <a:cubicBezTo>
                  <a:pt x="21598" y="11405"/>
                  <a:pt x="21594" y="11390"/>
                  <a:pt x="21593" y="11373"/>
                </a:cubicBezTo>
                <a:cubicBezTo>
                  <a:pt x="21593" y="11373"/>
                  <a:pt x="21593" y="11373"/>
                  <a:pt x="21593" y="11373"/>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6" name="Shape 23131"/>
          <p:cNvSpPr/>
          <p:nvPr/>
        </p:nvSpPr>
        <p:spPr>
          <a:xfrm>
            <a:off x="4197106" y="3735082"/>
            <a:ext cx="361793" cy="442025"/>
          </a:xfrm>
          <a:custGeom>
            <a:avLst/>
            <a:gdLst/>
            <a:ahLst/>
            <a:cxnLst>
              <a:cxn ang="0">
                <a:pos x="wd2" y="hd2"/>
              </a:cxn>
              <a:cxn ang="5400000">
                <a:pos x="wd2" y="hd2"/>
              </a:cxn>
              <a:cxn ang="10800000">
                <a:pos x="wd2" y="hd2"/>
              </a:cxn>
              <a:cxn ang="16200000">
                <a:pos x="wd2" y="hd2"/>
              </a:cxn>
            </a:cxnLst>
            <a:rect l="0" t="0" r="r" b="b"/>
            <a:pathLst>
              <a:path w="21600" h="21600" extrusionOk="0">
                <a:moveTo>
                  <a:pt x="4924" y="0"/>
                </a:moveTo>
                <a:cubicBezTo>
                  <a:pt x="3198" y="0"/>
                  <a:pt x="1768" y="1173"/>
                  <a:pt x="1768" y="2583"/>
                </a:cubicBezTo>
                <a:lnTo>
                  <a:pt x="1768" y="11176"/>
                </a:lnTo>
                <a:lnTo>
                  <a:pt x="962" y="10718"/>
                </a:lnTo>
                <a:cubicBezTo>
                  <a:pt x="773" y="10607"/>
                  <a:pt x="542" y="10593"/>
                  <a:pt x="336" y="10681"/>
                </a:cubicBezTo>
                <a:cubicBezTo>
                  <a:pt x="130" y="10766"/>
                  <a:pt x="0" y="10931"/>
                  <a:pt x="0" y="11121"/>
                </a:cubicBezTo>
                <a:lnTo>
                  <a:pt x="0" y="20061"/>
                </a:lnTo>
                <a:cubicBezTo>
                  <a:pt x="0" y="20255"/>
                  <a:pt x="124" y="20429"/>
                  <a:pt x="336" y="20519"/>
                </a:cubicBezTo>
                <a:cubicBezTo>
                  <a:pt x="547" y="20607"/>
                  <a:pt x="813" y="20596"/>
                  <a:pt x="1007" y="20482"/>
                </a:cubicBezTo>
                <a:lnTo>
                  <a:pt x="8662" y="16012"/>
                </a:lnTo>
                <a:cubicBezTo>
                  <a:pt x="8826" y="15915"/>
                  <a:pt x="8931" y="15774"/>
                  <a:pt x="8931" y="15609"/>
                </a:cubicBezTo>
                <a:cubicBezTo>
                  <a:pt x="8931" y="15446"/>
                  <a:pt x="8826" y="15282"/>
                  <a:pt x="8662" y="15188"/>
                </a:cubicBezTo>
                <a:lnTo>
                  <a:pt x="3447" y="12165"/>
                </a:lnTo>
                <a:lnTo>
                  <a:pt x="3447" y="2583"/>
                </a:lnTo>
                <a:cubicBezTo>
                  <a:pt x="3447" y="1923"/>
                  <a:pt x="4115" y="1392"/>
                  <a:pt x="4924" y="1392"/>
                </a:cubicBezTo>
                <a:lnTo>
                  <a:pt x="16653" y="1392"/>
                </a:lnTo>
                <a:cubicBezTo>
                  <a:pt x="17460" y="1392"/>
                  <a:pt x="18131" y="1923"/>
                  <a:pt x="18131" y="2583"/>
                </a:cubicBezTo>
                <a:lnTo>
                  <a:pt x="18131" y="12165"/>
                </a:lnTo>
                <a:lnTo>
                  <a:pt x="12915" y="15188"/>
                </a:lnTo>
                <a:cubicBezTo>
                  <a:pt x="12752" y="15284"/>
                  <a:pt x="12669" y="15446"/>
                  <a:pt x="12669" y="15609"/>
                </a:cubicBezTo>
                <a:cubicBezTo>
                  <a:pt x="12669" y="15774"/>
                  <a:pt x="12752" y="15917"/>
                  <a:pt x="12915" y="16012"/>
                </a:cubicBezTo>
                <a:lnTo>
                  <a:pt x="20570" y="20482"/>
                </a:lnTo>
                <a:cubicBezTo>
                  <a:pt x="20762" y="20596"/>
                  <a:pt x="21030" y="20607"/>
                  <a:pt x="21242" y="20519"/>
                </a:cubicBezTo>
                <a:cubicBezTo>
                  <a:pt x="21453" y="20429"/>
                  <a:pt x="21600" y="20257"/>
                  <a:pt x="21600" y="20061"/>
                </a:cubicBezTo>
                <a:lnTo>
                  <a:pt x="21600" y="11121"/>
                </a:lnTo>
                <a:cubicBezTo>
                  <a:pt x="21600" y="10929"/>
                  <a:pt x="21448" y="10769"/>
                  <a:pt x="21242" y="10681"/>
                </a:cubicBezTo>
                <a:cubicBezTo>
                  <a:pt x="21036" y="10596"/>
                  <a:pt x="20783" y="10607"/>
                  <a:pt x="20593" y="10718"/>
                </a:cubicBezTo>
                <a:lnTo>
                  <a:pt x="19765" y="11176"/>
                </a:lnTo>
                <a:lnTo>
                  <a:pt x="19765" y="2583"/>
                </a:lnTo>
                <a:cubicBezTo>
                  <a:pt x="19765" y="1173"/>
                  <a:pt x="18376" y="0"/>
                  <a:pt x="16653" y="0"/>
                </a:cubicBezTo>
                <a:lnTo>
                  <a:pt x="4924" y="0"/>
                </a:lnTo>
                <a:close/>
                <a:moveTo>
                  <a:pt x="6558" y="3518"/>
                </a:moveTo>
                <a:cubicBezTo>
                  <a:pt x="6102" y="3518"/>
                  <a:pt x="5730" y="3821"/>
                  <a:pt x="5730" y="4195"/>
                </a:cubicBezTo>
                <a:cubicBezTo>
                  <a:pt x="5730" y="4571"/>
                  <a:pt x="6102" y="4855"/>
                  <a:pt x="6558" y="4855"/>
                </a:cubicBezTo>
                <a:lnTo>
                  <a:pt x="10901" y="4855"/>
                </a:lnTo>
                <a:cubicBezTo>
                  <a:pt x="11256" y="4855"/>
                  <a:pt x="11600" y="4686"/>
                  <a:pt x="11662" y="4434"/>
                </a:cubicBezTo>
                <a:lnTo>
                  <a:pt x="11662" y="3957"/>
                </a:lnTo>
                <a:cubicBezTo>
                  <a:pt x="11600" y="3703"/>
                  <a:pt x="11256" y="3518"/>
                  <a:pt x="10901" y="3518"/>
                </a:cubicBezTo>
                <a:lnTo>
                  <a:pt x="6558" y="3518"/>
                </a:lnTo>
                <a:close/>
                <a:moveTo>
                  <a:pt x="6558" y="6449"/>
                </a:moveTo>
                <a:cubicBezTo>
                  <a:pt x="6102" y="6449"/>
                  <a:pt x="5730" y="6750"/>
                  <a:pt x="5730" y="7127"/>
                </a:cubicBezTo>
                <a:cubicBezTo>
                  <a:pt x="5730" y="7503"/>
                  <a:pt x="6102" y="7786"/>
                  <a:pt x="6558" y="7786"/>
                </a:cubicBezTo>
                <a:lnTo>
                  <a:pt x="16250" y="7786"/>
                </a:lnTo>
                <a:cubicBezTo>
                  <a:pt x="16710" y="7786"/>
                  <a:pt x="17079" y="7503"/>
                  <a:pt x="17079" y="7127"/>
                </a:cubicBezTo>
                <a:cubicBezTo>
                  <a:pt x="17079" y="6750"/>
                  <a:pt x="16710" y="6449"/>
                  <a:pt x="16250" y="6449"/>
                </a:cubicBezTo>
                <a:lnTo>
                  <a:pt x="6558" y="6449"/>
                </a:lnTo>
                <a:close/>
                <a:moveTo>
                  <a:pt x="6558" y="8794"/>
                </a:moveTo>
                <a:cubicBezTo>
                  <a:pt x="6102" y="8794"/>
                  <a:pt x="5730" y="9098"/>
                  <a:pt x="5730" y="9472"/>
                </a:cubicBezTo>
                <a:cubicBezTo>
                  <a:pt x="5730" y="9848"/>
                  <a:pt x="6102" y="10131"/>
                  <a:pt x="6558" y="10131"/>
                </a:cubicBezTo>
                <a:lnTo>
                  <a:pt x="16250" y="10131"/>
                </a:lnTo>
                <a:cubicBezTo>
                  <a:pt x="16710" y="10131"/>
                  <a:pt x="17079" y="9848"/>
                  <a:pt x="17079" y="9472"/>
                </a:cubicBezTo>
                <a:cubicBezTo>
                  <a:pt x="17079" y="9098"/>
                  <a:pt x="16710" y="8794"/>
                  <a:pt x="16250" y="8794"/>
                </a:cubicBezTo>
                <a:lnTo>
                  <a:pt x="6558" y="8794"/>
                </a:lnTo>
                <a:close/>
                <a:moveTo>
                  <a:pt x="11281" y="16415"/>
                </a:moveTo>
                <a:cubicBezTo>
                  <a:pt x="11118" y="16415"/>
                  <a:pt x="10945" y="16493"/>
                  <a:pt x="10923" y="16507"/>
                </a:cubicBezTo>
                <a:cubicBezTo>
                  <a:pt x="9152" y="17541"/>
                  <a:pt x="3850" y="20647"/>
                  <a:pt x="3850" y="20647"/>
                </a:cubicBezTo>
                <a:cubicBezTo>
                  <a:pt x="3624" y="20776"/>
                  <a:pt x="3519" y="21018"/>
                  <a:pt x="3604" y="21234"/>
                </a:cubicBezTo>
                <a:cubicBezTo>
                  <a:pt x="3688" y="21448"/>
                  <a:pt x="3932" y="21600"/>
                  <a:pt x="4208" y="21600"/>
                </a:cubicBezTo>
                <a:lnTo>
                  <a:pt x="18377" y="21600"/>
                </a:lnTo>
                <a:cubicBezTo>
                  <a:pt x="18653" y="21600"/>
                  <a:pt x="18896" y="21448"/>
                  <a:pt x="18981" y="21234"/>
                </a:cubicBezTo>
                <a:cubicBezTo>
                  <a:pt x="19066" y="21018"/>
                  <a:pt x="18961" y="20776"/>
                  <a:pt x="18735" y="20647"/>
                </a:cubicBezTo>
                <a:cubicBezTo>
                  <a:pt x="18735" y="20647"/>
                  <a:pt x="13414" y="17541"/>
                  <a:pt x="11639" y="16507"/>
                </a:cubicBezTo>
                <a:cubicBezTo>
                  <a:pt x="11614" y="16493"/>
                  <a:pt x="11454" y="16415"/>
                  <a:pt x="11281" y="16415"/>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7" name="Shape 23139"/>
          <p:cNvSpPr/>
          <p:nvPr/>
        </p:nvSpPr>
        <p:spPr>
          <a:xfrm>
            <a:off x="2901321" y="2694096"/>
            <a:ext cx="474710" cy="442025"/>
          </a:xfrm>
          <a:custGeom>
            <a:avLst/>
            <a:gdLst/>
            <a:ahLst/>
            <a:cxnLst>
              <a:cxn ang="0">
                <a:pos x="wd2" y="hd2"/>
              </a:cxn>
              <a:cxn ang="5400000">
                <a:pos x="wd2" y="hd2"/>
              </a:cxn>
              <a:cxn ang="10800000">
                <a:pos x="wd2" y="hd2"/>
              </a:cxn>
              <a:cxn ang="16200000">
                <a:pos x="wd2" y="hd2"/>
              </a:cxn>
            </a:cxnLst>
            <a:rect l="0" t="0" r="r" b="b"/>
            <a:pathLst>
              <a:path w="21600" h="21600" extrusionOk="0">
                <a:moveTo>
                  <a:pt x="4833" y="0"/>
                </a:moveTo>
                <a:cubicBezTo>
                  <a:pt x="3833" y="0"/>
                  <a:pt x="3240" y="642"/>
                  <a:pt x="3240" y="1730"/>
                </a:cubicBezTo>
                <a:lnTo>
                  <a:pt x="3240" y="3042"/>
                </a:lnTo>
                <a:cubicBezTo>
                  <a:pt x="2660" y="2949"/>
                  <a:pt x="1469" y="2676"/>
                  <a:pt x="744" y="2491"/>
                </a:cubicBezTo>
                <a:cubicBezTo>
                  <a:pt x="564" y="2443"/>
                  <a:pt x="376" y="2484"/>
                  <a:pt x="230" y="2605"/>
                </a:cubicBezTo>
                <a:cubicBezTo>
                  <a:pt x="84" y="2725"/>
                  <a:pt x="0" y="2902"/>
                  <a:pt x="0" y="3099"/>
                </a:cubicBezTo>
                <a:lnTo>
                  <a:pt x="0" y="19680"/>
                </a:lnTo>
                <a:cubicBezTo>
                  <a:pt x="0" y="19863"/>
                  <a:pt x="79" y="20048"/>
                  <a:pt x="212" y="20174"/>
                </a:cubicBezTo>
                <a:cubicBezTo>
                  <a:pt x="346" y="20290"/>
                  <a:pt x="515" y="20328"/>
                  <a:pt x="690" y="20307"/>
                </a:cubicBezTo>
                <a:cubicBezTo>
                  <a:pt x="6659" y="19739"/>
                  <a:pt x="9908" y="21140"/>
                  <a:pt x="10800" y="21600"/>
                </a:cubicBezTo>
                <a:cubicBezTo>
                  <a:pt x="11688" y="21140"/>
                  <a:pt x="14940" y="19739"/>
                  <a:pt x="20910" y="20307"/>
                </a:cubicBezTo>
                <a:cubicBezTo>
                  <a:pt x="21080" y="20328"/>
                  <a:pt x="21259" y="20290"/>
                  <a:pt x="21388" y="20174"/>
                </a:cubicBezTo>
                <a:cubicBezTo>
                  <a:pt x="21521" y="20048"/>
                  <a:pt x="21600" y="19863"/>
                  <a:pt x="21600" y="19680"/>
                </a:cubicBezTo>
                <a:lnTo>
                  <a:pt x="21600" y="3099"/>
                </a:lnTo>
                <a:cubicBezTo>
                  <a:pt x="21600" y="2902"/>
                  <a:pt x="21515" y="2725"/>
                  <a:pt x="21370" y="2605"/>
                </a:cubicBezTo>
                <a:cubicBezTo>
                  <a:pt x="21224" y="2484"/>
                  <a:pt x="21036" y="2443"/>
                  <a:pt x="20856" y="2491"/>
                </a:cubicBezTo>
                <a:cubicBezTo>
                  <a:pt x="20132" y="2676"/>
                  <a:pt x="18940" y="2949"/>
                  <a:pt x="18360" y="3042"/>
                </a:cubicBezTo>
                <a:lnTo>
                  <a:pt x="18360" y="1730"/>
                </a:lnTo>
                <a:cubicBezTo>
                  <a:pt x="18360" y="642"/>
                  <a:pt x="17763" y="0"/>
                  <a:pt x="16767" y="0"/>
                </a:cubicBezTo>
                <a:cubicBezTo>
                  <a:pt x="15124" y="0"/>
                  <a:pt x="12042" y="2024"/>
                  <a:pt x="10800" y="3023"/>
                </a:cubicBezTo>
                <a:cubicBezTo>
                  <a:pt x="9558" y="2024"/>
                  <a:pt x="6471" y="0"/>
                  <a:pt x="4833" y="0"/>
                </a:cubicBezTo>
                <a:close/>
                <a:moveTo>
                  <a:pt x="4833" y="1274"/>
                </a:moveTo>
                <a:cubicBezTo>
                  <a:pt x="6230" y="1274"/>
                  <a:pt x="9310" y="3295"/>
                  <a:pt x="10198" y="3993"/>
                </a:cubicBezTo>
                <a:lnTo>
                  <a:pt x="10800" y="4449"/>
                </a:lnTo>
                <a:lnTo>
                  <a:pt x="11402" y="3993"/>
                </a:lnTo>
                <a:cubicBezTo>
                  <a:pt x="12290" y="3295"/>
                  <a:pt x="15375" y="1274"/>
                  <a:pt x="16767" y="1274"/>
                </a:cubicBezTo>
                <a:cubicBezTo>
                  <a:pt x="17034" y="1274"/>
                  <a:pt x="17138" y="1286"/>
                  <a:pt x="17138" y="1730"/>
                </a:cubicBezTo>
                <a:lnTo>
                  <a:pt x="17138" y="14413"/>
                </a:lnTo>
                <a:cubicBezTo>
                  <a:pt x="13295" y="14547"/>
                  <a:pt x="11437" y="15356"/>
                  <a:pt x="10800" y="15706"/>
                </a:cubicBezTo>
                <a:cubicBezTo>
                  <a:pt x="10166" y="15356"/>
                  <a:pt x="8305" y="14547"/>
                  <a:pt x="4462" y="14413"/>
                </a:cubicBezTo>
                <a:lnTo>
                  <a:pt x="4462" y="1730"/>
                </a:lnTo>
                <a:cubicBezTo>
                  <a:pt x="4462" y="1286"/>
                  <a:pt x="4571" y="1274"/>
                  <a:pt x="4833" y="1274"/>
                </a:cubicBezTo>
                <a:close/>
                <a:moveTo>
                  <a:pt x="1222" y="3917"/>
                </a:moveTo>
                <a:cubicBezTo>
                  <a:pt x="1872" y="4073"/>
                  <a:pt x="2756" y="4273"/>
                  <a:pt x="3240" y="4335"/>
                </a:cubicBezTo>
                <a:lnTo>
                  <a:pt x="3240" y="15687"/>
                </a:lnTo>
                <a:lnTo>
                  <a:pt x="3948" y="15687"/>
                </a:lnTo>
                <a:cubicBezTo>
                  <a:pt x="5565" y="15687"/>
                  <a:pt x="8556" y="15849"/>
                  <a:pt x="10499" y="17018"/>
                </a:cubicBezTo>
                <a:lnTo>
                  <a:pt x="10800" y="17208"/>
                </a:lnTo>
                <a:lnTo>
                  <a:pt x="11101" y="17018"/>
                </a:lnTo>
                <a:cubicBezTo>
                  <a:pt x="13044" y="15849"/>
                  <a:pt x="16048" y="15687"/>
                  <a:pt x="17670" y="15687"/>
                </a:cubicBezTo>
                <a:lnTo>
                  <a:pt x="18360" y="15687"/>
                </a:lnTo>
                <a:lnTo>
                  <a:pt x="18360" y="4335"/>
                </a:lnTo>
                <a:cubicBezTo>
                  <a:pt x="18848" y="4273"/>
                  <a:pt x="19750" y="4073"/>
                  <a:pt x="20396" y="3917"/>
                </a:cubicBezTo>
                <a:cubicBezTo>
                  <a:pt x="20396" y="3917"/>
                  <a:pt x="20396" y="17797"/>
                  <a:pt x="20396" y="17797"/>
                </a:cubicBezTo>
                <a:cubicBezTo>
                  <a:pt x="14498" y="17046"/>
                  <a:pt x="11629" y="18322"/>
                  <a:pt x="10800" y="18805"/>
                </a:cubicBezTo>
                <a:cubicBezTo>
                  <a:pt x="9966" y="18326"/>
                  <a:pt x="7120" y="17046"/>
                  <a:pt x="1222" y="17797"/>
                </a:cubicBezTo>
                <a:lnTo>
                  <a:pt x="1222" y="3917"/>
                </a:lnTo>
                <a:close/>
                <a:moveTo>
                  <a:pt x="10729" y="5495"/>
                </a:moveTo>
                <a:cubicBezTo>
                  <a:pt x="10383" y="5589"/>
                  <a:pt x="10180" y="5911"/>
                  <a:pt x="10110" y="6256"/>
                </a:cubicBezTo>
                <a:cubicBezTo>
                  <a:pt x="9760" y="8095"/>
                  <a:pt x="9624" y="9976"/>
                  <a:pt x="9649" y="11846"/>
                </a:cubicBezTo>
                <a:cubicBezTo>
                  <a:pt x="8799" y="11780"/>
                  <a:pt x="8378" y="11234"/>
                  <a:pt x="8286" y="10496"/>
                </a:cubicBezTo>
                <a:cubicBezTo>
                  <a:pt x="8340" y="10161"/>
                  <a:pt x="8360" y="9823"/>
                  <a:pt x="8339" y="9488"/>
                </a:cubicBezTo>
                <a:cubicBezTo>
                  <a:pt x="8519" y="9305"/>
                  <a:pt x="8651" y="9049"/>
                  <a:pt x="8605" y="8785"/>
                </a:cubicBezTo>
                <a:cubicBezTo>
                  <a:pt x="8550" y="8457"/>
                  <a:pt x="8195" y="8400"/>
                  <a:pt x="7950" y="8556"/>
                </a:cubicBezTo>
                <a:cubicBezTo>
                  <a:pt x="6916" y="9210"/>
                  <a:pt x="5720" y="9990"/>
                  <a:pt x="5223" y="11199"/>
                </a:cubicBezTo>
                <a:cubicBezTo>
                  <a:pt x="4986" y="11785"/>
                  <a:pt x="5067" y="12516"/>
                  <a:pt x="5701" y="12739"/>
                </a:cubicBezTo>
                <a:cubicBezTo>
                  <a:pt x="6339" y="12959"/>
                  <a:pt x="7035" y="12564"/>
                  <a:pt x="7489" y="12112"/>
                </a:cubicBezTo>
                <a:cubicBezTo>
                  <a:pt x="7873" y="12751"/>
                  <a:pt x="8554" y="13147"/>
                  <a:pt x="9525" y="13120"/>
                </a:cubicBezTo>
                <a:cubicBezTo>
                  <a:pt x="9834" y="13111"/>
                  <a:pt x="10146" y="12752"/>
                  <a:pt x="10251" y="12416"/>
                </a:cubicBezTo>
                <a:cubicBezTo>
                  <a:pt x="10293" y="12398"/>
                  <a:pt x="10334" y="12381"/>
                  <a:pt x="10375" y="12359"/>
                </a:cubicBezTo>
                <a:cubicBezTo>
                  <a:pt x="10313" y="12682"/>
                  <a:pt x="10432" y="12953"/>
                  <a:pt x="10853" y="12854"/>
                </a:cubicBezTo>
                <a:cubicBezTo>
                  <a:pt x="12637" y="12438"/>
                  <a:pt x="13470" y="10868"/>
                  <a:pt x="13190" y="9032"/>
                </a:cubicBezTo>
                <a:cubicBezTo>
                  <a:pt x="13124" y="8575"/>
                  <a:pt x="12644" y="8714"/>
                  <a:pt x="12393" y="8899"/>
                </a:cubicBezTo>
                <a:cubicBezTo>
                  <a:pt x="11823" y="9311"/>
                  <a:pt x="11284" y="9778"/>
                  <a:pt x="10800" y="10306"/>
                </a:cubicBezTo>
                <a:cubicBezTo>
                  <a:pt x="10837" y="8846"/>
                  <a:pt x="10968" y="7393"/>
                  <a:pt x="11243" y="5951"/>
                </a:cubicBezTo>
                <a:cubicBezTo>
                  <a:pt x="11305" y="5625"/>
                  <a:pt x="11000" y="5419"/>
                  <a:pt x="10729" y="5495"/>
                </a:cubicBezTo>
                <a:close/>
                <a:moveTo>
                  <a:pt x="15492" y="8518"/>
                </a:moveTo>
                <a:cubicBezTo>
                  <a:pt x="15349" y="8532"/>
                  <a:pt x="15204" y="8602"/>
                  <a:pt x="15102" y="8689"/>
                </a:cubicBezTo>
                <a:cubicBezTo>
                  <a:pt x="14264" y="9392"/>
                  <a:pt x="13380" y="10608"/>
                  <a:pt x="13650" y="11808"/>
                </a:cubicBezTo>
                <a:cubicBezTo>
                  <a:pt x="13951" y="13160"/>
                  <a:pt x="15495" y="12717"/>
                  <a:pt x="16324" y="12283"/>
                </a:cubicBezTo>
                <a:cubicBezTo>
                  <a:pt x="16920" y="11969"/>
                  <a:pt x="16951" y="10744"/>
                  <a:pt x="16147" y="11161"/>
                </a:cubicBezTo>
                <a:cubicBezTo>
                  <a:pt x="15809" y="11340"/>
                  <a:pt x="14894" y="11777"/>
                  <a:pt x="14748" y="11123"/>
                </a:cubicBezTo>
                <a:cubicBezTo>
                  <a:pt x="14611" y="10533"/>
                  <a:pt x="15171" y="9930"/>
                  <a:pt x="15563" y="9602"/>
                </a:cubicBezTo>
                <a:cubicBezTo>
                  <a:pt x="15792" y="9411"/>
                  <a:pt x="16004" y="9013"/>
                  <a:pt x="15846" y="8708"/>
                </a:cubicBezTo>
                <a:cubicBezTo>
                  <a:pt x="15765" y="8554"/>
                  <a:pt x="15635" y="8505"/>
                  <a:pt x="15492" y="8518"/>
                </a:cubicBezTo>
                <a:close/>
                <a:moveTo>
                  <a:pt x="7135" y="10325"/>
                </a:moveTo>
                <a:cubicBezTo>
                  <a:pt x="7123" y="10514"/>
                  <a:pt x="7118" y="10696"/>
                  <a:pt x="7135" y="10876"/>
                </a:cubicBezTo>
                <a:cubicBezTo>
                  <a:pt x="7081" y="11036"/>
                  <a:pt x="7004" y="11198"/>
                  <a:pt x="6887" y="11332"/>
                </a:cubicBezTo>
                <a:cubicBezTo>
                  <a:pt x="6783" y="11458"/>
                  <a:pt x="6527" y="11545"/>
                  <a:pt x="6356" y="11504"/>
                </a:cubicBezTo>
                <a:cubicBezTo>
                  <a:pt x="6244" y="11473"/>
                  <a:pt x="6239" y="11443"/>
                  <a:pt x="6214" y="11389"/>
                </a:cubicBezTo>
                <a:cubicBezTo>
                  <a:pt x="6231" y="11426"/>
                  <a:pt x="6224" y="11370"/>
                  <a:pt x="6303" y="11218"/>
                </a:cubicBezTo>
                <a:cubicBezTo>
                  <a:pt x="6487" y="10882"/>
                  <a:pt x="6802" y="10581"/>
                  <a:pt x="7135" y="10325"/>
                </a:cubicBezTo>
                <a:close/>
                <a:moveTo>
                  <a:pt x="12110" y="10401"/>
                </a:moveTo>
                <a:cubicBezTo>
                  <a:pt x="12060" y="11042"/>
                  <a:pt x="11735" y="11453"/>
                  <a:pt x="10959" y="11637"/>
                </a:cubicBezTo>
                <a:cubicBezTo>
                  <a:pt x="11293" y="11175"/>
                  <a:pt x="11685" y="10768"/>
                  <a:pt x="12110" y="1040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28" name="Shape 23142"/>
          <p:cNvSpPr/>
          <p:nvPr/>
        </p:nvSpPr>
        <p:spPr>
          <a:xfrm>
            <a:off x="2920412" y="4780702"/>
            <a:ext cx="467448" cy="442025"/>
          </a:xfrm>
          <a:custGeom>
            <a:avLst/>
            <a:gdLst/>
            <a:ahLst/>
            <a:cxnLst>
              <a:cxn ang="0">
                <a:pos x="wd2" y="hd2"/>
              </a:cxn>
              <a:cxn ang="5400000">
                <a:pos x="wd2" y="hd2"/>
              </a:cxn>
              <a:cxn ang="10800000">
                <a:pos x="wd2" y="hd2"/>
              </a:cxn>
              <a:cxn ang="16200000">
                <a:pos x="wd2" y="hd2"/>
              </a:cxn>
            </a:cxnLst>
            <a:rect l="0" t="0" r="r" b="b"/>
            <a:pathLst>
              <a:path w="21600" h="21527" extrusionOk="0">
                <a:moveTo>
                  <a:pt x="16819" y="46"/>
                </a:moveTo>
                <a:cubicBezTo>
                  <a:pt x="16430" y="144"/>
                  <a:pt x="16028" y="402"/>
                  <a:pt x="15724" y="798"/>
                </a:cubicBezTo>
                <a:lnTo>
                  <a:pt x="9587" y="9974"/>
                </a:lnTo>
                <a:cubicBezTo>
                  <a:pt x="8982" y="10766"/>
                  <a:pt x="8984" y="10610"/>
                  <a:pt x="9563" y="11103"/>
                </a:cubicBezTo>
                <a:cubicBezTo>
                  <a:pt x="10143" y="11594"/>
                  <a:pt x="10005" y="11646"/>
                  <a:pt x="10610" y="10852"/>
                </a:cubicBezTo>
                <a:lnTo>
                  <a:pt x="17818" y="2578"/>
                </a:lnTo>
                <a:cubicBezTo>
                  <a:pt x="18422" y="1785"/>
                  <a:pt x="18447" y="738"/>
                  <a:pt x="17865" y="247"/>
                </a:cubicBezTo>
                <a:cubicBezTo>
                  <a:pt x="17575" y="0"/>
                  <a:pt x="17207" y="-52"/>
                  <a:pt x="16819" y="46"/>
                </a:cubicBezTo>
                <a:close/>
                <a:moveTo>
                  <a:pt x="17223" y="347"/>
                </a:moveTo>
                <a:cubicBezTo>
                  <a:pt x="16388" y="866"/>
                  <a:pt x="16295" y="1350"/>
                  <a:pt x="16295" y="1350"/>
                </a:cubicBezTo>
                <a:cubicBezTo>
                  <a:pt x="16295" y="1350"/>
                  <a:pt x="16214" y="1250"/>
                  <a:pt x="15915" y="999"/>
                </a:cubicBezTo>
                <a:cubicBezTo>
                  <a:pt x="16363" y="227"/>
                  <a:pt x="17223" y="347"/>
                  <a:pt x="17223" y="347"/>
                </a:cubicBezTo>
                <a:close/>
                <a:moveTo>
                  <a:pt x="856" y="3205"/>
                </a:moveTo>
                <a:cubicBezTo>
                  <a:pt x="378" y="3205"/>
                  <a:pt x="0" y="3604"/>
                  <a:pt x="0" y="4108"/>
                </a:cubicBezTo>
                <a:lnTo>
                  <a:pt x="0" y="17320"/>
                </a:lnTo>
                <a:cubicBezTo>
                  <a:pt x="0" y="17822"/>
                  <a:pt x="378" y="18223"/>
                  <a:pt x="856" y="18223"/>
                </a:cubicBezTo>
                <a:lnTo>
                  <a:pt x="20744" y="18223"/>
                </a:lnTo>
                <a:cubicBezTo>
                  <a:pt x="21219" y="18223"/>
                  <a:pt x="21600" y="17822"/>
                  <a:pt x="21600" y="17320"/>
                </a:cubicBezTo>
                <a:lnTo>
                  <a:pt x="21600" y="4108"/>
                </a:lnTo>
                <a:cubicBezTo>
                  <a:pt x="21600" y="3604"/>
                  <a:pt x="21219" y="3205"/>
                  <a:pt x="20744" y="3205"/>
                </a:cubicBezTo>
                <a:lnTo>
                  <a:pt x="18056" y="3205"/>
                </a:lnTo>
                <a:lnTo>
                  <a:pt x="16866" y="4584"/>
                </a:lnTo>
                <a:lnTo>
                  <a:pt x="20315" y="4584"/>
                </a:lnTo>
                <a:lnTo>
                  <a:pt x="20315" y="15490"/>
                </a:lnTo>
                <a:lnTo>
                  <a:pt x="1285" y="15490"/>
                </a:lnTo>
                <a:lnTo>
                  <a:pt x="1285" y="4584"/>
                </a:lnTo>
                <a:lnTo>
                  <a:pt x="12346" y="4584"/>
                </a:lnTo>
                <a:lnTo>
                  <a:pt x="13274" y="3205"/>
                </a:lnTo>
                <a:lnTo>
                  <a:pt x="856" y="3205"/>
                </a:lnTo>
                <a:close/>
                <a:moveTo>
                  <a:pt x="8231" y="11228"/>
                </a:moveTo>
                <a:cubicBezTo>
                  <a:pt x="7858" y="11259"/>
                  <a:pt x="7530" y="11481"/>
                  <a:pt x="7351" y="11980"/>
                </a:cubicBezTo>
                <a:cubicBezTo>
                  <a:pt x="6962" y="13245"/>
                  <a:pt x="6812" y="13549"/>
                  <a:pt x="5614" y="13560"/>
                </a:cubicBezTo>
                <a:cubicBezTo>
                  <a:pt x="4419" y="13570"/>
                  <a:pt x="7296" y="14258"/>
                  <a:pt x="9301" y="13384"/>
                </a:cubicBezTo>
                <a:cubicBezTo>
                  <a:pt x="10807" y="12727"/>
                  <a:pt x="9351" y="11136"/>
                  <a:pt x="8231" y="11228"/>
                </a:cubicBezTo>
                <a:close/>
                <a:moveTo>
                  <a:pt x="8659" y="19251"/>
                </a:moveTo>
                <a:lnTo>
                  <a:pt x="8516" y="20204"/>
                </a:lnTo>
                <a:cubicBezTo>
                  <a:pt x="8516" y="20204"/>
                  <a:pt x="8487" y="20640"/>
                  <a:pt x="8112" y="20931"/>
                </a:cubicBezTo>
                <a:cubicBezTo>
                  <a:pt x="7739" y="21221"/>
                  <a:pt x="7435" y="21466"/>
                  <a:pt x="7731" y="21507"/>
                </a:cubicBezTo>
                <a:cubicBezTo>
                  <a:pt x="8015" y="21548"/>
                  <a:pt x="10696" y="21511"/>
                  <a:pt x="10895" y="21507"/>
                </a:cubicBezTo>
                <a:cubicBezTo>
                  <a:pt x="11094" y="21511"/>
                  <a:pt x="13775" y="21548"/>
                  <a:pt x="14059" y="21507"/>
                </a:cubicBezTo>
                <a:cubicBezTo>
                  <a:pt x="14356" y="21466"/>
                  <a:pt x="14075" y="21221"/>
                  <a:pt x="13702" y="20931"/>
                </a:cubicBezTo>
                <a:cubicBezTo>
                  <a:pt x="13329" y="20640"/>
                  <a:pt x="13274" y="20204"/>
                  <a:pt x="13274" y="20204"/>
                </a:cubicBezTo>
                <a:lnTo>
                  <a:pt x="13131" y="19251"/>
                </a:lnTo>
                <a:lnTo>
                  <a:pt x="8659" y="19251"/>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0" name="Shape 23124"/>
          <p:cNvSpPr/>
          <p:nvPr/>
        </p:nvSpPr>
        <p:spPr>
          <a:xfrm>
            <a:off x="5878126" y="1444208"/>
            <a:ext cx="387418" cy="460393"/>
          </a:xfrm>
          <a:custGeom>
            <a:avLst/>
            <a:gdLst/>
            <a:ahLst/>
            <a:cxnLst>
              <a:cxn ang="0">
                <a:pos x="wd2" y="hd2"/>
              </a:cxn>
              <a:cxn ang="5400000">
                <a:pos x="wd2" y="hd2"/>
              </a:cxn>
              <a:cxn ang="10800000">
                <a:pos x="wd2" y="hd2"/>
              </a:cxn>
              <a:cxn ang="16200000">
                <a:pos x="wd2" y="hd2"/>
              </a:cxn>
            </a:cxnLst>
            <a:rect l="0" t="0" r="r" b="b"/>
            <a:pathLst>
              <a:path w="21600" h="21561" extrusionOk="0">
                <a:moveTo>
                  <a:pt x="5401" y="5234"/>
                </a:moveTo>
                <a:lnTo>
                  <a:pt x="7204" y="5234"/>
                </a:lnTo>
                <a:lnTo>
                  <a:pt x="7647" y="9080"/>
                </a:lnTo>
                <a:cubicBezTo>
                  <a:pt x="7672" y="9303"/>
                  <a:pt x="7912" y="9464"/>
                  <a:pt x="8177" y="9445"/>
                </a:cubicBezTo>
                <a:cubicBezTo>
                  <a:pt x="8444" y="9423"/>
                  <a:pt x="8638" y="9226"/>
                  <a:pt x="8613" y="9003"/>
                </a:cubicBezTo>
                <a:lnTo>
                  <a:pt x="8128" y="4790"/>
                </a:lnTo>
                <a:cubicBezTo>
                  <a:pt x="8104" y="4582"/>
                  <a:pt x="7895" y="4424"/>
                  <a:pt x="7645" y="4424"/>
                </a:cubicBezTo>
                <a:lnTo>
                  <a:pt x="6586" y="4424"/>
                </a:lnTo>
                <a:lnTo>
                  <a:pt x="10799" y="971"/>
                </a:lnTo>
                <a:lnTo>
                  <a:pt x="15012" y="4423"/>
                </a:lnTo>
                <a:lnTo>
                  <a:pt x="13955" y="4423"/>
                </a:lnTo>
                <a:cubicBezTo>
                  <a:pt x="13704" y="4423"/>
                  <a:pt x="13496" y="4582"/>
                  <a:pt x="13472" y="4790"/>
                </a:cubicBezTo>
                <a:lnTo>
                  <a:pt x="12986" y="9003"/>
                </a:lnTo>
                <a:cubicBezTo>
                  <a:pt x="12960" y="9225"/>
                  <a:pt x="13157" y="9423"/>
                  <a:pt x="13423" y="9443"/>
                </a:cubicBezTo>
                <a:cubicBezTo>
                  <a:pt x="13438" y="9446"/>
                  <a:pt x="13454" y="9446"/>
                  <a:pt x="13470" y="9446"/>
                </a:cubicBezTo>
                <a:cubicBezTo>
                  <a:pt x="13717" y="9446"/>
                  <a:pt x="13927" y="9289"/>
                  <a:pt x="13952" y="9080"/>
                </a:cubicBezTo>
                <a:lnTo>
                  <a:pt x="14396" y="5234"/>
                </a:lnTo>
                <a:lnTo>
                  <a:pt x="16199" y="5234"/>
                </a:lnTo>
                <a:cubicBezTo>
                  <a:pt x="16397" y="5234"/>
                  <a:pt x="16573" y="5134"/>
                  <a:pt x="16649" y="4981"/>
                </a:cubicBezTo>
                <a:cubicBezTo>
                  <a:pt x="16724" y="4830"/>
                  <a:pt x="16681" y="4655"/>
                  <a:pt x="16541" y="4540"/>
                </a:cubicBezTo>
                <a:lnTo>
                  <a:pt x="11139" y="116"/>
                </a:lnTo>
                <a:cubicBezTo>
                  <a:pt x="10951" y="-39"/>
                  <a:pt x="10648" y="-39"/>
                  <a:pt x="10458" y="116"/>
                </a:cubicBezTo>
                <a:lnTo>
                  <a:pt x="5060" y="4540"/>
                </a:lnTo>
                <a:cubicBezTo>
                  <a:pt x="4919" y="4655"/>
                  <a:pt x="4876" y="4830"/>
                  <a:pt x="4951" y="4981"/>
                </a:cubicBezTo>
                <a:cubicBezTo>
                  <a:pt x="5025" y="5134"/>
                  <a:pt x="5204" y="5234"/>
                  <a:pt x="5401" y="5234"/>
                </a:cubicBezTo>
                <a:cubicBezTo>
                  <a:pt x="5401" y="5234"/>
                  <a:pt x="5401" y="5234"/>
                  <a:pt x="5401" y="5234"/>
                </a:cubicBezTo>
                <a:close/>
                <a:moveTo>
                  <a:pt x="7645" y="16897"/>
                </a:moveTo>
                <a:lnTo>
                  <a:pt x="13955" y="16897"/>
                </a:lnTo>
                <a:cubicBezTo>
                  <a:pt x="14491" y="16897"/>
                  <a:pt x="14925" y="16535"/>
                  <a:pt x="14925" y="16088"/>
                </a:cubicBezTo>
                <a:cubicBezTo>
                  <a:pt x="14925" y="15641"/>
                  <a:pt x="14491" y="15279"/>
                  <a:pt x="13955" y="15279"/>
                </a:cubicBezTo>
                <a:lnTo>
                  <a:pt x="7645" y="15279"/>
                </a:lnTo>
                <a:cubicBezTo>
                  <a:pt x="7110" y="15279"/>
                  <a:pt x="6674" y="15642"/>
                  <a:pt x="6674" y="16088"/>
                </a:cubicBezTo>
                <a:cubicBezTo>
                  <a:pt x="6674" y="16535"/>
                  <a:pt x="7110" y="16897"/>
                  <a:pt x="7645" y="16897"/>
                </a:cubicBezTo>
                <a:cubicBezTo>
                  <a:pt x="7645" y="16897"/>
                  <a:pt x="7645" y="16897"/>
                  <a:pt x="7645" y="16897"/>
                </a:cubicBezTo>
                <a:close/>
                <a:moveTo>
                  <a:pt x="19657" y="19943"/>
                </a:moveTo>
                <a:lnTo>
                  <a:pt x="1942" y="19943"/>
                </a:lnTo>
                <a:lnTo>
                  <a:pt x="1942" y="12233"/>
                </a:lnTo>
                <a:lnTo>
                  <a:pt x="19657" y="12233"/>
                </a:lnTo>
                <a:cubicBezTo>
                  <a:pt x="19657" y="12233"/>
                  <a:pt x="19657" y="19943"/>
                  <a:pt x="19657" y="19943"/>
                </a:cubicBezTo>
                <a:close/>
                <a:moveTo>
                  <a:pt x="21593" y="11373"/>
                </a:moveTo>
                <a:cubicBezTo>
                  <a:pt x="21591" y="11351"/>
                  <a:pt x="21588" y="11329"/>
                  <a:pt x="21586" y="11309"/>
                </a:cubicBezTo>
                <a:cubicBezTo>
                  <a:pt x="21578" y="11265"/>
                  <a:pt x="21565" y="11222"/>
                  <a:pt x="21551" y="11182"/>
                </a:cubicBezTo>
                <a:cubicBezTo>
                  <a:pt x="21547" y="11171"/>
                  <a:pt x="21547" y="11159"/>
                  <a:pt x="21541" y="11148"/>
                </a:cubicBezTo>
                <a:lnTo>
                  <a:pt x="19599" y="6671"/>
                </a:lnTo>
                <a:cubicBezTo>
                  <a:pt x="19459" y="6349"/>
                  <a:pt x="19096" y="6137"/>
                  <a:pt x="18687" y="6137"/>
                </a:cubicBezTo>
                <a:lnTo>
                  <a:pt x="16624" y="6137"/>
                </a:lnTo>
                <a:cubicBezTo>
                  <a:pt x="16088" y="6137"/>
                  <a:pt x="15653" y="6497"/>
                  <a:pt x="15653" y="6944"/>
                </a:cubicBezTo>
                <a:cubicBezTo>
                  <a:pt x="15653" y="7391"/>
                  <a:pt x="16088" y="7754"/>
                  <a:pt x="16624" y="7754"/>
                </a:cubicBezTo>
                <a:lnTo>
                  <a:pt x="18005" y="7754"/>
                </a:lnTo>
                <a:lnTo>
                  <a:pt x="19246" y="10616"/>
                </a:lnTo>
                <a:lnTo>
                  <a:pt x="2354" y="10616"/>
                </a:lnTo>
                <a:lnTo>
                  <a:pt x="3595" y="7754"/>
                </a:lnTo>
                <a:lnTo>
                  <a:pt x="4976" y="7754"/>
                </a:lnTo>
                <a:cubicBezTo>
                  <a:pt x="5512" y="7754"/>
                  <a:pt x="5947" y="7391"/>
                  <a:pt x="5947" y="6944"/>
                </a:cubicBezTo>
                <a:cubicBezTo>
                  <a:pt x="5947" y="6497"/>
                  <a:pt x="5512" y="6137"/>
                  <a:pt x="4976" y="6137"/>
                </a:cubicBezTo>
                <a:lnTo>
                  <a:pt x="2913" y="6137"/>
                </a:lnTo>
                <a:cubicBezTo>
                  <a:pt x="2504" y="6137"/>
                  <a:pt x="2139" y="6349"/>
                  <a:pt x="2000" y="6671"/>
                </a:cubicBezTo>
                <a:lnTo>
                  <a:pt x="59" y="11148"/>
                </a:lnTo>
                <a:cubicBezTo>
                  <a:pt x="53" y="11159"/>
                  <a:pt x="53" y="11170"/>
                  <a:pt x="50" y="11180"/>
                </a:cubicBezTo>
                <a:cubicBezTo>
                  <a:pt x="33" y="11221"/>
                  <a:pt x="22" y="11265"/>
                  <a:pt x="15" y="11309"/>
                </a:cubicBezTo>
                <a:cubicBezTo>
                  <a:pt x="10" y="11329"/>
                  <a:pt x="8" y="11351"/>
                  <a:pt x="8" y="11371"/>
                </a:cubicBezTo>
                <a:cubicBezTo>
                  <a:pt x="4" y="11388"/>
                  <a:pt x="0" y="11405"/>
                  <a:pt x="0" y="11422"/>
                </a:cubicBezTo>
                <a:lnTo>
                  <a:pt x="0" y="20753"/>
                </a:lnTo>
                <a:cubicBezTo>
                  <a:pt x="0" y="21201"/>
                  <a:pt x="434" y="21561"/>
                  <a:pt x="970" y="21561"/>
                </a:cubicBezTo>
                <a:lnTo>
                  <a:pt x="20628" y="21561"/>
                </a:lnTo>
                <a:cubicBezTo>
                  <a:pt x="21164" y="21561"/>
                  <a:pt x="21600" y="21201"/>
                  <a:pt x="21600" y="20753"/>
                </a:cubicBezTo>
                <a:lnTo>
                  <a:pt x="21600" y="11422"/>
                </a:lnTo>
                <a:cubicBezTo>
                  <a:pt x="21598" y="11405"/>
                  <a:pt x="21594" y="11390"/>
                  <a:pt x="21593" y="11373"/>
                </a:cubicBezTo>
                <a:cubicBezTo>
                  <a:pt x="21593" y="11373"/>
                  <a:pt x="21593" y="11373"/>
                  <a:pt x="21593" y="11373"/>
                </a:cubicBez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dirty="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1" name="Shape 23131"/>
          <p:cNvSpPr/>
          <p:nvPr/>
        </p:nvSpPr>
        <p:spPr>
          <a:xfrm>
            <a:off x="5883421" y="4857621"/>
            <a:ext cx="376827" cy="460393"/>
          </a:xfrm>
          <a:custGeom>
            <a:avLst/>
            <a:gdLst/>
            <a:ahLst/>
            <a:cxnLst>
              <a:cxn ang="0">
                <a:pos x="wd2" y="hd2"/>
              </a:cxn>
              <a:cxn ang="5400000">
                <a:pos x="wd2" y="hd2"/>
              </a:cxn>
              <a:cxn ang="10800000">
                <a:pos x="wd2" y="hd2"/>
              </a:cxn>
              <a:cxn ang="16200000">
                <a:pos x="wd2" y="hd2"/>
              </a:cxn>
            </a:cxnLst>
            <a:rect l="0" t="0" r="r" b="b"/>
            <a:pathLst>
              <a:path w="21600" h="21600" extrusionOk="0">
                <a:moveTo>
                  <a:pt x="4924" y="0"/>
                </a:moveTo>
                <a:cubicBezTo>
                  <a:pt x="3198" y="0"/>
                  <a:pt x="1768" y="1173"/>
                  <a:pt x="1768" y="2583"/>
                </a:cubicBezTo>
                <a:lnTo>
                  <a:pt x="1768" y="11176"/>
                </a:lnTo>
                <a:lnTo>
                  <a:pt x="962" y="10718"/>
                </a:lnTo>
                <a:cubicBezTo>
                  <a:pt x="773" y="10607"/>
                  <a:pt x="542" y="10593"/>
                  <a:pt x="336" y="10681"/>
                </a:cubicBezTo>
                <a:cubicBezTo>
                  <a:pt x="130" y="10766"/>
                  <a:pt x="0" y="10931"/>
                  <a:pt x="0" y="11121"/>
                </a:cubicBezTo>
                <a:lnTo>
                  <a:pt x="0" y="20061"/>
                </a:lnTo>
                <a:cubicBezTo>
                  <a:pt x="0" y="20255"/>
                  <a:pt x="124" y="20429"/>
                  <a:pt x="336" y="20519"/>
                </a:cubicBezTo>
                <a:cubicBezTo>
                  <a:pt x="547" y="20607"/>
                  <a:pt x="813" y="20596"/>
                  <a:pt x="1007" y="20482"/>
                </a:cubicBezTo>
                <a:lnTo>
                  <a:pt x="8662" y="16012"/>
                </a:lnTo>
                <a:cubicBezTo>
                  <a:pt x="8826" y="15915"/>
                  <a:pt x="8931" y="15774"/>
                  <a:pt x="8931" y="15609"/>
                </a:cubicBezTo>
                <a:cubicBezTo>
                  <a:pt x="8931" y="15446"/>
                  <a:pt x="8826" y="15282"/>
                  <a:pt x="8662" y="15188"/>
                </a:cubicBezTo>
                <a:lnTo>
                  <a:pt x="3447" y="12165"/>
                </a:lnTo>
                <a:lnTo>
                  <a:pt x="3447" y="2583"/>
                </a:lnTo>
                <a:cubicBezTo>
                  <a:pt x="3447" y="1923"/>
                  <a:pt x="4115" y="1392"/>
                  <a:pt x="4924" y="1392"/>
                </a:cubicBezTo>
                <a:lnTo>
                  <a:pt x="16653" y="1392"/>
                </a:lnTo>
                <a:cubicBezTo>
                  <a:pt x="17460" y="1392"/>
                  <a:pt x="18131" y="1923"/>
                  <a:pt x="18131" y="2583"/>
                </a:cubicBezTo>
                <a:lnTo>
                  <a:pt x="18131" y="12165"/>
                </a:lnTo>
                <a:lnTo>
                  <a:pt x="12915" y="15188"/>
                </a:lnTo>
                <a:cubicBezTo>
                  <a:pt x="12752" y="15284"/>
                  <a:pt x="12669" y="15446"/>
                  <a:pt x="12669" y="15609"/>
                </a:cubicBezTo>
                <a:cubicBezTo>
                  <a:pt x="12669" y="15774"/>
                  <a:pt x="12752" y="15917"/>
                  <a:pt x="12915" y="16012"/>
                </a:cubicBezTo>
                <a:lnTo>
                  <a:pt x="20570" y="20482"/>
                </a:lnTo>
                <a:cubicBezTo>
                  <a:pt x="20762" y="20596"/>
                  <a:pt x="21030" y="20607"/>
                  <a:pt x="21242" y="20519"/>
                </a:cubicBezTo>
                <a:cubicBezTo>
                  <a:pt x="21453" y="20429"/>
                  <a:pt x="21600" y="20257"/>
                  <a:pt x="21600" y="20061"/>
                </a:cubicBezTo>
                <a:lnTo>
                  <a:pt x="21600" y="11121"/>
                </a:lnTo>
                <a:cubicBezTo>
                  <a:pt x="21600" y="10929"/>
                  <a:pt x="21448" y="10769"/>
                  <a:pt x="21242" y="10681"/>
                </a:cubicBezTo>
                <a:cubicBezTo>
                  <a:pt x="21036" y="10596"/>
                  <a:pt x="20783" y="10607"/>
                  <a:pt x="20593" y="10718"/>
                </a:cubicBezTo>
                <a:lnTo>
                  <a:pt x="19765" y="11176"/>
                </a:lnTo>
                <a:lnTo>
                  <a:pt x="19765" y="2583"/>
                </a:lnTo>
                <a:cubicBezTo>
                  <a:pt x="19765" y="1173"/>
                  <a:pt x="18376" y="0"/>
                  <a:pt x="16653" y="0"/>
                </a:cubicBezTo>
                <a:lnTo>
                  <a:pt x="4924" y="0"/>
                </a:lnTo>
                <a:close/>
                <a:moveTo>
                  <a:pt x="6558" y="3518"/>
                </a:moveTo>
                <a:cubicBezTo>
                  <a:pt x="6102" y="3518"/>
                  <a:pt x="5730" y="3821"/>
                  <a:pt x="5730" y="4195"/>
                </a:cubicBezTo>
                <a:cubicBezTo>
                  <a:pt x="5730" y="4571"/>
                  <a:pt x="6102" y="4855"/>
                  <a:pt x="6558" y="4855"/>
                </a:cubicBezTo>
                <a:lnTo>
                  <a:pt x="10901" y="4855"/>
                </a:lnTo>
                <a:cubicBezTo>
                  <a:pt x="11256" y="4855"/>
                  <a:pt x="11600" y="4686"/>
                  <a:pt x="11662" y="4434"/>
                </a:cubicBezTo>
                <a:lnTo>
                  <a:pt x="11662" y="3957"/>
                </a:lnTo>
                <a:cubicBezTo>
                  <a:pt x="11600" y="3703"/>
                  <a:pt x="11256" y="3518"/>
                  <a:pt x="10901" y="3518"/>
                </a:cubicBezTo>
                <a:lnTo>
                  <a:pt x="6558" y="3518"/>
                </a:lnTo>
                <a:close/>
                <a:moveTo>
                  <a:pt x="6558" y="6449"/>
                </a:moveTo>
                <a:cubicBezTo>
                  <a:pt x="6102" y="6449"/>
                  <a:pt x="5730" y="6750"/>
                  <a:pt x="5730" y="7127"/>
                </a:cubicBezTo>
                <a:cubicBezTo>
                  <a:pt x="5730" y="7503"/>
                  <a:pt x="6102" y="7786"/>
                  <a:pt x="6558" y="7786"/>
                </a:cubicBezTo>
                <a:lnTo>
                  <a:pt x="16250" y="7786"/>
                </a:lnTo>
                <a:cubicBezTo>
                  <a:pt x="16710" y="7786"/>
                  <a:pt x="17079" y="7503"/>
                  <a:pt x="17079" y="7127"/>
                </a:cubicBezTo>
                <a:cubicBezTo>
                  <a:pt x="17079" y="6750"/>
                  <a:pt x="16710" y="6449"/>
                  <a:pt x="16250" y="6449"/>
                </a:cubicBezTo>
                <a:lnTo>
                  <a:pt x="6558" y="6449"/>
                </a:lnTo>
                <a:close/>
                <a:moveTo>
                  <a:pt x="6558" y="8794"/>
                </a:moveTo>
                <a:cubicBezTo>
                  <a:pt x="6102" y="8794"/>
                  <a:pt x="5730" y="9098"/>
                  <a:pt x="5730" y="9472"/>
                </a:cubicBezTo>
                <a:cubicBezTo>
                  <a:pt x="5730" y="9848"/>
                  <a:pt x="6102" y="10131"/>
                  <a:pt x="6558" y="10131"/>
                </a:cubicBezTo>
                <a:lnTo>
                  <a:pt x="16250" y="10131"/>
                </a:lnTo>
                <a:cubicBezTo>
                  <a:pt x="16710" y="10131"/>
                  <a:pt x="17079" y="9848"/>
                  <a:pt x="17079" y="9472"/>
                </a:cubicBezTo>
                <a:cubicBezTo>
                  <a:pt x="17079" y="9098"/>
                  <a:pt x="16710" y="8794"/>
                  <a:pt x="16250" y="8794"/>
                </a:cubicBezTo>
                <a:lnTo>
                  <a:pt x="6558" y="8794"/>
                </a:lnTo>
                <a:close/>
                <a:moveTo>
                  <a:pt x="11281" y="16415"/>
                </a:moveTo>
                <a:cubicBezTo>
                  <a:pt x="11118" y="16415"/>
                  <a:pt x="10945" y="16493"/>
                  <a:pt x="10923" y="16507"/>
                </a:cubicBezTo>
                <a:cubicBezTo>
                  <a:pt x="9152" y="17541"/>
                  <a:pt x="3850" y="20647"/>
                  <a:pt x="3850" y="20647"/>
                </a:cubicBezTo>
                <a:cubicBezTo>
                  <a:pt x="3624" y="20776"/>
                  <a:pt x="3519" y="21018"/>
                  <a:pt x="3604" y="21234"/>
                </a:cubicBezTo>
                <a:cubicBezTo>
                  <a:pt x="3688" y="21448"/>
                  <a:pt x="3932" y="21600"/>
                  <a:pt x="4208" y="21600"/>
                </a:cubicBezTo>
                <a:lnTo>
                  <a:pt x="18377" y="21600"/>
                </a:lnTo>
                <a:cubicBezTo>
                  <a:pt x="18653" y="21600"/>
                  <a:pt x="18896" y="21448"/>
                  <a:pt x="18981" y="21234"/>
                </a:cubicBezTo>
                <a:cubicBezTo>
                  <a:pt x="19066" y="21018"/>
                  <a:pt x="18961" y="20776"/>
                  <a:pt x="18735" y="20647"/>
                </a:cubicBezTo>
                <a:cubicBezTo>
                  <a:pt x="18735" y="20647"/>
                  <a:pt x="13414" y="17541"/>
                  <a:pt x="11639" y="16507"/>
                </a:cubicBezTo>
                <a:cubicBezTo>
                  <a:pt x="11614" y="16493"/>
                  <a:pt x="11454" y="16415"/>
                  <a:pt x="11281" y="16415"/>
                </a:cubicBez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3" name="Shape 23142"/>
          <p:cNvSpPr/>
          <p:nvPr/>
        </p:nvSpPr>
        <p:spPr>
          <a:xfrm>
            <a:off x="5808135" y="3112101"/>
            <a:ext cx="486873" cy="460393"/>
          </a:xfrm>
          <a:custGeom>
            <a:avLst/>
            <a:gdLst/>
            <a:ahLst/>
            <a:cxnLst>
              <a:cxn ang="0">
                <a:pos x="wd2" y="hd2"/>
              </a:cxn>
              <a:cxn ang="5400000">
                <a:pos x="wd2" y="hd2"/>
              </a:cxn>
              <a:cxn ang="10800000">
                <a:pos x="wd2" y="hd2"/>
              </a:cxn>
              <a:cxn ang="16200000">
                <a:pos x="wd2" y="hd2"/>
              </a:cxn>
            </a:cxnLst>
            <a:rect l="0" t="0" r="r" b="b"/>
            <a:pathLst>
              <a:path w="21600" h="21527" extrusionOk="0">
                <a:moveTo>
                  <a:pt x="16819" y="46"/>
                </a:moveTo>
                <a:cubicBezTo>
                  <a:pt x="16430" y="144"/>
                  <a:pt x="16028" y="402"/>
                  <a:pt x="15724" y="798"/>
                </a:cubicBezTo>
                <a:lnTo>
                  <a:pt x="9587" y="9974"/>
                </a:lnTo>
                <a:cubicBezTo>
                  <a:pt x="8982" y="10766"/>
                  <a:pt x="8984" y="10610"/>
                  <a:pt x="9563" y="11103"/>
                </a:cubicBezTo>
                <a:cubicBezTo>
                  <a:pt x="10143" y="11594"/>
                  <a:pt x="10005" y="11646"/>
                  <a:pt x="10610" y="10852"/>
                </a:cubicBezTo>
                <a:lnTo>
                  <a:pt x="17818" y="2578"/>
                </a:lnTo>
                <a:cubicBezTo>
                  <a:pt x="18422" y="1785"/>
                  <a:pt x="18447" y="738"/>
                  <a:pt x="17865" y="247"/>
                </a:cubicBezTo>
                <a:cubicBezTo>
                  <a:pt x="17575" y="0"/>
                  <a:pt x="17207" y="-52"/>
                  <a:pt x="16819" y="46"/>
                </a:cubicBezTo>
                <a:close/>
                <a:moveTo>
                  <a:pt x="17223" y="347"/>
                </a:moveTo>
                <a:cubicBezTo>
                  <a:pt x="16388" y="866"/>
                  <a:pt x="16295" y="1350"/>
                  <a:pt x="16295" y="1350"/>
                </a:cubicBezTo>
                <a:cubicBezTo>
                  <a:pt x="16295" y="1350"/>
                  <a:pt x="16214" y="1250"/>
                  <a:pt x="15915" y="999"/>
                </a:cubicBezTo>
                <a:cubicBezTo>
                  <a:pt x="16363" y="227"/>
                  <a:pt x="17223" y="347"/>
                  <a:pt x="17223" y="347"/>
                </a:cubicBezTo>
                <a:close/>
                <a:moveTo>
                  <a:pt x="856" y="3205"/>
                </a:moveTo>
                <a:cubicBezTo>
                  <a:pt x="378" y="3205"/>
                  <a:pt x="0" y="3604"/>
                  <a:pt x="0" y="4108"/>
                </a:cubicBezTo>
                <a:lnTo>
                  <a:pt x="0" y="17320"/>
                </a:lnTo>
                <a:cubicBezTo>
                  <a:pt x="0" y="17822"/>
                  <a:pt x="378" y="18223"/>
                  <a:pt x="856" y="18223"/>
                </a:cubicBezTo>
                <a:lnTo>
                  <a:pt x="20744" y="18223"/>
                </a:lnTo>
                <a:cubicBezTo>
                  <a:pt x="21219" y="18223"/>
                  <a:pt x="21600" y="17822"/>
                  <a:pt x="21600" y="17320"/>
                </a:cubicBezTo>
                <a:lnTo>
                  <a:pt x="21600" y="4108"/>
                </a:lnTo>
                <a:cubicBezTo>
                  <a:pt x="21600" y="3604"/>
                  <a:pt x="21219" y="3205"/>
                  <a:pt x="20744" y="3205"/>
                </a:cubicBezTo>
                <a:lnTo>
                  <a:pt x="18056" y="3205"/>
                </a:lnTo>
                <a:lnTo>
                  <a:pt x="16866" y="4584"/>
                </a:lnTo>
                <a:lnTo>
                  <a:pt x="20315" y="4584"/>
                </a:lnTo>
                <a:lnTo>
                  <a:pt x="20315" y="15490"/>
                </a:lnTo>
                <a:lnTo>
                  <a:pt x="1285" y="15490"/>
                </a:lnTo>
                <a:lnTo>
                  <a:pt x="1285" y="4584"/>
                </a:lnTo>
                <a:lnTo>
                  <a:pt x="12346" y="4584"/>
                </a:lnTo>
                <a:lnTo>
                  <a:pt x="13274" y="3205"/>
                </a:lnTo>
                <a:lnTo>
                  <a:pt x="856" y="3205"/>
                </a:lnTo>
                <a:close/>
                <a:moveTo>
                  <a:pt x="8231" y="11228"/>
                </a:moveTo>
                <a:cubicBezTo>
                  <a:pt x="7858" y="11259"/>
                  <a:pt x="7530" y="11481"/>
                  <a:pt x="7351" y="11980"/>
                </a:cubicBezTo>
                <a:cubicBezTo>
                  <a:pt x="6962" y="13245"/>
                  <a:pt x="6812" y="13549"/>
                  <a:pt x="5614" y="13560"/>
                </a:cubicBezTo>
                <a:cubicBezTo>
                  <a:pt x="4419" y="13570"/>
                  <a:pt x="7296" y="14258"/>
                  <a:pt x="9301" y="13384"/>
                </a:cubicBezTo>
                <a:cubicBezTo>
                  <a:pt x="10807" y="12727"/>
                  <a:pt x="9351" y="11136"/>
                  <a:pt x="8231" y="11228"/>
                </a:cubicBezTo>
                <a:close/>
                <a:moveTo>
                  <a:pt x="8659" y="19251"/>
                </a:moveTo>
                <a:lnTo>
                  <a:pt x="8516" y="20204"/>
                </a:lnTo>
                <a:cubicBezTo>
                  <a:pt x="8516" y="20204"/>
                  <a:pt x="8487" y="20640"/>
                  <a:pt x="8112" y="20931"/>
                </a:cubicBezTo>
                <a:cubicBezTo>
                  <a:pt x="7739" y="21221"/>
                  <a:pt x="7435" y="21466"/>
                  <a:pt x="7731" y="21507"/>
                </a:cubicBezTo>
                <a:cubicBezTo>
                  <a:pt x="8015" y="21548"/>
                  <a:pt x="10696" y="21511"/>
                  <a:pt x="10895" y="21507"/>
                </a:cubicBezTo>
                <a:cubicBezTo>
                  <a:pt x="11094" y="21511"/>
                  <a:pt x="13775" y="21548"/>
                  <a:pt x="14059" y="21507"/>
                </a:cubicBezTo>
                <a:cubicBezTo>
                  <a:pt x="14356" y="21466"/>
                  <a:pt x="14075" y="21221"/>
                  <a:pt x="13702" y="20931"/>
                </a:cubicBezTo>
                <a:cubicBezTo>
                  <a:pt x="13329" y="20640"/>
                  <a:pt x="13274" y="20204"/>
                  <a:pt x="13274" y="20204"/>
                </a:cubicBezTo>
                <a:lnTo>
                  <a:pt x="13131" y="19251"/>
                </a:lnTo>
                <a:lnTo>
                  <a:pt x="8659" y="19251"/>
                </a:lnTo>
                <a:close/>
              </a:path>
            </a:pathLst>
          </a:custGeom>
          <a:solidFill>
            <a:srgbClr val="729ACD"/>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36" name="矩形 35"/>
          <p:cNvSpPr/>
          <p:nvPr/>
        </p:nvSpPr>
        <p:spPr>
          <a:xfrm>
            <a:off x="6478270" y="1838960"/>
            <a:ext cx="5410200" cy="1322070"/>
          </a:xfrm>
          <a:prstGeom prst="rect">
            <a:avLst/>
          </a:prstGeom>
        </p:spPr>
        <p:txBody>
          <a:bodyPr wrap="square">
            <a:spAutoFit/>
          </a:bodyPr>
          <a:lstStyle/>
          <a:p>
            <a:pPr>
              <a:lnSpc>
                <a:spcPct val="125000"/>
              </a:lnSpc>
            </a:pPr>
            <a:r>
              <a:rPr lang="en-US" altLang="zh-CN" sz="1600" dirty="0">
                <a:latin typeface="Times New Roman Regular" panose="02020503050405090304" charset="0"/>
                <a:ea typeface="楷体-简" panose="02010600040101010101" charset="-122"/>
                <a:cs typeface="Times New Roman Regular" panose="02020503050405090304" charset="0"/>
              </a:rPr>
              <a:t>Spring Boot</a:t>
            </a:r>
            <a:r>
              <a:rPr lang="zh-CN" altLang="en-US" sz="1600" dirty="0">
                <a:latin typeface="Times New Roman Regular" panose="02020503050405090304" charset="0"/>
                <a:ea typeface="楷体-简" panose="02010600040101010101" charset="-122"/>
                <a:cs typeface="Times New Roman Regular" panose="02020503050405090304" charset="0"/>
              </a:rPr>
              <a:t>：作为基础框架，提供了快速开发和自动化配置的功能，简化了服务端的开发工作。</a:t>
            </a:r>
            <a:endParaRPr lang="zh-CN" altLang="en-US" sz="1600" dirty="0">
              <a:latin typeface="Times New Roman Regular" panose="02020503050405090304" charset="0"/>
              <a:ea typeface="楷体-简" panose="02010600040101010101" charset="-122"/>
              <a:cs typeface="Times New Roman Regular" panose="02020503050405090304" charset="0"/>
            </a:endParaRPr>
          </a:p>
          <a:p>
            <a:pPr>
              <a:lnSpc>
                <a:spcPct val="125000"/>
              </a:lnSpc>
            </a:pPr>
            <a:r>
              <a:rPr lang="en-US" altLang="zh-CN" sz="1600" dirty="0">
                <a:latin typeface="Times New Roman Regular" panose="02020503050405090304" charset="0"/>
                <a:ea typeface="楷体-简" panose="02010600040101010101" charset="-122"/>
                <a:cs typeface="Times New Roman Regular" panose="02020503050405090304" charset="0"/>
              </a:rPr>
              <a:t>Spring Cloud</a:t>
            </a:r>
            <a:r>
              <a:rPr lang="zh-CN" altLang="en-US" sz="1600" dirty="0">
                <a:latin typeface="Times New Roman Regular" panose="02020503050405090304" charset="0"/>
                <a:ea typeface="楷体-简" panose="02010600040101010101" charset="-122"/>
                <a:cs typeface="Times New Roman Regular" panose="02020503050405090304" charset="0"/>
              </a:rPr>
              <a:t>：用来管理微服务架构中的服务发现、配置管理、负载均衡、熔断器等功能。</a:t>
            </a:r>
            <a:endParaRPr lang="zh-CN" altLang="en-US" sz="1600" dirty="0">
              <a:latin typeface="Times New Roman Regular" panose="02020503050405090304" charset="0"/>
              <a:ea typeface="楷体-简" panose="02010600040101010101" charset="-122"/>
              <a:cs typeface="Times New Roman Regular" panose="02020503050405090304" charset="0"/>
            </a:endParaRPr>
          </a:p>
        </p:txBody>
      </p:sp>
      <p:sp>
        <p:nvSpPr>
          <p:cNvPr id="37" name="矩形 36"/>
          <p:cNvSpPr/>
          <p:nvPr/>
        </p:nvSpPr>
        <p:spPr>
          <a:xfrm>
            <a:off x="6478270" y="1443990"/>
            <a:ext cx="1287780" cy="398780"/>
          </a:xfrm>
          <a:prstGeom prst="rect">
            <a:avLst/>
          </a:prstGeom>
        </p:spPr>
        <p:txBody>
          <a:bodyPr wrap="squar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整体架构</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38" name="矩形 37"/>
          <p:cNvSpPr/>
          <p:nvPr/>
        </p:nvSpPr>
        <p:spPr>
          <a:xfrm>
            <a:off x="6478270" y="3491865"/>
            <a:ext cx="5410200" cy="1322070"/>
          </a:xfrm>
          <a:prstGeom prst="rect">
            <a:avLst/>
          </a:prstGeom>
        </p:spPr>
        <p:txBody>
          <a:bodyPr wrap="square">
            <a:spAutoFit/>
          </a:bodyPr>
          <a:lstStyle/>
          <a:p>
            <a:pPr indent="0" fontAlgn="auto" latinLnBrk="1">
              <a:lnSpc>
                <a:spcPct val="125000"/>
              </a:lnSpc>
            </a:pPr>
            <a:r>
              <a:rPr lang="en-US" altLang="zh-CN" sz="1600" dirty="0">
                <a:latin typeface="Times New Roman Regular" panose="02020503050405090304" charset="0"/>
                <a:ea typeface="楷体-简" panose="02010600040101010101" charset="-122"/>
                <a:cs typeface="Times New Roman Regular" panose="02020503050405090304" charset="0"/>
              </a:rPr>
              <a:t>Feign</a:t>
            </a:r>
            <a:r>
              <a:rPr lang="zh-CN" altLang="en-US" sz="1600" dirty="0">
                <a:latin typeface="Times New Roman Regular" panose="02020503050405090304" charset="0"/>
                <a:ea typeface="楷体-简" panose="02010600040101010101" charset="-122"/>
                <a:cs typeface="Times New Roman Regular" panose="02020503050405090304" charset="0"/>
              </a:rPr>
              <a:t>：用于简化服务间的 </a:t>
            </a:r>
            <a:r>
              <a:rPr lang="en-US" altLang="zh-CN" sz="1600" dirty="0">
                <a:latin typeface="Times New Roman Regular" panose="02020503050405090304" charset="0"/>
                <a:ea typeface="楷体-简" panose="02010600040101010101" charset="-122"/>
                <a:cs typeface="Times New Roman Regular" panose="02020503050405090304" charset="0"/>
              </a:rPr>
              <a:t>HTTP </a:t>
            </a:r>
            <a:r>
              <a:rPr lang="zh-CN" altLang="en-US" sz="1600" dirty="0">
                <a:latin typeface="Times New Roman Regular" panose="02020503050405090304" charset="0"/>
                <a:ea typeface="楷体-简" panose="02010600040101010101" charset="-122"/>
                <a:cs typeface="Times New Roman Regular" panose="02020503050405090304" charset="0"/>
              </a:rPr>
              <a:t>调用。通过 </a:t>
            </a:r>
            <a:r>
              <a:rPr lang="en-US" altLang="zh-CN" sz="1600" dirty="0">
                <a:latin typeface="Times New Roman Regular" panose="02020503050405090304" charset="0"/>
                <a:ea typeface="楷体-简" panose="02010600040101010101" charset="-122"/>
                <a:cs typeface="Times New Roman Regular" panose="02020503050405090304" charset="0"/>
              </a:rPr>
              <a:t>@FeignClient </a:t>
            </a:r>
            <a:r>
              <a:rPr lang="zh-CN" altLang="en-US" sz="1600" dirty="0">
                <a:latin typeface="Times New Roman Regular" panose="02020503050405090304" charset="0"/>
                <a:ea typeface="楷体-简" panose="02010600040101010101" charset="-122"/>
                <a:cs typeface="Times New Roman Regular" panose="02020503050405090304" charset="0"/>
              </a:rPr>
              <a:t>注解，声明接口并自动生成代理，简化了跨服务请求逻辑。</a:t>
            </a:r>
            <a:endParaRPr lang="zh-CN" altLang="en-US" sz="1600" dirty="0">
              <a:latin typeface="Times New Roman Regular" panose="02020503050405090304" charset="0"/>
              <a:ea typeface="楷体-简" panose="02010600040101010101" charset="-122"/>
              <a:cs typeface="Times New Roman Regular" panose="02020503050405090304" charset="0"/>
            </a:endParaRPr>
          </a:p>
          <a:p>
            <a:pPr indent="0" fontAlgn="auto" latinLnBrk="1">
              <a:lnSpc>
                <a:spcPct val="125000"/>
              </a:lnSpc>
            </a:pPr>
            <a:r>
              <a:rPr lang="en-US" altLang="zh-CN" sz="1600" dirty="0" err="1">
                <a:latin typeface="Times New Roman Regular" panose="02020503050405090304" charset="0"/>
                <a:ea typeface="楷体-简" panose="02010600040101010101" charset="-122"/>
                <a:cs typeface="Times New Roman Regular" panose="02020503050405090304" charset="0"/>
              </a:rPr>
              <a:t>Nacos</a:t>
            </a:r>
            <a:r>
              <a:rPr lang="en-US" altLang="zh-CN" sz="1600" dirty="0">
                <a:latin typeface="Times New Roman Regular" panose="02020503050405090304" charset="0"/>
                <a:ea typeface="楷体-简" panose="02010600040101010101" charset="-122"/>
                <a:cs typeface="Times New Roman Regular" panose="02020503050405090304" charset="0"/>
              </a:rPr>
              <a:t> </a:t>
            </a:r>
            <a:r>
              <a:rPr lang="zh-CN" altLang="en-US" sz="1600" dirty="0">
                <a:latin typeface="Times New Roman Regular" panose="02020503050405090304" charset="0"/>
                <a:ea typeface="楷体-简" panose="02010600040101010101" charset="-122"/>
                <a:cs typeface="Times New Roman Regular" panose="02020503050405090304" charset="0"/>
              </a:rPr>
              <a:t>：作为服务注册与发现中心，与 </a:t>
            </a:r>
            <a:r>
              <a:rPr lang="en-US" altLang="zh-CN" sz="1600" dirty="0">
                <a:latin typeface="Times New Roman Regular" panose="02020503050405090304" charset="0"/>
                <a:ea typeface="楷体-简" panose="02010600040101010101" charset="-122"/>
                <a:cs typeface="Times New Roman Regular" panose="02020503050405090304" charset="0"/>
              </a:rPr>
              <a:t>Feign </a:t>
            </a:r>
            <a:r>
              <a:rPr lang="zh-CN" altLang="en-US" sz="1600" dirty="0">
                <a:latin typeface="Times New Roman Regular" panose="02020503050405090304" charset="0"/>
                <a:ea typeface="楷体-简" panose="02010600040101010101" charset="-122"/>
                <a:cs typeface="Times New Roman Regular" panose="02020503050405090304" charset="0"/>
              </a:rPr>
              <a:t>配合，能够动态获取服务实例，支持负载均衡。</a:t>
            </a:r>
            <a:endParaRPr lang="zh-CN" altLang="en-US" sz="1600" dirty="0">
              <a:latin typeface="Times New Roman Regular" panose="02020503050405090304" charset="0"/>
              <a:ea typeface="楷体-简" panose="02010600040101010101" charset="-122"/>
              <a:cs typeface="Times New Roman Regular" panose="02020503050405090304" charset="0"/>
            </a:endParaRPr>
          </a:p>
        </p:txBody>
      </p:sp>
      <p:sp>
        <p:nvSpPr>
          <p:cNvPr id="39" name="矩形 38"/>
          <p:cNvSpPr/>
          <p:nvPr/>
        </p:nvSpPr>
        <p:spPr>
          <a:xfrm>
            <a:off x="6478270" y="3161030"/>
            <a:ext cx="1561465" cy="398780"/>
          </a:xfrm>
          <a:prstGeom prst="rect">
            <a:avLst/>
          </a:prstGeom>
        </p:spPr>
        <p:txBody>
          <a:bodyPr wrap="squar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微服务通信</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7" name="矩形 6"/>
          <p:cNvSpPr/>
          <p:nvPr/>
        </p:nvSpPr>
        <p:spPr>
          <a:xfrm>
            <a:off x="6478270" y="5143500"/>
            <a:ext cx="5410200" cy="1322070"/>
          </a:xfrm>
          <a:prstGeom prst="rect">
            <a:avLst/>
          </a:prstGeom>
        </p:spPr>
        <p:txBody>
          <a:bodyPr wrap="square">
            <a:spAutoFit/>
          </a:bodyPr>
          <a:lstStyle/>
          <a:p>
            <a:pPr>
              <a:lnSpc>
                <a:spcPct val="125000"/>
              </a:lnSpc>
            </a:pPr>
            <a:r>
              <a:rPr lang="en-US" altLang="zh-CN" sz="1600" dirty="0">
                <a:latin typeface="Times New Roman Regular" panose="02020503050405090304" charset="0"/>
                <a:ea typeface="楷体-简" panose="02010600040101010101" charset="-122"/>
                <a:cs typeface="Times New Roman Regular" panose="02020503050405090304" charset="0"/>
              </a:rPr>
              <a:t>Token And Filter</a:t>
            </a:r>
            <a:r>
              <a:rPr lang="zh-CN" altLang="en-US" sz="1600" dirty="0">
                <a:latin typeface="Times New Roman Regular" panose="02020503050405090304" charset="0"/>
                <a:ea typeface="楷体-简" panose="02010600040101010101" charset="-122"/>
                <a:cs typeface="Times New Roman Regular" panose="02020503050405090304" charset="0"/>
              </a:rPr>
              <a:t>：用户认证采用</a:t>
            </a:r>
            <a:r>
              <a:rPr lang="en-US" altLang="zh-CN" sz="1600" dirty="0">
                <a:latin typeface="Times New Roman Regular" panose="02020503050405090304" charset="0"/>
                <a:ea typeface="楷体-简" panose="02010600040101010101" charset="-122"/>
                <a:cs typeface="Times New Roman Regular" panose="02020503050405090304" charset="0"/>
              </a:rPr>
              <a:t>token</a:t>
            </a:r>
            <a:r>
              <a:rPr lang="zh-CN" altLang="en-US" sz="1600" dirty="0">
                <a:latin typeface="Times New Roman Regular" panose="02020503050405090304" charset="0"/>
                <a:ea typeface="楷体-简" panose="02010600040101010101" charset="-122"/>
                <a:cs typeface="Times New Roman Regular" panose="02020503050405090304" charset="0"/>
              </a:rPr>
              <a:t>的形式，同时会一个使用</a:t>
            </a:r>
            <a:r>
              <a:rPr lang="en-US" altLang="zh-CN" sz="1600" dirty="0">
                <a:latin typeface="Times New Roman Regular" panose="02020503050405090304" charset="0"/>
                <a:ea typeface="楷体-简" panose="02010600040101010101" charset="-122"/>
                <a:cs typeface="Times New Roman Regular" panose="02020503050405090304" charset="0"/>
              </a:rPr>
              <a:t>Filter</a:t>
            </a:r>
            <a:r>
              <a:rPr lang="zh-CN" altLang="en-US" sz="1600" dirty="0">
                <a:latin typeface="Times New Roman Regular" panose="02020503050405090304" charset="0"/>
                <a:ea typeface="楷体-简" panose="02010600040101010101" charset="-122"/>
                <a:cs typeface="Times New Roman Regular" panose="02020503050405090304" charset="0"/>
              </a:rPr>
              <a:t>生成的授权中心，专门用于用户的授权登录，并校验</a:t>
            </a:r>
            <a:r>
              <a:rPr lang="en-US" altLang="zh-CN" sz="1600" dirty="0">
                <a:latin typeface="Times New Roman Regular" panose="02020503050405090304" charset="0"/>
                <a:ea typeface="楷体-简" panose="02010600040101010101" charset="-122"/>
                <a:cs typeface="Times New Roman Regular" panose="02020503050405090304" charset="0"/>
              </a:rPr>
              <a:t>token</a:t>
            </a:r>
            <a:r>
              <a:rPr lang="zh-CN" altLang="en-US" sz="1600" dirty="0">
                <a:latin typeface="Times New Roman Regular" panose="02020503050405090304" charset="0"/>
                <a:ea typeface="楷体-简" panose="02010600040101010101" charset="-122"/>
                <a:cs typeface="Times New Roman Regular" panose="02020503050405090304" charset="0"/>
              </a:rPr>
              <a:t>。从而不需要在每个服务都去创建自身的授权方法。</a:t>
            </a:r>
            <a:endParaRPr lang="zh-CN" altLang="en-US" sz="1600" dirty="0">
              <a:latin typeface="Times New Roman Regular" panose="02020503050405090304" charset="0"/>
              <a:ea typeface="楷体-简" panose="02010600040101010101" charset="-122"/>
              <a:cs typeface="Times New Roman Regular" panose="02020503050405090304" charset="0"/>
            </a:endParaRPr>
          </a:p>
        </p:txBody>
      </p:sp>
      <p:sp>
        <p:nvSpPr>
          <p:cNvPr id="8" name="矩形 7"/>
          <p:cNvSpPr/>
          <p:nvPr/>
        </p:nvSpPr>
        <p:spPr>
          <a:xfrm>
            <a:off x="6478270" y="4806315"/>
            <a:ext cx="1834515" cy="398780"/>
          </a:xfrm>
          <a:prstGeom prst="rect">
            <a:avLst/>
          </a:prstGeom>
        </p:spPr>
        <p:txBody>
          <a:bodyPr wrap="square">
            <a:spAutoFit/>
          </a:bodyPr>
          <a:lstStyle/>
          <a:p>
            <a:r>
              <a:rPr lang="zh-CN" altLang="en-US" sz="2000" dirty="0">
                <a:solidFill>
                  <a:srgbClr val="729ACD"/>
                </a:solidFill>
                <a:latin typeface="楷体-简" panose="02010600040101010101" charset="-122"/>
                <a:ea typeface="楷体-简" panose="02010600040101010101" charset="-122"/>
                <a:cs typeface="Times New Roman" panose="02020503050405090304" charset="0"/>
              </a:rPr>
              <a:t>安全性与认证</a:t>
            </a:r>
            <a:endParaRPr lang="zh-CN" altLang="en-US" sz="2000" dirty="0">
              <a:solidFill>
                <a:srgbClr val="729ACD"/>
              </a:solidFill>
              <a:latin typeface="楷体-简" panose="02010600040101010101" charset="-122"/>
              <a:ea typeface="楷体-简" panose="02010600040101010101" charset="-122"/>
              <a:cs typeface="Times New Roman" panose="0202050305040509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96405" y="3278206"/>
            <a:ext cx="4471026" cy="294842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4" name="矩形 3"/>
          <p:cNvSpPr/>
          <p:nvPr/>
        </p:nvSpPr>
        <p:spPr>
          <a:xfrm>
            <a:off x="287694" y="307910"/>
            <a:ext cx="11616612" cy="6242180"/>
          </a:xfrm>
          <a:prstGeom prst="rect">
            <a:avLst/>
          </a:prstGeom>
          <a:noFill/>
          <a:ln w="38100">
            <a:solidFill>
              <a:srgbClr val="729A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Times New Roman" panose="02020503050405090304" charset="0"/>
            </a:endParaRPr>
          </a:p>
        </p:txBody>
      </p:sp>
      <p:sp>
        <p:nvSpPr>
          <p:cNvPr id="15" name="矩形 14"/>
          <p:cNvSpPr/>
          <p:nvPr/>
        </p:nvSpPr>
        <p:spPr>
          <a:xfrm>
            <a:off x="5080338" y="728407"/>
            <a:ext cx="2015490" cy="460375"/>
          </a:xfrm>
          <a:prstGeom prst="rect">
            <a:avLst/>
          </a:prstGeom>
        </p:spPr>
        <p:txBody>
          <a:bodyPr wrap="none">
            <a:spAutoFit/>
          </a:bodyPr>
          <a:lstStyle/>
          <a:p>
            <a:r>
              <a:rPr lang="zh-CN" altLang="en-US" sz="2400" b="1" dirty="0">
                <a:solidFill>
                  <a:srgbClr val="729ACD"/>
                </a:solidFill>
                <a:latin typeface="楷体-简" panose="02010600040101010101" charset="-122"/>
                <a:ea typeface="楷体-简" panose="02010600040101010101" charset="-122"/>
                <a:cs typeface="Times New Roman" panose="02020503050405090304" charset="0"/>
              </a:rPr>
              <a:t>模块挑战难点</a:t>
            </a:r>
            <a:endParaRPr lang="zh-CN" altLang="en-US" sz="2400" b="1" dirty="0">
              <a:solidFill>
                <a:srgbClr val="729ACD"/>
              </a:solidFill>
              <a:latin typeface="楷体-简" panose="02010600040101010101" charset="-122"/>
              <a:ea typeface="楷体-简" panose="02010600040101010101" charset="-122"/>
              <a:cs typeface="Times New Roman" panose="02020503050405090304" charset="0"/>
            </a:endParaRPr>
          </a:p>
        </p:txBody>
      </p:sp>
      <p:sp>
        <p:nvSpPr>
          <p:cNvPr id="2" name="等腰三角形 1"/>
          <p:cNvSpPr/>
          <p:nvPr/>
        </p:nvSpPr>
        <p:spPr>
          <a:xfrm rot="5400000">
            <a:off x="4801638"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7" name="等腰三角形 16"/>
          <p:cNvSpPr/>
          <p:nvPr/>
        </p:nvSpPr>
        <p:spPr>
          <a:xfrm rot="16200000" flipH="1">
            <a:off x="7154174" y="840799"/>
            <a:ext cx="200428" cy="144792"/>
          </a:xfrm>
          <a:prstGeom prst="triangle">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7" name="圆角矩形 6"/>
          <p:cNvSpPr/>
          <p:nvPr/>
        </p:nvSpPr>
        <p:spPr>
          <a:xfrm>
            <a:off x="579797" y="3049412"/>
            <a:ext cx="1751011"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Times New Roman" panose="02020503050405090304" charset="0"/>
              </a:rPr>
              <a:t>过滤器链</a:t>
            </a:r>
            <a:endParaRPr lang="zh-CN" altLang="en-US" dirty="0">
              <a:cs typeface="Times New Roman" panose="02020503050405090304" charset="0"/>
            </a:endParaRPr>
          </a:p>
        </p:txBody>
      </p:sp>
      <p:sp>
        <p:nvSpPr>
          <p:cNvPr id="14" name="矩形 13"/>
          <p:cNvSpPr/>
          <p:nvPr/>
        </p:nvSpPr>
        <p:spPr>
          <a:xfrm>
            <a:off x="695960" y="3598545"/>
            <a:ext cx="4468495" cy="2799715"/>
          </a:xfrm>
          <a:prstGeom prst="rect">
            <a:avLst/>
          </a:prstGeom>
        </p:spPr>
        <p:txBody>
          <a:bodyPr wrap="square">
            <a:spAutoFit/>
          </a:bodyPr>
          <a:lstStyle/>
          <a:p>
            <a:pPr>
              <a:lnSpc>
                <a:spcPct val="125000"/>
              </a:lnSpc>
            </a:pPr>
            <a:r>
              <a:rPr lang="zh-CN" altLang="en-US" sz="1600" b="1" dirty="0">
                <a:solidFill>
                  <a:schemeClr val="tx1"/>
                </a:solidFill>
                <a:latin typeface="楷体-简" panose="02010600040101010101" charset="-122"/>
                <a:ea typeface="楷体-简" panose="02010600040101010101" charset="-122"/>
                <a:cs typeface="楷体-简" panose="02010600040101010101" charset="-122"/>
              </a:rPr>
              <a:t>问题： </a:t>
            </a:r>
            <a:endParaRPr lang="en-US" altLang="zh-CN" sz="1600" b="1" dirty="0">
              <a:solidFill>
                <a:schemeClr val="tx1"/>
              </a:solidFill>
              <a:latin typeface="楷体-简" panose="02010600040101010101" charset="-122"/>
              <a:ea typeface="楷体-简" panose="02010600040101010101" charset="-122"/>
              <a:cs typeface="楷体-简" panose="02010600040101010101" charset="-122"/>
            </a:endParaRPr>
          </a:p>
          <a:p>
            <a:pPr>
              <a:lnSpc>
                <a:spcPct val="125000"/>
              </a:lnSpc>
            </a:pPr>
            <a:r>
              <a:rPr lang="en-US" altLang="zh-CN"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Filter </a:t>
            </a: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过滤器需要在请求处理前进行 </a:t>
            </a:r>
            <a:r>
              <a:rPr lang="en-US" altLang="zh-CN"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Token </a:t>
            </a: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校验、权限校验等逻辑。其逻辑与业务处理紧密耦合，必须确保在请求到达业务层之前完成这些验证。</a:t>
            </a:r>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a:p>
            <a:pPr>
              <a:lnSpc>
                <a:spcPct val="125000"/>
              </a:lnSpc>
            </a:pPr>
            <a:r>
              <a:rPr lang="zh-CN" altLang="en-US" sz="1600" b="1" dirty="0">
                <a:solidFill>
                  <a:schemeClr val="tx1"/>
                </a:solidFill>
                <a:latin typeface="楷体-简" panose="02010600040101010101" charset="-122"/>
                <a:ea typeface="楷体-简" panose="02010600040101010101" charset="-122"/>
                <a:cs typeface="楷体-简" panose="02010600040101010101" charset="-122"/>
              </a:rPr>
              <a:t>难点：</a:t>
            </a:r>
            <a:endParaRPr lang="en-US" altLang="zh-CN" sz="1600" b="1" dirty="0">
              <a:solidFill>
                <a:schemeClr val="tx1"/>
              </a:solidFill>
              <a:latin typeface="楷体-简" panose="02010600040101010101" charset="-122"/>
              <a:ea typeface="楷体-简" panose="02010600040101010101" charset="-122"/>
              <a:cs typeface="楷体-简" panose="02010600040101010101" charset="-122"/>
            </a:endParaRPr>
          </a:p>
          <a:p>
            <a:pPr>
              <a:lnSpc>
                <a:spcPct val="125000"/>
              </a:lnSpc>
            </a:pP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如何设计过滤器的顺序与逻辑，确保验证不影响正常业务流程，且能够高效地拦截请求并处理校验结果。</a:t>
            </a:r>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a:p>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p:txBody>
      </p:sp>
      <p:sp>
        <p:nvSpPr>
          <p:cNvPr id="16" name="矩形 15"/>
          <p:cNvSpPr/>
          <p:nvPr/>
        </p:nvSpPr>
        <p:spPr>
          <a:xfrm>
            <a:off x="5611496" y="3278206"/>
            <a:ext cx="5281901" cy="294842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8" name="圆角矩形 17"/>
          <p:cNvSpPr/>
          <p:nvPr/>
        </p:nvSpPr>
        <p:spPr>
          <a:xfrm>
            <a:off x="5494889" y="3049412"/>
            <a:ext cx="2068578" cy="475862"/>
          </a:xfrm>
          <a:prstGeom prst="roundRect">
            <a:avLst>
              <a:gd name="adj" fmla="val 50000"/>
            </a:avLst>
          </a:prstGeom>
          <a:solidFill>
            <a:srgbClr val="729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Times New Roman" panose="02020503050405090304" charset="0"/>
            </a:endParaRPr>
          </a:p>
        </p:txBody>
      </p:sp>
      <p:sp>
        <p:nvSpPr>
          <p:cNvPr id="19" name="矩形 18"/>
          <p:cNvSpPr/>
          <p:nvPr/>
        </p:nvSpPr>
        <p:spPr>
          <a:xfrm>
            <a:off x="5871474" y="3087288"/>
            <a:ext cx="1487555" cy="400110"/>
          </a:xfrm>
          <a:prstGeom prst="rect">
            <a:avLst/>
          </a:prstGeom>
        </p:spPr>
        <p:txBody>
          <a:bodyPr wrap="square">
            <a:spAutoFit/>
          </a:bodyPr>
          <a:lstStyle/>
          <a:p>
            <a:r>
              <a:rPr lang="zh-CN" altLang="en-US" sz="2000" dirty="0">
                <a:solidFill>
                  <a:schemeClr val="bg1"/>
                </a:solidFill>
                <a:latin typeface="楷体-简" panose="02010600040101010101" charset="-122"/>
                <a:ea typeface="楷体-简" panose="02010600040101010101" charset="-122"/>
                <a:cs typeface="Times New Roman" panose="02020503050405090304" charset="0"/>
              </a:rPr>
              <a:t>会话保持</a:t>
            </a:r>
            <a:endParaRPr lang="zh-CN" altLang="en-US" sz="2000" dirty="0">
              <a:solidFill>
                <a:schemeClr val="bg1"/>
              </a:solidFill>
              <a:latin typeface="楷体-简" panose="02010600040101010101" charset="-122"/>
              <a:ea typeface="楷体-简" panose="02010600040101010101" charset="-122"/>
              <a:cs typeface="Times New Roman" panose="02020503050405090304" charset="0"/>
            </a:endParaRPr>
          </a:p>
        </p:txBody>
      </p:sp>
      <p:sp>
        <p:nvSpPr>
          <p:cNvPr id="20" name="矩形 19"/>
          <p:cNvSpPr/>
          <p:nvPr/>
        </p:nvSpPr>
        <p:spPr>
          <a:xfrm>
            <a:off x="5600065" y="3525520"/>
            <a:ext cx="5188585" cy="2799715"/>
          </a:xfrm>
          <a:prstGeom prst="rect">
            <a:avLst/>
          </a:prstGeom>
        </p:spPr>
        <p:txBody>
          <a:bodyPr wrap="square">
            <a:spAutoFit/>
          </a:bodyPr>
          <a:lstStyle/>
          <a:p>
            <a:pPr>
              <a:lnSpc>
                <a:spcPct val="125000"/>
              </a:lnSpc>
            </a:pPr>
            <a:r>
              <a:rPr lang="zh-CN" altLang="en-US" sz="1600" b="1" dirty="0">
                <a:solidFill>
                  <a:schemeClr val="tx1"/>
                </a:solidFill>
                <a:latin typeface="楷体-简" panose="02010600040101010101" charset="-122"/>
                <a:ea typeface="楷体-简" panose="02010600040101010101" charset="-122"/>
                <a:cs typeface="楷体-简" panose="02010600040101010101" charset="-122"/>
              </a:rPr>
              <a:t>问题：</a:t>
            </a:r>
            <a:endParaRPr lang="zh-CN" altLang="en-US" sz="1600" b="1" dirty="0">
              <a:solidFill>
                <a:schemeClr val="tx1"/>
              </a:solidFill>
              <a:latin typeface="楷体-简" panose="02010600040101010101" charset="-122"/>
              <a:ea typeface="楷体-简" panose="02010600040101010101" charset="-122"/>
              <a:cs typeface="楷体-简" panose="02010600040101010101" charset="-122"/>
            </a:endParaRPr>
          </a:p>
          <a:p>
            <a:pPr>
              <a:lnSpc>
                <a:spcPct val="125000"/>
              </a:lnSpc>
            </a:pP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在用户成功登录后，如何在随后的请求中继续保持其身份认证的状态，是实现状态管理的核心问题。</a:t>
            </a:r>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a:p>
            <a:pPr>
              <a:lnSpc>
                <a:spcPct val="125000"/>
              </a:lnSpc>
            </a:pPr>
            <a:r>
              <a:rPr lang="zh-CN" altLang="en-US" sz="1600" b="1" dirty="0">
                <a:solidFill>
                  <a:schemeClr val="tx1"/>
                </a:solidFill>
                <a:latin typeface="楷体-简" panose="02010600040101010101" charset="-122"/>
                <a:ea typeface="楷体-简" panose="02010600040101010101" charset="-122"/>
                <a:cs typeface="楷体-简" panose="02010600040101010101" charset="-122"/>
              </a:rPr>
              <a:t>难点：</a:t>
            </a:r>
            <a:endParaRPr lang="zh-CN" altLang="en-US" sz="1600" b="1" dirty="0">
              <a:solidFill>
                <a:schemeClr val="tx1"/>
              </a:solidFill>
              <a:latin typeface="楷体-简" panose="02010600040101010101" charset="-122"/>
              <a:ea typeface="楷体-简" panose="02010600040101010101" charset="-122"/>
              <a:cs typeface="楷体-简" panose="02010600040101010101" charset="-122"/>
            </a:endParaRPr>
          </a:p>
          <a:p>
            <a:pPr>
              <a:lnSpc>
                <a:spcPct val="125000"/>
              </a:lnSpc>
            </a:pP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会话管理的复杂性：需要设计机制来存储和验证用户的认证状态，同时需要确保认证信息被安全地传输和存储，防止泄露或篡改，尤其是在使用 </a:t>
            </a:r>
            <a:r>
              <a:rPr lang="en-US" altLang="zh-CN"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Token </a:t>
            </a: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时，如何加密和验证 </a:t>
            </a:r>
            <a:r>
              <a:rPr lang="en-US" altLang="zh-CN"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Token </a:t>
            </a:r>
            <a:r>
              <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rPr>
              <a:t>的真实性是一个重要的难点。</a:t>
            </a:r>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a:p>
            <a:endParaRPr lang="zh-CN" altLang="en-US" sz="1600" dirty="0">
              <a:solidFill>
                <a:schemeClr val="tx1">
                  <a:lumMod val="50000"/>
                  <a:lumOff val="50000"/>
                </a:schemeClr>
              </a:solidFill>
              <a:latin typeface="楷体-简" panose="02010600040101010101" charset="-122"/>
              <a:ea typeface="楷体-简" panose="02010600040101010101" charset="-122"/>
              <a:cs typeface="楷体-简" panose="02010600040101010101" charset="-122"/>
            </a:endParaRPr>
          </a:p>
        </p:txBody>
      </p:sp>
      <p:pic>
        <p:nvPicPr>
          <p:cNvPr id="3074" name="Picture 2" descr="SpringBoot之过滤器Filter详解及登录校验_springboot filter-CSDN博客"/>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10038" y="1240215"/>
            <a:ext cx="5371924" cy="1446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tags/tag1.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0.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1.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2.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3.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4.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5.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16.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2.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3.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4.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5.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6.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7.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8.xml><?xml version="1.0" encoding="utf-8"?>
<p:tagLst xmlns:p="http://schemas.openxmlformats.org/presentationml/2006/main">
  <p:tag name="KSO_WM_DIAGRAM_VIRTUALLY_FRAME" val="{&quot;height&quot;:325.7448818897638,&quot;left&quot;:68.64755905511811,&quot;top&quot;:132.5995275590551,&quot;width&quot;:826.6596850393701}"/>
</p:tagLst>
</file>

<file path=ppt/tags/tag9.xml><?xml version="1.0" encoding="utf-8"?>
<p:tagLst xmlns:p="http://schemas.openxmlformats.org/presentationml/2006/main">
  <p:tag name="KSO_WM_DIAGRAM_VIRTUALLY_FRAME" val="{&quot;height&quot;:325.7448818897638,&quot;left&quot;:68.64755905511811,&quot;top&quot;:132.5995275590551,&quot;width&quot;:826.65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楷体-简"/>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6063</Words>
  <Application>WPS 文字</Application>
  <PresentationFormat>宽屏</PresentationFormat>
  <Paragraphs>425</Paragraphs>
  <Slides>31</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31</vt:i4>
      </vt:variant>
    </vt:vector>
  </HeadingPairs>
  <TitlesOfParts>
    <vt:vector size="57" baseType="lpstr">
      <vt:lpstr>Arial</vt:lpstr>
      <vt:lpstr>宋体</vt:lpstr>
      <vt:lpstr>Wingdings</vt:lpstr>
      <vt:lpstr>Calibri</vt:lpstr>
      <vt:lpstr>汉仪中黑S</vt:lpstr>
      <vt:lpstr>Gill Sans</vt:lpstr>
      <vt:lpstr>Calibri Light</vt:lpstr>
      <vt:lpstr>微软雅黑</vt:lpstr>
      <vt:lpstr>汉仪旗黑</vt:lpstr>
      <vt:lpstr>宋体</vt:lpstr>
      <vt:lpstr>Arial Unicode MS</vt:lpstr>
      <vt:lpstr>汉仪书宋二KW</vt:lpstr>
      <vt:lpstr>Gill Sans</vt:lpstr>
      <vt:lpstr>Calibri</vt:lpstr>
      <vt:lpstr>Times New Roman Regular</vt:lpstr>
      <vt:lpstr>楷体</vt:lpstr>
      <vt:lpstr>汉仪楷体KW</vt:lpstr>
      <vt:lpstr>黑体</vt:lpstr>
      <vt:lpstr>汉仪中黑KW</vt:lpstr>
      <vt:lpstr>微软雅黑</vt:lpstr>
      <vt:lpstr>黑体</vt:lpstr>
      <vt:lpstr>苏幕遮云曦楷体</vt:lpstr>
      <vt:lpstr>Times New Roman</vt:lpstr>
      <vt:lpstr>楷体-简</vt:lpstr>
      <vt:lpstr>Times New Roman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伤心红烧肉（重开朋友圈版）</cp:lastModifiedBy>
  <cp:revision>92</cp:revision>
  <dcterms:created xsi:type="dcterms:W3CDTF">2024-11-27T06:15:20Z</dcterms:created>
  <dcterms:modified xsi:type="dcterms:W3CDTF">2024-11-27T06:15:20Z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2052-6.13.1.8913</vt:lpwstr>
  </property>
  <property fmtid="{D5CDD505-2E9C-101B-9397-08002B2CF9AE}" pid="3" name="KSOTemplateUUID">
    <vt:lpwstr>v1.0_mb_f2nCHCYAaihsUZ+gwcYbbg==</vt:lpwstr>
  </property>
  <property fmtid="{D5CDD505-2E9C-101B-9397-08002B2CF9AE}" pid="4" name="ICV">
    <vt:lpwstr>C6B01507A07D6D6EF8B846679906244A_43</vt:lpwstr>
  </property>
</Properties>
</file>