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47" d="100"/>
          <a:sy n="47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/>
              <a:t>最优化技术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动态规划</a:t>
            </a:r>
            <a:endParaRPr lang="zh-CN" altLang="en-US" sz="48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C5651D-F31C-4FC0-9485-585A2437A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动态规划的优缺点：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4196" y="1294757"/>
            <a:ext cx="4171950" cy="4616450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优点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可以解决线性</a:t>
            </a:r>
            <a:r>
              <a:rPr lang="en-US" altLang="zh-CN" sz="2400" dirty="0"/>
              <a:t>, </a:t>
            </a:r>
            <a:r>
              <a:rPr lang="zh-CN" altLang="en-US" sz="2400" dirty="0"/>
              <a:t>非线性</a:t>
            </a:r>
            <a:r>
              <a:rPr lang="en-US" altLang="zh-CN" sz="2400" dirty="0"/>
              <a:t>, </a:t>
            </a:r>
            <a:r>
              <a:rPr lang="zh-CN" altLang="en-US" sz="2400" dirty="0"/>
              <a:t>整数规划无法有效求解的复杂问题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容易找到全局最优解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可以得到一组解</a:t>
            </a:r>
            <a:r>
              <a:rPr lang="en-US" altLang="zh-CN" sz="2400" dirty="0"/>
              <a:t>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114473" y="1290637"/>
            <a:ext cx="4525818" cy="462056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缺点：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没有标准的模型可供应用</a:t>
            </a:r>
            <a:r>
              <a:rPr lang="en-US" altLang="zh-CN" sz="2400" dirty="0"/>
              <a:t>, </a:t>
            </a:r>
            <a:r>
              <a:rPr lang="zh-CN" altLang="en-US" sz="2400" dirty="0"/>
              <a:t>构模依赖于个人的经验和技巧</a:t>
            </a:r>
            <a:r>
              <a:rPr lang="en-US" altLang="zh-CN" sz="2400" dirty="0"/>
              <a:t>;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状态变量需满足无后效性</a:t>
            </a:r>
            <a:r>
              <a:rPr lang="en-US" altLang="zh-CN" sz="2400" dirty="0"/>
              <a:t>, </a:t>
            </a:r>
            <a:r>
              <a:rPr lang="zh-CN" altLang="en-US" sz="2400" dirty="0"/>
              <a:t>有较大的局限性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动态规划的维数灾难限制了对规模较大问题的求解效率</a:t>
            </a:r>
            <a:r>
              <a:rPr lang="en-US" altLang="zh-CN" sz="2400" dirty="0"/>
              <a:t>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72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如果有足够多的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20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100</a:t>
            </a:r>
            <a:r>
              <a:rPr lang="zh-CN" altLang="en-US" sz="2400" dirty="0"/>
              <a:t>元面值的钞票，若你用最少的钞票张数凑出</a:t>
            </a:r>
            <a:r>
              <a:rPr lang="en-US" altLang="zh-CN" sz="2400" dirty="0"/>
              <a:t>666</a:t>
            </a:r>
            <a:r>
              <a:rPr lang="zh-CN" altLang="en-US" sz="2400" dirty="0"/>
              <a:t>元的金额，请问怎么凑？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00340" y="1730298"/>
            <a:ext cx="4057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666=6*100+1*50+1*10+1*5+1</a:t>
            </a:r>
          </a:p>
          <a:p>
            <a:r>
              <a:rPr lang="zh-CN" altLang="en-US" sz="2400" dirty="0"/>
              <a:t>共十张钞票</a:t>
            </a:r>
          </a:p>
        </p:txBody>
      </p:sp>
      <p:sp>
        <p:nvSpPr>
          <p:cNvPr id="6" name="七角星 5"/>
          <p:cNvSpPr/>
          <p:nvPr/>
        </p:nvSpPr>
        <p:spPr>
          <a:xfrm>
            <a:off x="7293427" y="127059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贪心算法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9031" y="353813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如果钞票面值改动下，钞票面值改为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元，要凑出</a:t>
            </a:r>
            <a:r>
              <a:rPr lang="en-US" altLang="zh-CN" sz="2400" dirty="0"/>
              <a:t>15</a:t>
            </a:r>
            <a:r>
              <a:rPr lang="zh-CN" altLang="en-US" sz="2400" dirty="0"/>
              <a:t>元呢？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15128" y="4195738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贪心策略：</a:t>
            </a:r>
            <a:r>
              <a:rPr lang="en-US" altLang="zh-CN" sz="2400" dirty="0"/>
              <a:t>1*11+4*1  </a:t>
            </a:r>
            <a:r>
              <a:rPr lang="zh-CN" altLang="en-US" sz="2400" dirty="0"/>
              <a:t>共</a:t>
            </a:r>
            <a:r>
              <a:rPr lang="en-US" altLang="zh-CN" sz="2400" dirty="0"/>
              <a:t>5</a:t>
            </a:r>
            <a:r>
              <a:rPr lang="zh-CN" altLang="en-US" sz="2400" dirty="0"/>
              <a:t>张钞票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15128" y="4760366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最优策略：</a:t>
            </a:r>
            <a:r>
              <a:rPr lang="en-US" altLang="zh-CN" sz="2400" dirty="0"/>
              <a:t>3*5  </a:t>
            </a:r>
            <a:r>
              <a:rPr lang="zh-CN" altLang="en-US" sz="2400" dirty="0"/>
              <a:t>共</a:t>
            </a:r>
            <a:r>
              <a:rPr lang="en-US" altLang="zh-CN" sz="2400" dirty="0"/>
              <a:t>3</a:t>
            </a:r>
            <a:r>
              <a:rPr lang="zh-CN" altLang="en-US" sz="2400" dirty="0"/>
              <a:t>张钞票</a:t>
            </a:r>
          </a:p>
        </p:txBody>
      </p:sp>
      <p:pic>
        <p:nvPicPr>
          <p:cNvPr id="10" name="Picture 1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31" y="297653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七角星 10"/>
          <p:cNvSpPr/>
          <p:nvPr/>
        </p:nvSpPr>
        <p:spPr>
          <a:xfrm>
            <a:off x="6251625" y="430066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动态规划算法</a:t>
            </a:r>
          </a:p>
        </p:txBody>
      </p:sp>
    </p:spTree>
    <p:extLst>
      <p:ext uri="{BB962C8B-B14F-4D97-AF65-F5344CB8AC3E}">
        <p14:creationId xmlns:p14="http://schemas.microsoft.com/office/powerpoint/2010/main" val="2980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22842"/>
              </p:ext>
            </p:extLst>
          </p:nvPr>
        </p:nvGraphicFramePr>
        <p:xfrm>
          <a:off x="1812544" y="17072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737360" y="2448958"/>
            <a:ext cx="3009285" cy="1459090"/>
            <a:chOff x="1737360" y="2448958"/>
            <a:chExt cx="3009285" cy="1459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/>
          <p:cNvSpPr txBox="1"/>
          <p:nvPr/>
        </p:nvSpPr>
        <p:spPr>
          <a:xfrm>
            <a:off x="7382510" y="254557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f(7)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485695" y="2914904"/>
            <a:ext cx="2277310" cy="505000"/>
            <a:chOff x="6485695" y="2914904"/>
            <a:chExt cx="2277310" cy="505000"/>
          </a:xfrm>
        </p:grpSpPr>
        <p:sp>
          <p:nvSpPr>
            <p:cNvPr id="8" name="文本框 7"/>
            <p:cNvSpPr txBox="1"/>
            <p:nvPr/>
          </p:nvSpPr>
          <p:spPr>
            <a:xfrm>
              <a:off x="6485695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f(6)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49723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f(5)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7030818" y="2914904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112271" y="291490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20989" y="3515821"/>
            <a:ext cx="2196393" cy="598026"/>
            <a:chOff x="5720989" y="3515821"/>
            <a:chExt cx="2196393" cy="59802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6194549" y="35158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14441" y="3516861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720989" y="374451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f(5)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04100" y="372338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f(4)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33305" y="4174121"/>
            <a:ext cx="1122254" cy="154591"/>
            <a:chOff x="5433305" y="4174121"/>
            <a:chExt cx="1122254" cy="15459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203866" y="419304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433305" y="41741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609241" y="3024533"/>
            <a:ext cx="3356352" cy="1170285"/>
            <a:chOff x="5609241" y="3024533"/>
            <a:chExt cx="3356352" cy="1170285"/>
          </a:xfrm>
        </p:grpSpPr>
        <p:sp>
          <p:nvSpPr>
            <p:cNvPr id="27" name="矩形 26"/>
            <p:cNvSpPr/>
            <p:nvPr/>
          </p:nvSpPr>
          <p:spPr>
            <a:xfrm>
              <a:off x="8175291" y="3024533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09241" y="3625584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4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7424"/>
              </p:ext>
            </p:extLst>
          </p:nvPr>
        </p:nvGraphicFramePr>
        <p:xfrm>
          <a:off x="2312377" y="2505443"/>
          <a:ext cx="8127999" cy="2966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8375" y="713668"/>
            <a:ext cx="10515600" cy="545850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sz="2400" dirty="0"/>
              <a:t>假设某个工人在一段时间内有以下</a:t>
            </a:r>
            <a:r>
              <a:rPr lang="en-US" altLang="zh-CN" sz="2400" dirty="0"/>
              <a:t>8</a:t>
            </a:r>
            <a:r>
              <a:rPr lang="zh-CN" altLang="en-US" sz="2400" dirty="0"/>
              <a:t>个任务可选</a:t>
            </a:r>
            <a:r>
              <a:rPr lang="en-US" altLang="zh-CN" sz="2400" dirty="0"/>
              <a:t>,</a:t>
            </a:r>
            <a:r>
              <a:rPr lang="zh-CN" altLang="en-US" sz="2400" dirty="0"/>
              <a:t>其中</a:t>
            </a:r>
            <a:r>
              <a:rPr lang="en-US" altLang="zh-CN" sz="2400" dirty="0"/>
              <a:t>,</a:t>
            </a:r>
            <a:r>
              <a:rPr lang="zh-CN" altLang="en-US" sz="2400" dirty="0"/>
              <a:t>每个任务的时间安排及所获得的收入如下图所示</a:t>
            </a:r>
            <a:r>
              <a:rPr lang="en-US" altLang="zh-CN" sz="2400" dirty="0"/>
              <a:t>,</a:t>
            </a:r>
            <a:r>
              <a:rPr lang="zh-CN" altLang="en-US" sz="2400" dirty="0"/>
              <a:t>请为工人规划合理的任务</a:t>
            </a:r>
            <a:r>
              <a:rPr lang="en-US" altLang="zh-CN" sz="2400" dirty="0"/>
              <a:t>,</a:t>
            </a:r>
            <a:r>
              <a:rPr lang="zh-CN" altLang="en-US" sz="2400" dirty="0"/>
              <a:t>使其获得的收入具有最大值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3053860" y="2567109"/>
            <a:ext cx="222152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8037" y="2946882"/>
            <a:ext cx="1485902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12377" y="3350315"/>
            <a:ext cx="4422531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70988" y="3702127"/>
            <a:ext cx="22200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3642" y="4081900"/>
            <a:ext cx="37059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3939" y="4433712"/>
            <a:ext cx="2936630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34908" y="4807696"/>
            <a:ext cx="2963007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16411" y="5181680"/>
            <a:ext cx="222396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8570" y="551207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0             1            2            3           4            5             6           7            8           9            10        11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1861" y="2293488"/>
            <a:ext cx="519594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1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2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3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4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5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6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7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8 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9293469" y="1556238"/>
            <a:ext cx="1343322" cy="5627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25"/>
              <a:gd name="adj6" fmla="val -5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选与不选的问题</a:t>
            </a:r>
          </a:p>
        </p:txBody>
      </p:sp>
    </p:spTree>
    <p:extLst>
      <p:ext uri="{BB962C8B-B14F-4D97-AF65-F5344CB8AC3E}">
        <p14:creationId xmlns:p14="http://schemas.microsoft.com/office/powerpoint/2010/main" val="8969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47014"/>
              </p:ext>
            </p:extLst>
          </p:nvPr>
        </p:nvGraphicFramePr>
        <p:xfrm>
          <a:off x="680844" y="3240812"/>
          <a:ext cx="17065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Prev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1" y="718457"/>
            <a:ext cx="5722905" cy="24376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3166" y="618441"/>
            <a:ext cx="375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opt(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代表完成前</a:t>
            </a:r>
            <a:r>
              <a:rPr lang="en-US" altLang="zh-CN" dirty="0" err="1"/>
              <a:t>i</a:t>
            </a:r>
            <a:r>
              <a:rPr lang="zh-CN" altLang="en-US" dirty="0"/>
              <a:t>个任务的最优解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5369" y="131884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Opt(8)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19655" y="1025531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4+opt(5)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74653" y="1642878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opt(7)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897443" y="1046284"/>
            <a:ext cx="1004936" cy="1011226"/>
            <a:chOff x="7897443" y="1046284"/>
            <a:chExt cx="1004936" cy="1011226"/>
          </a:xfrm>
        </p:grpSpPr>
        <p:sp>
          <p:nvSpPr>
            <p:cNvPr id="7" name="文本框 6"/>
            <p:cNvSpPr txBox="1"/>
            <p:nvPr/>
          </p:nvSpPr>
          <p:spPr>
            <a:xfrm>
              <a:off x="8194193" y="1046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93531" y="1688178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897443" y="1131093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02833" y="1318846"/>
            <a:ext cx="69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=max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80721" y="2323902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选：</a:t>
            </a:r>
            <a:r>
              <a:rPr lang="en-US" altLang="zh-CN" dirty="0"/>
              <a:t>v(</a:t>
            </a:r>
            <a:r>
              <a:rPr lang="en-US" altLang="zh-CN" dirty="0" err="1"/>
              <a:t>i</a:t>
            </a:r>
            <a:r>
              <a:rPr lang="en-US" altLang="zh-CN" dirty="0"/>
              <a:t>)+opt(</a:t>
            </a:r>
            <a:r>
              <a:rPr lang="en-US" altLang="zh-CN" dirty="0" err="1"/>
              <a:t>prev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080059" y="2965796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不选</a:t>
            </a:r>
            <a:r>
              <a:rPr lang="en-US" altLang="zh-CN" dirty="0"/>
              <a:t>:opt(i-1)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537736" y="2408711"/>
            <a:ext cx="1530193" cy="747429"/>
            <a:chOff x="7388150" y="2729221"/>
            <a:chExt cx="1530193" cy="747429"/>
          </a:xfrm>
        </p:grpSpPr>
        <p:sp>
          <p:nvSpPr>
            <p:cNvPr id="14" name="文本框 13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Opt(</a:t>
              </a:r>
              <a:r>
                <a:rPr lang="en-US" altLang="zh-CN" dirty="0" err="1"/>
                <a:t>i</a:t>
              </a:r>
              <a:r>
                <a:rPr lang="en-US" altLang="zh-CN" dirty="0"/>
                <a:t>)=max</a:t>
              </a:r>
              <a:endParaRPr lang="zh-CN" altLang="en-US" dirty="0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199960" y="1093069"/>
            <a:ext cx="108940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(8)=5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(7)=3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(6)=2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(5)=0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(4)=1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(3)=0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(2)=0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(1)=0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64748" y="3615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67933" y="4120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Opt(7)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331961" y="4120420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Opt(5)+v(8)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775543" y="3715796"/>
            <a:ext cx="689205" cy="404624"/>
            <a:chOff x="3566272" y="3267792"/>
            <a:chExt cx="689205" cy="4046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94509" y="3751088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39274" y="4316713"/>
            <a:ext cx="689205" cy="404624"/>
            <a:chOff x="3566272" y="3267792"/>
            <a:chExt cx="689205" cy="404624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96679" y="4353045"/>
            <a:ext cx="617278" cy="369332"/>
            <a:chOff x="4985238" y="3303084"/>
            <a:chExt cx="617278" cy="3693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803227" y="4814363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Opt(6)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270318" y="482136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Opt(3)+v(7)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6252083" y="5066055"/>
            <a:ext cx="689205" cy="404624"/>
            <a:chOff x="3566272" y="3267792"/>
            <a:chExt cx="689205" cy="404624"/>
          </a:xfrm>
        </p:grpSpPr>
        <p:cxnSp>
          <p:nvCxnSpPr>
            <p:cNvPr id="47" name="直接连接符 46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15885" y="5127347"/>
            <a:ext cx="617278" cy="369332"/>
            <a:chOff x="4985238" y="3303084"/>
            <a:chExt cx="617278" cy="36933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108112" y="555496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463470" y="556034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Opt(0)+v(6)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08112" y="5470679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57529" y="4094381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13278"/>
              </p:ext>
            </p:extLst>
          </p:nvPr>
        </p:nvGraphicFramePr>
        <p:xfrm>
          <a:off x="2524515" y="3243406"/>
          <a:ext cx="687077" cy="33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35">
                <a:tc>
                  <a:txBody>
                    <a:bodyPr/>
                    <a:lstStyle/>
                    <a:p>
                      <a:r>
                        <a:rPr lang="en-US" altLang="zh-CN" dirty="0"/>
                        <a:t>Opt(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2684979" y="358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84979" y="3968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94716" y="4396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684979" y="475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679762" y="508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674545" y="5471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684979" y="5794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674545" y="6165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566927" y="353113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Max(5+0,0), 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607907" y="3968866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Max(1+0,5), 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596289" y="4378998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Max(8+0,5), 3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607906" y="4721337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Max(4+5,8), (4,1)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607906" y="5142503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Max(6+0,9), (4,1)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587746" y="5516005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Max(3+5,9), (4,1)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596289" y="5868242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Max(2+8,9), (7,3)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596289" y="620904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Max(4+9,10), (8,4,1)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711202" y="631662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出口：</a:t>
            </a:r>
            <a:r>
              <a:rPr lang="en-US" altLang="zh-CN" dirty="0"/>
              <a:t>opt(0)=0</a:t>
            </a:r>
            <a:endParaRPr lang="zh-CN" altLang="en-US" dirty="0"/>
          </a:p>
        </p:txBody>
      </p:sp>
      <p:sp>
        <p:nvSpPr>
          <p:cNvPr id="15" name="十角星 14"/>
          <p:cNvSpPr/>
          <p:nvPr/>
        </p:nvSpPr>
        <p:spPr>
          <a:xfrm>
            <a:off x="8974653" y="5461727"/>
            <a:ext cx="1526220" cy="139627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边界：即中止条件</a:t>
            </a:r>
          </a:p>
        </p:txBody>
      </p:sp>
    </p:spTree>
    <p:extLst>
      <p:ext uri="{BB962C8B-B14F-4D97-AF65-F5344CB8AC3E}">
        <p14:creationId xmlns:p14="http://schemas.microsoft.com/office/powerpoint/2010/main" val="3801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6" grpId="0"/>
      <p:bldP spid="17" grpId="0"/>
      <p:bldP spid="20" grpId="0" animBg="1"/>
      <p:bldP spid="21" grpId="0"/>
      <p:bldP spid="22" grpId="0"/>
      <p:bldP spid="23" grpId="0"/>
      <p:bldP spid="44" grpId="0"/>
      <p:bldP spid="45" grpId="0"/>
      <p:bldP spid="52" grpId="0"/>
      <p:bldP spid="53" grpId="0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50436" y="2616018"/>
            <a:ext cx="4395531" cy="33382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2944" y="2620949"/>
            <a:ext cx="2350855" cy="3333284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718457"/>
            <a:ext cx="10708758" cy="545850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在下列数字中选出一组不相邻的数字，使得他们的和最大。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85784"/>
              </p:ext>
            </p:extLst>
          </p:nvPr>
        </p:nvGraphicFramePr>
        <p:xfrm>
          <a:off x="2032000" y="188943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25363" y="1528768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0                    1                            2                 3                    4                  5                        6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12175" y="18894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68691" y="284282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Opt(6)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71876" y="334782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5904" y="3347826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Opt(4)+a(6)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79486" y="2943202"/>
            <a:ext cx="689205" cy="404624"/>
            <a:chOff x="3566272" y="3267792"/>
            <a:chExt cx="689205" cy="404624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8452" y="2978494"/>
            <a:ext cx="617278" cy="369332"/>
            <a:chOff x="4985238" y="3303084"/>
            <a:chExt cx="617278" cy="36933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43217" y="3544119"/>
            <a:ext cx="689205" cy="404624"/>
            <a:chOff x="3566272" y="3267792"/>
            <a:chExt cx="689205" cy="404624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00622" y="3580451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707170" y="404176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Opt(4)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174261" y="404876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Opt(3)+a(5)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56026" y="4293461"/>
            <a:ext cx="689205" cy="404624"/>
            <a:chOff x="3566272" y="3267792"/>
            <a:chExt cx="689205" cy="40462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19828" y="4354753"/>
            <a:ext cx="617278" cy="369332"/>
            <a:chOff x="4985238" y="3303084"/>
            <a:chExt cx="617278" cy="36933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367413" y="478774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Opt(2)+a(4)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1472" y="3321787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50436" y="4781104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716832" y="3915818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10977" y="3172820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]+opt(i-2)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10315" y="3814714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不选</a:t>
            </a:r>
            <a:r>
              <a:rPr lang="en-US" altLang="zh-CN" dirty="0"/>
              <a:t>:opt(i-1)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667992" y="3257629"/>
            <a:ext cx="1530193" cy="747429"/>
            <a:chOff x="7388150" y="2729221"/>
            <a:chExt cx="1530193" cy="747429"/>
          </a:xfrm>
        </p:grpSpPr>
        <p:sp>
          <p:nvSpPr>
            <p:cNvPr id="45" name="文本框 44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Opt(</a:t>
              </a:r>
              <a:r>
                <a:rPr lang="en-US" altLang="zh-CN" dirty="0" err="1"/>
                <a:t>i</a:t>
              </a:r>
              <a:r>
                <a:rPr lang="en-US" altLang="zh-CN" dirty="0"/>
                <a:t>)=max</a:t>
              </a:r>
              <a:endParaRPr lang="zh-CN" altLang="en-US" dirty="0"/>
            </a:p>
          </p:txBody>
        </p:sp>
        <p:sp>
          <p:nvSpPr>
            <p:cNvPr id="46" name="左大括号 45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635785" y="4685328"/>
            <a:ext cx="294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出口：</a:t>
            </a:r>
            <a:r>
              <a:rPr lang="en-US" altLang="zh-CN" dirty="0"/>
              <a:t>opt(0)=a[0]</a:t>
            </a:r>
          </a:p>
          <a:p>
            <a:r>
              <a:rPr lang="en-US" altLang="zh-CN" dirty="0"/>
              <a:t>              opt(1)=max(a[0],a[1])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4759" y="2620951"/>
            <a:ext cx="3360557" cy="3333282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022120" y="3456632"/>
            <a:ext cx="234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Opt[0]</a:t>
            </a:r>
            <a:r>
              <a:rPr lang="zh-CN" altLang="en-US" dirty="0"/>
              <a:t>：</a:t>
            </a:r>
            <a:r>
              <a:rPr lang="en-US" altLang="zh-CN" dirty="0"/>
              <a:t>a[0]</a:t>
            </a:r>
          </a:p>
          <a:p>
            <a:r>
              <a:rPr lang="en-US" altLang="zh-CN" dirty="0"/>
              <a:t>Opt[1]:   max(a[0],a[1])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238302" y="2708411"/>
            <a:ext cx="1856174" cy="688413"/>
            <a:chOff x="9238302" y="2708411"/>
            <a:chExt cx="1856174" cy="688413"/>
          </a:xfrm>
        </p:grpSpPr>
        <p:sp>
          <p:nvSpPr>
            <p:cNvPr id="7" name="文本框 6"/>
            <p:cNvSpPr txBox="1"/>
            <p:nvPr/>
          </p:nvSpPr>
          <p:spPr>
            <a:xfrm>
              <a:off x="9238302" y="27084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选择的数字：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936723" y="3027492"/>
              <a:ext cx="115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Optpath</a:t>
              </a:r>
              <a:r>
                <a:rPr lang="en-US" altLang="zh-CN" dirty="0"/>
                <a:t>(</a:t>
              </a:r>
              <a:r>
                <a:rPr lang="en-US" altLang="zh-CN" dirty="0" err="1"/>
                <a:t>i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959208" y="4162771"/>
            <a:ext cx="25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optpath</a:t>
            </a:r>
            <a:r>
              <a:rPr lang="en-US" altLang="zh-CN" dirty="0"/>
              <a:t>[i-2]</a:t>
            </a:r>
          </a:p>
          <a:p>
            <a:r>
              <a:rPr lang="en-US" altLang="zh-CN" dirty="0"/>
              <a:t>              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49171" y="4618803"/>
            <a:ext cx="134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Optpath</a:t>
            </a:r>
            <a:r>
              <a:rPr lang="en-US" altLang="zh-CN" dirty="0"/>
              <a:t>[i-1]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0" grpId="0"/>
      <p:bldP spid="31" grpId="0"/>
      <p:bldP spid="38" grpId="0"/>
      <p:bldP spid="39" grpId="0" animBg="1"/>
      <p:bldP spid="40" grpId="0"/>
      <p:bldP spid="41" grpId="0" animBg="1"/>
      <p:bldP spid="42" grpId="0"/>
      <p:bldP spid="43" grpId="0"/>
      <p:bldP spid="47" grpId="0"/>
      <p:bldP spid="48" grpId="0"/>
      <p:bldP spid="5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动态规划的基本思想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仿宋"/>
                <a:ea typeface="仿宋"/>
              </a:rPr>
              <a:t>    动态规划</a:t>
            </a:r>
            <a:r>
              <a:rPr lang="en-US" altLang="zh-CN" dirty="0">
                <a:latin typeface="仿宋"/>
                <a:ea typeface="仿宋"/>
              </a:rPr>
              <a:t>(DP</a:t>
            </a:r>
            <a:r>
              <a:rPr lang="zh-CN" altLang="en-US" dirty="0">
                <a:latin typeface="仿宋"/>
                <a:ea typeface="仿宋"/>
              </a:rPr>
              <a:t>：</a:t>
            </a:r>
            <a:r>
              <a:rPr lang="en-US" altLang="zh-CN" dirty="0">
                <a:latin typeface="仿宋"/>
                <a:ea typeface="仿宋"/>
              </a:rPr>
              <a:t>Dynamic Programming)</a:t>
            </a:r>
            <a:r>
              <a:rPr lang="zh-CN" altLang="en-US" dirty="0">
                <a:latin typeface="仿宋"/>
                <a:ea typeface="仿宋"/>
              </a:rPr>
              <a:t>是一种重要的程序设计手段，其基本思想是在对一个问题的多阶段决策中，按照某一顺序，根据每一步所选决策的不同，会引起状态的转移，最后</a:t>
            </a:r>
            <a:r>
              <a:rPr lang="zh-CN" altLang="en-US" dirty="0">
                <a:ea typeface="仿宋"/>
              </a:rPr>
              <a:t>会在变化的状态中获取到一个决策序列。</a:t>
            </a:r>
            <a:endParaRPr lang="en-US" altLang="zh-CN" dirty="0">
              <a:ea typeface="仿宋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仿宋"/>
              </a:rPr>
              <a:t>        </a:t>
            </a:r>
            <a:r>
              <a:rPr lang="zh-CN" altLang="en-US" dirty="0">
                <a:ea typeface="仿宋"/>
              </a:rPr>
              <a:t>动态规划就是为了使获取的决策序列在某种条件下达到最优。动态规划是一种将多阶段决策过程转化为一系列单阶段问题，然后逐个求解的程序设计方法。</a:t>
            </a:r>
            <a:endParaRPr lang="en-US" altLang="zh-CN" dirty="0">
              <a:ea typeface="仿宋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6932427" y="3009014"/>
            <a:ext cx="2009554" cy="563526"/>
          </a:xfrm>
          <a:prstGeom prst="borderCallout1">
            <a:avLst>
              <a:gd name="adj1" fmla="val 18750"/>
              <a:gd name="adj2" fmla="val -8333"/>
              <a:gd name="adj3" fmla="val -29009"/>
              <a:gd name="adj4" fmla="val -78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动态转移方程 </a:t>
            </a:r>
          </a:p>
        </p:txBody>
      </p:sp>
    </p:spTree>
    <p:extLst>
      <p:ext uri="{BB962C8B-B14F-4D97-AF65-F5344CB8AC3E}">
        <p14:creationId xmlns:p14="http://schemas.microsoft.com/office/powerpoint/2010/main" val="3822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动态规划的步骤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将所求最优化问题分成若干个阶段，找出最优解的性质，并刻画其结构特征。</a:t>
            </a:r>
            <a:endParaRPr lang="en-US" altLang="zh-CN" dirty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将问题发展到各个阶段时所处的不同状态表示出来，确定</a:t>
            </a:r>
            <a:r>
              <a:rPr lang="zh-CN" altLang="en-US" dirty="0">
                <a:latin typeface="仿宋" panose="02010609060101010101" pitchFamily="49" charset="-122"/>
              </a:rPr>
              <a:t>各个阶段状态之间的递推关系，并确定初始</a:t>
            </a:r>
            <a:r>
              <a:rPr lang="en-US" altLang="zh-CN" dirty="0">
                <a:latin typeface="仿宋" panose="02010609060101010101" pitchFamily="49" charset="-122"/>
              </a:rPr>
              <a:t>(</a:t>
            </a:r>
            <a:r>
              <a:rPr lang="zh-CN" altLang="en-US" dirty="0">
                <a:latin typeface="仿宋" panose="02010609060101010101" pitchFamily="49" charset="-122"/>
              </a:rPr>
              <a:t>边界</a:t>
            </a:r>
            <a:r>
              <a:rPr lang="en-US" altLang="zh-CN" dirty="0">
                <a:latin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</a:rPr>
              <a:t>条件。</a:t>
            </a:r>
            <a:endParaRPr lang="en-US" altLang="zh-CN" dirty="0">
              <a:latin typeface="仿宋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应用递推求解最优值。</a:t>
            </a:r>
            <a:endParaRPr lang="en-US" altLang="zh-CN" dirty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根据计算最有值时所得到的信息，构造最优解。</a:t>
            </a:r>
            <a:endParaRPr lang="en-US" altLang="zh-CN" dirty="0">
              <a:ea typeface="仿宋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5" name="双波形 4"/>
          <p:cNvSpPr/>
          <p:nvPr/>
        </p:nvSpPr>
        <p:spPr>
          <a:xfrm>
            <a:off x="1679943" y="5213268"/>
            <a:ext cx="6209415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原问题</a:t>
            </a:r>
            <a:r>
              <a:rPr lang="en-US" altLang="zh-CN" dirty="0"/>
              <a:t>-&gt;</a:t>
            </a:r>
            <a:r>
              <a:rPr lang="zh-CN" altLang="en-US" dirty="0"/>
              <a:t>子问题</a:t>
            </a:r>
            <a:r>
              <a:rPr lang="en-US" altLang="zh-CN" dirty="0"/>
              <a:t>-&gt;</a:t>
            </a:r>
            <a:r>
              <a:rPr lang="zh-CN" altLang="en-US" dirty="0"/>
              <a:t>原问题，实现本质是递归</a:t>
            </a:r>
          </a:p>
        </p:txBody>
      </p:sp>
    </p:spTree>
    <p:extLst>
      <p:ext uri="{BB962C8B-B14F-4D97-AF65-F5344CB8AC3E}">
        <p14:creationId xmlns:p14="http://schemas.microsoft.com/office/powerpoint/2010/main" val="22296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动态规划问题的特征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最优子结构</a:t>
            </a:r>
            <a:r>
              <a:rPr lang="zh-CN" altLang="en-US" dirty="0">
                <a:latin typeface="仿宋" pitchFamily="49" charset="-122"/>
              </a:rPr>
              <a:t>。问题的最优解包含了其子问题的最优解，则称该问题具有最优子结构性质。</a:t>
            </a:r>
            <a:endParaRPr lang="en-US" altLang="zh-CN" dirty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重叠子问题</a:t>
            </a:r>
            <a:r>
              <a:rPr lang="zh-CN" altLang="en-US" dirty="0">
                <a:latin typeface="仿宋" pitchFamily="49" charset="-122"/>
              </a:rPr>
              <a:t>。用递归算法自顶向下解问题时，有些子问题会被反复计算多次，称这些子问题重叠。动态规划算法利用这种子问题重叠性质，对每个子问题只解一次</a:t>
            </a:r>
            <a:r>
              <a:rPr lang="en-US" altLang="zh-CN" dirty="0">
                <a:latin typeface="仿宋" pitchFamily="49" charset="-122"/>
              </a:rPr>
              <a:t>(</a:t>
            </a:r>
            <a:r>
              <a:rPr lang="zh-CN" altLang="en-US" dirty="0">
                <a:latin typeface="仿宋" pitchFamily="49" charset="-122"/>
              </a:rPr>
              <a:t>保存下来</a:t>
            </a:r>
            <a:r>
              <a:rPr lang="en-US" altLang="zh-CN" dirty="0">
                <a:latin typeface="仿宋" pitchFamily="49" charset="-122"/>
              </a:rPr>
              <a:t>)</a:t>
            </a:r>
            <a:r>
              <a:rPr lang="zh-CN" altLang="en-US" dirty="0">
                <a:latin typeface="仿宋" pitchFamily="49" charset="-122"/>
              </a:rPr>
              <a:t>，已有尽可能多的利用这些子问题的解。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" name="双波形 1"/>
          <p:cNvSpPr/>
          <p:nvPr/>
        </p:nvSpPr>
        <p:spPr>
          <a:xfrm>
            <a:off x="1637413" y="5114261"/>
            <a:ext cx="2668772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去冗余，空间换时间</a:t>
            </a:r>
          </a:p>
        </p:txBody>
      </p:sp>
      <p:sp>
        <p:nvSpPr>
          <p:cNvPr id="5" name="双波形 4"/>
          <p:cNvSpPr/>
          <p:nvPr/>
        </p:nvSpPr>
        <p:spPr>
          <a:xfrm>
            <a:off x="1637413" y="2608292"/>
            <a:ext cx="8984513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子问题最优决策导出原问题最优决策（子问题的最有解组合成大问题的最有解）</a:t>
            </a:r>
            <a:endParaRPr lang="en-US" altLang="zh-CN" dirty="0"/>
          </a:p>
          <a:p>
            <a:r>
              <a:rPr lang="zh-CN" altLang="en-US" dirty="0"/>
              <a:t>无后效性（现在和以前的状态不影响将来的变化）</a:t>
            </a:r>
          </a:p>
        </p:txBody>
      </p:sp>
    </p:spTree>
    <p:extLst>
      <p:ext uri="{BB962C8B-B14F-4D97-AF65-F5344CB8AC3E}">
        <p14:creationId xmlns:p14="http://schemas.microsoft.com/office/powerpoint/2010/main" val="1688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31501</TotalTime>
  <Words>1082</Words>
  <Application>Microsoft Office PowerPoint</Application>
  <PresentationFormat>宽屏</PresentationFormat>
  <Paragraphs>198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仿宋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最优化技术 -动态规划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Xiaoyu Liu</cp:lastModifiedBy>
  <cp:revision>404</cp:revision>
  <dcterms:created xsi:type="dcterms:W3CDTF">2019-12-25T10:26:10Z</dcterms:created>
  <dcterms:modified xsi:type="dcterms:W3CDTF">2021-04-19T23:56:56Z</dcterms:modified>
</cp:coreProperties>
</file>