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7"/>
  </p:notesMasterIdLst>
  <p:handoutMasterIdLst>
    <p:handoutMasterId r:id="rId98"/>
  </p:handoutMasterIdLst>
  <p:sldIdLst>
    <p:sldId id="256" r:id="rId2"/>
    <p:sldId id="278" r:id="rId3"/>
    <p:sldId id="342" r:id="rId4"/>
    <p:sldId id="259" r:id="rId5"/>
    <p:sldId id="291" r:id="rId6"/>
    <p:sldId id="292" r:id="rId7"/>
    <p:sldId id="295" r:id="rId8"/>
    <p:sldId id="296" r:id="rId9"/>
    <p:sldId id="293" r:id="rId10"/>
    <p:sldId id="343" r:id="rId11"/>
    <p:sldId id="297" r:id="rId12"/>
    <p:sldId id="306" r:id="rId13"/>
    <p:sldId id="298" r:id="rId14"/>
    <p:sldId id="299" r:id="rId15"/>
    <p:sldId id="308" r:id="rId16"/>
    <p:sldId id="310" r:id="rId17"/>
    <p:sldId id="311" r:id="rId18"/>
    <p:sldId id="301" r:id="rId19"/>
    <p:sldId id="319" r:id="rId20"/>
    <p:sldId id="320" r:id="rId21"/>
    <p:sldId id="322" r:id="rId22"/>
    <p:sldId id="321" r:id="rId23"/>
    <p:sldId id="323" r:id="rId24"/>
    <p:sldId id="324" r:id="rId25"/>
    <p:sldId id="325" r:id="rId26"/>
    <p:sldId id="326" r:id="rId27"/>
    <p:sldId id="328" r:id="rId28"/>
    <p:sldId id="355" r:id="rId29"/>
    <p:sldId id="356" r:id="rId30"/>
    <p:sldId id="407"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 id="371" r:id="rId46"/>
    <p:sldId id="378" r:id="rId47"/>
    <p:sldId id="379" r:id="rId48"/>
    <p:sldId id="380" r:id="rId49"/>
    <p:sldId id="381" r:id="rId50"/>
    <p:sldId id="382" r:id="rId51"/>
    <p:sldId id="383" r:id="rId52"/>
    <p:sldId id="384" r:id="rId53"/>
    <p:sldId id="385" r:id="rId54"/>
    <p:sldId id="345" r:id="rId55"/>
    <p:sldId id="302" r:id="rId56"/>
    <p:sldId id="344" r:id="rId57"/>
    <p:sldId id="329" r:id="rId58"/>
    <p:sldId id="330" r:id="rId59"/>
    <p:sldId id="303" r:id="rId60"/>
    <p:sldId id="331" r:id="rId61"/>
    <p:sldId id="332" r:id="rId62"/>
    <p:sldId id="333" r:id="rId63"/>
    <p:sldId id="346" r:id="rId64"/>
    <p:sldId id="347" r:id="rId65"/>
    <p:sldId id="348" r:id="rId66"/>
    <p:sldId id="349" r:id="rId67"/>
    <p:sldId id="350" r:id="rId68"/>
    <p:sldId id="351" r:id="rId69"/>
    <p:sldId id="352" r:id="rId70"/>
    <p:sldId id="353" r:id="rId71"/>
    <p:sldId id="307" r:id="rId72"/>
    <p:sldId id="335" r:id="rId73"/>
    <p:sldId id="337" r:id="rId74"/>
    <p:sldId id="338" r:id="rId75"/>
    <p:sldId id="341" r:id="rId76"/>
    <p:sldId id="340" r:id="rId77"/>
    <p:sldId id="336" r:id="rId78"/>
    <p:sldId id="339" r:id="rId79"/>
    <p:sldId id="394" r:id="rId80"/>
    <p:sldId id="395" r:id="rId81"/>
    <p:sldId id="396" r:id="rId82"/>
    <p:sldId id="397" r:id="rId83"/>
    <p:sldId id="398" r:id="rId84"/>
    <p:sldId id="399" r:id="rId85"/>
    <p:sldId id="400" r:id="rId86"/>
    <p:sldId id="401" r:id="rId87"/>
    <p:sldId id="402" r:id="rId88"/>
    <p:sldId id="403" r:id="rId89"/>
    <p:sldId id="388" r:id="rId90"/>
    <p:sldId id="389" r:id="rId91"/>
    <p:sldId id="390" r:id="rId92"/>
    <p:sldId id="391" r:id="rId93"/>
    <p:sldId id="393" r:id="rId94"/>
    <p:sldId id="327" r:id="rId95"/>
    <p:sldId id="279" r:id="rId96"/>
  </p:sldIdLst>
  <p:sldSz cx="9144000" cy="6858000" type="screen4x3"/>
  <p:notesSz cx="7102475" cy="89916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000066"/>
    <a:srgbClr val="A6F25A"/>
    <a:srgbClr val="FF6600"/>
    <a:srgbClr val="0000FF"/>
    <a:srgbClr val="FF3300"/>
    <a:srgbClr val="CA82AB"/>
    <a:srgbClr val="D252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7"/>
    <p:restoredTop sz="94566"/>
  </p:normalViewPr>
  <p:slideViewPr>
    <p:cSldViewPr showGuides="1">
      <p:cViewPr varScale="1">
        <p:scale>
          <a:sx n="93" d="100"/>
          <a:sy n="93" d="100"/>
        </p:scale>
        <p:origin x="442" y="77"/>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6894"/>
    </p:cViewPr>
  </p:sorterViewPr>
  <p:notesViewPr>
    <p:cSldViewPr>
      <p:cViewPr varScale="1">
        <p:scale>
          <a:sx n="67" d="100"/>
          <a:sy n="67" d="100"/>
        </p:scale>
        <p:origin x="2213" y="43"/>
      </p:cViewPr>
      <p:guideLst/>
    </p:cSldViewPr>
  </p:notes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 Id="rId4" Type="http://schemas.openxmlformats.org/officeDocument/2006/relationships/image" Target="../media/image50.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4"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3078163" cy="449263"/>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5235" name="Rectangle 3"/>
          <p:cNvSpPr>
            <a:spLocks noGrp="1" noChangeArrowheads="1"/>
          </p:cNvSpPr>
          <p:nvPr>
            <p:ph type="dt" sz="quarter" idx="1"/>
          </p:nvPr>
        </p:nvSpPr>
        <p:spPr bwMode="auto">
          <a:xfrm>
            <a:off x="4022725" y="0"/>
            <a:ext cx="3078163" cy="449263"/>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5236" name="Rectangle 4"/>
          <p:cNvSpPr>
            <a:spLocks noGrp="1" noChangeArrowheads="1"/>
          </p:cNvSpPr>
          <p:nvPr>
            <p:ph type="ftr" sz="quarter" idx="2"/>
          </p:nvPr>
        </p:nvSpPr>
        <p:spPr bwMode="auto">
          <a:xfrm>
            <a:off x="0" y="8540750"/>
            <a:ext cx="3078163" cy="449263"/>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5237" name="Rectangle 5"/>
          <p:cNvSpPr>
            <a:spLocks noGrp="1" noChangeArrowheads="1"/>
          </p:cNvSpPr>
          <p:nvPr>
            <p:ph type="sldNum" sz="quarter" idx="3"/>
          </p:nvPr>
        </p:nvSpPr>
        <p:spPr bwMode="auto">
          <a:xfrm>
            <a:off x="4022725" y="8540750"/>
            <a:ext cx="3078163" cy="449263"/>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t>‹#›</a:t>
            </a:fld>
            <a:endParaRPr lang="zh-CN" altLang="en-US" sz="1200" strike="noStrike" noProof="1">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3078163" cy="449263"/>
          </a:xfrm>
          <a:prstGeom prst="rect">
            <a:avLst/>
          </a:prstGeom>
          <a:noFill/>
          <a:ln>
            <a:noFill/>
          </a:ln>
          <a:effectLst/>
        </p:spPr>
        <p:txBody>
          <a:bodyPr vert="horz" wrap="square" lIns="91440" tIns="45720" rIns="91440" bIns="45720" numCol="1" anchor="t"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9747" name="Rectangle 3"/>
          <p:cNvSpPr>
            <a:spLocks noGrp="1" noChangeArrowheads="1"/>
          </p:cNvSpPr>
          <p:nvPr>
            <p:ph type="dt" idx="1"/>
          </p:nvPr>
        </p:nvSpPr>
        <p:spPr bwMode="auto">
          <a:xfrm>
            <a:off x="4022725" y="0"/>
            <a:ext cx="3078163" cy="449263"/>
          </a:xfrm>
          <a:prstGeom prst="rect">
            <a:avLst/>
          </a:prstGeom>
          <a:noFill/>
          <a:ln>
            <a:noFill/>
          </a:ln>
          <a:effectLst/>
        </p:spPr>
        <p:txBody>
          <a:bodyPr vert="horz" wrap="square" lIns="91440" tIns="45720" rIns="91440" bIns="45720" numCol="1" anchor="t"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00" name="Rectangle 4"/>
          <p:cNvSpPr>
            <a:spLocks noGrp="1" noRot="1" noChangeAspect="1" noTextEdit="1"/>
          </p:cNvSpPr>
          <p:nvPr>
            <p:ph type="sldImg"/>
          </p:nvPr>
        </p:nvSpPr>
        <p:spPr>
          <a:xfrm>
            <a:off x="1303338" y="674688"/>
            <a:ext cx="4495800" cy="337185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p:cNvSpPr>
          <p:nvPr>
            <p:ph type="body" sz="quarter"/>
          </p:nvPr>
        </p:nvSpPr>
        <p:spPr>
          <a:xfrm>
            <a:off x="709613" y="4270375"/>
            <a:ext cx="5683250" cy="4046538"/>
          </a:xfrm>
          <a:prstGeom prst="rect">
            <a:avLst/>
          </a:prstGeom>
          <a:noFill/>
          <a:ln w="9525">
            <a:noFill/>
          </a:ln>
        </p:spPr>
        <p:txBody>
          <a:bodyPr wrap="square" lIns="91440" tIns="45720" rIns="91440" bIns="45720" anchor="t"/>
          <a:lstStyle/>
          <a:p>
            <a:pPr lvl="0"/>
            <a:r>
              <a:rPr lang="zh-CN" altLang="en-US" dirty="0"/>
              <a:t>单击此处编辑母版文本样式</a:t>
            </a:r>
          </a:p>
          <a:p>
            <a:pPr lvl="1" indent="0"/>
            <a:r>
              <a:rPr lang="zh-CN" altLang="en-US" dirty="0"/>
              <a:t>第二级</a:t>
            </a:r>
          </a:p>
          <a:p>
            <a:pPr lvl="2" indent="0"/>
            <a:r>
              <a:rPr lang="zh-CN" altLang="en-US" dirty="0"/>
              <a:t>第三级</a:t>
            </a:r>
          </a:p>
          <a:p>
            <a:pPr lvl="3" indent="0"/>
            <a:r>
              <a:rPr lang="zh-CN" altLang="en-US" dirty="0"/>
              <a:t>第四级</a:t>
            </a:r>
          </a:p>
          <a:p>
            <a:pPr lvl="4" indent="0"/>
            <a:r>
              <a:rPr lang="zh-CN" altLang="en-US" dirty="0"/>
              <a:t>第五级</a:t>
            </a:r>
          </a:p>
        </p:txBody>
      </p:sp>
      <p:sp>
        <p:nvSpPr>
          <p:cNvPr id="159750" name="Rectangle 6"/>
          <p:cNvSpPr>
            <a:spLocks noGrp="1" noChangeArrowheads="1"/>
          </p:cNvSpPr>
          <p:nvPr>
            <p:ph type="ftr" sz="quarter" idx="4"/>
          </p:nvPr>
        </p:nvSpPr>
        <p:spPr bwMode="auto">
          <a:xfrm>
            <a:off x="0" y="8540750"/>
            <a:ext cx="3078163" cy="449263"/>
          </a:xfrm>
          <a:prstGeom prst="rect">
            <a:avLst/>
          </a:prstGeom>
          <a:noFill/>
          <a:ln>
            <a:noFill/>
          </a:ln>
          <a:effectLst/>
        </p:spPr>
        <p:txBody>
          <a:bodyPr vert="horz" wrap="square" lIns="91440" tIns="45720" rIns="91440" bIns="45720" numCol="1" anchor="b"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9751" name="Rectangle 7"/>
          <p:cNvSpPr>
            <a:spLocks noGrp="1" noChangeArrowheads="1"/>
          </p:cNvSpPr>
          <p:nvPr>
            <p:ph type="sldNum" sz="quarter" idx="5"/>
          </p:nvPr>
        </p:nvSpPr>
        <p:spPr bwMode="auto">
          <a:xfrm>
            <a:off x="4022725" y="8540750"/>
            <a:ext cx="3078163" cy="449263"/>
          </a:xfrm>
          <a:prstGeom prst="rect">
            <a:avLst/>
          </a:prstGeom>
          <a:noFill/>
          <a:ln>
            <a:noFill/>
          </a:ln>
          <a:effectLst/>
        </p:spPr>
        <p:txBody>
          <a:bodyPr vert="horz" wrap="square" lIns="91440" tIns="45720" rIns="91440" bIns="45720" numCol="1" anchor="b" anchorCtr="0" compatLnSpc="1"/>
          <a:lstStyle/>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t>‹#›</a:t>
            </a:fld>
            <a:endParaRPr lang="zh-CN" altLang="en-US" sz="1200" strike="noStrike" noProof="1">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10"/>
          <p:cNvGrpSpPr/>
          <p:nvPr/>
        </p:nvGrpSpPr>
        <p:grpSpPr>
          <a:xfrm>
            <a:off x="290513" y="2546350"/>
            <a:ext cx="711200" cy="474663"/>
            <a:chOff x="720" y="336"/>
            <a:chExt cx="624" cy="432"/>
          </a:xfrm>
        </p:grpSpPr>
        <p:sp>
          <p:nvSpPr>
            <p:cNvPr id="9" name="Rectangle 11"/>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Rectangle 12"/>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3" name="Group 13"/>
          <p:cNvGrpSpPr/>
          <p:nvPr/>
        </p:nvGrpSpPr>
        <p:grpSpPr>
          <a:xfrm>
            <a:off x="414338" y="2968625"/>
            <a:ext cx="738187" cy="474663"/>
            <a:chOff x="912" y="2640"/>
            <a:chExt cx="672" cy="432"/>
          </a:xfrm>
        </p:grpSpPr>
        <p:sp>
          <p:nvSpPr>
            <p:cNvPr id="12" name="Rectangle 14"/>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15"/>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4" name="Rectangle 16"/>
          <p:cNvSpPr>
            <a:spLocks noChangeArrowheads="1"/>
          </p:cNvSpPr>
          <p:nvPr/>
        </p:nvSpPr>
        <p:spPr bwMode="auto">
          <a:xfrm>
            <a:off x="0" y="2895600"/>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Rectangle 17"/>
          <p:cNvSpPr>
            <a:spLocks noChangeArrowheads="1"/>
          </p:cNvSpPr>
          <p:nvPr/>
        </p:nvSpPr>
        <p:spPr bwMode="auto">
          <a:xfrm>
            <a:off x="635000" y="2438400"/>
            <a:ext cx="31750" cy="1052513"/>
          </a:xfrm>
          <a:prstGeom prst="rect">
            <a:avLst/>
          </a:prstGeom>
          <a:solidFill>
            <a:srgbClr val="000000"/>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Rectangle 16"/>
          <p:cNvSpPr>
            <a:spLocks noChangeArrowheads="1"/>
          </p:cNvSpPr>
          <p:nvPr/>
        </p:nvSpPr>
        <p:spPr bwMode="gray">
          <a:xfrm>
            <a:off x="0" y="3200400"/>
            <a:ext cx="9144000" cy="76200"/>
          </a:xfrm>
          <a:prstGeom prst="rect">
            <a:avLst/>
          </a:prstGeom>
          <a:gradFill rotWithShape="1">
            <a:gsLst>
              <a:gs pos="0">
                <a:srgbClr val="080808">
                  <a:alpha val="96999"/>
                </a:srgbClr>
              </a:gs>
              <a:gs pos="100000">
                <a:schemeClr val="bg1">
                  <a:alpha val="70000"/>
                </a:schemeClr>
              </a:gs>
            </a:gsLst>
            <a:lin ang="0" scaled="1"/>
          </a:gradFill>
          <a:ln w="9525">
            <a:no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subTitle" idx="1"/>
          </p:nvPr>
        </p:nvSpPr>
        <p:spPr bwMode="black">
          <a:xfrm>
            <a:off x="1905000" y="5410200"/>
            <a:ext cx="5181600" cy="533400"/>
          </a:xfrm>
        </p:spPr>
        <p:txBody>
          <a:bodyPr/>
          <a:lstStyle>
            <a:lvl1pPr marL="0" indent="0" algn="ctr">
              <a:buFont typeface="Wingdings" panose="05000000000000000000" pitchFamily="2" charset="2"/>
              <a:buNone/>
              <a:defRPr sz="1800"/>
            </a:lvl1pPr>
          </a:lstStyle>
          <a:p>
            <a:pPr fontAlgn="base"/>
            <a:r>
              <a:rPr lang="en-US" altLang="zh-CN" strike="noStrike" noProof="1"/>
              <a:t>Click to edit Master subtitle style</a:t>
            </a:r>
          </a:p>
        </p:txBody>
      </p:sp>
      <p:sp>
        <p:nvSpPr>
          <p:cNvPr id="3074" name="Rectangle 2"/>
          <p:cNvSpPr>
            <a:spLocks noGrp="1" noChangeArrowheads="1"/>
          </p:cNvSpPr>
          <p:nvPr>
            <p:ph type="ctrTitle"/>
          </p:nvPr>
        </p:nvSpPr>
        <p:spPr>
          <a:xfrm>
            <a:off x="685800" y="3048000"/>
            <a:ext cx="7924800" cy="685800"/>
          </a:xfrm>
        </p:spPr>
        <p:txBody>
          <a:bodyPr/>
          <a:lstStyle>
            <a:lvl1pPr>
              <a:defRPr/>
            </a:lvl1pPr>
          </a:lstStyle>
          <a:p>
            <a:pPr fontAlgn="base"/>
            <a:r>
              <a:rPr lang="en-US" altLang="zh-CN" strike="noStrike" noProof="1"/>
              <a:t>Click to edit Master title style</a:t>
            </a:r>
          </a:p>
        </p:txBody>
      </p:sp>
      <p:sp>
        <p:nvSpPr>
          <p:cNvPr id="17" name="Rectangle 4"/>
          <p:cNvSpPr>
            <a:spLocks noGrp="1" noChangeArrowheads="1"/>
          </p:cNvSpPr>
          <p:nvPr>
            <p:ph type="dt" sz="half" idx="2"/>
          </p:nvPr>
        </p:nvSpPr>
        <p:spPr bwMode="auto">
          <a:xfrm>
            <a:off x="3810000" y="6477000"/>
            <a:ext cx="2133600" cy="244475"/>
          </a:xfrm>
          <a:prstGeom prst="rect">
            <a:avLst/>
          </a:prstGeom>
          <a:ln>
            <a:miter lim="800000"/>
          </a:ln>
        </p:spPr>
        <p:txBody>
          <a:bodyPr vert="horz" wrap="square" lIns="91440" tIns="45720" rIns="91440" bIns="45720" numCol="1" anchor="t" anchorCtr="0" compatLnSpc="1"/>
          <a:lstStyle>
            <a:lvl1pPr algn="ctr">
              <a:defRPr sz="1200">
                <a:solidFill>
                  <a:schemeClr val="bg1"/>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8" name="Rectangle 5"/>
          <p:cNvSpPr>
            <a:spLocks noGrp="1" noChangeArrowheads="1"/>
          </p:cNvSpPr>
          <p:nvPr>
            <p:ph type="ftr" sz="quarter" idx="3"/>
          </p:nvPr>
        </p:nvSpPr>
        <p:spPr bwMode="auto">
          <a:xfrm>
            <a:off x="228600" y="6477000"/>
            <a:ext cx="2895600" cy="244475"/>
          </a:xfrm>
          <a:prstGeom prst="rect">
            <a:avLst/>
          </a:prstGeom>
          <a:noFill/>
          <a:ln w="9525">
            <a:noFill/>
            <a:miter lim="800000"/>
          </a:ln>
          <a:effectLst/>
        </p:spPr>
        <p:txBody>
          <a:bodyPr vert="horz" wrap="square" lIns="91440" tIns="45720" rIns="91440" bIns="45720" numCol="1" anchor="t" anchorCtr="0" compatLnSpc="1"/>
          <a:lstStyle>
            <a:lvl1pPr algn="ctr">
              <a:defRPr sz="12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Rectangle 6"/>
          <p:cNvSpPr>
            <a:spLocks noGrp="1" noChangeArrowheads="1"/>
          </p:cNvSpPr>
          <p:nvPr>
            <p:ph type="sldNum" sz="quarter" idx="4"/>
          </p:nvPr>
        </p:nvSpPr>
        <p:spPr bwMode="auto">
          <a:xfrm>
            <a:off x="6553200" y="6477000"/>
            <a:ext cx="2133600" cy="244475"/>
          </a:xfrm>
          <a:prstGeom prst="rect">
            <a:avLst/>
          </a:prstGeom>
          <a:noFill/>
          <a:ln w="9525">
            <a:noFill/>
            <a:miter lim="800000"/>
          </a:ln>
          <a:effectLst/>
        </p:spPr>
        <p:txBody>
          <a:bodyPr vert="horz" wrap="square" lIns="91440" tIns="45720" rIns="91440" bIns="45720" numCol="1" anchor="t" anchorCtr="0" compatLnSpc="1"/>
          <a:lstStyle/>
          <a:p>
            <a:pPr algn="ctr" fontAlgn="base"/>
            <a:fld id="{9A0DB2DC-4C9A-4742-B13C-FB6460FD3503}" type="slidenum">
              <a:rPr lang="zh-CN" altLang="en-US" sz="1200" strike="noStrike" noProof="1" dirty="0">
                <a:solidFill>
                  <a:schemeClr val="bg1"/>
                </a:solidFill>
                <a:latin typeface="Verdana" panose="020B0604030504040204" pitchFamily="34" charset="0"/>
                <a:ea typeface="宋体" panose="02010600030101010101" pitchFamily="2" charset="-122"/>
                <a:cs typeface="+mn-cs"/>
              </a:rPr>
              <a:t>‹#›</a:t>
            </a:fld>
            <a:endParaRPr lang="zh-CN" altLang="en-US" sz="1200" strike="noStrike" noProof="1">
              <a:solidFill>
                <a:schemeClr val="bg1"/>
              </a:solidFill>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47688"/>
            <a:ext cx="2057400" cy="588327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547688"/>
            <a:ext cx="6019800" cy="588327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47688"/>
            <a:ext cx="7924800" cy="563562"/>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457200" y="1338263"/>
            <a:ext cx="4038600" cy="50927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338263"/>
            <a:ext cx="4038600" cy="50927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页脚占位符 4"/>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547688"/>
            <a:ext cx="7924800" cy="563562"/>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457200" y="1338263"/>
            <a:ext cx="8229600" cy="50927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Char char="v"/>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47688"/>
            <a:ext cx="7924800" cy="563562"/>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457200" y="1338263"/>
            <a:ext cx="4038600" cy="50927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648200" y="1338263"/>
            <a:ext cx="4038600" cy="247015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648200" y="3960813"/>
            <a:ext cx="4038600" cy="247015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页脚占位符 5"/>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338263"/>
            <a:ext cx="4038600"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338263"/>
            <a:ext cx="4038600"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页脚占位符 4"/>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页脚占位符 6"/>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页脚占位符 2"/>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p:cNvPicPr>
          <p:nvPr/>
        </p:nvPicPr>
        <p:blipFill>
          <a:blip r:embed="rId16"/>
          <a:stretch>
            <a:fillRect/>
          </a:stretch>
        </p:blipFill>
        <p:spPr>
          <a:xfrm>
            <a:off x="0" y="266700"/>
            <a:ext cx="1190625" cy="1123950"/>
          </a:xfrm>
          <a:prstGeom prst="rect">
            <a:avLst/>
          </a:prstGeom>
          <a:noFill/>
          <a:ln w="9525">
            <a:noFill/>
          </a:ln>
        </p:spPr>
      </p:pic>
      <p:sp>
        <p:nvSpPr>
          <p:cNvPr id="1027" name="Rectangle 3"/>
          <p:cNvSpPr>
            <a:spLocks noGrp="1"/>
          </p:cNvSpPr>
          <p:nvPr>
            <p:ph type="body"/>
          </p:nvPr>
        </p:nvSpPr>
        <p:spPr>
          <a:xfrm>
            <a:off x="457200" y="1338263"/>
            <a:ext cx="8229600" cy="5092700"/>
          </a:xfrm>
          <a:prstGeom prst="rect">
            <a:avLst/>
          </a:prstGeom>
          <a:noFill/>
          <a:ln w="9525">
            <a:noFill/>
          </a:ln>
        </p:spPr>
        <p:txBody>
          <a:bodyPr anchor="t"/>
          <a:lstStyle/>
          <a:p>
            <a:pPr lvl="0" indent="-342900"/>
            <a:r>
              <a:rPr lang="en-US" altLang="zh-CN" dirty="0"/>
              <a:t>Click to edit Master text styles</a:t>
            </a:r>
          </a:p>
          <a:p>
            <a:pPr lvl="1" indent="-285750"/>
            <a:r>
              <a:rPr lang="en-US" altLang="zh-CN" dirty="0"/>
              <a:t>Second level</a:t>
            </a:r>
          </a:p>
          <a:p>
            <a:pPr lvl="2" indent="-228600"/>
            <a:r>
              <a:rPr lang="en-US" altLang="zh-CN" dirty="0"/>
              <a:t>Third level</a:t>
            </a:r>
          </a:p>
          <a:p>
            <a:pPr lvl="3" indent="-228600"/>
            <a:r>
              <a:rPr lang="en-US" altLang="zh-CN" dirty="0"/>
              <a:t>Fourth level</a:t>
            </a:r>
          </a:p>
          <a:p>
            <a:pPr lvl="4" indent="-228600"/>
            <a:r>
              <a:rPr lang="en-US" altLang="zh-CN" dirty="0"/>
              <a:t>Fifth level</a:t>
            </a:r>
          </a:p>
        </p:txBody>
      </p:sp>
      <p:sp>
        <p:nvSpPr>
          <p:cNvPr id="1028" name="Rectangle 16"/>
          <p:cNvSpPr>
            <a:spLocks noChangeArrowheads="1"/>
          </p:cNvSpPr>
          <p:nvPr/>
        </p:nvSpPr>
        <p:spPr bwMode="gray">
          <a:xfrm>
            <a:off x="0" y="1066800"/>
            <a:ext cx="9144000" cy="76200"/>
          </a:xfrm>
          <a:prstGeom prst="rect">
            <a:avLst/>
          </a:prstGeom>
          <a:gradFill rotWithShape="1">
            <a:gsLst>
              <a:gs pos="0">
                <a:srgbClr val="080808">
                  <a:alpha val="96999"/>
                </a:srgbClr>
              </a:gs>
              <a:gs pos="100000">
                <a:schemeClr val="bg1">
                  <a:alpha val="70000"/>
                </a:schemeClr>
              </a:gs>
            </a:gsLst>
            <a:lin ang="0" scaled="1"/>
          </a:gradFill>
          <a:ln w="9525">
            <a:no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5791200" y="6530975"/>
            <a:ext cx="2895600" cy="276225"/>
          </a:xfrm>
          <a:prstGeom prst="rect">
            <a:avLst/>
          </a:prstGeom>
          <a:noFill/>
          <a:ln w="9525">
            <a:noFill/>
            <a:miter lim="800000"/>
          </a:ln>
          <a:effectLst/>
        </p:spPr>
        <p:txBody>
          <a:bodyPr vert="horz" wrap="square" lIns="91440" tIns="45720" rIns="91440" bIns="45720" numCol="1" anchor="t" anchorCtr="0" compatLnSpc="1"/>
          <a:lstStyle>
            <a:lvl1pPr algn="r">
              <a:defRPr sz="1000">
                <a:latin typeface="+mn-lt"/>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3505200" y="6553200"/>
            <a:ext cx="2133600" cy="254000"/>
          </a:xfrm>
          <a:prstGeom prst="rect">
            <a:avLst/>
          </a:prstGeom>
          <a:noFill/>
          <a:ln w="9525">
            <a:noFill/>
            <a:miter lim="800000"/>
          </a:ln>
          <a:effectLst/>
        </p:spPr>
        <p:txBody>
          <a:bodyPr vert="horz" wrap="square" lIns="91440" tIns="45720" rIns="91440" bIns="45720" numCol="1" anchor="t" anchorCtr="0" compatLnSpc="1"/>
          <a:lstStyle>
            <a:lvl1pPr algn="ctr">
              <a:defRPr sz="1000" b="1">
                <a:latin typeface="Verdana" panose="020B0604030504040204" pitchFamily="34" charset="0"/>
                <a:ea typeface="宋体" panose="02010600030101010101" pitchFamily="2" charset="-122"/>
              </a:defRPr>
            </a:lvl1pPr>
          </a:lstStyle>
          <a:p>
            <a:pPr lvl="0"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Verdana" panose="020B0604030504040204" pitchFamily="34" charset="0"/>
        </a:defRPr>
      </a:lvl2pPr>
      <a:lvl3pPr algn="ctr" rtl="0" eaLnBrk="0" fontAlgn="base" hangingPunct="0">
        <a:spcBef>
          <a:spcPct val="0"/>
        </a:spcBef>
        <a:spcAft>
          <a:spcPct val="0"/>
        </a:spcAft>
        <a:defRPr sz="3600" b="1">
          <a:solidFill>
            <a:schemeClr val="bg1"/>
          </a:solidFill>
          <a:latin typeface="Verdana" panose="020B0604030504040204" pitchFamily="34" charset="0"/>
        </a:defRPr>
      </a:lvl3pPr>
      <a:lvl4pPr algn="ctr" rtl="0" eaLnBrk="0" fontAlgn="base" hangingPunct="0">
        <a:spcBef>
          <a:spcPct val="0"/>
        </a:spcBef>
        <a:spcAft>
          <a:spcPct val="0"/>
        </a:spcAft>
        <a:defRPr sz="3600" b="1">
          <a:solidFill>
            <a:schemeClr val="bg1"/>
          </a:solidFill>
          <a:latin typeface="Verdana" panose="020B0604030504040204" pitchFamily="34" charset="0"/>
        </a:defRPr>
      </a:lvl4pPr>
      <a:lvl5pPr algn="ctr" rtl="0" eaLnBrk="0" fontAlgn="base" hangingPunct="0">
        <a:spcBef>
          <a:spcPct val="0"/>
        </a:spcBef>
        <a:spcAft>
          <a:spcPct val="0"/>
        </a:spcAft>
        <a:defRPr sz="3600" b="1">
          <a:solidFill>
            <a:schemeClr val="bg1"/>
          </a:solidFill>
          <a:latin typeface="Verdana" panose="020B0604030504040204" pitchFamily="34" charset="0"/>
        </a:defRPr>
      </a:lvl5pPr>
      <a:lvl6pPr marL="457200" algn="ctr" rtl="0" fontAlgn="base">
        <a:spcBef>
          <a:spcPct val="0"/>
        </a:spcBef>
        <a:spcAft>
          <a:spcPct val="0"/>
        </a:spcAft>
        <a:defRPr sz="3600" b="1">
          <a:solidFill>
            <a:schemeClr val="bg1"/>
          </a:solidFill>
          <a:latin typeface="Verdana" panose="020B0604030504040204" pitchFamily="34" charset="0"/>
        </a:defRPr>
      </a:lvl6pPr>
      <a:lvl7pPr marL="914400" algn="ctr" rtl="0" fontAlgn="base">
        <a:spcBef>
          <a:spcPct val="0"/>
        </a:spcBef>
        <a:spcAft>
          <a:spcPct val="0"/>
        </a:spcAft>
        <a:defRPr sz="3600" b="1">
          <a:solidFill>
            <a:schemeClr val="bg1"/>
          </a:solidFill>
          <a:latin typeface="Verdana" panose="020B0604030504040204" pitchFamily="34" charset="0"/>
        </a:defRPr>
      </a:lvl7pPr>
      <a:lvl8pPr marL="1371600" algn="ctr" rtl="0" fontAlgn="base">
        <a:spcBef>
          <a:spcPct val="0"/>
        </a:spcBef>
        <a:spcAft>
          <a:spcPct val="0"/>
        </a:spcAft>
        <a:defRPr sz="3600" b="1">
          <a:solidFill>
            <a:schemeClr val="bg1"/>
          </a:solidFill>
          <a:latin typeface="Verdana" panose="020B0604030504040204" pitchFamily="34" charset="0"/>
        </a:defRPr>
      </a:lvl8pPr>
      <a:lvl9pPr marL="1828800" algn="ctr" rtl="0" fontAlgn="base">
        <a:spcBef>
          <a:spcPct val="0"/>
        </a:spcBef>
        <a:spcAft>
          <a:spcPct val="0"/>
        </a:spcAft>
        <a:defRPr sz="3600" b="1">
          <a:solidFill>
            <a:schemeClr val="bg1"/>
          </a:solidFill>
          <a:latin typeface="Verdana" panose="020B0604030504040204" pitchFamily="34" charset="0"/>
        </a:defRPr>
      </a:lvl9pPr>
    </p:titleStyle>
    <p:bodyStyle>
      <a:lvl1pPr marL="342900" indent="-342900" algn="l" rtl="0" eaLnBrk="0" fontAlgn="base" hangingPunct="0">
        <a:spcBef>
          <a:spcPct val="40000"/>
        </a:spcBef>
        <a:spcAft>
          <a:spcPct val="0"/>
        </a:spcAft>
        <a:buClr>
          <a:schemeClr val="hlink"/>
        </a:buClr>
        <a:buFont typeface="Wingdings" panose="05000000000000000000" pitchFamily="2" charset="2"/>
        <a:buChar char="v"/>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32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4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Arial" panose="020B0604020202020204" pitchFamily="34" charset="0"/>
        </a:defRPr>
      </a:lvl6pPr>
      <a:lvl7pPr marL="2971800" indent="-228600" algn="l" rtl="0" fontAlgn="base">
        <a:spcBef>
          <a:spcPct val="20000"/>
        </a:spcBef>
        <a:spcAft>
          <a:spcPct val="0"/>
        </a:spcAft>
        <a:buChar char="»"/>
        <a:defRPr sz="2000">
          <a:solidFill>
            <a:schemeClr val="tx1"/>
          </a:solidFill>
          <a:latin typeface="Arial" panose="020B0604020202020204" pitchFamily="34" charset="0"/>
        </a:defRPr>
      </a:lvl7pPr>
      <a:lvl8pPr marL="3429000" indent="-228600" algn="l" rtl="0" fontAlgn="base">
        <a:spcBef>
          <a:spcPct val="20000"/>
        </a:spcBef>
        <a:spcAft>
          <a:spcPct val="0"/>
        </a:spcAft>
        <a:buChar char="»"/>
        <a:defRPr sz="2000">
          <a:solidFill>
            <a:schemeClr val="tx1"/>
          </a:solidFill>
          <a:latin typeface="Arial" panose="020B0604020202020204" pitchFamily="34" charset="0"/>
        </a:defRPr>
      </a:lvl8pPr>
      <a:lvl9pPr marL="3886200" indent="-228600" algn="l" rtl="0" fontAlgn="base">
        <a:spcBef>
          <a:spcPct val="20000"/>
        </a:spcBef>
        <a:spcAft>
          <a:spcPct val="0"/>
        </a:spcAft>
        <a:buChar char="»"/>
        <a:defRPr sz="2000">
          <a:solidFill>
            <a:schemeClr val="tx1"/>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oleObject" Target="../embeddings/oleObject1.bin"/><Relationship Id="rId7" Type="http://schemas.openxmlformats.org/officeDocument/2006/relationships/image" Target="../media/image10.e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9.emf"/><Relationship Id="rId11" Type="http://schemas.openxmlformats.org/officeDocument/2006/relationships/image" Target="../media/image7.emf"/><Relationship Id="rId5" Type="http://schemas.openxmlformats.org/officeDocument/2006/relationships/image" Target="../media/image8.emf"/><Relationship Id="rId10" Type="http://schemas.openxmlformats.org/officeDocument/2006/relationships/oleObject" Target="../embeddings/oleObject3.bin"/><Relationship Id="rId4" Type="http://schemas.openxmlformats.org/officeDocument/2006/relationships/image" Target="../media/image5.emf"/><Relationship Id="rId9"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oleObject" Target="../embeddings/oleObject5.bin"/><Relationship Id="rId10" Type="http://schemas.openxmlformats.org/officeDocument/2006/relationships/image" Target="../media/image14.emf"/><Relationship Id="rId4" Type="http://schemas.openxmlformats.org/officeDocument/2006/relationships/image" Target="../media/image11.emf"/><Relationship Id="rId9"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7.emf"/><Relationship Id="rId5" Type="http://schemas.openxmlformats.org/officeDocument/2006/relationships/oleObject" Target="../embeddings/oleObject10.bin"/><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9.e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3.png"/><Relationship Id="rId7" Type="http://schemas.openxmlformats.org/officeDocument/2006/relationships/image" Target="../media/image21.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20.emf"/><Relationship Id="rId4" Type="http://schemas.openxmlformats.org/officeDocument/2006/relationships/oleObject" Target="../embeddings/oleObject13.bin"/><Relationship Id="rId9" Type="http://schemas.openxmlformats.org/officeDocument/2006/relationships/image" Target="../media/image22.emf"/></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6.emf"/><Relationship Id="rId5" Type="http://schemas.openxmlformats.org/officeDocument/2006/relationships/oleObject" Target="../embeddings/oleObject17.bin"/><Relationship Id="rId4" Type="http://schemas.openxmlformats.org/officeDocument/2006/relationships/image" Target="../media/image2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9.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31.png"/><Relationship Id="rId4" Type="http://schemas.openxmlformats.org/officeDocument/2006/relationships/image" Target="../media/image30.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32.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image" Target="../media/image35.wmf"/><Relationship Id="rId5" Type="http://schemas.openxmlformats.org/officeDocument/2006/relationships/oleObject" Target="../embeddings/oleObject23.bin"/><Relationship Id="rId4" Type="http://schemas.openxmlformats.org/officeDocument/2006/relationships/image" Target="../media/image34.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57.xml.rels><?xml version="1.0" encoding="UTF-8" standalone="yes"?>
<Relationships xmlns="http://schemas.openxmlformats.org/package/2006/relationships"><Relationship Id="rId8" Type="http://schemas.openxmlformats.org/officeDocument/2006/relationships/image" Target="../media/image44.jpeg"/><Relationship Id="rId3" Type="http://schemas.openxmlformats.org/officeDocument/2006/relationships/oleObject" Target="../embeddings/oleObject25.bin"/><Relationship Id="rId7"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2.emf"/><Relationship Id="rId5" Type="http://schemas.openxmlformats.org/officeDocument/2006/relationships/oleObject" Target="../embeddings/oleObject26.bin"/><Relationship Id="rId4" Type="http://schemas.openxmlformats.org/officeDocument/2006/relationships/image" Target="../media/image41.emf"/><Relationship Id="rId9" Type="http://schemas.openxmlformats.org/officeDocument/2006/relationships/image" Target="../media/image45.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8.emf"/><Relationship Id="rId5" Type="http://schemas.openxmlformats.org/officeDocument/2006/relationships/oleObject" Target="../embeddings/oleObject29.bin"/><Relationship Id="rId10" Type="http://schemas.openxmlformats.org/officeDocument/2006/relationships/image" Target="../media/image50.emf"/><Relationship Id="rId4" Type="http://schemas.openxmlformats.org/officeDocument/2006/relationships/image" Target="../media/image47.emf"/><Relationship Id="rId9" Type="http://schemas.openxmlformats.org/officeDocument/2006/relationships/oleObject" Target="../embeddings/oleObject31.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slideLayout" Target="../slideLayouts/slideLayout2.xml"/><Relationship Id="rId4" Type="http://schemas.openxmlformats.org/officeDocument/2006/relationships/image" Target="../media/image61.emf"/></Relationships>
</file>

<file path=ppt/slides/_rels/slide72.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0.emf"/><Relationship Id="rId1" Type="http://schemas.openxmlformats.org/officeDocument/2006/relationships/slideLayout" Target="../slideLayouts/slideLayout2.xml"/><Relationship Id="rId4" Type="http://schemas.openxmlformats.org/officeDocument/2006/relationships/image" Target="../media/image63.wmf"/></Relationships>
</file>

<file path=ppt/slides/_rels/slide7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71.wmf"/><Relationship Id="rId5" Type="http://schemas.openxmlformats.org/officeDocument/2006/relationships/oleObject" Target="../embeddings/oleObject33.bin"/><Relationship Id="rId4" Type="http://schemas.openxmlformats.org/officeDocument/2006/relationships/image" Target="../media/image70.wmf"/></Relationships>
</file>

<file path=ppt/slides/_rels/slide8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6"/>
          <p:cNvSpPr/>
          <p:nvPr/>
        </p:nvSpPr>
        <p:spPr>
          <a:xfrm>
            <a:off x="0" y="1031875"/>
            <a:ext cx="9144000" cy="1814830"/>
          </a:xfrm>
          <a:prstGeom prst="rect">
            <a:avLst/>
          </a:prstGeom>
          <a:noFill/>
          <a:ln w="9525">
            <a:noFill/>
          </a:ln>
        </p:spPr>
        <p:txBody>
          <a:bodyPr anchor="b">
            <a:spAutoFit/>
          </a:bodyPr>
          <a:lstStyle/>
          <a:p>
            <a:pPr algn="ctr" eaLnBrk="0" hangingPunct="0"/>
            <a:r>
              <a:rPr lang="zh-CN" altLang="en-US" sz="4000" b="1" dirty="0">
                <a:solidFill>
                  <a:srgbClr val="0000FF"/>
                </a:solidFill>
                <a:latin typeface="楷体_GB2312" pitchFamily="49" charset="-122"/>
                <a:ea typeface="楷体_GB2312" pitchFamily="49" charset="-122"/>
              </a:rPr>
              <a:t>数模智能算法之</a:t>
            </a:r>
            <a:br>
              <a:rPr lang="zh-CN" altLang="en-US" sz="4000" b="1" dirty="0">
                <a:solidFill>
                  <a:srgbClr val="0000FF"/>
                </a:solidFill>
                <a:latin typeface="楷体_GB2312" pitchFamily="49" charset="-122"/>
                <a:ea typeface="楷体_GB2312" pitchFamily="49" charset="-122"/>
              </a:rPr>
            </a:br>
            <a:r>
              <a:rPr lang="zh-CN" altLang="en-US" sz="7200" b="1" dirty="0">
                <a:solidFill>
                  <a:srgbClr val="FF3300"/>
                </a:solidFill>
                <a:latin typeface="楷体_GB2312" pitchFamily="49" charset="-122"/>
                <a:ea typeface="楷体_GB2312" pitchFamily="49" charset="-122"/>
              </a:rPr>
              <a:t>遗传算法</a:t>
            </a:r>
            <a:endParaRPr lang="en-US" altLang="zh-CN" sz="7200" b="1" dirty="0">
              <a:solidFill>
                <a:srgbClr val="FF3300"/>
              </a:solidFill>
              <a:latin typeface="楷体_GB2312" pitchFamily="49" charset="-122"/>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sz="3200" dirty="0">
                <a:solidFill>
                  <a:srgbClr val="CC6600"/>
                </a:solidFill>
                <a:ea typeface="宋体" panose="02010600030101010101" pitchFamily="2" charset="-122"/>
              </a:rPr>
              <a:t>Contents of Section 2</a:t>
            </a:r>
            <a:endParaRPr lang="zh-CN" altLang="en-US" sz="3200" dirty="0">
              <a:solidFill>
                <a:srgbClr val="CC6600"/>
              </a:solidFill>
              <a:ea typeface="宋体" panose="02010600030101010101" pitchFamily="2" charset="-122"/>
            </a:endParaRPr>
          </a:p>
        </p:txBody>
      </p:sp>
      <p:sp>
        <p:nvSpPr>
          <p:cNvPr id="14338" name="Line 22"/>
          <p:cNvSpPr/>
          <p:nvPr/>
        </p:nvSpPr>
        <p:spPr>
          <a:xfrm>
            <a:off x="2133600" y="4670425"/>
            <a:ext cx="5110163" cy="0"/>
          </a:xfrm>
          <a:prstGeom prst="line">
            <a:avLst/>
          </a:prstGeom>
          <a:ln w="25400" cap="flat" cmpd="sng">
            <a:solidFill>
              <a:schemeClr val="tx1"/>
            </a:solidFill>
            <a:prstDash val="sysDot"/>
            <a:round/>
            <a:headEnd type="none" w="med" len="med"/>
            <a:tailEnd type="oval" w="med" len="med"/>
          </a:ln>
        </p:spPr>
      </p:sp>
      <p:sp>
        <p:nvSpPr>
          <p:cNvPr id="189463" name="Rectangle 23"/>
          <p:cNvSpPr>
            <a:spLocks noChangeArrowheads="1"/>
          </p:cNvSpPr>
          <p:nvPr/>
        </p:nvSpPr>
        <p:spPr bwMode="gray">
          <a:xfrm rot="3419336">
            <a:off x="1849438" y="4094163"/>
            <a:ext cx="479425" cy="520700"/>
          </a:xfrm>
          <a:prstGeom prst="rect">
            <a:avLst/>
          </a:prstGeom>
          <a:gradFill rotWithShape="1">
            <a:gsLst>
              <a:gs pos="0">
                <a:schemeClr val="folHlink"/>
              </a:gs>
              <a:gs pos="100000">
                <a:schemeClr val="folHlink">
                  <a:gamma/>
                  <a:shade val="46275"/>
                  <a:invGamma/>
                </a:schemeClr>
              </a:gs>
            </a:gsLst>
            <a:lin ang="5400000" scaled="1"/>
          </a:gra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chemeClr val="folHlink"/>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40" name="Text Box 24"/>
          <p:cNvSpPr txBox="1"/>
          <p:nvPr/>
        </p:nvSpPr>
        <p:spPr>
          <a:xfrm>
            <a:off x="1779588" y="4137025"/>
            <a:ext cx="608012" cy="457200"/>
          </a:xfrm>
          <a:prstGeom prst="rect">
            <a:avLst/>
          </a:prstGeom>
          <a:noFill/>
          <a:ln w="9525">
            <a:noFill/>
          </a:ln>
        </p:spPr>
        <p:txBody>
          <a:bodyPr wrap="none" anchor="t">
            <a:spAutoFit/>
          </a:bodyPr>
          <a:lstStyle/>
          <a:p>
            <a:pPr algn="ctr" eaLnBrk="0" hangingPunct="0"/>
            <a:r>
              <a:rPr lang="en-US" altLang="zh-CN" sz="2400" b="1" dirty="0">
                <a:solidFill>
                  <a:srgbClr val="FFFFFF"/>
                </a:solidFill>
                <a:latin typeface="Arial" panose="020B0604020202020204" pitchFamily="34" charset="0"/>
                <a:ea typeface="宋体" panose="02010600030101010101" pitchFamily="2" charset="-122"/>
              </a:rPr>
              <a:t>2.4</a:t>
            </a:r>
          </a:p>
        </p:txBody>
      </p:sp>
      <p:sp>
        <p:nvSpPr>
          <p:cNvPr id="14341" name="Line 25"/>
          <p:cNvSpPr/>
          <p:nvPr/>
        </p:nvSpPr>
        <p:spPr>
          <a:xfrm>
            <a:off x="2133600" y="2155825"/>
            <a:ext cx="5110163" cy="0"/>
          </a:xfrm>
          <a:prstGeom prst="line">
            <a:avLst/>
          </a:prstGeom>
          <a:ln w="25400" cap="flat" cmpd="sng">
            <a:solidFill>
              <a:schemeClr val="tx1"/>
            </a:solidFill>
            <a:prstDash val="sysDot"/>
            <a:round/>
            <a:headEnd type="none" w="med" len="med"/>
            <a:tailEnd type="oval" w="med" len="med"/>
          </a:ln>
        </p:spPr>
      </p:sp>
      <p:sp>
        <p:nvSpPr>
          <p:cNvPr id="14342" name="Rectangle 26"/>
          <p:cNvSpPr/>
          <p:nvPr/>
        </p:nvSpPr>
        <p:spPr>
          <a:xfrm rot="3419336">
            <a:off x="1849438" y="1579563"/>
            <a:ext cx="479425" cy="520700"/>
          </a:xfrm>
          <a:prstGeom prst="rect">
            <a:avLst/>
          </a:prstGeom>
          <a:solidFill>
            <a:srgbClr val="FF6600"/>
          </a:solidFill>
          <a:ln w="9525"/>
          <a:scene3d>
            <a:camera prst="legacyPerspectiveFront">
              <a:rot lat="0" lon="1500000" rev="0"/>
            </a:camera>
            <a:lightRig rig="legacyFlat4" dir="b"/>
          </a:scene3d>
          <a:sp3d extrusionH="430200" prstMaterial="legacyMatte">
            <a:bevelT w="13500" h="13500" prst="angle"/>
            <a:bevelB w="13500" h="13500" prst="angle"/>
            <a:extrusionClr>
              <a:srgbClr val="FF6600"/>
            </a:extrusionClr>
          </a:sp3d>
        </p:spPr>
        <p:txBody>
          <a:bodyPr wrap="none" anchor="ctr">
            <a:flatTx/>
          </a:bodyPr>
          <a:lstStyle/>
          <a:p>
            <a:endParaRPr lang="zh-CN" altLang="en-US" dirty="0">
              <a:latin typeface="Arial" panose="020B0604020202020204" pitchFamily="34" charset="0"/>
              <a:ea typeface="宋体" panose="02010600030101010101" pitchFamily="2" charset="-122"/>
            </a:endParaRPr>
          </a:p>
        </p:txBody>
      </p:sp>
      <p:sp>
        <p:nvSpPr>
          <p:cNvPr id="14343" name="Text Box 27"/>
          <p:cNvSpPr txBox="1"/>
          <p:nvPr/>
        </p:nvSpPr>
        <p:spPr>
          <a:xfrm>
            <a:off x="2971800" y="1644650"/>
            <a:ext cx="3429000" cy="457200"/>
          </a:xfrm>
          <a:prstGeom prst="rect">
            <a:avLst/>
          </a:prstGeom>
          <a:noFill/>
          <a:ln w="9525">
            <a:noFill/>
          </a:ln>
        </p:spPr>
        <p:txBody>
          <a:bodyPr anchor="t">
            <a:spAutoFit/>
          </a:bodyPr>
          <a:lstStyle/>
          <a:p>
            <a:pPr eaLnBrk="0" hangingPunct="0"/>
            <a:r>
              <a:rPr lang="zh-CN" altLang="en-US" sz="2400" b="1" dirty="0">
                <a:solidFill>
                  <a:srgbClr val="0000FF"/>
                </a:solidFill>
                <a:latin typeface="Arial" panose="020B0604020202020204" pitchFamily="34" charset="0"/>
                <a:ea typeface="宋体" panose="02010600030101010101" pitchFamily="2" charset="-122"/>
              </a:rPr>
              <a:t>遗传算法的生物学基础</a:t>
            </a:r>
            <a:endParaRPr lang="en-US" altLang="zh-CN" sz="2400" b="1" dirty="0">
              <a:solidFill>
                <a:srgbClr val="0000FF"/>
              </a:solidFill>
              <a:latin typeface="Arial" panose="020B0604020202020204" pitchFamily="34" charset="0"/>
              <a:ea typeface="宋体" panose="02010600030101010101" pitchFamily="2" charset="-122"/>
            </a:endParaRPr>
          </a:p>
        </p:txBody>
      </p:sp>
      <p:sp>
        <p:nvSpPr>
          <p:cNvPr id="14344" name="Text Box 28"/>
          <p:cNvSpPr txBox="1"/>
          <p:nvPr/>
        </p:nvSpPr>
        <p:spPr>
          <a:xfrm>
            <a:off x="1779588" y="1622425"/>
            <a:ext cx="608012" cy="457200"/>
          </a:xfrm>
          <a:prstGeom prst="rect">
            <a:avLst/>
          </a:prstGeom>
          <a:noFill/>
          <a:ln w="9525">
            <a:noFill/>
          </a:ln>
        </p:spPr>
        <p:txBody>
          <a:bodyPr wrap="none" anchor="t">
            <a:spAutoFit/>
          </a:bodyPr>
          <a:lstStyle/>
          <a:p>
            <a:pPr algn="ctr" eaLnBrk="0" hangingPunct="0"/>
            <a:r>
              <a:rPr lang="en-US" altLang="zh-CN" sz="2400" b="1" dirty="0">
                <a:solidFill>
                  <a:srgbClr val="FFFFFF"/>
                </a:solidFill>
                <a:latin typeface="Arial" panose="020B0604020202020204" pitchFamily="34" charset="0"/>
                <a:ea typeface="宋体" panose="02010600030101010101" pitchFamily="2" charset="-122"/>
              </a:rPr>
              <a:t>2.1</a:t>
            </a:r>
          </a:p>
        </p:txBody>
      </p:sp>
      <p:sp>
        <p:nvSpPr>
          <p:cNvPr id="14345" name="Line 29"/>
          <p:cNvSpPr/>
          <p:nvPr/>
        </p:nvSpPr>
        <p:spPr>
          <a:xfrm>
            <a:off x="2133600" y="2994025"/>
            <a:ext cx="5110163" cy="0"/>
          </a:xfrm>
          <a:prstGeom prst="line">
            <a:avLst/>
          </a:prstGeom>
          <a:ln w="25400" cap="flat" cmpd="sng">
            <a:solidFill>
              <a:schemeClr val="tx1"/>
            </a:solidFill>
            <a:prstDash val="sysDot"/>
            <a:round/>
            <a:headEnd type="none" w="med" len="med"/>
            <a:tailEnd type="oval" w="med" len="med"/>
          </a:ln>
        </p:spPr>
      </p:sp>
      <p:sp>
        <p:nvSpPr>
          <p:cNvPr id="14346" name="Rectangle 30"/>
          <p:cNvSpPr/>
          <p:nvPr/>
        </p:nvSpPr>
        <p:spPr>
          <a:xfrm rot="3419336">
            <a:off x="1849438" y="2417763"/>
            <a:ext cx="479425" cy="520700"/>
          </a:xfrm>
          <a:prstGeom prst="rect">
            <a:avLst/>
          </a:prstGeom>
          <a:solidFill>
            <a:srgbClr val="00FFFF"/>
          </a:solidFill>
          <a:ln w="9525"/>
          <a:scene3d>
            <a:camera prst="legacyPerspectiveFront">
              <a:rot lat="0" lon="1500000" rev="0"/>
            </a:camera>
            <a:lightRig rig="legacyFlat4" dir="b"/>
          </a:scene3d>
          <a:sp3d extrusionH="430200" prstMaterial="legacyMatte">
            <a:bevelT w="13500" h="13500" prst="angle"/>
            <a:bevelB w="13500" h="13500" prst="angle"/>
            <a:extrusionClr>
              <a:srgbClr val="00FFFF"/>
            </a:extrusionClr>
          </a:sp3d>
        </p:spPr>
        <p:txBody>
          <a:bodyPr wrap="none" anchor="ctr">
            <a:flatTx/>
          </a:bodyPr>
          <a:lstStyle/>
          <a:p>
            <a:endParaRPr lang="zh-CN" altLang="en-US" dirty="0">
              <a:latin typeface="Arial" panose="020B0604020202020204" pitchFamily="34" charset="0"/>
              <a:ea typeface="宋体" panose="02010600030101010101" pitchFamily="2" charset="-122"/>
            </a:endParaRPr>
          </a:p>
        </p:txBody>
      </p:sp>
      <p:sp>
        <p:nvSpPr>
          <p:cNvPr id="14347" name="Text Box 31"/>
          <p:cNvSpPr txBox="1"/>
          <p:nvPr/>
        </p:nvSpPr>
        <p:spPr>
          <a:xfrm>
            <a:off x="1779588" y="2460625"/>
            <a:ext cx="608012" cy="457200"/>
          </a:xfrm>
          <a:prstGeom prst="rect">
            <a:avLst/>
          </a:prstGeom>
          <a:noFill/>
          <a:ln w="9525">
            <a:noFill/>
          </a:ln>
        </p:spPr>
        <p:txBody>
          <a:bodyPr wrap="none" anchor="t">
            <a:spAutoFit/>
          </a:bodyPr>
          <a:lstStyle/>
          <a:p>
            <a:pPr algn="ctr" eaLnBrk="0" hangingPunct="0"/>
            <a:r>
              <a:rPr lang="en-US" altLang="zh-CN" sz="2400" b="1" dirty="0">
                <a:solidFill>
                  <a:srgbClr val="FFFFFF"/>
                </a:solidFill>
                <a:latin typeface="Arial" panose="020B0604020202020204" pitchFamily="34" charset="0"/>
                <a:ea typeface="宋体" panose="02010600030101010101" pitchFamily="2" charset="-122"/>
              </a:rPr>
              <a:t>2.2</a:t>
            </a:r>
          </a:p>
        </p:txBody>
      </p:sp>
      <p:sp>
        <p:nvSpPr>
          <p:cNvPr id="14348" name="Line 32"/>
          <p:cNvSpPr/>
          <p:nvPr/>
        </p:nvSpPr>
        <p:spPr>
          <a:xfrm>
            <a:off x="2135188" y="3830638"/>
            <a:ext cx="5110162" cy="1587"/>
          </a:xfrm>
          <a:prstGeom prst="line">
            <a:avLst/>
          </a:prstGeom>
          <a:ln w="25400" cap="flat" cmpd="sng">
            <a:solidFill>
              <a:schemeClr val="tx1"/>
            </a:solidFill>
            <a:prstDash val="sysDot"/>
            <a:round/>
            <a:headEnd type="none" w="med" len="med"/>
            <a:tailEnd type="oval" w="med" len="med"/>
          </a:ln>
        </p:spPr>
      </p:sp>
      <p:sp>
        <p:nvSpPr>
          <p:cNvPr id="14349" name="Rectangle 33"/>
          <p:cNvSpPr/>
          <p:nvPr/>
        </p:nvSpPr>
        <p:spPr>
          <a:xfrm rot="3419336">
            <a:off x="1849438" y="3255963"/>
            <a:ext cx="479425" cy="520700"/>
          </a:xfrm>
          <a:prstGeom prst="rect">
            <a:avLst/>
          </a:prstGeom>
          <a:solidFill>
            <a:srgbClr val="00CCFF"/>
          </a:solidFill>
          <a:ln w="9525"/>
          <a:scene3d>
            <a:camera prst="legacyPerspectiveFront">
              <a:rot lat="0" lon="1500000" rev="0"/>
            </a:camera>
            <a:lightRig rig="legacyFlat4" dir="b"/>
          </a:scene3d>
          <a:sp3d extrusionH="430200" prstMaterial="legacyMatte">
            <a:bevelT w="13500" h="13500" prst="angle"/>
            <a:bevelB w="13500" h="13500" prst="angle"/>
            <a:extrusionClr>
              <a:srgbClr val="00CCFF"/>
            </a:extrusionClr>
          </a:sp3d>
        </p:spPr>
        <p:txBody>
          <a:bodyPr wrap="none" anchor="ctr">
            <a:flatTx/>
          </a:bodyPr>
          <a:lstStyle/>
          <a:p>
            <a:endParaRPr lang="zh-CN" altLang="en-US" dirty="0">
              <a:latin typeface="Arial" panose="020B0604020202020204" pitchFamily="34" charset="0"/>
              <a:ea typeface="宋体" panose="02010600030101010101" pitchFamily="2" charset="-122"/>
            </a:endParaRPr>
          </a:p>
        </p:txBody>
      </p:sp>
      <p:sp>
        <p:nvSpPr>
          <p:cNvPr id="14350" name="Text Box 34"/>
          <p:cNvSpPr txBox="1"/>
          <p:nvPr/>
        </p:nvSpPr>
        <p:spPr>
          <a:xfrm>
            <a:off x="1779588" y="3298825"/>
            <a:ext cx="608012" cy="457200"/>
          </a:xfrm>
          <a:prstGeom prst="rect">
            <a:avLst/>
          </a:prstGeom>
          <a:noFill/>
          <a:ln w="9525">
            <a:noFill/>
          </a:ln>
        </p:spPr>
        <p:txBody>
          <a:bodyPr wrap="none" anchor="t">
            <a:spAutoFit/>
          </a:bodyPr>
          <a:lstStyle/>
          <a:p>
            <a:pPr algn="ctr" eaLnBrk="0" hangingPunct="0"/>
            <a:r>
              <a:rPr lang="en-US" altLang="zh-CN" sz="2400" b="1" dirty="0">
                <a:solidFill>
                  <a:srgbClr val="FFFFFF"/>
                </a:solidFill>
                <a:latin typeface="Arial" panose="020B0604020202020204" pitchFamily="34" charset="0"/>
                <a:ea typeface="宋体" panose="02010600030101010101" pitchFamily="2" charset="-122"/>
              </a:rPr>
              <a:t>2.3</a:t>
            </a:r>
          </a:p>
        </p:txBody>
      </p:sp>
      <p:sp>
        <p:nvSpPr>
          <p:cNvPr id="14351" name="Line 35"/>
          <p:cNvSpPr/>
          <p:nvPr/>
        </p:nvSpPr>
        <p:spPr>
          <a:xfrm>
            <a:off x="2133600" y="5530850"/>
            <a:ext cx="5110163" cy="0"/>
          </a:xfrm>
          <a:prstGeom prst="line">
            <a:avLst/>
          </a:prstGeom>
          <a:ln w="25400" cap="flat" cmpd="sng">
            <a:solidFill>
              <a:schemeClr val="tx1"/>
            </a:solidFill>
            <a:prstDash val="sysDot"/>
            <a:round/>
            <a:headEnd type="none" w="med" len="med"/>
            <a:tailEnd type="oval" w="med" len="med"/>
          </a:ln>
        </p:spPr>
      </p:sp>
      <p:sp>
        <p:nvSpPr>
          <p:cNvPr id="14352" name="Rectangle 36"/>
          <p:cNvSpPr/>
          <p:nvPr/>
        </p:nvSpPr>
        <p:spPr>
          <a:xfrm rot="3419336">
            <a:off x="1849438" y="4954588"/>
            <a:ext cx="479425" cy="520700"/>
          </a:xfrm>
          <a:prstGeom prst="rect">
            <a:avLst/>
          </a:prstGeom>
          <a:solidFill>
            <a:srgbClr val="00FF00"/>
          </a:solidFill>
          <a:ln w="9525"/>
          <a:scene3d>
            <a:camera prst="legacyPerspectiveFront">
              <a:rot lat="0" lon="1500000" rev="0"/>
            </a:camera>
            <a:lightRig rig="legacyFlat4"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dirty="0">
              <a:latin typeface="Arial" panose="020B0604020202020204" pitchFamily="34" charset="0"/>
              <a:ea typeface="宋体" panose="02010600030101010101" pitchFamily="2" charset="-122"/>
            </a:endParaRPr>
          </a:p>
        </p:txBody>
      </p:sp>
      <p:sp>
        <p:nvSpPr>
          <p:cNvPr id="14353" name="Text Box 37"/>
          <p:cNvSpPr txBox="1"/>
          <p:nvPr/>
        </p:nvSpPr>
        <p:spPr>
          <a:xfrm>
            <a:off x="1779588" y="4997450"/>
            <a:ext cx="608012" cy="457200"/>
          </a:xfrm>
          <a:prstGeom prst="rect">
            <a:avLst/>
          </a:prstGeom>
          <a:noFill/>
          <a:ln w="9525">
            <a:noFill/>
          </a:ln>
        </p:spPr>
        <p:txBody>
          <a:bodyPr wrap="none" anchor="t">
            <a:spAutoFit/>
          </a:bodyPr>
          <a:lstStyle/>
          <a:p>
            <a:pPr algn="ctr" eaLnBrk="0" hangingPunct="0"/>
            <a:r>
              <a:rPr lang="en-US" altLang="zh-CN" sz="2400" b="1" dirty="0">
                <a:solidFill>
                  <a:srgbClr val="FFFFFF"/>
                </a:solidFill>
                <a:latin typeface="Arial" panose="020B0604020202020204" pitchFamily="34" charset="0"/>
                <a:ea typeface="宋体" panose="02010600030101010101" pitchFamily="2" charset="-122"/>
              </a:rPr>
              <a:t>2.5</a:t>
            </a:r>
          </a:p>
        </p:txBody>
      </p:sp>
      <p:sp>
        <p:nvSpPr>
          <p:cNvPr id="14354" name="Text Box 38"/>
          <p:cNvSpPr txBox="1"/>
          <p:nvPr/>
        </p:nvSpPr>
        <p:spPr>
          <a:xfrm>
            <a:off x="2971800" y="2482850"/>
            <a:ext cx="3429000" cy="457200"/>
          </a:xfrm>
          <a:prstGeom prst="rect">
            <a:avLst/>
          </a:prstGeom>
          <a:noFill/>
          <a:ln w="9525">
            <a:noFill/>
          </a:ln>
        </p:spPr>
        <p:txBody>
          <a:bodyPr anchor="t">
            <a:spAutoFit/>
          </a:bodyPr>
          <a:lstStyle/>
          <a:p>
            <a:pPr eaLnBrk="0" hangingPunct="0"/>
            <a:r>
              <a:rPr lang="zh-CN" altLang="en-US" sz="2400" b="1" dirty="0">
                <a:solidFill>
                  <a:srgbClr val="0000FF"/>
                </a:solidFill>
                <a:latin typeface="Arial" panose="020B0604020202020204" pitchFamily="34" charset="0"/>
                <a:ea typeface="宋体" panose="02010600030101010101" pitchFamily="2" charset="-122"/>
              </a:rPr>
              <a:t>遗传算法的基本流程</a:t>
            </a:r>
            <a:endParaRPr lang="en-US" altLang="zh-CN" sz="2400" b="1" dirty="0">
              <a:solidFill>
                <a:srgbClr val="0000FF"/>
              </a:solidFill>
              <a:latin typeface="Arial" panose="020B0604020202020204" pitchFamily="34" charset="0"/>
              <a:ea typeface="宋体" panose="02010600030101010101" pitchFamily="2" charset="-122"/>
            </a:endParaRPr>
          </a:p>
        </p:txBody>
      </p:sp>
      <p:sp>
        <p:nvSpPr>
          <p:cNvPr id="14355" name="Text Box 39"/>
          <p:cNvSpPr txBox="1"/>
          <p:nvPr/>
        </p:nvSpPr>
        <p:spPr>
          <a:xfrm>
            <a:off x="2971800" y="3321050"/>
            <a:ext cx="3581400" cy="457200"/>
          </a:xfrm>
          <a:prstGeom prst="rect">
            <a:avLst/>
          </a:prstGeom>
          <a:noFill/>
          <a:ln w="9525">
            <a:noFill/>
          </a:ln>
        </p:spPr>
        <p:txBody>
          <a:bodyPr anchor="t">
            <a:spAutoFit/>
          </a:bodyPr>
          <a:lstStyle/>
          <a:p>
            <a:pPr eaLnBrk="0" hangingPunct="0"/>
            <a:r>
              <a:rPr lang="zh-CN" altLang="en-US" sz="2400" b="1" dirty="0">
                <a:solidFill>
                  <a:srgbClr val="0000FF"/>
                </a:solidFill>
                <a:latin typeface="Arial" panose="020B0604020202020204" pitchFamily="34" charset="0"/>
                <a:ea typeface="宋体" panose="02010600030101010101" pitchFamily="2" charset="-122"/>
              </a:rPr>
              <a:t>遗传算法的若干基本概念</a:t>
            </a:r>
            <a:endParaRPr lang="en-US" altLang="zh-CN" sz="2400" b="1" dirty="0">
              <a:solidFill>
                <a:srgbClr val="0000FF"/>
              </a:solidFill>
              <a:latin typeface="Arial" panose="020B0604020202020204" pitchFamily="34" charset="0"/>
              <a:ea typeface="宋体" panose="02010600030101010101" pitchFamily="2" charset="-122"/>
            </a:endParaRPr>
          </a:p>
        </p:txBody>
      </p:sp>
      <p:sp>
        <p:nvSpPr>
          <p:cNvPr id="14356" name="Text Box 40"/>
          <p:cNvSpPr txBox="1"/>
          <p:nvPr/>
        </p:nvSpPr>
        <p:spPr>
          <a:xfrm>
            <a:off x="2971800" y="4114800"/>
            <a:ext cx="4114800" cy="457200"/>
          </a:xfrm>
          <a:prstGeom prst="rect">
            <a:avLst/>
          </a:prstGeom>
          <a:noFill/>
          <a:ln w="9525">
            <a:noFill/>
          </a:ln>
        </p:spPr>
        <p:txBody>
          <a:bodyPr anchor="t">
            <a:spAutoFit/>
          </a:bodyPr>
          <a:lstStyle/>
          <a:p>
            <a:pPr eaLnBrk="0" hangingPunct="0"/>
            <a:r>
              <a:rPr lang="zh-CN" altLang="en-US" sz="2400" b="1" dirty="0">
                <a:solidFill>
                  <a:srgbClr val="0000FF"/>
                </a:solidFill>
                <a:latin typeface="Arial" panose="020B0604020202020204" pitchFamily="34" charset="0"/>
                <a:ea typeface="宋体" panose="02010600030101010101" pitchFamily="2" charset="-122"/>
              </a:rPr>
              <a:t>遗传算法的应用步骤</a:t>
            </a:r>
            <a:endParaRPr lang="en-US" altLang="zh-CN" sz="2400" b="1" dirty="0">
              <a:solidFill>
                <a:srgbClr val="0000FF"/>
              </a:solidFill>
              <a:latin typeface="Arial" panose="020B0604020202020204" pitchFamily="34" charset="0"/>
              <a:ea typeface="宋体" panose="02010600030101010101" pitchFamily="2" charset="-122"/>
            </a:endParaRPr>
          </a:p>
        </p:txBody>
      </p:sp>
      <p:sp>
        <p:nvSpPr>
          <p:cNvPr id="14357" name="Text Box 45"/>
          <p:cNvSpPr txBox="1"/>
          <p:nvPr/>
        </p:nvSpPr>
        <p:spPr>
          <a:xfrm>
            <a:off x="2967038" y="4953000"/>
            <a:ext cx="3967162" cy="457200"/>
          </a:xfrm>
          <a:prstGeom prst="rect">
            <a:avLst/>
          </a:prstGeom>
          <a:noFill/>
          <a:ln w="9525">
            <a:noFill/>
          </a:ln>
        </p:spPr>
        <p:txBody>
          <a:bodyPr anchor="t">
            <a:spAutoFit/>
          </a:bodyPr>
          <a:lstStyle/>
          <a:p>
            <a:pPr eaLnBrk="0" hangingPunct="0"/>
            <a:r>
              <a:rPr lang="zh-CN" altLang="en-US" sz="2400" b="1" dirty="0">
                <a:solidFill>
                  <a:srgbClr val="0000FF"/>
                </a:solidFill>
                <a:latin typeface="Arial" panose="020B0604020202020204" pitchFamily="34" charset="0"/>
                <a:ea typeface="宋体" panose="02010600030101010101" pitchFamily="2" charset="-122"/>
              </a:rPr>
              <a:t>欺骗问题和未成熟收敛问题</a:t>
            </a:r>
            <a:endParaRPr lang="en-US" altLang="zh-CN" sz="2400" b="1" dirty="0">
              <a:solidFill>
                <a:srgbClr val="0000FF"/>
              </a:solidFill>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CC6600"/>
                </a:solidFill>
                <a:ea typeface="宋体" panose="02010600030101010101" pitchFamily="2" charset="-122"/>
              </a:rPr>
              <a:t>2 </a:t>
            </a:r>
            <a:r>
              <a:rPr lang="zh-CN" altLang="en-US" dirty="0">
                <a:solidFill>
                  <a:srgbClr val="CC6600"/>
                </a:solidFill>
                <a:ea typeface="宋体" panose="02010600030101010101" pitchFamily="2" charset="-122"/>
              </a:rPr>
              <a:t>标准遗传算法</a:t>
            </a:r>
          </a:p>
        </p:txBody>
      </p:sp>
      <p:sp>
        <p:nvSpPr>
          <p:cNvPr id="15362" name="Rectangle 3"/>
          <p:cNvSpPr>
            <a:spLocks noGrp="1"/>
          </p:cNvSpPr>
          <p:nvPr>
            <p:ph idx="1"/>
          </p:nvPr>
        </p:nvSpPr>
        <p:spPr>
          <a:xfrm>
            <a:off x="457200" y="1219200"/>
            <a:ext cx="8305800" cy="642938"/>
          </a:xfrm>
        </p:spPr>
        <p:txBody>
          <a:bodyPr wrap="square" lIns="91440" tIns="45720" rIns="91440" bIns="45720" anchor="t"/>
          <a:lstStyle/>
          <a:p>
            <a:pPr eaLnBrk="1" hangingPunct="1">
              <a:buNone/>
            </a:pPr>
            <a:r>
              <a:rPr lang="en-US" altLang="zh-CN" sz="2800" dirty="0">
                <a:solidFill>
                  <a:srgbClr val="CC6600"/>
                </a:solidFill>
                <a:latin typeface="Arial" panose="020B0604020202020204" pitchFamily="34" charset="0"/>
                <a:ea typeface="宋体" panose="02010600030101010101" pitchFamily="2" charset="-122"/>
              </a:rPr>
              <a:t>2.1</a:t>
            </a:r>
            <a:r>
              <a:rPr lang="en-US" altLang="zh-CN" dirty="0">
                <a:solidFill>
                  <a:srgbClr val="CC6600"/>
                </a:solidFill>
                <a:ea typeface="宋体" panose="02010600030101010101" pitchFamily="2" charset="-122"/>
              </a:rPr>
              <a:t> </a:t>
            </a:r>
            <a:r>
              <a:rPr lang="zh-CN" altLang="en-US" dirty="0">
                <a:solidFill>
                  <a:srgbClr val="CC6600"/>
                </a:solidFill>
                <a:ea typeface="宋体" panose="02010600030101010101" pitchFamily="2" charset="-122"/>
              </a:rPr>
              <a:t>遗传算法的生物学基础</a:t>
            </a:r>
          </a:p>
        </p:txBody>
      </p:sp>
      <p:sp>
        <p:nvSpPr>
          <p:cNvPr id="15363" name="Text Box 5"/>
          <p:cNvSpPr txBox="1"/>
          <p:nvPr/>
        </p:nvSpPr>
        <p:spPr>
          <a:xfrm>
            <a:off x="4152900" y="2101850"/>
            <a:ext cx="2133600" cy="366713"/>
          </a:xfrm>
          <a:prstGeom prst="rect">
            <a:avLst/>
          </a:prstGeom>
          <a:solidFill>
            <a:srgbClr val="CCFFFF"/>
          </a:solidFill>
          <a:ln w="9525">
            <a:noFill/>
          </a:ln>
        </p:spPr>
        <p:txBody>
          <a:bodyPr anchor="t">
            <a:spAutoFit/>
          </a:bodyPr>
          <a:lstStyle/>
          <a:p>
            <a:pPr algn="ctr">
              <a:spcBef>
                <a:spcPct val="50000"/>
              </a:spcBef>
            </a:pPr>
            <a:r>
              <a:rPr lang="zh-CN" altLang="en-US" b="1" dirty="0">
                <a:solidFill>
                  <a:srgbClr val="FF3300"/>
                </a:solidFill>
                <a:latin typeface="Arial" panose="020B0604020202020204" pitchFamily="34" charset="0"/>
                <a:ea typeface="宋体" panose="02010600030101010101" pitchFamily="2" charset="-122"/>
              </a:rPr>
              <a:t>细胞（</a:t>
            </a:r>
            <a:r>
              <a:rPr lang="en-US" altLang="zh-CN" b="1" dirty="0">
                <a:solidFill>
                  <a:srgbClr val="FF3300"/>
                </a:solidFill>
                <a:latin typeface="Arial" panose="020B0604020202020204" pitchFamily="34" charset="0"/>
                <a:ea typeface="宋体" panose="02010600030101010101" pitchFamily="2" charset="-122"/>
              </a:rPr>
              <a:t>Cell</a:t>
            </a:r>
            <a:r>
              <a:rPr lang="zh-CN" altLang="en-US" b="1" dirty="0">
                <a:solidFill>
                  <a:srgbClr val="FF3300"/>
                </a:solidFill>
                <a:latin typeface="Arial" panose="020B0604020202020204" pitchFamily="34" charset="0"/>
                <a:ea typeface="宋体" panose="02010600030101010101" pitchFamily="2" charset="-122"/>
              </a:rPr>
              <a:t>）</a:t>
            </a:r>
          </a:p>
        </p:txBody>
      </p:sp>
      <p:sp>
        <p:nvSpPr>
          <p:cNvPr id="15364" name="Text Box 6"/>
          <p:cNvSpPr txBox="1"/>
          <p:nvPr/>
        </p:nvSpPr>
        <p:spPr>
          <a:xfrm>
            <a:off x="4152900" y="2635250"/>
            <a:ext cx="2133600" cy="641350"/>
          </a:xfrm>
          <a:prstGeom prst="rect">
            <a:avLst/>
          </a:prstGeom>
          <a:solidFill>
            <a:srgbClr val="CCFFFF"/>
          </a:solidFill>
          <a:ln w="9525">
            <a:noFill/>
          </a:ln>
        </p:spPr>
        <p:txBody>
          <a:bodyPr anchor="t">
            <a:spAutoFit/>
          </a:bodyPr>
          <a:lstStyle/>
          <a:p>
            <a:pPr algn="ctr">
              <a:spcBef>
                <a:spcPct val="50000"/>
              </a:spcBef>
            </a:pPr>
            <a:r>
              <a:rPr lang="zh-CN" altLang="en-US" b="1" dirty="0">
                <a:solidFill>
                  <a:srgbClr val="FF3300"/>
                </a:solidFill>
                <a:latin typeface="Arial" panose="020B0604020202020204" pitchFamily="34" charset="0"/>
                <a:ea typeface="宋体" panose="02010600030101010101" pitchFamily="2" charset="-122"/>
              </a:rPr>
              <a:t>染色体（</a:t>
            </a:r>
            <a:r>
              <a:rPr lang="en-US" altLang="zh-CN" b="1" dirty="0">
                <a:solidFill>
                  <a:srgbClr val="FF3300"/>
                </a:solidFill>
                <a:latin typeface="Arial" panose="020B0604020202020204" pitchFamily="34" charset="0"/>
                <a:ea typeface="宋体" panose="02010600030101010101" pitchFamily="2" charset="-122"/>
              </a:rPr>
              <a:t>Chromosome</a:t>
            </a:r>
            <a:r>
              <a:rPr lang="zh-CN" altLang="en-US" b="1" dirty="0">
                <a:solidFill>
                  <a:srgbClr val="FF3300"/>
                </a:solidFill>
                <a:latin typeface="Arial" panose="020B0604020202020204" pitchFamily="34" charset="0"/>
                <a:ea typeface="宋体" panose="02010600030101010101" pitchFamily="2" charset="-122"/>
              </a:rPr>
              <a:t>） </a:t>
            </a:r>
          </a:p>
        </p:txBody>
      </p:sp>
      <p:sp>
        <p:nvSpPr>
          <p:cNvPr id="15365" name="Text Box 7"/>
          <p:cNvSpPr txBox="1"/>
          <p:nvPr/>
        </p:nvSpPr>
        <p:spPr>
          <a:xfrm>
            <a:off x="4038600" y="3397250"/>
            <a:ext cx="2362200" cy="915988"/>
          </a:xfrm>
          <a:prstGeom prst="rect">
            <a:avLst/>
          </a:prstGeom>
          <a:solidFill>
            <a:srgbClr val="CCFFFF"/>
          </a:solidFill>
          <a:ln w="9525">
            <a:noFill/>
          </a:ln>
        </p:spPr>
        <p:txBody>
          <a:bodyPr anchor="t">
            <a:spAutoFit/>
          </a:bodyPr>
          <a:lstStyle/>
          <a:p>
            <a:pPr algn="ctr">
              <a:spcBef>
                <a:spcPct val="50000"/>
              </a:spcBef>
            </a:pPr>
            <a:r>
              <a:rPr lang="zh-CN" altLang="en-US" b="1" dirty="0">
                <a:solidFill>
                  <a:srgbClr val="FF3300"/>
                </a:solidFill>
                <a:latin typeface="Arial" panose="020B0604020202020204" pitchFamily="34" charset="0"/>
                <a:ea typeface="宋体" panose="02010600030101010101" pitchFamily="2" charset="-122"/>
              </a:rPr>
              <a:t>脱氧核糖核酸（</a:t>
            </a:r>
            <a:r>
              <a:rPr lang="en-US" altLang="zh-CN" b="1" dirty="0">
                <a:solidFill>
                  <a:srgbClr val="FF3300"/>
                </a:solidFill>
                <a:latin typeface="Arial" panose="020B0604020202020204" pitchFamily="34" charset="0"/>
                <a:ea typeface="宋体" panose="02010600030101010101" pitchFamily="2" charset="-122"/>
              </a:rPr>
              <a:t>Deoxyribonucleic Acid</a:t>
            </a:r>
            <a:r>
              <a:rPr lang="zh-CN" altLang="en-US" b="1" dirty="0">
                <a:solidFill>
                  <a:srgbClr val="FF3300"/>
                </a:solidFill>
                <a:latin typeface="Arial" panose="020B0604020202020204" pitchFamily="34" charset="0"/>
                <a:ea typeface="宋体" panose="02010600030101010101" pitchFamily="2" charset="-122"/>
              </a:rPr>
              <a:t>，</a:t>
            </a:r>
            <a:r>
              <a:rPr lang="en-US" altLang="zh-CN" b="1" dirty="0">
                <a:solidFill>
                  <a:srgbClr val="FF3300"/>
                </a:solidFill>
                <a:latin typeface="Arial" panose="020B0604020202020204" pitchFamily="34" charset="0"/>
                <a:ea typeface="宋体" panose="02010600030101010101" pitchFamily="2" charset="-122"/>
              </a:rPr>
              <a:t>DNA</a:t>
            </a:r>
            <a:r>
              <a:rPr lang="zh-CN" altLang="en-US" b="1" dirty="0">
                <a:solidFill>
                  <a:srgbClr val="FF3300"/>
                </a:solidFill>
                <a:latin typeface="Arial" panose="020B0604020202020204" pitchFamily="34" charset="0"/>
                <a:ea typeface="宋体" panose="02010600030101010101" pitchFamily="2" charset="-122"/>
              </a:rPr>
              <a:t>） </a:t>
            </a:r>
          </a:p>
        </p:txBody>
      </p:sp>
      <p:sp>
        <p:nvSpPr>
          <p:cNvPr id="15366" name="Text Box 8"/>
          <p:cNvSpPr txBox="1"/>
          <p:nvPr/>
        </p:nvSpPr>
        <p:spPr>
          <a:xfrm>
            <a:off x="4076700" y="4432300"/>
            <a:ext cx="2286000" cy="641350"/>
          </a:xfrm>
          <a:prstGeom prst="rect">
            <a:avLst/>
          </a:prstGeom>
          <a:solidFill>
            <a:srgbClr val="CCFFFF"/>
          </a:solidFill>
          <a:ln w="9525">
            <a:noFill/>
          </a:ln>
        </p:spPr>
        <p:txBody>
          <a:bodyPr anchor="t">
            <a:spAutoFit/>
          </a:bodyPr>
          <a:lstStyle/>
          <a:p>
            <a:pPr algn="ctr">
              <a:spcBef>
                <a:spcPct val="50000"/>
              </a:spcBef>
            </a:pPr>
            <a:r>
              <a:rPr lang="zh-CN" altLang="en-US" b="1" dirty="0">
                <a:solidFill>
                  <a:srgbClr val="FF3300"/>
                </a:solidFill>
                <a:latin typeface="Arial" panose="020B0604020202020204" pitchFamily="34" charset="0"/>
                <a:ea typeface="宋体" panose="02010600030101010101" pitchFamily="2" charset="-122"/>
              </a:rPr>
              <a:t>基因（</a:t>
            </a:r>
            <a:r>
              <a:rPr lang="en-US" altLang="zh-CN" b="1" dirty="0">
                <a:solidFill>
                  <a:srgbClr val="FF3300"/>
                </a:solidFill>
                <a:latin typeface="Arial" panose="020B0604020202020204" pitchFamily="34" charset="0"/>
                <a:ea typeface="宋体" panose="02010600030101010101" pitchFamily="2" charset="-122"/>
              </a:rPr>
              <a:t>Gene</a:t>
            </a:r>
            <a:r>
              <a:rPr lang="zh-CN" altLang="en-US" b="1" dirty="0">
                <a:solidFill>
                  <a:srgbClr val="FF3300"/>
                </a:solidFill>
                <a:latin typeface="Arial" panose="020B0604020202020204" pitchFamily="34" charset="0"/>
                <a:ea typeface="宋体" panose="02010600030101010101" pitchFamily="2" charset="-122"/>
              </a:rPr>
              <a:t>）、</a:t>
            </a:r>
            <a:br>
              <a:rPr lang="zh-CN" altLang="en-US" b="1" dirty="0">
                <a:solidFill>
                  <a:srgbClr val="FF3300"/>
                </a:solidFill>
                <a:latin typeface="Arial" panose="020B0604020202020204" pitchFamily="34" charset="0"/>
                <a:ea typeface="宋体" panose="02010600030101010101" pitchFamily="2" charset="-122"/>
              </a:rPr>
            </a:br>
            <a:r>
              <a:rPr lang="zh-CN" altLang="en-US" b="1" dirty="0">
                <a:solidFill>
                  <a:srgbClr val="FF3300"/>
                </a:solidFill>
                <a:latin typeface="Arial" panose="020B0604020202020204" pitchFamily="34" charset="0"/>
                <a:ea typeface="宋体" panose="02010600030101010101" pitchFamily="2" charset="-122"/>
              </a:rPr>
              <a:t>等位基因（</a:t>
            </a:r>
            <a:r>
              <a:rPr lang="en-US" altLang="zh-CN" b="1" dirty="0">
                <a:solidFill>
                  <a:srgbClr val="FF3300"/>
                </a:solidFill>
                <a:latin typeface="Arial" panose="020B0604020202020204" pitchFamily="34" charset="0"/>
                <a:ea typeface="宋体" panose="02010600030101010101" pitchFamily="2" charset="-122"/>
              </a:rPr>
              <a:t>Allele</a:t>
            </a:r>
            <a:r>
              <a:rPr lang="zh-CN" altLang="en-US" b="1" dirty="0">
                <a:solidFill>
                  <a:srgbClr val="FF3300"/>
                </a:solidFill>
                <a:latin typeface="Arial" panose="020B0604020202020204" pitchFamily="34" charset="0"/>
                <a:ea typeface="宋体" panose="02010600030101010101" pitchFamily="2" charset="-122"/>
              </a:rPr>
              <a:t>） </a:t>
            </a:r>
          </a:p>
        </p:txBody>
      </p:sp>
      <p:sp>
        <p:nvSpPr>
          <p:cNvPr id="15367" name="Text Box 9"/>
          <p:cNvSpPr txBox="1"/>
          <p:nvPr/>
        </p:nvSpPr>
        <p:spPr>
          <a:xfrm>
            <a:off x="4305300" y="5226050"/>
            <a:ext cx="1828800" cy="641350"/>
          </a:xfrm>
          <a:prstGeom prst="rect">
            <a:avLst/>
          </a:prstGeom>
          <a:solidFill>
            <a:srgbClr val="CCFFFF"/>
          </a:solidFill>
          <a:ln w="9525">
            <a:noFill/>
          </a:ln>
        </p:spPr>
        <p:txBody>
          <a:bodyPr anchor="t">
            <a:spAutoFit/>
          </a:bodyPr>
          <a:lstStyle/>
          <a:p>
            <a:pPr algn="ctr">
              <a:spcBef>
                <a:spcPct val="50000"/>
              </a:spcBef>
            </a:pPr>
            <a:r>
              <a:rPr lang="zh-CN" altLang="en-US" b="1" dirty="0">
                <a:solidFill>
                  <a:srgbClr val="FF3300"/>
                </a:solidFill>
                <a:latin typeface="Arial" panose="020B0604020202020204" pitchFamily="34" charset="0"/>
                <a:ea typeface="宋体" panose="02010600030101010101" pitchFamily="2" charset="-122"/>
              </a:rPr>
              <a:t>基因型（</a:t>
            </a:r>
            <a:r>
              <a:rPr lang="en-US" altLang="zh-CN" b="1" dirty="0">
                <a:solidFill>
                  <a:srgbClr val="FF3300"/>
                </a:solidFill>
                <a:latin typeface="Arial" panose="020B0604020202020204" pitchFamily="34" charset="0"/>
                <a:ea typeface="宋体" panose="02010600030101010101" pitchFamily="2" charset="-122"/>
              </a:rPr>
              <a:t>Genotype</a:t>
            </a:r>
            <a:r>
              <a:rPr lang="zh-CN" altLang="en-US" b="1" dirty="0">
                <a:solidFill>
                  <a:srgbClr val="FF3300"/>
                </a:solidFill>
                <a:latin typeface="Arial" panose="020B0604020202020204" pitchFamily="34" charset="0"/>
                <a:ea typeface="宋体" panose="02010600030101010101" pitchFamily="2" charset="-122"/>
              </a:rPr>
              <a:t>） </a:t>
            </a:r>
          </a:p>
        </p:txBody>
      </p:sp>
      <p:sp>
        <p:nvSpPr>
          <p:cNvPr id="15368" name="Text Box 10"/>
          <p:cNvSpPr txBox="1"/>
          <p:nvPr/>
        </p:nvSpPr>
        <p:spPr>
          <a:xfrm>
            <a:off x="4305300" y="5988050"/>
            <a:ext cx="1828800" cy="641350"/>
          </a:xfrm>
          <a:prstGeom prst="rect">
            <a:avLst/>
          </a:prstGeom>
          <a:solidFill>
            <a:srgbClr val="CCFFFF"/>
          </a:solidFill>
          <a:ln w="9525">
            <a:noFill/>
          </a:ln>
        </p:spPr>
        <p:txBody>
          <a:bodyPr anchor="t">
            <a:spAutoFit/>
          </a:bodyPr>
          <a:lstStyle/>
          <a:p>
            <a:pPr algn="ctr">
              <a:spcBef>
                <a:spcPct val="50000"/>
              </a:spcBef>
            </a:pPr>
            <a:r>
              <a:rPr lang="zh-CN" altLang="en-US" b="1" dirty="0">
                <a:solidFill>
                  <a:srgbClr val="FF3300"/>
                </a:solidFill>
                <a:latin typeface="Arial" panose="020B0604020202020204" pitchFamily="34" charset="0"/>
                <a:ea typeface="宋体" panose="02010600030101010101" pitchFamily="2" charset="-122"/>
              </a:rPr>
              <a:t>表现型（</a:t>
            </a:r>
            <a:r>
              <a:rPr lang="en-US" altLang="zh-CN" b="1" dirty="0">
                <a:solidFill>
                  <a:srgbClr val="FF3300"/>
                </a:solidFill>
                <a:latin typeface="Arial" panose="020B0604020202020204" pitchFamily="34" charset="0"/>
                <a:ea typeface="宋体" panose="02010600030101010101" pitchFamily="2" charset="-122"/>
              </a:rPr>
              <a:t>Phenotype</a:t>
            </a:r>
            <a:r>
              <a:rPr lang="zh-CN" altLang="en-US" b="1" dirty="0">
                <a:solidFill>
                  <a:srgbClr val="FF3300"/>
                </a:solidFill>
                <a:latin typeface="Arial" panose="020B0604020202020204" pitchFamily="34" charset="0"/>
                <a:ea typeface="宋体" panose="02010600030101010101" pitchFamily="2" charset="-122"/>
              </a:rPr>
              <a:t>） </a:t>
            </a:r>
          </a:p>
        </p:txBody>
      </p:sp>
      <p:sp>
        <p:nvSpPr>
          <p:cNvPr id="15369" name="Text Box 11"/>
          <p:cNvSpPr txBox="1"/>
          <p:nvPr/>
        </p:nvSpPr>
        <p:spPr>
          <a:xfrm>
            <a:off x="6477000" y="3962400"/>
            <a:ext cx="2590800" cy="366713"/>
          </a:xfrm>
          <a:prstGeom prst="rect">
            <a:avLst/>
          </a:prstGeom>
          <a:noFill/>
          <a:ln w="9525">
            <a:noFill/>
          </a:ln>
        </p:spPr>
        <p:txBody>
          <a:bodyPr anchor="t">
            <a:spAutoFit/>
          </a:bodyPr>
          <a:lstStyle/>
          <a:p>
            <a:pPr>
              <a:spcBef>
                <a:spcPct val="50000"/>
              </a:spcBef>
            </a:pPr>
            <a:r>
              <a:rPr lang="zh-CN" altLang="en-US" b="1" dirty="0">
                <a:latin typeface="Arial" panose="020B0604020202020204" pitchFamily="34" charset="0"/>
                <a:ea typeface="宋体" panose="02010600030101010101" pitchFamily="2" charset="-122"/>
              </a:rPr>
              <a:t>复制（</a:t>
            </a:r>
            <a:r>
              <a:rPr lang="en-US" altLang="zh-CN" b="1" dirty="0">
                <a:latin typeface="Arial" panose="020B0604020202020204" pitchFamily="34" charset="0"/>
                <a:ea typeface="宋体" panose="02010600030101010101" pitchFamily="2" charset="-122"/>
              </a:rPr>
              <a:t>Reproduction</a:t>
            </a:r>
            <a:r>
              <a:rPr lang="zh-CN" altLang="en-US" b="1" dirty="0">
                <a:latin typeface="Arial" panose="020B0604020202020204" pitchFamily="34" charset="0"/>
                <a:ea typeface="宋体" panose="02010600030101010101" pitchFamily="2" charset="-122"/>
              </a:rPr>
              <a:t>）</a:t>
            </a:r>
          </a:p>
        </p:txBody>
      </p:sp>
      <p:pic>
        <p:nvPicPr>
          <p:cNvPr id="15370" name="Picture 12" descr="动物的细胞"/>
          <p:cNvPicPr>
            <a:picLocks noChangeAspect="1"/>
          </p:cNvPicPr>
          <p:nvPr/>
        </p:nvPicPr>
        <p:blipFill>
          <a:blip r:embed="rId2"/>
          <a:stretch>
            <a:fillRect/>
          </a:stretch>
        </p:blipFill>
        <p:spPr>
          <a:xfrm>
            <a:off x="0" y="1905000"/>
            <a:ext cx="3886200" cy="3122613"/>
          </a:xfrm>
          <a:prstGeom prst="rect">
            <a:avLst/>
          </a:prstGeom>
          <a:noFill/>
          <a:ln w="9525">
            <a:noFill/>
          </a:ln>
        </p:spPr>
      </p:pic>
      <p:pic>
        <p:nvPicPr>
          <p:cNvPr id="15371" name="Picture 4" descr="基因3"/>
          <p:cNvPicPr>
            <a:picLocks noChangeAspect="1"/>
          </p:cNvPicPr>
          <p:nvPr/>
        </p:nvPicPr>
        <p:blipFill>
          <a:blip r:embed="rId3"/>
          <a:stretch>
            <a:fillRect/>
          </a:stretch>
        </p:blipFill>
        <p:spPr>
          <a:xfrm>
            <a:off x="0" y="3836988"/>
            <a:ext cx="3886200" cy="3021012"/>
          </a:xfrm>
          <a:prstGeom prst="rect">
            <a:avLst/>
          </a:prstGeom>
          <a:noFill/>
          <a:ln w="9525">
            <a:noFill/>
          </a:ln>
        </p:spPr>
      </p:pic>
      <p:sp>
        <p:nvSpPr>
          <p:cNvPr id="15372" name="AutoShape 13"/>
          <p:cNvSpPr/>
          <p:nvPr/>
        </p:nvSpPr>
        <p:spPr>
          <a:xfrm>
            <a:off x="6400800" y="4114800"/>
            <a:ext cx="76200" cy="1219200"/>
          </a:xfrm>
          <a:prstGeom prst="leftBrace">
            <a:avLst>
              <a:gd name="adj1" fmla="val 133259"/>
              <a:gd name="adj2" fmla="val 50000"/>
            </a:avLst>
          </a:prstGeom>
          <a:no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15373" name="Text Box 14"/>
          <p:cNvSpPr txBox="1"/>
          <p:nvPr/>
        </p:nvSpPr>
        <p:spPr>
          <a:xfrm>
            <a:off x="6477000" y="4495800"/>
            <a:ext cx="2438400" cy="366713"/>
          </a:xfrm>
          <a:prstGeom prst="rect">
            <a:avLst/>
          </a:prstGeom>
          <a:noFill/>
          <a:ln w="9525">
            <a:noFill/>
          </a:ln>
        </p:spPr>
        <p:txBody>
          <a:bodyPr anchor="t">
            <a:spAutoFit/>
          </a:bodyPr>
          <a:lstStyle/>
          <a:p>
            <a:pPr>
              <a:spcBef>
                <a:spcPct val="50000"/>
              </a:spcBef>
            </a:pPr>
            <a:r>
              <a:rPr lang="zh-CN" altLang="en-US" b="1" dirty="0">
                <a:latin typeface="Arial" panose="020B0604020202020204" pitchFamily="34" charset="0"/>
                <a:ea typeface="宋体" panose="02010600030101010101" pitchFamily="2" charset="-122"/>
              </a:rPr>
              <a:t>交叉（</a:t>
            </a:r>
            <a:r>
              <a:rPr lang="en-US" altLang="zh-CN" b="1" dirty="0">
                <a:latin typeface="Arial" panose="020B0604020202020204" pitchFamily="34" charset="0"/>
                <a:ea typeface="宋体" panose="02010600030101010101" pitchFamily="2" charset="-122"/>
              </a:rPr>
              <a:t>Crossover</a:t>
            </a:r>
            <a:r>
              <a:rPr lang="zh-CN" altLang="en-US" b="1" dirty="0">
                <a:latin typeface="Arial" panose="020B0604020202020204" pitchFamily="34" charset="0"/>
                <a:ea typeface="宋体" panose="02010600030101010101" pitchFamily="2" charset="-122"/>
              </a:rPr>
              <a:t>）</a:t>
            </a:r>
          </a:p>
        </p:txBody>
      </p:sp>
      <p:sp>
        <p:nvSpPr>
          <p:cNvPr id="15374" name="Text Box 15"/>
          <p:cNvSpPr txBox="1"/>
          <p:nvPr/>
        </p:nvSpPr>
        <p:spPr>
          <a:xfrm>
            <a:off x="6477000" y="5029200"/>
            <a:ext cx="2133600" cy="366713"/>
          </a:xfrm>
          <a:prstGeom prst="rect">
            <a:avLst/>
          </a:prstGeom>
          <a:noFill/>
          <a:ln w="9525">
            <a:noFill/>
          </a:ln>
        </p:spPr>
        <p:txBody>
          <a:bodyPr anchor="t">
            <a:spAutoFit/>
          </a:bodyPr>
          <a:lstStyle/>
          <a:p>
            <a:r>
              <a:rPr lang="zh-CN" altLang="en-US" b="1" dirty="0">
                <a:latin typeface="Arial" panose="020B0604020202020204" pitchFamily="34" charset="0"/>
                <a:ea typeface="宋体" panose="02010600030101010101" pitchFamily="2" charset="-122"/>
              </a:rPr>
              <a:t>变异（</a:t>
            </a:r>
            <a:r>
              <a:rPr lang="en-US" altLang="zh-CN" b="1" dirty="0">
                <a:latin typeface="Arial" panose="020B0604020202020204" pitchFamily="34" charset="0"/>
                <a:ea typeface="宋体" panose="02010600030101010101" pitchFamily="2" charset="-122"/>
              </a:rPr>
              <a:t>Mutation</a:t>
            </a:r>
            <a:r>
              <a:rPr lang="zh-CN" altLang="en-US" b="1" dirty="0">
                <a:latin typeface="Arial" panose="020B0604020202020204" pitchFamily="34" charset="0"/>
                <a:ea typeface="宋体" panose="02010600030101010101" pitchFamily="2" charset="-122"/>
              </a:rPr>
              <a:t>）</a:t>
            </a:r>
          </a:p>
        </p:txBody>
      </p:sp>
      <p:sp>
        <p:nvSpPr>
          <p:cNvPr id="15375" name="Line 16"/>
          <p:cNvSpPr/>
          <p:nvPr/>
        </p:nvSpPr>
        <p:spPr>
          <a:xfrm>
            <a:off x="6172200" y="6324600"/>
            <a:ext cx="381000" cy="0"/>
          </a:xfrm>
          <a:prstGeom prst="line">
            <a:avLst/>
          </a:prstGeom>
          <a:ln w="25400" cap="flat" cmpd="sng">
            <a:solidFill>
              <a:schemeClr val="tx1"/>
            </a:solidFill>
            <a:prstDash val="solid"/>
            <a:round/>
            <a:headEnd type="none" w="med" len="med"/>
            <a:tailEnd type="triangle" w="med" len="med"/>
          </a:ln>
        </p:spPr>
      </p:sp>
      <p:sp>
        <p:nvSpPr>
          <p:cNvPr id="15376" name="Text Box 17"/>
          <p:cNvSpPr txBox="1"/>
          <p:nvPr/>
        </p:nvSpPr>
        <p:spPr>
          <a:xfrm>
            <a:off x="6553200" y="6146800"/>
            <a:ext cx="1828800" cy="366713"/>
          </a:xfrm>
          <a:prstGeom prst="rect">
            <a:avLst/>
          </a:prstGeom>
          <a:noFill/>
          <a:ln w="9525">
            <a:noFill/>
          </a:ln>
        </p:spPr>
        <p:txBody>
          <a:bodyPr anchor="t">
            <a:spAutoFit/>
          </a:bodyPr>
          <a:lstStyle/>
          <a:p>
            <a:pPr>
              <a:spcBef>
                <a:spcPct val="50000"/>
              </a:spcBef>
            </a:pPr>
            <a:r>
              <a:rPr lang="zh-CN" altLang="en-US" b="1" dirty="0">
                <a:latin typeface="Arial" panose="020B0604020202020204" pitchFamily="34" charset="0"/>
                <a:ea typeface="宋体" panose="02010600030101010101" pitchFamily="2" charset="-122"/>
              </a:rPr>
              <a:t>对环境的适应性</a:t>
            </a:r>
          </a:p>
        </p:txBody>
      </p:sp>
      <p:sp>
        <p:nvSpPr>
          <p:cNvPr id="15377" name="Text Box 18"/>
          <p:cNvSpPr txBox="1"/>
          <p:nvPr/>
        </p:nvSpPr>
        <p:spPr>
          <a:xfrm>
            <a:off x="6553200" y="1905000"/>
            <a:ext cx="2438400" cy="1066800"/>
          </a:xfrm>
          <a:prstGeom prst="rect">
            <a:avLst/>
          </a:prstGeom>
          <a:noFill/>
          <a:ln w="9525">
            <a:noFill/>
          </a:ln>
        </p:spPr>
        <p:txBody>
          <a:bodyPr anchor="t">
            <a:spAutoFit/>
          </a:bodyPr>
          <a:lstStyle/>
          <a:p>
            <a:pPr>
              <a:spcBef>
                <a:spcPct val="50000"/>
              </a:spcBef>
            </a:pPr>
            <a:r>
              <a:rPr lang="en-US" altLang="zh-CN" sz="3200" b="1" dirty="0">
                <a:solidFill>
                  <a:srgbClr val="FF3300"/>
                </a:solidFill>
                <a:latin typeface="Arial" panose="020B0604020202020204" pitchFamily="34" charset="0"/>
                <a:ea typeface="宋体" panose="02010600030101010101" pitchFamily="2" charset="-122"/>
              </a:rPr>
              <a:t>“</a:t>
            </a:r>
            <a:r>
              <a:rPr lang="zh-CN" altLang="en-US" sz="3200" b="1" dirty="0">
                <a:solidFill>
                  <a:srgbClr val="FF3300"/>
                </a:solidFill>
                <a:latin typeface="Arial" panose="020B0604020202020204" pitchFamily="34" charset="0"/>
                <a:ea typeface="宋体" panose="02010600030101010101" pitchFamily="2" charset="-122"/>
              </a:rPr>
              <a:t>种瓜得瓜，种豆得豆”</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CC6600"/>
                </a:solidFill>
                <a:ea typeface="宋体" panose="02010600030101010101" pitchFamily="2" charset="-122"/>
              </a:rPr>
              <a:t>2 </a:t>
            </a:r>
            <a:r>
              <a:rPr lang="zh-CN" altLang="en-US" dirty="0">
                <a:solidFill>
                  <a:srgbClr val="CC6600"/>
                </a:solidFill>
                <a:ea typeface="宋体" panose="02010600030101010101" pitchFamily="2" charset="-122"/>
              </a:rPr>
              <a:t>标准遗传算法</a:t>
            </a:r>
          </a:p>
        </p:txBody>
      </p:sp>
      <p:sp>
        <p:nvSpPr>
          <p:cNvPr id="16386" name="Rectangle 3"/>
          <p:cNvSpPr>
            <a:spLocks noGrp="1"/>
          </p:cNvSpPr>
          <p:nvPr>
            <p:ph idx="1"/>
          </p:nvPr>
        </p:nvSpPr>
        <p:spPr>
          <a:xfrm>
            <a:off x="457200" y="1338263"/>
            <a:ext cx="7848600" cy="642937"/>
          </a:xfrm>
        </p:spPr>
        <p:txBody>
          <a:bodyPr wrap="square" lIns="91440" tIns="45720" rIns="91440" bIns="45720" anchor="t"/>
          <a:lstStyle/>
          <a:p>
            <a:pPr eaLnBrk="1" hangingPunct="1">
              <a:buNone/>
            </a:pPr>
            <a:r>
              <a:rPr lang="en-US" altLang="zh-CN" sz="2800" dirty="0">
                <a:solidFill>
                  <a:srgbClr val="CC6600"/>
                </a:solidFill>
                <a:latin typeface="Arial" panose="020B0604020202020204" pitchFamily="34" charset="0"/>
                <a:ea typeface="宋体" panose="02010600030101010101" pitchFamily="2" charset="-122"/>
              </a:rPr>
              <a:t>2.1</a:t>
            </a:r>
            <a:r>
              <a:rPr lang="en-US" altLang="zh-CN" dirty="0">
                <a:solidFill>
                  <a:srgbClr val="CC6600"/>
                </a:solidFill>
                <a:ea typeface="宋体" panose="02010600030101010101" pitchFamily="2" charset="-122"/>
              </a:rPr>
              <a:t> </a:t>
            </a:r>
            <a:r>
              <a:rPr lang="zh-CN" altLang="en-US" dirty="0">
                <a:solidFill>
                  <a:srgbClr val="CC6600"/>
                </a:solidFill>
                <a:ea typeface="宋体" panose="02010600030101010101" pitchFamily="2" charset="-122"/>
              </a:rPr>
              <a:t>遗传算法的生物学基础</a:t>
            </a:r>
            <a:endParaRPr lang="zh-CN" altLang="en-US" dirty="0">
              <a:ea typeface="宋体" panose="02010600030101010101" pitchFamily="2" charset="-122"/>
            </a:endParaRPr>
          </a:p>
        </p:txBody>
      </p:sp>
      <p:sp>
        <p:nvSpPr>
          <p:cNvPr id="16387" name="Text Box 5"/>
          <p:cNvSpPr txBox="1"/>
          <p:nvPr/>
        </p:nvSpPr>
        <p:spPr>
          <a:xfrm>
            <a:off x="5257800" y="4267200"/>
            <a:ext cx="1828800" cy="641350"/>
          </a:xfrm>
          <a:prstGeom prst="rect">
            <a:avLst/>
          </a:prstGeom>
          <a:solidFill>
            <a:srgbClr val="CCFFFF"/>
          </a:solidFill>
          <a:ln w="9525">
            <a:noFill/>
          </a:ln>
        </p:spPr>
        <p:txBody>
          <a:bodyPr anchor="t">
            <a:spAutoFit/>
          </a:bodyPr>
          <a:lstStyle/>
          <a:p>
            <a:pPr algn="ctr">
              <a:spcBef>
                <a:spcPct val="50000"/>
              </a:spcBef>
            </a:pPr>
            <a:r>
              <a:rPr lang="zh-CN" altLang="en-US" b="1" dirty="0">
                <a:solidFill>
                  <a:srgbClr val="FF3300"/>
                </a:solidFill>
                <a:latin typeface="Arial" panose="020B0604020202020204" pitchFamily="34" charset="0"/>
                <a:ea typeface="宋体" panose="02010600030101010101" pitchFamily="2" charset="-122"/>
              </a:rPr>
              <a:t>个体（</a:t>
            </a:r>
            <a:r>
              <a:rPr lang="en-US" altLang="zh-CN" b="1" dirty="0">
                <a:solidFill>
                  <a:srgbClr val="FF3300"/>
                </a:solidFill>
                <a:latin typeface="Arial" panose="020B0604020202020204" pitchFamily="34" charset="0"/>
                <a:ea typeface="宋体" panose="02010600030101010101" pitchFamily="2" charset="-122"/>
              </a:rPr>
              <a:t>Individual</a:t>
            </a:r>
            <a:r>
              <a:rPr lang="zh-CN" altLang="en-US" b="1" dirty="0">
                <a:solidFill>
                  <a:srgbClr val="FF3300"/>
                </a:solidFill>
                <a:latin typeface="Arial" panose="020B0604020202020204" pitchFamily="34" charset="0"/>
                <a:ea typeface="宋体" panose="02010600030101010101" pitchFamily="2" charset="-122"/>
              </a:rPr>
              <a:t>） </a:t>
            </a:r>
          </a:p>
        </p:txBody>
      </p:sp>
      <p:sp>
        <p:nvSpPr>
          <p:cNvPr id="16388" name="Text Box 6"/>
          <p:cNvSpPr txBox="1"/>
          <p:nvPr/>
        </p:nvSpPr>
        <p:spPr>
          <a:xfrm>
            <a:off x="7315200" y="4267200"/>
            <a:ext cx="1828800" cy="641350"/>
          </a:xfrm>
          <a:prstGeom prst="rect">
            <a:avLst/>
          </a:prstGeom>
          <a:solidFill>
            <a:srgbClr val="CCFFFF"/>
          </a:solidFill>
          <a:ln w="9525">
            <a:noFill/>
          </a:ln>
        </p:spPr>
        <p:txBody>
          <a:bodyPr anchor="t">
            <a:spAutoFit/>
          </a:bodyPr>
          <a:lstStyle/>
          <a:p>
            <a:pPr algn="ctr">
              <a:spcBef>
                <a:spcPct val="50000"/>
              </a:spcBef>
            </a:pPr>
            <a:r>
              <a:rPr lang="zh-CN" altLang="en-US" b="1" dirty="0">
                <a:solidFill>
                  <a:srgbClr val="FF3300"/>
                </a:solidFill>
                <a:latin typeface="Arial" panose="020B0604020202020204" pitchFamily="34" charset="0"/>
                <a:ea typeface="宋体" panose="02010600030101010101" pitchFamily="2" charset="-122"/>
              </a:rPr>
              <a:t>种群（</a:t>
            </a:r>
            <a:r>
              <a:rPr lang="en-US" altLang="zh-CN" b="1" dirty="0">
                <a:solidFill>
                  <a:srgbClr val="FF3300"/>
                </a:solidFill>
                <a:latin typeface="Arial" panose="020B0604020202020204" pitchFamily="34" charset="0"/>
                <a:ea typeface="宋体" panose="02010600030101010101" pitchFamily="2" charset="-122"/>
              </a:rPr>
              <a:t>Population</a:t>
            </a:r>
            <a:r>
              <a:rPr lang="zh-CN" altLang="en-US" b="1" dirty="0">
                <a:solidFill>
                  <a:srgbClr val="FF3300"/>
                </a:solidFill>
                <a:latin typeface="Arial" panose="020B0604020202020204" pitchFamily="34" charset="0"/>
                <a:ea typeface="宋体" panose="02010600030101010101" pitchFamily="2" charset="-122"/>
              </a:rPr>
              <a:t>） </a:t>
            </a:r>
          </a:p>
        </p:txBody>
      </p:sp>
      <p:sp>
        <p:nvSpPr>
          <p:cNvPr id="16389" name="Text Box 7"/>
          <p:cNvSpPr txBox="1"/>
          <p:nvPr/>
        </p:nvSpPr>
        <p:spPr>
          <a:xfrm>
            <a:off x="6248400" y="1981200"/>
            <a:ext cx="1828800" cy="641350"/>
          </a:xfrm>
          <a:prstGeom prst="rect">
            <a:avLst/>
          </a:prstGeom>
          <a:solidFill>
            <a:srgbClr val="CCFFFF"/>
          </a:solidFill>
          <a:ln w="9525">
            <a:noFill/>
          </a:ln>
        </p:spPr>
        <p:txBody>
          <a:bodyPr anchor="t">
            <a:spAutoFit/>
          </a:bodyPr>
          <a:lstStyle/>
          <a:p>
            <a:pPr algn="ctr">
              <a:spcBef>
                <a:spcPct val="50000"/>
              </a:spcBef>
            </a:pPr>
            <a:r>
              <a:rPr lang="zh-CN" altLang="en-US" b="1" dirty="0">
                <a:solidFill>
                  <a:srgbClr val="FF3300"/>
                </a:solidFill>
                <a:latin typeface="Arial" panose="020B0604020202020204" pitchFamily="34" charset="0"/>
                <a:ea typeface="宋体" panose="02010600030101010101" pitchFamily="2" charset="-122"/>
              </a:rPr>
              <a:t>适应度（</a:t>
            </a:r>
            <a:r>
              <a:rPr lang="en-US" altLang="zh-CN" b="1" dirty="0">
                <a:solidFill>
                  <a:srgbClr val="FF3300"/>
                </a:solidFill>
                <a:latin typeface="Arial" panose="020B0604020202020204" pitchFamily="34" charset="0"/>
                <a:ea typeface="宋体" panose="02010600030101010101" pitchFamily="2" charset="-122"/>
              </a:rPr>
              <a:t>Fitness</a:t>
            </a:r>
            <a:r>
              <a:rPr lang="zh-CN" altLang="en-US" b="1" dirty="0">
                <a:solidFill>
                  <a:srgbClr val="FF3300"/>
                </a:solidFill>
                <a:latin typeface="Arial" panose="020B0604020202020204" pitchFamily="34" charset="0"/>
                <a:ea typeface="宋体" panose="02010600030101010101" pitchFamily="2" charset="-122"/>
              </a:rPr>
              <a:t>） </a:t>
            </a:r>
          </a:p>
        </p:txBody>
      </p:sp>
      <p:sp>
        <p:nvSpPr>
          <p:cNvPr id="16390" name="Text Box 8"/>
          <p:cNvSpPr txBox="1"/>
          <p:nvPr/>
        </p:nvSpPr>
        <p:spPr>
          <a:xfrm>
            <a:off x="7315200" y="3352800"/>
            <a:ext cx="1828800" cy="641350"/>
          </a:xfrm>
          <a:prstGeom prst="rect">
            <a:avLst/>
          </a:prstGeom>
          <a:solidFill>
            <a:srgbClr val="CCFFFF"/>
          </a:solidFill>
          <a:ln w="9525">
            <a:noFill/>
          </a:ln>
        </p:spPr>
        <p:txBody>
          <a:bodyPr anchor="t">
            <a:spAutoFit/>
          </a:bodyPr>
          <a:lstStyle/>
          <a:p>
            <a:pPr algn="ctr">
              <a:spcBef>
                <a:spcPct val="50000"/>
              </a:spcBef>
            </a:pPr>
            <a:r>
              <a:rPr lang="zh-CN" altLang="en-US" b="1" dirty="0">
                <a:solidFill>
                  <a:srgbClr val="FF3300"/>
                </a:solidFill>
                <a:latin typeface="Arial" panose="020B0604020202020204" pitchFamily="34" charset="0"/>
                <a:ea typeface="宋体" panose="02010600030101010101" pitchFamily="2" charset="-122"/>
              </a:rPr>
              <a:t>进化（</a:t>
            </a:r>
            <a:r>
              <a:rPr lang="en-US" altLang="zh-CN" b="1" dirty="0">
                <a:solidFill>
                  <a:srgbClr val="FF3300"/>
                </a:solidFill>
                <a:latin typeface="Arial" panose="020B0604020202020204" pitchFamily="34" charset="0"/>
                <a:ea typeface="宋体" panose="02010600030101010101" pitchFamily="2" charset="-122"/>
              </a:rPr>
              <a:t>Evolution</a:t>
            </a:r>
            <a:r>
              <a:rPr lang="zh-CN" altLang="en-US" b="1" dirty="0">
                <a:solidFill>
                  <a:srgbClr val="FF3300"/>
                </a:solidFill>
                <a:latin typeface="Arial" panose="020B0604020202020204" pitchFamily="34" charset="0"/>
                <a:ea typeface="宋体" panose="02010600030101010101" pitchFamily="2" charset="-122"/>
              </a:rPr>
              <a:t>） </a:t>
            </a:r>
          </a:p>
        </p:txBody>
      </p:sp>
      <p:sp>
        <p:nvSpPr>
          <p:cNvPr id="16391" name="Text Box 9"/>
          <p:cNvSpPr txBox="1"/>
          <p:nvPr/>
        </p:nvSpPr>
        <p:spPr>
          <a:xfrm>
            <a:off x="5257800" y="3352800"/>
            <a:ext cx="1828800" cy="641350"/>
          </a:xfrm>
          <a:prstGeom prst="rect">
            <a:avLst/>
          </a:prstGeom>
          <a:solidFill>
            <a:srgbClr val="CCFFFF"/>
          </a:solidFill>
          <a:ln w="9525">
            <a:noFill/>
          </a:ln>
        </p:spPr>
        <p:txBody>
          <a:bodyPr anchor="t">
            <a:spAutoFit/>
          </a:bodyPr>
          <a:lstStyle/>
          <a:p>
            <a:pPr algn="ctr">
              <a:spcBef>
                <a:spcPct val="50000"/>
              </a:spcBef>
            </a:pPr>
            <a:r>
              <a:rPr lang="zh-CN" altLang="en-US" b="1" dirty="0">
                <a:solidFill>
                  <a:srgbClr val="FF3300"/>
                </a:solidFill>
                <a:latin typeface="Arial" panose="020B0604020202020204" pitchFamily="34" charset="0"/>
                <a:ea typeface="宋体" panose="02010600030101010101" pitchFamily="2" charset="-122"/>
              </a:rPr>
              <a:t>生存（</a:t>
            </a:r>
            <a:r>
              <a:rPr lang="en-US" altLang="zh-CN" b="1" dirty="0">
                <a:solidFill>
                  <a:srgbClr val="FF3300"/>
                </a:solidFill>
                <a:latin typeface="Arial" panose="020B0604020202020204" pitchFamily="34" charset="0"/>
                <a:ea typeface="宋体" panose="02010600030101010101" pitchFamily="2" charset="-122"/>
              </a:rPr>
              <a:t>Survival</a:t>
            </a:r>
            <a:r>
              <a:rPr lang="zh-CN" altLang="en-US" b="1" dirty="0">
                <a:solidFill>
                  <a:srgbClr val="FF3300"/>
                </a:solidFill>
                <a:latin typeface="Arial" panose="020B0604020202020204" pitchFamily="34" charset="0"/>
                <a:ea typeface="宋体" panose="02010600030101010101" pitchFamily="2" charset="-122"/>
              </a:rPr>
              <a:t>） </a:t>
            </a:r>
          </a:p>
        </p:txBody>
      </p:sp>
      <p:sp>
        <p:nvSpPr>
          <p:cNvPr id="16392" name="Line 11"/>
          <p:cNvSpPr/>
          <p:nvPr/>
        </p:nvSpPr>
        <p:spPr>
          <a:xfrm flipV="1">
            <a:off x="7188200" y="3062288"/>
            <a:ext cx="0" cy="3109912"/>
          </a:xfrm>
          <a:prstGeom prst="line">
            <a:avLst/>
          </a:prstGeom>
          <a:ln w="57150" cap="flat" cmpd="sng">
            <a:solidFill>
              <a:schemeClr val="tx1"/>
            </a:solidFill>
            <a:prstDash val="solid"/>
            <a:round/>
            <a:headEnd type="none" w="med" len="med"/>
            <a:tailEnd type="triangle" w="med" len="med"/>
          </a:ln>
        </p:spPr>
      </p:sp>
      <p:sp>
        <p:nvSpPr>
          <p:cNvPr id="16393" name="Text Box 12"/>
          <p:cNvSpPr txBox="1"/>
          <p:nvPr/>
        </p:nvSpPr>
        <p:spPr>
          <a:xfrm>
            <a:off x="6845300" y="6186488"/>
            <a:ext cx="685800" cy="366712"/>
          </a:xfrm>
          <a:prstGeom prst="rect">
            <a:avLst/>
          </a:prstGeom>
          <a:noFill/>
          <a:ln w="9525">
            <a:noFill/>
          </a:ln>
        </p:spPr>
        <p:txBody>
          <a:bodyPr anchor="t">
            <a:spAutoFit/>
          </a:bodyPr>
          <a:lstStyle/>
          <a:p>
            <a:pPr>
              <a:spcBef>
                <a:spcPct val="50000"/>
              </a:spcBef>
            </a:pPr>
            <a:r>
              <a:rPr lang="en-US" altLang="zh-CN" b="1" dirty="0">
                <a:latin typeface="Arial" panose="020B0604020202020204" pitchFamily="34" charset="0"/>
                <a:ea typeface="宋体" panose="02010600030101010101" pitchFamily="2" charset="-122"/>
              </a:rPr>
              <a:t>Low</a:t>
            </a:r>
          </a:p>
        </p:txBody>
      </p:sp>
      <p:sp>
        <p:nvSpPr>
          <p:cNvPr id="16394" name="Text Box 13"/>
          <p:cNvSpPr txBox="1"/>
          <p:nvPr/>
        </p:nvSpPr>
        <p:spPr>
          <a:xfrm>
            <a:off x="6858000" y="2667000"/>
            <a:ext cx="762000" cy="366713"/>
          </a:xfrm>
          <a:prstGeom prst="rect">
            <a:avLst/>
          </a:prstGeom>
          <a:noFill/>
          <a:ln w="9525">
            <a:noFill/>
          </a:ln>
        </p:spPr>
        <p:txBody>
          <a:bodyPr anchor="t">
            <a:spAutoFit/>
          </a:bodyPr>
          <a:lstStyle/>
          <a:p>
            <a:pPr>
              <a:spcBef>
                <a:spcPct val="50000"/>
              </a:spcBef>
            </a:pPr>
            <a:r>
              <a:rPr lang="en-US" altLang="zh-CN" b="1" dirty="0">
                <a:latin typeface="Arial" panose="020B0604020202020204" pitchFamily="34" charset="0"/>
                <a:ea typeface="宋体" panose="02010600030101010101" pitchFamily="2" charset="-122"/>
              </a:rPr>
              <a:t>High</a:t>
            </a:r>
          </a:p>
        </p:txBody>
      </p:sp>
      <p:sp>
        <p:nvSpPr>
          <p:cNvPr id="16395" name="Line 14"/>
          <p:cNvSpPr/>
          <p:nvPr/>
        </p:nvSpPr>
        <p:spPr>
          <a:xfrm>
            <a:off x="609600" y="5181600"/>
            <a:ext cx="4343400" cy="0"/>
          </a:xfrm>
          <a:prstGeom prst="line">
            <a:avLst/>
          </a:prstGeom>
          <a:ln w="28575" cap="flat" cmpd="sng">
            <a:solidFill>
              <a:schemeClr val="tx1"/>
            </a:solidFill>
            <a:prstDash val="solid"/>
            <a:round/>
            <a:headEnd type="none" w="med" len="med"/>
            <a:tailEnd type="triangle" w="med" len="med"/>
          </a:ln>
        </p:spPr>
      </p:sp>
      <p:sp>
        <p:nvSpPr>
          <p:cNvPr id="16396" name="Text Box 15"/>
          <p:cNvSpPr txBox="1"/>
          <p:nvPr/>
        </p:nvSpPr>
        <p:spPr>
          <a:xfrm>
            <a:off x="685800" y="5287963"/>
            <a:ext cx="4495800" cy="579437"/>
          </a:xfrm>
          <a:prstGeom prst="rect">
            <a:avLst/>
          </a:prstGeom>
          <a:noFill/>
          <a:ln w="9525">
            <a:noFill/>
          </a:ln>
        </p:spPr>
        <p:txBody>
          <a:bodyPr anchor="t">
            <a:spAutoFit/>
          </a:bodyPr>
          <a:lstStyle/>
          <a:p>
            <a:pPr>
              <a:spcBef>
                <a:spcPct val="50000"/>
              </a:spcBef>
            </a:pPr>
            <a:r>
              <a:rPr lang="zh-CN" altLang="en-US" sz="3200" b="1" dirty="0">
                <a:solidFill>
                  <a:srgbClr val="FF3300"/>
                </a:solidFill>
                <a:latin typeface="Arial" panose="020B0604020202020204" pitchFamily="34" charset="0"/>
                <a:ea typeface="宋体" panose="02010600030101010101" pitchFamily="2" charset="-122"/>
              </a:rPr>
              <a:t>“物竞天择，适者生存”</a:t>
            </a:r>
          </a:p>
        </p:txBody>
      </p:sp>
      <p:sp>
        <p:nvSpPr>
          <p:cNvPr id="16397" name="Text Box 16"/>
          <p:cNvSpPr txBox="1"/>
          <p:nvPr/>
        </p:nvSpPr>
        <p:spPr>
          <a:xfrm>
            <a:off x="5257800" y="5257800"/>
            <a:ext cx="1828800" cy="641350"/>
          </a:xfrm>
          <a:prstGeom prst="rect">
            <a:avLst/>
          </a:prstGeom>
          <a:solidFill>
            <a:srgbClr val="CCFFFF"/>
          </a:solidFill>
          <a:ln w="9525">
            <a:noFill/>
          </a:ln>
        </p:spPr>
        <p:txBody>
          <a:bodyPr anchor="t">
            <a:spAutoFit/>
          </a:bodyPr>
          <a:lstStyle/>
          <a:p>
            <a:pPr algn="ctr">
              <a:spcBef>
                <a:spcPct val="50000"/>
              </a:spcBef>
            </a:pPr>
            <a:r>
              <a:rPr lang="zh-CN" altLang="en-US" b="1" dirty="0">
                <a:solidFill>
                  <a:srgbClr val="FF3300"/>
                </a:solidFill>
                <a:latin typeface="Arial" panose="020B0604020202020204" pitchFamily="34" charset="0"/>
                <a:ea typeface="宋体" panose="02010600030101010101" pitchFamily="2" charset="-122"/>
              </a:rPr>
              <a:t>死亡</a:t>
            </a:r>
            <a:br>
              <a:rPr lang="zh-CN" altLang="en-US" b="1" dirty="0">
                <a:solidFill>
                  <a:srgbClr val="FF3300"/>
                </a:solidFill>
                <a:latin typeface="Arial" panose="020B0604020202020204" pitchFamily="34" charset="0"/>
                <a:ea typeface="宋体" panose="02010600030101010101" pitchFamily="2" charset="-122"/>
              </a:rPr>
            </a:br>
            <a:r>
              <a:rPr lang="zh-CN" altLang="en-US" b="1" dirty="0">
                <a:solidFill>
                  <a:srgbClr val="FF3300"/>
                </a:solidFill>
                <a:latin typeface="Arial" panose="020B0604020202020204" pitchFamily="34" charset="0"/>
                <a:ea typeface="宋体" panose="02010600030101010101" pitchFamily="2" charset="-122"/>
              </a:rPr>
              <a:t>（</a:t>
            </a:r>
            <a:r>
              <a:rPr lang="en-US" altLang="zh-CN" b="1" dirty="0">
                <a:solidFill>
                  <a:srgbClr val="FF3300"/>
                </a:solidFill>
                <a:latin typeface="Arial" panose="020B0604020202020204" pitchFamily="34" charset="0"/>
                <a:ea typeface="宋体" panose="02010600030101010101" pitchFamily="2" charset="-122"/>
              </a:rPr>
              <a:t>Death</a:t>
            </a:r>
            <a:r>
              <a:rPr lang="zh-CN" altLang="en-US" b="1" dirty="0">
                <a:solidFill>
                  <a:srgbClr val="FF3300"/>
                </a:solidFill>
                <a:latin typeface="Arial" panose="020B0604020202020204" pitchFamily="34" charset="0"/>
                <a:ea typeface="宋体" panose="02010600030101010101" pitchFamily="2" charset="-122"/>
              </a:rPr>
              <a:t>） </a:t>
            </a:r>
          </a:p>
        </p:txBody>
      </p:sp>
      <p:sp>
        <p:nvSpPr>
          <p:cNvPr id="16398" name="Text Box 17"/>
          <p:cNvSpPr txBox="1"/>
          <p:nvPr/>
        </p:nvSpPr>
        <p:spPr>
          <a:xfrm>
            <a:off x="7315200" y="5257800"/>
            <a:ext cx="1828800" cy="641350"/>
          </a:xfrm>
          <a:prstGeom prst="rect">
            <a:avLst/>
          </a:prstGeom>
          <a:solidFill>
            <a:srgbClr val="CCFFFF"/>
          </a:solidFill>
          <a:ln w="9525">
            <a:noFill/>
          </a:ln>
        </p:spPr>
        <p:txBody>
          <a:bodyPr anchor="t">
            <a:spAutoFit/>
          </a:bodyPr>
          <a:lstStyle/>
          <a:p>
            <a:pPr algn="ctr">
              <a:spcBef>
                <a:spcPct val="50000"/>
              </a:spcBef>
            </a:pPr>
            <a:r>
              <a:rPr lang="zh-CN" altLang="en-US" b="1" dirty="0">
                <a:solidFill>
                  <a:srgbClr val="FF3300"/>
                </a:solidFill>
                <a:latin typeface="Arial" panose="020B0604020202020204" pitchFamily="34" charset="0"/>
                <a:ea typeface="宋体" panose="02010600030101010101" pitchFamily="2" charset="-122"/>
              </a:rPr>
              <a:t>灭绝（</a:t>
            </a:r>
            <a:r>
              <a:rPr lang="en-US" altLang="zh-CN" b="1" dirty="0">
                <a:solidFill>
                  <a:srgbClr val="FF3300"/>
                </a:solidFill>
                <a:latin typeface="Arial" panose="020B0604020202020204" pitchFamily="34" charset="0"/>
                <a:ea typeface="宋体" panose="02010600030101010101" pitchFamily="2" charset="-122"/>
              </a:rPr>
              <a:t>Extinction</a:t>
            </a:r>
            <a:r>
              <a:rPr lang="zh-CN" altLang="en-US" b="1" dirty="0">
                <a:solidFill>
                  <a:srgbClr val="FF3300"/>
                </a:solidFill>
                <a:latin typeface="Arial" panose="020B0604020202020204" pitchFamily="34" charset="0"/>
                <a:ea typeface="宋体" panose="02010600030101010101" pitchFamily="2" charset="-122"/>
              </a:rPr>
              <a:t>） </a:t>
            </a:r>
          </a:p>
        </p:txBody>
      </p:sp>
      <p:pic>
        <p:nvPicPr>
          <p:cNvPr id="16399" name="Picture 18" descr="chp_evolution_1"/>
          <p:cNvPicPr>
            <a:picLocks noChangeAspect="1"/>
          </p:cNvPicPr>
          <p:nvPr/>
        </p:nvPicPr>
        <p:blipFill>
          <a:blip r:embed="rId2"/>
          <a:stretch>
            <a:fillRect/>
          </a:stretch>
        </p:blipFill>
        <p:spPr>
          <a:xfrm>
            <a:off x="533400" y="2743200"/>
            <a:ext cx="4419600" cy="210502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CC6600"/>
                </a:solidFill>
                <a:ea typeface="宋体" panose="02010600030101010101" pitchFamily="2" charset="-122"/>
              </a:rPr>
              <a:t>2 </a:t>
            </a:r>
            <a:r>
              <a:rPr lang="zh-CN" altLang="en-US" dirty="0">
                <a:solidFill>
                  <a:srgbClr val="CC6600"/>
                </a:solidFill>
                <a:ea typeface="宋体" panose="02010600030101010101" pitchFamily="2" charset="-122"/>
              </a:rPr>
              <a:t>标准遗传算法</a:t>
            </a:r>
          </a:p>
        </p:txBody>
      </p:sp>
      <p:sp>
        <p:nvSpPr>
          <p:cNvPr id="17410" name="Rectangle 3"/>
          <p:cNvSpPr>
            <a:spLocks noGrp="1"/>
          </p:cNvSpPr>
          <p:nvPr>
            <p:ph type="body" sz="half" idx="1"/>
          </p:nvPr>
        </p:nvSpPr>
        <p:spPr>
          <a:xfrm>
            <a:off x="457200" y="1295400"/>
            <a:ext cx="7162800" cy="566738"/>
          </a:xfrm>
        </p:spPr>
        <p:txBody>
          <a:bodyPr wrap="square" lIns="91440" tIns="45720" rIns="91440" bIns="45720" anchor="t"/>
          <a:lstStyle/>
          <a:p>
            <a:pPr eaLnBrk="1" hangingPunct="1">
              <a:buNone/>
            </a:pPr>
            <a:r>
              <a:rPr lang="en-US" altLang="zh-CN" sz="2800" dirty="0">
                <a:solidFill>
                  <a:srgbClr val="CC6600"/>
                </a:solidFill>
                <a:latin typeface="Arial" panose="020B0604020202020204" pitchFamily="34" charset="0"/>
                <a:ea typeface="宋体" panose="02010600030101010101" pitchFamily="2" charset="-122"/>
              </a:rPr>
              <a:t>2.2</a:t>
            </a:r>
            <a:r>
              <a:rPr lang="en-US" altLang="zh-CN" sz="2800" dirty="0">
                <a:solidFill>
                  <a:srgbClr val="CC6600"/>
                </a:solidFill>
                <a:ea typeface="宋体" panose="02010600030101010101" pitchFamily="2" charset="-122"/>
              </a:rPr>
              <a:t> </a:t>
            </a:r>
            <a:r>
              <a:rPr lang="zh-CN" altLang="en-US" sz="2800" dirty="0">
                <a:solidFill>
                  <a:srgbClr val="CC6600"/>
                </a:solidFill>
                <a:ea typeface="宋体" panose="02010600030101010101" pitchFamily="2" charset="-122"/>
              </a:rPr>
              <a:t>标准遗传算法的基本流程</a:t>
            </a:r>
          </a:p>
        </p:txBody>
      </p:sp>
      <p:sp>
        <p:nvSpPr>
          <p:cNvPr id="17411" name="AutoShape 5"/>
          <p:cNvSpPr/>
          <p:nvPr/>
        </p:nvSpPr>
        <p:spPr>
          <a:xfrm>
            <a:off x="609600" y="1905000"/>
            <a:ext cx="3962400" cy="484188"/>
          </a:xfrm>
          <a:prstGeom prst="flowChartPreparation">
            <a:avLst/>
          </a:prstGeom>
          <a:solidFill>
            <a:srgbClr val="CCFFFF"/>
          </a:solidFill>
          <a:ln w="9525" cap="flat" cmpd="sng">
            <a:solidFill>
              <a:srgbClr val="000000"/>
            </a:solidFill>
            <a:prstDash val="solid"/>
            <a:miter/>
            <a:headEnd type="none" w="med" len="med"/>
            <a:tailEnd type="none" w="med" len="med"/>
          </a:ln>
        </p:spPr>
        <p:txBody>
          <a:bodyPr anchor="t"/>
          <a:lstStyle/>
          <a:p>
            <a:pPr algn="ctr"/>
            <a:r>
              <a:rPr lang="zh-CN" altLang="en-US" sz="2400" b="1" dirty="0">
                <a:solidFill>
                  <a:srgbClr val="FF3300"/>
                </a:solidFill>
                <a:latin typeface="Times New Roman" panose="02020603050405020304" pitchFamily="18" charset="0"/>
                <a:ea typeface="宋体" panose="02010600030101010101" pitchFamily="2" charset="-122"/>
              </a:rPr>
              <a:t>实际问题参数集</a:t>
            </a:r>
            <a:endParaRPr lang="zh-CN" altLang="en-US" sz="2400" b="1" dirty="0">
              <a:solidFill>
                <a:srgbClr val="FF3300"/>
              </a:solidFill>
              <a:latin typeface="Arial" panose="020B0604020202020204" pitchFamily="34" charset="0"/>
              <a:ea typeface="宋体" panose="02010600030101010101" pitchFamily="2" charset="-122"/>
            </a:endParaRPr>
          </a:p>
        </p:txBody>
      </p:sp>
      <p:sp>
        <p:nvSpPr>
          <p:cNvPr id="17412" name="AutoShape 6"/>
          <p:cNvSpPr/>
          <p:nvPr/>
        </p:nvSpPr>
        <p:spPr>
          <a:xfrm>
            <a:off x="825500" y="2667000"/>
            <a:ext cx="3352800" cy="500063"/>
          </a:xfrm>
          <a:prstGeom prst="flowChartProcess">
            <a:avLst/>
          </a:prstGeom>
          <a:solidFill>
            <a:srgbClr val="CCFFFF"/>
          </a:solidFill>
          <a:ln w="9525" cap="flat" cmpd="sng">
            <a:solidFill>
              <a:srgbClr val="000000"/>
            </a:solidFill>
            <a:prstDash val="solid"/>
            <a:miter/>
            <a:headEnd type="none" w="med" len="med"/>
            <a:tailEnd type="none" w="med" len="med"/>
          </a:ln>
        </p:spPr>
        <p:txBody>
          <a:bodyPr anchor="t"/>
          <a:lstStyle/>
          <a:p>
            <a:pPr algn="ctr"/>
            <a:r>
              <a:rPr lang="zh-CN" altLang="en-US" sz="2400" b="1" dirty="0">
                <a:solidFill>
                  <a:srgbClr val="FF3300"/>
                </a:solidFill>
                <a:latin typeface="Times New Roman" panose="02020603050405020304" pitchFamily="18" charset="0"/>
                <a:ea typeface="宋体" panose="02010600030101010101" pitchFamily="2" charset="-122"/>
              </a:rPr>
              <a:t>参数编码成为染色体</a:t>
            </a:r>
          </a:p>
        </p:txBody>
      </p:sp>
      <p:sp>
        <p:nvSpPr>
          <p:cNvPr id="17413" name="AutoShape 7"/>
          <p:cNvSpPr/>
          <p:nvPr/>
        </p:nvSpPr>
        <p:spPr>
          <a:xfrm>
            <a:off x="1524000" y="3429000"/>
            <a:ext cx="1981200" cy="457200"/>
          </a:xfrm>
          <a:prstGeom prst="flowChartProcess">
            <a:avLst/>
          </a:prstGeom>
          <a:solidFill>
            <a:srgbClr val="CCFFFF"/>
          </a:solidFill>
          <a:ln w="9525" cap="flat" cmpd="sng">
            <a:solidFill>
              <a:srgbClr val="000000"/>
            </a:solidFill>
            <a:prstDash val="solid"/>
            <a:miter/>
            <a:headEnd type="none" w="med" len="med"/>
            <a:tailEnd type="none" w="med" len="med"/>
          </a:ln>
        </p:spPr>
        <p:txBody>
          <a:bodyPr anchor="t"/>
          <a:lstStyle/>
          <a:p>
            <a:pPr algn="ctr"/>
            <a:r>
              <a:rPr lang="zh-CN" altLang="en-US" sz="2400" b="1" dirty="0">
                <a:solidFill>
                  <a:srgbClr val="FF3300"/>
                </a:solidFill>
                <a:latin typeface="Times New Roman" panose="02020603050405020304" pitchFamily="18" charset="0"/>
                <a:ea typeface="宋体" panose="02010600030101010101" pitchFamily="2" charset="-122"/>
              </a:rPr>
              <a:t>初始化群体</a:t>
            </a:r>
          </a:p>
        </p:txBody>
      </p:sp>
      <p:sp>
        <p:nvSpPr>
          <p:cNvPr id="17414" name="AutoShape 8"/>
          <p:cNvSpPr/>
          <p:nvPr/>
        </p:nvSpPr>
        <p:spPr>
          <a:xfrm>
            <a:off x="1295400" y="4392613"/>
            <a:ext cx="2438400" cy="865187"/>
          </a:xfrm>
          <a:prstGeom prst="flowChartProcess">
            <a:avLst/>
          </a:prstGeom>
          <a:solidFill>
            <a:srgbClr val="CCFFFF"/>
          </a:solidFill>
          <a:ln w="9525" cap="flat" cmpd="sng">
            <a:solidFill>
              <a:srgbClr val="000000"/>
            </a:solidFill>
            <a:prstDash val="solid"/>
            <a:miter/>
            <a:headEnd type="none" w="med" len="med"/>
            <a:tailEnd type="none" w="med" len="med"/>
          </a:ln>
        </p:spPr>
        <p:txBody>
          <a:bodyPr anchor="t"/>
          <a:lstStyle/>
          <a:p>
            <a:pPr algn="ctr"/>
            <a:r>
              <a:rPr lang="zh-CN" altLang="en-US" sz="2400" b="1" dirty="0">
                <a:solidFill>
                  <a:srgbClr val="FF3300"/>
                </a:solidFill>
                <a:latin typeface="Times New Roman" panose="02020603050405020304" pitchFamily="18" charset="0"/>
                <a:ea typeface="宋体" panose="02010600030101010101" pitchFamily="2" charset="-122"/>
              </a:rPr>
              <a:t>计算每一个体的适应度</a:t>
            </a:r>
          </a:p>
        </p:txBody>
      </p:sp>
      <p:sp>
        <p:nvSpPr>
          <p:cNvPr id="17415" name="AutoShape 9"/>
          <p:cNvSpPr/>
          <p:nvPr/>
        </p:nvSpPr>
        <p:spPr>
          <a:xfrm>
            <a:off x="6248400" y="2057400"/>
            <a:ext cx="2438400" cy="838200"/>
          </a:xfrm>
          <a:prstGeom prst="flowChartProcess">
            <a:avLst/>
          </a:prstGeom>
          <a:solidFill>
            <a:srgbClr val="CCFFFF"/>
          </a:solidFill>
          <a:ln w="9525" cap="flat" cmpd="sng">
            <a:solidFill>
              <a:srgbClr val="000000"/>
            </a:solidFill>
            <a:prstDash val="solid"/>
            <a:miter/>
            <a:headEnd type="none" w="med" len="med"/>
            <a:tailEnd type="none" w="med" len="med"/>
          </a:ln>
        </p:spPr>
        <p:txBody>
          <a:bodyPr anchor="t"/>
          <a:lstStyle/>
          <a:p>
            <a:pPr algn="ctr"/>
            <a:r>
              <a:rPr lang="zh-CN" altLang="en-US" sz="2400" b="1" dirty="0">
                <a:solidFill>
                  <a:srgbClr val="FF3300"/>
                </a:solidFill>
                <a:latin typeface="Times New Roman" panose="02020603050405020304" pitchFamily="18" charset="0"/>
                <a:ea typeface="宋体" panose="02010600030101010101" pitchFamily="2" charset="-122"/>
              </a:rPr>
              <a:t>对染色体进行解码</a:t>
            </a:r>
          </a:p>
        </p:txBody>
      </p:sp>
      <p:sp>
        <p:nvSpPr>
          <p:cNvPr id="17416" name="AutoShape 10"/>
          <p:cNvSpPr/>
          <p:nvPr/>
        </p:nvSpPr>
        <p:spPr>
          <a:xfrm>
            <a:off x="876300" y="5486400"/>
            <a:ext cx="3276600" cy="1219200"/>
          </a:xfrm>
          <a:prstGeom prst="flowChartDecision">
            <a:avLst/>
          </a:prstGeom>
          <a:solidFill>
            <a:srgbClr val="CCFFFF"/>
          </a:solidFill>
          <a:ln w="9525" cap="flat" cmpd="sng">
            <a:solidFill>
              <a:srgbClr val="000000"/>
            </a:solidFill>
            <a:prstDash val="solid"/>
            <a:miter/>
            <a:headEnd type="none" w="med" len="med"/>
            <a:tailEnd type="none" w="med" len="med"/>
          </a:ln>
        </p:spPr>
        <p:txBody>
          <a:bodyPr anchor="t"/>
          <a:lstStyle/>
          <a:p>
            <a:pPr algn="ctr"/>
            <a:r>
              <a:rPr lang="zh-CN" altLang="en-US" sz="2400" b="1" dirty="0">
                <a:solidFill>
                  <a:srgbClr val="FF3300"/>
                </a:solidFill>
                <a:latin typeface="Times New Roman" panose="02020603050405020304" pitchFamily="18" charset="0"/>
                <a:ea typeface="宋体" panose="02010600030101010101" pitchFamily="2" charset="-122"/>
              </a:rPr>
              <a:t>满足终止条件？</a:t>
            </a:r>
          </a:p>
        </p:txBody>
      </p:sp>
      <p:sp>
        <p:nvSpPr>
          <p:cNvPr id="17417" name="AutoShape 11"/>
          <p:cNvSpPr/>
          <p:nvPr/>
        </p:nvSpPr>
        <p:spPr>
          <a:xfrm>
            <a:off x="6096000" y="3186113"/>
            <a:ext cx="2743200" cy="700087"/>
          </a:xfrm>
          <a:prstGeom prst="flowChartTerminator">
            <a:avLst/>
          </a:prstGeom>
          <a:solidFill>
            <a:srgbClr val="CCFFFF"/>
          </a:solidFill>
          <a:ln w="9525" cap="flat" cmpd="sng">
            <a:solidFill>
              <a:srgbClr val="000000"/>
            </a:solidFill>
            <a:prstDash val="solid"/>
            <a:miter/>
            <a:headEnd type="none" w="med" len="med"/>
            <a:tailEnd type="none" w="med" len="med"/>
          </a:ln>
        </p:spPr>
        <p:txBody>
          <a:bodyPr anchor="t"/>
          <a:lstStyle/>
          <a:p>
            <a:pPr algn="ctr"/>
            <a:r>
              <a:rPr lang="zh-CN" altLang="en-US" sz="2400" b="1" dirty="0">
                <a:solidFill>
                  <a:srgbClr val="FF3300"/>
                </a:solidFill>
                <a:latin typeface="Times New Roman" panose="02020603050405020304" pitchFamily="18" charset="0"/>
                <a:ea typeface="宋体" panose="02010600030101010101" pitchFamily="2" charset="-122"/>
              </a:rPr>
              <a:t>得到问题最优解</a:t>
            </a:r>
          </a:p>
        </p:txBody>
      </p:sp>
      <p:sp>
        <p:nvSpPr>
          <p:cNvPr id="17418" name="Line 12"/>
          <p:cNvSpPr/>
          <p:nvPr/>
        </p:nvSpPr>
        <p:spPr>
          <a:xfrm>
            <a:off x="2514600" y="2382838"/>
            <a:ext cx="0" cy="296862"/>
          </a:xfrm>
          <a:prstGeom prst="line">
            <a:avLst/>
          </a:prstGeom>
          <a:ln w="28575" cap="flat" cmpd="sng">
            <a:solidFill>
              <a:schemeClr val="tx1"/>
            </a:solidFill>
            <a:prstDash val="solid"/>
            <a:round/>
            <a:headEnd type="none" w="med" len="med"/>
            <a:tailEnd type="triangle" w="med" len="med"/>
          </a:ln>
        </p:spPr>
      </p:sp>
      <p:sp>
        <p:nvSpPr>
          <p:cNvPr id="17419" name="Line 13"/>
          <p:cNvSpPr/>
          <p:nvPr/>
        </p:nvSpPr>
        <p:spPr>
          <a:xfrm>
            <a:off x="2514600" y="3149600"/>
            <a:ext cx="0" cy="296863"/>
          </a:xfrm>
          <a:prstGeom prst="line">
            <a:avLst/>
          </a:prstGeom>
          <a:ln w="28575" cap="flat" cmpd="sng">
            <a:solidFill>
              <a:schemeClr val="tx1"/>
            </a:solidFill>
            <a:prstDash val="solid"/>
            <a:round/>
            <a:headEnd type="none" w="med" len="med"/>
            <a:tailEnd type="triangle" w="med" len="med"/>
          </a:ln>
        </p:spPr>
      </p:sp>
      <p:sp>
        <p:nvSpPr>
          <p:cNvPr id="17420" name="Line 14"/>
          <p:cNvSpPr/>
          <p:nvPr/>
        </p:nvSpPr>
        <p:spPr>
          <a:xfrm>
            <a:off x="2514600" y="3878263"/>
            <a:ext cx="0" cy="495300"/>
          </a:xfrm>
          <a:prstGeom prst="line">
            <a:avLst/>
          </a:prstGeom>
          <a:ln w="28575" cap="flat" cmpd="sng">
            <a:solidFill>
              <a:schemeClr val="tx1"/>
            </a:solidFill>
            <a:prstDash val="solid"/>
            <a:round/>
            <a:headEnd type="none" w="med" len="med"/>
            <a:tailEnd type="triangle" w="med" len="med"/>
          </a:ln>
        </p:spPr>
      </p:sp>
      <p:sp>
        <p:nvSpPr>
          <p:cNvPr id="17421" name="Line 15"/>
          <p:cNvSpPr/>
          <p:nvPr/>
        </p:nvSpPr>
        <p:spPr>
          <a:xfrm>
            <a:off x="7467600" y="1676400"/>
            <a:ext cx="0" cy="396875"/>
          </a:xfrm>
          <a:prstGeom prst="line">
            <a:avLst/>
          </a:prstGeom>
          <a:ln w="28575" cap="flat" cmpd="sng">
            <a:solidFill>
              <a:schemeClr val="tx1"/>
            </a:solidFill>
            <a:prstDash val="solid"/>
            <a:round/>
            <a:headEnd type="none" w="med" len="med"/>
            <a:tailEnd type="triangle" w="med" len="med"/>
          </a:ln>
        </p:spPr>
      </p:sp>
      <p:sp>
        <p:nvSpPr>
          <p:cNvPr id="17422" name="Line 16"/>
          <p:cNvSpPr/>
          <p:nvPr/>
        </p:nvSpPr>
        <p:spPr>
          <a:xfrm>
            <a:off x="2514600" y="5257800"/>
            <a:ext cx="0" cy="228600"/>
          </a:xfrm>
          <a:prstGeom prst="line">
            <a:avLst/>
          </a:prstGeom>
          <a:ln w="28575" cap="flat" cmpd="sng">
            <a:solidFill>
              <a:schemeClr val="tx1"/>
            </a:solidFill>
            <a:prstDash val="solid"/>
            <a:round/>
            <a:headEnd type="none" w="med" len="med"/>
            <a:tailEnd type="triangle" w="med" len="med"/>
          </a:ln>
        </p:spPr>
      </p:sp>
      <p:sp>
        <p:nvSpPr>
          <p:cNvPr id="17423" name="Line 17"/>
          <p:cNvSpPr/>
          <p:nvPr/>
        </p:nvSpPr>
        <p:spPr>
          <a:xfrm>
            <a:off x="7467600" y="2901950"/>
            <a:ext cx="0" cy="298450"/>
          </a:xfrm>
          <a:prstGeom prst="line">
            <a:avLst/>
          </a:prstGeom>
          <a:ln w="28575" cap="flat" cmpd="sng">
            <a:solidFill>
              <a:schemeClr val="tx1"/>
            </a:solidFill>
            <a:prstDash val="solid"/>
            <a:round/>
            <a:headEnd type="none" w="med" len="med"/>
            <a:tailEnd type="triangle" w="med" len="med"/>
          </a:ln>
        </p:spPr>
      </p:sp>
      <p:sp>
        <p:nvSpPr>
          <p:cNvPr id="17424" name="AutoShape 18"/>
          <p:cNvSpPr/>
          <p:nvPr/>
        </p:nvSpPr>
        <p:spPr>
          <a:xfrm>
            <a:off x="3810000" y="5295900"/>
            <a:ext cx="2133600" cy="533400"/>
          </a:xfrm>
          <a:prstGeom prst="flowChartProcess">
            <a:avLst/>
          </a:prstGeom>
          <a:solidFill>
            <a:srgbClr val="CCFFFF"/>
          </a:solidFill>
          <a:ln w="9525" cap="flat" cmpd="sng">
            <a:solidFill>
              <a:srgbClr val="000000"/>
            </a:solidFill>
            <a:prstDash val="solid"/>
            <a:miter/>
            <a:headEnd type="none" w="med" len="med"/>
            <a:tailEnd type="none" w="med" len="med"/>
          </a:ln>
        </p:spPr>
        <p:txBody>
          <a:bodyPr anchor="t"/>
          <a:lstStyle/>
          <a:p>
            <a:pPr algn="ctr"/>
            <a:r>
              <a:rPr lang="zh-CN" altLang="en-US" sz="2400" b="1" dirty="0">
                <a:solidFill>
                  <a:srgbClr val="FF3300"/>
                </a:solidFill>
                <a:latin typeface="Times New Roman" panose="02020603050405020304" pitchFamily="18" charset="0"/>
                <a:ea typeface="宋体" panose="02010600030101010101" pitchFamily="2" charset="-122"/>
              </a:rPr>
              <a:t>进行遗传操作</a:t>
            </a:r>
          </a:p>
        </p:txBody>
      </p:sp>
      <p:sp>
        <p:nvSpPr>
          <p:cNvPr id="17425" name="Line 19"/>
          <p:cNvSpPr/>
          <p:nvPr/>
        </p:nvSpPr>
        <p:spPr>
          <a:xfrm>
            <a:off x="4114800" y="6096000"/>
            <a:ext cx="762000" cy="0"/>
          </a:xfrm>
          <a:prstGeom prst="line">
            <a:avLst/>
          </a:prstGeom>
          <a:ln w="28575" cap="flat" cmpd="sng">
            <a:solidFill>
              <a:schemeClr val="tx1"/>
            </a:solidFill>
            <a:prstDash val="solid"/>
            <a:round/>
            <a:headEnd type="none" w="med" len="med"/>
            <a:tailEnd type="triangle" w="med" len="med"/>
          </a:ln>
        </p:spPr>
      </p:sp>
      <p:sp>
        <p:nvSpPr>
          <p:cNvPr id="17426" name="Line 20"/>
          <p:cNvSpPr/>
          <p:nvPr/>
        </p:nvSpPr>
        <p:spPr>
          <a:xfrm flipV="1">
            <a:off x="4876800" y="5849938"/>
            <a:ext cx="0" cy="242887"/>
          </a:xfrm>
          <a:prstGeom prst="line">
            <a:avLst/>
          </a:prstGeom>
          <a:ln w="28575" cap="flat" cmpd="sng">
            <a:solidFill>
              <a:schemeClr val="tx1"/>
            </a:solidFill>
            <a:prstDash val="solid"/>
            <a:round/>
            <a:headEnd type="none" w="med" len="med"/>
            <a:tailEnd type="triangle" w="med" len="med"/>
          </a:ln>
        </p:spPr>
      </p:sp>
      <p:sp>
        <p:nvSpPr>
          <p:cNvPr id="17427" name="AutoShape 21"/>
          <p:cNvSpPr/>
          <p:nvPr/>
        </p:nvSpPr>
        <p:spPr>
          <a:xfrm>
            <a:off x="3810000" y="4267200"/>
            <a:ext cx="2076450" cy="838200"/>
          </a:xfrm>
          <a:prstGeom prst="flowChartProcess">
            <a:avLst/>
          </a:prstGeom>
          <a:solidFill>
            <a:srgbClr val="CCFFFF"/>
          </a:solidFill>
          <a:ln w="9525" cap="flat" cmpd="sng">
            <a:solidFill>
              <a:srgbClr val="000000"/>
            </a:solidFill>
            <a:prstDash val="solid"/>
            <a:miter/>
            <a:headEnd type="none" w="med" len="med"/>
            <a:tailEnd type="none" w="med" len="med"/>
          </a:ln>
        </p:spPr>
        <p:txBody>
          <a:bodyPr anchor="t"/>
          <a:lstStyle/>
          <a:p>
            <a:pPr algn="ctr"/>
            <a:r>
              <a:rPr lang="zh-CN" altLang="en-US" sz="2400" b="1" dirty="0">
                <a:solidFill>
                  <a:srgbClr val="FF3300"/>
                </a:solidFill>
                <a:latin typeface="Times New Roman" panose="02020603050405020304" pitchFamily="18" charset="0"/>
                <a:ea typeface="宋体" panose="02010600030101010101" pitchFamily="2" charset="-122"/>
              </a:rPr>
              <a:t>群体←新群体</a:t>
            </a:r>
          </a:p>
          <a:p>
            <a:pPr algn="ctr"/>
            <a:r>
              <a:rPr lang="en-US" altLang="zh-CN" sz="2400" b="1" dirty="0">
                <a:solidFill>
                  <a:srgbClr val="FF3300"/>
                </a:solidFill>
                <a:latin typeface="Times New Roman" panose="02020603050405020304" pitchFamily="18" charset="0"/>
                <a:ea typeface="宋体" panose="02010600030101010101" pitchFamily="2" charset="-122"/>
              </a:rPr>
              <a:t>P(t)←P(t+1)</a:t>
            </a:r>
          </a:p>
        </p:txBody>
      </p:sp>
      <p:sp>
        <p:nvSpPr>
          <p:cNvPr id="17428" name="Line 22"/>
          <p:cNvSpPr/>
          <p:nvPr/>
        </p:nvSpPr>
        <p:spPr>
          <a:xfrm flipH="1">
            <a:off x="2514600" y="4076700"/>
            <a:ext cx="2362200" cy="0"/>
          </a:xfrm>
          <a:prstGeom prst="line">
            <a:avLst/>
          </a:prstGeom>
          <a:ln w="28575" cap="flat" cmpd="sng">
            <a:solidFill>
              <a:schemeClr val="tx1"/>
            </a:solidFill>
            <a:prstDash val="solid"/>
            <a:round/>
            <a:headEnd type="none" w="med" len="med"/>
            <a:tailEnd type="triangle" w="med" len="med"/>
          </a:ln>
        </p:spPr>
      </p:sp>
      <p:sp>
        <p:nvSpPr>
          <p:cNvPr id="17429" name="Line 23"/>
          <p:cNvSpPr/>
          <p:nvPr/>
        </p:nvSpPr>
        <p:spPr>
          <a:xfrm>
            <a:off x="4876800" y="4076700"/>
            <a:ext cx="0" cy="198438"/>
          </a:xfrm>
          <a:prstGeom prst="line">
            <a:avLst/>
          </a:prstGeom>
          <a:ln w="28575" cap="flat" cmpd="sng">
            <a:solidFill>
              <a:schemeClr val="tx1"/>
            </a:solidFill>
            <a:prstDash val="solid"/>
            <a:round/>
            <a:headEnd type="triangle" w="med" len="med"/>
            <a:tailEnd type="none" w="med" len="med"/>
          </a:ln>
        </p:spPr>
      </p:sp>
      <p:sp>
        <p:nvSpPr>
          <p:cNvPr id="17430" name="Line 24"/>
          <p:cNvSpPr/>
          <p:nvPr/>
        </p:nvSpPr>
        <p:spPr>
          <a:xfrm flipV="1">
            <a:off x="4876800" y="5091113"/>
            <a:ext cx="0" cy="179387"/>
          </a:xfrm>
          <a:prstGeom prst="line">
            <a:avLst/>
          </a:prstGeom>
          <a:ln w="28575" cap="flat" cmpd="sng">
            <a:solidFill>
              <a:schemeClr val="tx1"/>
            </a:solidFill>
            <a:prstDash val="solid"/>
            <a:round/>
            <a:headEnd type="none" w="med" len="med"/>
            <a:tailEnd type="triangle" w="med" len="med"/>
          </a:ln>
        </p:spPr>
      </p:sp>
      <p:sp>
        <p:nvSpPr>
          <p:cNvPr id="17431" name="AutoShape 25"/>
          <p:cNvSpPr/>
          <p:nvPr/>
        </p:nvSpPr>
        <p:spPr>
          <a:xfrm>
            <a:off x="6076950" y="4953000"/>
            <a:ext cx="152400" cy="1250950"/>
          </a:xfrm>
          <a:prstGeom prst="leftBrace">
            <a:avLst>
              <a:gd name="adj1" fmla="val 68364"/>
              <a:gd name="adj2" fmla="val 50000"/>
            </a:avLst>
          </a:prstGeom>
          <a:noFill/>
          <a:ln w="28575"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7432" name="Text Box 26"/>
          <p:cNvSpPr txBox="1"/>
          <p:nvPr/>
        </p:nvSpPr>
        <p:spPr>
          <a:xfrm>
            <a:off x="6305550" y="4800600"/>
            <a:ext cx="1371600" cy="457200"/>
          </a:xfrm>
          <a:prstGeom prst="rect">
            <a:avLst/>
          </a:prstGeom>
          <a:solidFill>
            <a:srgbClr val="CCFFFF"/>
          </a:solidFill>
          <a:ln w="9525" cap="flat" cmpd="sng">
            <a:solidFill>
              <a:srgbClr val="000000"/>
            </a:solidFill>
            <a:prstDash val="solid"/>
            <a:miter/>
            <a:headEnd type="none" w="med" len="med"/>
            <a:tailEnd type="none" w="med" len="med"/>
          </a:ln>
        </p:spPr>
        <p:txBody>
          <a:bodyPr anchor="t"/>
          <a:lstStyle/>
          <a:p>
            <a:pPr algn="ctr"/>
            <a:r>
              <a:rPr lang="en-US" altLang="zh-CN" sz="2400" b="1" dirty="0">
                <a:solidFill>
                  <a:srgbClr val="FF3300"/>
                </a:solidFill>
                <a:latin typeface="Times New Roman" panose="02020603050405020304" pitchFamily="18" charset="0"/>
                <a:ea typeface="宋体" panose="02010600030101010101" pitchFamily="2" charset="-122"/>
              </a:rPr>
              <a:t>1</a:t>
            </a:r>
            <a:r>
              <a:rPr lang="zh-CN" altLang="en-US" sz="2400" b="1" dirty="0">
                <a:solidFill>
                  <a:srgbClr val="FF3300"/>
                </a:solidFill>
                <a:latin typeface="Times New Roman" panose="02020603050405020304" pitchFamily="18" charset="0"/>
                <a:ea typeface="宋体" panose="02010600030101010101" pitchFamily="2" charset="-122"/>
              </a:rPr>
              <a:t>、选择</a:t>
            </a:r>
          </a:p>
        </p:txBody>
      </p:sp>
      <p:sp>
        <p:nvSpPr>
          <p:cNvPr id="17433" name="Text Box 27"/>
          <p:cNvSpPr txBox="1"/>
          <p:nvPr/>
        </p:nvSpPr>
        <p:spPr>
          <a:xfrm>
            <a:off x="6305550" y="5384800"/>
            <a:ext cx="1371600" cy="457200"/>
          </a:xfrm>
          <a:prstGeom prst="rect">
            <a:avLst/>
          </a:prstGeom>
          <a:solidFill>
            <a:srgbClr val="CCFFFF"/>
          </a:solidFill>
          <a:ln w="9525" cap="flat" cmpd="sng">
            <a:solidFill>
              <a:srgbClr val="000000"/>
            </a:solidFill>
            <a:prstDash val="solid"/>
            <a:miter/>
            <a:headEnd type="none" w="med" len="med"/>
            <a:tailEnd type="none" w="med" len="med"/>
          </a:ln>
        </p:spPr>
        <p:txBody>
          <a:bodyPr anchor="t"/>
          <a:lstStyle/>
          <a:p>
            <a:pPr algn="ctr"/>
            <a:r>
              <a:rPr lang="en-US" altLang="zh-CN" sz="2400" b="1" dirty="0">
                <a:solidFill>
                  <a:srgbClr val="FF3300"/>
                </a:solidFill>
                <a:latin typeface="Times New Roman" panose="02020603050405020304" pitchFamily="18" charset="0"/>
                <a:ea typeface="宋体" panose="02010600030101010101" pitchFamily="2" charset="-122"/>
              </a:rPr>
              <a:t>2</a:t>
            </a:r>
            <a:r>
              <a:rPr lang="zh-CN" altLang="en-US" sz="2400" b="1" dirty="0">
                <a:solidFill>
                  <a:srgbClr val="FF3300"/>
                </a:solidFill>
                <a:latin typeface="Times New Roman" panose="02020603050405020304" pitchFamily="18" charset="0"/>
                <a:ea typeface="宋体" panose="02010600030101010101" pitchFamily="2" charset="-122"/>
              </a:rPr>
              <a:t>、交叉</a:t>
            </a:r>
          </a:p>
        </p:txBody>
      </p:sp>
      <p:sp>
        <p:nvSpPr>
          <p:cNvPr id="17434" name="Text Box 28"/>
          <p:cNvSpPr txBox="1"/>
          <p:nvPr/>
        </p:nvSpPr>
        <p:spPr>
          <a:xfrm>
            <a:off x="6305550" y="5943600"/>
            <a:ext cx="1390650" cy="457200"/>
          </a:xfrm>
          <a:prstGeom prst="rect">
            <a:avLst/>
          </a:prstGeom>
          <a:solidFill>
            <a:srgbClr val="CCFFFF"/>
          </a:solidFill>
          <a:ln w="9525" cap="flat" cmpd="sng">
            <a:solidFill>
              <a:srgbClr val="000000"/>
            </a:solidFill>
            <a:prstDash val="solid"/>
            <a:miter/>
            <a:headEnd type="none" w="med" len="med"/>
            <a:tailEnd type="none" w="med" len="med"/>
          </a:ln>
        </p:spPr>
        <p:txBody>
          <a:bodyPr anchor="t"/>
          <a:lstStyle/>
          <a:p>
            <a:pPr algn="ctr"/>
            <a:r>
              <a:rPr lang="en-US" altLang="zh-CN" sz="2400" b="1" dirty="0">
                <a:solidFill>
                  <a:srgbClr val="FF3300"/>
                </a:solidFill>
                <a:latin typeface="Times New Roman" panose="02020603050405020304" pitchFamily="18" charset="0"/>
                <a:ea typeface="宋体" panose="02010600030101010101" pitchFamily="2" charset="-122"/>
              </a:rPr>
              <a:t>3</a:t>
            </a:r>
            <a:r>
              <a:rPr lang="zh-CN" altLang="en-US" sz="2400" b="1" dirty="0">
                <a:solidFill>
                  <a:srgbClr val="FF3300"/>
                </a:solidFill>
                <a:latin typeface="Times New Roman" panose="02020603050405020304" pitchFamily="18" charset="0"/>
                <a:ea typeface="宋体" panose="02010600030101010101" pitchFamily="2" charset="-122"/>
              </a:rPr>
              <a:t>、变异</a:t>
            </a:r>
          </a:p>
        </p:txBody>
      </p:sp>
      <p:sp>
        <p:nvSpPr>
          <p:cNvPr id="17435" name="Line 36"/>
          <p:cNvSpPr/>
          <p:nvPr/>
        </p:nvSpPr>
        <p:spPr>
          <a:xfrm>
            <a:off x="2514600" y="6705600"/>
            <a:ext cx="0" cy="152400"/>
          </a:xfrm>
          <a:prstGeom prst="line">
            <a:avLst/>
          </a:prstGeom>
          <a:ln w="28575" cap="flat" cmpd="sng">
            <a:solidFill>
              <a:schemeClr val="tx1"/>
            </a:solidFill>
            <a:prstDash val="solid"/>
            <a:round/>
            <a:headEnd type="none" w="med" len="med"/>
            <a:tailEnd type="none" w="med" len="med"/>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CC6600"/>
                </a:solidFill>
                <a:ea typeface="宋体" panose="02010600030101010101" pitchFamily="2" charset="-122"/>
              </a:rPr>
              <a:t>2 </a:t>
            </a:r>
            <a:r>
              <a:rPr lang="zh-CN" altLang="en-US" dirty="0">
                <a:solidFill>
                  <a:srgbClr val="CC6600"/>
                </a:solidFill>
                <a:ea typeface="宋体" panose="02010600030101010101" pitchFamily="2" charset="-122"/>
              </a:rPr>
              <a:t>标准遗传算法</a:t>
            </a:r>
          </a:p>
        </p:txBody>
      </p:sp>
      <p:sp>
        <p:nvSpPr>
          <p:cNvPr id="18434" name="Rectangle 3"/>
          <p:cNvSpPr>
            <a:spLocks noGrp="1"/>
          </p:cNvSpPr>
          <p:nvPr>
            <p:ph type="body" sz="half" idx="1"/>
          </p:nvPr>
        </p:nvSpPr>
        <p:spPr>
          <a:xfrm>
            <a:off x="457200" y="1338263"/>
            <a:ext cx="8229600" cy="2319337"/>
          </a:xfrm>
        </p:spPr>
        <p:txBody>
          <a:bodyPr wrap="square" lIns="91440" tIns="45720" rIns="91440" bIns="45720" anchor="t"/>
          <a:lstStyle/>
          <a:p>
            <a:pPr eaLnBrk="1" hangingPunct="1">
              <a:buNone/>
            </a:pPr>
            <a:r>
              <a:rPr lang="en-US" altLang="zh-CN" sz="2800" dirty="0">
                <a:solidFill>
                  <a:srgbClr val="CC6600"/>
                </a:solidFill>
                <a:latin typeface="Arial" panose="020B0604020202020204" pitchFamily="34" charset="0"/>
                <a:ea typeface="宋体" panose="02010600030101010101" pitchFamily="2" charset="-122"/>
              </a:rPr>
              <a:t>2.3</a:t>
            </a:r>
            <a:r>
              <a:rPr lang="en-US" altLang="zh-CN" sz="2800" dirty="0">
                <a:solidFill>
                  <a:srgbClr val="CC6600"/>
                </a:solidFill>
                <a:ea typeface="宋体" panose="02010600030101010101" pitchFamily="2" charset="-122"/>
              </a:rPr>
              <a:t> </a:t>
            </a:r>
            <a:r>
              <a:rPr lang="zh-CN" altLang="en-US" sz="2800" dirty="0">
                <a:solidFill>
                  <a:srgbClr val="CC6600"/>
                </a:solidFill>
                <a:ea typeface="宋体" panose="02010600030101010101" pitchFamily="2" charset="-122"/>
              </a:rPr>
              <a:t>遗传算法的若干概念</a:t>
            </a:r>
          </a:p>
          <a:p>
            <a:pPr eaLnBrk="1" hangingPunct="1">
              <a:buChar char="p"/>
            </a:pPr>
            <a:r>
              <a:rPr lang="zh-CN" altLang="en-US" sz="2400" dirty="0">
                <a:ea typeface="宋体" panose="02010600030101010101" pitchFamily="2" charset="-122"/>
              </a:rPr>
              <a:t>个体</a:t>
            </a:r>
            <a:r>
              <a:rPr lang="en-US" altLang="zh-CN" sz="2400" dirty="0">
                <a:latin typeface="Times New Roman" panose="02020603050405020304" pitchFamily="18" charset="0"/>
                <a:ea typeface="宋体" panose="02010600030101010101" pitchFamily="2" charset="-122"/>
              </a:rPr>
              <a:t>(Individual)</a:t>
            </a:r>
            <a:r>
              <a:rPr lang="en-US" altLang="zh-CN" sz="2400" dirty="0">
                <a:ea typeface="宋体" panose="02010600030101010101" pitchFamily="2" charset="-122"/>
              </a:rPr>
              <a:t>    </a:t>
            </a:r>
            <a:r>
              <a:rPr lang="zh-CN" altLang="en-US" sz="2400" dirty="0">
                <a:ea typeface="宋体" panose="02010600030101010101" pitchFamily="2" charset="-122"/>
              </a:rPr>
              <a:t>称         为个体空间，个体空间的元素                      称为个体，它是染色体带有特征的实体。分量           称为基因，正整数  称为个体的基因长度。 </a:t>
            </a:r>
          </a:p>
        </p:txBody>
      </p:sp>
      <p:graphicFrame>
        <p:nvGraphicFramePr>
          <p:cNvPr id="18435" name="Object 24"/>
          <p:cNvGraphicFramePr>
            <a:graphicFrameLocks noGrp="1" noChangeAspect="1"/>
          </p:cNvGraphicFramePr>
          <p:nvPr>
            <p:ph sz="half" idx="2"/>
          </p:nvPr>
        </p:nvGraphicFramePr>
        <p:xfrm>
          <a:off x="3771900" y="1917700"/>
          <a:ext cx="990600" cy="444500"/>
        </p:xfrm>
        <a:graphic>
          <a:graphicData uri="http://schemas.openxmlformats.org/presentationml/2006/ole">
            <mc:AlternateContent xmlns:mc="http://schemas.openxmlformats.org/markup-compatibility/2006">
              <mc:Choice xmlns:v="urn:schemas-microsoft-com:vml" Requires="v">
                <p:oleObj spid="_x0000_s3110" r:id="rId3" imgW="825500" imgH="368300" progId="Equation.DSMT4">
                  <p:embed/>
                </p:oleObj>
              </mc:Choice>
              <mc:Fallback>
                <p:oleObj r:id="rId3" imgW="825500" imgH="368300" progId="Equation.DSMT4">
                  <p:embed/>
                  <p:pic>
                    <p:nvPicPr>
                      <p:cNvPr id="0" name="图片 3090"/>
                      <p:cNvPicPr/>
                      <p:nvPr/>
                    </p:nvPicPr>
                    <p:blipFill>
                      <a:blip r:embed="rId4">
                        <a:clrChange>
                          <a:clrFrom>
                            <a:srgbClr val="000000"/>
                          </a:clrFrom>
                          <a:clrTo>
                            <a:srgbClr val="003366"/>
                          </a:clrTo>
                        </a:clrChange>
                      </a:blip>
                      <a:stretch>
                        <a:fillRect/>
                      </a:stretch>
                    </p:blipFill>
                    <p:spPr>
                      <a:xfrm>
                        <a:off x="3771900" y="1917700"/>
                        <a:ext cx="990600" cy="444500"/>
                      </a:xfrm>
                      <a:prstGeom prst="rect">
                        <a:avLst/>
                      </a:prstGeom>
                      <a:noFill/>
                      <a:ln w="38100">
                        <a:miter/>
                      </a:ln>
                    </p:spPr>
                  </p:pic>
                </p:oleObj>
              </mc:Fallback>
            </mc:AlternateContent>
          </a:graphicData>
        </a:graphic>
      </p:graphicFrame>
      <p:pic>
        <p:nvPicPr>
          <p:cNvPr id="18436" name="Picture 36"/>
          <p:cNvPicPr>
            <a:picLocks noChangeAspect="1"/>
          </p:cNvPicPr>
          <p:nvPr/>
        </p:nvPicPr>
        <p:blipFill>
          <a:blip r:embed="rId5">
            <a:clrChange>
              <a:clrFrom>
                <a:srgbClr val="000000"/>
              </a:clrFrom>
              <a:clrTo>
                <a:srgbClr val="003366"/>
              </a:clrTo>
            </a:clrChange>
          </a:blip>
          <a:stretch>
            <a:fillRect/>
          </a:stretch>
        </p:blipFill>
        <p:spPr>
          <a:xfrm>
            <a:off x="1219200" y="2311400"/>
            <a:ext cx="2209800" cy="441325"/>
          </a:xfrm>
          <a:prstGeom prst="rect">
            <a:avLst/>
          </a:prstGeom>
          <a:noFill/>
          <a:ln w="9525">
            <a:noFill/>
          </a:ln>
        </p:spPr>
      </p:pic>
      <p:pic>
        <p:nvPicPr>
          <p:cNvPr id="18437" name="Picture 38"/>
          <p:cNvPicPr>
            <a:picLocks noChangeAspect="1"/>
          </p:cNvPicPr>
          <p:nvPr/>
        </p:nvPicPr>
        <p:blipFill>
          <a:blip r:embed="rId6">
            <a:clrChange>
              <a:clrFrom>
                <a:srgbClr val="000000"/>
              </a:clrFrom>
              <a:clrTo>
                <a:srgbClr val="003366"/>
              </a:clrTo>
            </a:clrChange>
          </a:blip>
          <a:stretch>
            <a:fillRect/>
          </a:stretch>
        </p:blipFill>
        <p:spPr>
          <a:xfrm>
            <a:off x="2133600" y="2667000"/>
            <a:ext cx="1066800" cy="441325"/>
          </a:xfrm>
          <a:prstGeom prst="rect">
            <a:avLst/>
          </a:prstGeom>
          <a:noFill/>
          <a:ln w="9525">
            <a:noFill/>
          </a:ln>
        </p:spPr>
      </p:pic>
      <p:pic>
        <p:nvPicPr>
          <p:cNvPr id="18438" name="Picture 39"/>
          <p:cNvPicPr>
            <a:picLocks noChangeAspect="1"/>
          </p:cNvPicPr>
          <p:nvPr/>
        </p:nvPicPr>
        <p:blipFill>
          <a:blip r:embed="rId7">
            <a:clrChange>
              <a:clrFrom>
                <a:srgbClr val="000000"/>
              </a:clrFrom>
              <a:clrTo>
                <a:srgbClr val="003366"/>
              </a:clrTo>
            </a:clrChange>
          </a:blip>
          <a:stretch>
            <a:fillRect/>
          </a:stretch>
        </p:blipFill>
        <p:spPr>
          <a:xfrm>
            <a:off x="5715000" y="2667000"/>
            <a:ext cx="215900" cy="457200"/>
          </a:xfrm>
          <a:prstGeom prst="rect">
            <a:avLst/>
          </a:prstGeom>
          <a:noFill/>
          <a:ln w="9525">
            <a:noFill/>
          </a:ln>
        </p:spPr>
      </p:pic>
      <p:sp>
        <p:nvSpPr>
          <p:cNvPr id="18439" name="Text Box 40"/>
          <p:cNvSpPr txBox="1"/>
          <p:nvPr/>
        </p:nvSpPr>
        <p:spPr>
          <a:xfrm>
            <a:off x="457200" y="3657600"/>
            <a:ext cx="8382000" cy="1698625"/>
          </a:xfrm>
          <a:prstGeom prst="rect">
            <a:avLst/>
          </a:prstGeom>
          <a:noFill/>
          <a:ln w="9525">
            <a:noFill/>
          </a:ln>
        </p:spPr>
        <p:txBody>
          <a:bodyPr anchor="t">
            <a:spAutoFit/>
          </a:bodyPr>
          <a:lstStyle/>
          <a:p>
            <a:pPr>
              <a:spcBef>
                <a:spcPct val="40000"/>
              </a:spcBef>
              <a:buClr>
                <a:schemeClr val="hlink"/>
              </a:buClr>
              <a:buFont typeface="Wingdings" panose="05000000000000000000" pitchFamily="2" charset="2"/>
              <a:buChar char="p"/>
            </a:pPr>
            <a:r>
              <a:rPr lang="zh-CN" altLang="en-US" sz="2400" b="1" dirty="0">
                <a:latin typeface="Verdana" panose="020B0604030504040204" pitchFamily="34" charset="0"/>
                <a:ea typeface="宋体" panose="02010600030101010101" pitchFamily="2" charset="-122"/>
              </a:rPr>
              <a:t>种群</a:t>
            </a:r>
            <a:r>
              <a:rPr lang="en-US" altLang="zh-CN" sz="2400" b="1" dirty="0">
                <a:latin typeface="Times New Roman" panose="02020603050405020304" pitchFamily="18" charset="0"/>
                <a:ea typeface="宋体" panose="02010600030101010101" pitchFamily="2" charset="-122"/>
              </a:rPr>
              <a:t>(Population)</a:t>
            </a:r>
            <a:r>
              <a:rPr lang="en-US" altLang="zh-CN" sz="2400" b="1" dirty="0">
                <a:latin typeface="Verdana" panose="020B0604030504040204" pitchFamily="34" charset="0"/>
                <a:ea typeface="宋体" panose="02010600030101010101" pitchFamily="2" charset="-122"/>
              </a:rPr>
              <a:t>    </a:t>
            </a:r>
            <a:r>
              <a:rPr lang="zh-CN" altLang="en-US" sz="2400" b="1" dirty="0">
                <a:latin typeface="Verdana" panose="020B0604030504040204" pitchFamily="34" charset="0"/>
                <a:ea typeface="宋体" panose="02010600030101010101" pitchFamily="2" charset="-122"/>
              </a:rPr>
              <a:t>称个体空间</a:t>
            </a:r>
            <a:r>
              <a:rPr lang="en-US" altLang="zh-CN" sz="2400" b="1" dirty="0">
                <a:latin typeface="Times New Roman" panose="02020603050405020304" pitchFamily="18" charset="0"/>
                <a:ea typeface="宋体" panose="02010600030101010101" pitchFamily="2" charset="-122"/>
              </a:rPr>
              <a:t>S</a:t>
            </a:r>
            <a:r>
              <a:rPr lang="zh-CN" altLang="en-US" sz="2400" b="1" dirty="0">
                <a:latin typeface="Verdana" panose="020B0604030504040204" pitchFamily="34" charset="0"/>
                <a:ea typeface="宋体" panose="02010600030101010101" pitchFamily="2" charset="-122"/>
              </a:rPr>
              <a:t>中</a:t>
            </a:r>
            <a:r>
              <a:rPr lang="en-US" altLang="zh-CN" sz="2400" b="1" dirty="0">
                <a:latin typeface="Times New Roman" panose="02020603050405020304" pitchFamily="18" charset="0"/>
                <a:ea typeface="宋体" panose="02010600030101010101" pitchFamily="2" charset="-122"/>
              </a:rPr>
              <a:t>N</a:t>
            </a:r>
            <a:r>
              <a:rPr lang="zh-CN" altLang="en-US" sz="2400" b="1" dirty="0">
                <a:latin typeface="Verdana" panose="020B0604030504040204" pitchFamily="34" charset="0"/>
                <a:ea typeface="宋体" panose="02010600030101010101" pitchFamily="2" charset="-122"/>
              </a:rPr>
              <a:t>个个体组成的一个子集（个体允许重复）称为一个种群，记为：</a:t>
            </a:r>
            <a:br>
              <a:rPr lang="zh-CN" altLang="en-US" sz="2400" b="1" dirty="0">
                <a:latin typeface="Verdana" panose="020B0604030504040204" pitchFamily="34" charset="0"/>
                <a:ea typeface="宋体" panose="02010600030101010101" pitchFamily="2" charset="-122"/>
              </a:rPr>
            </a:br>
            <a:endParaRPr lang="zh-CN" altLang="en-US" sz="2400" b="1" dirty="0">
              <a:latin typeface="Verdana" panose="020B0604030504040204" pitchFamily="34" charset="0"/>
              <a:ea typeface="宋体" panose="02010600030101010101" pitchFamily="2" charset="-122"/>
            </a:endParaRPr>
          </a:p>
          <a:p>
            <a:pPr>
              <a:spcBef>
                <a:spcPct val="40000"/>
              </a:spcBef>
              <a:buClr>
                <a:schemeClr val="hlink"/>
              </a:buClr>
              <a:buFont typeface="Wingdings" panose="05000000000000000000" pitchFamily="2" charset="2"/>
              <a:buNone/>
            </a:pPr>
            <a:r>
              <a:rPr lang="zh-CN" altLang="en-US" sz="2400" b="1" dirty="0">
                <a:latin typeface="Verdana" panose="020B0604030504040204" pitchFamily="34" charset="0"/>
                <a:ea typeface="宋体" panose="02010600030101010101" pitchFamily="2" charset="-122"/>
              </a:rPr>
              <a:t>其中                         ，</a:t>
            </a:r>
            <a:r>
              <a:rPr lang="en-US" altLang="zh-CN" sz="2400" b="1" dirty="0">
                <a:latin typeface="Times New Roman" panose="02020603050405020304" pitchFamily="18" charset="0"/>
                <a:ea typeface="宋体" panose="02010600030101010101" pitchFamily="2" charset="-122"/>
              </a:rPr>
              <a:t>N</a:t>
            </a:r>
            <a:r>
              <a:rPr lang="zh-CN" altLang="en-US" sz="2400" b="1" dirty="0">
                <a:latin typeface="Verdana" panose="020B0604030504040204" pitchFamily="34" charset="0"/>
                <a:ea typeface="宋体" panose="02010600030101010101" pitchFamily="2" charset="-122"/>
              </a:rPr>
              <a:t>称为种群规模。</a:t>
            </a:r>
          </a:p>
        </p:txBody>
      </p:sp>
      <p:graphicFrame>
        <p:nvGraphicFramePr>
          <p:cNvPr id="18440" name="Object 44"/>
          <p:cNvGraphicFramePr>
            <a:graphicFrameLocks noChangeAspect="1"/>
          </p:cNvGraphicFramePr>
          <p:nvPr/>
        </p:nvGraphicFramePr>
        <p:xfrm>
          <a:off x="3200400" y="4419600"/>
          <a:ext cx="2387600" cy="457200"/>
        </p:xfrm>
        <a:graphic>
          <a:graphicData uri="http://schemas.openxmlformats.org/presentationml/2006/ole">
            <mc:AlternateContent xmlns:mc="http://schemas.openxmlformats.org/markup-compatibility/2006">
              <mc:Choice xmlns:v="urn:schemas-microsoft-com:vml" Requires="v">
                <p:oleObj spid="_x0000_s3111" r:id="rId8" imgW="1587500" imgH="304800" progId="Equation.DSMT4">
                  <p:embed/>
                </p:oleObj>
              </mc:Choice>
              <mc:Fallback>
                <p:oleObj r:id="rId8" imgW="1587500" imgH="304800" progId="Equation.DSMT4">
                  <p:embed/>
                  <p:pic>
                    <p:nvPicPr>
                      <p:cNvPr id="0" name="图片 3089"/>
                      <p:cNvPicPr/>
                      <p:nvPr/>
                    </p:nvPicPr>
                    <p:blipFill>
                      <a:blip r:embed="rId9">
                        <a:clrChange>
                          <a:clrFrom>
                            <a:srgbClr val="000000"/>
                          </a:clrFrom>
                          <a:clrTo>
                            <a:srgbClr val="003366"/>
                          </a:clrTo>
                        </a:clrChange>
                      </a:blip>
                      <a:stretch>
                        <a:fillRect/>
                      </a:stretch>
                    </p:blipFill>
                    <p:spPr>
                      <a:xfrm>
                        <a:off x="3200400" y="4419600"/>
                        <a:ext cx="2387600" cy="457200"/>
                      </a:xfrm>
                      <a:prstGeom prst="rect">
                        <a:avLst/>
                      </a:prstGeom>
                      <a:noFill/>
                      <a:ln w="38100">
                        <a:noFill/>
                        <a:miter/>
                      </a:ln>
                    </p:spPr>
                  </p:pic>
                </p:oleObj>
              </mc:Fallback>
            </mc:AlternateContent>
          </a:graphicData>
        </a:graphic>
      </p:graphicFrame>
      <p:graphicFrame>
        <p:nvGraphicFramePr>
          <p:cNvPr id="18441" name="Object 46"/>
          <p:cNvGraphicFramePr>
            <a:graphicFrameLocks noChangeAspect="1"/>
          </p:cNvGraphicFramePr>
          <p:nvPr/>
        </p:nvGraphicFramePr>
        <p:xfrm>
          <a:off x="1219200" y="4953000"/>
          <a:ext cx="2514600" cy="449263"/>
        </p:xfrm>
        <a:graphic>
          <a:graphicData uri="http://schemas.openxmlformats.org/presentationml/2006/ole">
            <mc:AlternateContent xmlns:mc="http://schemas.openxmlformats.org/markup-compatibility/2006">
              <mc:Choice xmlns:v="urn:schemas-microsoft-com:vml" Requires="v">
                <p:oleObj spid="_x0000_s3112" r:id="rId10" imgW="1778000" imgH="317500" progId="Equation.DSMT4">
                  <p:embed/>
                </p:oleObj>
              </mc:Choice>
              <mc:Fallback>
                <p:oleObj r:id="rId10" imgW="1778000" imgH="317500" progId="Equation.DSMT4">
                  <p:embed/>
                  <p:pic>
                    <p:nvPicPr>
                      <p:cNvPr id="0" name="图片 3091"/>
                      <p:cNvPicPr/>
                      <p:nvPr/>
                    </p:nvPicPr>
                    <p:blipFill>
                      <a:blip r:embed="rId11">
                        <a:clrChange>
                          <a:clrFrom>
                            <a:srgbClr val="000000"/>
                          </a:clrFrom>
                          <a:clrTo>
                            <a:srgbClr val="003366"/>
                          </a:clrTo>
                        </a:clrChange>
                      </a:blip>
                      <a:stretch>
                        <a:fillRect/>
                      </a:stretch>
                    </p:blipFill>
                    <p:spPr>
                      <a:xfrm>
                        <a:off x="1219200" y="4953000"/>
                        <a:ext cx="2514600" cy="449263"/>
                      </a:xfrm>
                      <a:prstGeom prst="rect">
                        <a:avLst/>
                      </a:prstGeom>
                      <a:noFill/>
                      <a:ln w="38100">
                        <a:noFill/>
                        <a:miter/>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CC6600"/>
                </a:solidFill>
                <a:ea typeface="宋体" panose="02010600030101010101" pitchFamily="2" charset="-122"/>
              </a:rPr>
              <a:t>2 </a:t>
            </a:r>
            <a:r>
              <a:rPr lang="zh-CN" altLang="en-US" dirty="0">
                <a:solidFill>
                  <a:srgbClr val="CC6600"/>
                </a:solidFill>
                <a:ea typeface="宋体" panose="02010600030101010101" pitchFamily="2" charset="-122"/>
              </a:rPr>
              <a:t>标准遗传算法</a:t>
            </a:r>
          </a:p>
        </p:txBody>
      </p:sp>
      <p:sp>
        <p:nvSpPr>
          <p:cNvPr id="19458" name="Rectangle 3"/>
          <p:cNvSpPr>
            <a:spLocks noGrp="1"/>
          </p:cNvSpPr>
          <p:nvPr>
            <p:ph idx="1"/>
          </p:nvPr>
        </p:nvSpPr>
        <p:spPr>
          <a:xfrm>
            <a:off x="457200" y="1338263"/>
            <a:ext cx="8229600" cy="490537"/>
          </a:xfrm>
        </p:spPr>
        <p:txBody>
          <a:bodyPr wrap="square" lIns="91440" tIns="45720" rIns="91440" bIns="45720" anchor="t"/>
          <a:lstStyle/>
          <a:p>
            <a:pPr eaLnBrk="1" hangingPunct="1">
              <a:lnSpc>
                <a:spcPct val="90000"/>
              </a:lnSpc>
              <a:buNone/>
            </a:pPr>
            <a:r>
              <a:rPr lang="en-US" altLang="zh-CN" sz="2800" dirty="0">
                <a:solidFill>
                  <a:srgbClr val="CC6600"/>
                </a:solidFill>
                <a:latin typeface="Arial" panose="020B0604020202020204" pitchFamily="34" charset="0"/>
                <a:ea typeface="宋体" panose="02010600030101010101" pitchFamily="2" charset="-122"/>
              </a:rPr>
              <a:t>2.3</a:t>
            </a:r>
            <a:r>
              <a:rPr lang="en-US" altLang="zh-CN" sz="2800" dirty="0">
                <a:solidFill>
                  <a:srgbClr val="CC6600"/>
                </a:solidFill>
                <a:ea typeface="宋体" panose="02010600030101010101" pitchFamily="2" charset="-122"/>
              </a:rPr>
              <a:t> </a:t>
            </a:r>
            <a:r>
              <a:rPr lang="zh-CN" altLang="en-US" sz="2800" dirty="0">
                <a:solidFill>
                  <a:srgbClr val="CC6600"/>
                </a:solidFill>
                <a:ea typeface="宋体" panose="02010600030101010101" pitchFamily="2" charset="-122"/>
              </a:rPr>
              <a:t>遗传算法的若干概念</a:t>
            </a:r>
            <a:endParaRPr lang="zh-CN" altLang="en-US" sz="2800" dirty="0">
              <a:ea typeface="宋体" panose="02010600030101010101" pitchFamily="2" charset="-122"/>
            </a:endParaRPr>
          </a:p>
        </p:txBody>
      </p:sp>
      <p:sp>
        <p:nvSpPr>
          <p:cNvPr id="19459" name="Text Box 4"/>
          <p:cNvSpPr txBox="1"/>
          <p:nvPr/>
        </p:nvSpPr>
        <p:spPr>
          <a:xfrm>
            <a:off x="609600" y="1905000"/>
            <a:ext cx="8001000" cy="2647950"/>
          </a:xfrm>
          <a:prstGeom prst="rect">
            <a:avLst/>
          </a:prstGeom>
          <a:noFill/>
          <a:ln w="9525">
            <a:noFill/>
          </a:ln>
        </p:spPr>
        <p:txBody>
          <a:bodyPr anchor="t">
            <a:spAutoFit/>
          </a:bodyPr>
          <a:lstStyle/>
          <a:p>
            <a:pPr>
              <a:spcBef>
                <a:spcPct val="40000"/>
              </a:spcBef>
              <a:buClr>
                <a:schemeClr val="hlink"/>
              </a:buClr>
              <a:buFont typeface="Wingdings" panose="05000000000000000000" pitchFamily="2" charset="2"/>
              <a:buChar char="p"/>
            </a:pPr>
            <a:r>
              <a:rPr lang="zh-CN" altLang="en-US" sz="2400" b="1" dirty="0">
                <a:latin typeface="Verdana" panose="020B0604030504040204" pitchFamily="34" charset="0"/>
                <a:ea typeface="宋体" panose="02010600030101010101" pitchFamily="2" charset="-122"/>
              </a:rPr>
              <a:t>适应度</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Fitness</a:t>
            </a:r>
            <a:r>
              <a:rPr lang="zh-CN" altLang="en-US" sz="2400" b="1" dirty="0">
                <a:latin typeface="Times New Roman" panose="02020603050405020304" pitchFamily="18" charset="0"/>
                <a:ea typeface="宋体" panose="02010600030101010101" pitchFamily="2" charset="-122"/>
              </a:rPr>
              <a:t>）</a:t>
            </a:r>
            <a:r>
              <a:rPr lang="zh-CN" altLang="en-US" sz="2400" b="1" dirty="0">
                <a:latin typeface="Verdana" panose="020B0604030504040204" pitchFamily="34" charset="0"/>
                <a:ea typeface="宋体" panose="02010600030101010101" pitchFamily="2" charset="-122"/>
              </a:rPr>
              <a:t>   在研究自然界中生物的遗传和进化现象时，生物学家使用适应度这个术语来度量某个物种对于生存环境的适应程度。对生存环境适应程度较高的物种将获得更多的繁殖机会，而对生存环境适应程度较低的物种，其繁殖机会就会相对较少，甚至逐渐灭绝。在遗传算法中，一般通过适应度函数</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Fitness function</a:t>
            </a:r>
            <a:r>
              <a:rPr lang="zh-CN" altLang="en-US" sz="2400" b="1" dirty="0">
                <a:latin typeface="Times New Roman" panose="02020603050405020304" pitchFamily="18" charset="0"/>
                <a:ea typeface="宋体" panose="02010600030101010101" pitchFamily="2" charset="-122"/>
              </a:rPr>
              <a:t>）</a:t>
            </a:r>
            <a:r>
              <a:rPr lang="zh-CN" altLang="en-US" sz="2400" b="1" dirty="0">
                <a:latin typeface="Verdana" panose="020B0604030504040204" pitchFamily="34" charset="0"/>
                <a:ea typeface="宋体" panose="02010600030101010101" pitchFamily="2" charset="-122"/>
              </a:rPr>
              <a:t>来衡量某一个体的适应度高低。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CC6600"/>
                </a:solidFill>
                <a:ea typeface="宋体" panose="02010600030101010101" pitchFamily="2" charset="-122"/>
              </a:rPr>
              <a:t>2 </a:t>
            </a:r>
            <a:r>
              <a:rPr lang="zh-CN" altLang="en-US" dirty="0">
                <a:solidFill>
                  <a:srgbClr val="CC6600"/>
                </a:solidFill>
                <a:ea typeface="宋体" panose="02010600030101010101" pitchFamily="2" charset="-122"/>
              </a:rPr>
              <a:t>标准遗传算法</a:t>
            </a:r>
          </a:p>
        </p:txBody>
      </p:sp>
      <p:sp>
        <p:nvSpPr>
          <p:cNvPr id="20482" name="Rectangle 3"/>
          <p:cNvSpPr>
            <a:spLocks noGrp="1"/>
          </p:cNvSpPr>
          <p:nvPr>
            <p:ph idx="1"/>
          </p:nvPr>
        </p:nvSpPr>
        <p:spPr>
          <a:xfrm>
            <a:off x="533400" y="3657600"/>
            <a:ext cx="8153400" cy="2743200"/>
          </a:xfrm>
        </p:spPr>
        <p:txBody>
          <a:bodyPr wrap="square" lIns="91440" tIns="45720" rIns="91440" bIns="45720" anchor="t"/>
          <a:lstStyle/>
          <a:p>
            <a:pPr marL="0" indent="0" eaLnBrk="1" hangingPunct="1">
              <a:buChar char="p"/>
            </a:pPr>
            <a:r>
              <a:rPr lang="zh-CN" altLang="en-US" sz="2400" dirty="0">
                <a:ea typeface="宋体" panose="02010600030101010101" pitchFamily="2" charset="-122"/>
              </a:rPr>
              <a:t>解码</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Decoding</a:t>
            </a:r>
            <a:r>
              <a:rPr lang="zh-CN" altLang="en-US" sz="2400" dirty="0">
                <a:latin typeface="Times New Roman" panose="02020603050405020304" pitchFamily="18" charset="0"/>
                <a:ea typeface="宋体" panose="02010600030101010101" pitchFamily="2" charset="-122"/>
              </a:rPr>
              <a:t>）</a:t>
            </a:r>
            <a:r>
              <a:rPr lang="zh-CN" altLang="en-US" sz="2400" dirty="0">
                <a:ea typeface="宋体" panose="02010600030101010101" pitchFamily="2" charset="-122"/>
              </a:rPr>
              <a:t>  解码是将遗传算法所搜索到的最优个体的染色体转换成待求解问题的实际最优解的过程，即编码的逆过程。</a:t>
            </a:r>
          </a:p>
          <a:p>
            <a:pPr marL="0" indent="0" eaLnBrk="1" hangingPunct="1">
              <a:buNone/>
            </a:pPr>
            <a:r>
              <a:rPr lang="zh-CN" altLang="en-US" dirty="0">
                <a:ea typeface="宋体" panose="02010600030101010101" pitchFamily="2" charset="-122"/>
              </a:rPr>
              <a:t>      </a:t>
            </a:r>
          </a:p>
        </p:txBody>
      </p:sp>
      <p:sp>
        <p:nvSpPr>
          <p:cNvPr id="20483" name="Rectangle 4"/>
          <p:cNvSpPr/>
          <p:nvPr/>
        </p:nvSpPr>
        <p:spPr>
          <a:xfrm>
            <a:off x="457200" y="1338263"/>
            <a:ext cx="8229600" cy="490537"/>
          </a:xfrm>
          <a:prstGeom prst="rect">
            <a:avLst/>
          </a:prstGeom>
          <a:noFill/>
          <a:ln w="9525">
            <a:noFill/>
          </a:ln>
        </p:spPr>
        <p:txBody>
          <a:bodyPr anchor="t"/>
          <a:lstStyle/>
          <a:p>
            <a:pPr marL="342900" indent="-342900">
              <a:lnSpc>
                <a:spcPct val="90000"/>
              </a:lnSpc>
              <a:spcBef>
                <a:spcPct val="40000"/>
              </a:spcBef>
              <a:buClr>
                <a:schemeClr val="hlink"/>
              </a:buClr>
              <a:buFont typeface="Wingdings" panose="05000000000000000000" pitchFamily="2" charset="2"/>
              <a:buNone/>
            </a:pPr>
            <a:r>
              <a:rPr lang="en-US" altLang="zh-CN" sz="2800" b="1" dirty="0">
                <a:solidFill>
                  <a:srgbClr val="CC6600"/>
                </a:solidFill>
                <a:latin typeface="Arial" panose="020B0604020202020204" pitchFamily="34" charset="0"/>
                <a:ea typeface="宋体" panose="02010600030101010101" pitchFamily="2" charset="-122"/>
              </a:rPr>
              <a:t>2.3</a:t>
            </a:r>
            <a:r>
              <a:rPr lang="en-US" altLang="zh-CN" sz="2800" b="1" dirty="0">
                <a:solidFill>
                  <a:srgbClr val="CC6600"/>
                </a:solidFill>
                <a:latin typeface="Verdana" panose="020B0604030504040204" pitchFamily="34" charset="0"/>
                <a:ea typeface="宋体" panose="02010600030101010101" pitchFamily="2" charset="-122"/>
              </a:rPr>
              <a:t> </a:t>
            </a:r>
            <a:r>
              <a:rPr lang="zh-CN" altLang="en-US" sz="2800" b="1" dirty="0">
                <a:solidFill>
                  <a:srgbClr val="CC6600"/>
                </a:solidFill>
                <a:latin typeface="Verdana" panose="020B0604030504040204" pitchFamily="34" charset="0"/>
                <a:ea typeface="宋体" panose="02010600030101010101" pitchFamily="2" charset="-122"/>
              </a:rPr>
              <a:t>遗传算法的若干概念</a:t>
            </a:r>
            <a:endParaRPr lang="zh-CN" altLang="en-US" sz="2800" b="1" dirty="0">
              <a:latin typeface="Verdana" panose="020B0604030504040204" pitchFamily="34" charset="0"/>
              <a:ea typeface="宋体" panose="02010600030101010101" pitchFamily="2" charset="-122"/>
            </a:endParaRPr>
          </a:p>
        </p:txBody>
      </p:sp>
      <p:sp>
        <p:nvSpPr>
          <p:cNvPr id="20484" name="Text Box 7"/>
          <p:cNvSpPr txBox="1"/>
          <p:nvPr/>
        </p:nvSpPr>
        <p:spPr>
          <a:xfrm>
            <a:off x="533400" y="1981200"/>
            <a:ext cx="8001000" cy="1187450"/>
          </a:xfrm>
          <a:prstGeom prst="rect">
            <a:avLst/>
          </a:prstGeom>
          <a:noFill/>
          <a:ln w="9525">
            <a:noFill/>
          </a:ln>
        </p:spPr>
        <p:txBody>
          <a:bodyPr anchor="t">
            <a:spAutoFit/>
          </a:bodyPr>
          <a:lstStyle/>
          <a:p>
            <a:pPr>
              <a:spcBef>
                <a:spcPct val="40000"/>
              </a:spcBef>
              <a:buClr>
                <a:schemeClr val="hlink"/>
              </a:buClr>
              <a:buFont typeface="Wingdings" panose="05000000000000000000" pitchFamily="2" charset="2"/>
              <a:buChar char="p"/>
            </a:pPr>
            <a:r>
              <a:rPr lang="zh-CN" altLang="en-US" sz="2400" b="1" dirty="0">
                <a:latin typeface="Verdana" panose="020B0604030504040204" pitchFamily="34" charset="0"/>
                <a:ea typeface="宋体" panose="02010600030101010101" pitchFamily="2" charset="-122"/>
              </a:rPr>
              <a:t>编码</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Coding</a:t>
            </a:r>
            <a:r>
              <a:rPr lang="zh-CN" altLang="en-US" sz="2400" b="1" dirty="0">
                <a:latin typeface="Times New Roman" panose="02020603050405020304" pitchFamily="18" charset="0"/>
                <a:ea typeface="宋体" panose="02010600030101010101" pitchFamily="2" charset="-122"/>
              </a:rPr>
              <a:t>）</a:t>
            </a:r>
            <a:r>
              <a:rPr lang="zh-CN" altLang="en-US" sz="2400" b="1" dirty="0">
                <a:latin typeface="Verdana" panose="020B0604030504040204" pitchFamily="34" charset="0"/>
                <a:ea typeface="宋体" panose="02010600030101010101" pitchFamily="2" charset="-122"/>
              </a:rPr>
              <a:t> 将一个待求解的问题的实际可行解从其解空间转换到遗传算法所能处理的搜索空间（即个体空间）的过程，就称为编码。</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CC6600"/>
                </a:solidFill>
                <a:ea typeface="宋体" panose="02010600030101010101" pitchFamily="2" charset="-122"/>
              </a:rPr>
              <a:t>2 </a:t>
            </a:r>
            <a:r>
              <a:rPr lang="zh-CN" altLang="en-US" dirty="0">
                <a:solidFill>
                  <a:srgbClr val="CC6600"/>
                </a:solidFill>
                <a:ea typeface="宋体" panose="02010600030101010101" pitchFamily="2" charset="-122"/>
              </a:rPr>
              <a:t>标准遗传算法</a:t>
            </a:r>
          </a:p>
        </p:txBody>
      </p:sp>
      <p:sp>
        <p:nvSpPr>
          <p:cNvPr id="21506" name="Rectangle 3"/>
          <p:cNvSpPr>
            <a:spLocks noGrp="1"/>
          </p:cNvSpPr>
          <p:nvPr>
            <p:ph idx="1"/>
          </p:nvPr>
        </p:nvSpPr>
        <p:spPr>
          <a:xfrm>
            <a:off x="457200" y="1905000"/>
            <a:ext cx="8310563" cy="1752600"/>
          </a:xfrm>
        </p:spPr>
        <p:txBody>
          <a:bodyPr wrap="square" lIns="91440" tIns="45720" rIns="91440" bIns="45720" anchor="t"/>
          <a:lstStyle/>
          <a:p>
            <a:pPr eaLnBrk="1" hangingPunct="1">
              <a:spcBef>
                <a:spcPct val="20000"/>
              </a:spcBef>
              <a:buChar char="p"/>
            </a:pPr>
            <a:r>
              <a:rPr lang="zh-CN" altLang="en-US" sz="2400" dirty="0">
                <a:ea typeface="宋体" panose="02010600030101010101" pitchFamily="2" charset="-122"/>
              </a:rPr>
              <a:t>选择操作（</a:t>
            </a:r>
            <a:r>
              <a:rPr lang="en-US" altLang="zh-CN" sz="2400" dirty="0">
                <a:latin typeface="Times New Roman" panose="02020603050405020304" pitchFamily="18" charset="0"/>
                <a:ea typeface="宋体" panose="02010600030101010101" pitchFamily="2" charset="-122"/>
              </a:rPr>
              <a:t>Selection</a:t>
            </a:r>
            <a:r>
              <a:rPr lang="zh-CN" altLang="en-US" sz="2400" dirty="0">
                <a:ea typeface="宋体" panose="02010600030101010101" pitchFamily="2" charset="-122"/>
              </a:rPr>
              <a:t>）  根据各个个体的适应度，按照一定的规则，从第</a:t>
            </a:r>
            <a:r>
              <a:rPr lang="en-US" altLang="zh-CN" sz="2400" dirty="0">
                <a:latin typeface="Times New Roman" panose="02020603050405020304" pitchFamily="18" charset="0"/>
                <a:ea typeface="宋体" panose="02010600030101010101" pitchFamily="2" charset="-122"/>
              </a:rPr>
              <a:t>t</a:t>
            </a:r>
            <a:r>
              <a:rPr lang="zh-CN" altLang="en-US" sz="2400" dirty="0">
                <a:ea typeface="宋体" panose="02010600030101010101" pitchFamily="2" charset="-122"/>
              </a:rPr>
              <a:t>代群体</a:t>
            </a:r>
            <a:r>
              <a:rPr lang="en-US" altLang="zh-CN" sz="2400" dirty="0">
                <a:latin typeface="Times New Roman" panose="02020603050405020304" pitchFamily="18" charset="0"/>
                <a:ea typeface="宋体" panose="02010600030101010101" pitchFamily="2" charset="-122"/>
              </a:rPr>
              <a:t>P(t)</a:t>
            </a:r>
            <a:r>
              <a:rPr lang="zh-CN" altLang="en-US" sz="2400" dirty="0">
                <a:ea typeface="宋体" panose="02010600030101010101" pitchFamily="2" charset="-122"/>
              </a:rPr>
              <a:t>中选择出一些优良的个体遗传到下一代群体</a:t>
            </a:r>
            <a:r>
              <a:rPr lang="en-US" altLang="zh-CN" sz="2400" dirty="0">
                <a:latin typeface="Times New Roman" panose="02020603050405020304" pitchFamily="18" charset="0"/>
                <a:ea typeface="宋体" panose="02010600030101010101" pitchFamily="2" charset="-122"/>
              </a:rPr>
              <a:t>P(t+1)</a:t>
            </a:r>
            <a:r>
              <a:rPr lang="zh-CN" altLang="en-US" sz="2400" dirty="0">
                <a:ea typeface="宋体" panose="02010600030101010101" pitchFamily="2" charset="-122"/>
              </a:rPr>
              <a:t>中。一般地，选择操作通过选择算子（</a:t>
            </a:r>
            <a:r>
              <a:rPr lang="en-US" altLang="zh-CN" sz="2400" dirty="0">
                <a:latin typeface="Times New Roman" panose="02020603050405020304" pitchFamily="18" charset="0"/>
                <a:ea typeface="宋体" panose="02010600030101010101" pitchFamily="2" charset="-122"/>
              </a:rPr>
              <a:t>Selection Operator</a:t>
            </a:r>
            <a:r>
              <a:rPr lang="zh-CN" altLang="en-US" sz="2400" dirty="0">
                <a:ea typeface="宋体" panose="02010600030101010101" pitchFamily="2" charset="-122"/>
              </a:rPr>
              <a:t>）进行。</a:t>
            </a:r>
            <a:r>
              <a:rPr lang="zh-CN" altLang="en-US" dirty="0">
                <a:ea typeface="宋体" panose="02010600030101010101" pitchFamily="2" charset="-122"/>
              </a:rPr>
              <a:t> </a:t>
            </a:r>
          </a:p>
        </p:txBody>
      </p:sp>
      <p:sp>
        <p:nvSpPr>
          <p:cNvPr id="21507" name="Rectangle 4"/>
          <p:cNvSpPr/>
          <p:nvPr/>
        </p:nvSpPr>
        <p:spPr>
          <a:xfrm>
            <a:off x="457200" y="1338263"/>
            <a:ext cx="8229600" cy="490537"/>
          </a:xfrm>
          <a:prstGeom prst="rect">
            <a:avLst/>
          </a:prstGeom>
          <a:noFill/>
          <a:ln w="9525">
            <a:noFill/>
          </a:ln>
        </p:spPr>
        <p:txBody>
          <a:bodyPr anchor="t"/>
          <a:lstStyle/>
          <a:p>
            <a:pPr marL="342900" indent="-342900">
              <a:lnSpc>
                <a:spcPct val="90000"/>
              </a:lnSpc>
              <a:spcBef>
                <a:spcPct val="40000"/>
              </a:spcBef>
              <a:buClr>
                <a:schemeClr val="hlink"/>
              </a:buClr>
              <a:buFont typeface="Wingdings" panose="05000000000000000000" pitchFamily="2" charset="2"/>
              <a:buNone/>
            </a:pPr>
            <a:r>
              <a:rPr lang="en-US" altLang="zh-CN" sz="2800" b="1" dirty="0">
                <a:solidFill>
                  <a:srgbClr val="CC6600"/>
                </a:solidFill>
                <a:latin typeface="Arial" panose="020B0604020202020204" pitchFamily="34" charset="0"/>
                <a:ea typeface="宋体" panose="02010600030101010101" pitchFamily="2" charset="-122"/>
              </a:rPr>
              <a:t>2.3</a:t>
            </a:r>
            <a:r>
              <a:rPr lang="en-US" altLang="zh-CN" sz="2800" b="1" dirty="0">
                <a:solidFill>
                  <a:srgbClr val="CC6600"/>
                </a:solidFill>
                <a:latin typeface="Verdana" panose="020B0604030504040204" pitchFamily="34" charset="0"/>
                <a:ea typeface="宋体" panose="02010600030101010101" pitchFamily="2" charset="-122"/>
              </a:rPr>
              <a:t> </a:t>
            </a:r>
            <a:r>
              <a:rPr lang="zh-CN" altLang="en-US" sz="2800" b="1" dirty="0">
                <a:solidFill>
                  <a:srgbClr val="CC6600"/>
                </a:solidFill>
                <a:latin typeface="Verdana" panose="020B0604030504040204" pitchFamily="34" charset="0"/>
                <a:ea typeface="宋体" panose="02010600030101010101" pitchFamily="2" charset="-122"/>
              </a:rPr>
              <a:t>遗传算法的若干概念</a:t>
            </a:r>
            <a:endParaRPr lang="zh-CN" altLang="en-US" sz="2800" b="1" dirty="0">
              <a:latin typeface="Verdana" panose="020B0604030504040204" pitchFamily="34" charset="0"/>
              <a:ea typeface="宋体" panose="02010600030101010101" pitchFamily="2" charset="-122"/>
            </a:endParaRPr>
          </a:p>
        </p:txBody>
      </p:sp>
      <p:sp>
        <p:nvSpPr>
          <p:cNvPr id="21508" name="Text Box 5"/>
          <p:cNvSpPr txBox="1"/>
          <p:nvPr/>
        </p:nvSpPr>
        <p:spPr>
          <a:xfrm>
            <a:off x="457200" y="3708400"/>
            <a:ext cx="8305800" cy="1574800"/>
          </a:xfrm>
          <a:prstGeom prst="rect">
            <a:avLst/>
          </a:prstGeom>
          <a:noFill/>
          <a:ln w="9525">
            <a:noFill/>
          </a:ln>
        </p:spPr>
        <p:txBody>
          <a:bodyPr anchor="t"/>
          <a:lstStyle/>
          <a:p>
            <a:pPr marL="342900" indent="-342900">
              <a:spcBef>
                <a:spcPct val="40000"/>
              </a:spcBef>
              <a:buClr>
                <a:schemeClr val="hlink"/>
              </a:buClr>
              <a:buFont typeface="Wingdings" panose="05000000000000000000" pitchFamily="2" charset="2"/>
              <a:buChar char="p"/>
            </a:pPr>
            <a:r>
              <a:rPr lang="zh-CN" altLang="en-US" sz="2400" b="1" dirty="0">
                <a:latin typeface="Verdana" panose="020B0604030504040204" pitchFamily="34" charset="0"/>
                <a:ea typeface="宋体" panose="02010600030101010101" pitchFamily="2" charset="-122"/>
              </a:rPr>
              <a:t>交叉操作</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Crossover</a:t>
            </a:r>
            <a:r>
              <a:rPr lang="zh-CN" altLang="en-US" sz="2400" b="1" dirty="0">
                <a:latin typeface="Times New Roman" panose="02020603050405020304" pitchFamily="18" charset="0"/>
                <a:ea typeface="宋体" panose="02010600030101010101" pitchFamily="2" charset="-122"/>
              </a:rPr>
              <a:t>）</a:t>
            </a:r>
            <a:r>
              <a:rPr lang="zh-CN" altLang="en-US" sz="2400" b="1" dirty="0">
                <a:latin typeface="Verdana" panose="020B0604030504040204" pitchFamily="34" charset="0"/>
                <a:ea typeface="宋体" panose="02010600030101010101" pitchFamily="2" charset="-122"/>
              </a:rPr>
              <a:t>  将群体</a:t>
            </a:r>
            <a:r>
              <a:rPr lang="en-US" altLang="zh-CN" sz="2400" b="1" dirty="0">
                <a:latin typeface="Times New Roman" panose="02020603050405020304" pitchFamily="18" charset="0"/>
                <a:ea typeface="宋体" panose="02010600030101010101" pitchFamily="2" charset="-122"/>
              </a:rPr>
              <a:t>P(t)</a:t>
            </a:r>
            <a:r>
              <a:rPr lang="zh-CN" altLang="en-US" sz="2400" b="1" dirty="0">
                <a:latin typeface="Verdana" panose="020B0604030504040204" pitchFamily="34" charset="0"/>
                <a:ea typeface="宋体" panose="02010600030101010101" pitchFamily="2" charset="-122"/>
              </a:rPr>
              <a:t>内的各个个体随机搭配成对，对每一对个体，以某个概率（称为交叉概率，</a:t>
            </a:r>
            <a:r>
              <a:rPr lang="en-US" altLang="zh-CN" sz="2400" b="1" dirty="0">
                <a:latin typeface="Times New Roman" panose="02020603050405020304" pitchFamily="18" charset="0"/>
                <a:ea typeface="宋体" panose="02010600030101010101" pitchFamily="2" charset="-122"/>
              </a:rPr>
              <a:t>Crossover Rate</a:t>
            </a:r>
            <a:r>
              <a:rPr lang="zh-CN" altLang="en-US" sz="2400" b="1" dirty="0">
                <a:latin typeface="Times New Roman" panose="02020603050405020304" pitchFamily="18" charset="0"/>
                <a:ea typeface="宋体" panose="02010600030101010101" pitchFamily="2" charset="-122"/>
              </a:rPr>
              <a:t>）遵循某一种规则</a:t>
            </a:r>
            <a:r>
              <a:rPr lang="zh-CN" altLang="en-US" sz="2400" b="1" dirty="0">
                <a:latin typeface="Verdana" panose="020B0604030504040204" pitchFamily="34" charset="0"/>
                <a:ea typeface="宋体" panose="02010600030101010101" pitchFamily="2" charset="-122"/>
              </a:rPr>
              <a:t>交换它们之间的部分染色体。</a:t>
            </a:r>
          </a:p>
        </p:txBody>
      </p:sp>
      <p:sp>
        <p:nvSpPr>
          <p:cNvPr id="21509" name="Text Box 6"/>
          <p:cNvSpPr txBox="1"/>
          <p:nvPr/>
        </p:nvSpPr>
        <p:spPr>
          <a:xfrm>
            <a:off x="457200" y="5334000"/>
            <a:ext cx="8305800" cy="1371600"/>
          </a:xfrm>
          <a:prstGeom prst="rect">
            <a:avLst/>
          </a:prstGeom>
          <a:noFill/>
          <a:ln w="9525">
            <a:noFill/>
          </a:ln>
        </p:spPr>
        <p:txBody>
          <a:bodyPr anchor="t"/>
          <a:lstStyle/>
          <a:p>
            <a:pPr marL="342900" indent="-342900">
              <a:spcBef>
                <a:spcPct val="40000"/>
              </a:spcBef>
              <a:buClr>
                <a:schemeClr val="hlink"/>
              </a:buClr>
              <a:buFont typeface="Wingdings" panose="05000000000000000000" pitchFamily="2" charset="2"/>
              <a:buChar char="p"/>
            </a:pPr>
            <a:r>
              <a:rPr lang="zh-CN" altLang="en-US" sz="2400" b="1" dirty="0">
                <a:latin typeface="Verdana" panose="020B0604030504040204" pitchFamily="34" charset="0"/>
                <a:ea typeface="宋体" panose="02010600030101010101" pitchFamily="2" charset="-122"/>
              </a:rPr>
              <a:t>变异操作（</a:t>
            </a:r>
            <a:r>
              <a:rPr lang="en-US" altLang="zh-CN" sz="2400" b="1" dirty="0">
                <a:latin typeface="Times New Roman" panose="02020603050405020304" pitchFamily="18" charset="0"/>
                <a:ea typeface="宋体" panose="02010600030101010101" pitchFamily="2" charset="-122"/>
              </a:rPr>
              <a:t>Mutation</a:t>
            </a:r>
            <a:r>
              <a:rPr lang="zh-CN" altLang="en-US" sz="2400" b="1" dirty="0">
                <a:latin typeface="Verdana" panose="020B0604030504040204" pitchFamily="34" charset="0"/>
                <a:ea typeface="宋体" panose="02010600030101010101" pitchFamily="2" charset="-122"/>
              </a:rPr>
              <a:t>）  对群体</a:t>
            </a:r>
            <a:r>
              <a:rPr lang="en-US" altLang="zh-CN" sz="2400" b="1" dirty="0">
                <a:latin typeface="Times New Roman" panose="02020603050405020304" pitchFamily="18" charset="0"/>
                <a:ea typeface="宋体" panose="02010600030101010101" pitchFamily="2" charset="-122"/>
              </a:rPr>
              <a:t>P(t)</a:t>
            </a:r>
            <a:r>
              <a:rPr lang="zh-CN" altLang="en-US" sz="2400" b="1" dirty="0">
                <a:latin typeface="Verdana" panose="020B0604030504040204" pitchFamily="34" charset="0"/>
                <a:ea typeface="宋体" panose="02010600030101010101" pitchFamily="2" charset="-122"/>
              </a:rPr>
              <a:t>中的每一个个体，以某一概率（称为变异概率，</a:t>
            </a:r>
            <a:r>
              <a:rPr lang="en-US" altLang="zh-CN" sz="2400" b="1" dirty="0">
                <a:latin typeface="Times New Roman" panose="02020603050405020304" pitchFamily="18" charset="0"/>
                <a:ea typeface="宋体" panose="02010600030101010101" pitchFamily="2" charset="-122"/>
              </a:rPr>
              <a:t>Mutation Rate</a:t>
            </a:r>
            <a:r>
              <a:rPr lang="zh-CN" altLang="en-US" sz="2400" b="1" dirty="0">
                <a:latin typeface="Verdana" panose="020B0604030504040204" pitchFamily="34" charset="0"/>
                <a:ea typeface="宋体" panose="02010600030101010101" pitchFamily="2" charset="-122"/>
              </a:rPr>
              <a:t>）改变某一个或某一些基因座上的基因值为其他的等位基因。</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CC6600"/>
                </a:solidFill>
                <a:ea typeface="宋体" panose="02010600030101010101" pitchFamily="2" charset="-122"/>
              </a:rPr>
              <a:t>2 </a:t>
            </a:r>
            <a:r>
              <a:rPr lang="zh-CN" altLang="en-US" dirty="0">
                <a:solidFill>
                  <a:srgbClr val="CC6600"/>
                </a:solidFill>
                <a:ea typeface="宋体" panose="02010600030101010101" pitchFamily="2" charset="-122"/>
              </a:rPr>
              <a:t>标准遗传算法</a:t>
            </a:r>
          </a:p>
        </p:txBody>
      </p:sp>
      <p:sp>
        <p:nvSpPr>
          <p:cNvPr id="22530" name="Rectangle 3"/>
          <p:cNvSpPr>
            <a:spLocks noGrp="1"/>
          </p:cNvSpPr>
          <p:nvPr>
            <p:ph idx="1"/>
          </p:nvPr>
        </p:nvSpPr>
        <p:spPr>
          <a:xfrm>
            <a:off x="457200" y="1219200"/>
            <a:ext cx="8229600" cy="490538"/>
          </a:xfrm>
        </p:spPr>
        <p:txBody>
          <a:bodyPr wrap="square" lIns="91440" tIns="45720" rIns="91440" bIns="45720" anchor="t"/>
          <a:lstStyle/>
          <a:p>
            <a:pPr eaLnBrk="1" hangingPunct="1">
              <a:lnSpc>
                <a:spcPct val="90000"/>
              </a:lnSpc>
              <a:buNone/>
            </a:pPr>
            <a:r>
              <a:rPr lang="en-US" altLang="zh-CN" sz="2800" dirty="0">
                <a:solidFill>
                  <a:srgbClr val="CC6600"/>
                </a:solidFill>
                <a:latin typeface="Arial" panose="020B0604020202020204" pitchFamily="34" charset="0"/>
                <a:ea typeface="宋体" panose="02010600030101010101" pitchFamily="2" charset="-122"/>
              </a:rPr>
              <a:t>2.4</a:t>
            </a:r>
            <a:r>
              <a:rPr lang="en-US" altLang="zh-CN" sz="2800" dirty="0">
                <a:solidFill>
                  <a:srgbClr val="CC6600"/>
                </a:solidFill>
                <a:ea typeface="宋体" panose="02010600030101010101" pitchFamily="2" charset="-122"/>
              </a:rPr>
              <a:t> </a:t>
            </a:r>
            <a:r>
              <a:rPr lang="zh-CN" altLang="en-US" sz="2800" dirty="0">
                <a:solidFill>
                  <a:srgbClr val="CC6600"/>
                </a:solidFill>
                <a:ea typeface="宋体" panose="02010600030101010101" pitchFamily="2" charset="-122"/>
              </a:rPr>
              <a:t>遗传算法的应用步骤</a:t>
            </a:r>
          </a:p>
        </p:txBody>
      </p:sp>
      <p:sp>
        <p:nvSpPr>
          <p:cNvPr id="22531" name="Text Box 5"/>
          <p:cNvSpPr txBox="1"/>
          <p:nvPr/>
        </p:nvSpPr>
        <p:spPr>
          <a:xfrm>
            <a:off x="228600" y="1600200"/>
            <a:ext cx="8686800" cy="1920875"/>
          </a:xfrm>
          <a:prstGeom prst="rect">
            <a:avLst/>
          </a:prstGeom>
          <a:noFill/>
          <a:ln w="9525">
            <a:noFill/>
          </a:ln>
        </p:spPr>
        <p:txBody>
          <a:bodyPr anchor="t">
            <a:spAutoFit/>
          </a:bodyPr>
          <a:lstStyle/>
          <a:p>
            <a:pPr marL="622300" indent="-622300"/>
            <a:r>
              <a:rPr lang="zh-CN" altLang="en-US"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1</a:t>
            </a:r>
            <a:r>
              <a:rPr lang="zh-CN" altLang="en-US" sz="2000" b="1" dirty="0">
                <a:latin typeface="Arial" panose="020B0604020202020204" pitchFamily="34" charset="0"/>
                <a:ea typeface="宋体" panose="02010600030101010101" pitchFamily="2" charset="-122"/>
              </a:rPr>
              <a:t>）确定决策变量及各种约束条件，即确定出个体的表现型</a:t>
            </a:r>
            <a:r>
              <a:rPr lang="en-US" altLang="zh-CN" sz="2000" b="1" dirty="0">
                <a:latin typeface="Arial" panose="020B0604020202020204" pitchFamily="34" charset="0"/>
                <a:ea typeface="宋体" panose="02010600030101010101" pitchFamily="2" charset="-122"/>
              </a:rPr>
              <a:t>X</a:t>
            </a:r>
            <a:r>
              <a:rPr lang="zh-CN" altLang="en-US" sz="2000" b="1" dirty="0">
                <a:latin typeface="Arial" panose="020B0604020202020204" pitchFamily="34" charset="0"/>
                <a:ea typeface="宋体" panose="02010600030101010101" pitchFamily="2" charset="-122"/>
              </a:rPr>
              <a:t>和问题的解空间。</a:t>
            </a:r>
          </a:p>
          <a:p>
            <a:pPr marL="622300" indent="-622300"/>
            <a:r>
              <a:rPr lang="zh-CN" altLang="en-US"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2</a:t>
            </a:r>
            <a:r>
              <a:rPr lang="zh-CN" altLang="en-US" sz="2000" b="1" dirty="0">
                <a:latin typeface="Arial" panose="020B0604020202020204" pitchFamily="34" charset="0"/>
                <a:ea typeface="宋体" panose="02010600030101010101" pitchFamily="2" charset="-122"/>
              </a:rPr>
              <a:t>）建立优化模型，确定出目标函数的类型及其数学描述形式或量化方法。</a:t>
            </a:r>
          </a:p>
          <a:p>
            <a:pPr marL="622300" indent="-622300"/>
            <a:r>
              <a:rPr lang="zh-CN" altLang="en-US"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3</a:t>
            </a:r>
            <a:r>
              <a:rPr lang="zh-CN" altLang="en-US" sz="2000" b="1" dirty="0">
                <a:latin typeface="Arial" panose="020B0604020202020204" pitchFamily="34" charset="0"/>
                <a:ea typeface="宋体" panose="02010600030101010101" pitchFamily="2" charset="-122"/>
              </a:rPr>
              <a:t>）确定表示可行解的染色体编码方法，即确定出个体的基因型</a:t>
            </a:r>
            <a:r>
              <a:rPr lang="en-US" altLang="zh-CN" sz="2000" b="1" dirty="0">
                <a:latin typeface="Arial" panose="020B0604020202020204" pitchFamily="34" charset="0"/>
                <a:ea typeface="宋体" panose="02010600030101010101" pitchFamily="2" charset="-122"/>
              </a:rPr>
              <a:t>X*</a:t>
            </a:r>
            <a:r>
              <a:rPr lang="zh-CN" altLang="en-US" sz="2000" b="1" dirty="0">
                <a:latin typeface="Arial" panose="020B0604020202020204" pitchFamily="34" charset="0"/>
                <a:ea typeface="宋体" panose="02010600030101010101" pitchFamily="2" charset="-122"/>
              </a:rPr>
              <a:t>，及遗传算法的搜索空间。</a:t>
            </a:r>
          </a:p>
        </p:txBody>
      </p:sp>
      <p:sp>
        <p:nvSpPr>
          <p:cNvPr id="22532" name="Rectangle 6"/>
          <p:cNvSpPr/>
          <p:nvPr/>
        </p:nvSpPr>
        <p:spPr>
          <a:xfrm>
            <a:off x="304800" y="3505200"/>
            <a:ext cx="8610600" cy="3352800"/>
          </a:xfrm>
          <a:prstGeom prst="rect">
            <a:avLst/>
          </a:prstGeom>
          <a:noFill/>
          <a:ln w="9525">
            <a:noFill/>
          </a:ln>
        </p:spPr>
        <p:txBody>
          <a:bodyPr anchor="t"/>
          <a:lstStyle/>
          <a:p>
            <a:pPr>
              <a:spcBef>
                <a:spcPct val="40000"/>
              </a:spcBef>
              <a:buClr>
                <a:schemeClr val="hlink"/>
              </a:buClr>
              <a:buFont typeface="Wingdings" panose="05000000000000000000" pitchFamily="2" charset="2"/>
              <a:buNone/>
            </a:pPr>
            <a:r>
              <a:rPr lang="zh-CN" altLang="en-US" sz="2000" b="1" dirty="0">
                <a:latin typeface="Verdana" panose="020B0604030504040204" pitchFamily="34" charset="0"/>
                <a:ea typeface="宋体" panose="02010600030101010101" pitchFamily="2" charset="-122"/>
              </a:rPr>
              <a:t>      </a:t>
            </a:r>
            <a:r>
              <a:rPr lang="zh-CN" altLang="en-US" sz="2000" b="1" dirty="0">
                <a:solidFill>
                  <a:srgbClr val="0000FF"/>
                </a:solidFill>
                <a:latin typeface="Verdana" panose="020B0604030504040204" pitchFamily="34" charset="0"/>
                <a:ea typeface="宋体" panose="02010600030101010101" pitchFamily="2" charset="-122"/>
              </a:rPr>
              <a:t>编码是遗传算法解决问题的先决条件和关键步骤</a:t>
            </a:r>
            <a:r>
              <a:rPr lang="en-US" altLang="zh-CN" sz="2000" b="1" dirty="0">
                <a:latin typeface="Verdana" panose="020B0604030504040204" pitchFamily="34" charset="0"/>
                <a:ea typeface="宋体" panose="02010600030101010101" pitchFamily="2" charset="-122"/>
              </a:rPr>
              <a:t>:</a:t>
            </a:r>
            <a:br>
              <a:rPr lang="en-US" altLang="zh-CN" sz="2000" b="1" dirty="0">
                <a:latin typeface="Verdana" panose="020B0604030504040204" pitchFamily="34" charset="0"/>
                <a:ea typeface="宋体" panose="02010600030101010101" pitchFamily="2" charset="-122"/>
              </a:rPr>
            </a:br>
            <a:r>
              <a:rPr lang="zh-CN" altLang="en-US" sz="2000" b="1" dirty="0">
                <a:latin typeface="Verdana" panose="020B0604030504040204" pitchFamily="34" charset="0"/>
                <a:ea typeface="宋体" panose="02010600030101010101" pitchFamily="2" charset="-122"/>
              </a:rPr>
              <a:t>①不仅决定个体基因的排列形式（</a:t>
            </a:r>
            <a:r>
              <a:rPr lang="zh-CN" altLang="en-US" sz="2000" b="1" dirty="0">
                <a:solidFill>
                  <a:srgbClr val="CC6600"/>
                </a:solidFill>
                <a:latin typeface="Verdana" panose="020B0604030504040204" pitchFamily="34" charset="0"/>
                <a:ea typeface="宋体" panose="02010600030101010101" pitchFamily="2" charset="-122"/>
              </a:rPr>
              <a:t>从而决定选择与繁殖等操作的作用方式</a:t>
            </a:r>
            <a:r>
              <a:rPr lang="zh-CN" altLang="en-US" sz="2000" b="1" dirty="0">
                <a:latin typeface="Verdana" panose="020B0604030504040204" pitchFamily="34" charset="0"/>
                <a:ea typeface="宋体" panose="02010600030101010101" pitchFamily="2" charset="-122"/>
              </a:rPr>
              <a:t>），而且也决定从搜索空间的基因型到解空间的表现型的解码方式（</a:t>
            </a:r>
            <a:r>
              <a:rPr lang="zh-CN" altLang="en-US" sz="2000" b="1" dirty="0">
                <a:solidFill>
                  <a:srgbClr val="CC6600"/>
                </a:solidFill>
                <a:latin typeface="Verdana" panose="020B0604030504040204" pitchFamily="34" charset="0"/>
                <a:ea typeface="宋体" panose="02010600030101010101" pitchFamily="2" charset="-122"/>
              </a:rPr>
              <a:t>从而决定对</a:t>
            </a:r>
            <a:r>
              <a:rPr lang="en-US" altLang="zh-CN" sz="2000" b="1" dirty="0">
                <a:solidFill>
                  <a:srgbClr val="CC6600"/>
                </a:solidFill>
                <a:latin typeface="Times New Roman" panose="02020603050405020304" pitchFamily="18" charset="0"/>
                <a:ea typeface="宋体" panose="02010600030101010101" pitchFamily="2" charset="-122"/>
              </a:rPr>
              <a:t>GA</a:t>
            </a:r>
            <a:r>
              <a:rPr lang="zh-CN" altLang="en-US" sz="2000" b="1" dirty="0">
                <a:solidFill>
                  <a:srgbClr val="CC6600"/>
                </a:solidFill>
                <a:latin typeface="Verdana" panose="020B0604030504040204" pitchFamily="34" charset="0"/>
                <a:ea typeface="宋体" panose="02010600030101010101" pitchFamily="2" charset="-122"/>
              </a:rPr>
              <a:t>所获解的翻译与理解</a:t>
            </a:r>
            <a:r>
              <a:rPr lang="zh-CN" altLang="en-US" sz="2000" b="1" dirty="0">
                <a:latin typeface="Verdana" panose="020B0604030504040204" pitchFamily="34" charset="0"/>
                <a:ea typeface="宋体" panose="02010600030101010101" pitchFamily="2" charset="-122"/>
              </a:rPr>
              <a:t>）；</a:t>
            </a:r>
            <a:br>
              <a:rPr lang="zh-CN" altLang="en-US" sz="2000" b="1" dirty="0">
                <a:latin typeface="Verdana" panose="020B0604030504040204" pitchFamily="34" charset="0"/>
                <a:ea typeface="宋体" panose="02010600030101010101" pitchFamily="2" charset="-122"/>
              </a:rPr>
            </a:br>
            <a:r>
              <a:rPr lang="zh-CN" altLang="en-US" sz="2000" b="1" dirty="0">
                <a:latin typeface="Verdana" panose="020B0604030504040204" pitchFamily="34" charset="0"/>
                <a:ea typeface="宋体" panose="02010600030101010101" pitchFamily="2" charset="-122"/>
              </a:rPr>
              <a:t>②决定</a:t>
            </a:r>
            <a:r>
              <a:rPr lang="en-US" altLang="zh-CN" sz="2000" b="1" dirty="0">
                <a:latin typeface="Times New Roman" panose="02020603050405020304" pitchFamily="18" charset="0"/>
                <a:ea typeface="宋体" panose="02010600030101010101" pitchFamily="2" charset="-122"/>
              </a:rPr>
              <a:t>GA</a:t>
            </a:r>
            <a:r>
              <a:rPr lang="zh-CN" altLang="en-US" sz="2000" b="1" dirty="0">
                <a:latin typeface="Verdana" panose="020B0604030504040204" pitchFamily="34" charset="0"/>
                <a:ea typeface="宋体" panose="02010600030101010101" pitchFamily="2" charset="-122"/>
              </a:rPr>
              <a:t>搜索的困难度与复杂性；</a:t>
            </a:r>
            <a:br>
              <a:rPr lang="zh-CN" altLang="en-US" sz="2000" b="1" dirty="0">
                <a:latin typeface="Verdana" panose="020B0604030504040204" pitchFamily="34" charset="0"/>
                <a:ea typeface="宋体" panose="02010600030101010101" pitchFamily="2" charset="-122"/>
              </a:rPr>
            </a:br>
            <a:r>
              <a:rPr lang="zh-CN" altLang="en-US" sz="2000" b="1" dirty="0">
                <a:latin typeface="Verdana" panose="020B0604030504040204" pitchFamily="34" charset="0"/>
                <a:ea typeface="宋体" panose="02010600030101010101" pitchFamily="2" charset="-122"/>
              </a:rPr>
              <a:t>③决定对问题的求解精度。</a:t>
            </a:r>
          </a:p>
          <a:p>
            <a:pPr>
              <a:spcBef>
                <a:spcPct val="40000"/>
              </a:spcBef>
              <a:buClr>
                <a:schemeClr val="hlink"/>
              </a:buClr>
              <a:buFont typeface="Wingdings" panose="05000000000000000000" pitchFamily="2" charset="2"/>
              <a:buNone/>
            </a:pPr>
            <a:r>
              <a:rPr lang="zh-CN" altLang="en-US" sz="2000" b="1" dirty="0">
                <a:latin typeface="Verdana" panose="020B0604030504040204" pitchFamily="34" charset="0"/>
                <a:ea typeface="宋体" panose="02010600030101010101" pitchFamily="2" charset="-122"/>
              </a:rPr>
              <a:t>      常用的遗传算法编码方法主要有：二进制编码、浮点数编码等。可以证明，二进制编码比浮点数编码搜索能力强，但浮点数编码比二进制编码在变异操作上能够保持更好的种群多样性。</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CC6600"/>
                </a:solidFill>
                <a:ea typeface="宋体" panose="02010600030101010101" pitchFamily="2" charset="-122"/>
              </a:rPr>
              <a:t>2 </a:t>
            </a:r>
            <a:r>
              <a:rPr lang="zh-CN" altLang="en-US" dirty="0">
                <a:solidFill>
                  <a:srgbClr val="CC6600"/>
                </a:solidFill>
                <a:ea typeface="宋体" panose="02010600030101010101" pitchFamily="2" charset="-122"/>
              </a:rPr>
              <a:t>标准遗传算法</a:t>
            </a:r>
          </a:p>
        </p:txBody>
      </p:sp>
      <p:sp>
        <p:nvSpPr>
          <p:cNvPr id="23554" name="Rectangle 4"/>
          <p:cNvSpPr/>
          <p:nvPr/>
        </p:nvSpPr>
        <p:spPr>
          <a:xfrm>
            <a:off x="457200" y="1338263"/>
            <a:ext cx="8229600" cy="490537"/>
          </a:xfrm>
          <a:prstGeom prst="rect">
            <a:avLst/>
          </a:prstGeom>
          <a:noFill/>
          <a:ln w="9525">
            <a:noFill/>
          </a:ln>
        </p:spPr>
        <p:txBody>
          <a:bodyPr anchor="t"/>
          <a:lstStyle/>
          <a:p>
            <a:pPr marL="342900" indent="-342900">
              <a:lnSpc>
                <a:spcPct val="90000"/>
              </a:lnSpc>
              <a:spcBef>
                <a:spcPct val="40000"/>
              </a:spcBef>
              <a:buClr>
                <a:schemeClr val="hlink"/>
              </a:buClr>
              <a:buFont typeface="Wingdings" panose="05000000000000000000" pitchFamily="2" charset="2"/>
              <a:buNone/>
            </a:pPr>
            <a:r>
              <a:rPr lang="en-US" altLang="zh-CN" sz="2800" b="1" dirty="0">
                <a:solidFill>
                  <a:srgbClr val="CC6600"/>
                </a:solidFill>
                <a:latin typeface="Arial" panose="020B0604020202020204" pitchFamily="34" charset="0"/>
                <a:ea typeface="宋体" panose="02010600030101010101" pitchFamily="2" charset="-122"/>
              </a:rPr>
              <a:t>2.4</a:t>
            </a:r>
            <a:r>
              <a:rPr lang="en-US" altLang="zh-CN" sz="2800" b="1" dirty="0">
                <a:solidFill>
                  <a:srgbClr val="CC6600"/>
                </a:solidFill>
                <a:latin typeface="Verdana" panose="020B0604030504040204" pitchFamily="34" charset="0"/>
                <a:ea typeface="宋体" panose="02010600030101010101" pitchFamily="2" charset="-122"/>
              </a:rPr>
              <a:t> </a:t>
            </a:r>
            <a:r>
              <a:rPr lang="zh-CN" altLang="en-US" sz="2800" b="1" dirty="0">
                <a:solidFill>
                  <a:srgbClr val="CC6600"/>
                </a:solidFill>
                <a:latin typeface="Verdana" panose="020B0604030504040204" pitchFamily="34" charset="0"/>
                <a:ea typeface="宋体" panose="02010600030101010101" pitchFamily="2" charset="-122"/>
              </a:rPr>
              <a:t>遗传算法的应用步骤</a:t>
            </a:r>
          </a:p>
        </p:txBody>
      </p:sp>
      <p:sp>
        <p:nvSpPr>
          <p:cNvPr id="23555" name="Text Box 6"/>
          <p:cNvSpPr txBox="1"/>
          <p:nvPr/>
        </p:nvSpPr>
        <p:spPr>
          <a:xfrm>
            <a:off x="381000" y="4495800"/>
            <a:ext cx="8458200" cy="701675"/>
          </a:xfrm>
          <a:prstGeom prst="rect">
            <a:avLst/>
          </a:prstGeom>
          <a:noFill/>
          <a:ln w="9525">
            <a:noFill/>
          </a:ln>
        </p:spPr>
        <p:txBody>
          <a:bodyPr anchor="t">
            <a:spAutoFit/>
          </a:bodyPr>
          <a:lstStyle/>
          <a:p>
            <a:pPr marL="622300" indent="-622300"/>
            <a:r>
              <a:rPr lang="zh-CN" altLang="en-US"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4</a:t>
            </a:r>
            <a:r>
              <a:rPr lang="zh-CN" altLang="en-US" sz="2000" b="1" dirty="0">
                <a:latin typeface="Arial" panose="020B0604020202020204" pitchFamily="34" charset="0"/>
                <a:ea typeface="宋体" panose="02010600030101010101" pitchFamily="2" charset="-122"/>
              </a:rPr>
              <a:t>）确定解码方法，即确定出由个体基因型</a:t>
            </a:r>
            <a:r>
              <a:rPr lang="en-US" altLang="zh-CN" sz="2000" b="1" dirty="0">
                <a:latin typeface="Arial" panose="020B0604020202020204" pitchFamily="34" charset="0"/>
                <a:ea typeface="宋体" panose="02010600030101010101" pitchFamily="2" charset="-122"/>
              </a:rPr>
              <a:t>X*</a:t>
            </a:r>
            <a:r>
              <a:rPr lang="zh-CN" altLang="en-US" sz="2000" b="1" dirty="0">
                <a:latin typeface="Arial" panose="020B0604020202020204" pitchFamily="34" charset="0"/>
                <a:ea typeface="宋体" panose="02010600030101010101" pitchFamily="2" charset="-122"/>
              </a:rPr>
              <a:t>，到个体表现型</a:t>
            </a:r>
            <a:r>
              <a:rPr lang="en-US" altLang="zh-CN" sz="2000" b="1" dirty="0">
                <a:latin typeface="Times New Roman" panose="02020603050405020304" pitchFamily="18" charset="0"/>
                <a:ea typeface="宋体" panose="02010600030101010101" pitchFamily="2" charset="-122"/>
              </a:rPr>
              <a:t>X</a:t>
            </a:r>
            <a:r>
              <a:rPr lang="zh-CN" altLang="en-US" sz="2000" b="1" dirty="0">
                <a:latin typeface="Arial" panose="020B0604020202020204" pitchFamily="34" charset="0"/>
                <a:ea typeface="宋体" panose="02010600030101010101" pitchFamily="2" charset="-122"/>
              </a:rPr>
              <a:t>的对应关系和转换方法。</a:t>
            </a:r>
          </a:p>
        </p:txBody>
      </p:sp>
      <p:sp>
        <p:nvSpPr>
          <p:cNvPr id="23556" name="Text Box 7"/>
          <p:cNvSpPr txBox="1"/>
          <p:nvPr/>
        </p:nvSpPr>
        <p:spPr>
          <a:xfrm>
            <a:off x="381000" y="1828800"/>
            <a:ext cx="8382000" cy="2073275"/>
          </a:xfrm>
          <a:prstGeom prst="rect">
            <a:avLst/>
          </a:prstGeom>
          <a:noFill/>
          <a:ln w="9525">
            <a:noFill/>
          </a:ln>
        </p:spPr>
        <p:txBody>
          <a:bodyPr anchor="t">
            <a:spAutoFit/>
          </a:bodyPr>
          <a:lstStyle/>
          <a:p>
            <a:r>
              <a:rPr lang="zh-CN" altLang="en-US" sz="2000" b="1" dirty="0">
                <a:latin typeface="Arial" panose="020B0604020202020204" pitchFamily="34" charset="0"/>
                <a:ea typeface="宋体" panose="02010600030101010101" pitchFamily="2" charset="-122"/>
              </a:rPr>
              <a:t>       标准遗传算法多采用二进制编码方法，将决策变量用二进制字符串表示，二进制编码串的长度由所求精度决定。然后将各决策变量的二进制编码串连接在一起，构成一个染色体。</a:t>
            </a:r>
          </a:p>
          <a:p>
            <a:pPr>
              <a:spcBef>
                <a:spcPct val="50000"/>
              </a:spcBef>
            </a:pPr>
            <a:r>
              <a:rPr lang="zh-CN" altLang="en-US" sz="2000" b="1" dirty="0">
                <a:latin typeface="Arial" panose="020B0604020202020204" pitchFamily="34" charset="0"/>
                <a:ea typeface="宋体" panose="02010600030101010101" pitchFamily="2" charset="-122"/>
              </a:rPr>
              <a:t>       例如：变量</a:t>
            </a:r>
            <a:r>
              <a:rPr lang="en-US" altLang="zh-CN" sz="2000" b="1" i="1" dirty="0">
                <a:latin typeface="Times New Roman" panose="02020603050405020304" pitchFamily="18" charset="0"/>
                <a:ea typeface="宋体" panose="02010600030101010101" pitchFamily="2" charset="-122"/>
              </a:rPr>
              <a:t>x</a:t>
            </a:r>
            <a:r>
              <a:rPr lang="zh-CN" altLang="en-US" sz="2000" b="1" dirty="0">
                <a:latin typeface="Arial" panose="020B0604020202020204" pitchFamily="34" charset="0"/>
                <a:ea typeface="宋体" panose="02010600030101010101" pitchFamily="2" charset="-122"/>
              </a:rPr>
              <a:t>的定义域为</a:t>
            </a:r>
            <a:r>
              <a:rPr lang="en-US" altLang="zh-CN" sz="2000" b="1" dirty="0">
                <a:latin typeface="Arial" panose="020B0604020202020204" pitchFamily="34" charset="0"/>
                <a:ea typeface="宋体" panose="02010600030101010101" pitchFamily="2" charset="-122"/>
              </a:rPr>
              <a:t>[-2</a:t>
            </a:r>
            <a:r>
              <a:rPr lang="zh-CN" altLang="en-US"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3]</a:t>
            </a:r>
            <a:r>
              <a:rPr lang="zh-CN" altLang="en-US" sz="2000" b="1" dirty="0">
                <a:latin typeface="Arial" panose="020B0604020202020204" pitchFamily="34" charset="0"/>
                <a:ea typeface="宋体" panose="02010600030101010101" pitchFamily="2" charset="-122"/>
              </a:rPr>
              <a:t>，要求其精度为</a:t>
            </a:r>
            <a:r>
              <a:rPr lang="en-US" altLang="zh-CN" sz="2000" b="1" dirty="0">
                <a:latin typeface="Arial" panose="020B0604020202020204" pitchFamily="34" charset="0"/>
                <a:ea typeface="宋体" panose="02010600030101010101" pitchFamily="2" charset="-122"/>
              </a:rPr>
              <a:t>10</a:t>
            </a:r>
            <a:r>
              <a:rPr lang="en-US" altLang="zh-CN" sz="2000" b="1" baseline="30000" dirty="0">
                <a:latin typeface="Arial" panose="020B0604020202020204" pitchFamily="34" charset="0"/>
                <a:ea typeface="宋体" panose="02010600030101010101" pitchFamily="2" charset="-122"/>
              </a:rPr>
              <a:t>-5</a:t>
            </a:r>
            <a:r>
              <a:rPr lang="zh-CN" altLang="en-US" sz="2000" b="1" dirty="0">
                <a:latin typeface="Arial" panose="020B0604020202020204" pitchFamily="34" charset="0"/>
                <a:ea typeface="宋体" panose="02010600030101010101" pitchFamily="2" charset="-122"/>
              </a:rPr>
              <a:t>，则需要将</a:t>
            </a:r>
            <a:r>
              <a:rPr lang="en-US" altLang="zh-CN" sz="2000" b="1" dirty="0">
                <a:latin typeface="Arial" panose="020B0604020202020204" pitchFamily="34" charset="0"/>
                <a:ea typeface="宋体" panose="02010600030101010101" pitchFamily="2" charset="-122"/>
              </a:rPr>
              <a:t>[-2</a:t>
            </a:r>
            <a:r>
              <a:rPr lang="zh-CN" altLang="en-US"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3]</a:t>
            </a:r>
            <a:r>
              <a:rPr lang="zh-CN" altLang="en-US" sz="2000" b="1" dirty="0">
                <a:latin typeface="Arial" panose="020B0604020202020204" pitchFamily="34" charset="0"/>
                <a:ea typeface="宋体" panose="02010600030101010101" pitchFamily="2" charset="-122"/>
              </a:rPr>
              <a:t>分成至少</a:t>
            </a:r>
            <a:r>
              <a:rPr lang="en-US" altLang="zh-CN" sz="2000" b="1" dirty="0">
                <a:latin typeface="Arial" panose="020B0604020202020204" pitchFamily="34" charset="0"/>
                <a:ea typeface="宋体" panose="02010600030101010101" pitchFamily="2" charset="-122"/>
              </a:rPr>
              <a:t>500 000</a:t>
            </a:r>
            <a:r>
              <a:rPr lang="zh-CN" altLang="en-US" sz="2000" b="1" dirty="0">
                <a:latin typeface="Arial" panose="020B0604020202020204" pitchFamily="34" charset="0"/>
                <a:ea typeface="宋体" panose="02010600030101010101" pitchFamily="2" charset="-122"/>
              </a:rPr>
              <a:t>个等长小区域，而每个小区域用一个二进制串表示。于是有，</a:t>
            </a:r>
            <a:r>
              <a:rPr lang="en-US" altLang="zh-CN" sz="2000" b="1" dirty="0">
                <a:latin typeface="Arial" panose="020B0604020202020204" pitchFamily="34" charset="0"/>
                <a:ea typeface="宋体" panose="02010600030101010101" pitchFamily="2" charset="-122"/>
              </a:rPr>
              <a:t>2</a:t>
            </a:r>
            <a:r>
              <a:rPr lang="en-US" altLang="zh-CN" sz="2000" b="1" i="1" baseline="30000" dirty="0">
                <a:latin typeface="Times New Roman" panose="02020603050405020304" pitchFamily="18" charset="0"/>
                <a:ea typeface="宋体" panose="02010600030101010101" pitchFamily="2" charset="-122"/>
              </a:rPr>
              <a:t>L</a:t>
            </a:r>
            <a:r>
              <a:rPr lang="en-US" altLang="zh-CN" sz="2000" b="1" dirty="0">
                <a:latin typeface="Arial" panose="020B0604020202020204" pitchFamily="34" charset="0"/>
                <a:ea typeface="宋体" panose="02010600030101010101" pitchFamily="2" charset="-122"/>
              </a:rPr>
              <a:t>=500 000</a:t>
            </a:r>
            <a:r>
              <a:rPr lang="zh-CN" altLang="en-US" sz="2000" b="1" dirty="0">
                <a:latin typeface="Arial" panose="020B0604020202020204" pitchFamily="34" charset="0"/>
                <a:ea typeface="宋体" panose="02010600030101010101" pitchFamily="2" charset="-122"/>
              </a:rPr>
              <a:t>，即</a:t>
            </a:r>
            <a:endParaRPr lang="en-US" altLang="zh-CN" sz="2000" b="1" dirty="0">
              <a:latin typeface="Arial" panose="020B0604020202020204" pitchFamily="34" charset="0"/>
              <a:ea typeface="宋体" panose="02010600030101010101" pitchFamily="2" charset="-122"/>
            </a:endParaRPr>
          </a:p>
        </p:txBody>
      </p:sp>
      <p:graphicFrame>
        <p:nvGraphicFramePr>
          <p:cNvPr id="23557" name="Object 8"/>
          <p:cNvGraphicFramePr>
            <a:graphicFrameLocks noGrp="1" noChangeAspect="1"/>
          </p:cNvGraphicFramePr>
          <p:nvPr>
            <p:ph idx="1"/>
          </p:nvPr>
        </p:nvGraphicFramePr>
        <p:xfrm>
          <a:off x="3424238" y="3733800"/>
          <a:ext cx="2366962" cy="430213"/>
        </p:xfrm>
        <a:graphic>
          <a:graphicData uri="http://schemas.openxmlformats.org/presentationml/2006/ole">
            <mc:AlternateContent xmlns:mc="http://schemas.openxmlformats.org/markup-compatibility/2006">
              <mc:Choice xmlns:v="urn:schemas-microsoft-com:vml" Requires="v">
                <p:oleObj spid="_x0000_s4121" r:id="rId3" imgW="1676400" imgH="304800" progId="Equation.DSMT4">
                  <p:embed/>
                </p:oleObj>
              </mc:Choice>
              <mc:Fallback>
                <p:oleObj r:id="rId3" imgW="1676400" imgH="304800" progId="Equation.DSMT4">
                  <p:embed/>
                  <p:pic>
                    <p:nvPicPr>
                      <p:cNvPr id="0" name="图片 3096"/>
                      <p:cNvPicPr/>
                      <p:nvPr/>
                    </p:nvPicPr>
                    <p:blipFill>
                      <a:blip r:embed="rId4">
                        <a:clrChange>
                          <a:clrFrom>
                            <a:srgbClr val="000000"/>
                          </a:clrFrom>
                          <a:clrTo>
                            <a:srgbClr val="003366"/>
                          </a:clrTo>
                        </a:clrChange>
                      </a:blip>
                      <a:stretch>
                        <a:fillRect/>
                      </a:stretch>
                    </p:blipFill>
                    <p:spPr>
                      <a:xfrm>
                        <a:off x="3424238" y="3733800"/>
                        <a:ext cx="2366962" cy="430213"/>
                      </a:xfrm>
                      <a:prstGeom prst="rect">
                        <a:avLst/>
                      </a:prstGeom>
                      <a:noFill/>
                      <a:ln w="38100">
                        <a:miter/>
                      </a:ln>
                    </p:spPr>
                  </p:pic>
                </p:oleObj>
              </mc:Fallback>
            </mc:AlternateContent>
          </a:graphicData>
        </a:graphic>
      </p:graphicFrame>
      <p:sp>
        <p:nvSpPr>
          <p:cNvPr id="23558" name="Text Box 10"/>
          <p:cNvSpPr txBox="1"/>
          <p:nvPr/>
        </p:nvSpPr>
        <p:spPr>
          <a:xfrm>
            <a:off x="381000" y="4114800"/>
            <a:ext cx="8153400" cy="396875"/>
          </a:xfrm>
          <a:prstGeom prst="rect">
            <a:avLst/>
          </a:prstGeom>
          <a:noFill/>
          <a:ln w="9525">
            <a:noFill/>
          </a:ln>
        </p:spPr>
        <p:txBody>
          <a:bodyPr anchor="t">
            <a:spAutoFit/>
          </a:bodyPr>
          <a:lstStyle/>
          <a:p>
            <a:pPr>
              <a:spcBef>
                <a:spcPct val="50000"/>
              </a:spcBef>
            </a:pPr>
            <a:r>
              <a:rPr lang="zh-CN" altLang="en-US" sz="2000" b="1" dirty="0">
                <a:latin typeface="Arial" panose="020B0604020202020204" pitchFamily="34" charset="0"/>
                <a:ea typeface="宋体" panose="02010600030101010101" pitchFamily="2" charset="-122"/>
              </a:rPr>
              <a:t>向上取整，可得到</a:t>
            </a:r>
            <a:r>
              <a:rPr lang="en-US" altLang="zh-CN" sz="2000" b="1" i="1" dirty="0">
                <a:latin typeface="Times New Roman" panose="02020603050405020304" pitchFamily="18" charset="0"/>
                <a:ea typeface="宋体" panose="02010600030101010101" pitchFamily="2" charset="-122"/>
              </a:rPr>
              <a:t>L</a:t>
            </a:r>
            <a:r>
              <a:rPr lang="en-US" altLang="zh-CN" sz="2000" b="1" dirty="0">
                <a:latin typeface="Times New Roman" panose="02020603050405020304" pitchFamily="18" charset="0"/>
                <a:ea typeface="宋体" panose="02010600030101010101" pitchFamily="2" charset="-122"/>
              </a:rPr>
              <a:t>=19</a:t>
            </a:r>
            <a:r>
              <a:rPr lang="zh-CN" altLang="en-US" sz="2000" b="1" dirty="0">
                <a:latin typeface="Times New Roman" panose="02020603050405020304" pitchFamily="18" charset="0"/>
                <a:ea typeface="宋体" panose="02010600030101010101" pitchFamily="2" charset="-122"/>
              </a:rPr>
              <a:t>。即可用</a:t>
            </a:r>
            <a:r>
              <a:rPr lang="en-US" altLang="zh-CN" sz="2000" b="1" dirty="0">
                <a:latin typeface="Times New Roman" panose="02020603050405020304" pitchFamily="18" charset="0"/>
                <a:ea typeface="宋体" panose="02010600030101010101" pitchFamily="2" charset="-122"/>
              </a:rPr>
              <a:t>19</a:t>
            </a:r>
            <a:r>
              <a:rPr lang="zh-CN" altLang="en-US" sz="2000" b="1" dirty="0">
                <a:latin typeface="Times New Roman" panose="02020603050405020304" pitchFamily="18" charset="0"/>
                <a:ea typeface="宋体" panose="02010600030101010101" pitchFamily="2" charset="-122"/>
              </a:rPr>
              <a:t>位二进制串</a:t>
            </a:r>
            <a:r>
              <a:rPr lang="en-US" altLang="zh-CN" sz="2000" b="1" dirty="0">
                <a:latin typeface="Times New Roman" panose="02020603050405020304" pitchFamily="18" charset="0"/>
                <a:ea typeface="宋体" panose="02010600030101010101" pitchFamily="2" charset="-122"/>
              </a:rPr>
              <a:t>a</a:t>
            </a:r>
            <a:r>
              <a:rPr lang="en-US" altLang="zh-CN" sz="2000" b="1" baseline="-25000" dirty="0">
                <a:latin typeface="Times New Roman" panose="02020603050405020304" pitchFamily="18" charset="0"/>
                <a:ea typeface="宋体" panose="02010600030101010101" pitchFamily="2" charset="-122"/>
              </a:rPr>
              <a:t>18</a:t>
            </a:r>
            <a:r>
              <a:rPr lang="en-US" altLang="zh-CN" sz="2000" b="1" dirty="0">
                <a:latin typeface="Times New Roman" panose="02020603050405020304" pitchFamily="18" charset="0"/>
                <a:ea typeface="宋体" panose="02010600030101010101" pitchFamily="2" charset="-122"/>
              </a:rPr>
              <a:t>a</a:t>
            </a:r>
            <a:r>
              <a:rPr lang="en-US" altLang="zh-CN" sz="2000" b="1" baseline="-25000" dirty="0">
                <a:latin typeface="Times New Roman" panose="02020603050405020304" pitchFamily="18" charset="0"/>
                <a:ea typeface="宋体" panose="02010600030101010101" pitchFamily="2" charset="-122"/>
              </a:rPr>
              <a:t>17</a:t>
            </a:r>
            <a:r>
              <a:rPr lang="en-US" altLang="zh-CN" sz="2000" b="1" dirty="0">
                <a:latin typeface="Times New Roman" panose="02020603050405020304" pitchFamily="18" charset="0"/>
                <a:ea typeface="宋体" panose="02010600030101010101" pitchFamily="2" charset="-122"/>
              </a:rPr>
              <a:t>…a</a:t>
            </a:r>
            <a:r>
              <a:rPr lang="en-US" altLang="zh-CN" sz="2000" b="1" baseline="-25000" dirty="0">
                <a:latin typeface="Times New Roman" panose="02020603050405020304" pitchFamily="18" charset="0"/>
                <a:ea typeface="宋体" panose="02010600030101010101" pitchFamily="2" charset="-122"/>
              </a:rPr>
              <a:t>0 </a:t>
            </a:r>
            <a:r>
              <a:rPr lang="zh-CN" altLang="en-US" sz="2000" b="1" dirty="0">
                <a:latin typeface="Times New Roman" panose="02020603050405020304" pitchFamily="18" charset="0"/>
                <a:ea typeface="宋体" panose="02010600030101010101" pitchFamily="2" charset="-122"/>
              </a:rPr>
              <a:t>来表示。</a:t>
            </a:r>
          </a:p>
        </p:txBody>
      </p:sp>
      <p:sp>
        <p:nvSpPr>
          <p:cNvPr id="23559" name="Text Box 12"/>
          <p:cNvSpPr txBox="1"/>
          <p:nvPr/>
        </p:nvSpPr>
        <p:spPr>
          <a:xfrm>
            <a:off x="304800" y="5105400"/>
            <a:ext cx="8610600" cy="701675"/>
          </a:xfrm>
          <a:prstGeom prst="rect">
            <a:avLst/>
          </a:prstGeom>
          <a:noFill/>
          <a:ln w="9525">
            <a:noFill/>
          </a:ln>
        </p:spPr>
        <p:txBody>
          <a:bodyPr anchor="t">
            <a:spAutoFit/>
          </a:bodyPr>
          <a:lstStyle/>
          <a:p>
            <a:r>
              <a:rPr lang="zh-CN" altLang="en-US" sz="2000" b="1" dirty="0">
                <a:latin typeface="Arial" panose="020B0604020202020204" pitchFamily="34" charset="0"/>
                <a:ea typeface="宋体" panose="02010600030101010101" pitchFamily="2" charset="-122"/>
              </a:rPr>
              <a:t>       例如：对于二进制编码，其解码过程如下：若</a:t>
            </a:r>
            <a:r>
              <a:rPr lang="en-US" altLang="zh-CN" sz="2000" b="1" dirty="0">
                <a:latin typeface="Arial" panose="020B0604020202020204" pitchFamily="34" charset="0"/>
                <a:ea typeface="宋体" panose="02010600030101010101" pitchFamily="2" charset="-122"/>
              </a:rPr>
              <a:t>X*</a:t>
            </a:r>
            <a:r>
              <a:rPr lang="zh-CN" altLang="en-US" sz="2000" b="1" dirty="0">
                <a:latin typeface="Arial" panose="020B0604020202020204" pitchFamily="34" charset="0"/>
                <a:ea typeface="宋体" panose="02010600030101010101" pitchFamily="2" charset="-122"/>
              </a:rPr>
              <a:t>的取值范围为</a:t>
            </a:r>
            <a:r>
              <a:rPr lang="en-US" altLang="zh-CN" sz="2000" b="1" dirty="0">
                <a:latin typeface="Arial" panose="020B0604020202020204" pitchFamily="34"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X</a:t>
            </a:r>
            <a:r>
              <a:rPr lang="en-US" altLang="zh-CN" sz="2000" b="1" i="1" baseline="-25000" dirty="0">
                <a:latin typeface="Times New Roman" panose="02020603050405020304" pitchFamily="18" charset="0"/>
                <a:ea typeface="宋体" panose="02010600030101010101" pitchFamily="2" charset="-122"/>
              </a:rPr>
              <a:t>l</a:t>
            </a:r>
            <a:r>
              <a:rPr lang="en-US" altLang="zh-CN" sz="2000" b="1" dirty="0">
                <a:latin typeface="Arial" panose="020B0604020202020204" pitchFamily="34"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X</a:t>
            </a:r>
            <a:r>
              <a:rPr lang="en-US" altLang="zh-CN" sz="2000" b="1" i="1" baseline="-25000" dirty="0">
                <a:latin typeface="Times New Roman" panose="02020603050405020304" pitchFamily="18" charset="0"/>
                <a:ea typeface="宋体" panose="02010600030101010101" pitchFamily="2" charset="-122"/>
              </a:rPr>
              <a:t>r</a:t>
            </a:r>
            <a:r>
              <a:rPr lang="en-US"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，参数的二进制编码码长为</a:t>
            </a:r>
            <a:r>
              <a:rPr lang="en-US" altLang="zh-CN" sz="2000" b="1" i="1" dirty="0">
                <a:latin typeface="Times New Roman" panose="02020603050405020304" pitchFamily="18" charset="0"/>
                <a:ea typeface="宋体" panose="02010600030101010101" pitchFamily="2" charset="-122"/>
              </a:rPr>
              <a:t>L</a:t>
            </a:r>
            <a:r>
              <a:rPr lang="zh-CN" altLang="en-US" sz="2000" b="1" dirty="0">
                <a:latin typeface="Arial" panose="020B0604020202020204" pitchFamily="34" charset="0"/>
                <a:ea typeface="宋体" panose="02010600030101010101" pitchFamily="2" charset="-122"/>
              </a:rPr>
              <a:t>，码串对应的十进制整数为</a:t>
            </a:r>
            <a:r>
              <a:rPr lang="en-US" altLang="zh-CN" sz="2000" b="1" i="1" dirty="0">
                <a:latin typeface="Times New Roman" panose="02020603050405020304" pitchFamily="18" charset="0"/>
                <a:ea typeface="宋体" panose="02010600030101010101" pitchFamily="2" charset="-122"/>
              </a:rPr>
              <a:t>k</a:t>
            </a:r>
            <a:r>
              <a:rPr lang="zh-CN" altLang="en-US" sz="2000" b="1" dirty="0">
                <a:latin typeface="Arial" panose="020B0604020202020204" pitchFamily="34" charset="0"/>
                <a:ea typeface="宋体" panose="02010600030101010101" pitchFamily="2" charset="-122"/>
              </a:rPr>
              <a:t>，则解码公式为</a:t>
            </a:r>
            <a:r>
              <a:rPr lang="en-US" altLang="zh-CN" sz="2000" b="1" dirty="0">
                <a:latin typeface="Arial" panose="020B0604020202020204" pitchFamily="34" charset="0"/>
                <a:ea typeface="宋体" panose="02010600030101010101" pitchFamily="2" charset="-122"/>
              </a:rPr>
              <a:t>:</a:t>
            </a:r>
          </a:p>
        </p:txBody>
      </p:sp>
      <p:sp>
        <p:nvSpPr>
          <p:cNvPr id="23560" name="Text Box 13"/>
          <p:cNvSpPr txBox="1"/>
          <p:nvPr/>
        </p:nvSpPr>
        <p:spPr>
          <a:xfrm>
            <a:off x="4724400" y="5791200"/>
            <a:ext cx="4267200" cy="946150"/>
          </a:xfrm>
          <a:prstGeom prst="rect">
            <a:avLst/>
          </a:prstGeom>
          <a:noFill/>
          <a:ln w="9525">
            <a:noFill/>
          </a:ln>
        </p:spPr>
        <p:txBody>
          <a:bodyPr anchor="t">
            <a:spAutoFit/>
          </a:bodyPr>
          <a:lstStyle/>
          <a:p>
            <a:r>
              <a:rPr lang="zh-CN" altLang="en-US" b="1" dirty="0">
                <a:latin typeface="Arial" panose="020B0604020202020204" pitchFamily="34" charset="0"/>
                <a:ea typeface="宋体" panose="02010600030101010101" pitchFamily="2" charset="-122"/>
              </a:rPr>
              <a:t>式中， </a:t>
            </a:r>
            <a:r>
              <a:rPr lang="en-US" altLang="zh-CN" sz="2000" b="1" dirty="0">
                <a:latin typeface="Arial" panose="020B0604020202020204" pitchFamily="34"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X</a:t>
            </a:r>
            <a:r>
              <a:rPr lang="en-US" altLang="zh-CN" sz="2000" b="1" i="1" baseline="-25000" dirty="0">
                <a:latin typeface="Times New Roman" panose="02020603050405020304" pitchFamily="18" charset="0"/>
                <a:ea typeface="宋体" panose="02010600030101010101" pitchFamily="2" charset="-122"/>
              </a:rPr>
              <a:t>l</a:t>
            </a:r>
            <a:r>
              <a:rPr lang="en-US" altLang="zh-CN" sz="2000" b="1" dirty="0">
                <a:latin typeface="Arial" panose="020B0604020202020204" pitchFamily="34"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X</a:t>
            </a:r>
            <a:r>
              <a:rPr lang="en-US" altLang="zh-CN" sz="2000" b="1" i="1" baseline="-25000" dirty="0">
                <a:latin typeface="Times New Roman" panose="02020603050405020304" pitchFamily="18" charset="0"/>
                <a:ea typeface="宋体" panose="02010600030101010101" pitchFamily="2" charset="-122"/>
              </a:rPr>
              <a:t>r</a:t>
            </a:r>
            <a:r>
              <a:rPr lang="en-US" altLang="zh-CN" sz="2000"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参数最小、最大值；</a:t>
            </a:r>
          </a:p>
          <a:p>
            <a:r>
              <a:rPr lang="en-US" altLang="zh-CN" b="1" i="1" dirty="0">
                <a:latin typeface="Times New Roman" panose="02020603050405020304" pitchFamily="18" charset="0"/>
                <a:ea typeface="宋体" panose="02010600030101010101" pitchFamily="2" charset="-122"/>
              </a:rPr>
              <a:t>            L</a:t>
            </a: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参数编码长度；</a:t>
            </a:r>
          </a:p>
          <a:p>
            <a:r>
              <a:rPr lang="en-US" altLang="zh-CN" b="1" i="1" dirty="0">
                <a:latin typeface="Times New Roman" panose="02020603050405020304" pitchFamily="18" charset="0"/>
                <a:ea typeface="宋体" panose="02010600030101010101" pitchFamily="2" charset="-122"/>
              </a:rPr>
              <a:t>            k</a:t>
            </a: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二进制串对应的实数值。</a:t>
            </a:r>
          </a:p>
        </p:txBody>
      </p:sp>
      <p:sp>
        <p:nvSpPr>
          <p:cNvPr id="23561" name="Rectangle 15"/>
          <p:cNvSpPr/>
          <p:nvPr/>
        </p:nvSpPr>
        <p:spPr>
          <a:xfrm>
            <a:off x="0" y="3219450"/>
            <a:ext cx="9144000" cy="0"/>
          </a:xfrm>
          <a:prstGeom prst="rect">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graphicFrame>
        <p:nvGraphicFramePr>
          <p:cNvPr id="23562" name="Object 14"/>
          <p:cNvGraphicFramePr>
            <a:graphicFrameLocks noChangeAspect="1"/>
          </p:cNvGraphicFramePr>
          <p:nvPr/>
        </p:nvGraphicFramePr>
        <p:xfrm>
          <a:off x="2286000" y="5943600"/>
          <a:ext cx="2362200" cy="727075"/>
        </p:xfrm>
        <a:graphic>
          <a:graphicData uri="http://schemas.openxmlformats.org/presentationml/2006/ole">
            <mc:AlternateContent xmlns:mc="http://schemas.openxmlformats.org/markup-compatibility/2006">
              <mc:Choice xmlns:v="urn:schemas-microsoft-com:vml" Requires="v">
                <p:oleObj spid="_x0000_s4122" r:id="rId5" imgW="1816100" imgH="558800" progId="Equation.DSMT4">
                  <p:embed/>
                </p:oleObj>
              </mc:Choice>
              <mc:Fallback>
                <p:oleObj r:id="rId5" imgW="1816100" imgH="558800" progId="Equation.DSMT4">
                  <p:embed/>
                  <p:pic>
                    <p:nvPicPr>
                      <p:cNvPr id="0" name="图片 3095"/>
                      <p:cNvPicPr/>
                      <p:nvPr/>
                    </p:nvPicPr>
                    <p:blipFill>
                      <a:blip r:embed="rId6">
                        <a:clrChange>
                          <a:clrFrom>
                            <a:srgbClr val="000000"/>
                          </a:clrFrom>
                          <a:clrTo>
                            <a:srgbClr val="003366"/>
                          </a:clrTo>
                        </a:clrChange>
                      </a:blip>
                      <a:stretch>
                        <a:fillRect/>
                      </a:stretch>
                    </p:blipFill>
                    <p:spPr>
                      <a:xfrm>
                        <a:off x="2286000" y="5943600"/>
                        <a:ext cx="2362200" cy="727075"/>
                      </a:xfrm>
                      <a:prstGeom prst="rect">
                        <a:avLst/>
                      </a:prstGeom>
                      <a:noFill/>
                      <a:ln w="38100">
                        <a:noFill/>
                        <a:miter/>
                      </a:ln>
                    </p:spPr>
                  </p:pic>
                </p:oleObj>
              </mc:Fallback>
            </mc:AlternateContent>
          </a:graphicData>
        </a:graphic>
      </p:graphicFrame>
      <p:graphicFrame>
        <p:nvGraphicFramePr>
          <p:cNvPr id="23563" name="Object 18"/>
          <p:cNvGraphicFramePr>
            <a:graphicFrameLocks noChangeAspect="1"/>
          </p:cNvGraphicFramePr>
          <p:nvPr/>
        </p:nvGraphicFramePr>
        <p:xfrm>
          <a:off x="381000" y="5867400"/>
          <a:ext cx="1600200" cy="911225"/>
        </p:xfrm>
        <a:graphic>
          <a:graphicData uri="http://schemas.openxmlformats.org/presentationml/2006/ole">
            <mc:AlternateContent xmlns:mc="http://schemas.openxmlformats.org/markup-compatibility/2006">
              <mc:Choice xmlns:v="urn:schemas-microsoft-com:vml" Requires="v">
                <p:oleObj spid="_x0000_s4123" r:id="rId7" imgW="1003300" imgH="571500" progId="Equation.DSMT4">
                  <p:embed/>
                </p:oleObj>
              </mc:Choice>
              <mc:Fallback>
                <p:oleObj r:id="rId7" imgW="1003300" imgH="571500" progId="Equation.DSMT4">
                  <p:embed/>
                  <p:pic>
                    <p:nvPicPr>
                      <p:cNvPr id="0" name="图片 3093"/>
                      <p:cNvPicPr/>
                      <p:nvPr/>
                    </p:nvPicPr>
                    <p:blipFill>
                      <a:blip r:embed="rId8">
                        <a:clrChange>
                          <a:clrFrom>
                            <a:srgbClr val="000000"/>
                          </a:clrFrom>
                          <a:clrTo>
                            <a:srgbClr val="003366"/>
                          </a:clrTo>
                        </a:clrChange>
                      </a:blip>
                      <a:stretch>
                        <a:fillRect/>
                      </a:stretch>
                    </p:blipFill>
                    <p:spPr>
                      <a:xfrm>
                        <a:off x="381000" y="5867400"/>
                        <a:ext cx="1600200" cy="911225"/>
                      </a:xfrm>
                      <a:prstGeom prst="rect">
                        <a:avLst/>
                      </a:prstGeom>
                      <a:noFill/>
                      <a:ln w="38100">
                        <a:noFill/>
                        <a:miter/>
                      </a:ln>
                    </p:spPr>
                  </p:pic>
                </p:oleObj>
              </mc:Fallback>
            </mc:AlternateContent>
          </a:graphicData>
        </a:graphic>
      </p:graphicFrame>
      <p:sp>
        <p:nvSpPr>
          <p:cNvPr id="23564" name="Rectangle 21"/>
          <p:cNvSpPr/>
          <p:nvPr/>
        </p:nvSpPr>
        <p:spPr>
          <a:xfrm>
            <a:off x="0" y="3233738"/>
            <a:ext cx="9144000" cy="0"/>
          </a:xfrm>
          <a:prstGeom prst="rect">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graphicFrame>
        <p:nvGraphicFramePr>
          <p:cNvPr id="23565" name="Object 20"/>
          <p:cNvGraphicFramePr>
            <a:graphicFrameLocks noChangeAspect="1"/>
          </p:cNvGraphicFramePr>
          <p:nvPr/>
        </p:nvGraphicFramePr>
        <p:xfrm>
          <a:off x="6477000" y="3467100"/>
          <a:ext cx="1524000" cy="752475"/>
        </p:xfrm>
        <a:graphic>
          <a:graphicData uri="http://schemas.openxmlformats.org/presentationml/2006/ole">
            <mc:AlternateContent xmlns:mc="http://schemas.openxmlformats.org/markup-compatibility/2006">
              <mc:Choice xmlns:v="urn:schemas-microsoft-com:vml" Requires="v">
                <p:oleObj spid="_x0000_s4124" r:id="rId9" imgW="1054100" imgH="520700" progId="Equation.DSMT4">
                  <p:embed/>
                </p:oleObj>
              </mc:Choice>
              <mc:Fallback>
                <p:oleObj r:id="rId9" imgW="1054100" imgH="520700" progId="Equation.DSMT4">
                  <p:embed/>
                  <p:pic>
                    <p:nvPicPr>
                      <p:cNvPr id="0" name="图片 3094"/>
                      <p:cNvPicPr/>
                      <p:nvPr/>
                    </p:nvPicPr>
                    <p:blipFill>
                      <a:blip r:embed="rId10">
                        <a:clrChange>
                          <a:clrFrom>
                            <a:srgbClr val="000000"/>
                          </a:clrFrom>
                          <a:clrTo>
                            <a:srgbClr val="003366"/>
                          </a:clrTo>
                        </a:clrChange>
                      </a:blip>
                      <a:stretch>
                        <a:fillRect/>
                      </a:stretch>
                    </p:blipFill>
                    <p:spPr>
                      <a:xfrm>
                        <a:off x="6477000" y="3467100"/>
                        <a:ext cx="1524000" cy="752475"/>
                      </a:xfrm>
                      <a:prstGeom prst="rect">
                        <a:avLst/>
                      </a:prstGeom>
                      <a:noFill/>
                      <a:ln w="38100">
                        <a:noFill/>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CC6600"/>
                </a:solidFill>
                <a:ea typeface="宋体" panose="02010600030101010101" pitchFamily="2" charset="-122"/>
              </a:rPr>
              <a:t>Contents</a:t>
            </a:r>
          </a:p>
        </p:txBody>
      </p:sp>
      <p:grpSp>
        <p:nvGrpSpPr>
          <p:cNvPr id="6146" name="Group 61"/>
          <p:cNvGrpSpPr/>
          <p:nvPr/>
        </p:nvGrpSpPr>
        <p:grpSpPr>
          <a:xfrm>
            <a:off x="2209800" y="1447800"/>
            <a:ext cx="4724400" cy="685800"/>
            <a:chOff x="1296" y="1824"/>
            <a:chExt cx="2976" cy="432"/>
          </a:xfrm>
        </p:grpSpPr>
        <p:sp>
          <p:nvSpPr>
            <p:cNvPr id="89150" name="AutoShape 62"/>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6" name="AutoShape 63"/>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ln>
            <a:effectLst>
              <a:outerShdw dist="63500" dir="2212194" algn="ctr" rotWithShape="0">
                <a:srgbClr val="333333">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9" name="Text Box 64"/>
            <p:cNvSpPr txBox="1"/>
            <p:nvPr/>
          </p:nvSpPr>
          <p:spPr>
            <a:xfrm>
              <a:off x="1680" y="1934"/>
              <a:ext cx="2160" cy="250"/>
            </a:xfrm>
            <a:prstGeom prst="rect">
              <a:avLst/>
            </a:prstGeom>
            <a:noFill/>
            <a:ln w="9525">
              <a:noFill/>
            </a:ln>
          </p:spPr>
          <p:txBody>
            <a:bodyPr anchor="t">
              <a:spAutoFit/>
            </a:bodyPr>
            <a:lstStyle/>
            <a:p>
              <a:pPr algn="ctr" eaLnBrk="0" hangingPunct="0"/>
              <a:r>
                <a:rPr lang="zh-CN" altLang="en-US" sz="2000" b="1" dirty="0">
                  <a:solidFill>
                    <a:srgbClr val="000000"/>
                  </a:solidFill>
                  <a:latin typeface="Arial" panose="020B0604020202020204" pitchFamily="34" charset="0"/>
                  <a:ea typeface="宋体" panose="02010600030101010101" pitchFamily="2" charset="-122"/>
                </a:rPr>
                <a:t>遗传算法概述</a:t>
              </a:r>
            </a:p>
          </p:txBody>
        </p:sp>
        <p:sp>
          <p:nvSpPr>
            <p:cNvPr id="6150" name="Text Box 65"/>
            <p:cNvSpPr txBox="1"/>
            <p:nvPr/>
          </p:nvSpPr>
          <p:spPr>
            <a:xfrm>
              <a:off x="1393" y="1886"/>
              <a:ext cx="223" cy="288"/>
            </a:xfrm>
            <a:prstGeom prst="rect">
              <a:avLst/>
            </a:prstGeom>
            <a:noFill/>
            <a:ln w="9525">
              <a:noFill/>
            </a:ln>
          </p:spPr>
          <p:txBody>
            <a:bodyPr wrap="none" anchor="t">
              <a:spAutoFit/>
            </a:bodyPr>
            <a:lstStyle/>
            <a:p>
              <a:pPr algn="ctr" eaLnBrk="0" hangingPunct="0"/>
              <a:r>
                <a:rPr lang="en-US" altLang="zh-CN" sz="2400" dirty="0">
                  <a:solidFill>
                    <a:schemeClr val="bg1"/>
                  </a:solidFill>
                  <a:latin typeface="Arial" panose="020B0604020202020204" pitchFamily="34" charset="0"/>
                  <a:ea typeface="宋体" panose="02010600030101010101" pitchFamily="2" charset="-122"/>
                </a:rPr>
                <a:t>1</a:t>
              </a:r>
            </a:p>
          </p:txBody>
        </p:sp>
      </p:grpSp>
      <p:grpSp>
        <p:nvGrpSpPr>
          <p:cNvPr id="6151" name="Group 66"/>
          <p:cNvGrpSpPr/>
          <p:nvPr/>
        </p:nvGrpSpPr>
        <p:grpSpPr>
          <a:xfrm>
            <a:off x="2209800" y="2286000"/>
            <a:ext cx="4724400" cy="685800"/>
            <a:chOff x="1296" y="1824"/>
            <a:chExt cx="2976" cy="432"/>
          </a:xfrm>
        </p:grpSpPr>
        <p:sp>
          <p:nvSpPr>
            <p:cNvPr id="89155" name="AutoShape 67"/>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2" name="AutoShape 68"/>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4" name="Text Box 69"/>
            <p:cNvSpPr txBox="1"/>
            <p:nvPr/>
          </p:nvSpPr>
          <p:spPr>
            <a:xfrm>
              <a:off x="1680" y="1934"/>
              <a:ext cx="2160" cy="250"/>
            </a:xfrm>
            <a:prstGeom prst="rect">
              <a:avLst/>
            </a:prstGeom>
            <a:noFill/>
            <a:ln w="9525">
              <a:noFill/>
            </a:ln>
          </p:spPr>
          <p:txBody>
            <a:bodyPr anchor="t">
              <a:spAutoFit/>
            </a:bodyPr>
            <a:lstStyle/>
            <a:p>
              <a:pPr algn="ctr" eaLnBrk="0" hangingPunct="0"/>
              <a:r>
                <a:rPr lang="zh-CN" altLang="en-US" b="1" dirty="0">
                  <a:solidFill>
                    <a:srgbClr val="000000"/>
                  </a:solidFill>
                  <a:latin typeface="Arial" panose="020B0604020202020204" pitchFamily="34" charset="0"/>
                  <a:ea typeface="宋体" panose="02010600030101010101" pitchFamily="2" charset="-122"/>
                </a:rPr>
                <a:t>标准遗传</a:t>
              </a:r>
              <a:r>
                <a:rPr lang="zh-CN" altLang="en-US" sz="2000" b="1" dirty="0">
                  <a:solidFill>
                    <a:srgbClr val="000000"/>
                  </a:solidFill>
                  <a:latin typeface="Arial" panose="020B0604020202020204" pitchFamily="34" charset="0"/>
                  <a:ea typeface="宋体" panose="02010600030101010101" pitchFamily="2" charset="-122"/>
                </a:rPr>
                <a:t>算法</a:t>
              </a:r>
            </a:p>
          </p:txBody>
        </p:sp>
        <p:sp>
          <p:nvSpPr>
            <p:cNvPr id="6155" name="Text Box 70"/>
            <p:cNvSpPr txBox="1"/>
            <p:nvPr/>
          </p:nvSpPr>
          <p:spPr>
            <a:xfrm>
              <a:off x="1393" y="1886"/>
              <a:ext cx="223" cy="288"/>
            </a:xfrm>
            <a:prstGeom prst="rect">
              <a:avLst/>
            </a:prstGeom>
            <a:noFill/>
            <a:ln w="9525">
              <a:noFill/>
            </a:ln>
          </p:spPr>
          <p:txBody>
            <a:bodyPr wrap="none" anchor="t">
              <a:spAutoFit/>
            </a:bodyPr>
            <a:lstStyle/>
            <a:p>
              <a:pPr algn="ctr" eaLnBrk="0" hangingPunct="0"/>
              <a:r>
                <a:rPr lang="en-US" altLang="zh-CN" sz="2400" dirty="0">
                  <a:solidFill>
                    <a:schemeClr val="bg1"/>
                  </a:solidFill>
                  <a:latin typeface="Arial" panose="020B0604020202020204" pitchFamily="34" charset="0"/>
                  <a:ea typeface="宋体" panose="02010600030101010101" pitchFamily="2" charset="-122"/>
                </a:rPr>
                <a:t>2</a:t>
              </a:r>
            </a:p>
          </p:txBody>
        </p:sp>
      </p:grpSp>
      <p:grpSp>
        <p:nvGrpSpPr>
          <p:cNvPr id="6156" name="Group 37"/>
          <p:cNvGrpSpPr/>
          <p:nvPr/>
        </p:nvGrpSpPr>
        <p:grpSpPr>
          <a:xfrm>
            <a:off x="2209800" y="3124200"/>
            <a:ext cx="4724400" cy="685800"/>
            <a:chOff x="1392" y="2016"/>
            <a:chExt cx="2976" cy="432"/>
          </a:xfrm>
        </p:grpSpPr>
        <p:sp>
          <p:nvSpPr>
            <p:cNvPr id="4117" name="AutoShape 72"/>
            <p:cNvSpPr>
              <a:spLocks noChangeArrowheads="1"/>
            </p:cNvSpPr>
            <p:nvPr/>
          </p:nvSpPr>
          <p:spPr bwMode="gray">
            <a:xfrm>
              <a:off x="1632" y="2091"/>
              <a:ext cx="2736" cy="288"/>
            </a:xfrm>
            <a:prstGeom prst="roundRect">
              <a:avLst>
                <a:gd name="adj" fmla="val 16667"/>
              </a:avLst>
            </a:prstGeom>
            <a:gradFill rotWithShape="1">
              <a:gsLst>
                <a:gs pos="0">
                  <a:schemeClr val="bg1"/>
                </a:gs>
                <a:gs pos="100000">
                  <a:srgbClr val="A6F25A"/>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8" name="AutoShape 73"/>
            <p:cNvSpPr>
              <a:spLocks noChangeArrowheads="1"/>
            </p:cNvSpPr>
            <p:nvPr/>
          </p:nvSpPr>
          <p:spPr bwMode="gray">
            <a:xfrm>
              <a:off x="1392" y="2016"/>
              <a:ext cx="432" cy="432"/>
            </a:xfrm>
            <a:prstGeom prst="diamond">
              <a:avLst/>
            </a:prstGeom>
            <a:solidFill>
              <a:srgbClr val="808000"/>
            </a:solidFill>
            <a:ln w="25400" algn="ctr">
              <a:solidFill>
                <a:schemeClr val="bg1"/>
              </a:solidFill>
              <a:miter lim="800000"/>
            </a:ln>
            <a:effectLst>
              <a:outerShdw dist="63500" dir="2212194" algn="ctr" rotWithShape="0">
                <a:srgbClr val="333333">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9" name="Text Box 74"/>
            <p:cNvSpPr txBox="1"/>
            <p:nvPr/>
          </p:nvSpPr>
          <p:spPr>
            <a:xfrm>
              <a:off x="1776" y="2126"/>
              <a:ext cx="2592" cy="231"/>
            </a:xfrm>
            <a:prstGeom prst="rect">
              <a:avLst/>
            </a:prstGeom>
            <a:noFill/>
            <a:ln w="9525">
              <a:noFill/>
            </a:ln>
          </p:spPr>
          <p:txBody>
            <a:bodyPr anchor="t">
              <a:spAutoFit/>
            </a:bodyPr>
            <a:lstStyle/>
            <a:p>
              <a:pPr algn="ctr" eaLnBrk="0" hangingPunct="0"/>
              <a:r>
                <a:rPr lang="zh-CN" altLang="en-US" b="1" dirty="0">
                  <a:solidFill>
                    <a:srgbClr val="000000"/>
                  </a:solidFill>
                  <a:latin typeface="Arial" panose="020B0604020202020204" pitchFamily="34" charset="0"/>
                  <a:ea typeface="宋体" panose="02010600030101010101" pitchFamily="2" charset="-122"/>
                </a:rPr>
                <a:t>遗传算法简单举例：函数极值</a:t>
              </a:r>
            </a:p>
          </p:txBody>
        </p:sp>
        <p:sp>
          <p:nvSpPr>
            <p:cNvPr id="6160" name="Text Box 75"/>
            <p:cNvSpPr txBox="1"/>
            <p:nvPr/>
          </p:nvSpPr>
          <p:spPr>
            <a:xfrm>
              <a:off x="1489" y="2078"/>
              <a:ext cx="223" cy="288"/>
            </a:xfrm>
            <a:prstGeom prst="rect">
              <a:avLst/>
            </a:prstGeom>
            <a:noFill/>
            <a:ln w="9525">
              <a:noFill/>
            </a:ln>
          </p:spPr>
          <p:txBody>
            <a:bodyPr wrap="none" anchor="t">
              <a:spAutoFit/>
            </a:bodyPr>
            <a:lstStyle/>
            <a:p>
              <a:pPr algn="ctr" eaLnBrk="0" hangingPunct="0"/>
              <a:r>
                <a:rPr lang="en-US" altLang="zh-CN" sz="2400" dirty="0">
                  <a:solidFill>
                    <a:schemeClr val="bg1"/>
                  </a:solidFill>
                  <a:latin typeface="Arial" panose="020B0604020202020204" pitchFamily="34" charset="0"/>
                  <a:ea typeface="宋体" panose="02010600030101010101" pitchFamily="2" charset="-122"/>
                </a:rPr>
                <a:t>3</a:t>
              </a:r>
            </a:p>
          </p:txBody>
        </p:sp>
      </p:grpSp>
      <p:grpSp>
        <p:nvGrpSpPr>
          <p:cNvPr id="6161" name="Group 38"/>
          <p:cNvGrpSpPr/>
          <p:nvPr/>
        </p:nvGrpSpPr>
        <p:grpSpPr>
          <a:xfrm>
            <a:off x="2209800" y="4953000"/>
            <a:ext cx="4724400" cy="685800"/>
            <a:chOff x="1392" y="3072"/>
            <a:chExt cx="2976" cy="432"/>
          </a:xfrm>
        </p:grpSpPr>
        <p:sp>
          <p:nvSpPr>
            <p:cNvPr id="4" name="AutoShape 77"/>
            <p:cNvSpPr>
              <a:spLocks noChangeArrowheads="1"/>
            </p:cNvSpPr>
            <p:nvPr/>
          </p:nvSpPr>
          <p:spPr bwMode="gray">
            <a:xfrm>
              <a:off x="1632" y="3147"/>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4" name="AutoShape 78"/>
            <p:cNvSpPr>
              <a:spLocks noChangeArrowheads="1"/>
            </p:cNvSpPr>
            <p:nvPr/>
          </p:nvSpPr>
          <p:spPr bwMode="gray">
            <a:xfrm>
              <a:off x="1392" y="3072"/>
              <a:ext cx="432" cy="432"/>
            </a:xfrm>
            <a:prstGeom prst="diamond">
              <a:avLst/>
            </a:prstGeom>
            <a:solidFill>
              <a:schemeClr val="folHlink"/>
            </a:solidFill>
            <a:ln w="25400" algn="ctr">
              <a:solidFill>
                <a:schemeClr val="bg1"/>
              </a:solidFill>
              <a:miter lim="800000"/>
            </a:ln>
            <a:effectLst>
              <a:outerShdw dist="63500" dir="2212194" algn="ctr" rotWithShape="0">
                <a:srgbClr val="333333">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64" name="Text Box 79"/>
            <p:cNvSpPr txBox="1"/>
            <p:nvPr/>
          </p:nvSpPr>
          <p:spPr>
            <a:xfrm>
              <a:off x="1776" y="3182"/>
              <a:ext cx="2592" cy="231"/>
            </a:xfrm>
            <a:prstGeom prst="rect">
              <a:avLst/>
            </a:prstGeom>
            <a:noFill/>
            <a:ln w="9525">
              <a:noFill/>
            </a:ln>
          </p:spPr>
          <p:txBody>
            <a:bodyPr anchor="t">
              <a:spAutoFit/>
            </a:bodyPr>
            <a:lstStyle/>
            <a:p>
              <a:pPr algn="ctr" eaLnBrk="0" hangingPunct="0"/>
              <a:r>
                <a:rPr lang="zh-CN" altLang="en-US" b="1" dirty="0">
                  <a:solidFill>
                    <a:srgbClr val="000000"/>
                  </a:solidFill>
                  <a:latin typeface="Arial" panose="020B0604020202020204" pitchFamily="34" charset="0"/>
                  <a:ea typeface="宋体" panose="02010600030101010101" pitchFamily="2" charset="-122"/>
                </a:rPr>
                <a:t>遗传算法优化神经网络</a:t>
              </a:r>
              <a:endParaRPr lang="zh-CN" altLang="en-US" sz="2000" b="1" dirty="0">
                <a:solidFill>
                  <a:srgbClr val="000000"/>
                </a:solidFill>
                <a:latin typeface="Arial" panose="020B0604020202020204" pitchFamily="34" charset="0"/>
                <a:ea typeface="宋体" panose="02010600030101010101" pitchFamily="2" charset="-122"/>
              </a:endParaRPr>
            </a:p>
          </p:txBody>
        </p:sp>
        <p:sp>
          <p:nvSpPr>
            <p:cNvPr id="6165" name="Text Box 80"/>
            <p:cNvSpPr txBox="1"/>
            <p:nvPr/>
          </p:nvSpPr>
          <p:spPr>
            <a:xfrm>
              <a:off x="1489" y="3134"/>
              <a:ext cx="223" cy="288"/>
            </a:xfrm>
            <a:prstGeom prst="rect">
              <a:avLst/>
            </a:prstGeom>
            <a:noFill/>
            <a:ln w="9525">
              <a:noFill/>
            </a:ln>
          </p:spPr>
          <p:txBody>
            <a:bodyPr wrap="none" anchor="t">
              <a:spAutoFit/>
            </a:bodyPr>
            <a:lstStyle/>
            <a:p>
              <a:pPr algn="ctr" eaLnBrk="0" hangingPunct="0"/>
              <a:r>
                <a:rPr lang="en-US" altLang="zh-CN" sz="2400" dirty="0">
                  <a:solidFill>
                    <a:schemeClr val="bg1"/>
                  </a:solidFill>
                  <a:latin typeface="Arial" panose="020B0604020202020204" pitchFamily="34" charset="0"/>
                  <a:ea typeface="宋体" panose="02010600030101010101" pitchFamily="2" charset="-122"/>
                </a:rPr>
                <a:t>5</a:t>
              </a:r>
            </a:p>
          </p:txBody>
        </p:sp>
      </p:grpSp>
      <p:grpSp>
        <p:nvGrpSpPr>
          <p:cNvPr id="6166" name="Group 43"/>
          <p:cNvGrpSpPr/>
          <p:nvPr/>
        </p:nvGrpSpPr>
        <p:grpSpPr>
          <a:xfrm>
            <a:off x="2222500" y="4038600"/>
            <a:ext cx="4724400" cy="685800"/>
            <a:chOff x="1392" y="2496"/>
            <a:chExt cx="2976" cy="432"/>
          </a:xfrm>
        </p:grpSpPr>
        <p:sp>
          <p:nvSpPr>
            <p:cNvPr id="89160" name="AutoShape 72"/>
            <p:cNvSpPr>
              <a:spLocks noChangeArrowheads="1"/>
            </p:cNvSpPr>
            <p:nvPr/>
          </p:nvSpPr>
          <p:spPr bwMode="gray">
            <a:xfrm>
              <a:off x="1632" y="2571"/>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0" name="AutoShape 73"/>
            <p:cNvSpPr>
              <a:spLocks noChangeArrowheads="1"/>
            </p:cNvSpPr>
            <p:nvPr/>
          </p:nvSpPr>
          <p:spPr bwMode="gray">
            <a:xfrm>
              <a:off x="1392" y="2496"/>
              <a:ext cx="432" cy="432"/>
            </a:xfrm>
            <a:prstGeom prst="diamond">
              <a:avLst/>
            </a:prstGeom>
            <a:solidFill>
              <a:schemeClr val="hlink"/>
            </a:solidFill>
            <a:ln w="25400" algn="ctr">
              <a:solidFill>
                <a:schemeClr val="bg1"/>
              </a:solidFill>
              <a:miter lim="800000"/>
            </a:ln>
            <a:effectLst>
              <a:outerShdw dist="63500" dir="2212194" algn="ctr" rotWithShape="0">
                <a:srgbClr val="333333">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69" name="Text Box 74"/>
            <p:cNvSpPr txBox="1"/>
            <p:nvPr/>
          </p:nvSpPr>
          <p:spPr>
            <a:xfrm>
              <a:off x="1776" y="2606"/>
              <a:ext cx="2592" cy="250"/>
            </a:xfrm>
            <a:prstGeom prst="rect">
              <a:avLst/>
            </a:prstGeom>
            <a:noFill/>
            <a:ln w="9525">
              <a:noFill/>
            </a:ln>
          </p:spPr>
          <p:txBody>
            <a:bodyPr anchor="t">
              <a:spAutoFit/>
            </a:bodyPr>
            <a:lstStyle/>
            <a:p>
              <a:pPr algn="ctr" eaLnBrk="0" hangingPunct="0"/>
              <a:r>
                <a:rPr lang="zh-CN" altLang="en-US" b="1" dirty="0">
                  <a:solidFill>
                    <a:srgbClr val="000000"/>
                  </a:solidFill>
                  <a:latin typeface="Arial" panose="020B0604020202020204" pitchFamily="34" charset="0"/>
                  <a:ea typeface="宋体" panose="02010600030101010101" pitchFamily="2" charset="-122"/>
                </a:rPr>
                <a:t>遗传算法求解</a:t>
              </a:r>
              <a:r>
                <a:rPr lang="en-US" altLang="zh-CN" sz="2000" b="1" dirty="0">
                  <a:solidFill>
                    <a:srgbClr val="000000"/>
                  </a:solidFill>
                  <a:latin typeface="Arial" panose="020B0604020202020204" pitchFamily="34" charset="0"/>
                  <a:ea typeface="宋体" panose="02010600030101010101" pitchFamily="2" charset="-122"/>
                </a:rPr>
                <a:t>TSP</a:t>
              </a:r>
              <a:r>
                <a:rPr lang="zh-CN" altLang="en-US" b="1" dirty="0">
                  <a:solidFill>
                    <a:srgbClr val="000000"/>
                  </a:solidFill>
                  <a:latin typeface="Arial" panose="020B0604020202020204" pitchFamily="34" charset="0"/>
                  <a:ea typeface="宋体" panose="02010600030101010101" pitchFamily="2" charset="-122"/>
                </a:rPr>
                <a:t>问题</a:t>
              </a:r>
            </a:p>
          </p:txBody>
        </p:sp>
        <p:sp>
          <p:nvSpPr>
            <p:cNvPr id="6170" name="Text Box 75"/>
            <p:cNvSpPr txBox="1"/>
            <p:nvPr/>
          </p:nvSpPr>
          <p:spPr>
            <a:xfrm>
              <a:off x="1489" y="2558"/>
              <a:ext cx="223" cy="288"/>
            </a:xfrm>
            <a:prstGeom prst="rect">
              <a:avLst/>
            </a:prstGeom>
            <a:noFill/>
            <a:ln w="9525">
              <a:noFill/>
            </a:ln>
          </p:spPr>
          <p:txBody>
            <a:bodyPr wrap="none" anchor="t">
              <a:spAutoFit/>
            </a:bodyPr>
            <a:lstStyle/>
            <a:p>
              <a:pPr algn="ctr" eaLnBrk="0" hangingPunct="0"/>
              <a:r>
                <a:rPr lang="en-US" altLang="zh-CN" sz="2400" dirty="0">
                  <a:solidFill>
                    <a:schemeClr val="bg1"/>
                  </a:solidFill>
                  <a:latin typeface="Arial" panose="020B0604020202020204" pitchFamily="34" charset="0"/>
                  <a:ea typeface="宋体" panose="02010600030101010101" pitchFamily="2" charset="-122"/>
                </a:rPr>
                <a:t>4</a:t>
              </a:r>
            </a:p>
          </p:txBody>
        </p:sp>
      </p:grpSp>
      <p:grpSp>
        <p:nvGrpSpPr>
          <p:cNvPr id="6171" name="Group 48"/>
          <p:cNvGrpSpPr/>
          <p:nvPr/>
        </p:nvGrpSpPr>
        <p:grpSpPr>
          <a:xfrm>
            <a:off x="2209800" y="5867400"/>
            <a:ext cx="4724400" cy="685800"/>
            <a:chOff x="1392" y="3072"/>
            <a:chExt cx="2976" cy="432"/>
          </a:xfrm>
        </p:grpSpPr>
        <p:sp>
          <p:nvSpPr>
            <p:cNvPr id="4105" name="AutoShape 77"/>
            <p:cNvSpPr>
              <a:spLocks noChangeArrowheads="1"/>
            </p:cNvSpPr>
            <p:nvPr/>
          </p:nvSpPr>
          <p:spPr bwMode="gray">
            <a:xfrm>
              <a:off x="1632" y="3147"/>
              <a:ext cx="2736" cy="288"/>
            </a:xfrm>
            <a:prstGeom prst="roundRect">
              <a:avLst>
                <a:gd name="adj" fmla="val 16667"/>
              </a:avLst>
            </a:prstGeom>
            <a:gradFill rotWithShape="1">
              <a:gsLst>
                <a:gs pos="0">
                  <a:srgbClr val="E9EEEF"/>
                </a:gs>
                <a:gs pos="100000">
                  <a:srgbClr val="CA82AB"/>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6" name="AutoShape 78"/>
            <p:cNvSpPr>
              <a:spLocks noChangeArrowheads="1"/>
            </p:cNvSpPr>
            <p:nvPr/>
          </p:nvSpPr>
          <p:spPr bwMode="gray">
            <a:xfrm>
              <a:off x="1392" y="3072"/>
              <a:ext cx="432" cy="432"/>
            </a:xfrm>
            <a:prstGeom prst="diamond">
              <a:avLst/>
            </a:prstGeom>
            <a:solidFill>
              <a:srgbClr val="FF99CC"/>
            </a:solidFill>
            <a:ln w="25400" algn="ctr">
              <a:solidFill>
                <a:schemeClr val="bg1"/>
              </a:solidFill>
              <a:miter lim="800000"/>
            </a:ln>
            <a:effectLst>
              <a:outerShdw dist="63500" dir="2212194" algn="ctr" rotWithShape="0">
                <a:srgbClr val="333333">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74" name="Text Box 79"/>
            <p:cNvSpPr txBox="1"/>
            <p:nvPr/>
          </p:nvSpPr>
          <p:spPr>
            <a:xfrm>
              <a:off x="1776" y="3182"/>
              <a:ext cx="2592" cy="231"/>
            </a:xfrm>
            <a:prstGeom prst="rect">
              <a:avLst/>
            </a:prstGeom>
            <a:noFill/>
            <a:ln w="9525">
              <a:noFill/>
            </a:ln>
          </p:spPr>
          <p:txBody>
            <a:bodyPr anchor="t">
              <a:spAutoFit/>
            </a:bodyPr>
            <a:lstStyle/>
            <a:p>
              <a:pPr algn="ctr" eaLnBrk="0" hangingPunct="0"/>
              <a:r>
                <a:rPr lang="zh-CN" altLang="en-US" b="1" dirty="0">
                  <a:solidFill>
                    <a:srgbClr val="000000"/>
                  </a:solidFill>
                  <a:latin typeface="Arial" panose="020B0604020202020204" pitchFamily="34" charset="0"/>
                  <a:ea typeface="宋体" panose="02010600030101010101" pitchFamily="2" charset="-122"/>
                </a:rPr>
                <a:t>遗传算法的实现</a:t>
              </a:r>
              <a:endParaRPr lang="zh-CN" altLang="en-US" sz="2000" b="1" dirty="0">
                <a:solidFill>
                  <a:srgbClr val="000000"/>
                </a:solidFill>
                <a:latin typeface="Arial" panose="020B0604020202020204" pitchFamily="34" charset="0"/>
                <a:ea typeface="宋体" panose="02010600030101010101" pitchFamily="2" charset="-122"/>
              </a:endParaRPr>
            </a:p>
          </p:txBody>
        </p:sp>
        <p:sp>
          <p:nvSpPr>
            <p:cNvPr id="6175" name="Text Box 80"/>
            <p:cNvSpPr txBox="1"/>
            <p:nvPr/>
          </p:nvSpPr>
          <p:spPr>
            <a:xfrm>
              <a:off x="1489" y="3134"/>
              <a:ext cx="223" cy="288"/>
            </a:xfrm>
            <a:prstGeom prst="rect">
              <a:avLst/>
            </a:prstGeom>
            <a:noFill/>
            <a:ln w="9525">
              <a:noFill/>
            </a:ln>
          </p:spPr>
          <p:txBody>
            <a:bodyPr wrap="none" anchor="t">
              <a:spAutoFit/>
            </a:bodyPr>
            <a:lstStyle/>
            <a:p>
              <a:pPr algn="ctr" eaLnBrk="0" hangingPunct="0"/>
              <a:r>
                <a:rPr lang="en-US" altLang="zh-CN" sz="2400" dirty="0">
                  <a:solidFill>
                    <a:schemeClr val="bg1"/>
                  </a:solidFill>
                  <a:latin typeface="Arial" panose="020B0604020202020204" pitchFamily="34" charset="0"/>
                  <a:ea typeface="宋体" panose="02010600030101010101" pitchFamily="2" charset="-122"/>
                </a:rPr>
                <a:t>6</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CC6600"/>
                </a:solidFill>
                <a:ea typeface="宋体" panose="02010600030101010101" pitchFamily="2" charset="-122"/>
              </a:rPr>
              <a:t>2 </a:t>
            </a:r>
            <a:r>
              <a:rPr lang="zh-CN" altLang="en-US" dirty="0">
                <a:solidFill>
                  <a:srgbClr val="CC6600"/>
                </a:solidFill>
                <a:ea typeface="宋体" panose="02010600030101010101" pitchFamily="2" charset="-122"/>
              </a:rPr>
              <a:t>标准遗传算法</a:t>
            </a:r>
          </a:p>
        </p:txBody>
      </p:sp>
      <p:sp>
        <p:nvSpPr>
          <p:cNvPr id="24578" name="Rectangle 3"/>
          <p:cNvSpPr>
            <a:spLocks noGrp="1"/>
          </p:cNvSpPr>
          <p:nvPr>
            <p:ph idx="1"/>
          </p:nvPr>
        </p:nvSpPr>
        <p:spPr>
          <a:xfrm>
            <a:off x="457200" y="1828800"/>
            <a:ext cx="8229600" cy="1371600"/>
          </a:xfrm>
        </p:spPr>
        <p:txBody>
          <a:bodyPr wrap="square" lIns="91440" tIns="45720" rIns="91440" bIns="45720" anchor="t"/>
          <a:lstStyle/>
          <a:p>
            <a:pPr marL="622300" indent="-622300" eaLnBrk="1" hangingPunct="1">
              <a:lnSpc>
                <a:spcPct val="90000"/>
              </a:lnSpc>
              <a:buNone/>
            </a:pPr>
            <a:r>
              <a:rPr lang="zh-CN" altLang="en-US" sz="2000" dirty="0">
                <a:ea typeface="宋体" panose="02010600030101010101" pitchFamily="2" charset="-122"/>
              </a:rPr>
              <a:t>（</a:t>
            </a:r>
            <a:r>
              <a:rPr lang="en-US" altLang="zh-CN" sz="2000" dirty="0">
                <a:ea typeface="宋体" panose="02010600030101010101" pitchFamily="2" charset="-122"/>
              </a:rPr>
              <a:t>5</a:t>
            </a:r>
            <a:r>
              <a:rPr lang="zh-CN" altLang="en-US" sz="2000" dirty="0">
                <a:ea typeface="宋体" panose="02010600030101010101" pitchFamily="2" charset="-122"/>
              </a:rPr>
              <a:t>）确定个体适应度的量化评价方法，就是确定出由目标函数值到个体适应度的转换规则。标准遗传算法的适应度函数常用一下三种：</a:t>
            </a:r>
          </a:p>
        </p:txBody>
      </p:sp>
      <p:sp>
        <p:nvSpPr>
          <p:cNvPr id="24579" name="Rectangle 4"/>
          <p:cNvSpPr/>
          <p:nvPr/>
        </p:nvSpPr>
        <p:spPr>
          <a:xfrm>
            <a:off x="457200" y="1338263"/>
            <a:ext cx="8229600" cy="490537"/>
          </a:xfrm>
          <a:prstGeom prst="rect">
            <a:avLst/>
          </a:prstGeom>
          <a:noFill/>
          <a:ln w="9525">
            <a:noFill/>
          </a:ln>
        </p:spPr>
        <p:txBody>
          <a:bodyPr anchor="t"/>
          <a:lstStyle/>
          <a:p>
            <a:pPr marL="342900" indent="-342900">
              <a:lnSpc>
                <a:spcPct val="90000"/>
              </a:lnSpc>
              <a:spcBef>
                <a:spcPct val="40000"/>
              </a:spcBef>
              <a:buClr>
                <a:schemeClr val="hlink"/>
              </a:buClr>
              <a:buFont typeface="Wingdings" panose="05000000000000000000" pitchFamily="2" charset="2"/>
              <a:buNone/>
            </a:pPr>
            <a:r>
              <a:rPr lang="en-US" altLang="zh-CN" sz="2800" b="1" dirty="0">
                <a:solidFill>
                  <a:srgbClr val="CC6600"/>
                </a:solidFill>
                <a:latin typeface="Arial" panose="020B0604020202020204" pitchFamily="34" charset="0"/>
                <a:ea typeface="宋体" panose="02010600030101010101" pitchFamily="2" charset="-122"/>
              </a:rPr>
              <a:t>2.4</a:t>
            </a:r>
            <a:r>
              <a:rPr lang="en-US" altLang="zh-CN" sz="2800" b="1" dirty="0">
                <a:solidFill>
                  <a:srgbClr val="CC6600"/>
                </a:solidFill>
                <a:latin typeface="Verdana" panose="020B0604030504040204" pitchFamily="34" charset="0"/>
                <a:ea typeface="宋体" panose="02010600030101010101" pitchFamily="2" charset="-122"/>
              </a:rPr>
              <a:t> </a:t>
            </a:r>
            <a:r>
              <a:rPr lang="zh-CN" altLang="en-US" sz="2800" b="1" dirty="0">
                <a:solidFill>
                  <a:srgbClr val="CC6600"/>
                </a:solidFill>
                <a:latin typeface="Verdana" panose="020B0604030504040204" pitchFamily="34" charset="0"/>
                <a:ea typeface="宋体" panose="02010600030101010101" pitchFamily="2" charset="-122"/>
              </a:rPr>
              <a:t>遗传算法的应用步骤</a:t>
            </a:r>
          </a:p>
        </p:txBody>
      </p:sp>
      <p:sp>
        <p:nvSpPr>
          <p:cNvPr id="24580" name="Text Box 7"/>
          <p:cNvSpPr txBox="1"/>
          <p:nvPr/>
        </p:nvSpPr>
        <p:spPr>
          <a:xfrm>
            <a:off x="457200" y="2620963"/>
            <a:ext cx="8001000" cy="1066800"/>
          </a:xfrm>
          <a:prstGeom prst="rect">
            <a:avLst/>
          </a:prstGeom>
          <a:noFill/>
          <a:ln w="9525">
            <a:noFill/>
          </a:ln>
        </p:spPr>
        <p:txBody>
          <a:bodyPr anchor="t">
            <a:spAutoFit/>
          </a:bodyPr>
          <a:lstStyle/>
          <a:p>
            <a:pPr>
              <a:spcBef>
                <a:spcPct val="20000"/>
              </a:spcBef>
            </a:pPr>
            <a:r>
              <a:rPr lang="en-US" altLang="zh-CN" sz="2000" b="1" dirty="0">
                <a:latin typeface="Arial" panose="020B0604020202020204" pitchFamily="34" charset="0"/>
                <a:ea typeface="宋体" panose="02010600030101010101" pitchFamily="2" charset="-122"/>
              </a:rPr>
              <a:t>Ⅰ</a:t>
            </a:r>
            <a:r>
              <a:rPr lang="zh-CN" altLang="en-US" sz="2000" b="1" dirty="0">
                <a:latin typeface="Arial" panose="020B0604020202020204" pitchFamily="34" charset="0"/>
                <a:ea typeface="宋体" panose="02010600030101010101" pitchFamily="2" charset="-122"/>
              </a:rPr>
              <a:t>直接以待求解的目标函数为适应度函数</a:t>
            </a:r>
          </a:p>
          <a:p>
            <a:pPr>
              <a:spcBef>
                <a:spcPct val="20000"/>
              </a:spcBef>
            </a:pPr>
            <a:r>
              <a:rPr lang="zh-CN" altLang="en-US" sz="2000" b="1" dirty="0">
                <a:latin typeface="Arial" panose="020B0604020202020204" pitchFamily="34" charset="0"/>
                <a:ea typeface="宋体" panose="02010600030101010101" pitchFamily="2" charset="-122"/>
              </a:rPr>
              <a:t>       若目标函数为最大值问题，则</a:t>
            </a:r>
            <a:r>
              <a:rPr lang="en-US" altLang="zh-CN" sz="2000" b="1" i="1" dirty="0">
                <a:latin typeface="Times New Roman" panose="02020603050405020304" pitchFamily="18" charset="0"/>
                <a:ea typeface="宋体" panose="02010600030101010101" pitchFamily="2" charset="-122"/>
              </a:rPr>
              <a:t>Fit(f(X))=f(X)</a:t>
            </a:r>
            <a:br>
              <a:rPr lang="en-US" altLang="zh-CN" sz="2000" b="1" i="1" dirty="0">
                <a:latin typeface="Times New Roman" panose="02020603050405020304" pitchFamily="18" charset="0"/>
                <a:ea typeface="宋体" panose="02010600030101010101" pitchFamily="2" charset="-122"/>
              </a:rPr>
            </a:br>
            <a:r>
              <a:rPr lang="en-US" altLang="zh-CN" sz="2000" b="1" i="1" dirty="0">
                <a:latin typeface="Times New Roman" panose="02020603050405020304" pitchFamily="18"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若目标函数为最小值问题，则</a:t>
            </a:r>
            <a:r>
              <a:rPr lang="en-US" altLang="zh-CN" sz="2000" b="1" i="1" dirty="0">
                <a:latin typeface="Times New Roman" panose="02020603050405020304" pitchFamily="18" charset="0"/>
                <a:ea typeface="宋体" panose="02010600030101010101" pitchFamily="2" charset="-122"/>
              </a:rPr>
              <a:t>Fit(f(X))=</a:t>
            </a:r>
            <a:r>
              <a:rPr lang="zh-CN" altLang="en-US" sz="2000" b="1" i="1" dirty="0">
                <a:latin typeface="Times New Roman" panose="02020603050405020304" pitchFamily="18" charset="0"/>
                <a:ea typeface="宋体" panose="02010600030101010101" pitchFamily="2" charset="-122"/>
              </a:rPr>
              <a:t>－</a:t>
            </a:r>
            <a:r>
              <a:rPr lang="en-US" altLang="zh-CN" sz="2000" b="1" i="1" dirty="0">
                <a:latin typeface="Times New Roman" panose="02020603050405020304" pitchFamily="18" charset="0"/>
                <a:ea typeface="宋体" panose="02010600030101010101" pitchFamily="2" charset="-122"/>
              </a:rPr>
              <a:t>f(X)</a:t>
            </a:r>
          </a:p>
        </p:txBody>
      </p:sp>
      <p:sp>
        <p:nvSpPr>
          <p:cNvPr id="24581" name="Rectangle 8"/>
          <p:cNvSpPr/>
          <p:nvPr/>
        </p:nvSpPr>
        <p:spPr>
          <a:xfrm>
            <a:off x="457200" y="4876800"/>
            <a:ext cx="2286000" cy="396875"/>
          </a:xfrm>
          <a:prstGeom prst="rect">
            <a:avLst/>
          </a:prstGeom>
          <a:noFill/>
          <a:ln w="9525">
            <a:noFill/>
          </a:ln>
        </p:spPr>
        <p:txBody>
          <a:bodyPr anchor="t">
            <a:spAutoFit/>
          </a:bodyPr>
          <a:lstStyle/>
          <a:p>
            <a:pPr>
              <a:spcBef>
                <a:spcPct val="50000"/>
              </a:spcBef>
            </a:pPr>
            <a:r>
              <a:rPr lang="en-US" altLang="zh-CN" sz="2000" b="1" dirty="0">
                <a:latin typeface="Arial" panose="020B0604020202020204" pitchFamily="34" charset="0"/>
                <a:ea typeface="宋体" panose="02010600030101010101" pitchFamily="2" charset="-122"/>
              </a:rPr>
              <a:t>Ⅱ</a:t>
            </a:r>
            <a:r>
              <a:rPr lang="zh-CN" altLang="en-US" sz="2000" b="1" dirty="0">
                <a:latin typeface="Arial" panose="020B0604020202020204" pitchFamily="34" charset="0"/>
                <a:ea typeface="宋体" panose="02010600030101010101" pitchFamily="2" charset="-122"/>
              </a:rPr>
              <a:t>界限构造法</a:t>
            </a:r>
          </a:p>
        </p:txBody>
      </p:sp>
      <p:sp>
        <p:nvSpPr>
          <p:cNvPr id="24582" name="Text Box 10"/>
          <p:cNvSpPr txBox="1"/>
          <p:nvPr/>
        </p:nvSpPr>
        <p:spPr>
          <a:xfrm>
            <a:off x="609600" y="3763963"/>
            <a:ext cx="8077200" cy="915987"/>
          </a:xfrm>
          <a:prstGeom prst="rect">
            <a:avLst/>
          </a:prstGeom>
          <a:solidFill>
            <a:srgbClr val="CCFFFF"/>
          </a:solidFill>
          <a:ln w="9525">
            <a:noFill/>
          </a:ln>
        </p:spPr>
        <p:txBody>
          <a:bodyPr anchor="t">
            <a:spAutoFit/>
          </a:bodyPr>
          <a:lstStyle/>
          <a:p>
            <a:pPr>
              <a:spcBef>
                <a:spcPct val="50000"/>
              </a:spcBef>
            </a:pPr>
            <a:r>
              <a:rPr lang="zh-CN" altLang="en-US" b="1" dirty="0">
                <a:solidFill>
                  <a:srgbClr val="FF3300"/>
                </a:solidFill>
                <a:latin typeface="Arial" panose="020B0604020202020204" pitchFamily="34" charset="0"/>
                <a:ea typeface="宋体" panose="02010600030101010101" pitchFamily="2" charset="-122"/>
              </a:rPr>
              <a:t>优点：简单直观；</a:t>
            </a:r>
            <a:br>
              <a:rPr lang="zh-CN" altLang="en-US" b="1" dirty="0">
                <a:solidFill>
                  <a:srgbClr val="FF3300"/>
                </a:solidFill>
                <a:latin typeface="Arial" panose="020B0604020202020204" pitchFamily="34" charset="0"/>
                <a:ea typeface="宋体" panose="02010600030101010101" pitchFamily="2" charset="-122"/>
              </a:rPr>
            </a:br>
            <a:r>
              <a:rPr lang="zh-CN" altLang="en-US" b="1" dirty="0">
                <a:solidFill>
                  <a:srgbClr val="FF3300"/>
                </a:solidFill>
                <a:latin typeface="Arial" panose="020B0604020202020204" pitchFamily="34" charset="0"/>
                <a:ea typeface="宋体" panose="02010600030101010101" pitchFamily="2" charset="-122"/>
              </a:rPr>
              <a:t>缺点：其一，可能不满足非负的要求；其二，某些代求解的函数值分布相差很大，由此得到的平均适应度可能不利于体现种群的平均性能。</a:t>
            </a:r>
          </a:p>
        </p:txBody>
      </p:sp>
      <p:sp>
        <p:nvSpPr>
          <p:cNvPr id="24583" name="Text Box 11"/>
          <p:cNvSpPr txBox="1"/>
          <p:nvPr/>
        </p:nvSpPr>
        <p:spPr>
          <a:xfrm>
            <a:off x="457200" y="5181600"/>
            <a:ext cx="7772400" cy="396875"/>
          </a:xfrm>
          <a:prstGeom prst="rect">
            <a:avLst/>
          </a:prstGeom>
          <a:noFill/>
          <a:ln w="9525">
            <a:noFill/>
          </a:ln>
        </p:spPr>
        <p:txBody>
          <a:bodyPr anchor="t">
            <a:spAutoFit/>
          </a:bodyPr>
          <a:lstStyle/>
          <a:p>
            <a:pPr>
              <a:spcBef>
                <a:spcPct val="50000"/>
              </a:spcBef>
            </a:pPr>
            <a:r>
              <a:rPr lang="zh-CN" altLang="en-US" sz="2000" b="1" dirty="0">
                <a:latin typeface="Arial" panose="020B0604020202020204" pitchFamily="34" charset="0"/>
                <a:ea typeface="宋体" panose="02010600030101010101" pitchFamily="2" charset="-122"/>
              </a:rPr>
              <a:t>       若目标函数为最大值问题，则</a:t>
            </a:r>
          </a:p>
        </p:txBody>
      </p:sp>
      <p:sp>
        <p:nvSpPr>
          <p:cNvPr id="24584" name="Rectangle 13"/>
          <p:cNvSpPr/>
          <p:nvPr/>
        </p:nvSpPr>
        <p:spPr>
          <a:xfrm>
            <a:off x="0" y="2438400"/>
            <a:ext cx="184150" cy="366713"/>
          </a:xfrm>
          <a:prstGeom prst="rect">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graphicFrame>
        <p:nvGraphicFramePr>
          <p:cNvPr id="24585" name="Object 12"/>
          <p:cNvGraphicFramePr>
            <a:graphicFrameLocks noChangeAspect="1"/>
          </p:cNvGraphicFramePr>
          <p:nvPr/>
        </p:nvGraphicFramePr>
        <p:xfrm>
          <a:off x="1743075" y="5638800"/>
          <a:ext cx="4133850" cy="800100"/>
        </p:xfrm>
        <a:graphic>
          <a:graphicData uri="http://schemas.openxmlformats.org/presentationml/2006/ole">
            <mc:AlternateContent xmlns:mc="http://schemas.openxmlformats.org/markup-compatibility/2006">
              <mc:Choice xmlns:v="urn:schemas-microsoft-com:vml" Requires="v">
                <p:oleObj spid="_x0000_s5127" r:id="rId3" imgW="3149600" imgH="609600" progId="Equation.DSMT4">
                  <p:embed/>
                </p:oleObj>
              </mc:Choice>
              <mc:Fallback>
                <p:oleObj r:id="rId3" imgW="3149600" imgH="609600" progId="Equation.DSMT4">
                  <p:embed/>
                  <p:pic>
                    <p:nvPicPr>
                      <p:cNvPr id="0" name="图片 3092"/>
                      <p:cNvPicPr/>
                      <p:nvPr/>
                    </p:nvPicPr>
                    <p:blipFill>
                      <a:blip r:embed="rId4">
                        <a:clrChange>
                          <a:clrFrom>
                            <a:srgbClr val="000000"/>
                          </a:clrFrom>
                          <a:clrTo>
                            <a:srgbClr val="003366"/>
                          </a:clrTo>
                        </a:clrChange>
                      </a:blip>
                      <a:stretch>
                        <a:fillRect/>
                      </a:stretch>
                    </p:blipFill>
                    <p:spPr>
                      <a:xfrm>
                        <a:off x="1743075" y="5638800"/>
                        <a:ext cx="4133850" cy="800100"/>
                      </a:xfrm>
                      <a:prstGeom prst="rect">
                        <a:avLst/>
                      </a:prstGeom>
                      <a:noFill/>
                      <a:ln w="38100">
                        <a:noFill/>
                        <a:miter/>
                      </a:ln>
                    </p:spPr>
                  </p:pic>
                </p:oleObj>
              </mc:Fallback>
            </mc:AlternateContent>
          </a:graphicData>
        </a:graphic>
      </p:graphicFrame>
      <p:sp>
        <p:nvSpPr>
          <p:cNvPr id="24586" name="Text Box 14"/>
          <p:cNvSpPr txBox="1"/>
          <p:nvPr/>
        </p:nvSpPr>
        <p:spPr>
          <a:xfrm>
            <a:off x="6400800" y="5562600"/>
            <a:ext cx="2133600" cy="701675"/>
          </a:xfrm>
          <a:prstGeom prst="rect">
            <a:avLst/>
          </a:prstGeom>
          <a:noFill/>
          <a:ln w="9525">
            <a:noFill/>
          </a:ln>
        </p:spPr>
        <p:txBody>
          <a:bodyPr anchor="t">
            <a:spAutoFit/>
          </a:bodyPr>
          <a:lstStyle/>
          <a:p>
            <a:pPr>
              <a:spcBef>
                <a:spcPct val="50000"/>
              </a:spcBef>
            </a:pPr>
            <a:r>
              <a:rPr lang="en-US" altLang="zh-CN" sz="2000" b="1" dirty="0">
                <a:latin typeface="Arial" panose="020B0604020202020204" pitchFamily="34" charset="0"/>
                <a:ea typeface="宋体" panose="02010600030101010101" pitchFamily="2" charset="-122"/>
              </a:rPr>
              <a:t>C</a:t>
            </a:r>
            <a:r>
              <a:rPr lang="en-US" altLang="zh-CN" sz="2000" b="1" baseline="-25000" dirty="0">
                <a:latin typeface="Arial" panose="020B0604020202020204" pitchFamily="34" charset="0"/>
                <a:ea typeface="宋体" panose="02010600030101010101" pitchFamily="2" charset="-122"/>
              </a:rPr>
              <a:t>max</a:t>
            </a:r>
            <a:r>
              <a:rPr lang="zh-CN" altLang="en-US" sz="2000" b="1" dirty="0">
                <a:latin typeface="Arial" panose="020B0604020202020204" pitchFamily="34" charset="0"/>
                <a:ea typeface="宋体" panose="02010600030101010101" pitchFamily="2" charset="-122"/>
              </a:rPr>
              <a:t>为</a:t>
            </a:r>
            <a:r>
              <a:rPr lang="en-US" altLang="zh-CN" sz="2000" b="1" i="1" dirty="0">
                <a:latin typeface="Times New Roman" panose="02020603050405020304" pitchFamily="18" charset="0"/>
                <a:ea typeface="宋体" panose="02010600030101010101" pitchFamily="2" charset="-122"/>
              </a:rPr>
              <a:t>f(x)</a:t>
            </a:r>
            <a:r>
              <a:rPr lang="zh-CN" altLang="en-US" sz="2000" b="1" dirty="0">
                <a:latin typeface="Arial" panose="020B0604020202020204" pitchFamily="34" charset="0"/>
                <a:ea typeface="宋体" panose="02010600030101010101" pitchFamily="2" charset="-122"/>
              </a:rPr>
              <a:t>的最大值估计。</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CC6600"/>
                </a:solidFill>
                <a:ea typeface="宋体" panose="02010600030101010101" pitchFamily="2" charset="-122"/>
              </a:rPr>
              <a:t>2 </a:t>
            </a:r>
            <a:r>
              <a:rPr lang="zh-CN" altLang="en-US" dirty="0">
                <a:solidFill>
                  <a:srgbClr val="CC6600"/>
                </a:solidFill>
                <a:ea typeface="宋体" panose="02010600030101010101" pitchFamily="2" charset="-122"/>
              </a:rPr>
              <a:t>标准遗传算法</a:t>
            </a:r>
          </a:p>
        </p:txBody>
      </p:sp>
      <p:sp>
        <p:nvSpPr>
          <p:cNvPr id="25602" name="Rectangle 4"/>
          <p:cNvSpPr/>
          <p:nvPr/>
        </p:nvSpPr>
        <p:spPr>
          <a:xfrm>
            <a:off x="457200" y="3886200"/>
            <a:ext cx="3200400" cy="396875"/>
          </a:xfrm>
          <a:prstGeom prst="rect">
            <a:avLst/>
          </a:prstGeom>
          <a:noFill/>
          <a:ln w="9525">
            <a:noFill/>
          </a:ln>
        </p:spPr>
        <p:txBody>
          <a:bodyPr anchor="t">
            <a:spAutoFit/>
          </a:bodyPr>
          <a:lstStyle/>
          <a:p>
            <a:pPr>
              <a:spcBef>
                <a:spcPct val="50000"/>
              </a:spcBef>
            </a:pPr>
            <a:r>
              <a:rPr lang="en-US" altLang="zh-CN" sz="2000" b="1" dirty="0">
                <a:latin typeface="Arial" panose="020B0604020202020204" pitchFamily="34" charset="0"/>
                <a:ea typeface="宋体" panose="02010600030101010101" pitchFamily="2" charset="-122"/>
              </a:rPr>
              <a:t>Ⅲ </a:t>
            </a:r>
            <a:r>
              <a:rPr lang="zh-CN" altLang="en-US" sz="2000" b="1" dirty="0">
                <a:latin typeface="Arial" panose="020B0604020202020204" pitchFamily="34" charset="0"/>
                <a:ea typeface="宋体" panose="02010600030101010101" pitchFamily="2" charset="-122"/>
              </a:rPr>
              <a:t>倒数法</a:t>
            </a:r>
          </a:p>
        </p:txBody>
      </p:sp>
      <p:sp>
        <p:nvSpPr>
          <p:cNvPr id="25603" name="Text Box 5"/>
          <p:cNvSpPr txBox="1"/>
          <p:nvPr/>
        </p:nvSpPr>
        <p:spPr>
          <a:xfrm>
            <a:off x="457200" y="1828800"/>
            <a:ext cx="7772400" cy="396875"/>
          </a:xfrm>
          <a:prstGeom prst="rect">
            <a:avLst/>
          </a:prstGeom>
          <a:noFill/>
          <a:ln w="9525">
            <a:noFill/>
          </a:ln>
        </p:spPr>
        <p:txBody>
          <a:bodyPr anchor="t">
            <a:spAutoFit/>
          </a:bodyPr>
          <a:lstStyle/>
          <a:p>
            <a:pPr>
              <a:spcBef>
                <a:spcPct val="50000"/>
              </a:spcBef>
            </a:pPr>
            <a:r>
              <a:rPr lang="zh-CN" altLang="en-US" sz="2000" b="1" dirty="0">
                <a:latin typeface="Arial" panose="020B0604020202020204" pitchFamily="34" charset="0"/>
                <a:ea typeface="宋体" panose="02010600030101010101" pitchFamily="2" charset="-122"/>
              </a:rPr>
              <a:t>       若目标函数为最小值问题，则</a:t>
            </a:r>
          </a:p>
        </p:txBody>
      </p:sp>
      <p:graphicFrame>
        <p:nvGraphicFramePr>
          <p:cNvPr id="25604" name="Object 6"/>
          <p:cNvGraphicFramePr>
            <a:graphicFrameLocks noChangeAspect="1"/>
          </p:cNvGraphicFramePr>
          <p:nvPr/>
        </p:nvGraphicFramePr>
        <p:xfrm>
          <a:off x="1676400" y="2209800"/>
          <a:ext cx="4267200" cy="809625"/>
        </p:xfrm>
        <a:graphic>
          <a:graphicData uri="http://schemas.openxmlformats.org/presentationml/2006/ole">
            <mc:AlternateContent xmlns:mc="http://schemas.openxmlformats.org/markup-compatibility/2006">
              <mc:Choice xmlns:v="urn:schemas-microsoft-com:vml" Requires="v">
                <p:oleObj spid="_x0000_s6163" r:id="rId3" imgW="3213100" imgH="609600" progId="Equation.DSMT4">
                  <p:embed/>
                </p:oleObj>
              </mc:Choice>
              <mc:Fallback>
                <p:oleObj r:id="rId3" imgW="3213100" imgH="609600" progId="Equation.DSMT4">
                  <p:embed/>
                  <p:pic>
                    <p:nvPicPr>
                      <p:cNvPr id="0" name="图片 3099"/>
                      <p:cNvPicPr/>
                      <p:nvPr/>
                    </p:nvPicPr>
                    <p:blipFill>
                      <a:blip r:embed="rId4">
                        <a:clrChange>
                          <a:clrFrom>
                            <a:srgbClr val="000000"/>
                          </a:clrFrom>
                          <a:clrTo>
                            <a:srgbClr val="003366"/>
                          </a:clrTo>
                        </a:clrChange>
                      </a:blip>
                      <a:stretch>
                        <a:fillRect/>
                      </a:stretch>
                    </p:blipFill>
                    <p:spPr>
                      <a:xfrm>
                        <a:off x="1676400" y="2209800"/>
                        <a:ext cx="4267200" cy="809625"/>
                      </a:xfrm>
                      <a:prstGeom prst="rect">
                        <a:avLst/>
                      </a:prstGeom>
                      <a:noFill/>
                      <a:ln w="38100">
                        <a:noFill/>
                        <a:miter/>
                      </a:ln>
                    </p:spPr>
                  </p:pic>
                </p:oleObj>
              </mc:Fallback>
            </mc:AlternateContent>
          </a:graphicData>
        </a:graphic>
      </p:graphicFrame>
      <p:sp>
        <p:nvSpPr>
          <p:cNvPr id="25605" name="Rectangle 8"/>
          <p:cNvSpPr/>
          <p:nvPr/>
        </p:nvSpPr>
        <p:spPr>
          <a:xfrm>
            <a:off x="457200" y="1338263"/>
            <a:ext cx="8229600" cy="490537"/>
          </a:xfrm>
          <a:prstGeom prst="rect">
            <a:avLst/>
          </a:prstGeom>
          <a:noFill/>
          <a:ln w="9525">
            <a:noFill/>
          </a:ln>
        </p:spPr>
        <p:txBody>
          <a:bodyPr anchor="t"/>
          <a:lstStyle/>
          <a:p>
            <a:pPr marL="342900" indent="-342900">
              <a:lnSpc>
                <a:spcPct val="90000"/>
              </a:lnSpc>
              <a:spcBef>
                <a:spcPct val="40000"/>
              </a:spcBef>
              <a:buClr>
                <a:schemeClr val="hlink"/>
              </a:buClr>
              <a:buFont typeface="Wingdings" panose="05000000000000000000" pitchFamily="2" charset="2"/>
              <a:buNone/>
            </a:pPr>
            <a:r>
              <a:rPr lang="en-US" altLang="zh-CN" sz="2800" b="1" dirty="0">
                <a:solidFill>
                  <a:srgbClr val="CC6600"/>
                </a:solidFill>
                <a:latin typeface="Arial" panose="020B0604020202020204" pitchFamily="34" charset="0"/>
                <a:ea typeface="宋体" panose="02010600030101010101" pitchFamily="2" charset="-122"/>
              </a:rPr>
              <a:t>2.4</a:t>
            </a:r>
            <a:r>
              <a:rPr lang="en-US" altLang="zh-CN" sz="2800" b="1" dirty="0">
                <a:solidFill>
                  <a:srgbClr val="CC6600"/>
                </a:solidFill>
                <a:latin typeface="Verdana" panose="020B0604030504040204" pitchFamily="34" charset="0"/>
                <a:ea typeface="宋体" panose="02010600030101010101" pitchFamily="2" charset="-122"/>
              </a:rPr>
              <a:t> </a:t>
            </a:r>
            <a:r>
              <a:rPr lang="zh-CN" altLang="en-US" sz="2800" b="1" dirty="0">
                <a:solidFill>
                  <a:srgbClr val="CC6600"/>
                </a:solidFill>
                <a:latin typeface="Verdana" panose="020B0604030504040204" pitchFamily="34" charset="0"/>
                <a:ea typeface="宋体" panose="02010600030101010101" pitchFamily="2" charset="-122"/>
              </a:rPr>
              <a:t>遗传算法的应用步骤</a:t>
            </a:r>
          </a:p>
        </p:txBody>
      </p:sp>
      <p:sp>
        <p:nvSpPr>
          <p:cNvPr id="25606" name="Text Box 9"/>
          <p:cNvSpPr txBox="1"/>
          <p:nvPr/>
        </p:nvSpPr>
        <p:spPr>
          <a:xfrm>
            <a:off x="457200" y="3048000"/>
            <a:ext cx="7848600" cy="701675"/>
          </a:xfrm>
          <a:prstGeom prst="rect">
            <a:avLst/>
          </a:prstGeom>
          <a:solidFill>
            <a:srgbClr val="CCFFFF"/>
          </a:solidFill>
          <a:ln w="9525">
            <a:noFill/>
          </a:ln>
        </p:spPr>
        <p:txBody>
          <a:bodyPr anchor="t">
            <a:spAutoFit/>
          </a:bodyPr>
          <a:lstStyle/>
          <a:p>
            <a:pPr>
              <a:spcBef>
                <a:spcPct val="50000"/>
              </a:spcBef>
            </a:pPr>
            <a:r>
              <a:rPr lang="zh-CN" altLang="en-US" sz="2000" b="1" dirty="0">
                <a:solidFill>
                  <a:srgbClr val="FF3300"/>
                </a:solidFill>
                <a:latin typeface="Arial" panose="020B0604020202020204" pitchFamily="34" charset="0"/>
                <a:ea typeface="宋体" panose="02010600030101010101" pitchFamily="2" charset="-122"/>
              </a:rPr>
              <a:t>该方法是第一种方法的改进，但有时存在界限值预先估计困难或估计不精确等问题。</a:t>
            </a:r>
          </a:p>
        </p:txBody>
      </p:sp>
      <p:sp>
        <p:nvSpPr>
          <p:cNvPr id="25607" name="Text Box 10"/>
          <p:cNvSpPr txBox="1"/>
          <p:nvPr/>
        </p:nvSpPr>
        <p:spPr>
          <a:xfrm>
            <a:off x="6324600" y="2209800"/>
            <a:ext cx="2133600" cy="701675"/>
          </a:xfrm>
          <a:prstGeom prst="rect">
            <a:avLst/>
          </a:prstGeom>
          <a:noFill/>
          <a:ln w="9525">
            <a:noFill/>
          </a:ln>
        </p:spPr>
        <p:txBody>
          <a:bodyPr anchor="t">
            <a:spAutoFit/>
          </a:bodyPr>
          <a:lstStyle/>
          <a:p>
            <a:pPr>
              <a:spcBef>
                <a:spcPct val="50000"/>
              </a:spcBef>
            </a:pPr>
            <a:r>
              <a:rPr lang="en-US" altLang="zh-CN" sz="2000" b="1" dirty="0">
                <a:latin typeface="Arial" panose="020B0604020202020204" pitchFamily="34" charset="0"/>
                <a:ea typeface="宋体" panose="02010600030101010101" pitchFamily="2" charset="-122"/>
              </a:rPr>
              <a:t>C</a:t>
            </a:r>
            <a:r>
              <a:rPr lang="en-US" altLang="zh-CN" sz="2000" b="1" baseline="-25000" dirty="0">
                <a:latin typeface="Arial" panose="020B0604020202020204" pitchFamily="34" charset="0"/>
                <a:ea typeface="宋体" panose="02010600030101010101" pitchFamily="2" charset="-122"/>
              </a:rPr>
              <a:t>min</a:t>
            </a:r>
            <a:r>
              <a:rPr lang="zh-CN" altLang="en-US" sz="2000" b="1" dirty="0">
                <a:latin typeface="Arial" panose="020B0604020202020204" pitchFamily="34" charset="0"/>
                <a:ea typeface="宋体" panose="02010600030101010101" pitchFamily="2" charset="-122"/>
              </a:rPr>
              <a:t>为</a:t>
            </a:r>
            <a:r>
              <a:rPr lang="en-US" altLang="zh-CN" sz="2000" b="1" i="1" dirty="0">
                <a:latin typeface="Times New Roman" panose="02020603050405020304" pitchFamily="18" charset="0"/>
                <a:ea typeface="宋体" panose="02010600030101010101" pitchFamily="2" charset="-122"/>
              </a:rPr>
              <a:t>f(x)</a:t>
            </a:r>
            <a:r>
              <a:rPr lang="zh-CN" altLang="en-US" sz="2000" b="1" dirty="0">
                <a:latin typeface="Arial" panose="020B0604020202020204" pitchFamily="34" charset="0"/>
                <a:ea typeface="宋体" panose="02010600030101010101" pitchFamily="2" charset="-122"/>
              </a:rPr>
              <a:t>的最小值估计。</a:t>
            </a:r>
          </a:p>
        </p:txBody>
      </p:sp>
      <p:sp>
        <p:nvSpPr>
          <p:cNvPr id="25608" name="Text Box 11"/>
          <p:cNvSpPr txBox="1"/>
          <p:nvPr/>
        </p:nvSpPr>
        <p:spPr>
          <a:xfrm>
            <a:off x="457200" y="4191000"/>
            <a:ext cx="7772400" cy="396875"/>
          </a:xfrm>
          <a:prstGeom prst="rect">
            <a:avLst/>
          </a:prstGeom>
          <a:noFill/>
          <a:ln w="9525">
            <a:noFill/>
          </a:ln>
        </p:spPr>
        <p:txBody>
          <a:bodyPr anchor="t">
            <a:spAutoFit/>
          </a:bodyPr>
          <a:lstStyle/>
          <a:p>
            <a:pPr>
              <a:spcBef>
                <a:spcPct val="50000"/>
              </a:spcBef>
            </a:pPr>
            <a:r>
              <a:rPr lang="zh-CN" altLang="en-US" sz="2000" b="1" dirty="0">
                <a:latin typeface="Arial" panose="020B0604020202020204" pitchFamily="34" charset="0"/>
                <a:ea typeface="宋体" panose="02010600030101010101" pitchFamily="2" charset="-122"/>
              </a:rPr>
              <a:t>       若目标函数为最小值问题，则</a:t>
            </a:r>
          </a:p>
        </p:txBody>
      </p:sp>
      <p:graphicFrame>
        <p:nvGraphicFramePr>
          <p:cNvPr id="25609" name="Object 12"/>
          <p:cNvGraphicFramePr>
            <a:graphicFrameLocks noChangeAspect="1"/>
          </p:cNvGraphicFramePr>
          <p:nvPr/>
        </p:nvGraphicFramePr>
        <p:xfrm>
          <a:off x="2514600" y="4495800"/>
          <a:ext cx="5105400" cy="760413"/>
        </p:xfrm>
        <a:graphic>
          <a:graphicData uri="http://schemas.openxmlformats.org/presentationml/2006/ole">
            <mc:AlternateContent xmlns:mc="http://schemas.openxmlformats.org/markup-compatibility/2006">
              <mc:Choice xmlns:v="urn:schemas-microsoft-com:vml" Requires="v">
                <p:oleObj spid="_x0000_s6164" r:id="rId5" imgW="3746500" imgH="558800" progId="Equation.DSMT4">
                  <p:embed/>
                </p:oleObj>
              </mc:Choice>
              <mc:Fallback>
                <p:oleObj r:id="rId5" imgW="3746500" imgH="558800" progId="Equation.DSMT4">
                  <p:embed/>
                  <p:pic>
                    <p:nvPicPr>
                      <p:cNvPr id="0" name="图片 3100"/>
                      <p:cNvPicPr/>
                      <p:nvPr/>
                    </p:nvPicPr>
                    <p:blipFill>
                      <a:blip r:embed="rId6">
                        <a:clrChange>
                          <a:clrFrom>
                            <a:srgbClr val="000000"/>
                          </a:clrFrom>
                          <a:clrTo>
                            <a:srgbClr val="003366"/>
                          </a:clrTo>
                        </a:clrChange>
                      </a:blip>
                      <a:stretch>
                        <a:fillRect/>
                      </a:stretch>
                    </p:blipFill>
                    <p:spPr>
                      <a:xfrm>
                        <a:off x="2514600" y="4495800"/>
                        <a:ext cx="5105400" cy="760413"/>
                      </a:xfrm>
                      <a:prstGeom prst="rect">
                        <a:avLst/>
                      </a:prstGeom>
                      <a:noFill/>
                      <a:ln w="38100">
                        <a:noFill/>
                        <a:miter/>
                      </a:ln>
                    </p:spPr>
                  </p:pic>
                </p:oleObj>
              </mc:Fallback>
            </mc:AlternateContent>
          </a:graphicData>
        </a:graphic>
      </p:graphicFrame>
      <p:sp>
        <p:nvSpPr>
          <p:cNvPr id="25610" name="Text Box 14"/>
          <p:cNvSpPr txBox="1"/>
          <p:nvPr/>
        </p:nvSpPr>
        <p:spPr>
          <a:xfrm>
            <a:off x="457200" y="5257800"/>
            <a:ext cx="7772400" cy="396875"/>
          </a:xfrm>
          <a:prstGeom prst="rect">
            <a:avLst/>
          </a:prstGeom>
          <a:noFill/>
          <a:ln w="9525">
            <a:noFill/>
          </a:ln>
        </p:spPr>
        <p:txBody>
          <a:bodyPr anchor="t">
            <a:spAutoFit/>
          </a:bodyPr>
          <a:lstStyle/>
          <a:p>
            <a:pPr>
              <a:spcBef>
                <a:spcPct val="50000"/>
              </a:spcBef>
            </a:pPr>
            <a:r>
              <a:rPr lang="zh-CN" altLang="en-US" sz="2000" b="1" dirty="0">
                <a:latin typeface="Arial" panose="020B0604020202020204" pitchFamily="34" charset="0"/>
                <a:ea typeface="宋体" panose="02010600030101010101" pitchFamily="2" charset="-122"/>
              </a:rPr>
              <a:t>       若目标函数为最大值问题，则</a:t>
            </a:r>
          </a:p>
        </p:txBody>
      </p:sp>
      <p:sp>
        <p:nvSpPr>
          <p:cNvPr id="25611" name="Rectangle 16"/>
          <p:cNvSpPr/>
          <p:nvPr/>
        </p:nvSpPr>
        <p:spPr>
          <a:xfrm>
            <a:off x="0" y="3219450"/>
            <a:ext cx="9144000" cy="0"/>
          </a:xfrm>
          <a:prstGeom prst="rect">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graphicFrame>
        <p:nvGraphicFramePr>
          <p:cNvPr id="25612" name="Object 15"/>
          <p:cNvGraphicFramePr>
            <a:graphicFrameLocks noChangeAspect="1"/>
          </p:cNvGraphicFramePr>
          <p:nvPr/>
        </p:nvGraphicFramePr>
        <p:xfrm>
          <a:off x="2514600" y="5638800"/>
          <a:ext cx="4724400" cy="704850"/>
        </p:xfrm>
        <a:graphic>
          <a:graphicData uri="http://schemas.openxmlformats.org/presentationml/2006/ole">
            <mc:AlternateContent xmlns:mc="http://schemas.openxmlformats.org/markup-compatibility/2006">
              <mc:Choice xmlns:v="urn:schemas-microsoft-com:vml" Requires="v">
                <p:oleObj spid="_x0000_s6165" r:id="rId7" imgW="3746500" imgH="558800" progId="Equation.DSMT4">
                  <p:embed/>
                </p:oleObj>
              </mc:Choice>
              <mc:Fallback>
                <p:oleObj r:id="rId7" imgW="3746500" imgH="558800" progId="Equation.DSMT4">
                  <p:embed/>
                  <p:pic>
                    <p:nvPicPr>
                      <p:cNvPr id="0" name="图片 3098"/>
                      <p:cNvPicPr/>
                      <p:nvPr/>
                    </p:nvPicPr>
                    <p:blipFill>
                      <a:blip r:embed="rId8">
                        <a:clrChange>
                          <a:clrFrom>
                            <a:srgbClr val="000000"/>
                          </a:clrFrom>
                          <a:clrTo>
                            <a:srgbClr val="003366"/>
                          </a:clrTo>
                        </a:clrChange>
                      </a:blip>
                      <a:stretch>
                        <a:fillRect/>
                      </a:stretch>
                    </p:blipFill>
                    <p:spPr>
                      <a:xfrm>
                        <a:off x="2514600" y="5638800"/>
                        <a:ext cx="4724400" cy="704850"/>
                      </a:xfrm>
                      <a:prstGeom prst="rect">
                        <a:avLst/>
                      </a:prstGeom>
                      <a:noFill/>
                      <a:ln w="38100">
                        <a:noFill/>
                        <a:miter/>
                      </a:ln>
                    </p:spPr>
                  </p:pic>
                </p:oleObj>
              </mc:Fallback>
            </mc:AlternateContent>
          </a:graphicData>
        </a:graphic>
      </p:graphicFrame>
      <p:sp>
        <p:nvSpPr>
          <p:cNvPr id="25613" name="Text Box 17"/>
          <p:cNvSpPr txBox="1"/>
          <p:nvPr/>
        </p:nvSpPr>
        <p:spPr>
          <a:xfrm>
            <a:off x="990600" y="6400800"/>
            <a:ext cx="5410200" cy="396875"/>
          </a:xfrm>
          <a:prstGeom prst="rect">
            <a:avLst/>
          </a:prstGeom>
          <a:noFill/>
          <a:ln w="9525">
            <a:noFill/>
          </a:ln>
        </p:spPr>
        <p:txBody>
          <a:bodyPr anchor="t">
            <a:spAutoFit/>
          </a:bodyPr>
          <a:lstStyle/>
          <a:p>
            <a:pPr>
              <a:spcBef>
                <a:spcPct val="50000"/>
              </a:spcBef>
            </a:pPr>
            <a:r>
              <a:rPr lang="en-US" altLang="zh-CN" sz="2000" b="1" dirty="0">
                <a:latin typeface="Arial" panose="020B0604020202020204" pitchFamily="34" charset="0"/>
                <a:ea typeface="宋体" panose="02010600030101010101" pitchFamily="2" charset="-122"/>
              </a:rPr>
              <a:t>C</a:t>
            </a:r>
            <a:r>
              <a:rPr lang="zh-CN" altLang="en-US" sz="2000" b="1" dirty="0">
                <a:latin typeface="Arial" panose="020B0604020202020204" pitchFamily="34" charset="0"/>
                <a:ea typeface="宋体" panose="02010600030101010101" pitchFamily="2" charset="-122"/>
              </a:rPr>
              <a:t>为目标函数界限的保守估计值。</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CC6600"/>
                </a:solidFill>
                <a:ea typeface="宋体" panose="02010600030101010101" pitchFamily="2" charset="-122"/>
              </a:rPr>
              <a:t>2 </a:t>
            </a:r>
            <a:r>
              <a:rPr lang="zh-CN" altLang="en-US" dirty="0">
                <a:solidFill>
                  <a:srgbClr val="CC6600"/>
                </a:solidFill>
                <a:ea typeface="宋体" panose="02010600030101010101" pitchFamily="2" charset="-122"/>
              </a:rPr>
              <a:t>标准遗传算法</a:t>
            </a:r>
          </a:p>
        </p:txBody>
      </p:sp>
      <p:sp>
        <p:nvSpPr>
          <p:cNvPr id="26626" name="Rectangle 3"/>
          <p:cNvSpPr>
            <a:spLocks noGrp="1"/>
          </p:cNvSpPr>
          <p:nvPr>
            <p:ph idx="1"/>
          </p:nvPr>
        </p:nvSpPr>
        <p:spPr>
          <a:xfrm>
            <a:off x="381000" y="1752600"/>
            <a:ext cx="8229600" cy="457200"/>
          </a:xfrm>
        </p:spPr>
        <p:txBody>
          <a:bodyPr wrap="square" lIns="91440" tIns="45720" rIns="91440" bIns="45720" anchor="t"/>
          <a:lstStyle/>
          <a:p>
            <a:pPr marL="723900" indent="-723900" eaLnBrk="1" hangingPunct="1">
              <a:buNone/>
            </a:pPr>
            <a:r>
              <a:rPr lang="zh-CN" altLang="en-US" sz="2400" dirty="0">
                <a:ea typeface="宋体" panose="02010600030101010101" pitchFamily="2" charset="-122"/>
              </a:rPr>
              <a:t>（</a:t>
            </a:r>
            <a:r>
              <a:rPr lang="en-US" altLang="zh-CN" sz="2400" dirty="0">
                <a:ea typeface="宋体" panose="02010600030101010101" pitchFamily="2" charset="-122"/>
              </a:rPr>
              <a:t>6</a:t>
            </a:r>
            <a:r>
              <a:rPr lang="zh-CN" altLang="en-US" sz="2400" dirty="0">
                <a:ea typeface="宋体" panose="02010600030101010101" pitchFamily="2" charset="-122"/>
              </a:rPr>
              <a:t>）确定各遗传具体操作方法。</a:t>
            </a:r>
          </a:p>
        </p:txBody>
      </p:sp>
      <p:sp>
        <p:nvSpPr>
          <p:cNvPr id="26627" name="Rectangle 4"/>
          <p:cNvSpPr/>
          <p:nvPr/>
        </p:nvSpPr>
        <p:spPr>
          <a:xfrm>
            <a:off x="457200" y="1338263"/>
            <a:ext cx="8229600" cy="490537"/>
          </a:xfrm>
          <a:prstGeom prst="rect">
            <a:avLst/>
          </a:prstGeom>
          <a:noFill/>
          <a:ln w="9525">
            <a:noFill/>
          </a:ln>
        </p:spPr>
        <p:txBody>
          <a:bodyPr anchor="t"/>
          <a:lstStyle/>
          <a:p>
            <a:pPr marL="342900" indent="-342900">
              <a:lnSpc>
                <a:spcPct val="90000"/>
              </a:lnSpc>
              <a:spcBef>
                <a:spcPct val="40000"/>
              </a:spcBef>
              <a:buClr>
                <a:schemeClr val="hlink"/>
              </a:buClr>
              <a:buFont typeface="Wingdings" panose="05000000000000000000" pitchFamily="2" charset="2"/>
              <a:buNone/>
            </a:pPr>
            <a:r>
              <a:rPr lang="en-US" altLang="zh-CN" sz="2800" b="1" dirty="0">
                <a:solidFill>
                  <a:srgbClr val="CC6600"/>
                </a:solidFill>
                <a:latin typeface="Arial" panose="020B0604020202020204" pitchFamily="34" charset="0"/>
                <a:ea typeface="宋体" panose="02010600030101010101" pitchFamily="2" charset="-122"/>
              </a:rPr>
              <a:t>2.4</a:t>
            </a:r>
            <a:r>
              <a:rPr lang="en-US" altLang="zh-CN" sz="2800" b="1" dirty="0">
                <a:solidFill>
                  <a:srgbClr val="CC6600"/>
                </a:solidFill>
                <a:latin typeface="Verdana" panose="020B0604030504040204" pitchFamily="34" charset="0"/>
                <a:ea typeface="宋体" panose="02010600030101010101" pitchFamily="2" charset="-122"/>
              </a:rPr>
              <a:t> </a:t>
            </a:r>
            <a:r>
              <a:rPr lang="zh-CN" altLang="en-US" sz="2800" b="1" dirty="0">
                <a:solidFill>
                  <a:srgbClr val="CC6600"/>
                </a:solidFill>
                <a:latin typeface="Verdana" panose="020B0604030504040204" pitchFamily="34" charset="0"/>
                <a:ea typeface="宋体" panose="02010600030101010101" pitchFamily="2" charset="-122"/>
              </a:rPr>
              <a:t>遗传算法的应用步骤</a:t>
            </a:r>
          </a:p>
        </p:txBody>
      </p:sp>
      <p:sp>
        <p:nvSpPr>
          <p:cNvPr id="26628" name="Text Box 5"/>
          <p:cNvSpPr txBox="1"/>
          <p:nvPr/>
        </p:nvSpPr>
        <p:spPr>
          <a:xfrm>
            <a:off x="457200" y="2133600"/>
            <a:ext cx="8458200" cy="1495425"/>
          </a:xfrm>
          <a:prstGeom prst="rect">
            <a:avLst/>
          </a:prstGeom>
          <a:noFill/>
          <a:ln w="9525">
            <a:noFill/>
          </a:ln>
        </p:spPr>
        <p:txBody>
          <a:bodyPr anchor="t">
            <a:spAutoFit/>
          </a:bodyPr>
          <a:lstStyle/>
          <a:p>
            <a:pPr>
              <a:spcBef>
                <a:spcPct val="50000"/>
              </a:spcBef>
            </a:pPr>
            <a:r>
              <a:rPr lang="zh-CN" altLang="en-US" sz="2000" b="1" dirty="0">
                <a:latin typeface="Arial" panose="020B0604020202020204" pitchFamily="34" charset="0"/>
                <a:ea typeface="宋体" panose="02010600030101010101" pitchFamily="2" charset="-122"/>
              </a:rPr>
              <a:t>①选择算子和选择操作</a:t>
            </a:r>
          </a:p>
          <a:p>
            <a:r>
              <a:rPr lang="zh-CN" altLang="en-US" b="1" dirty="0">
                <a:latin typeface="Arial" panose="020B0604020202020204" pitchFamily="34" charset="0"/>
                <a:ea typeface="宋体" panose="02010600030101010101" pitchFamily="2" charset="-122"/>
              </a:rPr>
              <a:t>个体选择概率的常用分配方法有以下两种：</a:t>
            </a:r>
          </a:p>
          <a:p>
            <a:r>
              <a:rPr lang="en-US" altLang="zh-CN" b="1" dirty="0">
                <a:latin typeface="Arial" panose="020B0604020202020204" pitchFamily="34" charset="0"/>
                <a:ea typeface="宋体" panose="02010600030101010101" pitchFamily="2" charset="-122"/>
              </a:rPr>
              <a:t>A </a:t>
            </a:r>
            <a:r>
              <a:rPr lang="zh-CN" altLang="en-US" b="1" dirty="0">
                <a:latin typeface="Arial" panose="020B0604020202020204" pitchFamily="34" charset="0"/>
                <a:ea typeface="宋体" panose="02010600030101010101" pitchFamily="2" charset="-122"/>
              </a:rPr>
              <a:t>按比例的适应度分配（</a:t>
            </a:r>
            <a:r>
              <a:rPr lang="en-US" altLang="zh-CN" b="1" dirty="0">
                <a:latin typeface="Times New Roman" panose="02020603050405020304" pitchFamily="18" charset="0"/>
                <a:ea typeface="宋体" panose="02010600030101010101" pitchFamily="2" charset="-122"/>
              </a:rPr>
              <a:t>Proportional Fitness Assignment</a:t>
            </a:r>
            <a:r>
              <a:rPr lang="zh-CN" altLang="en-US" b="1" dirty="0">
                <a:latin typeface="Arial" panose="020B0604020202020204" pitchFamily="34" charset="0"/>
                <a:ea typeface="宋体" panose="02010600030101010101" pitchFamily="2" charset="-122"/>
              </a:rPr>
              <a:t>） 亦可称为选择的蒙特卡罗方法，是利用比例于各个个体适应度的概率决定其子孙的遗留可能性。若某个个体</a:t>
            </a:r>
            <a:r>
              <a:rPr lang="en-US" altLang="zh-CN" b="1" i="1" dirty="0">
                <a:latin typeface="Times New Roman" panose="02020603050405020304" pitchFamily="18" charset="0"/>
                <a:ea typeface="宋体" panose="02010600030101010101" pitchFamily="2" charset="-122"/>
              </a:rPr>
              <a:t>i</a:t>
            </a:r>
            <a:r>
              <a:rPr lang="zh-CN" altLang="en-US" b="1" dirty="0">
                <a:latin typeface="Arial" panose="020B0604020202020204" pitchFamily="34" charset="0"/>
                <a:ea typeface="宋体" panose="02010600030101010101" pitchFamily="2" charset="-122"/>
              </a:rPr>
              <a:t>，其适应度为</a:t>
            </a:r>
            <a:r>
              <a:rPr lang="en-US" altLang="zh-CN" b="1" i="1" dirty="0">
                <a:latin typeface="Times New Roman" panose="02020603050405020304" pitchFamily="18" charset="0"/>
                <a:ea typeface="宋体" panose="02010600030101010101" pitchFamily="2" charset="-122"/>
              </a:rPr>
              <a:t>f</a:t>
            </a:r>
            <a:r>
              <a:rPr lang="en-US" altLang="zh-CN" b="1" i="1" baseline="-25000" dirty="0">
                <a:latin typeface="Times New Roman" panose="02020603050405020304" pitchFamily="18" charset="0"/>
                <a:ea typeface="宋体" panose="02010600030101010101" pitchFamily="2" charset="-122"/>
              </a:rPr>
              <a:t>i</a:t>
            </a:r>
            <a:r>
              <a:rPr lang="zh-CN" altLang="en-US" b="1" dirty="0">
                <a:latin typeface="Arial" panose="020B0604020202020204" pitchFamily="34" charset="0"/>
                <a:ea typeface="宋体" panose="02010600030101010101" pitchFamily="2" charset="-122"/>
              </a:rPr>
              <a:t>，则其被选取的概率表示为</a:t>
            </a:r>
            <a:r>
              <a:rPr lang="en-US" altLang="zh-CN" b="1" dirty="0">
                <a:latin typeface="Arial" panose="020B0604020202020204" pitchFamily="34" charset="0"/>
                <a:ea typeface="宋体" panose="02010600030101010101" pitchFamily="2" charset="-122"/>
              </a:rPr>
              <a:t>,</a:t>
            </a:r>
          </a:p>
        </p:txBody>
      </p:sp>
      <p:sp>
        <p:nvSpPr>
          <p:cNvPr id="26629" name="Text Box 7"/>
          <p:cNvSpPr txBox="1"/>
          <p:nvPr/>
        </p:nvSpPr>
        <p:spPr>
          <a:xfrm>
            <a:off x="381000" y="4572000"/>
            <a:ext cx="8382000" cy="366713"/>
          </a:xfrm>
          <a:prstGeom prst="rect">
            <a:avLst/>
          </a:prstGeom>
          <a:noFill/>
          <a:ln w="9525">
            <a:noFill/>
          </a:ln>
        </p:spPr>
        <p:txBody>
          <a:bodyPr anchor="t">
            <a:spAutoFit/>
          </a:bodyPr>
          <a:lstStyle/>
          <a:p>
            <a:r>
              <a:rPr lang="zh-CN" altLang="en-US" b="1" dirty="0">
                <a:latin typeface="Arial" panose="020B0604020202020204" pitchFamily="34" charset="0"/>
                <a:ea typeface="宋体" panose="02010600030101010101" pitchFamily="2" charset="-122"/>
              </a:rPr>
              <a:t>       显然选择概率大的个体，能多次被选中，它的遗传因子就会在种群中扩大。</a:t>
            </a:r>
            <a:endParaRPr lang="zh-CN" altLang="en-US" dirty="0">
              <a:latin typeface="Arial" panose="020B0604020202020204" pitchFamily="34" charset="0"/>
              <a:ea typeface="宋体" panose="02010600030101010101" pitchFamily="2" charset="-122"/>
            </a:endParaRPr>
          </a:p>
        </p:txBody>
      </p:sp>
      <p:graphicFrame>
        <p:nvGraphicFramePr>
          <p:cNvPr id="26630" name="Object 8"/>
          <p:cNvGraphicFramePr>
            <a:graphicFrameLocks noChangeAspect="1"/>
          </p:cNvGraphicFramePr>
          <p:nvPr/>
        </p:nvGraphicFramePr>
        <p:xfrm>
          <a:off x="3733800" y="3657600"/>
          <a:ext cx="1676400" cy="855663"/>
        </p:xfrm>
        <a:graphic>
          <a:graphicData uri="http://schemas.openxmlformats.org/presentationml/2006/ole">
            <mc:AlternateContent xmlns:mc="http://schemas.openxmlformats.org/markup-compatibility/2006">
              <mc:Choice xmlns:v="urn:schemas-microsoft-com:vml" Requires="v">
                <p:oleObj spid="_x0000_s7175" r:id="rId3" imgW="1117600" imgH="571500" progId="Equation.DSMT4">
                  <p:embed/>
                </p:oleObj>
              </mc:Choice>
              <mc:Fallback>
                <p:oleObj r:id="rId3" imgW="1117600" imgH="571500" progId="Equation.DSMT4">
                  <p:embed/>
                  <p:pic>
                    <p:nvPicPr>
                      <p:cNvPr id="0" name="图片 3097"/>
                      <p:cNvPicPr/>
                      <p:nvPr/>
                    </p:nvPicPr>
                    <p:blipFill>
                      <a:blip r:embed="rId4">
                        <a:clrChange>
                          <a:clrFrom>
                            <a:srgbClr val="000000"/>
                          </a:clrFrom>
                          <a:clrTo>
                            <a:srgbClr val="003366"/>
                          </a:clrTo>
                        </a:clrChange>
                      </a:blip>
                      <a:stretch>
                        <a:fillRect/>
                      </a:stretch>
                    </p:blipFill>
                    <p:spPr>
                      <a:xfrm>
                        <a:off x="3733800" y="3657600"/>
                        <a:ext cx="1676400" cy="855663"/>
                      </a:xfrm>
                      <a:prstGeom prst="rect">
                        <a:avLst/>
                      </a:prstGeom>
                      <a:noFill/>
                      <a:ln w="38100">
                        <a:noFill/>
                        <a:miter/>
                      </a:ln>
                    </p:spPr>
                  </p:pic>
                </p:oleObj>
              </mc:Fallback>
            </mc:AlternateContent>
          </a:graphicData>
        </a:graphic>
      </p:graphicFrame>
      <p:sp>
        <p:nvSpPr>
          <p:cNvPr id="26631" name="Text Box 21"/>
          <p:cNvSpPr txBox="1"/>
          <p:nvPr/>
        </p:nvSpPr>
        <p:spPr>
          <a:xfrm>
            <a:off x="457200" y="5087938"/>
            <a:ext cx="8458200" cy="1465262"/>
          </a:xfrm>
          <a:prstGeom prst="rect">
            <a:avLst/>
          </a:prstGeom>
          <a:noFill/>
          <a:ln w="9525">
            <a:noFill/>
          </a:ln>
        </p:spPr>
        <p:txBody>
          <a:bodyPr anchor="t">
            <a:spAutoFit/>
          </a:bodyPr>
          <a:lstStyle/>
          <a:p>
            <a:r>
              <a:rPr lang="en-US" altLang="zh-CN" b="1" dirty="0">
                <a:latin typeface="Arial" panose="020B0604020202020204" pitchFamily="34" charset="0"/>
                <a:ea typeface="宋体" panose="02010600030101010101" pitchFamily="2" charset="-122"/>
              </a:rPr>
              <a:t>B </a:t>
            </a:r>
            <a:r>
              <a:rPr lang="zh-CN" altLang="en-US" b="1" dirty="0">
                <a:latin typeface="Arial" panose="020B0604020202020204" pitchFamily="34" charset="0"/>
                <a:ea typeface="宋体" panose="02010600030101010101" pitchFamily="2" charset="-122"/>
              </a:rPr>
              <a:t>基于排序的适应度分配（</a:t>
            </a:r>
            <a:r>
              <a:rPr lang="en-US" altLang="zh-CN" b="1" dirty="0">
                <a:latin typeface="Arial" panose="020B0604020202020204" pitchFamily="34" charset="0"/>
                <a:ea typeface="宋体" panose="02010600030101010101" pitchFamily="2" charset="-122"/>
              </a:rPr>
              <a:t>Rank-based Fitness Assignment</a:t>
            </a:r>
            <a:r>
              <a:rPr lang="zh-CN" altLang="en-US" b="1" dirty="0">
                <a:latin typeface="Arial" panose="020B0604020202020204" pitchFamily="34" charset="0"/>
                <a:ea typeface="宋体" panose="02010600030101010101" pitchFamily="2" charset="-122"/>
              </a:rPr>
              <a:t>）  在基于排序的适应度分配中，种群按目标值进行排序。适应度仅仅取决于个体在种群中的序位，而不是实际的目标值。</a:t>
            </a:r>
          </a:p>
          <a:p>
            <a:r>
              <a:rPr lang="zh-CN" altLang="en-US" b="1" dirty="0">
                <a:latin typeface="Arial" panose="020B0604020202020204" pitchFamily="34" charset="0"/>
                <a:ea typeface="宋体" panose="02010600030101010101" pitchFamily="2" charset="-122"/>
              </a:rPr>
              <a:t>       排序方法比比例方法表现出更好的鲁棒性，它能在一定程度上克服了比例适应度计算的尺度问题和过早收敛问题。</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CC6600"/>
                </a:solidFill>
                <a:ea typeface="宋体" panose="02010600030101010101" pitchFamily="2" charset="-122"/>
              </a:rPr>
              <a:t>2 </a:t>
            </a:r>
            <a:r>
              <a:rPr lang="zh-CN" altLang="en-US" dirty="0">
                <a:solidFill>
                  <a:srgbClr val="CC6600"/>
                </a:solidFill>
                <a:ea typeface="宋体" panose="02010600030101010101" pitchFamily="2" charset="-122"/>
              </a:rPr>
              <a:t>标准遗传算法</a:t>
            </a:r>
          </a:p>
        </p:txBody>
      </p:sp>
      <p:sp>
        <p:nvSpPr>
          <p:cNvPr id="27650" name="Rectangle 4"/>
          <p:cNvSpPr/>
          <p:nvPr/>
        </p:nvSpPr>
        <p:spPr>
          <a:xfrm>
            <a:off x="304800" y="1338263"/>
            <a:ext cx="8229600" cy="490537"/>
          </a:xfrm>
          <a:prstGeom prst="rect">
            <a:avLst/>
          </a:prstGeom>
          <a:noFill/>
          <a:ln w="9525">
            <a:noFill/>
          </a:ln>
        </p:spPr>
        <p:txBody>
          <a:bodyPr anchor="t"/>
          <a:lstStyle/>
          <a:p>
            <a:pPr marL="342900" indent="-342900">
              <a:lnSpc>
                <a:spcPct val="90000"/>
              </a:lnSpc>
              <a:spcBef>
                <a:spcPct val="40000"/>
              </a:spcBef>
              <a:buClr>
                <a:schemeClr val="hlink"/>
              </a:buClr>
              <a:buFont typeface="Wingdings" panose="05000000000000000000" pitchFamily="2" charset="2"/>
              <a:buNone/>
            </a:pPr>
            <a:r>
              <a:rPr lang="en-US" altLang="zh-CN" sz="2800" b="1" dirty="0">
                <a:solidFill>
                  <a:srgbClr val="CC6600"/>
                </a:solidFill>
                <a:latin typeface="Arial" panose="020B0604020202020204" pitchFamily="34" charset="0"/>
                <a:ea typeface="宋体" panose="02010600030101010101" pitchFamily="2" charset="-122"/>
              </a:rPr>
              <a:t>2.5</a:t>
            </a:r>
            <a:r>
              <a:rPr lang="en-US" altLang="zh-CN" sz="2800" b="1" dirty="0">
                <a:solidFill>
                  <a:srgbClr val="CC6600"/>
                </a:solidFill>
                <a:latin typeface="Verdana" panose="020B0604030504040204" pitchFamily="34" charset="0"/>
                <a:ea typeface="宋体" panose="02010600030101010101" pitchFamily="2" charset="-122"/>
              </a:rPr>
              <a:t> </a:t>
            </a:r>
            <a:r>
              <a:rPr lang="zh-CN" altLang="en-US" sz="2800" b="1" dirty="0">
                <a:solidFill>
                  <a:srgbClr val="CC6600"/>
                </a:solidFill>
                <a:latin typeface="Verdana" panose="020B0604030504040204" pitchFamily="34" charset="0"/>
                <a:ea typeface="宋体" panose="02010600030101010101" pitchFamily="2" charset="-122"/>
              </a:rPr>
              <a:t>遗传算法的应用步骤</a:t>
            </a:r>
          </a:p>
        </p:txBody>
      </p:sp>
      <p:sp>
        <p:nvSpPr>
          <p:cNvPr id="27651" name="Text Box 7"/>
          <p:cNvSpPr txBox="1"/>
          <p:nvPr/>
        </p:nvSpPr>
        <p:spPr>
          <a:xfrm>
            <a:off x="381000" y="4140200"/>
            <a:ext cx="5943600" cy="2565400"/>
          </a:xfrm>
          <a:prstGeom prst="rect">
            <a:avLst/>
          </a:prstGeom>
          <a:noFill/>
          <a:ln w="9525">
            <a:noFill/>
          </a:ln>
        </p:spPr>
        <p:txBody>
          <a:bodyPr anchor="t">
            <a:spAutoFit/>
          </a:bodyPr>
          <a:lstStyle/>
          <a:p>
            <a:pPr>
              <a:spcBef>
                <a:spcPct val="50000"/>
              </a:spcBef>
            </a:pPr>
            <a:r>
              <a:rPr lang="zh-CN" altLang="en-US" b="1" dirty="0">
                <a:latin typeface="Arial" panose="020B0604020202020204" pitchFamily="34" charset="0"/>
                <a:ea typeface="宋体" panose="02010600030101010101" pitchFamily="2" charset="-122"/>
              </a:rPr>
              <a:t>另外，还可采用以下的几种提高遗传算法性能的选择方法：</a:t>
            </a:r>
          </a:p>
          <a:p>
            <a:pPr>
              <a:spcBef>
                <a:spcPct val="50000"/>
              </a:spcBef>
            </a:pPr>
            <a:r>
              <a:rPr lang="en-US" altLang="zh-CN" b="1" dirty="0">
                <a:latin typeface="Arial" panose="020B0604020202020204" pitchFamily="34" charset="0"/>
                <a:ea typeface="宋体" panose="02010600030101010101" pitchFamily="2" charset="-122"/>
              </a:rPr>
              <a:t>Ⅰ</a:t>
            </a:r>
            <a:r>
              <a:rPr lang="zh-CN" altLang="en-US" b="1" dirty="0">
                <a:latin typeface="Arial" panose="020B0604020202020204" pitchFamily="34" charset="0"/>
                <a:ea typeface="宋体" panose="02010600030101010101" pitchFamily="2" charset="-122"/>
              </a:rPr>
              <a:t>稳态繁殖（</a:t>
            </a:r>
            <a:r>
              <a:rPr lang="en-US" altLang="zh-CN" b="1" dirty="0">
                <a:latin typeface="Arial" panose="020B0604020202020204" pitchFamily="34" charset="0"/>
                <a:ea typeface="宋体" panose="02010600030101010101" pitchFamily="2" charset="-122"/>
              </a:rPr>
              <a:t>Steady State Reproduction</a:t>
            </a:r>
            <a:r>
              <a:rPr lang="zh-CN" altLang="en-US" b="1" dirty="0">
                <a:latin typeface="Arial" panose="020B0604020202020204" pitchFamily="34" charset="0"/>
                <a:ea typeface="宋体" panose="02010600030101010101" pitchFamily="2" charset="-122"/>
              </a:rPr>
              <a:t>）  在迭代过程中用部分优质新子个体来更新群体中部分父个体，作为下一代种群。</a:t>
            </a:r>
          </a:p>
          <a:p>
            <a:pPr>
              <a:spcBef>
                <a:spcPct val="50000"/>
              </a:spcBef>
            </a:pPr>
            <a:r>
              <a:rPr lang="en-US" altLang="zh-CN" b="1" dirty="0">
                <a:latin typeface="Arial" panose="020B0604020202020204" pitchFamily="34" charset="0"/>
                <a:ea typeface="宋体" panose="02010600030101010101" pitchFamily="2" charset="-122"/>
              </a:rPr>
              <a:t>Ⅱ</a:t>
            </a:r>
            <a:r>
              <a:rPr lang="zh-CN" altLang="en-US" b="1" dirty="0">
                <a:latin typeface="Arial" panose="020B0604020202020204" pitchFamily="34" charset="0"/>
                <a:ea typeface="宋体" panose="02010600030101010101" pitchFamily="2" charset="-122"/>
              </a:rPr>
              <a:t>没有重串的稳态繁殖（</a:t>
            </a:r>
            <a:r>
              <a:rPr lang="en-US" altLang="zh-CN" b="1" dirty="0">
                <a:latin typeface="Arial" panose="020B0604020202020204" pitchFamily="34" charset="0"/>
                <a:ea typeface="宋体" panose="02010600030101010101" pitchFamily="2" charset="-122"/>
              </a:rPr>
              <a:t>Steady State Reproduction without Duplicates</a:t>
            </a:r>
            <a:r>
              <a:rPr lang="zh-CN" altLang="en-US" b="1" dirty="0">
                <a:latin typeface="Arial" panose="020B0604020202020204" pitchFamily="34" charset="0"/>
                <a:ea typeface="宋体" panose="02010600030101010101" pitchFamily="2" charset="-122"/>
              </a:rPr>
              <a:t>）  在稳态繁殖的基础上，形成下一代新种群时，使其中的个体不重复。</a:t>
            </a:r>
            <a:endParaRPr lang="en-US" altLang="zh-CN" b="1" dirty="0">
              <a:latin typeface="Arial" panose="020B0604020202020204" pitchFamily="34" charset="0"/>
              <a:ea typeface="宋体" panose="02010600030101010101" pitchFamily="2" charset="-122"/>
            </a:endParaRPr>
          </a:p>
        </p:txBody>
      </p:sp>
      <p:sp>
        <p:nvSpPr>
          <p:cNvPr id="27652" name="Rectangle 9"/>
          <p:cNvSpPr/>
          <p:nvPr/>
        </p:nvSpPr>
        <p:spPr>
          <a:xfrm>
            <a:off x="381000" y="1903413"/>
            <a:ext cx="8305800" cy="1465262"/>
          </a:xfrm>
          <a:prstGeom prst="rect">
            <a:avLst/>
          </a:prstGeom>
          <a:noFill/>
          <a:ln w="9525">
            <a:noFill/>
          </a:ln>
        </p:spPr>
        <p:txBody>
          <a:bodyPr anchor="t">
            <a:spAutoFit/>
          </a:bodyPr>
          <a:lstStyle/>
          <a:p>
            <a:r>
              <a:rPr lang="zh-CN" altLang="en-US" b="1" dirty="0">
                <a:latin typeface="Arial" panose="020B0604020202020204" pitchFamily="34" charset="0"/>
                <a:ea typeface="宋体" panose="02010600030101010101" pitchFamily="2" charset="-122"/>
              </a:rPr>
              <a:t>       个体选择概率确定后，可以选用的常用选择算法有轮盘赌选择法（</a:t>
            </a:r>
            <a:r>
              <a:rPr lang="en-US" altLang="zh-CN" b="1" dirty="0">
                <a:latin typeface="Arial" panose="020B0604020202020204" pitchFamily="34" charset="0"/>
                <a:ea typeface="宋体" panose="02010600030101010101" pitchFamily="2" charset="-122"/>
              </a:rPr>
              <a:t>Roulette Wheel Selection</a:t>
            </a:r>
            <a:r>
              <a:rPr lang="zh-CN" altLang="en-US"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、随机遍历抽样法（</a:t>
            </a:r>
            <a:r>
              <a:rPr lang="en-US" altLang="zh-CN" b="1" dirty="0">
                <a:latin typeface="Arial" panose="020B0604020202020204" pitchFamily="34" charset="0"/>
                <a:ea typeface="宋体" panose="02010600030101010101" pitchFamily="2" charset="-122"/>
              </a:rPr>
              <a:t>Stochastic Universal Sampling</a:t>
            </a:r>
            <a:r>
              <a:rPr lang="zh-CN" altLang="en-US" b="1" dirty="0">
                <a:latin typeface="Arial" panose="020B0604020202020204" pitchFamily="34" charset="0"/>
                <a:ea typeface="宋体" panose="02010600030101010101" pitchFamily="2" charset="-122"/>
              </a:rPr>
              <a:t>）、局部选择法（</a:t>
            </a:r>
            <a:r>
              <a:rPr lang="en-US" altLang="zh-CN" b="1" dirty="0">
                <a:latin typeface="Arial" panose="020B0604020202020204" pitchFamily="34" charset="0"/>
                <a:ea typeface="宋体" panose="02010600030101010101" pitchFamily="2" charset="-122"/>
              </a:rPr>
              <a:t>Local Selection</a:t>
            </a:r>
            <a:r>
              <a:rPr lang="zh-CN" altLang="en-US" b="1" dirty="0">
                <a:latin typeface="Arial" panose="020B0604020202020204" pitchFamily="34" charset="0"/>
                <a:ea typeface="宋体" panose="02010600030101010101" pitchFamily="2" charset="-122"/>
              </a:rPr>
              <a:t>）、截断选择法（</a:t>
            </a:r>
            <a:r>
              <a:rPr lang="en-US" altLang="zh-CN" b="1" dirty="0">
                <a:latin typeface="Arial" panose="020B0604020202020204" pitchFamily="34" charset="0"/>
                <a:ea typeface="宋体" panose="02010600030101010101" pitchFamily="2" charset="-122"/>
              </a:rPr>
              <a:t>Truncation Selection</a:t>
            </a:r>
            <a:r>
              <a:rPr lang="zh-CN" altLang="en-US" b="1" dirty="0">
                <a:latin typeface="Arial" panose="020B0604020202020204" pitchFamily="34" charset="0"/>
                <a:ea typeface="宋体" panose="02010600030101010101" pitchFamily="2" charset="-122"/>
              </a:rPr>
              <a:t>）和锦标赛选择法（</a:t>
            </a:r>
            <a:r>
              <a:rPr lang="en-US" altLang="zh-CN" b="1" dirty="0">
                <a:latin typeface="Arial" panose="020B0604020202020204" pitchFamily="34" charset="0"/>
                <a:ea typeface="宋体" panose="02010600030101010101" pitchFamily="2" charset="-122"/>
              </a:rPr>
              <a:t>Tournament Selection</a:t>
            </a:r>
            <a:r>
              <a:rPr lang="zh-CN" altLang="en-US" b="1" dirty="0">
                <a:latin typeface="Arial" panose="020B0604020202020204" pitchFamily="34" charset="0"/>
                <a:ea typeface="宋体" panose="02010600030101010101" pitchFamily="2" charset="-122"/>
              </a:rPr>
              <a:t>）等。标准遗传算法常用的轮盘赌选择法的原理如右下图所示。</a:t>
            </a:r>
          </a:p>
        </p:txBody>
      </p:sp>
      <p:pic>
        <p:nvPicPr>
          <p:cNvPr id="27653" name="Picture 10"/>
          <p:cNvPicPr>
            <a:picLocks noChangeAspect="1"/>
          </p:cNvPicPr>
          <p:nvPr/>
        </p:nvPicPr>
        <p:blipFill>
          <a:blip r:embed="rId3"/>
          <a:stretch>
            <a:fillRect/>
          </a:stretch>
        </p:blipFill>
        <p:spPr>
          <a:xfrm>
            <a:off x="6240463" y="3810000"/>
            <a:ext cx="2903537" cy="3048000"/>
          </a:xfrm>
          <a:prstGeom prst="rect">
            <a:avLst/>
          </a:prstGeom>
          <a:noFill/>
          <a:ln w="9525">
            <a:noFill/>
          </a:ln>
        </p:spPr>
      </p:pic>
      <p:graphicFrame>
        <p:nvGraphicFramePr>
          <p:cNvPr id="27654" name="Object 11"/>
          <p:cNvGraphicFramePr>
            <a:graphicFrameLocks noChangeAspect="1"/>
          </p:cNvGraphicFramePr>
          <p:nvPr/>
        </p:nvGraphicFramePr>
        <p:xfrm>
          <a:off x="990600" y="3316288"/>
          <a:ext cx="1524000" cy="769937"/>
        </p:xfrm>
        <a:graphic>
          <a:graphicData uri="http://schemas.openxmlformats.org/presentationml/2006/ole">
            <mc:AlternateContent xmlns:mc="http://schemas.openxmlformats.org/markup-compatibility/2006">
              <mc:Choice xmlns:v="urn:schemas-microsoft-com:vml" Requires="v">
                <p:oleObj spid="_x0000_s8211" r:id="rId4" imgW="1130300" imgH="571500" progId="Equation.DSMT4">
                  <p:embed/>
                </p:oleObj>
              </mc:Choice>
              <mc:Fallback>
                <p:oleObj r:id="rId4" imgW="1130300" imgH="571500" progId="Equation.DSMT4">
                  <p:embed/>
                  <p:pic>
                    <p:nvPicPr>
                      <p:cNvPr id="0" name="图片 3105"/>
                      <p:cNvPicPr/>
                      <p:nvPr/>
                    </p:nvPicPr>
                    <p:blipFill>
                      <a:blip r:embed="rId5">
                        <a:clrChange>
                          <a:clrFrom>
                            <a:srgbClr val="000000"/>
                          </a:clrFrom>
                          <a:clrTo>
                            <a:srgbClr val="003366"/>
                          </a:clrTo>
                        </a:clrChange>
                      </a:blip>
                      <a:stretch>
                        <a:fillRect/>
                      </a:stretch>
                    </p:blipFill>
                    <p:spPr>
                      <a:xfrm>
                        <a:off x="990600" y="3316288"/>
                        <a:ext cx="1524000" cy="769937"/>
                      </a:xfrm>
                      <a:prstGeom prst="rect">
                        <a:avLst/>
                      </a:prstGeom>
                      <a:noFill/>
                      <a:ln w="38100">
                        <a:noFill/>
                        <a:miter/>
                      </a:ln>
                    </p:spPr>
                  </p:pic>
                </p:oleObj>
              </mc:Fallback>
            </mc:AlternateContent>
          </a:graphicData>
        </a:graphic>
      </p:graphicFrame>
      <p:graphicFrame>
        <p:nvGraphicFramePr>
          <p:cNvPr id="27655" name="Object 12"/>
          <p:cNvGraphicFramePr>
            <a:graphicFrameLocks noChangeAspect="1"/>
          </p:cNvGraphicFramePr>
          <p:nvPr/>
        </p:nvGraphicFramePr>
        <p:xfrm>
          <a:off x="2971800" y="3352800"/>
          <a:ext cx="1219200" cy="649288"/>
        </p:xfrm>
        <a:graphic>
          <a:graphicData uri="http://schemas.openxmlformats.org/presentationml/2006/ole">
            <mc:AlternateContent xmlns:mc="http://schemas.openxmlformats.org/markup-compatibility/2006">
              <mc:Choice xmlns:v="urn:schemas-microsoft-com:vml" Requires="v">
                <p:oleObj spid="_x0000_s8212" r:id="rId6" imgW="977900" imgH="520700" progId="Equation.DSMT4">
                  <p:embed/>
                </p:oleObj>
              </mc:Choice>
              <mc:Fallback>
                <p:oleObj r:id="rId6" imgW="977900" imgH="520700" progId="Equation.DSMT4">
                  <p:embed/>
                  <p:pic>
                    <p:nvPicPr>
                      <p:cNvPr id="0" name="图片 3104"/>
                      <p:cNvPicPr/>
                      <p:nvPr/>
                    </p:nvPicPr>
                    <p:blipFill>
                      <a:blip r:embed="rId7">
                        <a:clrChange>
                          <a:clrFrom>
                            <a:srgbClr val="000000"/>
                          </a:clrFrom>
                          <a:clrTo>
                            <a:srgbClr val="003366"/>
                          </a:clrTo>
                        </a:clrChange>
                      </a:blip>
                      <a:stretch>
                        <a:fillRect/>
                      </a:stretch>
                    </p:blipFill>
                    <p:spPr>
                      <a:xfrm>
                        <a:off x="2971800" y="3352800"/>
                        <a:ext cx="1219200" cy="649288"/>
                      </a:xfrm>
                      <a:prstGeom prst="rect">
                        <a:avLst/>
                      </a:prstGeom>
                      <a:noFill/>
                      <a:ln w="38100">
                        <a:noFill/>
                        <a:miter/>
                      </a:ln>
                    </p:spPr>
                  </p:pic>
                </p:oleObj>
              </mc:Fallback>
            </mc:AlternateContent>
          </a:graphicData>
        </a:graphic>
      </p:graphicFrame>
      <p:sp>
        <p:nvSpPr>
          <p:cNvPr id="27656" name="Line 13"/>
          <p:cNvSpPr/>
          <p:nvPr/>
        </p:nvSpPr>
        <p:spPr>
          <a:xfrm>
            <a:off x="2514600" y="3697288"/>
            <a:ext cx="381000" cy="0"/>
          </a:xfrm>
          <a:prstGeom prst="line">
            <a:avLst/>
          </a:prstGeom>
          <a:ln w="19050" cap="flat" cmpd="sng">
            <a:solidFill>
              <a:schemeClr val="tx1"/>
            </a:solidFill>
            <a:prstDash val="solid"/>
            <a:round/>
            <a:headEnd type="none" w="med" len="med"/>
            <a:tailEnd type="triangle" w="med" len="med"/>
          </a:ln>
        </p:spPr>
      </p:sp>
      <p:sp>
        <p:nvSpPr>
          <p:cNvPr id="27657" name="Line 14"/>
          <p:cNvSpPr/>
          <p:nvPr/>
        </p:nvSpPr>
        <p:spPr>
          <a:xfrm>
            <a:off x="4267200" y="3697288"/>
            <a:ext cx="381000" cy="0"/>
          </a:xfrm>
          <a:prstGeom prst="line">
            <a:avLst/>
          </a:prstGeom>
          <a:ln w="19050" cap="flat" cmpd="sng">
            <a:solidFill>
              <a:schemeClr val="tx1"/>
            </a:solidFill>
            <a:prstDash val="solid"/>
            <a:round/>
            <a:headEnd type="none" w="med" len="med"/>
            <a:tailEnd type="triangle" w="med" len="med"/>
          </a:ln>
        </p:spPr>
      </p:sp>
      <p:sp>
        <p:nvSpPr>
          <p:cNvPr id="27658" name="Line 15"/>
          <p:cNvSpPr/>
          <p:nvPr/>
        </p:nvSpPr>
        <p:spPr>
          <a:xfrm>
            <a:off x="5892800" y="3697288"/>
            <a:ext cx="381000" cy="0"/>
          </a:xfrm>
          <a:prstGeom prst="line">
            <a:avLst/>
          </a:prstGeom>
          <a:ln w="19050" cap="flat" cmpd="sng">
            <a:solidFill>
              <a:schemeClr val="tx1"/>
            </a:solidFill>
            <a:prstDash val="solid"/>
            <a:round/>
            <a:headEnd type="none" w="med" len="med"/>
            <a:tailEnd type="triangle" w="med" len="med"/>
          </a:ln>
        </p:spPr>
      </p:sp>
      <p:sp>
        <p:nvSpPr>
          <p:cNvPr id="27659" name="Text Box 16"/>
          <p:cNvSpPr txBox="1"/>
          <p:nvPr/>
        </p:nvSpPr>
        <p:spPr>
          <a:xfrm>
            <a:off x="6286500" y="3481388"/>
            <a:ext cx="990600" cy="366712"/>
          </a:xfrm>
          <a:prstGeom prst="rect">
            <a:avLst/>
          </a:prstGeom>
          <a:noFill/>
          <a:ln w="9525">
            <a:noFill/>
          </a:ln>
        </p:spPr>
        <p:txBody>
          <a:bodyPr anchor="t">
            <a:spAutoFit/>
          </a:bodyPr>
          <a:lstStyle/>
          <a:p>
            <a:pPr>
              <a:spcBef>
                <a:spcPct val="50000"/>
              </a:spcBef>
            </a:pPr>
            <a:r>
              <a:rPr lang="en-US" altLang="zh-CN" dirty="0">
                <a:latin typeface="Arial" panose="020B0604020202020204" pitchFamily="34" charset="0"/>
                <a:ea typeface="宋体" panose="02010600030101010101" pitchFamily="2" charset="-122"/>
              </a:rPr>
              <a:t>pointer</a:t>
            </a:r>
          </a:p>
        </p:txBody>
      </p:sp>
      <p:graphicFrame>
        <p:nvGraphicFramePr>
          <p:cNvPr id="27660" name="Object 17"/>
          <p:cNvGraphicFramePr>
            <a:graphicFrameLocks noGrp="1" noChangeAspect="1"/>
          </p:cNvGraphicFramePr>
          <p:nvPr>
            <p:ph idx="1"/>
          </p:nvPr>
        </p:nvGraphicFramePr>
        <p:xfrm>
          <a:off x="4724400" y="3276600"/>
          <a:ext cx="1143000" cy="755650"/>
        </p:xfrm>
        <a:graphic>
          <a:graphicData uri="http://schemas.openxmlformats.org/presentationml/2006/ole">
            <mc:AlternateContent xmlns:mc="http://schemas.openxmlformats.org/markup-compatibility/2006">
              <mc:Choice xmlns:v="urn:schemas-microsoft-com:vml" Requires="v">
                <p:oleObj spid="_x0000_s8213" r:id="rId8" imgW="901700" imgH="596900" progId="Equation.DSMT4">
                  <p:embed/>
                </p:oleObj>
              </mc:Choice>
              <mc:Fallback>
                <p:oleObj r:id="rId8" imgW="901700" imgH="596900" progId="Equation.DSMT4">
                  <p:embed/>
                  <p:pic>
                    <p:nvPicPr>
                      <p:cNvPr id="0" name="图片 3103"/>
                      <p:cNvPicPr/>
                      <p:nvPr/>
                    </p:nvPicPr>
                    <p:blipFill>
                      <a:blip r:embed="rId9">
                        <a:clrChange>
                          <a:clrFrom>
                            <a:srgbClr val="000000"/>
                          </a:clrFrom>
                          <a:clrTo>
                            <a:srgbClr val="003366"/>
                          </a:clrTo>
                        </a:clrChange>
                      </a:blip>
                      <a:stretch>
                        <a:fillRect/>
                      </a:stretch>
                    </p:blipFill>
                    <p:spPr>
                      <a:xfrm>
                        <a:off x="4724400" y="3276600"/>
                        <a:ext cx="1143000" cy="755650"/>
                      </a:xfrm>
                      <a:prstGeom prst="rect">
                        <a:avLst/>
                      </a:prstGeom>
                      <a:noFill/>
                      <a:ln w="38100">
                        <a:miter/>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CC6600"/>
                </a:solidFill>
                <a:ea typeface="宋体" panose="02010600030101010101" pitchFamily="2" charset="-122"/>
              </a:rPr>
              <a:t>2 </a:t>
            </a:r>
            <a:r>
              <a:rPr lang="zh-CN" altLang="en-US" dirty="0">
                <a:solidFill>
                  <a:srgbClr val="CC6600"/>
                </a:solidFill>
                <a:ea typeface="宋体" panose="02010600030101010101" pitchFamily="2" charset="-122"/>
              </a:rPr>
              <a:t>标准遗传算法</a:t>
            </a:r>
          </a:p>
        </p:txBody>
      </p:sp>
      <p:sp>
        <p:nvSpPr>
          <p:cNvPr id="28674" name="Rectangle 3"/>
          <p:cNvSpPr>
            <a:spLocks noGrp="1"/>
          </p:cNvSpPr>
          <p:nvPr>
            <p:ph idx="1"/>
          </p:nvPr>
        </p:nvSpPr>
        <p:spPr>
          <a:xfrm>
            <a:off x="457200" y="1185863"/>
            <a:ext cx="8229600" cy="414337"/>
          </a:xfrm>
        </p:spPr>
        <p:txBody>
          <a:bodyPr wrap="square" lIns="91440" tIns="45720" rIns="91440" bIns="45720" anchor="t"/>
          <a:lstStyle/>
          <a:p>
            <a:pPr eaLnBrk="1" hangingPunct="1">
              <a:buNone/>
            </a:pPr>
            <a:r>
              <a:rPr lang="zh-CN" altLang="en-US" sz="2000" dirty="0">
                <a:ea typeface="宋体" panose="02010600030101010101" pitchFamily="2" charset="-122"/>
              </a:rPr>
              <a:t>② 交叉率及交叉操作</a:t>
            </a:r>
          </a:p>
        </p:txBody>
      </p:sp>
      <p:pic>
        <p:nvPicPr>
          <p:cNvPr id="28675" name="Picture 4"/>
          <p:cNvPicPr>
            <a:picLocks noChangeAspect="1"/>
          </p:cNvPicPr>
          <p:nvPr/>
        </p:nvPicPr>
        <p:blipFill>
          <a:blip r:embed="rId2"/>
          <a:stretch>
            <a:fillRect/>
          </a:stretch>
        </p:blipFill>
        <p:spPr>
          <a:xfrm>
            <a:off x="1143000" y="4876800"/>
            <a:ext cx="6705600" cy="1793875"/>
          </a:xfrm>
          <a:prstGeom prst="rect">
            <a:avLst/>
          </a:prstGeom>
          <a:noFill/>
          <a:ln w="9525">
            <a:noFill/>
          </a:ln>
        </p:spPr>
      </p:pic>
      <p:sp>
        <p:nvSpPr>
          <p:cNvPr id="28676" name="Text Box 5"/>
          <p:cNvSpPr txBox="1"/>
          <p:nvPr/>
        </p:nvSpPr>
        <p:spPr>
          <a:xfrm>
            <a:off x="457200" y="1476375"/>
            <a:ext cx="8077200" cy="3324225"/>
          </a:xfrm>
          <a:prstGeom prst="rect">
            <a:avLst/>
          </a:prstGeom>
          <a:noFill/>
          <a:ln w="9525">
            <a:noFill/>
          </a:ln>
        </p:spPr>
        <p:txBody>
          <a:bodyPr anchor="t">
            <a:spAutoFit/>
          </a:bodyPr>
          <a:lstStyle/>
          <a:p>
            <a:pPr>
              <a:spcBef>
                <a:spcPct val="30000"/>
              </a:spcBef>
            </a:pPr>
            <a:r>
              <a:rPr lang="zh-CN" altLang="en-US" sz="2000" b="1" dirty="0">
                <a:latin typeface="Arial" panose="020B0604020202020204" pitchFamily="34" charset="0"/>
                <a:ea typeface="宋体" panose="02010600030101010101" pitchFamily="2" charset="-122"/>
              </a:rPr>
              <a:t>        交叉，也可以称为基因重组（</a:t>
            </a:r>
            <a:r>
              <a:rPr lang="en-US" altLang="zh-CN" sz="2000" b="1" dirty="0">
                <a:latin typeface="Arial" panose="020B0604020202020204" pitchFamily="34" charset="0"/>
                <a:ea typeface="宋体" panose="02010600030101010101" pitchFamily="2" charset="-122"/>
              </a:rPr>
              <a:t>Recombination</a:t>
            </a:r>
            <a:r>
              <a:rPr lang="zh-CN" altLang="en-US" sz="2000" b="1" dirty="0">
                <a:latin typeface="Arial" panose="020B0604020202020204" pitchFamily="34" charset="0"/>
                <a:ea typeface="宋体" panose="02010600030101010101" pitchFamily="2" charset="-122"/>
              </a:rPr>
              <a:t>），是遗传算法获取新的优良个体的最重要的手段，决定了遗传算法的全局搜索能力。</a:t>
            </a:r>
          </a:p>
          <a:p>
            <a:pPr>
              <a:spcBef>
                <a:spcPct val="30000"/>
              </a:spcBef>
            </a:pPr>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一般地，当随机产生的概率大于交叉率，遗传算法就会按一定规则选择两个个体，执行交叉操作。</a:t>
            </a:r>
            <a:r>
              <a:rPr lang="zh-CN" altLang="en-US" sz="2000" b="1" u="sng" dirty="0">
                <a:solidFill>
                  <a:srgbClr val="FF3300"/>
                </a:solidFill>
                <a:latin typeface="Arial" panose="020B0604020202020204" pitchFamily="34" charset="0"/>
                <a:ea typeface="宋体" panose="02010600030101010101" pitchFamily="2" charset="-122"/>
              </a:rPr>
              <a:t>交叉率的选择决定了交叉的频率，较大的交叉率使各代充分交叉，但群体中的优良模式遭到破坏的可能性增大，以致产生较大的代沟，从而使搜索走向随机化；交叉率越低，产生的代沟越小，就会使得更多的个体直接复制到下一代，遗传搜索可能陷入停滞状态，一般建议取值范围</a:t>
            </a:r>
            <a:r>
              <a:rPr lang="en-US" altLang="zh-CN" sz="2000" b="1" u="sng" dirty="0">
                <a:solidFill>
                  <a:srgbClr val="FF3300"/>
                </a:solidFill>
                <a:latin typeface="Arial" panose="020B0604020202020204" pitchFamily="34" charset="0"/>
                <a:ea typeface="宋体" panose="02010600030101010101" pitchFamily="2" charset="-122"/>
              </a:rPr>
              <a:t>0.4~0.9</a:t>
            </a:r>
            <a:r>
              <a:rPr lang="zh-CN" altLang="en-US" sz="2000" b="1" u="sng" dirty="0">
                <a:solidFill>
                  <a:srgbClr val="FF3300"/>
                </a:solidFill>
                <a:latin typeface="Arial" panose="020B0604020202020204" pitchFamily="34" charset="0"/>
                <a:ea typeface="宋体" panose="02010600030101010101" pitchFamily="2" charset="-122"/>
              </a:rPr>
              <a:t>。</a:t>
            </a:r>
          </a:p>
          <a:p>
            <a:pPr>
              <a:spcBef>
                <a:spcPct val="30000"/>
              </a:spcBef>
            </a:pPr>
            <a:r>
              <a:rPr lang="zh-CN" altLang="en-US" sz="2000" b="1" dirty="0">
                <a:latin typeface="Arial" panose="020B0604020202020204" pitchFamily="34" charset="0"/>
                <a:ea typeface="宋体" panose="02010600030101010101" pitchFamily="2" charset="-122"/>
              </a:rPr>
              <a:t>对于二进制编码，常用的交叉方法有：单点交叉、多点交叉和均匀交叉等。一个单点交叉的例子如下图所示。</a:t>
            </a:r>
          </a:p>
        </p:txBody>
      </p:sp>
      <p:sp>
        <p:nvSpPr>
          <p:cNvPr id="28677" name="Text Box 6"/>
          <p:cNvSpPr txBox="1"/>
          <p:nvPr/>
        </p:nvSpPr>
        <p:spPr>
          <a:xfrm>
            <a:off x="609600" y="6172200"/>
            <a:ext cx="8077200" cy="366713"/>
          </a:xfrm>
          <a:prstGeom prst="rect">
            <a:avLst/>
          </a:prstGeom>
          <a:noFill/>
          <a:ln w="9525">
            <a:noFill/>
          </a:ln>
        </p:spPr>
        <p:txBody>
          <a:bodyPr anchor="t">
            <a:spAutoFit/>
          </a:bodyPr>
          <a:lstStyle/>
          <a:p>
            <a:pPr>
              <a:spcBef>
                <a:spcPct val="50000"/>
              </a:spcBef>
            </a:pP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CC6600"/>
                </a:solidFill>
                <a:ea typeface="宋体" panose="02010600030101010101" pitchFamily="2" charset="-122"/>
              </a:rPr>
              <a:t>2 </a:t>
            </a:r>
            <a:r>
              <a:rPr lang="zh-CN" altLang="en-US" dirty="0">
                <a:solidFill>
                  <a:srgbClr val="CC6600"/>
                </a:solidFill>
                <a:ea typeface="宋体" panose="02010600030101010101" pitchFamily="2" charset="-122"/>
              </a:rPr>
              <a:t>标准遗传算法</a:t>
            </a:r>
          </a:p>
        </p:txBody>
      </p:sp>
      <p:sp>
        <p:nvSpPr>
          <p:cNvPr id="29698" name="Rectangle 3"/>
          <p:cNvSpPr>
            <a:spLocks noGrp="1"/>
          </p:cNvSpPr>
          <p:nvPr>
            <p:ph idx="1"/>
          </p:nvPr>
        </p:nvSpPr>
        <p:spPr>
          <a:xfrm>
            <a:off x="457200" y="1828800"/>
            <a:ext cx="8229600" cy="2743200"/>
          </a:xfrm>
        </p:spPr>
        <p:txBody>
          <a:bodyPr wrap="square" lIns="91440" tIns="45720" rIns="91440" bIns="45720" anchor="t"/>
          <a:lstStyle/>
          <a:p>
            <a:pPr marL="0" indent="0" eaLnBrk="1" hangingPunct="1">
              <a:spcBef>
                <a:spcPct val="20000"/>
              </a:spcBef>
              <a:buNone/>
            </a:pPr>
            <a:r>
              <a:rPr lang="zh-CN" altLang="en-US" sz="2000" dirty="0">
                <a:ea typeface="宋体" panose="02010600030101010101" pitchFamily="2" charset="-122"/>
              </a:rPr>
              <a:t>③变异率及变异操作</a:t>
            </a:r>
          </a:p>
          <a:p>
            <a:pPr marL="0" indent="0" eaLnBrk="1" hangingPunct="1">
              <a:spcBef>
                <a:spcPct val="20000"/>
              </a:spcBef>
              <a:buNone/>
            </a:pPr>
            <a:r>
              <a:rPr lang="zh-CN" altLang="en-US" sz="2000" dirty="0">
                <a:ea typeface="宋体" panose="02010600030101010101" pitchFamily="2" charset="-122"/>
              </a:rPr>
              <a:t>       变异本身是一种局部随机搜索，使遗传算法具有局部的随机搜索能力；同时使得遗传算法保持种群的多样性，以防止出现非成熟收敛。</a:t>
            </a:r>
          </a:p>
          <a:p>
            <a:pPr marL="0" indent="0" eaLnBrk="1" hangingPunct="1">
              <a:spcBef>
                <a:spcPct val="20000"/>
              </a:spcBef>
              <a:buNone/>
            </a:pPr>
            <a:r>
              <a:rPr lang="zh-CN" altLang="en-US" sz="2000" dirty="0">
                <a:ea typeface="宋体" panose="02010600030101010101" pitchFamily="2" charset="-122"/>
              </a:rPr>
              <a:t>       一般地，随机产生的概率大于变异率就会触发变异操作。</a:t>
            </a:r>
            <a:r>
              <a:rPr lang="zh-CN" altLang="en-US" sz="2000" u="sng" dirty="0">
                <a:solidFill>
                  <a:srgbClr val="FF3300"/>
                </a:solidFill>
                <a:ea typeface="宋体" panose="02010600030101010101" pitchFamily="2" charset="-122"/>
              </a:rPr>
              <a:t>变异率一般可取</a:t>
            </a:r>
            <a:r>
              <a:rPr lang="en-US" altLang="zh-CN" sz="2000" u="sng" dirty="0">
                <a:solidFill>
                  <a:srgbClr val="FF3300"/>
                </a:solidFill>
                <a:latin typeface="Times New Roman" panose="02020603050405020304" pitchFamily="18" charset="0"/>
                <a:ea typeface="宋体" panose="02010600030101010101" pitchFamily="2" charset="-122"/>
              </a:rPr>
              <a:t>0.001~0.1</a:t>
            </a:r>
            <a:r>
              <a:rPr lang="zh-CN" altLang="en-US" sz="2000" u="sng" dirty="0">
                <a:solidFill>
                  <a:srgbClr val="FF3300"/>
                </a:solidFill>
                <a:latin typeface="Times New Roman" panose="02020603050405020304" pitchFamily="18" charset="0"/>
                <a:ea typeface="宋体" panose="02010600030101010101" pitchFamily="2" charset="-122"/>
              </a:rPr>
              <a:t>。变异率</a:t>
            </a:r>
            <a:r>
              <a:rPr lang="zh-CN" altLang="en-US" sz="2000" u="sng" dirty="0">
                <a:solidFill>
                  <a:srgbClr val="FF3300"/>
                </a:solidFill>
                <a:ea typeface="宋体" panose="02010600030101010101" pitchFamily="2" charset="-122"/>
              </a:rPr>
              <a:t>不能取得太大，如果大于</a:t>
            </a:r>
            <a:r>
              <a:rPr lang="en-US" altLang="zh-CN" sz="2000" u="sng" dirty="0">
                <a:solidFill>
                  <a:srgbClr val="FF3300"/>
                </a:solidFill>
                <a:latin typeface="Times New Roman" panose="02020603050405020304" pitchFamily="18" charset="0"/>
                <a:ea typeface="宋体" panose="02010600030101010101" pitchFamily="2" charset="-122"/>
              </a:rPr>
              <a:t>0.5</a:t>
            </a:r>
            <a:r>
              <a:rPr lang="zh-CN" altLang="en-US" sz="2000" u="sng" dirty="0">
                <a:solidFill>
                  <a:srgbClr val="FF3300"/>
                </a:solidFill>
                <a:ea typeface="宋体" panose="02010600030101010101" pitchFamily="2" charset="-122"/>
              </a:rPr>
              <a:t>，遗传算法就退化为随机搜索，</a:t>
            </a:r>
            <a:r>
              <a:rPr lang="zh-CN" altLang="en-US" sz="2000" dirty="0">
                <a:ea typeface="宋体" panose="02010600030101010101" pitchFamily="2" charset="-122"/>
              </a:rPr>
              <a:t>而遗传算法的一些重要的数学特性和搜索能力也不复存在了。</a:t>
            </a:r>
          </a:p>
          <a:p>
            <a:pPr marL="0" indent="0" eaLnBrk="1" hangingPunct="1">
              <a:spcBef>
                <a:spcPct val="20000"/>
              </a:spcBef>
              <a:buNone/>
            </a:pPr>
            <a:r>
              <a:rPr lang="zh-CN" altLang="en-US" sz="2000" dirty="0">
                <a:ea typeface="宋体" panose="02010600030101010101" pitchFamily="2" charset="-122"/>
              </a:rPr>
              <a:t>       常用的变异操作方法有：实值变异法和二进制变异法等。</a:t>
            </a:r>
          </a:p>
        </p:txBody>
      </p:sp>
      <p:sp>
        <p:nvSpPr>
          <p:cNvPr id="29699" name="Text Box 6"/>
          <p:cNvSpPr txBox="1"/>
          <p:nvPr/>
        </p:nvSpPr>
        <p:spPr>
          <a:xfrm>
            <a:off x="533400" y="4648200"/>
            <a:ext cx="914400" cy="641350"/>
          </a:xfrm>
          <a:prstGeom prst="rect">
            <a:avLst/>
          </a:prstGeom>
          <a:noFill/>
          <a:ln w="9525">
            <a:noFill/>
          </a:ln>
        </p:spPr>
        <p:txBody>
          <a:bodyPr anchor="t">
            <a:spAutoFit/>
          </a:bodyPr>
          <a:lstStyle/>
          <a:p>
            <a:pPr>
              <a:spcBef>
                <a:spcPct val="50000"/>
              </a:spcBef>
            </a:pPr>
            <a:r>
              <a:rPr lang="zh-CN" altLang="en-US" b="1" dirty="0">
                <a:latin typeface="Arial" panose="020B0604020202020204" pitchFamily="34" charset="0"/>
                <a:ea typeface="宋体" panose="02010600030101010101" pitchFamily="2" charset="-122"/>
              </a:rPr>
              <a:t>实值变异法</a:t>
            </a:r>
          </a:p>
        </p:txBody>
      </p:sp>
      <p:graphicFrame>
        <p:nvGraphicFramePr>
          <p:cNvPr id="29700" name="Object 7"/>
          <p:cNvGraphicFramePr>
            <a:graphicFrameLocks noChangeAspect="1"/>
          </p:cNvGraphicFramePr>
          <p:nvPr/>
        </p:nvGraphicFramePr>
        <p:xfrm>
          <a:off x="1752600" y="4724400"/>
          <a:ext cx="2057400" cy="365125"/>
        </p:xfrm>
        <a:graphic>
          <a:graphicData uri="http://schemas.openxmlformats.org/presentationml/2006/ole">
            <mc:AlternateContent xmlns:mc="http://schemas.openxmlformats.org/markup-compatibility/2006">
              <mc:Choice xmlns:v="urn:schemas-microsoft-com:vml" Requires="v">
                <p:oleObj spid="_x0000_s9229" r:id="rId3" imgW="1358900" imgH="241300" progId="Equation.DSMT4">
                  <p:embed/>
                </p:oleObj>
              </mc:Choice>
              <mc:Fallback>
                <p:oleObj r:id="rId3" imgW="1358900" imgH="241300" progId="Equation.DSMT4">
                  <p:embed/>
                  <p:pic>
                    <p:nvPicPr>
                      <p:cNvPr id="0" name="图片 3102"/>
                      <p:cNvPicPr/>
                      <p:nvPr/>
                    </p:nvPicPr>
                    <p:blipFill>
                      <a:blip r:embed="rId4">
                        <a:clrChange>
                          <a:clrFrom>
                            <a:srgbClr val="000000"/>
                          </a:clrFrom>
                          <a:clrTo>
                            <a:srgbClr val="003366"/>
                          </a:clrTo>
                        </a:clrChange>
                      </a:blip>
                      <a:stretch>
                        <a:fillRect/>
                      </a:stretch>
                    </p:blipFill>
                    <p:spPr>
                      <a:xfrm>
                        <a:off x="1752600" y="4724400"/>
                        <a:ext cx="2057400" cy="365125"/>
                      </a:xfrm>
                      <a:prstGeom prst="rect">
                        <a:avLst/>
                      </a:prstGeom>
                      <a:noFill/>
                      <a:ln w="38100">
                        <a:noFill/>
                        <a:miter/>
                      </a:ln>
                    </p:spPr>
                  </p:pic>
                </p:oleObj>
              </mc:Fallback>
            </mc:AlternateContent>
          </a:graphicData>
        </a:graphic>
      </p:graphicFrame>
      <p:graphicFrame>
        <p:nvGraphicFramePr>
          <p:cNvPr id="29701" name="Object 9"/>
          <p:cNvGraphicFramePr>
            <a:graphicFrameLocks noChangeAspect="1"/>
          </p:cNvGraphicFramePr>
          <p:nvPr/>
        </p:nvGraphicFramePr>
        <p:xfrm>
          <a:off x="4191000" y="4495800"/>
          <a:ext cx="1371600" cy="801688"/>
        </p:xfrm>
        <a:graphic>
          <a:graphicData uri="http://schemas.openxmlformats.org/presentationml/2006/ole">
            <mc:AlternateContent xmlns:mc="http://schemas.openxmlformats.org/markup-compatibility/2006">
              <mc:Choice xmlns:v="urn:schemas-microsoft-com:vml" Requires="v">
                <p:oleObj spid="_x0000_s9230" r:id="rId5" imgW="977900" imgH="571500" progId="Equation.DSMT4">
                  <p:embed/>
                </p:oleObj>
              </mc:Choice>
              <mc:Fallback>
                <p:oleObj r:id="rId5" imgW="977900" imgH="571500" progId="Equation.DSMT4">
                  <p:embed/>
                  <p:pic>
                    <p:nvPicPr>
                      <p:cNvPr id="0" name="图片 3101"/>
                      <p:cNvPicPr/>
                      <p:nvPr/>
                    </p:nvPicPr>
                    <p:blipFill>
                      <a:blip r:embed="rId6">
                        <a:clrChange>
                          <a:clrFrom>
                            <a:srgbClr val="000000"/>
                          </a:clrFrom>
                          <a:clrTo>
                            <a:srgbClr val="003366"/>
                          </a:clrTo>
                        </a:clrChange>
                      </a:blip>
                      <a:stretch>
                        <a:fillRect/>
                      </a:stretch>
                    </p:blipFill>
                    <p:spPr>
                      <a:xfrm>
                        <a:off x="4191000" y="4495800"/>
                        <a:ext cx="1371600" cy="801688"/>
                      </a:xfrm>
                      <a:prstGeom prst="rect">
                        <a:avLst/>
                      </a:prstGeom>
                      <a:noFill/>
                      <a:ln w="38100">
                        <a:noFill/>
                        <a:miter/>
                      </a:ln>
                    </p:spPr>
                  </p:pic>
                </p:oleObj>
              </mc:Fallback>
            </mc:AlternateContent>
          </a:graphicData>
        </a:graphic>
      </p:graphicFrame>
      <p:sp>
        <p:nvSpPr>
          <p:cNvPr id="29702" name="Rectangle 15"/>
          <p:cNvSpPr/>
          <p:nvPr/>
        </p:nvSpPr>
        <p:spPr>
          <a:xfrm>
            <a:off x="5867400" y="4495800"/>
            <a:ext cx="3276600" cy="701675"/>
          </a:xfrm>
          <a:prstGeom prst="rect">
            <a:avLst/>
          </a:prstGeom>
          <a:noFill/>
          <a:ln w="9525">
            <a:noFill/>
          </a:ln>
        </p:spPr>
        <p:txBody>
          <a:bodyPr anchor="ctr">
            <a:spAutoFit/>
          </a:bodyPr>
          <a:lstStyle/>
          <a:p>
            <a:r>
              <a:rPr lang="en-US" altLang="zh-CN" sz="2000" b="1" i="1" dirty="0">
                <a:latin typeface="Times New Roman" panose="02020603050405020304" pitchFamily="18" charset="0"/>
                <a:ea typeface="宋体" panose="02010600030101010101" pitchFamily="2" charset="-122"/>
              </a:rPr>
              <a:t>a(i)</a:t>
            </a:r>
            <a:r>
              <a:rPr lang="zh-CN" altLang="en-US" sz="2000" b="1" dirty="0">
                <a:latin typeface="宋体" panose="02010600030101010101" pitchFamily="2" charset="-122"/>
                <a:ea typeface="宋体" panose="02010600030101010101" pitchFamily="2" charset="-122"/>
              </a:rPr>
              <a:t>以概率</a:t>
            </a:r>
            <a:r>
              <a:rPr lang="en-US" altLang="zh-CN" sz="2000" b="1" i="1" dirty="0">
                <a:latin typeface="Times New Roman" panose="02020603050405020304" pitchFamily="18" charset="0"/>
                <a:ea typeface="宋体" panose="02010600030101010101" pitchFamily="2" charset="-122"/>
              </a:rPr>
              <a:t>1/m</a:t>
            </a:r>
            <a:r>
              <a:rPr lang="zh-CN" altLang="en-US" sz="2000" b="1" dirty="0">
                <a:latin typeface="宋体" panose="02010600030101010101" pitchFamily="2" charset="-122"/>
                <a:ea typeface="宋体" panose="02010600030101010101" pitchFamily="2" charset="-122"/>
              </a:rPr>
              <a:t>取值</a:t>
            </a:r>
            <a:r>
              <a:rPr lang="en-US" altLang="zh-CN" sz="2000" b="1" i="1" dirty="0">
                <a:latin typeface="Times New Roman" panose="02020603050405020304" pitchFamily="18" charset="0"/>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，以概率</a:t>
            </a:r>
            <a:r>
              <a:rPr lang="en-US" altLang="zh-CN" sz="2000" b="1" i="1" dirty="0">
                <a:latin typeface="Times New Roman" panose="02020603050405020304" pitchFamily="18" charset="0"/>
                <a:ea typeface="宋体" panose="02010600030101010101" pitchFamily="2" charset="-122"/>
              </a:rPr>
              <a:t>1-1/m</a:t>
            </a:r>
            <a:r>
              <a:rPr lang="zh-CN" altLang="en-US" sz="2000" b="1" dirty="0">
                <a:latin typeface="宋体" panose="02010600030101010101" pitchFamily="2" charset="-122"/>
                <a:ea typeface="宋体" panose="02010600030101010101" pitchFamily="2" charset="-122"/>
              </a:rPr>
              <a:t>取值</a:t>
            </a:r>
            <a:r>
              <a:rPr lang="en-US" altLang="zh-CN" sz="2000" b="1" i="1" dirty="0">
                <a:latin typeface="Times New Roman" panose="02020603050405020304" pitchFamily="18" charset="0"/>
                <a:ea typeface="宋体" panose="02010600030101010101" pitchFamily="2" charset="-122"/>
              </a:rPr>
              <a:t>0</a:t>
            </a:r>
            <a:r>
              <a:rPr lang="zh-CN" altLang="en-US" sz="2000" b="1" dirty="0">
                <a:latin typeface="宋体" panose="02010600030101010101" pitchFamily="2" charset="-122"/>
                <a:ea typeface="宋体" panose="02010600030101010101" pitchFamily="2" charset="-122"/>
              </a:rPr>
              <a:t>，通常</a:t>
            </a:r>
            <a:r>
              <a:rPr lang="en-US" altLang="zh-CN" sz="2000" b="1" i="1" dirty="0">
                <a:latin typeface="Times New Roman" panose="02020603050405020304" pitchFamily="18" charset="0"/>
                <a:ea typeface="宋体" panose="02010600030101010101" pitchFamily="2" charset="-122"/>
              </a:rPr>
              <a:t>m=20</a:t>
            </a:r>
            <a:r>
              <a:rPr lang="en-US" altLang="zh-CN" sz="2000" i="1" dirty="0">
                <a:latin typeface="Times New Roman" panose="02020603050405020304" pitchFamily="18" charset="0"/>
                <a:ea typeface="宋体" panose="02010600030101010101" pitchFamily="2" charset="-122"/>
              </a:rPr>
              <a:t> </a:t>
            </a:r>
            <a:endParaRPr lang="zh-CN" altLang="en-US" sz="2000" i="1" dirty="0">
              <a:latin typeface="Times New Roman" panose="02020603050405020304" pitchFamily="18" charset="0"/>
              <a:ea typeface="宋体" panose="02010600030101010101" pitchFamily="2" charset="-122"/>
            </a:endParaRPr>
          </a:p>
        </p:txBody>
      </p:sp>
      <p:sp>
        <p:nvSpPr>
          <p:cNvPr id="29703" name="Text Box 19"/>
          <p:cNvSpPr txBox="1"/>
          <p:nvPr/>
        </p:nvSpPr>
        <p:spPr>
          <a:xfrm>
            <a:off x="457200" y="1203325"/>
            <a:ext cx="8305800" cy="701675"/>
          </a:xfrm>
          <a:prstGeom prst="rect">
            <a:avLst/>
          </a:prstGeom>
          <a:noFill/>
          <a:ln w="9525">
            <a:noFill/>
          </a:ln>
        </p:spPr>
        <p:txBody>
          <a:bodyPr anchor="t">
            <a:spAutoFit/>
          </a:bodyPr>
          <a:lstStyle/>
          <a:p>
            <a:pPr>
              <a:spcBef>
                <a:spcPct val="50000"/>
              </a:spcBef>
            </a:pPr>
            <a:r>
              <a:rPr lang="zh-CN" altLang="en-US" sz="2000" b="1" dirty="0">
                <a:latin typeface="Arial" panose="020B0604020202020204" pitchFamily="34" charset="0"/>
                <a:ea typeface="宋体" panose="02010600030101010101" pitchFamily="2" charset="-122"/>
              </a:rPr>
              <a:t>       此外，还有部分匹配交叉（</a:t>
            </a:r>
            <a:r>
              <a:rPr lang="en-US" altLang="zh-CN" sz="2000" b="1" dirty="0">
                <a:latin typeface="Arial" panose="020B0604020202020204" pitchFamily="34" charset="0"/>
                <a:ea typeface="宋体" panose="02010600030101010101" pitchFamily="2" charset="-122"/>
              </a:rPr>
              <a:t>Partially Matched Crossover</a:t>
            </a:r>
            <a:r>
              <a:rPr lang="zh-CN" altLang="en-US" sz="2000" b="1" dirty="0">
                <a:latin typeface="Arial" panose="020B0604020202020204" pitchFamily="34" charset="0"/>
                <a:ea typeface="宋体" panose="02010600030101010101" pitchFamily="2" charset="-122"/>
              </a:rPr>
              <a:t>）、顺序交叉（</a:t>
            </a:r>
            <a:r>
              <a:rPr lang="en-US" altLang="zh-CN" sz="2000" b="1" dirty="0">
                <a:latin typeface="Arial" panose="020B0604020202020204" pitchFamily="34" charset="0"/>
                <a:ea typeface="宋体" panose="02010600030101010101" pitchFamily="2" charset="-122"/>
              </a:rPr>
              <a:t>Ordered Crossover</a:t>
            </a:r>
            <a:r>
              <a:rPr lang="zh-CN" altLang="en-US" sz="2000" b="1" dirty="0">
                <a:latin typeface="Arial" panose="020B0604020202020204" pitchFamily="34" charset="0"/>
                <a:ea typeface="宋体" panose="02010600030101010101" pitchFamily="2" charset="-122"/>
              </a:rPr>
              <a:t>）、洗牌交叉（</a:t>
            </a:r>
            <a:r>
              <a:rPr lang="en-US" altLang="zh-CN" sz="2000" b="1" dirty="0">
                <a:latin typeface="Arial" panose="020B0604020202020204" pitchFamily="34" charset="0"/>
                <a:ea typeface="宋体" panose="02010600030101010101" pitchFamily="2" charset="-122"/>
              </a:rPr>
              <a:t>Shuffle Crossover</a:t>
            </a:r>
            <a:r>
              <a:rPr lang="zh-CN" altLang="en-US" sz="2000" b="1" dirty="0">
                <a:latin typeface="Arial" panose="020B0604020202020204" pitchFamily="34" charset="0"/>
                <a:ea typeface="宋体" panose="02010600030101010101" pitchFamily="2" charset="-122"/>
              </a:rPr>
              <a:t>）等等。</a:t>
            </a:r>
          </a:p>
        </p:txBody>
      </p:sp>
      <p:pic>
        <p:nvPicPr>
          <p:cNvPr id="29704" name="Picture 20"/>
          <p:cNvPicPr>
            <a:picLocks noChangeAspect="1"/>
          </p:cNvPicPr>
          <p:nvPr/>
        </p:nvPicPr>
        <p:blipFill>
          <a:blip r:embed="rId7"/>
          <a:stretch>
            <a:fillRect/>
          </a:stretch>
        </p:blipFill>
        <p:spPr>
          <a:xfrm>
            <a:off x="1676400" y="5410200"/>
            <a:ext cx="6934200" cy="1331913"/>
          </a:xfrm>
          <a:prstGeom prst="rect">
            <a:avLst/>
          </a:prstGeom>
          <a:noFill/>
          <a:ln w="9525">
            <a:noFill/>
          </a:ln>
        </p:spPr>
      </p:pic>
      <p:sp>
        <p:nvSpPr>
          <p:cNvPr id="29705" name="Text Box 21"/>
          <p:cNvSpPr txBox="1"/>
          <p:nvPr/>
        </p:nvSpPr>
        <p:spPr>
          <a:xfrm>
            <a:off x="533400" y="5715000"/>
            <a:ext cx="1066800" cy="641350"/>
          </a:xfrm>
          <a:prstGeom prst="rect">
            <a:avLst/>
          </a:prstGeom>
          <a:noFill/>
          <a:ln w="9525">
            <a:noFill/>
          </a:ln>
        </p:spPr>
        <p:txBody>
          <a:bodyPr anchor="t">
            <a:spAutoFit/>
          </a:bodyPr>
          <a:lstStyle/>
          <a:p>
            <a:pPr>
              <a:spcBef>
                <a:spcPct val="50000"/>
              </a:spcBef>
            </a:pPr>
            <a:r>
              <a:rPr lang="zh-CN" altLang="en-US" b="1" dirty="0">
                <a:latin typeface="Arial" panose="020B0604020202020204" pitchFamily="34" charset="0"/>
                <a:ea typeface="宋体" panose="02010600030101010101" pitchFamily="2" charset="-122"/>
              </a:rPr>
              <a:t>二进制变异法</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CC6600"/>
                </a:solidFill>
                <a:ea typeface="宋体" panose="02010600030101010101" pitchFamily="2" charset="-122"/>
              </a:rPr>
              <a:t>2 </a:t>
            </a:r>
            <a:r>
              <a:rPr lang="zh-CN" altLang="en-US" dirty="0">
                <a:solidFill>
                  <a:srgbClr val="CC6600"/>
                </a:solidFill>
                <a:ea typeface="宋体" panose="02010600030101010101" pitchFamily="2" charset="-122"/>
              </a:rPr>
              <a:t>标准遗传算法</a:t>
            </a:r>
          </a:p>
        </p:txBody>
      </p:sp>
      <p:sp>
        <p:nvSpPr>
          <p:cNvPr id="30722" name="Rectangle 3"/>
          <p:cNvSpPr>
            <a:spLocks noGrp="1"/>
          </p:cNvSpPr>
          <p:nvPr>
            <p:ph idx="1"/>
          </p:nvPr>
        </p:nvSpPr>
        <p:spPr>
          <a:xfrm>
            <a:off x="152400" y="1185863"/>
            <a:ext cx="8534400" cy="719137"/>
          </a:xfrm>
        </p:spPr>
        <p:txBody>
          <a:bodyPr wrap="square" lIns="91440" tIns="45720" rIns="91440" bIns="45720" anchor="t"/>
          <a:lstStyle/>
          <a:p>
            <a:pPr marL="622300" indent="-622300" eaLnBrk="1" hangingPunct="1">
              <a:spcBef>
                <a:spcPct val="20000"/>
              </a:spcBef>
              <a:buNone/>
            </a:pP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7</a:t>
            </a:r>
            <a:r>
              <a:rPr lang="zh-CN" altLang="en-US" sz="2000" dirty="0">
                <a:latin typeface="Times New Roman" panose="02020603050405020304" pitchFamily="18" charset="0"/>
                <a:ea typeface="宋体" panose="02010600030101010101" pitchFamily="2" charset="-122"/>
              </a:rPr>
              <a:t>）</a:t>
            </a:r>
            <a:r>
              <a:rPr lang="zh-CN" altLang="en-US" sz="2000" dirty="0">
                <a:ea typeface="宋体" panose="02010600030101010101" pitchFamily="2" charset="-122"/>
              </a:rPr>
              <a:t>确定遗传算法的有关运行参数，包括群体规模</a:t>
            </a:r>
            <a:r>
              <a:rPr lang="en-US" altLang="zh-CN" sz="2000" dirty="0">
                <a:latin typeface="Times New Roman" panose="02020603050405020304" pitchFamily="18" charset="0"/>
                <a:ea typeface="宋体" panose="02010600030101010101" pitchFamily="2" charset="-122"/>
              </a:rPr>
              <a:t>(Population Size)</a:t>
            </a:r>
            <a:r>
              <a:rPr lang="zh-CN" altLang="en-US" sz="2000" dirty="0">
                <a:latin typeface="Times New Roman" panose="02020603050405020304" pitchFamily="18" charset="0"/>
                <a:ea typeface="宋体" panose="02010600030101010101" pitchFamily="2" charset="-122"/>
              </a:rPr>
              <a:t>、迭代次数（一般取为</a:t>
            </a:r>
            <a:r>
              <a:rPr lang="en-US" altLang="zh-CN" sz="2000" dirty="0">
                <a:latin typeface="Times New Roman" panose="02020603050405020304" pitchFamily="18" charset="0"/>
                <a:ea typeface="宋体" panose="02010600030101010101" pitchFamily="2" charset="-122"/>
              </a:rPr>
              <a:t>100~500</a:t>
            </a:r>
            <a:r>
              <a:rPr lang="zh-CN" altLang="en-US" sz="2000" dirty="0">
                <a:latin typeface="Times New Roman" panose="02020603050405020304" pitchFamily="18" charset="0"/>
                <a:ea typeface="宋体" panose="02010600030101010101" pitchFamily="2" charset="-122"/>
              </a:rPr>
              <a:t>）、选择算子、交叉率、变异率等等</a:t>
            </a:r>
            <a:r>
              <a:rPr lang="zh-CN" altLang="en-US" sz="2000" dirty="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30723" name="Text Box 4"/>
          <p:cNvSpPr txBox="1"/>
          <p:nvPr/>
        </p:nvSpPr>
        <p:spPr>
          <a:xfrm>
            <a:off x="304800" y="3276600"/>
            <a:ext cx="8534400" cy="1600200"/>
          </a:xfrm>
          <a:prstGeom prst="rect">
            <a:avLst/>
          </a:prstGeom>
          <a:noFill/>
          <a:ln w="9525">
            <a:noFill/>
          </a:ln>
        </p:spPr>
        <p:txBody>
          <a:bodyPr anchor="t"/>
          <a:lstStyle/>
          <a:p>
            <a:pPr>
              <a:spcBef>
                <a:spcPct val="20000"/>
              </a:spcBef>
              <a:buClr>
                <a:schemeClr val="hlink"/>
              </a:buClr>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8</a:t>
            </a:r>
            <a:r>
              <a:rPr lang="zh-CN" altLang="en-US" sz="2000" b="1" dirty="0">
                <a:latin typeface="Times New Roman" panose="02020603050405020304" pitchFamily="18" charset="0"/>
                <a:ea typeface="宋体" panose="02010600030101010101" pitchFamily="2" charset="-122"/>
              </a:rPr>
              <a:t>）初始化群体。</a:t>
            </a:r>
          </a:p>
          <a:p>
            <a:pPr>
              <a:spcBef>
                <a:spcPct val="20000"/>
              </a:spcBef>
              <a:buClr>
                <a:schemeClr val="hlink"/>
              </a:buClr>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rPr>
              <a:t>初始群体一般随机产生</a:t>
            </a:r>
          </a:p>
          <a:p>
            <a:pPr>
              <a:spcBef>
                <a:spcPct val="20000"/>
              </a:spcBef>
              <a:buClr>
                <a:schemeClr val="hlink"/>
              </a:buClr>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rPr>
              <a:t>初始值最好能在解空间中均匀采样（</a:t>
            </a:r>
            <a:r>
              <a:rPr lang="zh-CN" altLang="en-US" sz="2000" b="1" dirty="0">
                <a:latin typeface="Arial" panose="020B0604020202020204" pitchFamily="34" charset="0"/>
                <a:ea typeface="宋体" panose="02010600030101010101" pitchFamily="2" charset="-122"/>
              </a:rPr>
              <a:t>收敛速度比较快</a:t>
            </a:r>
            <a:r>
              <a:rPr lang="zh-CN" altLang="en-US" sz="2000" dirty="0">
                <a:latin typeface="Arial" panose="020B0604020202020204" pitchFamily="34" charset="0"/>
                <a:ea typeface="宋体" panose="02010600030101010101" pitchFamily="2" charset="-122"/>
              </a:rPr>
              <a:t> ）</a:t>
            </a:r>
            <a:endParaRPr lang="zh-CN" altLang="en-US" sz="2000" b="1" dirty="0">
              <a:latin typeface="Times New Roman" panose="02020603050405020304" pitchFamily="18" charset="0"/>
              <a:ea typeface="宋体" panose="02010600030101010101" pitchFamily="2" charset="-122"/>
            </a:endParaRPr>
          </a:p>
          <a:p>
            <a:pPr>
              <a:spcBef>
                <a:spcPct val="20000"/>
              </a:spcBef>
              <a:buClr>
                <a:schemeClr val="hlink"/>
              </a:buClr>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rPr>
              <a:t>对于非二进制编码，还要考虑所生成的染色体是否在可行区域内。</a:t>
            </a:r>
          </a:p>
        </p:txBody>
      </p:sp>
      <p:sp>
        <p:nvSpPr>
          <p:cNvPr id="30724" name="Text Box 5"/>
          <p:cNvSpPr txBox="1"/>
          <p:nvPr/>
        </p:nvSpPr>
        <p:spPr>
          <a:xfrm>
            <a:off x="228600" y="4876800"/>
            <a:ext cx="8610600" cy="1752600"/>
          </a:xfrm>
          <a:prstGeom prst="rect">
            <a:avLst/>
          </a:prstGeom>
          <a:noFill/>
          <a:ln w="9525">
            <a:noFill/>
          </a:ln>
        </p:spPr>
        <p:txBody>
          <a:bodyPr anchor="t"/>
          <a:lstStyle/>
          <a:p>
            <a:pPr marL="723900" indent="-723900">
              <a:spcBef>
                <a:spcPct val="20000"/>
              </a:spcBef>
              <a:buClr>
                <a:schemeClr val="hlink"/>
              </a:buClr>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9</a:t>
            </a:r>
            <a:r>
              <a:rPr lang="zh-CN" altLang="en-US" sz="2000" b="1" dirty="0">
                <a:latin typeface="Times New Roman" panose="02020603050405020304" pitchFamily="18" charset="0"/>
                <a:ea typeface="宋体" panose="02010600030101010101" pitchFamily="2" charset="-122"/>
              </a:rPr>
              <a:t>）计算群体中个体解码后的适应值。</a:t>
            </a:r>
          </a:p>
          <a:p>
            <a:pPr marL="723900" indent="-723900">
              <a:spcBef>
                <a:spcPct val="20000"/>
              </a:spcBef>
              <a:buClr>
                <a:schemeClr val="hlink"/>
              </a:buClr>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10</a:t>
            </a:r>
            <a:r>
              <a:rPr lang="zh-CN" altLang="en-US" sz="2000" b="1" dirty="0">
                <a:latin typeface="Times New Roman" panose="02020603050405020304" pitchFamily="18" charset="0"/>
                <a:ea typeface="宋体" panose="02010600030101010101" pitchFamily="2" charset="-122"/>
              </a:rPr>
              <a:t>）按照遗传策略，运用所选定的选择、交叉和变异算子作用于群体，生成下一代群体。</a:t>
            </a:r>
          </a:p>
          <a:p>
            <a:pPr marL="723900" indent="-723900">
              <a:spcBef>
                <a:spcPct val="20000"/>
              </a:spcBef>
              <a:buClr>
                <a:schemeClr val="hlink"/>
              </a:buClr>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11</a:t>
            </a:r>
            <a:r>
              <a:rPr lang="zh-CN" altLang="en-US" sz="2000" b="1" dirty="0">
                <a:latin typeface="Times New Roman" panose="02020603050405020304" pitchFamily="18" charset="0"/>
                <a:ea typeface="宋体" panose="02010600030101010101" pitchFamily="2" charset="-122"/>
              </a:rPr>
              <a:t>）判断群体性能是否满足某一指标或是否完成预定迭代次数，不满足则返回（</a:t>
            </a:r>
            <a:r>
              <a:rPr lang="en-US" altLang="zh-CN" sz="2000" b="1" dirty="0">
                <a:latin typeface="Times New Roman" panose="02020603050405020304" pitchFamily="18" charset="0"/>
                <a:ea typeface="宋体" panose="02010600030101010101" pitchFamily="2" charset="-122"/>
              </a:rPr>
              <a:t>9</a:t>
            </a:r>
            <a:r>
              <a:rPr lang="zh-CN" altLang="en-US" sz="2000" b="1" dirty="0">
                <a:latin typeface="Times New Roman" panose="02020603050405020304" pitchFamily="18" charset="0"/>
                <a:ea typeface="宋体" panose="02010600030101010101" pitchFamily="2" charset="-122"/>
              </a:rPr>
              <a:t>）。</a:t>
            </a:r>
          </a:p>
        </p:txBody>
      </p:sp>
      <p:sp>
        <p:nvSpPr>
          <p:cNvPr id="30725" name="Rectangle 7"/>
          <p:cNvSpPr/>
          <p:nvPr/>
        </p:nvSpPr>
        <p:spPr>
          <a:xfrm>
            <a:off x="317500" y="2346325"/>
            <a:ext cx="1130300" cy="396875"/>
          </a:xfrm>
          <a:prstGeom prst="rect">
            <a:avLst/>
          </a:prstGeom>
          <a:noFill/>
          <a:ln w="9525">
            <a:noFill/>
          </a:ln>
        </p:spPr>
        <p:txBody>
          <a:bodyPr wrap="none" anchor="t">
            <a:spAutoFit/>
          </a:bodyPr>
          <a:lstStyle/>
          <a:p>
            <a:r>
              <a:rPr lang="en-US" altLang="zh-CN" sz="2000" b="1" dirty="0">
                <a:latin typeface="Arial" panose="020B0604020202020204" pitchFamily="34" charset="0"/>
                <a:ea typeface="宋体" panose="02010600030101010101" pitchFamily="2" charset="-122"/>
              </a:rPr>
              <a:t>popsize</a:t>
            </a:r>
            <a:endParaRPr lang="zh-CN" altLang="en-US" sz="2000" b="1" dirty="0">
              <a:latin typeface="Arial" panose="020B0604020202020204" pitchFamily="34" charset="0"/>
              <a:ea typeface="宋体" panose="02010600030101010101" pitchFamily="2" charset="-122"/>
            </a:endParaRPr>
          </a:p>
        </p:txBody>
      </p:sp>
      <p:sp>
        <p:nvSpPr>
          <p:cNvPr id="30726" name="AutoShape 8"/>
          <p:cNvSpPr/>
          <p:nvPr/>
        </p:nvSpPr>
        <p:spPr>
          <a:xfrm>
            <a:off x="1447800" y="2057400"/>
            <a:ext cx="76200" cy="990600"/>
          </a:xfrm>
          <a:prstGeom prst="leftBrace">
            <a:avLst>
              <a:gd name="adj1" fmla="val 108273"/>
              <a:gd name="adj2" fmla="val 50000"/>
            </a:avLst>
          </a:prstGeom>
          <a:noFill/>
          <a:ln w="25400"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0727" name="Rectangle 9"/>
          <p:cNvSpPr/>
          <p:nvPr/>
        </p:nvSpPr>
        <p:spPr>
          <a:xfrm>
            <a:off x="1517650" y="1889125"/>
            <a:ext cx="1149350" cy="701675"/>
          </a:xfrm>
          <a:prstGeom prst="rect">
            <a:avLst/>
          </a:prstGeom>
          <a:noFill/>
          <a:ln w="9525">
            <a:noFill/>
          </a:ln>
        </p:spPr>
        <p:txBody>
          <a:bodyPr anchor="t">
            <a:spAutoFit/>
          </a:bodyPr>
          <a:lstStyle/>
          <a:p>
            <a:pPr algn="ctr"/>
            <a:r>
              <a:rPr lang="zh-CN" altLang="en-US" sz="2000" b="1" dirty="0">
                <a:latin typeface="Arial" panose="020B0604020202020204" pitchFamily="34" charset="0"/>
                <a:ea typeface="宋体" panose="02010600030101010101" pitchFamily="2" charset="-122"/>
              </a:rPr>
              <a:t>取值较小时</a:t>
            </a:r>
          </a:p>
        </p:txBody>
      </p:sp>
      <p:sp>
        <p:nvSpPr>
          <p:cNvPr id="30728" name="Rectangle 10"/>
          <p:cNvSpPr/>
          <p:nvPr/>
        </p:nvSpPr>
        <p:spPr>
          <a:xfrm>
            <a:off x="2743200" y="1889125"/>
            <a:ext cx="1905000" cy="701675"/>
          </a:xfrm>
          <a:prstGeom prst="rect">
            <a:avLst/>
          </a:prstGeom>
          <a:noFill/>
          <a:ln w="9525">
            <a:noFill/>
          </a:ln>
        </p:spPr>
        <p:txBody>
          <a:bodyPr anchor="t">
            <a:spAutoFit/>
          </a:bodyPr>
          <a:lstStyle/>
          <a:p>
            <a:pPr algn="ctr"/>
            <a:r>
              <a:rPr lang="zh-CN" altLang="en-US" sz="2000" b="1" dirty="0">
                <a:latin typeface="Arial" panose="020B0604020202020204" pitchFamily="34" charset="0"/>
                <a:ea typeface="宋体" panose="02010600030101010101" pitchFamily="2" charset="-122"/>
              </a:rPr>
              <a:t>提高运算和收敛速度</a:t>
            </a:r>
          </a:p>
        </p:txBody>
      </p:sp>
      <p:sp>
        <p:nvSpPr>
          <p:cNvPr id="30729" name="Rectangle 11"/>
          <p:cNvSpPr/>
          <p:nvPr/>
        </p:nvSpPr>
        <p:spPr>
          <a:xfrm>
            <a:off x="4876800" y="1889125"/>
            <a:ext cx="2743200" cy="701675"/>
          </a:xfrm>
          <a:prstGeom prst="rect">
            <a:avLst/>
          </a:prstGeom>
          <a:noFill/>
          <a:ln w="9525">
            <a:noFill/>
          </a:ln>
        </p:spPr>
        <p:txBody>
          <a:bodyPr anchor="t">
            <a:spAutoFit/>
          </a:bodyPr>
          <a:lstStyle/>
          <a:p>
            <a:r>
              <a:rPr lang="zh-CN" altLang="en-US" sz="2000" b="1" dirty="0">
                <a:latin typeface="Arial" panose="020B0604020202020204" pitchFamily="34" charset="0"/>
                <a:ea typeface="宋体" panose="02010600030101010101" pitchFamily="2" charset="-122"/>
              </a:rPr>
              <a:t>却降低了群体多样性，可能引起早熟现象</a:t>
            </a:r>
          </a:p>
        </p:txBody>
      </p:sp>
      <p:sp>
        <p:nvSpPr>
          <p:cNvPr id="30730" name="Rectangle 12"/>
          <p:cNvSpPr/>
          <p:nvPr/>
        </p:nvSpPr>
        <p:spPr>
          <a:xfrm>
            <a:off x="1612900" y="2574925"/>
            <a:ext cx="977900" cy="701675"/>
          </a:xfrm>
          <a:prstGeom prst="rect">
            <a:avLst/>
          </a:prstGeom>
          <a:noFill/>
          <a:ln w="9525">
            <a:noFill/>
          </a:ln>
        </p:spPr>
        <p:txBody>
          <a:bodyPr anchor="t">
            <a:spAutoFit/>
          </a:bodyPr>
          <a:lstStyle/>
          <a:p>
            <a:pPr algn="ctr"/>
            <a:r>
              <a:rPr lang="zh-CN" altLang="en-US" sz="2000" b="1" dirty="0">
                <a:latin typeface="Arial" panose="020B0604020202020204" pitchFamily="34" charset="0"/>
                <a:ea typeface="宋体" panose="02010600030101010101" pitchFamily="2" charset="-122"/>
              </a:rPr>
              <a:t>取值较大时</a:t>
            </a:r>
          </a:p>
        </p:txBody>
      </p:sp>
      <p:sp>
        <p:nvSpPr>
          <p:cNvPr id="30731" name="Rectangle 13"/>
          <p:cNvSpPr/>
          <p:nvPr/>
        </p:nvSpPr>
        <p:spPr>
          <a:xfrm>
            <a:off x="2514600" y="2574925"/>
            <a:ext cx="2362200" cy="701675"/>
          </a:xfrm>
          <a:prstGeom prst="rect">
            <a:avLst/>
          </a:prstGeom>
          <a:noFill/>
          <a:ln w="9525">
            <a:noFill/>
          </a:ln>
        </p:spPr>
        <p:txBody>
          <a:bodyPr anchor="t">
            <a:spAutoFit/>
          </a:bodyPr>
          <a:lstStyle/>
          <a:p>
            <a:pPr algn="ctr"/>
            <a:r>
              <a:rPr lang="zh-CN" altLang="en-US" sz="2000" b="1" dirty="0">
                <a:latin typeface="Arial" panose="020B0604020202020204" pitchFamily="34" charset="0"/>
                <a:ea typeface="宋体" panose="02010600030101010101" pitchFamily="2" charset="-122"/>
              </a:rPr>
              <a:t>含有较多模式，可提高</a:t>
            </a:r>
            <a:r>
              <a:rPr lang="en-US" altLang="zh-CN" sz="2000" b="1" dirty="0">
                <a:latin typeface="Arial" panose="020B0604020202020204" pitchFamily="34" charset="0"/>
                <a:ea typeface="宋体" panose="02010600030101010101" pitchFamily="2" charset="-122"/>
              </a:rPr>
              <a:t>GA</a:t>
            </a:r>
            <a:r>
              <a:rPr lang="zh-CN" altLang="en-US" sz="2000" b="1" dirty="0">
                <a:latin typeface="Arial" panose="020B0604020202020204" pitchFamily="34" charset="0"/>
                <a:ea typeface="宋体" panose="02010600030101010101" pitchFamily="2" charset="-122"/>
              </a:rPr>
              <a:t>搜索质量</a:t>
            </a:r>
          </a:p>
        </p:txBody>
      </p:sp>
      <p:sp>
        <p:nvSpPr>
          <p:cNvPr id="30732" name="Rectangle 14"/>
          <p:cNvSpPr/>
          <p:nvPr/>
        </p:nvSpPr>
        <p:spPr>
          <a:xfrm>
            <a:off x="5181600" y="2574925"/>
            <a:ext cx="1828800" cy="641350"/>
          </a:xfrm>
          <a:prstGeom prst="rect">
            <a:avLst/>
          </a:prstGeom>
          <a:noFill/>
          <a:ln w="9525">
            <a:noFill/>
          </a:ln>
        </p:spPr>
        <p:txBody>
          <a:bodyPr anchor="t">
            <a:spAutoFit/>
          </a:bodyPr>
          <a:lstStyle/>
          <a:p>
            <a:r>
              <a:rPr lang="zh-CN" altLang="en-US" b="1" dirty="0">
                <a:latin typeface="Arial" panose="020B0604020202020204" pitchFamily="34" charset="0"/>
                <a:ea typeface="宋体" panose="02010600030101010101" pitchFamily="2" charset="-122"/>
              </a:rPr>
              <a:t>但计算量增大，收敛速度降低</a:t>
            </a:r>
          </a:p>
        </p:txBody>
      </p:sp>
      <p:sp>
        <p:nvSpPr>
          <p:cNvPr id="30733" name="Rectangle 15"/>
          <p:cNvSpPr/>
          <p:nvPr/>
        </p:nvSpPr>
        <p:spPr>
          <a:xfrm>
            <a:off x="7543800" y="2178050"/>
            <a:ext cx="1371600" cy="641350"/>
          </a:xfrm>
          <a:prstGeom prst="rect">
            <a:avLst/>
          </a:prstGeom>
          <a:noFill/>
          <a:ln w="9525">
            <a:noFill/>
          </a:ln>
        </p:spPr>
        <p:txBody>
          <a:bodyPr anchor="t">
            <a:spAutoFit/>
          </a:bodyPr>
          <a:lstStyle/>
          <a:p>
            <a:pPr algn="ctr"/>
            <a:r>
              <a:rPr lang="zh-CN" altLang="en-US" b="1" dirty="0">
                <a:latin typeface="Arial" panose="020B0604020202020204" pitchFamily="34" charset="0"/>
                <a:ea typeface="宋体" panose="02010600030101010101" pitchFamily="2" charset="-122"/>
              </a:rPr>
              <a:t>一般取为</a:t>
            </a:r>
            <a:r>
              <a:rPr lang="en-US" altLang="zh-CN" b="1" dirty="0">
                <a:latin typeface="Arial" panose="020B0604020202020204" pitchFamily="34" charset="0"/>
                <a:ea typeface="宋体" panose="02010600030101010101" pitchFamily="2" charset="-122"/>
              </a:rPr>
              <a:t>20~100</a:t>
            </a:r>
            <a:endParaRPr lang="zh-CN" altLang="en-US" b="1" dirty="0">
              <a:latin typeface="Arial" panose="020B0604020202020204" pitchFamily="34" charset="0"/>
              <a:ea typeface="宋体" panose="02010600030101010101" pitchFamily="2" charset="-122"/>
            </a:endParaRPr>
          </a:p>
        </p:txBody>
      </p:sp>
      <p:sp>
        <p:nvSpPr>
          <p:cNvPr id="30734" name="AutoShape 17"/>
          <p:cNvSpPr/>
          <p:nvPr/>
        </p:nvSpPr>
        <p:spPr>
          <a:xfrm>
            <a:off x="7543800" y="2057400"/>
            <a:ext cx="76200" cy="914400"/>
          </a:xfrm>
          <a:prstGeom prst="rightBrace">
            <a:avLst>
              <a:gd name="adj1" fmla="val 100000"/>
              <a:gd name="adj2" fmla="val 50000"/>
            </a:avLst>
          </a:prstGeom>
          <a:noFill/>
          <a:ln w="25400"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CC6600"/>
                </a:solidFill>
                <a:ea typeface="宋体" panose="02010600030101010101" pitchFamily="2" charset="-122"/>
              </a:rPr>
              <a:t>2 </a:t>
            </a:r>
            <a:r>
              <a:rPr lang="zh-CN" altLang="en-US" dirty="0">
                <a:solidFill>
                  <a:srgbClr val="CC6600"/>
                </a:solidFill>
                <a:ea typeface="宋体" panose="02010600030101010101" pitchFamily="2" charset="-122"/>
              </a:rPr>
              <a:t>标准遗传算法</a:t>
            </a:r>
          </a:p>
        </p:txBody>
      </p:sp>
      <p:sp>
        <p:nvSpPr>
          <p:cNvPr id="32770" name="Rectangle 3"/>
          <p:cNvSpPr>
            <a:spLocks noGrp="1"/>
          </p:cNvSpPr>
          <p:nvPr>
            <p:ph idx="1"/>
          </p:nvPr>
        </p:nvSpPr>
        <p:spPr>
          <a:xfrm>
            <a:off x="381000" y="1600200"/>
            <a:ext cx="8229600" cy="1676400"/>
          </a:xfrm>
        </p:spPr>
        <p:txBody>
          <a:bodyPr wrap="square" lIns="91440" tIns="45720" rIns="91440" bIns="45720" anchor="t"/>
          <a:lstStyle/>
          <a:p>
            <a:pPr marL="0" indent="0" eaLnBrk="1" hangingPunct="1">
              <a:spcBef>
                <a:spcPct val="20000"/>
              </a:spcBef>
              <a:buNone/>
            </a:pP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a:t>
            </a:r>
            <a:r>
              <a:rPr lang="zh-CN" altLang="en-US" sz="2000" dirty="0">
                <a:ea typeface="宋体" panose="02010600030101010101" pitchFamily="2" charset="-122"/>
              </a:rPr>
              <a:t>未成熟收敛现象</a:t>
            </a:r>
          </a:p>
          <a:p>
            <a:pPr marL="0" indent="0" eaLnBrk="1" hangingPunct="1">
              <a:spcBef>
                <a:spcPct val="20000"/>
              </a:spcBef>
              <a:buNone/>
            </a:pPr>
            <a:r>
              <a:rPr lang="zh-CN" altLang="en-US" sz="2000" dirty="0">
                <a:ea typeface="宋体" panose="02010600030101010101" pitchFamily="2" charset="-122"/>
              </a:rPr>
              <a:t>      未成熟收敛现象是遗传算法中的特有现象，且十分常见。它是指，当遗传算法还没找到全局最优解或满意解时，群体中不能再产生性能超过父代的后代，群体中的各个个体非常相似。未成熟收敛的重要特征是群体中个体结构的多样性急剧减少。</a:t>
            </a:r>
          </a:p>
        </p:txBody>
      </p:sp>
      <p:sp>
        <p:nvSpPr>
          <p:cNvPr id="32771" name="Text Box 4"/>
          <p:cNvSpPr txBox="1"/>
          <p:nvPr/>
        </p:nvSpPr>
        <p:spPr>
          <a:xfrm>
            <a:off x="381000" y="1219200"/>
            <a:ext cx="7467600" cy="460375"/>
          </a:xfrm>
          <a:prstGeom prst="rect">
            <a:avLst/>
          </a:prstGeom>
          <a:noFill/>
          <a:ln w="9525">
            <a:noFill/>
          </a:ln>
        </p:spPr>
        <p:txBody>
          <a:bodyPr anchor="t">
            <a:spAutoFit/>
          </a:bodyPr>
          <a:lstStyle/>
          <a:p>
            <a:pPr>
              <a:spcBef>
                <a:spcPct val="50000"/>
              </a:spcBef>
            </a:pPr>
            <a:r>
              <a:rPr lang="en-US" altLang="zh-CN" sz="2400" b="1" dirty="0">
                <a:latin typeface="Arial" panose="020B0604020202020204" pitchFamily="34" charset="0"/>
                <a:ea typeface="宋体" panose="02010600030101010101" pitchFamily="2" charset="-122"/>
              </a:rPr>
              <a:t>2.6 </a:t>
            </a:r>
            <a:r>
              <a:rPr lang="zh-CN" altLang="en-US" sz="2400" b="1" dirty="0">
                <a:latin typeface="Arial" panose="020B0604020202020204" pitchFamily="34" charset="0"/>
                <a:ea typeface="宋体" panose="02010600030101010101" pitchFamily="2" charset="-122"/>
              </a:rPr>
              <a:t>未成熟收敛问题（</a:t>
            </a:r>
            <a:r>
              <a:rPr lang="en-US" altLang="zh-CN" sz="2400" b="1" dirty="0">
                <a:latin typeface="Arial" panose="020B0604020202020204" pitchFamily="34" charset="0"/>
                <a:ea typeface="宋体" panose="02010600030101010101" pitchFamily="2" charset="-122"/>
              </a:rPr>
              <a:t>Premature Convergence</a:t>
            </a:r>
            <a:r>
              <a:rPr lang="zh-CN" altLang="en-US" sz="2400" b="1" dirty="0">
                <a:latin typeface="Arial" panose="020B0604020202020204" pitchFamily="34" charset="0"/>
                <a:ea typeface="宋体" panose="02010600030101010101" pitchFamily="2" charset="-122"/>
              </a:rPr>
              <a:t>）</a:t>
            </a:r>
          </a:p>
        </p:txBody>
      </p:sp>
      <p:sp>
        <p:nvSpPr>
          <p:cNvPr id="32772" name="Text Box 5"/>
          <p:cNvSpPr txBox="1"/>
          <p:nvPr/>
        </p:nvSpPr>
        <p:spPr>
          <a:xfrm>
            <a:off x="381000" y="3200400"/>
            <a:ext cx="8001000" cy="1828800"/>
          </a:xfrm>
          <a:prstGeom prst="rect">
            <a:avLst/>
          </a:prstGeom>
          <a:noFill/>
          <a:ln w="9525">
            <a:noFill/>
          </a:ln>
        </p:spPr>
        <p:txBody>
          <a:bodyPr anchor="t"/>
          <a:lstStyle/>
          <a:p>
            <a:pPr marL="266700" indent="-266700">
              <a:spcBef>
                <a:spcPct val="20000"/>
              </a:spcBef>
              <a:buClr>
                <a:schemeClr val="hlink"/>
              </a:buClr>
              <a:buFont typeface="Wingdings" panose="05000000000000000000" pitchFamily="2" charset="2"/>
              <a:buNone/>
            </a:pPr>
            <a:r>
              <a:rPr lang="zh-CN" altLang="en-US" sz="2000" b="1" dirty="0">
                <a:latin typeface="Verdana" panose="020B0604030504040204" pitchFamily="34" charset="0"/>
                <a:ea typeface="宋体" panose="02010600030101010101" pitchFamily="2" charset="-122"/>
              </a:rPr>
              <a:t>（</a:t>
            </a:r>
            <a:r>
              <a:rPr lang="en-US" altLang="zh-CN" sz="2000" b="1" dirty="0">
                <a:latin typeface="Verdana" panose="020B0604030504040204" pitchFamily="34" charset="0"/>
                <a:ea typeface="宋体" panose="02010600030101010101" pitchFamily="2" charset="-122"/>
              </a:rPr>
              <a:t>2</a:t>
            </a:r>
            <a:r>
              <a:rPr lang="zh-CN" altLang="en-US" sz="2000" b="1" dirty="0">
                <a:latin typeface="Verdana" panose="020B0604030504040204" pitchFamily="34" charset="0"/>
                <a:ea typeface="宋体" panose="02010600030101010101" pitchFamily="2" charset="-122"/>
              </a:rPr>
              <a:t>）未成熟收敛产生的原因</a:t>
            </a:r>
          </a:p>
          <a:p>
            <a:pPr marL="266700" indent="-266700">
              <a:spcBef>
                <a:spcPct val="20000"/>
              </a:spcBef>
              <a:buClr>
                <a:schemeClr val="hlink"/>
              </a:buClr>
              <a:buFont typeface="Wingdings" panose="05000000000000000000" pitchFamily="2" charset="2"/>
              <a:buNone/>
            </a:pPr>
            <a:r>
              <a:rPr lang="zh-CN" altLang="en-US" sz="2000" b="1" dirty="0">
                <a:latin typeface="Verdana" panose="020B0604030504040204" pitchFamily="34" charset="0"/>
                <a:ea typeface="宋体" panose="02010600030101010101" pitchFamily="2" charset="-122"/>
              </a:rPr>
              <a:t>①理论上考虑的选择、交叉、变异操作都是绝对精确的，他们相互协调，能搜索到整个解空间，但实际不然；</a:t>
            </a:r>
          </a:p>
          <a:p>
            <a:pPr marL="266700" indent="-266700">
              <a:spcBef>
                <a:spcPct val="20000"/>
              </a:spcBef>
              <a:buClr>
                <a:schemeClr val="hlink"/>
              </a:buClr>
              <a:buFont typeface="Wingdings" panose="05000000000000000000" pitchFamily="2" charset="2"/>
              <a:buNone/>
            </a:pPr>
            <a:r>
              <a:rPr lang="zh-CN" altLang="en-US" sz="2000" b="1" dirty="0">
                <a:latin typeface="Verdana" panose="020B0604030504040204" pitchFamily="34" charset="0"/>
                <a:ea typeface="宋体" panose="02010600030101010101" pitchFamily="2" charset="-122"/>
              </a:rPr>
              <a:t>②存在随机误差（主要包括取样误差和选择误差）；</a:t>
            </a:r>
          </a:p>
          <a:p>
            <a:pPr marL="266700" indent="-266700">
              <a:spcBef>
                <a:spcPct val="20000"/>
              </a:spcBef>
              <a:buClr>
                <a:schemeClr val="hlink"/>
              </a:buClr>
              <a:buFont typeface="Wingdings" panose="05000000000000000000" pitchFamily="2" charset="2"/>
              <a:buNone/>
            </a:pPr>
            <a:r>
              <a:rPr lang="zh-CN" altLang="en-US" sz="2000" b="1" dirty="0">
                <a:latin typeface="Verdana" panose="020B0604030504040204" pitchFamily="34" charset="0"/>
                <a:ea typeface="宋体" panose="02010600030101010101" pitchFamily="2" charset="-122"/>
              </a:rPr>
              <a:t>③所求解的问题是遗传算法欺骗问题。</a:t>
            </a:r>
          </a:p>
        </p:txBody>
      </p:sp>
      <p:sp>
        <p:nvSpPr>
          <p:cNvPr id="32773" name="Text Box 6"/>
          <p:cNvSpPr txBox="1"/>
          <p:nvPr/>
        </p:nvSpPr>
        <p:spPr>
          <a:xfrm>
            <a:off x="381000" y="4953000"/>
            <a:ext cx="8229600" cy="366713"/>
          </a:xfrm>
          <a:prstGeom prst="rect">
            <a:avLst/>
          </a:prstGeom>
          <a:noFill/>
          <a:ln w="9525">
            <a:noFill/>
          </a:ln>
        </p:spPr>
        <p:txBody>
          <a:bodyPr anchor="t"/>
          <a:lstStyle/>
          <a:p>
            <a:pPr>
              <a:spcBef>
                <a:spcPct val="20000"/>
              </a:spcBef>
              <a:buClr>
                <a:schemeClr val="hlink"/>
              </a:buClr>
              <a:buFont typeface="Wingdings" panose="05000000000000000000" pitchFamily="2" charset="2"/>
              <a:buNone/>
            </a:pPr>
            <a:r>
              <a:rPr lang="zh-CN" altLang="en-US" sz="2000" b="1" dirty="0">
                <a:latin typeface="Verdana" panose="020B0604030504040204" pitchFamily="34" charset="0"/>
                <a:ea typeface="宋体" panose="02010600030101010101" pitchFamily="2" charset="-122"/>
              </a:rPr>
              <a:t>（</a:t>
            </a:r>
            <a:r>
              <a:rPr lang="en-US" altLang="zh-CN" sz="2000" b="1" dirty="0">
                <a:latin typeface="Verdana" panose="020B0604030504040204" pitchFamily="34" charset="0"/>
                <a:ea typeface="宋体" panose="02010600030101010101" pitchFamily="2" charset="-122"/>
              </a:rPr>
              <a:t>3</a:t>
            </a:r>
            <a:r>
              <a:rPr lang="zh-CN" altLang="en-US" sz="2000" b="1" dirty="0">
                <a:latin typeface="Verdana" panose="020B0604030504040204" pitchFamily="34" charset="0"/>
                <a:ea typeface="宋体" panose="02010600030101010101" pitchFamily="2" charset="-122"/>
              </a:rPr>
              <a:t>）未成熟收敛的防止</a:t>
            </a:r>
          </a:p>
        </p:txBody>
      </p:sp>
      <p:sp>
        <p:nvSpPr>
          <p:cNvPr id="32774" name="Text Box 7"/>
          <p:cNvSpPr txBox="1"/>
          <p:nvPr/>
        </p:nvSpPr>
        <p:spPr>
          <a:xfrm>
            <a:off x="962025" y="5257800"/>
            <a:ext cx="1828800" cy="396875"/>
          </a:xfrm>
          <a:prstGeom prst="rect">
            <a:avLst/>
          </a:prstGeom>
          <a:noFill/>
          <a:ln w="9525">
            <a:noFill/>
          </a:ln>
        </p:spPr>
        <p:txBody>
          <a:bodyPr anchor="t">
            <a:spAutoFit/>
          </a:bodyPr>
          <a:lstStyle/>
          <a:p>
            <a:pPr>
              <a:spcBef>
                <a:spcPct val="50000"/>
              </a:spcBef>
            </a:pPr>
            <a:r>
              <a:rPr lang="zh-CN" altLang="en-US" sz="2000" b="1" dirty="0">
                <a:latin typeface="Arial" panose="020B0604020202020204" pitchFamily="34" charset="0"/>
                <a:ea typeface="宋体" panose="02010600030101010101" pitchFamily="2" charset="-122"/>
              </a:rPr>
              <a:t>重新启动法</a:t>
            </a:r>
            <a:endParaRPr lang="en-US" altLang="zh-CN" sz="2000" b="1" dirty="0">
              <a:latin typeface="Arial" panose="020B0604020202020204" pitchFamily="34" charset="0"/>
              <a:ea typeface="宋体" panose="02010600030101010101" pitchFamily="2" charset="-122"/>
            </a:endParaRPr>
          </a:p>
        </p:txBody>
      </p:sp>
      <p:sp>
        <p:nvSpPr>
          <p:cNvPr id="32775" name="AutoShape 8"/>
          <p:cNvSpPr/>
          <p:nvPr/>
        </p:nvSpPr>
        <p:spPr>
          <a:xfrm>
            <a:off x="838200" y="5410200"/>
            <a:ext cx="76200" cy="1295400"/>
          </a:xfrm>
          <a:prstGeom prst="leftBrace">
            <a:avLst>
              <a:gd name="adj1" fmla="val 141587"/>
              <a:gd name="adj2" fmla="val 50000"/>
            </a:avLst>
          </a:prstGeom>
          <a:noFill/>
          <a:ln w="31750"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2776" name="Rectangle 9"/>
          <p:cNvSpPr/>
          <p:nvPr/>
        </p:nvSpPr>
        <p:spPr>
          <a:xfrm>
            <a:off x="962025" y="6400800"/>
            <a:ext cx="4752975" cy="396875"/>
          </a:xfrm>
          <a:prstGeom prst="rect">
            <a:avLst/>
          </a:prstGeom>
          <a:noFill/>
          <a:ln w="9525">
            <a:noFill/>
          </a:ln>
        </p:spPr>
        <p:txBody>
          <a:bodyPr anchor="t">
            <a:spAutoFit/>
          </a:bodyPr>
          <a:lstStyle/>
          <a:p>
            <a:pPr>
              <a:spcBef>
                <a:spcPct val="50000"/>
              </a:spcBef>
            </a:pPr>
            <a:r>
              <a:rPr lang="zh-CN" altLang="en-US" sz="2000" b="1" dirty="0">
                <a:latin typeface="Arial" panose="020B0604020202020204" pitchFamily="34" charset="0"/>
                <a:ea typeface="宋体" panose="02010600030101010101" pitchFamily="2" charset="-122"/>
              </a:rPr>
              <a:t>替代策略（</a:t>
            </a:r>
            <a:r>
              <a:rPr lang="en-US" altLang="zh-CN" sz="2000" b="1" dirty="0">
                <a:latin typeface="Arial" panose="020B0604020202020204" pitchFamily="34" charset="0"/>
                <a:ea typeface="宋体" panose="02010600030101010101" pitchFamily="2" charset="-122"/>
              </a:rPr>
              <a:t>Replacement Strategies </a:t>
            </a:r>
            <a:r>
              <a:rPr lang="zh-CN" altLang="en-US"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sp>
        <p:nvSpPr>
          <p:cNvPr id="32777" name="Rectangle 10"/>
          <p:cNvSpPr/>
          <p:nvPr/>
        </p:nvSpPr>
        <p:spPr>
          <a:xfrm>
            <a:off x="962025" y="6019800"/>
            <a:ext cx="4981575" cy="396875"/>
          </a:xfrm>
          <a:prstGeom prst="rect">
            <a:avLst/>
          </a:prstGeom>
          <a:noFill/>
          <a:ln w="9525">
            <a:noFill/>
          </a:ln>
        </p:spPr>
        <p:txBody>
          <a:bodyPr anchor="t">
            <a:spAutoFit/>
          </a:bodyPr>
          <a:lstStyle/>
          <a:p>
            <a:r>
              <a:rPr lang="zh-CN" altLang="en-US" sz="2000" b="1" dirty="0">
                <a:latin typeface="Arial" panose="020B0604020202020204" pitchFamily="34" charset="0"/>
                <a:ea typeface="宋体" panose="02010600030101010101" pitchFamily="2" charset="-122"/>
              </a:rPr>
              <a:t>重组策略（</a:t>
            </a:r>
            <a:r>
              <a:rPr lang="en-US" altLang="zh-CN" sz="2000" b="1" dirty="0">
                <a:latin typeface="Arial" panose="020B0604020202020204" pitchFamily="34" charset="0"/>
                <a:ea typeface="宋体" panose="02010600030101010101" pitchFamily="2" charset="-122"/>
              </a:rPr>
              <a:t>Recombination Strategies </a:t>
            </a:r>
            <a:r>
              <a:rPr lang="zh-CN" altLang="en-US" sz="2000" b="1" dirty="0">
                <a:latin typeface="Arial" panose="020B0604020202020204" pitchFamily="34" charset="0"/>
                <a:ea typeface="宋体" panose="02010600030101010101" pitchFamily="2" charset="-122"/>
              </a:rPr>
              <a:t>）</a:t>
            </a:r>
          </a:p>
        </p:txBody>
      </p:sp>
      <p:sp>
        <p:nvSpPr>
          <p:cNvPr id="32778" name="Rectangle 11"/>
          <p:cNvSpPr/>
          <p:nvPr/>
        </p:nvSpPr>
        <p:spPr>
          <a:xfrm>
            <a:off x="962025" y="5638800"/>
            <a:ext cx="3914775" cy="396875"/>
          </a:xfrm>
          <a:prstGeom prst="rect">
            <a:avLst/>
          </a:prstGeom>
          <a:noFill/>
          <a:ln w="9525">
            <a:noFill/>
          </a:ln>
        </p:spPr>
        <p:txBody>
          <a:bodyPr anchor="t">
            <a:spAutoFit/>
          </a:bodyPr>
          <a:lstStyle/>
          <a:p>
            <a:pPr>
              <a:spcBef>
                <a:spcPct val="50000"/>
              </a:spcBef>
            </a:pPr>
            <a:r>
              <a:rPr lang="zh-CN" altLang="en-US" sz="2000" b="1" dirty="0">
                <a:latin typeface="Arial" panose="020B0604020202020204" pitchFamily="34" charset="0"/>
                <a:ea typeface="宋体" panose="02010600030101010101" pitchFamily="2" charset="-122"/>
              </a:rPr>
              <a:t>匹配策略（</a:t>
            </a:r>
            <a:r>
              <a:rPr lang="en-US" altLang="zh-CN" sz="2000" b="1" dirty="0">
                <a:latin typeface="Arial" panose="020B0604020202020204" pitchFamily="34" charset="0"/>
                <a:ea typeface="宋体" panose="02010600030101010101" pitchFamily="2" charset="-122"/>
              </a:rPr>
              <a:t>Mating Strategies</a:t>
            </a:r>
            <a:r>
              <a:rPr lang="zh-CN" altLang="en-US"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sp>
        <p:nvSpPr>
          <p:cNvPr id="169996" name="AutoShape 12"/>
          <p:cNvSpPr/>
          <p:nvPr/>
        </p:nvSpPr>
        <p:spPr>
          <a:xfrm>
            <a:off x="5791200" y="5715000"/>
            <a:ext cx="152400" cy="990600"/>
          </a:xfrm>
          <a:prstGeom prst="rightBrace">
            <a:avLst>
              <a:gd name="adj1" fmla="val 54136"/>
              <a:gd name="adj2" fmla="val 50000"/>
            </a:avLst>
          </a:prstGeom>
          <a:noFill/>
          <a:ln w="31750" cap="flat" cmpd="sng">
            <a:solidFill>
              <a:srgbClr val="FF66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169997" name="Text Box 13"/>
          <p:cNvSpPr txBox="1"/>
          <p:nvPr/>
        </p:nvSpPr>
        <p:spPr>
          <a:xfrm>
            <a:off x="6019800" y="5943600"/>
            <a:ext cx="2362200" cy="396875"/>
          </a:xfrm>
          <a:prstGeom prst="rect">
            <a:avLst/>
          </a:prstGeom>
          <a:noFill/>
          <a:ln w="9525">
            <a:noFill/>
          </a:ln>
        </p:spPr>
        <p:txBody>
          <a:bodyPr anchor="t">
            <a:spAutoFit/>
          </a:bodyPr>
          <a:lstStyle/>
          <a:p>
            <a:pPr>
              <a:spcBef>
                <a:spcPct val="50000"/>
              </a:spcBef>
            </a:pPr>
            <a:r>
              <a:rPr lang="zh-CN" altLang="en-US" sz="2000" b="1" dirty="0">
                <a:solidFill>
                  <a:srgbClr val="FF6600"/>
                </a:solidFill>
                <a:latin typeface="Arial" panose="020B0604020202020204" pitchFamily="34" charset="0"/>
                <a:ea typeface="宋体" panose="02010600030101010101" pitchFamily="2" charset="-122"/>
              </a:rPr>
              <a:t>提高多样性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69996"/>
                                        </p:tgtEl>
                                        <p:attrNameLst>
                                          <p:attrName>style.visibility</p:attrName>
                                        </p:attrNameLst>
                                      </p:cBhvr>
                                      <p:to>
                                        <p:strVal val="visible"/>
                                      </p:to>
                                    </p:set>
                                    <p:animEffect transition="in" filter="slide(fromLeft)">
                                      <p:cBhvr>
                                        <p:cTn id="7" dur="500"/>
                                        <p:tgtEl>
                                          <p:spTgt spid="169996"/>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69997"/>
                                        </p:tgtEl>
                                        <p:attrNameLst>
                                          <p:attrName>style.visibility</p:attrName>
                                        </p:attrNameLst>
                                      </p:cBhvr>
                                      <p:to>
                                        <p:strVal val="visible"/>
                                      </p:to>
                                    </p:set>
                                    <p:animEffect transition="in" filter="slide(fromLeft)">
                                      <p:cBhvr>
                                        <p:cTn id="11" dur="500"/>
                                        <p:tgtEl>
                                          <p:spTgt spid="169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6" grpId="0" animBg="1"/>
      <p:bldP spid="16999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3"/>
          <p:cNvSpPr>
            <a:spLocks noGrp="1"/>
          </p:cNvSpPr>
          <p:nvPr>
            <p:ph idx="1"/>
          </p:nvPr>
        </p:nvSpPr>
        <p:spPr>
          <a:xfrm>
            <a:off x="663575" y="1196975"/>
            <a:ext cx="8229600" cy="457200"/>
          </a:xfrm>
        </p:spPr>
        <p:txBody>
          <a:bodyPr wrap="square" lIns="91440" tIns="45720" rIns="91440" bIns="45720" anchor="t"/>
          <a:lstStyle/>
          <a:p>
            <a:pPr>
              <a:lnSpc>
                <a:spcPct val="90000"/>
              </a:lnSpc>
            </a:pPr>
            <a:r>
              <a:rPr lang="zh-CN" altLang="en-US" b="0" dirty="0">
                <a:solidFill>
                  <a:srgbClr val="660033"/>
                </a:solidFill>
                <a:latin typeface="Times New Roman" panose="02020603050405020304" pitchFamily="18" charset="0"/>
                <a:ea typeface="黑体" panose="02010609060101010101" pitchFamily="2" charset="-122"/>
              </a:rPr>
              <a:t>遗传算法具体步骤</a:t>
            </a:r>
          </a:p>
        </p:txBody>
      </p:sp>
      <p:sp>
        <p:nvSpPr>
          <p:cNvPr id="33794" name="Rectangle 4"/>
          <p:cNvSpPr/>
          <p:nvPr/>
        </p:nvSpPr>
        <p:spPr>
          <a:xfrm>
            <a:off x="598488" y="1730375"/>
            <a:ext cx="7991475" cy="2282825"/>
          </a:xfrm>
          <a:prstGeom prst="rect">
            <a:avLst/>
          </a:prstGeom>
          <a:solidFill>
            <a:schemeClr val="bg1"/>
          </a:solidFill>
          <a:ln w="9525">
            <a:noFill/>
          </a:ln>
        </p:spPr>
        <p:txBody>
          <a:bodyPr anchor="t">
            <a:spAutoFit/>
          </a:bodyPr>
          <a:lstStyle/>
          <a:p>
            <a:pPr marL="457200" indent="-457200">
              <a:lnSpc>
                <a:spcPct val="120000"/>
              </a:lnSpc>
              <a:buClr>
                <a:srgbClr val="0000FF"/>
              </a:buClr>
              <a:buFont typeface="Wingdings" panose="05000000000000000000" pitchFamily="2" charset="2"/>
              <a:buAutoNum type="circleNumDbPlain"/>
            </a:pPr>
            <a:r>
              <a:rPr lang="zh-CN" altLang="en-US" sz="2000" b="1" dirty="0">
                <a:latin typeface="Times New Roman" panose="02020603050405020304" pitchFamily="18" charset="0"/>
                <a:ea typeface="黑体" panose="02010609060101010101" pitchFamily="2" charset="-122"/>
              </a:rPr>
              <a:t>选择</a:t>
            </a:r>
            <a:r>
              <a:rPr lang="zh-CN" altLang="en-US" sz="2000" b="1" dirty="0">
                <a:solidFill>
                  <a:srgbClr val="FF3300"/>
                </a:solidFill>
                <a:latin typeface="Times New Roman" panose="02020603050405020304" pitchFamily="18" charset="0"/>
                <a:ea typeface="黑体" panose="02010609060101010101" pitchFamily="2" charset="-122"/>
              </a:rPr>
              <a:t>编码</a:t>
            </a:r>
            <a:r>
              <a:rPr lang="zh-CN" altLang="en-US" sz="2000" b="1" dirty="0">
                <a:latin typeface="Times New Roman" panose="02020603050405020304" pitchFamily="18" charset="0"/>
                <a:ea typeface="黑体" panose="02010609060101010101" pitchFamily="2" charset="-122"/>
              </a:rPr>
              <a:t>策略，把参数集合（可行解集合）转换染色体结构空间；</a:t>
            </a:r>
          </a:p>
          <a:p>
            <a:pPr marL="457200" indent="-457200">
              <a:lnSpc>
                <a:spcPct val="120000"/>
              </a:lnSpc>
              <a:buClr>
                <a:srgbClr val="0000FF"/>
              </a:buClr>
              <a:buFont typeface="Wingdings" panose="05000000000000000000" pitchFamily="2" charset="2"/>
              <a:buAutoNum type="circleNumDbPlain"/>
            </a:pPr>
            <a:r>
              <a:rPr lang="zh-CN" altLang="en-US" sz="2000" b="1" dirty="0">
                <a:solidFill>
                  <a:srgbClr val="FF3300"/>
                </a:solidFill>
                <a:latin typeface="Times New Roman" panose="02020603050405020304" pitchFamily="18" charset="0"/>
                <a:ea typeface="黑体" panose="02010609060101010101" pitchFamily="2" charset="-122"/>
              </a:rPr>
              <a:t>定义适应度</a:t>
            </a:r>
            <a:r>
              <a:rPr lang="zh-CN" altLang="en-US" sz="2000" b="1" dirty="0">
                <a:latin typeface="Times New Roman" panose="02020603050405020304" pitchFamily="18" charset="0"/>
                <a:ea typeface="黑体" panose="02010609060101010101" pitchFamily="2" charset="-122"/>
              </a:rPr>
              <a:t>函数，便于计算适应值；</a:t>
            </a:r>
          </a:p>
          <a:p>
            <a:pPr marL="457200" indent="-457200">
              <a:lnSpc>
                <a:spcPct val="120000"/>
              </a:lnSpc>
              <a:buClr>
                <a:srgbClr val="0000FF"/>
              </a:buClr>
              <a:buFont typeface="Wingdings" panose="05000000000000000000" pitchFamily="2" charset="2"/>
              <a:buAutoNum type="circleNumDbPlain"/>
            </a:pPr>
            <a:r>
              <a:rPr lang="zh-CN" altLang="en-US" sz="2000" b="1" dirty="0">
                <a:latin typeface="Times New Roman" panose="02020603050405020304" pitchFamily="18" charset="0"/>
                <a:ea typeface="黑体" panose="02010609060101010101" pitchFamily="2" charset="-122"/>
              </a:rPr>
              <a:t>确定遗传策略，包括选择群体大小，</a:t>
            </a:r>
            <a:r>
              <a:rPr lang="zh-CN" altLang="en-US" sz="2000" b="1" dirty="0">
                <a:solidFill>
                  <a:srgbClr val="FF3300"/>
                </a:solidFill>
                <a:latin typeface="Times New Roman" panose="02020603050405020304" pitchFamily="18" charset="0"/>
                <a:ea typeface="黑体" panose="02010609060101010101" pitchFamily="2" charset="-122"/>
              </a:rPr>
              <a:t>选择、交叉、变异方法</a:t>
            </a:r>
            <a:r>
              <a:rPr lang="zh-CN" altLang="en-US" sz="2000" b="1" dirty="0">
                <a:latin typeface="Times New Roman" panose="02020603050405020304" pitchFamily="18" charset="0"/>
                <a:ea typeface="黑体" panose="02010609060101010101" pitchFamily="2" charset="-122"/>
              </a:rPr>
              <a:t>以及确定交叉概率、变异概率等</a:t>
            </a:r>
            <a:r>
              <a:rPr lang="zh-CN" altLang="en-US" sz="2000" b="1" dirty="0">
                <a:solidFill>
                  <a:srgbClr val="FF3300"/>
                </a:solidFill>
                <a:latin typeface="Times New Roman" panose="02020603050405020304" pitchFamily="18" charset="0"/>
                <a:ea typeface="黑体" panose="02010609060101010101" pitchFamily="2" charset="-122"/>
              </a:rPr>
              <a:t>遗传参数</a:t>
            </a:r>
            <a:r>
              <a:rPr lang="zh-CN" altLang="en-US" sz="2000" b="1" dirty="0">
                <a:latin typeface="Times New Roman" panose="02020603050405020304" pitchFamily="18" charset="0"/>
                <a:ea typeface="黑体" panose="02010609060101010101" pitchFamily="2" charset="-122"/>
              </a:rPr>
              <a:t>；</a:t>
            </a:r>
          </a:p>
          <a:p>
            <a:pPr marL="457200" indent="-457200">
              <a:lnSpc>
                <a:spcPct val="120000"/>
              </a:lnSpc>
              <a:buClr>
                <a:srgbClr val="0000FF"/>
              </a:buClr>
              <a:buFont typeface="Wingdings" panose="05000000000000000000" pitchFamily="2" charset="2"/>
              <a:buAutoNum type="circleNumDbPlain"/>
            </a:pPr>
            <a:r>
              <a:rPr lang="zh-CN" altLang="en-US" sz="2000" b="1" dirty="0">
                <a:latin typeface="Times New Roman" panose="02020603050405020304" pitchFamily="18" charset="0"/>
                <a:ea typeface="黑体" panose="02010609060101010101" pitchFamily="2" charset="-122"/>
              </a:rPr>
              <a:t>随机产生</a:t>
            </a:r>
            <a:r>
              <a:rPr lang="zh-CN" altLang="en-US" sz="2000" b="1" dirty="0">
                <a:solidFill>
                  <a:srgbClr val="FF3300"/>
                </a:solidFill>
                <a:latin typeface="Times New Roman" panose="02020603050405020304" pitchFamily="18" charset="0"/>
                <a:ea typeface="黑体" panose="02010609060101010101" pitchFamily="2" charset="-122"/>
              </a:rPr>
              <a:t>初始化群体</a:t>
            </a:r>
            <a:r>
              <a:rPr lang="zh-CN" altLang="en-US" sz="2000" b="1" dirty="0">
                <a:latin typeface="Times New Roman" panose="02020603050405020304" pitchFamily="18" charset="0"/>
                <a:ea typeface="黑体" panose="02010609060101010101" pitchFamily="2" charset="-122"/>
              </a:rPr>
              <a:t>；</a:t>
            </a:r>
          </a:p>
        </p:txBody>
      </p:sp>
      <p:sp>
        <p:nvSpPr>
          <p:cNvPr id="33795" name="Rectangle 5"/>
          <p:cNvSpPr/>
          <p:nvPr/>
        </p:nvSpPr>
        <p:spPr>
          <a:xfrm>
            <a:off x="609283" y="3205163"/>
            <a:ext cx="7848600" cy="2306955"/>
          </a:xfrm>
          <a:prstGeom prst="rect">
            <a:avLst/>
          </a:prstGeom>
          <a:noFill/>
          <a:ln w="9525">
            <a:noFill/>
          </a:ln>
        </p:spPr>
        <p:txBody>
          <a:bodyPr anchor="t">
            <a:spAutoFit/>
          </a:bodyPr>
          <a:lstStyle/>
          <a:p>
            <a:pPr marL="457200" indent="-457200">
              <a:lnSpc>
                <a:spcPct val="120000"/>
              </a:lnSpc>
              <a:buClr>
                <a:srgbClr val="0000FF"/>
              </a:buClr>
              <a:buFont typeface="Wingdings" panose="05000000000000000000" pitchFamily="2" charset="2"/>
              <a:buNone/>
            </a:pPr>
            <a:endParaRPr lang="zh-CN" altLang="en-US" sz="2000" b="1" dirty="0">
              <a:latin typeface="Times New Roman" panose="02020603050405020304" pitchFamily="18" charset="0"/>
              <a:ea typeface="黑体" panose="02010609060101010101" pitchFamily="2" charset="-122"/>
            </a:endParaRPr>
          </a:p>
          <a:p>
            <a:pPr marL="457200" indent="-457200">
              <a:lnSpc>
                <a:spcPct val="120000"/>
              </a:lnSpc>
              <a:buClr>
                <a:srgbClr val="0000FF"/>
              </a:buClr>
              <a:buFont typeface="Wingdings" panose="05000000000000000000" pitchFamily="2" charset="2"/>
              <a:buAutoNum type="circleNumDbPlain" startAt="5"/>
            </a:pPr>
            <a:r>
              <a:rPr lang="zh-CN" altLang="en-US" sz="2000" b="1" dirty="0">
                <a:latin typeface="Times New Roman" panose="02020603050405020304" pitchFamily="18" charset="0"/>
                <a:ea typeface="黑体" panose="02010609060101010101" pitchFamily="2" charset="-122"/>
              </a:rPr>
              <a:t>计算群体中的个体或染色体</a:t>
            </a:r>
            <a:r>
              <a:rPr lang="zh-CN" altLang="en-US" sz="2000" b="1" dirty="0">
                <a:solidFill>
                  <a:srgbClr val="FF3300"/>
                </a:solidFill>
                <a:latin typeface="Times New Roman" panose="02020603050405020304" pitchFamily="18" charset="0"/>
                <a:ea typeface="黑体" panose="02010609060101010101" pitchFamily="2" charset="-122"/>
              </a:rPr>
              <a:t>解码后的适应值</a:t>
            </a:r>
            <a:r>
              <a:rPr lang="zh-CN" altLang="en-US" sz="2000" b="1" dirty="0">
                <a:latin typeface="Times New Roman" panose="02020603050405020304" pitchFamily="18" charset="0"/>
                <a:ea typeface="黑体" panose="02010609060101010101" pitchFamily="2" charset="-122"/>
              </a:rPr>
              <a:t>；</a:t>
            </a:r>
          </a:p>
          <a:p>
            <a:pPr marL="457200" indent="-457200">
              <a:lnSpc>
                <a:spcPct val="120000"/>
              </a:lnSpc>
              <a:buClr>
                <a:srgbClr val="0000FF"/>
              </a:buClr>
              <a:buFont typeface="Wingdings" panose="05000000000000000000" pitchFamily="2" charset="2"/>
              <a:buAutoNum type="circleNumDbPlain" startAt="6"/>
            </a:pPr>
            <a:r>
              <a:rPr lang="zh-CN" altLang="en-US" sz="2000" b="1" dirty="0">
                <a:latin typeface="Times New Roman" panose="02020603050405020304" pitchFamily="18" charset="0"/>
                <a:ea typeface="黑体" panose="02010609060101010101" pitchFamily="2" charset="-122"/>
              </a:rPr>
              <a:t>按照遗传策略，运用</a:t>
            </a:r>
            <a:r>
              <a:rPr lang="zh-CN" altLang="en-US" sz="2000" b="1" dirty="0">
                <a:solidFill>
                  <a:srgbClr val="FF3300"/>
                </a:solidFill>
                <a:latin typeface="Times New Roman" panose="02020603050405020304" pitchFamily="18" charset="0"/>
                <a:ea typeface="黑体" panose="02010609060101010101" pitchFamily="2" charset="-122"/>
              </a:rPr>
              <a:t>选择、交叉和变异算子</a:t>
            </a:r>
            <a:r>
              <a:rPr lang="zh-CN" altLang="en-US" sz="2000" b="1" dirty="0">
                <a:latin typeface="Times New Roman" panose="02020603050405020304" pitchFamily="18" charset="0"/>
                <a:ea typeface="黑体" panose="02010609060101010101" pitchFamily="2" charset="-122"/>
              </a:rPr>
              <a:t>作用于群体，形成下一代群体；</a:t>
            </a:r>
          </a:p>
          <a:p>
            <a:pPr marL="457200" indent="-457200">
              <a:lnSpc>
                <a:spcPct val="120000"/>
              </a:lnSpc>
              <a:buClr>
                <a:srgbClr val="0000FF"/>
              </a:buClr>
              <a:buFont typeface="Wingdings" panose="05000000000000000000" pitchFamily="2" charset="2"/>
              <a:buAutoNum type="circleNumDbPlain" startAt="7"/>
            </a:pPr>
            <a:r>
              <a:rPr lang="zh-CN" altLang="en-US" sz="2000" b="1" dirty="0">
                <a:latin typeface="Times New Roman" panose="02020603050405020304" pitchFamily="18" charset="0"/>
                <a:ea typeface="黑体" panose="02010609060101010101" pitchFamily="2" charset="-122"/>
              </a:rPr>
              <a:t>判断群体性能是否</a:t>
            </a:r>
            <a:r>
              <a:rPr lang="zh-CN" altLang="en-US" sz="2000" b="1" dirty="0">
                <a:solidFill>
                  <a:srgbClr val="FF3300"/>
                </a:solidFill>
                <a:latin typeface="Times New Roman" panose="02020603050405020304" pitchFamily="18" charset="0"/>
                <a:ea typeface="黑体" panose="02010609060101010101" pitchFamily="2" charset="-122"/>
              </a:rPr>
              <a:t>满足某一指标</a:t>
            </a:r>
            <a:r>
              <a:rPr lang="zh-CN" altLang="en-US" sz="2000" b="1" dirty="0">
                <a:latin typeface="Times New Roman" panose="02020603050405020304" pitchFamily="18" charset="0"/>
                <a:ea typeface="黑体" panose="02010609060101010101" pitchFamily="2" charset="-122"/>
              </a:rPr>
              <a:t>，或者已完成预定的</a:t>
            </a:r>
            <a:r>
              <a:rPr lang="zh-CN" altLang="en-US" sz="2000" b="1" dirty="0">
                <a:solidFill>
                  <a:srgbClr val="FF3300"/>
                </a:solidFill>
                <a:latin typeface="Times New Roman" panose="02020603050405020304" pitchFamily="18" charset="0"/>
                <a:ea typeface="黑体" panose="02010609060101010101" pitchFamily="2" charset="-122"/>
              </a:rPr>
              <a:t>迭代次数</a:t>
            </a:r>
            <a:r>
              <a:rPr lang="zh-CN" altLang="en-US" sz="2000" b="1" dirty="0">
                <a:latin typeface="Times New Roman" panose="02020603050405020304" pitchFamily="18" charset="0"/>
                <a:ea typeface="黑体" panose="02010609060101010101" pitchFamily="2" charset="-122"/>
              </a:rPr>
              <a:t>，不满足则返回第五步，或者修改遗传策略再返回第六步．</a:t>
            </a:r>
          </a:p>
        </p:txBody>
      </p:sp>
      <p:sp>
        <p:nvSpPr>
          <p:cNvPr id="33796"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CC6600"/>
                </a:solidFill>
                <a:ea typeface="宋体" panose="02010600030101010101" pitchFamily="2" charset="-122"/>
              </a:rPr>
              <a:t>2 </a:t>
            </a:r>
            <a:r>
              <a:rPr lang="zh-CN" altLang="en-US" dirty="0">
                <a:solidFill>
                  <a:srgbClr val="CC6600"/>
                </a:solidFill>
                <a:ea typeface="宋体" panose="02010600030101010101" pitchFamily="2" charset="-122"/>
              </a:rPr>
              <a:t>标准遗传算法</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p:nvPr/>
        </p:nvSpPr>
        <p:spPr>
          <a:xfrm>
            <a:off x="762000" y="304800"/>
            <a:ext cx="8001000" cy="838200"/>
          </a:xfrm>
          <a:prstGeom prst="rect">
            <a:avLst/>
          </a:prstGeom>
          <a:solidFill>
            <a:schemeClr val="bg1"/>
          </a:solidFill>
          <a:ln w="9525">
            <a:noFill/>
          </a:ln>
        </p:spPr>
        <p:txBody>
          <a:bodyPr anchor="ctr"/>
          <a:lstStyle/>
          <a:p>
            <a:r>
              <a:rPr lang="en-US" altLang="zh-CN" sz="3600" b="1" dirty="0">
                <a:solidFill>
                  <a:srgbClr val="CC6600"/>
                </a:solidFill>
                <a:latin typeface="Verdana" panose="020B0604030504040204" pitchFamily="34" charset="0"/>
                <a:ea typeface="宋体" panose="02010600030101010101" pitchFamily="2" charset="-122"/>
              </a:rPr>
              <a:t>2 </a:t>
            </a:r>
            <a:r>
              <a:rPr lang="zh-CN" altLang="en-US" sz="3600" b="1" dirty="0">
                <a:solidFill>
                  <a:srgbClr val="CC6600"/>
                </a:solidFill>
                <a:latin typeface="Verdana" panose="020B0604030504040204" pitchFamily="34" charset="0"/>
                <a:ea typeface="宋体" panose="02010600030101010101" pitchFamily="2" charset="-122"/>
              </a:rPr>
              <a:t>标准遗传算法</a:t>
            </a:r>
          </a:p>
        </p:txBody>
      </p:sp>
      <p:sp>
        <p:nvSpPr>
          <p:cNvPr id="34818" name="Rectangle 7"/>
          <p:cNvSpPr>
            <a:spLocks noGrp="1"/>
          </p:cNvSpPr>
          <p:nvPr>
            <p:ph idx="1"/>
          </p:nvPr>
        </p:nvSpPr>
        <p:spPr>
          <a:xfrm>
            <a:off x="663575" y="1196975"/>
            <a:ext cx="8229600" cy="457200"/>
          </a:xfrm>
        </p:spPr>
        <p:txBody>
          <a:bodyPr wrap="square" lIns="91440" tIns="45720" rIns="91440" bIns="45720" anchor="t"/>
          <a:lstStyle/>
          <a:p>
            <a:pPr>
              <a:lnSpc>
                <a:spcPct val="90000"/>
              </a:lnSpc>
            </a:pPr>
            <a:r>
              <a:rPr lang="zh-CN" altLang="en-US" dirty="0">
                <a:solidFill>
                  <a:srgbClr val="0000FF"/>
                </a:solidFill>
                <a:ea typeface="宋体" panose="02010600030101010101" pitchFamily="2" charset="-122"/>
              </a:rPr>
              <a:t>程序流程图</a:t>
            </a:r>
          </a:p>
        </p:txBody>
      </p:sp>
      <p:grpSp>
        <p:nvGrpSpPr>
          <p:cNvPr id="34819" name="Group 106"/>
          <p:cNvGrpSpPr/>
          <p:nvPr/>
        </p:nvGrpSpPr>
        <p:grpSpPr>
          <a:xfrm>
            <a:off x="758825" y="203200"/>
            <a:ext cx="8004175" cy="6516688"/>
            <a:chOff x="211" y="32"/>
            <a:chExt cx="5042" cy="4105"/>
          </a:xfrm>
        </p:grpSpPr>
        <p:grpSp>
          <p:nvGrpSpPr>
            <p:cNvPr id="34820" name="Group 107"/>
            <p:cNvGrpSpPr/>
            <p:nvPr/>
          </p:nvGrpSpPr>
          <p:grpSpPr>
            <a:xfrm>
              <a:off x="2583" y="32"/>
              <a:ext cx="471" cy="192"/>
              <a:chOff x="4040" y="64"/>
              <a:chExt cx="471" cy="192"/>
            </a:xfrm>
          </p:grpSpPr>
          <p:sp>
            <p:nvSpPr>
              <p:cNvPr id="34821" name="AutoShape 108"/>
              <p:cNvSpPr/>
              <p:nvPr/>
            </p:nvSpPr>
            <p:spPr>
              <a:xfrm>
                <a:off x="4040" y="84"/>
                <a:ext cx="471" cy="156"/>
              </a:xfrm>
              <a:prstGeom prst="flowChartTerminator">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4822" name="Text Box 109"/>
              <p:cNvSpPr txBox="1"/>
              <p:nvPr/>
            </p:nvSpPr>
            <p:spPr>
              <a:xfrm>
                <a:off x="4088" y="64"/>
                <a:ext cx="340" cy="192"/>
              </a:xfrm>
              <a:prstGeom prst="rect">
                <a:avLst/>
              </a:prstGeom>
              <a:noFill/>
              <a:ln w="9525">
                <a:noFill/>
              </a:ln>
            </p:spPr>
            <p:txBody>
              <a:bodyPr anchor="t">
                <a:spAutoFit/>
              </a:bodyPr>
              <a:lstStyle/>
              <a:p>
                <a:pPr algn="ctr"/>
                <a:r>
                  <a:rPr lang="zh-CN" altLang="en-US" sz="1400" b="1" dirty="0">
                    <a:latin typeface="Times New Roman" panose="02020603050405020304" pitchFamily="18" charset="0"/>
                    <a:ea typeface="宋体" panose="02010600030101010101" pitchFamily="2" charset="-122"/>
                  </a:rPr>
                  <a:t>开始</a:t>
                </a:r>
              </a:p>
            </p:txBody>
          </p:sp>
        </p:grpSp>
        <p:sp>
          <p:nvSpPr>
            <p:cNvPr id="34823" name="Text Box 110"/>
            <p:cNvSpPr txBox="1"/>
            <p:nvPr/>
          </p:nvSpPr>
          <p:spPr>
            <a:xfrm>
              <a:off x="2559" y="302"/>
              <a:ext cx="600" cy="140"/>
            </a:xfrm>
            <a:prstGeom prst="rect">
              <a:avLst/>
            </a:prstGeom>
            <a:noFill/>
            <a:ln w="9525"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en-US" altLang="zh-CN" sz="1400" b="1" dirty="0">
                  <a:latin typeface="Times New Roman" panose="02020603050405020304" pitchFamily="18" charset="0"/>
                  <a:ea typeface="宋体" panose="02010600030101010101" pitchFamily="2" charset="-122"/>
                </a:rPr>
                <a:t>Gen=0</a:t>
              </a:r>
            </a:p>
          </p:txBody>
        </p:sp>
        <p:sp>
          <p:nvSpPr>
            <p:cNvPr id="34824" name="Text Box 111"/>
            <p:cNvSpPr txBox="1"/>
            <p:nvPr/>
          </p:nvSpPr>
          <p:spPr>
            <a:xfrm>
              <a:off x="2583" y="536"/>
              <a:ext cx="584" cy="140"/>
            </a:xfrm>
            <a:prstGeom prst="rect">
              <a:avLst/>
            </a:prstGeom>
            <a:noFill/>
            <a:ln w="9525"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zh-CN" altLang="en-US" sz="1400" b="1" dirty="0">
                  <a:latin typeface="Times New Roman" panose="02020603050405020304" pitchFamily="18" charset="0"/>
                  <a:ea typeface="宋体" panose="02010600030101010101" pitchFamily="2" charset="-122"/>
                </a:rPr>
                <a:t>编码</a:t>
              </a:r>
            </a:p>
          </p:txBody>
        </p:sp>
        <p:sp>
          <p:nvSpPr>
            <p:cNvPr id="34825" name="Text Box 112"/>
            <p:cNvSpPr txBox="1"/>
            <p:nvPr/>
          </p:nvSpPr>
          <p:spPr>
            <a:xfrm>
              <a:off x="2190" y="782"/>
              <a:ext cx="1337" cy="140"/>
            </a:xfrm>
            <a:prstGeom prst="rect">
              <a:avLst/>
            </a:prstGeom>
            <a:noFill/>
            <a:ln w="9525"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zh-CN" altLang="en-US" sz="1400" b="1" dirty="0">
                  <a:latin typeface="Times New Roman" panose="02020603050405020304" pitchFamily="18" charset="0"/>
                  <a:ea typeface="宋体" panose="02010600030101010101" pitchFamily="2" charset="-122"/>
                </a:rPr>
                <a:t>随机产生</a:t>
              </a:r>
              <a:r>
                <a:rPr lang="en-US" altLang="zh-CN" sz="1400" b="1" dirty="0">
                  <a:latin typeface="Times New Roman" panose="02020603050405020304" pitchFamily="18" charset="0"/>
                  <a:ea typeface="宋体" panose="02010600030101010101" pitchFamily="2" charset="-122"/>
                </a:rPr>
                <a:t>M</a:t>
              </a:r>
              <a:r>
                <a:rPr lang="zh-CN" altLang="en-US" sz="1400" b="1" dirty="0">
                  <a:latin typeface="Times New Roman" panose="02020603050405020304" pitchFamily="18" charset="0"/>
                  <a:ea typeface="宋体" panose="02010600030101010101" pitchFamily="2" charset="-122"/>
                </a:rPr>
                <a:t>个初始个体</a:t>
              </a:r>
            </a:p>
          </p:txBody>
        </p:sp>
        <p:grpSp>
          <p:nvGrpSpPr>
            <p:cNvPr id="34826" name="Group 113"/>
            <p:cNvGrpSpPr/>
            <p:nvPr/>
          </p:nvGrpSpPr>
          <p:grpSpPr>
            <a:xfrm>
              <a:off x="2038" y="1015"/>
              <a:ext cx="1594" cy="228"/>
              <a:chOff x="3359" y="1111"/>
              <a:chExt cx="1594" cy="228"/>
            </a:xfrm>
          </p:grpSpPr>
          <p:sp>
            <p:nvSpPr>
              <p:cNvPr id="34827" name="AutoShape 114"/>
              <p:cNvSpPr/>
              <p:nvPr/>
            </p:nvSpPr>
            <p:spPr>
              <a:xfrm>
                <a:off x="3359" y="1111"/>
                <a:ext cx="1594" cy="228"/>
              </a:xfrm>
              <a:prstGeom prst="flowChartDecision">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4828" name="Text Box 115"/>
              <p:cNvSpPr txBox="1"/>
              <p:nvPr/>
            </p:nvSpPr>
            <p:spPr>
              <a:xfrm>
                <a:off x="3756" y="1139"/>
                <a:ext cx="844" cy="192"/>
              </a:xfrm>
              <a:prstGeom prst="rect">
                <a:avLst/>
              </a:prstGeom>
              <a:noFill/>
              <a:ln w="9525">
                <a:noFill/>
              </a:ln>
            </p:spPr>
            <p:txBody>
              <a:bodyPr wrap="none" anchor="t">
                <a:spAutoFit/>
              </a:bodyPr>
              <a:lstStyle/>
              <a:p>
                <a:pPr algn="ctr"/>
                <a:r>
                  <a:rPr lang="zh-CN" altLang="en-US" sz="1400" b="1" dirty="0">
                    <a:latin typeface="Times New Roman" panose="02020603050405020304" pitchFamily="18" charset="0"/>
                    <a:ea typeface="宋体" panose="02010600030101010101" pitchFamily="2" charset="-122"/>
                  </a:rPr>
                  <a:t>满足终止条件</a:t>
                </a:r>
                <a:r>
                  <a:rPr lang="en-US" altLang="zh-CN" sz="1400" b="1" dirty="0">
                    <a:latin typeface="Times New Roman" panose="02020603050405020304" pitchFamily="18" charset="0"/>
                    <a:ea typeface="宋体" panose="02010600030101010101" pitchFamily="2" charset="-122"/>
                  </a:rPr>
                  <a:t>?</a:t>
                </a:r>
              </a:p>
            </p:txBody>
          </p:sp>
        </p:grpSp>
        <p:sp>
          <p:nvSpPr>
            <p:cNvPr id="34829" name="Text Box 116"/>
            <p:cNvSpPr txBox="1"/>
            <p:nvPr/>
          </p:nvSpPr>
          <p:spPr>
            <a:xfrm>
              <a:off x="2206" y="1374"/>
              <a:ext cx="1337" cy="140"/>
            </a:xfrm>
            <a:prstGeom prst="rect">
              <a:avLst/>
            </a:prstGeom>
            <a:noFill/>
            <a:ln w="9525"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zh-CN" altLang="en-US" sz="1400" b="1" dirty="0">
                  <a:latin typeface="Times New Roman" panose="02020603050405020304" pitchFamily="18" charset="0"/>
                  <a:ea typeface="宋体" panose="02010600030101010101" pitchFamily="2" charset="-122"/>
                </a:rPr>
                <a:t>计算群体中各个体适应度</a:t>
              </a:r>
            </a:p>
          </p:txBody>
        </p:sp>
        <p:sp>
          <p:nvSpPr>
            <p:cNvPr id="34830" name="Text Box 117"/>
            <p:cNvSpPr txBox="1"/>
            <p:nvPr/>
          </p:nvSpPr>
          <p:spPr>
            <a:xfrm>
              <a:off x="2134" y="1622"/>
              <a:ext cx="1544" cy="140"/>
            </a:xfrm>
            <a:prstGeom prst="rect">
              <a:avLst/>
            </a:prstGeom>
            <a:noFill/>
            <a:ln w="9525"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zh-CN" altLang="en-US" sz="1400" b="1" dirty="0">
                  <a:latin typeface="Times New Roman" panose="02020603050405020304" pitchFamily="18" charset="0"/>
                  <a:ea typeface="宋体" panose="02010600030101010101" pitchFamily="2" charset="-122"/>
                </a:rPr>
                <a:t>从左至右依次执行遗传算子</a:t>
              </a:r>
            </a:p>
          </p:txBody>
        </p:sp>
        <p:sp>
          <p:nvSpPr>
            <p:cNvPr id="34831" name="Text Box 118"/>
            <p:cNvSpPr txBox="1"/>
            <p:nvPr/>
          </p:nvSpPr>
          <p:spPr>
            <a:xfrm>
              <a:off x="1088" y="1912"/>
              <a:ext cx="418" cy="140"/>
            </a:xfrm>
            <a:prstGeom prst="rect">
              <a:avLst/>
            </a:prstGeom>
            <a:noFill/>
            <a:ln w="9525"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en-US" altLang="zh-CN" sz="1400" b="1" dirty="0">
                  <a:latin typeface="Times New Roman" panose="02020603050405020304" pitchFamily="18" charset="0"/>
                  <a:ea typeface="宋体" panose="02010600030101010101" pitchFamily="2" charset="-122"/>
                </a:rPr>
                <a:t>j = 0</a:t>
              </a:r>
            </a:p>
          </p:txBody>
        </p:sp>
        <p:sp>
          <p:nvSpPr>
            <p:cNvPr id="34832" name="Text Box 119"/>
            <p:cNvSpPr txBox="1"/>
            <p:nvPr/>
          </p:nvSpPr>
          <p:spPr>
            <a:xfrm>
              <a:off x="2690" y="1912"/>
              <a:ext cx="418" cy="140"/>
            </a:xfrm>
            <a:prstGeom prst="rect">
              <a:avLst/>
            </a:prstGeom>
            <a:noFill/>
            <a:ln w="9525"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en-US" altLang="zh-CN" sz="1400" b="1" dirty="0">
                  <a:latin typeface="Times New Roman" panose="02020603050405020304" pitchFamily="18" charset="0"/>
                  <a:ea typeface="宋体" panose="02010600030101010101" pitchFamily="2" charset="-122"/>
                </a:rPr>
                <a:t>j = 0</a:t>
              </a:r>
            </a:p>
          </p:txBody>
        </p:sp>
        <p:sp>
          <p:nvSpPr>
            <p:cNvPr id="34833" name="Text Box 120"/>
            <p:cNvSpPr txBox="1"/>
            <p:nvPr/>
          </p:nvSpPr>
          <p:spPr>
            <a:xfrm>
              <a:off x="4318" y="1904"/>
              <a:ext cx="418" cy="140"/>
            </a:xfrm>
            <a:prstGeom prst="rect">
              <a:avLst/>
            </a:prstGeom>
            <a:noFill/>
            <a:ln w="9525"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en-US" altLang="zh-CN" sz="1400" b="1" dirty="0">
                  <a:latin typeface="Times New Roman" panose="02020603050405020304" pitchFamily="18" charset="0"/>
                  <a:ea typeface="宋体" panose="02010600030101010101" pitchFamily="2" charset="-122"/>
                </a:rPr>
                <a:t>j = 0</a:t>
              </a:r>
            </a:p>
          </p:txBody>
        </p:sp>
        <p:sp>
          <p:nvSpPr>
            <p:cNvPr id="34834" name="Text Box 121"/>
            <p:cNvSpPr txBox="1"/>
            <p:nvPr/>
          </p:nvSpPr>
          <p:spPr>
            <a:xfrm>
              <a:off x="676" y="2218"/>
              <a:ext cx="1351" cy="140"/>
            </a:xfrm>
            <a:prstGeom prst="rect">
              <a:avLst/>
            </a:prstGeom>
            <a:noFill/>
            <a:ln w="9525"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zh-CN" altLang="en-US" sz="1400" b="1" dirty="0">
                  <a:latin typeface="Times New Roman" panose="02020603050405020304" pitchFamily="18" charset="0"/>
                  <a:ea typeface="宋体" panose="02010600030101010101" pitchFamily="2" charset="-122"/>
                </a:rPr>
                <a:t>根据适应度选择复制个体</a:t>
              </a:r>
            </a:p>
          </p:txBody>
        </p:sp>
        <p:sp>
          <p:nvSpPr>
            <p:cNvPr id="34835" name="Text Box 122"/>
            <p:cNvSpPr txBox="1"/>
            <p:nvPr/>
          </p:nvSpPr>
          <p:spPr>
            <a:xfrm>
              <a:off x="2329" y="2218"/>
              <a:ext cx="1133" cy="140"/>
            </a:xfrm>
            <a:prstGeom prst="rect">
              <a:avLst/>
            </a:prstGeom>
            <a:noFill/>
            <a:ln w="9525"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zh-CN" altLang="en-US" sz="1400" b="1" dirty="0">
                  <a:latin typeface="Times New Roman" panose="02020603050405020304" pitchFamily="18" charset="0"/>
                  <a:ea typeface="宋体" panose="02010600030101010101" pitchFamily="2" charset="-122"/>
                </a:rPr>
                <a:t>选择两个交叉个体</a:t>
              </a:r>
            </a:p>
          </p:txBody>
        </p:sp>
        <p:sp>
          <p:nvSpPr>
            <p:cNvPr id="34836" name="Text Box 123"/>
            <p:cNvSpPr txBox="1"/>
            <p:nvPr/>
          </p:nvSpPr>
          <p:spPr>
            <a:xfrm>
              <a:off x="3957" y="2210"/>
              <a:ext cx="1121" cy="140"/>
            </a:xfrm>
            <a:prstGeom prst="rect">
              <a:avLst/>
            </a:prstGeom>
            <a:noFill/>
            <a:ln w="9525"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zh-CN" altLang="en-US" sz="1400" b="1" dirty="0">
                  <a:latin typeface="Times New Roman" panose="02020603050405020304" pitchFamily="18" charset="0"/>
                  <a:ea typeface="宋体" panose="02010600030101010101" pitchFamily="2" charset="-122"/>
                </a:rPr>
                <a:t>选择个体变异点</a:t>
              </a:r>
            </a:p>
          </p:txBody>
        </p:sp>
        <p:sp>
          <p:nvSpPr>
            <p:cNvPr id="34837" name="Text Box 124"/>
            <p:cNvSpPr txBox="1"/>
            <p:nvPr/>
          </p:nvSpPr>
          <p:spPr>
            <a:xfrm>
              <a:off x="4140" y="2486"/>
              <a:ext cx="772" cy="140"/>
            </a:xfrm>
            <a:prstGeom prst="rect">
              <a:avLst/>
            </a:prstGeom>
            <a:noFill/>
            <a:ln w="9525"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zh-CN" altLang="en-US" sz="1400" b="1" dirty="0">
                  <a:latin typeface="Times New Roman" panose="02020603050405020304" pitchFamily="18" charset="0"/>
                  <a:ea typeface="宋体" panose="02010600030101010101" pitchFamily="2" charset="-122"/>
                </a:rPr>
                <a:t>执行变异</a:t>
              </a:r>
            </a:p>
          </p:txBody>
        </p:sp>
        <p:sp>
          <p:nvSpPr>
            <p:cNvPr id="34838" name="Text Box 125"/>
            <p:cNvSpPr txBox="1"/>
            <p:nvPr/>
          </p:nvSpPr>
          <p:spPr>
            <a:xfrm>
              <a:off x="2526" y="2494"/>
              <a:ext cx="772" cy="140"/>
            </a:xfrm>
            <a:prstGeom prst="rect">
              <a:avLst/>
            </a:prstGeom>
            <a:noFill/>
            <a:ln w="9525"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zh-CN" altLang="en-US" sz="1400" b="1" dirty="0">
                  <a:latin typeface="Times New Roman" panose="02020603050405020304" pitchFamily="18" charset="0"/>
                  <a:ea typeface="宋体" panose="02010600030101010101" pitchFamily="2" charset="-122"/>
                </a:rPr>
                <a:t>执行交叉</a:t>
              </a:r>
            </a:p>
          </p:txBody>
        </p:sp>
        <p:sp>
          <p:nvSpPr>
            <p:cNvPr id="34839" name="Text Box 126"/>
            <p:cNvSpPr txBox="1"/>
            <p:nvPr/>
          </p:nvSpPr>
          <p:spPr>
            <a:xfrm>
              <a:off x="892" y="2490"/>
              <a:ext cx="772" cy="140"/>
            </a:xfrm>
            <a:prstGeom prst="rect">
              <a:avLst/>
            </a:prstGeom>
            <a:noFill/>
            <a:ln w="9525"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zh-CN" altLang="en-US" sz="1400" b="1" dirty="0">
                  <a:latin typeface="Times New Roman" panose="02020603050405020304" pitchFamily="18" charset="0"/>
                  <a:ea typeface="宋体" panose="02010600030101010101" pitchFamily="2" charset="-122"/>
                </a:rPr>
                <a:t>执行复制</a:t>
              </a:r>
            </a:p>
          </p:txBody>
        </p:sp>
        <p:sp>
          <p:nvSpPr>
            <p:cNvPr id="34840" name="Text Box 127"/>
            <p:cNvSpPr txBox="1"/>
            <p:nvPr/>
          </p:nvSpPr>
          <p:spPr>
            <a:xfrm>
              <a:off x="820" y="2769"/>
              <a:ext cx="932" cy="274"/>
            </a:xfrm>
            <a:prstGeom prst="rect">
              <a:avLst/>
            </a:prstGeom>
            <a:noFill/>
            <a:ln w="9525"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zh-CN" altLang="en-US" sz="1400" b="1" dirty="0">
                  <a:latin typeface="Times New Roman" panose="02020603050405020304" pitchFamily="18" charset="0"/>
                  <a:ea typeface="宋体" panose="02010600030101010101" pitchFamily="2" charset="-122"/>
                </a:rPr>
                <a:t>将复制的个体添入新群体中</a:t>
              </a:r>
            </a:p>
          </p:txBody>
        </p:sp>
        <p:sp>
          <p:nvSpPr>
            <p:cNvPr id="34841" name="Text Box 128"/>
            <p:cNvSpPr txBox="1"/>
            <p:nvPr/>
          </p:nvSpPr>
          <p:spPr>
            <a:xfrm>
              <a:off x="2329" y="2771"/>
              <a:ext cx="1158" cy="274"/>
            </a:xfrm>
            <a:prstGeom prst="rect">
              <a:avLst/>
            </a:prstGeom>
            <a:noFill/>
            <a:ln w="9525"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zh-CN" altLang="en-US" sz="1400" b="1" dirty="0">
                  <a:latin typeface="Times New Roman" panose="02020603050405020304" pitchFamily="18" charset="0"/>
                  <a:ea typeface="宋体" panose="02010600030101010101" pitchFamily="2" charset="-122"/>
                </a:rPr>
                <a:t>将交叉后的两个新个体添入新群体中</a:t>
              </a:r>
            </a:p>
          </p:txBody>
        </p:sp>
        <p:sp>
          <p:nvSpPr>
            <p:cNvPr id="34842" name="Text Box 129"/>
            <p:cNvSpPr txBox="1"/>
            <p:nvPr/>
          </p:nvSpPr>
          <p:spPr>
            <a:xfrm>
              <a:off x="4024" y="2779"/>
              <a:ext cx="1037" cy="274"/>
            </a:xfrm>
            <a:prstGeom prst="rect">
              <a:avLst/>
            </a:prstGeom>
            <a:noFill/>
            <a:ln w="9525"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zh-CN" altLang="en-US" sz="1400" b="1" dirty="0">
                  <a:latin typeface="Times New Roman" panose="02020603050405020304" pitchFamily="18" charset="0"/>
                  <a:ea typeface="宋体" panose="02010600030101010101" pitchFamily="2" charset="-122"/>
                </a:rPr>
                <a:t>将变异后的个体添入新群体中</a:t>
              </a:r>
            </a:p>
          </p:txBody>
        </p:sp>
        <p:sp>
          <p:nvSpPr>
            <p:cNvPr id="34843" name="Text Box 130"/>
            <p:cNvSpPr txBox="1"/>
            <p:nvPr/>
          </p:nvSpPr>
          <p:spPr>
            <a:xfrm>
              <a:off x="1078" y="3183"/>
              <a:ext cx="418" cy="140"/>
            </a:xfrm>
            <a:prstGeom prst="rect">
              <a:avLst/>
            </a:prstGeom>
            <a:noFill/>
            <a:ln w="9525"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en-US" altLang="zh-CN" sz="1400" b="1" dirty="0">
                  <a:latin typeface="Times New Roman" panose="02020603050405020304" pitchFamily="18" charset="0"/>
                  <a:ea typeface="宋体" panose="02010600030101010101" pitchFamily="2" charset="-122"/>
                </a:rPr>
                <a:t>j = j+1</a:t>
              </a:r>
            </a:p>
          </p:txBody>
        </p:sp>
        <p:sp>
          <p:nvSpPr>
            <p:cNvPr id="34844" name="Text Box 131"/>
            <p:cNvSpPr txBox="1"/>
            <p:nvPr/>
          </p:nvSpPr>
          <p:spPr>
            <a:xfrm>
              <a:off x="2706" y="3183"/>
              <a:ext cx="418" cy="140"/>
            </a:xfrm>
            <a:prstGeom prst="rect">
              <a:avLst/>
            </a:prstGeom>
            <a:noFill/>
            <a:ln w="9525"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en-US" altLang="zh-CN" sz="1400" b="1" dirty="0">
                  <a:latin typeface="Times New Roman" panose="02020603050405020304" pitchFamily="18" charset="0"/>
                  <a:ea typeface="宋体" panose="02010600030101010101" pitchFamily="2" charset="-122"/>
                </a:rPr>
                <a:t>j = j+2</a:t>
              </a:r>
            </a:p>
          </p:txBody>
        </p:sp>
        <p:sp>
          <p:nvSpPr>
            <p:cNvPr id="34845" name="Text Box 132"/>
            <p:cNvSpPr txBox="1"/>
            <p:nvPr/>
          </p:nvSpPr>
          <p:spPr>
            <a:xfrm>
              <a:off x="4333" y="3191"/>
              <a:ext cx="418" cy="140"/>
            </a:xfrm>
            <a:prstGeom prst="rect">
              <a:avLst/>
            </a:prstGeom>
            <a:noFill/>
            <a:ln w="9525"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en-US" altLang="zh-CN" sz="1400" b="1" dirty="0">
                  <a:latin typeface="Times New Roman" panose="02020603050405020304" pitchFamily="18" charset="0"/>
                  <a:ea typeface="宋体" panose="02010600030101010101" pitchFamily="2" charset="-122"/>
                </a:rPr>
                <a:t>j = j+1</a:t>
              </a:r>
            </a:p>
          </p:txBody>
        </p:sp>
        <p:grpSp>
          <p:nvGrpSpPr>
            <p:cNvPr id="34846" name="Group 133"/>
            <p:cNvGrpSpPr/>
            <p:nvPr/>
          </p:nvGrpSpPr>
          <p:grpSpPr>
            <a:xfrm>
              <a:off x="780" y="3461"/>
              <a:ext cx="1068" cy="228"/>
              <a:chOff x="3359" y="1111"/>
              <a:chExt cx="1594" cy="228"/>
            </a:xfrm>
          </p:grpSpPr>
          <p:sp>
            <p:nvSpPr>
              <p:cNvPr id="34847" name="AutoShape 134"/>
              <p:cNvSpPr/>
              <p:nvPr/>
            </p:nvSpPr>
            <p:spPr>
              <a:xfrm>
                <a:off x="3359" y="1111"/>
                <a:ext cx="1594" cy="228"/>
              </a:xfrm>
              <a:prstGeom prst="flowChartDecision">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4848" name="Text Box 135"/>
              <p:cNvSpPr txBox="1"/>
              <p:nvPr/>
            </p:nvSpPr>
            <p:spPr>
              <a:xfrm>
                <a:off x="3798" y="1123"/>
                <a:ext cx="759" cy="212"/>
              </a:xfrm>
              <a:prstGeom prst="rect">
                <a:avLst/>
              </a:prstGeom>
              <a:noFill/>
              <a:ln w="9525">
                <a:noFill/>
              </a:ln>
            </p:spPr>
            <p:txBody>
              <a:bodyPr wrap="none" anchor="t">
                <a:spAutoFit/>
              </a:bodyPr>
              <a:lstStyle/>
              <a:p>
                <a:pPr algn="ctr"/>
                <a:r>
                  <a:rPr lang="zh-CN" altLang="en-US" sz="1400" b="1" dirty="0">
                    <a:latin typeface="Times New Roman" panose="02020603050405020304" pitchFamily="18" charset="0"/>
                    <a:ea typeface="宋体" panose="02010600030101010101" pitchFamily="2" charset="-122"/>
                  </a:rPr>
                  <a:t> </a:t>
                </a:r>
                <a:r>
                  <a:rPr lang="en-US" altLang="zh-CN" sz="1600" b="1" dirty="0">
                    <a:latin typeface="Times New Roman" panose="02020603050405020304" pitchFamily="18" charset="0"/>
                    <a:ea typeface="宋体" panose="02010600030101010101" pitchFamily="2" charset="-122"/>
                  </a:rPr>
                  <a:t>j = M?</a:t>
                </a:r>
              </a:p>
            </p:txBody>
          </p:sp>
        </p:grpSp>
        <p:grpSp>
          <p:nvGrpSpPr>
            <p:cNvPr id="34849" name="Group 136"/>
            <p:cNvGrpSpPr/>
            <p:nvPr/>
          </p:nvGrpSpPr>
          <p:grpSpPr>
            <a:xfrm>
              <a:off x="2409" y="3461"/>
              <a:ext cx="1068" cy="228"/>
              <a:chOff x="3359" y="1111"/>
              <a:chExt cx="1594" cy="228"/>
            </a:xfrm>
          </p:grpSpPr>
          <p:sp>
            <p:nvSpPr>
              <p:cNvPr id="34850" name="AutoShape 137"/>
              <p:cNvSpPr/>
              <p:nvPr/>
            </p:nvSpPr>
            <p:spPr>
              <a:xfrm>
                <a:off x="3359" y="1111"/>
                <a:ext cx="1594" cy="228"/>
              </a:xfrm>
              <a:prstGeom prst="flowChartDecision">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4851" name="Text Box 138"/>
              <p:cNvSpPr txBox="1"/>
              <p:nvPr/>
            </p:nvSpPr>
            <p:spPr>
              <a:xfrm>
                <a:off x="3693" y="1123"/>
                <a:ext cx="972" cy="212"/>
              </a:xfrm>
              <a:prstGeom prst="rect">
                <a:avLst/>
              </a:prstGeom>
              <a:noFill/>
              <a:ln w="9525">
                <a:noFill/>
              </a:ln>
            </p:spPr>
            <p:txBody>
              <a:bodyPr wrap="none" anchor="t">
                <a:spAutoFit/>
              </a:bodyPr>
              <a:lstStyle/>
              <a:p>
                <a:pPr algn="ctr"/>
                <a:r>
                  <a:rPr lang="zh-CN" altLang="en-US" sz="1400" b="1" dirty="0">
                    <a:latin typeface="Times New Roman" panose="02020603050405020304" pitchFamily="18" charset="0"/>
                    <a:ea typeface="宋体" panose="02010600030101010101" pitchFamily="2" charset="-122"/>
                  </a:rPr>
                  <a:t> </a:t>
                </a:r>
                <a:r>
                  <a:rPr lang="en-US" altLang="zh-CN" sz="1600" b="1" dirty="0">
                    <a:latin typeface="Times New Roman" panose="02020603050405020304" pitchFamily="18" charset="0"/>
                    <a:ea typeface="宋体" panose="02010600030101010101" pitchFamily="2" charset="-122"/>
                  </a:rPr>
                  <a:t>j = p</a:t>
                </a:r>
                <a:r>
                  <a:rPr lang="en-US" altLang="zh-CN" sz="1600" b="1" baseline="-25000" dirty="0">
                    <a:latin typeface="Times New Roman" panose="02020603050405020304" pitchFamily="18" charset="0"/>
                    <a:ea typeface="宋体" panose="02010600030101010101" pitchFamily="2" charset="-122"/>
                  </a:rPr>
                  <a:t>c</a:t>
                </a:r>
                <a:r>
                  <a:rPr lang="en-US" altLang="zh-CN" sz="1600" b="1" dirty="0">
                    <a:latin typeface="Times New Roman" panose="02020603050405020304" pitchFamily="18" charset="0"/>
                    <a:ea typeface="宋体" panose="02010600030101010101" pitchFamily="2" charset="-122"/>
                  </a:rPr>
                  <a:t>·M?</a:t>
                </a:r>
              </a:p>
            </p:txBody>
          </p:sp>
        </p:grpSp>
        <p:grpSp>
          <p:nvGrpSpPr>
            <p:cNvPr id="34852" name="Group 139"/>
            <p:cNvGrpSpPr/>
            <p:nvPr/>
          </p:nvGrpSpPr>
          <p:grpSpPr>
            <a:xfrm>
              <a:off x="3867" y="3465"/>
              <a:ext cx="1386" cy="228"/>
              <a:chOff x="3359" y="1111"/>
              <a:chExt cx="1594" cy="228"/>
            </a:xfrm>
          </p:grpSpPr>
          <p:sp>
            <p:nvSpPr>
              <p:cNvPr id="34853" name="AutoShape 140"/>
              <p:cNvSpPr/>
              <p:nvPr/>
            </p:nvSpPr>
            <p:spPr>
              <a:xfrm>
                <a:off x="3359" y="1111"/>
                <a:ext cx="1594" cy="228"/>
              </a:xfrm>
              <a:prstGeom prst="flowChartDecision">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4854" name="Text Box 141"/>
              <p:cNvSpPr txBox="1"/>
              <p:nvPr/>
            </p:nvSpPr>
            <p:spPr>
              <a:xfrm>
                <a:off x="3719" y="1123"/>
                <a:ext cx="922" cy="212"/>
              </a:xfrm>
              <a:prstGeom prst="rect">
                <a:avLst/>
              </a:prstGeom>
              <a:noFill/>
              <a:ln w="9525">
                <a:noFill/>
              </a:ln>
            </p:spPr>
            <p:txBody>
              <a:bodyPr wrap="none" anchor="t">
                <a:spAutoFit/>
              </a:bodyPr>
              <a:lstStyle/>
              <a:p>
                <a:pPr algn="ctr"/>
                <a:r>
                  <a:rPr lang="zh-CN" altLang="en-US" sz="1400" b="1" dirty="0">
                    <a:latin typeface="Times New Roman" panose="02020603050405020304" pitchFamily="18" charset="0"/>
                    <a:ea typeface="宋体" panose="02010600030101010101" pitchFamily="2" charset="-122"/>
                  </a:rPr>
                  <a:t> </a:t>
                </a:r>
                <a:r>
                  <a:rPr lang="en-US" altLang="zh-CN" sz="1600" b="1" dirty="0">
                    <a:latin typeface="Times New Roman" panose="02020603050405020304" pitchFamily="18" charset="0"/>
                    <a:ea typeface="宋体" panose="02010600030101010101" pitchFamily="2" charset="-122"/>
                  </a:rPr>
                  <a:t>j = p</a:t>
                </a:r>
                <a:r>
                  <a:rPr lang="en-US" altLang="zh-CN" sz="1600" b="1" baseline="-25000" dirty="0">
                    <a:latin typeface="Times New Roman" panose="02020603050405020304" pitchFamily="18" charset="0"/>
                    <a:ea typeface="宋体" panose="02010600030101010101" pitchFamily="2" charset="-122"/>
                  </a:rPr>
                  <a:t>m</a:t>
                </a:r>
                <a:r>
                  <a:rPr lang="en-US" altLang="zh-CN" sz="1600" b="1" dirty="0">
                    <a:latin typeface="Times New Roman" panose="02020603050405020304" pitchFamily="18" charset="0"/>
                    <a:ea typeface="宋体" panose="02010600030101010101" pitchFamily="2" charset="-122"/>
                  </a:rPr>
                  <a:t>·L·M?</a:t>
                </a:r>
              </a:p>
            </p:txBody>
          </p:sp>
        </p:grpSp>
        <p:sp>
          <p:nvSpPr>
            <p:cNvPr id="34855" name="Text Box 142"/>
            <p:cNvSpPr txBox="1"/>
            <p:nvPr/>
          </p:nvSpPr>
          <p:spPr>
            <a:xfrm>
              <a:off x="2567" y="3877"/>
              <a:ext cx="723" cy="140"/>
            </a:xfrm>
            <a:prstGeom prst="rect">
              <a:avLst/>
            </a:prstGeom>
            <a:noFill/>
            <a:ln w="9525"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en-US" altLang="zh-CN" sz="1400" b="1" dirty="0">
                  <a:latin typeface="Times New Roman" panose="02020603050405020304" pitchFamily="18" charset="0"/>
                  <a:ea typeface="宋体" panose="02010600030101010101" pitchFamily="2" charset="-122"/>
                </a:rPr>
                <a:t>Gen=Gen+1</a:t>
              </a:r>
            </a:p>
          </p:txBody>
        </p:sp>
        <p:sp>
          <p:nvSpPr>
            <p:cNvPr id="34856" name="Text Box 143"/>
            <p:cNvSpPr txBox="1"/>
            <p:nvPr/>
          </p:nvSpPr>
          <p:spPr>
            <a:xfrm>
              <a:off x="4625" y="1064"/>
              <a:ext cx="600" cy="140"/>
            </a:xfrm>
            <a:prstGeom prst="rect">
              <a:avLst/>
            </a:prstGeom>
            <a:noFill/>
            <a:ln w="9525" cap="flat" cmpd="sng">
              <a:solidFill>
                <a:schemeClr val="tx1"/>
              </a:solidFill>
              <a:prstDash val="solid"/>
              <a:miter/>
              <a:headEnd type="none" w="med" len="med"/>
              <a:tailEnd type="none" w="med" len="med"/>
            </a:ln>
          </p:spPr>
          <p:txBody>
            <a:bodyPr lIns="0" tIns="0" rIns="0" bIns="0" anchor="t">
              <a:spAutoFit/>
            </a:bodyPr>
            <a:lstStyle/>
            <a:p>
              <a:pPr algn="ctr">
                <a:spcBef>
                  <a:spcPct val="50000"/>
                </a:spcBef>
              </a:pPr>
              <a:r>
                <a:rPr lang="zh-CN" altLang="en-US" sz="1400" b="1" dirty="0">
                  <a:latin typeface="Times New Roman" panose="02020603050405020304" pitchFamily="18" charset="0"/>
                  <a:ea typeface="宋体" panose="02010600030101010101" pitchFamily="2" charset="-122"/>
                </a:rPr>
                <a:t>输出结果</a:t>
              </a:r>
            </a:p>
          </p:txBody>
        </p:sp>
        <p:grpSp>
          <p:nvGrpSpPr>
            <p:cNvPr id="34857" name="Group 144"/>
            <p:cNvGrpSpPr/>
            <p:nvPr/>
          </p:nvGrpSpPr>
          <p:grpSpPr>
            <a:xfrm>
              <a:off x="4709" y="1338"/>
              <a:ext cx="471" cy="192"/>
              <a:chOff x="4040" y="64"/>
              <a:chExt cx="471" cy="192"/>
            </a:xfrm>
          </p:grpSpPr>
          <p:sp>
            <p:nvSpPr>
              <p:cNvPr id="34858" name="AutoShape 145"/>
              <p:cNvSpPr/>
              <p:nvPr/>
            </p:nvSpPr>
            <p:spPr>
              <a:xfrm>
                <a:off x="4040" y="84"/>
                <a:ext cx="471" cy="156"/>
              </a:xfrm>
              <a:prstGeom prst="flowChartTerminator">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34859" name="Text Box 146"/>
              <p:cNvSpPr txBox="1"/>
              <p:nvPr/>
            </p:nvSpPr>
            <p:spPr>
              <a:xfrm>
                <a:off x="4088" y="64"/>
                <a:ext cx="340" cy="192"/>
              </a:xfrm>
              <a:prstGeom prst="rect">
                <a:avLst/>
              </a:prstGeom>
              <a:noFill/>
              <a:ln w="9525">
                <a:noFill/>
              </a:ln>
            </p:spPr>
            <p:txBody>
              <a:bodyPr anchor="t">
                <a:spAutoFit/>
              </a:bodyPr>
              <a:lstStyle/>
              <a:p>
                <a:pPr algn="ctr"/>
                <a:r>
                  <a:rPr lang="zh-CN" altLang="en-US" sz="1400" b="1" dirty="0">
                    <a:latin typeface="Times New Roman" panose="02020603050405020304" pitchFamily="18" charset="0"/>
                    <a:ea typeface="宋体" panose="02010600030101010101" pitchFamily="2" charset="-122"/>
                  </a:rPr>
                  <a:t>终止</a:t>
                </a:r>
              </a:p>
            </p:txBody>
          </p:sp>
        </p:grpSp>
        <p:sp>
          <p:nvSpPr>
            <p:cNvPr id="34860" name="Line 147"/>
            <p:cNvSpPr/>
            <p:nvPr/>
          </p:nvSpPr>
          <p:spPr>
            <a:xfrm>
              <a:off x="2818" y="208"/>
              <a:ext cx="0" cy="94"/>
            </a:xfrm>
            <a:prstGeom prst="line">
              <a:avLst/>
            </a:prstGeom>
            <a:ln w="9525" cap="flat" cmpd="sng">
              <a:solidFill>
                <a:schemeClr val="tx1"/>
              </a:solidFill>
              <a:prstDash val="solid"/>
              <a:round/>
              <a:headEnd type="none" w="med" len="med"/>
              <a:tailEnd type="triangle" w="sm" len="sm"/>
            </a:ln>
          </p:spPr>
        </p:sp>
        <p:sp>
          <p:nvSpPr>
            <p:cNvPr id="34861" name="Line 148"/>
            <p:cNvSpPr/>
            <p:nvPr/>
          </p:nvSpPr>
          <p:spPr>
            <a:xfrm>
              <a:off x="2826" y="448"/>
              <a:ext cx="0" cy="78"/>
            </a:xfrm>
            <a:prstGeom prst="line">
              <a:avLst/>
            </a:prstGeom>
            <a:ln w="9525" cap="flat" cmpd="sng">
              <a:solidFill>
                <a:schemeClr val="tx1"/>
              </a:solidFill>
              <a:prstDash val="solid"/>
              <a:round/>
              <a:headEnd type="none" w="med" len="med"/>
              <a:tailEnd type="triangle" w="sm" len="sm"/>
            </a:ln>
          </p:spPr>
        </p:sp>
        <p:sp>
          <p:nvSpPr>
            <p:cNvPr id="34862" name="Line 149"/>
            <p:cNvSpPr/>
            <p:nvPr/>
          </p:nvSpPr>
          <p:spPr>
            <a:xfrm>
              <a:off x="2834" y="676"/>
              <a:ext cx="0" cy="98"/>
            </a:xfrm>
            <a:prstGeom prst="line">
              <a:avLst/>
            </a:prstGeom>
            <a:ln w="9525" cap="flat" cmpd="sng">
              <a:solidFill>
                <a:schemeClr val="tx1"/>
              </a:solidFill>
              <a:prstDash val="solid"/>
              <a:round/>
              <a:headEnd type="none" w="med" len="med"/>
              <a:tailEnd type="triangle" w="sm" len="sm"/>
            </a:ln>
          </p:spPr>
        </p:sp>
        <p:sp>
          <p:nvSpPr>
            <p:cNvPr id="34863" name="Line 150"/>
            <p:cNvSpPr/>
            <p:nvPr/>
          </p:nvSpPr>
          <p:spPr>
            <a:xfrm>
              <a:off x="2834" y="924"/>
              <a:ext cx="0" cy="98"/>
            </a:xfrm>
            <a:prstGeom prst="line">
              <a:avLst/>
            </a:prstGeom>
            <a:ln w="9525" cap="flat" cmpd="sng">
              <a:solidFill>
                <a:schemeClr val="tx1"/>
              </a:solidFill>
              <a:prstDash val="solid"/>
              <a:round/>
              <a:headEnd type="none" w="med" len="med"/>
              <a:tailEnd type="triangle" w="sm" len="sm"/>
            </a:ln>
          </p:spPr>
        </p:sp>
        <p:sp>
          <p:nvSpPr>
            <p:cNvPr id="34864" name="Line 151"/>
            <p:cNvSpPr/>
            <p:nvPr/>
          </p:nvSpPr>
          <p:spPr>
            <a:xfrm>
              <a:off x="2858" y="1244"/>
              <a:ext cx="0" cy="130"/>
            </a:xfrm>
            <a:prstGeom prst="line">
              <a:avLst/>
            </a:prstGeom>
            <a:ln w="9525" cap="flat" cmpd="sng">
              <a:solidFill>
                <a:schemeClr val="tx1"/>
              </a:solidFill>
              <a:prstDash val="solid"/>
              <a:round/>
              <a:headEnd type="none" w="med" len="med"/>
              <a:tailEnd type="triangle" w="sm" len="sm"/>
            </a:ln>
          </p:spPr>
        </p:sp>
        <p:sp>
          <p:nvSpPr>
            <p:cNvPr id="34865" name="Line 152"/>
            <p:cNvSpPr/>
            <p:nvPr/>
          </p:nvSpPr>
          <p:spPr>
            <a:xfrm>
              <a:off x="2874" y="1524"/>
              <a:ext cx="0" cy="98"/>
            </a:xfrm>
            <a:prstGeom prst="line">
              <a:avLst/>
            </a:prstGeom>
            <a:ln w="9525" cap="flat" cmpd="sng">
              <a:solidFill>
                <a:schemeClr val="tx1"/>
              </a:solidFill>
              <a:prstDash val="solid"/>
              <a:round/>
              <a:headEnd type="none" w="med" len="med"/>
              <a:tailEnd type="triangle" w="sm" len="sm"/>
            </a:ln>
          </p:spPr>
        </p:sp>
        <p:sp>
          <p:nvSpPr>
            <p:cNvPr id="34866" name="Line 153"/>
            <p:cNvSpPr/>
            <p:nvPr/>
          </p:nvSpPr>
          <p:spPr>
            <a:xfrm>
              <a:off x="2882" y="1764"/>
              <a:ext cx="0" cy="148"/>
            </a:xfrm>
            <a:prstGeom prst="line">
              <a:avLst/>
            </a:prstGeom>
            <a:ln w="9525" cap="flat" cmpd="sng">
              <a:solidFill>
                <a:schemeClr val="tx1"/>
              </a:solidFill>
              <a:prstDash val="solid"/>
              <a:round/>
              <a:headEnd type="none" w="med" len="med"/>
              <a:tailEnd type="triangle" w="sm" len="sm"/>
            </a:ln>
          </p:spPr>
        </p:sp>
        <p:sp>
          <p:nvSpPr>
            <p:cNvPr id="34867" name="Line 154"/>
            <p:cNvSpPr/>
            <p:nvPr/>
          </p:nvSpPr>
          <p:spPr>
            <a:xfrm>
              <a:off x="2898" y="2068"/>
              <a:ext cx="0" cy="148"/>
            </a:xfrm>
            <a:prstGeom prst="line">
              <a:avLst/>
            </a:prstGeom>
            <a:ln w="9525" cap="flat" cmpd="sng">
              <a:solidFill>
                <a:schemeClr val="tx1"/>
              </a:solidFill>
              <a:prstDash val="solid"/>
              <a:round/>
              <a:headEnd type="none" w="med" len="med"/>
              <a:tailEnd type="triangle" w="sm" len="sm"/>
            </a:ln>
          </p:spPr>
        </p:sp>
        <p:sp>
          <p:nvSpPr>
            <p:cNvPr id="34868" name="Line 155"/>
            <p:cNvSpPr/>
            <p:nvPr/>
          </p:nvSpPr>
          <p:spPr>
            <a:xfrm>
              <a:off x="4525" y="2052"/>
              <a:ext cx="0" cy="148"/>
            </a:xfrm>
            <a:prstGeom prst="line">
              <a:avLst/>
            </a:prstGeom>
            <a:ln w="9525" cap="flat" cmpd="sng">
              <a:solidFill>
                <a:schemeClr val="tx1"/>
              </a:solidFill>
              <a:prstDash val="solid"/>
              <a:round/>
              <a:headEnd type="none" w="med" len="med"/>
              <a:tailEnd type="triangle" w="sm" len="sm"/>
            </a:ln>
          </p:spPr>
        </p:sp>
        <p:sp>
          <p:nvSpPr>
            <p:cNvPr id="34869" name="Line 156"/>
            <p:cNvSpPr/>
            <p:nvPr/>
          </p:nvSpPr>
          <p:spPr>
            <a:xfrm>
              <a:off x="1291" y="2068"/>
              <a:ext cx="0" cy="148"/>
            </a:xfrm>
            <a:prstGeom prst="line">
              <a:avLst/>
            </a:prstGeom>
            <a:ln w="9525" cap="flat" cmpd="sng">
              <a:solidFill>
                <a:schemeClr val="tx1"/>
              </a:solidFill>
              <a:prstDash val="solid"/>
              <a:round/>
              <a:headEnd type="none" w="med" len="med"/>
              <a:tailEnd type="triangle" w="sm" len="sm"/>
            </a:ln>
          </p:spPr>
        </p:sp>
        <p:sp>
          <p:nvSpPr>
            <p:cNvPr id="34870" name="Line 157"/>
            <p:cNvSpPr/>
            <p:nvPr/>
          </p:nvSpPr>
          <p:spPr>
            <a:xfrm>
              <a:off x="1291" y="1694"/>
              <a:ext cx="843" cy="2"/>
            </a:xfrm>
            <a:prstGeom prst="line">
              <a:avLst/>
            </a:prstGeom>
            <a:ln w="9525" cap="flat" cmpd="sng">
              <a:solidFill>
                <a:schemeClr val="tx1"/>
              </a:solidFill>
              <a:prstDash val="solid"/>
              <a:round/>
              <a:headEnd type="none" w="med" len="med"/>
              <a:tailEnd type="none" w="med" len="med"/>
            </a:ln>
          </p:spPr>
        </p:sp>
        <p:sp>
          <p:nvSpPr>
            <p:cNvPr id="34871" name="Line 158"/>
            <p:cNvSpPr/>
            <p:nvPr/>
          </p:nvSpPr>
          <p:spPr>
            <a:xfrm>
              <a:off x="1291" y="1700"/>
              <a:ext cx="0" cy="204"/>
            </a:xfrm>
            <a:prstGeom prst="line">
              <a:avLst/>
            </a:prstGeom>
            <a:ln w="9525" cap="flat" cmpd="sng">
              <a:solidFill>
                <a:schemeClr val="tx1"/>
              </a:solidFill>
              <a:prstDash val="solid"/>
              <a:round/>
              <a:headEnd type="none" w="med" len="med"/>
              <a:tailEnd type="triangle" w="sm" len="sm"/>
            </a:ln>
          </p:spPr>
        </p:sp>
        <p:sp>
          <p:nvSpPr>
            <p:cNvPr id="34872" name="Line 159"/>
            <p:cNvSpPr/>
            <p:nvPr/>
          </p:nvSpPr>
          <p:spPr>
            <a:xfrm>
              <a:off x="3678" y="1694"/>
              <a:ext cx="847" cy="0"/>
            </a:xfrm>
            <a:prstGeom prst="line">
              <a:avLst/>
            </a:prstGeom>
            <a:ln w="9525" cap="flat" cmpd="sng">
              <a:solidFill>
                <a:schemeClr val="tx1"/>
              </a:solidFill>
              <a:prstDash val="solid"/>
              <a:round/>
              <a:headEnd type="none" w="med" len="med"/>
              <a:tailEnd type="none" w="med" len="med"/>
            </a:ln>
          </p:spPr>
        </p:sp>
        <p:sp>
          <p:nvSpPr>
            <p:cNvPr id="34873" name="Line 160"/>
            <p:cNvSpPr/>
            <p:nvPr/>
          </p:nvSpPr>
          <p:spPr>
            <a:xfrm>
              <a:off x="4525" y="1704"/>
              <a:ext cx="0" cy="200"/>
            </a:xfrm>
            <a:prstGeom prst="line">
              <a:avLst/>
            </a:prstGeom>
            <a:ln w="9525" cap="flat" cmpd="sng">
              <a:solidFill>
                <a:schemeClr val="tx1"/>
              </a:solidFill>
              <a:prstDash val="solid"/>
              <a:round/>
              <a:headEnd type="none" w="med" len="med"/>
              <a:tailEnd type="triangle" w="sm" len="sm"/>
            </a:ln>
          </p:spPr>
        </p:sp>
        <p:sp>
          <p:nvSpPr>
            <p:cNvPr id="34874" name="Line 161"/>
            <p:cNvSpPr/>
            <p:nvPr/>
          </p:nvSpPr>
          <p:spPr>
            <a:xfrm>
              <a:off x="4525" y="2350"/>
              <a:ext cx="0" cy="130"/>
            </a:xfrm>
            <a:prstGeom prst="line">
              <a:avLst/>
            </a:prstGeom>
            <a:ln w="9525" cap="flat" cmpd="sng">
              <a:solidFill>
                <a:schemeClr val="tx1"/>
              </a:solidFill>
              <a:prstDash val="solid"/>
              <a:round/>
              <a:headEnd type="none" w="med" len="med"/>
              <a:tailEnd type="triangle" w="sm" len="sm"/>
            </a:ln>
          </p:spPr>
        </p:sp>
        <p:sp>
          <p:nvSpPr>
            <p:cNvPr id="34875" name="Line 162"/>
            <p:cNvSpPr/>
            <p:nvPr/>
          </p:nvSpPr>
          <p:spPr>
            <a:xfrm>
              <a:off x="2914" y="2358"/>
              <a:ext cx="0" cy="130"/>
            </a:xfrm>
            <a:prstGeom prst="line">
              <a:avLst/>
            </a:prstGeom>
            <a:ln w="9525" cap="flat" cmpd="sng">
              <a:solidFill>
                <a:schemeClr val="tx1"/>
              </a:solidFill>
              <a:prstDash val="solid"/>
              <a:round/>
              <a:headEnd type="none" w="med" len="med"/>
              <a:tailEnd type="triangle" w="sm" len="sm"/>
            </a:ln>
          </p:spPr>
        </p:sp>
        <p:sp>
          <p:nvSpPr>
            <p:cNvPr id="34876" name="Line 163"/>
            <p:cNvSpPr/>
            <p:nvPr/>
          </p:nvSpPr>
          <p:spPr>
            <a:xfrm>
              <a:off x="1297" y="2358"/>
              <a:ext cx="0" cy="130"/>
            </a:xfrm>
            <a:prstGeom prst="line">
              <a:avLst/>
            </a:prstGeom>
            <a:ln w="9525" cap="flat" cmpd="sng">
              <a:solidFill>
                <a:schemeClr val="tx1"/>
              </a:solidFill>
              <a:prstDash val="solid"/>
              <a:round/>
              <a:headEnd type="none" w="med" len="med"/>
              <a:tailEnd type="triangle" w="sm" len="sm"/>
            </a:ln>
          </p:spPr>
        </p:sp>
        <p:sp>
          <p:nvSpPr>
            <p:cNvPr id="34877" name="Line 164"/>
            <p:cNvSpPr/>
            <p:nvPr/>
          </p:nvSpPr>
          <p:spPr>
            <a:xfrm>
              <a:off x="1297" y="2630"/>
              <a:ext cx="0" cy="130"/>
            </a:xfrm>
            <a:prstGeom prst="line">
              <a:avLst/>
            </a:prstGeom>
            <a:ln w="9525" cap="flat" cmpd="sng">
              <a:solidFill>
                <a:schemeClr val="tx1"/>
              </a:solidFill>
              <a:prstDash val="solid"/>
              <a:round/>
              <a:headEnd type="none" w="med" len="med"/>
              <a:tailEnd type="triangle" w="sm" len="sm"/>
            </a:ln>
          </p:spPr>
        </p:sp>
        <p:sp>
          <p:nvSpPr>
            <p:cNvPr id="34878" name="Line 165"/>
            <p:cNvSpPr/>
            <p:nvPr/>
          </p:nvSpPr>
          <p:spPr>
            <a:xfrm>
              <a:off x="2908" y="2645"/>
              <a:ext cx="0" cy="130"/>
            </a:xfrm>
            <a:prstGeom prst="line">
              <a:avLst/>
            </a:prstGeom>
            <a:ln w="9525" cap="flat" cmpd="sng">
              <a:solidFill>
                <a:schemeClr val="tx1"/>
              </a:solidFill>
              <a:prstDash val="solid"/>
              <a:round/>
              <a:headEnd type="none" w="med" len="med"/>
              <a:tailEnd type="triangle" w="sm" len="sm"/>
            </a:ln>
          </p:spPr>
        </p:sp>
        <p:sp>
          <p:nvSpPr>
            <p:cNvPr id="34879" name="Line 166"/>
            <p:cNvSpPr/>
            <p:nvPr/>
          </p:nvSpPr>
          <p:spPr>
            <a:xfrm>
              <a:off x="4532" y="2637"/>
              <a:ext cx="0" cy="130"/>
            </a:xfrm>
            <a:prstGeom prst="line">
              <a:avLst/>
            </a:prstGeom>
            <a:ln w="9525" cap="flat" cmpd="sng">
              <a:solidFill>
                <a:schemeClr val="tx1"/>
              </a:solidFill>
              <a:prstDash val="solid"/>
              <a:round/>
              <a:headEnd type="none" w="med" len="med"/>
              <a:tailEnd type="triangle" w="sm" len="sm"/>
            </a:ln>
          </p:spPr>
        </p:sp>
        <p:sp>
          <p:nvSpPr>
            <p:cNvPr id="34880" name="Line 167"/>
            <p:cNvSpPr/>
            <p:nvPr/>
          </p:nvSpPr>
          <p:spPr>
            <a:xfrm>
              <a:off x="1297" y="3054"/>
              <a:ext cx="0" cy="130"/>
            </a:xfrm>
            <a:prstGeom prst="line">
              <a:avLst/>
            </a:prstGeom>
            <a:ln w="9525" cap="flat" cmpd="sng">
              <a:solidFill>
                <a:schemeClr val="tx1"/>
              </a:solidFill>
              <a:prstDash val="solid"/>
              <a:round/>
              <a:headEnd type="none" w="med" len="med"/>
              <a:tailEnd type="triangle" w="sm" len="sm"/>
            </a:ln>
          </p:spPr>
        </p:sp>
        <p:sp>
          <p:nvSpPr>
            <p:cNvPr id="34881" name="Line 168"/>
            <p:cNvSpPr/>
            <p:nvPr/>
          </p:nvSpPr>
          <p:spPr>
            <a:xfrm>
              <a:off x="2916" y="3043"/>
              <a:ext cx="0" cy="130"/>
            </a:xfrm>
            <a:prstGeom prst="line">
              <a:avLst/>
            </a:prstGeom>
            <a:ln w="9525" cap="flat" cmpd="sng">
              <a:solidFill>
                <a:schemeClr val="tx1"/>
              </a:solidFill>
              <a:prstDash val="solid"/>
              <a:round/>
              <a:headEnd type="none" w="med" len="med"/>
              <a:tailEnd type="triangle" w="sm" len="sm"/>
            </a:ln>
          </p:spPr>
        </p:sp>
        <p:sp>
          <p:nvSpPr>
            <p:cNvPr id="34882" name="Line 169"/>
            <p:cNvSpPr/>
            <p:nvPr/>
          </p:nvSpPr>
          <p:spPr>
            <a:xfrm>
              <a:off x="4540" y="3061"/>
              <a:ext cx="0" cy="130"/>
            </a:xfrm>
            <a:prstGeom prst="line">
              <a:avLst/>
            </a:prstGeom>
            <a:ln w="9525" cap="flat" cmpd="sng">
              <a:solidFill>
                <a:schemeClr val="tx1"/>
              </a:solidFill>
              <a:prstDash val="solid"/>
              <a:round/>
              <a:headEnd type="none" w="med" len="med"/>
              <a:tailEnd type="triangle" w="sm" len="sm"/>
            </a:ln>
          </p:spPr>
        </p:sp>
        <p:sp>
          <p:nvSpPr>
            <p:cNvPr id="34883" name="Line 170"/>
            <p:cNvSpPr/>
            <p:nvPr/>
          </p:nvSpPr>
          <p:spPr>
            <a:xfrm>
              <a:off x="1297" y="3342"/>
              <a:ext cx="0" cy="130"/>
            </a:xfrm>
            <a:prstGeom prst="line">
              <a:avLst/>
            </a:prstGeom>
            <a:ln w="9525" cap="flat" cmpd="sng">
              <a:solidFill>
                <a:schemeClr val="tx1"/>
              </a:solidFill>
              <a:prstDash val="solid"/>
              <a:round/>
              <a:headEnd type="none" w="med" len="med"/>
              <a:tailEnd type="triangle" w="sm" len="sm"/>
            </a:ln>
          </p:spPr>
        </p:sp>
        <p:sp>
          <p:nvSpPr>
            <p:cNvPr id="34884" name="Line 171"/>
            <p:cNvSpPr/>
            <p:nvPr/>
          </p:nvSpPr>
          <p:spPr>
            <a:xfrm>
              <a:off x="2932" y="3323"/>
              <a:ext cx="0" cy="130"/>
            </a:xfrm>
            <a:prstGeom prst="line">
              <a:avLst/>
            </a:prstGeom>
            <a:ln w="9525" cap="flat" cmpd="sng">
              <a:solidFill>
                <a:schemeClr val="tx1"/>
              </a:solidFill>
              <a:prstDash val="solid"/>
              <a:round/>
              <a:headEnd type="none" w="med" len="med"/>
              <a:tailEnd type="triangle" w="sm" len="sm"/>
            </a:ln>
          </p:spPr>
        </p:sp>
        <p:sp>
          <p:nvSpPr>
            <p:cNvPr id="34885" name="Line 172"/>
            <p:cNvSpPr/>
            <p:nvPr/>
          </p:nvSpPr>
          <p:spPr>
            <a:xfrm>
              <a:off x="4556" y="3341"/>
              <a:ext cx="0" cy="130"/>
            </a:xfrm>
            <a:prstGeom prst="line">
              <a:avLst/>
            </a:prstGeom>
            <a:ln w="9525" cap="flat" cmpd="sng">
              <a:solidFill>
                <a:schemeClr val="tx1"/>
              </a:solidFill>
              <a:prstDash val="solid"/>
              <a:round/>
              <a:headEnd type="none" w="med" len="med"/>
              <a:tailEnd type="triangle" w="sm" len="sm"/>
            </a:ln>
          </p:spPr>
        </p:sp>
        <p:sp>
          <p:nvSpPr>
            <p:cNvPr id="34886" name="Line 173"/>
            <p:cNvSpPr/>
            <p:nvPr/>
          </p:nvSpPr>
          <p:spPr>
            <a:xfrm>
              <a:off x="2948" y="3691"/>
              <a:ext cx="0" cy="186"/>
            </a:xfrm>
            <a:prstGeom prst="line">
              <a:avLst/>
            </a:prstGeom>
            <a:ln w="9525" cap="flat" cmpd="sng">
              <a:solidFill>
                <a:schemeClr val="tx1"/>
              </a:solidFill>
              <a:prstDash val="solid"/>
              <a:round/>
              <a:headEnd type="none" w="med" len="med"/>
              <a:tailEnd type="triangle" w="sm" len="sm"/>
            </a:ln>
          </p:spPr>
        </p:sp>
        <p:sp>
          <p:nvSpPr>
            <p:cNvPr id="34887" name="Line 174"/>
            <p:cNvSpPr/>
            <p:nvPr/>
          </p:nvSpPr>
          <p:spPr>
            <a:xfrm>
              <a:off x="2948" y="4017"/>
              <a:ext cx="0" cy="120"/>
            </a:xfrm>
            <a:prstGeom prst="line">
              <a:avLst/>
            </a:prstGeom>
            <a:ln w="9525" cap="flat" cmpd="sng">
              <a:solidFill>
                <a:schemeClr val="tx1"/>
              </a:solidFill>
              <a:prstDash val="solid"/>
              <a:round/>
              <a:headEnd type="none" w="med" len="med"/>
              <a:tailEnd type="none" w="med" len="med"/>
            </a:ln>
          </p:spPr>
        </p:sp>
        <p:sp>
          <p:nvSpPr>
            <p:cNvPr id="34888" name="Line 175"/>
            <p:cNvSpPr/>
            <p:nvPr/>
          </p:nvSpPr>
          <p:spPr>
            <a:xfrm flipH="1">
              <a:off x="211" y="4137"/>
              <a:ext cx="2737" cy="0"/>
            </a:xfrm>
            <a:prstGeom prst="line">
              <a:avLst/>
            </a:prstGeom>
            <a:ln w="9525" cap="flat" cmpd="sng">
              <a:solidFill>
                <a:schemeClr val="tx1"/>
              </a:solidFill>
              <a:prstDash val="solid"/>
              <a:round/>
              <a:headEnd type="none" w="med" len="med"/>
              <a:tailEnd type="none" w="med" len="med"/>
            </a:ln>
          </p:spPr>
        </p:sp>
        <p:sp>
          <p:nvSpPr>
            <p:cNvPr id="34889" name="Line 176"/>
            <p:cNvSpPr/>
            <p:nvPr/>
          </p:nvSpPr>
          <p:spPr>
            <a:xfrm flipV="1">
              <a:off x="211" y="1132"/>
              <a:ext cx="0" cy="3005"/>
            </a:xfrm>
            <a:prstGeom prst="line">
              <a:avLst/>
            </a:prstGeom>
            <a:ln w="9525" cap="flat" cmpd="sng">
              <a:solidFill>
                <a:schemeClr val="tx1"/>
              </a:solidFill>
              <a:prstDash val="solid"/>
              <a:round/>
              <a:headEnd type="none" w="med" len="med"/>
              <a:tailEnd type="none" w="med" len="med"/>
            </a:ln>
          </p:spPr>
        </p:sp>
        <p:sp>
          <p:nvSpPr>
            <p:cNvPr id="34890" name="Line 177"/>
            <p:cNvSpPr/>
            <p:nvPr/>
          </p:nvSpPr>
          <p:spPr>
            <a:xfrm>
              <a:off x="211" y="1132"/>
              <a:ext cx="1816" cy="0"/>
            </a:xfrm>
            <a:prstGeom prst="line">
              <a:avLst/>
            </a:prstGeom>
            <a:ln w="9525" cap="flat" cmpd="sng">
              <a:solidFill>
                <a:schemeClr val="tx1"/>
              </a:solidFill>
              <a:prstDash val="solid"/>
              <a:round/>
              <a:headEnd type="none" w="med" len="med"/>
              <a:tailEnd type="triangle" w="med" len="med"/>
            </a:ln>
          </p:spPr>
        </p:sp>
        <p:sp>
          <p:nvSpPr>
            <p:cNvPr id="34891" name="Line 178"/>
            <p:cNvSpPr/>
            <p:nvPr/>
          </p:nvSpPr>
          <p:spPr>
            <a:xfrm flipH="1">
              <a:off x="2206" y="3581"/>
              <a:ext cx="203" cy="0"/>
            </a:xfrm>
            <a:prstGeom prst="line">
              <a:avLst/>
            </a:prstGeom>
            <a:ln w="9525" cap="flat" cmpd="sng">
              <a:solidFill>
                <a:schemeClr val="tx1"/>
              </a:solidFill>
              <a:prstDash val="solid"/>
              <a:round/>
              <a:headEnd type="none" w="med" len="med"/>
              <a:tailEnd type="none" w="med" len="med"/>
            </a:ln>
          </p:spPr>
        </p:sp>
        <p:sp>
          <p:nvSpPr>
            <p:cNvPr id="34892" name="Line 179"/>
            <p:cNvSpPr/>
            <p:nvPr/>
          </p:nvSpPr>
          <p:spPr>
            <a:xfrm flipV="1">
              <a:off x="2206" y="2112"/>
              <a:ext cx="0" cy="1469"/>
            </a:xfrm>
            <a:prstGeom prst="line">
              <a:avLst/>
            </a:prstGeom>
            <a:ln w="9525" cap="flat" cmpd="sng">
              <a:solidFill>
                <a:schemeClr val="tx1"/>
              </a:solidFill>
              <a:prstDash val="solid"/>
              <a:round/>
              <a:headEnd type="none" w="med" len="med"/>
              <a:tailEnd type="none" w="med" len="med"/>
            </a:ln>
          </p:spPr>
        </p:sp>
        <p:sp>
          <p:nvSpPr>
            <p:cNvPr id="34893" name="Line 180"/>
            <p:cNvSpPr/>
            <p:nvPr/>
          </p:nvSpPr>
          <p:spPr>
            <a:xfrm>
              <a:off x="2206" y="2112"/>
              <a:ext cx="692" cy="0"/>
            </a:xfrm>
            <a:prstGeom prst="line">
              <a:avLst/>
            </a:prstGeom>
            <a:ln w="9525" cap="flat" cmpd="sng">
              <a:solidFill>
                <a:schemeClr val="tx1"/>
              </a:solidFill>
              <a:prstDash val="solid"/>
              <a:round/>
              <a:headEnd type="none" w="med" len="med"/>
              <a:tailEnd type="triangle" w="sm" len="med"/>
            </a:ln>
          </p:spPr>
        </p:sp>
        <p:sp>
          <p:nvSpPr>
            <p:cNvPr id="34894" name="Line 181"/>
            <p:cNvSpPr/>
            <p:nvPr/>
          </p:nvSpPr>
          <p:spPr>
            <a:xfrm flipH="1">
              <a:off x="3718" y="3581"/>
              <a:ext cx="149" cy="0"/>
            </a:xfrm>
            <a:prstGeom prst="line">
              <a:avLst/>
            </a:prstGeom>
            <a:ln w="9525" cap="flat" cmpd="sng">
              <a:solidFill>
                <a:schemeClr val="tx1"/>
              </a:solidFill>
              <a:prstDash val="solid"/>
              <a:round/>
              <a:headEnd type="none" w="med" len="med"/>
              <a:tailEnd type="none" w="med" len="med"/>
            </a:ln>
          </p:spPr>
        </p:sp>
        <p:sp>
          <p:nvSpPr>
            <p:cNvPr id="34895" name="Line 182"/>
            <p:cNvSpPr/>
            <p:nvPr/>
          </p:nvSpPr>
          <p:spPr>
            <a:xfrm flipV="1">
              <a:off x="3718" y="2112"/>
              <a:ext cx="0" cy="1469"/>
            </a:xfrm>
            <a:prstGeom prst="line">
              <a:avLst/>
            </a:prstGeom>
            <a:ln w="9525" cap="flat" cmpd="sng">
              <a:solidFill>
                <a:schemeClr val="tx1"/>
              </a:solidFill>
              <a:prstDash val="solid"/>
              <a:round/>
              <a:headEnd type="none" w="med" len="med"/>
              <a:tailEnd type="none" w="med" len="med"/>
            </a:ln>
          </p:spPr>
        </p:sp>
        <p:sp>
          <p:nvSpPr>
            <p:cNvPr id="34896" name="Line 183"/>
            <p:cNvSpPr/>
            <p:nvPr/>
          </p:nvSpPr>
          <p:spPr>
            <a:xfrm>
              <a:off x="3718" y="2112"/>
              <a:ext cx="807" cy="0"/>
            </a:xfrm>
            <a:prstGeom prst="line">
              <a:avLst/>
            </a:prstGeom>
            <a:ln w="9525" cap="flat" cmpd="sng">
              <a:solidFill>
                <a:schemeClr val="tx1"/>
              </a:solidFill>
              <a:prstDash val="solid"/>
              <a:round/>
              <a:headEnd type="none" w="med" len="med"/>
              <a:tailEnd type="triangle" w="sm" len="med"/>
            </a:ln>
          </p:spPr>
        </p:sp>
        <p:sp>
          <p:nvSpPr>
            <p:cNvPr id="34897" name="Line 184"/>
            <p:cNvSpPr/>
            <p:nvPr/>
          </p:nvSpPr>
          <p:spPr>
            <a:xfrm flipH="1">
              <a:off x="493" y="3581"/>
              <a:ext cx="287" cy="0"/>
            </a:xfrm>
            <a:prstGeom prst="line">
              <a:avLst/>
            </a:prstGeom>
            <a:ln w="9525" cap="flat" cmpd="sng">
              <a:solidFill>
                <a:schemeClr val="tx1"/>
              </a:solidFill>
              <a:prstDash val="solid"/>
              <a:round/>
              <a:headEnd type="none" w="med" len="med"/>
              <a:tailEnd type="none" w="med" len="med"/>
            </a:ln>
          </p:spPr>
        </p:sp>
        <p:sp>
          <p:nvSpPr>
            <p:cNvPr id="34898" name="Line 185"/>
            <p:cNvSpPr/>
            <p:nvPr/>
          </p:nvSpPr>
          <p:spPr>
            <a:xfrm flipV="1">
              <a:off x="493" y="2120"/>
              <a:ext cx="0" cy="1461"/>
            </a:xfrm>
            <a:prstGeom prst="line">
              <a:avLst/>
            </a:prstGeom>
            <a:ln w="9525" cap="flat" cmpd="sng">
              <a:solidFill>
                <a:schemeClr val="tx1"/>
              </a:solidFill>
              <a:prstDash val="solid"/>
              <a:round/>
              <a:headEnd type="none" w="med" len="med"/>
              <a:tailEnd type="none" w="med" len="med"/>
            </a:ln>
          </p:spPr>
        </p:sp>
        <p:sp>
          <p:nvSpPr>
            <p:cNvPr id="34899" name="Line 186"/>
            <p:cNvSpPr/>
            <p:nvPr/>
          </p:nvSpPr>
          <p:spPr>
            <a:xfrm>
              <a:off x="493" y="2120"/>
              <a:ext cx="804" cy="0"/>
            </a:xfrm>
            <a:prstGeom prst="line">
              <a:avLst/>
            </a:prstGeom>
            <a:ln w="9525" cap="flat" cmpd="sng">
              <a:solidFill>
                <a:schemeClr val="tx1"/>
              </a:solidFill>
              <a:prstDash val="solid"/>
              <a:round/>
              <a:headEnd type="none" w="med" len="med"/>
              <a:tailEnd type="triangle" w="sm" len="med"/>
            </a:ln>
          </p:spPr>
        </p:sp>
        <p:sp>
          <p:nvSpPr>
            <p:cNvPr id="34900" name="Line 187"/>
            <p:cNvSpPr/>
            <p:nvPr/>
          </p:nvSpPr>
          <p:spPr>
            <a:xfrm>
              <a:off x="1313" y="3697"/>
              <a:ext cx="0" cy="76"/>
            </a:xfrm>
            <a:prstGeom prst="line">
              <a:avLst/>
            </a:prstGeom>
            <a:ln w="9525" cap="flat" cmpd="sng">
              <a:solidFill>
                <a:schemeClr val="tx1"/>
              </a:solidFill>
              <a:prstDash val="solid"/>
              <a:round/>
              <a:headEnd type="none" w="med" len="med"/>
              <a:tailEnd type="none" w="med" len="med"/>
            </a:ln>
          </p:spPr>
        </p:sp>
        <p:sp>
          <p:nvSpPr>
            <p:cNvPr id="34901" name="Line 188"/>
            <p:cNvSpPr/>
            <p:nvPr/>
          </p:nvSpPr>
          <p:spPr>
            <a:xfrm>
              <a:off x="1313" y="3773"/>
              <a:ext cx="1619" cy="0"/>
            </a:xfrm>
            <a:prstGeom prst="line">
              <a:avLst/>
            </a:prstGeom>
            <a:ln w="9525" cap="flat" cmpd="sng">
              <a:solidFill>
                <a:schemeClr val="tx1"/>
              </a:solidFill>
              <a:prstDash val="solid"/>
              <a:round/>
              <a:headEnd type="none" w="med" len="med"/>
              <a:tailEnd type="triangle" w="sm" len="med"/>
            </a:ln>
          </p:spPr>
        </p:sp>
        <p:sp>
          <p:nvSpPr>
            <p:cNvPr id="34902" name="Line 189"/>
            <p:cNvSpPr/>
            <p:nvPr/>
          </p:nvSpPr>
          <p:spPr>
            <a:xfrm flipH="1">
              <a:off x="2955" y="3773"/>
              <a:ext cx="1585" cy="0"/>
            </a:xfrm>
            <a:prstGeom prst="line">
              <a:avLst/>
            </a:prstGeom>
            <a:ln w="9525" cap="flat" cmpd="sng">
              <a:solidFill>
                <a:schemeClr val="tx1"/>
              </a:solidFill>
              <a:prstDash val="solid"/>
              <a:round/>
              <a:headEnd type="none" w="med" len="med"/>
              <a:tailEnd type="triangle" w="sm" len="med"/>
            </a:ln>
          </p:spPr>
        </p:sp>
        <p:sp>
          <p:nvSpPr>
            <p:cNvPr id="34903" name="Line 190"/>
            <p:cNvSpPr/>
            <p:nvPr/>
          </p:nvSpPr>
          <p:spPr>
            <a:xfrm>
              <a:off x="4556" y="3685"/>
              <a:ext cx="0" cy="88"/>
            </a:xfrm>
            <a:prstGeom prst="line">
              <a:avLst/>
            </a:prstGeom>
            <a:ln w="9525" cap="flat" cmpd="sng">
              <a:solidFill>
                <a:schemeClr val="tx1"/>
              </a:solidFill>
              <a:prstDash val="solid"/>
              <a:round/>
              <a:headEnd type="none" w="med" len="med"/>
              <a:tailEnd type="none" w="med" len="med"/>
            </a:ln>
          </p:spPr>
        </p:sp>
        <p:sp>
          <p:nvSpPr>
            <p:cNvPr id="34904" name="Line 191"/>
            <p:cNvSpPr/>
            <p:nvPr/>
          </p:nvSpPr>
          <p:spPr>
            <a:xfrm>
              <a:off x="3632" y="1132"/>
              <a:ext cx="993" cy="0"/>
            </a:xfrm>
            <a:prstGeom prst="line">
              <a:avLst/>
            </a:prstGeom>
            <a:ln w="9525" cap="flat" cmpd="sng">
              <a:solidFill>
                <a:schemeClr val="tx1"/>
              </a:solidFill>
              <a:prstDash val="solid"/>
              <a:round/>
              <a:headEnd type="none" w="med" len="med"/>
              <a:tailEnd type="triangle" w="sm" len="med"/>
            </a:ln>
          </p:spPr>
        </p:sp>
        <p:sp>
          <p:nvSpPr>
            <p:cNvPr id="34905" name="Line 192"/>
            <p:cNvSpPr/>
            <p:nvPr/>
          </p:nvSpPr>
          <p:spPr>
            <a:xfrm>
              <a:off x="4952" y="1204"/>
              <a:ext cx="0" cy="154"/>
            </a:xfrm>
            <a:prstGeom prst="line">
              <a:avLst/>
            </a:prstGeom>
            <a:ln w="9525" cap="flat" cmpd="sng">
              <a:solidFill>
                <a:schemeClr val="tx1"/>
              </a:solidFill>
              <a:prstDash val="solid"/>
              <a:round/>
              <a:headEnd type="none" w="med" len="med"/>
              <a:tailEnd type="triangle" w="sm" len="sm"/>
            </a:ln>
          </p:spPr>
        </p:sp>
        <p:sp>
          <p:nvSpPr>
            <p:cNvPr id="34906" name="Text Box 193"/>
            <p:cNvSpPr txBox="1"/>
            <p:nvPr/>
          </p:nvSpPr>
          <p:spPr>
            <a:xfrm>
              <a:off x="3574" y="951"/>
              <a:ext cx="208" cy="212"/>
            </a:xfrm>
            <a:prstGeom prst="rect">
              <a:avLst/>
            </a:prstGeom>
            <a:noFill/>
            <a:ln w="9525">
              <a:noFill/>
            </a:ln>
          </p:spPr>
          <p:txBody>
            <a:bodyPr wrap="none" anchor="t">
              <a:spAutoFit/>
            </a:bodyPr>
            <a:lstStyle/>
            <a:p>
              <a:pPr algn="ctr"/>
              <a:r>
                <a:rPr lang="en-US" altLang="zh-CN" sz="1600" b="1" dirty="0">
                  <a:latin typeface="Times New Roman" panose="02020603050405020304" pitchFamily="18" charset="0"/>
                  <a:ea typeface="宋体" panose="02010600030101010101" pitchFamily="2" charset="-122"/>
                </a:rPr>
                <a:t>Y</a:t>
              </a:r>
            </a:p>
          </p:txBody>
        </p:sp>
        <p:sp>
          <p:nvSpPr>
            <p:cNvPr id="34907" name="Text Box 194"/>
            <p:cNvSpPr txBox="1"/>
            <p:nvPr/>
          </p:nvSpPr>
          <p:spPr>
            <a:xfrm>
              <a:off x="2926" y="1199"/>
              <a:ext cx="208" cy="212"/>
            </a:xfrm>
            <a:prstGeom prst="rect">
              <a:avLst/>
            </a:prstGeom>
            <a:noFill/>
            <a:ln w="9525">
              <a:noFill/>
            </a:ln>
          </p:spPr>
          <p:txBody>
            <a:bodyPr wrap="none" anchor="t">
              <a:spAutoFit/>
            </a:bodyPr>
            <a:lstStyle/>
            <a:p>
              <a:pPr algn="ctr"/>
              <a:r>
                <a:rPr lang="en-US" altLang="zh-CN" sz="1600" b="1" dirty="0">
                  <a:latin typeface="Times New Roman" panose="02020603050405020304" pitchFamily="18" charset="0"/>
                  <a:ea typeface="宋体" panose="02010600030101010101" pitchFamily="2" charset="-122"/>
                </a:rPr>
                <a:t>N</a:t>
              </a:r>
            </a:p>
          </p:txBody>
        </p:sp>
        <p:sp>
          <p:nvSpPr>
            <p:cNvPr id="34908" name="Text Box 195"/>
            <p:cNvSpPr txBox="1"/>
            <p:nvPr/>
          </p:nvSpPr>
          <p:spPr>
            <a:xfrm>
              <a:off x="2995" y="3635"/>
              <a:ext cx="208" cy="212"/>
            </a:xfrm>
            <a:prstGeom prst="rect">
              <a:avLst/>
            </a:prstGeom>
            <a:noFill/>
            <a:ln w="9525">
              <a:noFill/>
            </a:ln>
          </p:spPr>
          <p:txBody>
            <a:bodyPr wrap="none" anchor="t">
              <a:spAutoFit/>
            </a:bodyPr>
            <a:lstStyle/>
            <a:p>
              <a:pPr algn="ctr"/>
              <a:r>
                <a:rPr lang="en-US" altLang="zh-CN" sz="1600" b="1" dirty="0">
                  <a:latin typeface="Times New Roman" panose="02020603050405020304" pitchFamily="18" charset="0"/>
                  <a:ea typeface="宋体" panose="02010600030101010101" pitchFamily="2" charset="-122"/>
                </a:rPr>
                <a:t>Y</a:t>
              </a:r>
            </a:p>
          </p:txBody>
        </p:sp>
        <p:sp>
          <p:nvSpPr>
            <p:cNvPr id="34909" name="Text Box 196"/>
            <p:cNvSpPr txBox="1"/>
            <p:nvPr/>
          </p:nvSpPr>
          <p:spPr>
            <a:xfrm>
              <a:off x="4585" y="3659"/>
              <a:ext cx="208" cy="212"/>
            </a:xfrm>
            <a:prstGeom prst="rect">
              <a:avLst/>
            </a:prstGeom>
            <a:noFill/>
            <a:ln w="9525">
              <a:noFill/>
            </a:ln>
          </p:spPr>
          <p:txBody>
            <a:bodyPr wrap="none" anchor="t">
              <a:spAutoFit/>
            </a:bodyPr>
            <a:lstStyle/>
            <a:p>
              <a:pPr algn="ctr"/>
              <a:r>
                <a:rPr lang="en-US" altLang="zh-CN" sz="1600" b="1" dirty="0">
                  <a:latin typeface="Times New Roman" panose="02020603050405020304" pitchFamily="18" charset="0"/>
                  <a:ea typeface="宋体" panose="02010600030101010101" pitchFamily="2" charset="-122"/>
                </a:rPr>
                <a:t>Y</a:t>
              </a:r>
            </a:p>
          </p:txBody>
        </p:sp>
        <p:sp>
          <p:nvSpPr>
            <p:cNvPr id="34910" name="Text Box 197"/>
            <p:cNvSpPr txBox="1"/>
            <p:nvPr/>
          </p:nvSpPr>
          <p:spPr>
            <a:xfrm>
              <a:off x="1152" y="3659"/>
              <a:ext cx="208" cy="212"/>
            </a:xfrm>
            <a:prstGeom prst="rect">
              <a:avLst/>
            </a:prstGeom>
            <a:noFill/>
            <a:ln w="9525">
              <a:noFill/>
            </a:ln>
          </p:spPr>
          <p:txBody>
            <a:bodyPr wrap="none" anchor="t">
              <a:spAutoFit/>
            </a:bodyPr>
            <a:lstStyle/>
            <a:p>
              <a:pPr algn="ctr"/>
              <a:r>
                <a:rPr lang="en-US" altLang="zh-CN" sz="1600" b="1" dirty="0">
                  <a:latin typeface="Times New Roman" panose="02020603050405020304" pitchFamily="18" charset="0"/>
                  <a:ea typeface="宋体" panose="02010600030101010101" pitchFamily="2" charset="-122"/>
                </a:rPr>
                <a:t>Y</a:t>
              </a:r>
            </a:p>
          </p:txBody>
        </p:sp>
        <p:sp>
          <p:nvSpPr>
            <p:cNvPr id="34911" name="Text Box 198"/>
            <p:cNvSpPr txBox="1"/>
            <p:nvPr/>
          </p:nvSpPr>
          <p:spPr>
            <a:xfrm>
              <a:off x="672" y="3395"/>
              <a:ext cx="208" cy="212"/>
            </a:xfrm>
            <a:prstGeom prst="rect">
              <a:avLst/>
            </a:prstGeom>
            <a:noFill/>
            <a:ln w="9525">
              <a:noFill/>
            </a:ln>
          </p:spPr>
          <p:txBody>
            <a:bodyPr wrap="none" anchor="t">
              <a:spAutoFit/>
            </a:bodyPr>
            <a:lstStyle/>
            <a:p>
              <a:pPr algn="ctr"/>
              <a:r>
                <a:rPr lang="en-US" altLang="zh-CN" sz="1600" b="1" dirty="0">
                  <a:latin typeface="Times New Roman" panose="02020603050405020304" pitchFamily="18" charset="0"/>
                  <a:ea typeface="宋体" panose="02010600030101010101" pitchFamily="2" charset="-122"/>
                </a:rPr>
                <a:t>N</a:t>
              </a:r>
            </a:p>
          </p:txBody>
        </p:sp>
        <p:sp>
          <p:nvSpPr>
            <p:cNvPr id="34912" name="Text Box 199"/>
            <p:cNvSpPr txBox="1"/>
            <p:nvPr/>
          </p:nvSpPr>
          <p:spPr>
            <a:xfrm>
              <a:off x="2297" y="3403"/>
              <a:ext cx="208" cy="212"/>
            </a:xfrm>
            <a:prstGeom prst="rect">
              <a:avLst/>
            </a:prstGeom>
            <a:noFill/>
            <a:ln w="9525">
              <a:noFill/>
            </a:ln>
          </p:spPr>
          <p:txBody>
            <a:bodyPr wrap="none" anchor="t">
              <a:spAutoFit/>
            </a:bodyPr>
            <a:lstStyle/>
            <a:p>
              <a:pPr algn="ctr"/>
              <a:r>
                <a:rPr lang="en-US" altLang="zh-CN" sz="1600" b="1" dirty="0">
                  <a:latin typeface="Times New Roman" panose="02020603050405020304" pitchFamily="18" charset="0"/>
                  <a:ea typeface="宋体" panose="02010600030101010101" pitchFamily="2" charset="-122"/>
                </a:rPr>
                <a:t>N</a:t>
              </a:r>
            </a:p>
          </p:txBody>
        </p:sp>
        <p:sp>
          <p:nvSpPr>
            <p:cNvPr id="34913" name="Text Box 200"/>
            <p:cNvSpPr txBox="1"/>
            <p:nvPr/>
          </p:nvSpPr>
          <p:spPr>
            <a:xfrm>
              <a:off x="3773" y="3403"/>
              <a:ext cx="208" cy="212"/>
            </a:xfrm>
            <a:prstGeom prst="rect">
              <a:avLst/>
            </a:prstGeom>
            <a:noFill/>
            <a:ln w="9525">
              <a:noFill/>
            </a:ln>
          </p:spPr>
          <p:txBody>
            <a:bodyPr wrap="none" anchor="t">
              <a:spAutoFit/>
            </a:bodyPr>
            <a:lstStyle/>
            <a:p>
              <a:pPr algn="ctr"/>
              <a:r>
                <a:rPr lang="en-US" altLang="zh-CN" sz="1600" b="1" dirty="0">
                  <a:latin typeface="Times New Roman" panose="02020603050405020304" pitchFamily="18" charset="0"/>
                  <a:ea typeface="宋体" panose="02010600030101010101" pitchFamily="2" charset="-122"/>
                </a:rPr>
                <a:t>N</a:t>
              </a:r>
            </a:p>
          </p:txBody>
        </p:sp>
        <p:sp>
          <p:nvSpPr>
            <p:cNvPr id="34914" name="Text Box 201"/>
            <p:cNvSpPr txBox="1"/>
            <p:nvPr/>
          </p:nvSpPr>
          <p:spPr>
            <a:xfrm>
              <a:off x="2938" y="1698"/>
              <a:ext cx="226" cy="212"/>
            </a:xfrm>
            <a:prstGeom prst="rect">
              <a:avLst/>
            </a:prstGeom>
            <a:noFill/>
            <a:ln w="9525">
              <a:noFill/>
            </a:ln>
          </p:spPr>
          <p:txBody>
            <a:bodyPr wrap="none" anchor="t">
              <a:spAutoFit/>
            </a:bodyPr>
            <a:lstStyle/>
            <a:p>
              <a:pPr algn="ctr"/>
              <a:r>
                <a:rPr lang="en-US" altLang="zh-CN" sz="1600" b="1" dirty="0">
                  <a:latin typeface="Times New Roman" panose="02020603050405020304" pitchFamily="18" charset="0"/>
                  <a:ea typeface="宋体" panose="02010600030101010101" pitchFamily="2" charset="-122"/>
                </a:rPr>
                <a:t>p</a:t>
              </a:r>
              <a:r>
                <a:rPr lang="en-US" altLang="zh-CN" sz="1600" b="1" baseline="-25000" dirty="0">
                  <a:latin typeface="Times New Roman" panose="02020603050405020304" pitchFamily="18" charset="0"/>
                  <a:ea typeface="宋体" panose="02010600030101010101" pitchFamily="2" charset="-122"/>
                </a:rPr>
                <a:t>c</a:t>
              </a:r>
              <a:endParaRPr lang="en-US" altLang="zh-CN" sz="1600" b="1" dirty="0">
                <a:latin typeface="Times New Roman" panose="02020603050405020304" pitchFamily="18" charset="0"/>
                <a:ea typeface="宋体" panose="02010600030101010101" pitchFamily="2" charset="-122"/>
              </a:endParaRPr>
            </a:p>
          </p:txBody>
        </p:sp>
        <p:sp>
          <p:nvSpPr>
            <p:cNvPr id="34915" name="Text Box 202"/>
            <p:cNvSpPr txBox="1"/>
            <p:nvPr/>
          </p:nvSpPr>
          <p:spPr>
            <a:xfrm>
              <a:off x="3969" y="1490"/>
              <a:ext cx="260" cy="212"/>
            </a:xfrm>
            <a:prstGeom prst="rect">
              <a:avLst/>
            </a:prstGeom>
            <a:noFill/>
            <a:ln w="9525">
              <a:noFill/>
            </a:ln>
          </p:spPr>
          <p:txBody>
            <a:bodyPr wrap="none" anchor="t">
              <a:spAutoFit/>
            </a:bodyPr>
            <a:lstStyle/>
            <a:p>
              <a:pPr algn="ctr"/>
              <a:r>
                <a:rPr lang="en-US" altLang="zh-CN" sz="1600" b="1" dirty="0">
                  <a:latin typeface="Times New Roman" panose="02020603050405020304" pitchFamily="18" charset="0"/>
                  <a:ea typeface="宋体" panose="02010600030101010101" pitchFamily="2" charset="-122"/>
                </a:rPr>
                <a:t>p</a:t>
              </a:r>
              <a:r>
                <a:rPr lang="en-US" altLang="zh-CN" sz="1600" b="1" baseline="-25000" dirty="0">
                  <a:latin typeface="Times New Roman" panose="02020603050405020304" pitchFamily="18" charset="0"/>
                  <a:ea typeface="宋体" panose="02010600030101010101" pitchFamily="2" charset="-122"/>
                </a:rPr>
                <a:t>m</a:t>
              </a:r>
              <a:endParaRPr lang="en-US" altLang="zh-CN" sz="1600" b="1" dirty="0">
                <a:latin typeface="Times New Roman" panose="02020603050405020304" pitchFamily="18" charset="0"/>
                <a:ea typeface="宋体" panose="02010600030101010101" pitchFamily="2" charset="-122"/>
              </a:endParaRPr>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sz="3200" dirty="0">
                <a:solidFill>
                  <a:srgbClr val="CC6600"/>
                </a:solidFill>
                <a:ea typeface="宋体" panose="02010600030101010101" pitchFamily="2" charset="-122"/>
              </a:rPr>
              <a:t>Contents of Section 1</a:t>
            </a:r>
            <a:endParaRPr lang="zh-CN" altLang="en-US" sz="3200" dirty="0">
              <a:solidFill>
                <a:srgbClr val="CC6600"/>
              </a:solidFill>
              <a:ea typeface="宋体" panose="02010600030101010101" pitchFamily="2" charset="-122"/>
            </a:endParaRPr>
          </a:p>
        </p:txBody>
      </p:sp>
      <p:sp>
        <p:nvSpPr>
          <p:cNvPr id="7170" name="Line 24"/>
          <p:cNvSpPr/>
          <p:nvPr/>
        </p:nvSpPr>
        <p:spPr>
          <a:xfrm>
            <a:off x="2279650" y="5562600"/>
            <a:ext cx="5110163" cy="0"/>
          </a:xfrm>
          <a:prstGeom prst="line">
            <a:avLst/>
          </a:prstGeom>
          <a:ln w="25400" cap="flat" cmpd="sng">
            <a:solidFill>
              <a:schemeClr val="tx1"/>
            </a:solidFill>
            <a:prstDash val="sysDot"/>
            <a:round/>
            <a:headEnd type="none" w="med" len="med"/>
            <a:tailEnd type="oval" w="med" len="med"/>
          </a:ln>
        </p:spPr>
      </p:sp>
      <p:sp>
        <p:nvSpPr>
          <p:cNvPr id="188441" name="Rectangle 25"/>
          <p:cNvSpPr>
            <a:spLocks noChangeArrowheads="1"/>
          </p:cNvSpPr>
          <p:nvPr/>
        </p:nvSpPr>
        <p:spPr bwMode="gray">
          <a:xfrm rot="3419336">
            <a:off x="1995488" y="4986338"/>
            <a:ext cx="479425" cy="520700"/>
          </a:xfrm>
          <a:prstGeom prst="rect">
            <a:avLst/>
          </a:prstGeom>
          <a:gradFill rotWithShape="1">
            <a:gsLst>
              <a:gs pos="0">
                <a:schemeClr val="folHlink"/>
              </a:gs>
              <a:gs pos="100000">
                <a:schemeClr val="folHlink">
                  <a:gamma/>
                  <a:shade val="46275"/>
                  <a:invGamma/>
                </a:schemeClr>
              </a:gs>
            </a:gsLst>
            <a:lin ang="5400000" scaled="1"/>
          </a:gra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chemeClr val="folHlink"/>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2" name="Text Box 26"/>
          <p:cNvSpPr txBox="1"/>
          <p:nvPr/>
        </p:nvSpPr>
        <p:spPr>
          <a:xfrm>
            <a:off x="1925638" y="5029200"/>
            <a:ext cx="608012" cy="457200"/>
          </a:xfrm>
          <a:prstGeom prst="rect">
            <a:avLst/>
          </a:prstGeom>
          <a:noFill/>
          <a:ln w="9525">
            <a:noFill/>
          </a:ln>
        </p:spPr>
        <p:txBody>
          <a:bodyPr wrap="none" anchor="t">
            <a:spAutoFit/>
          </a:bodyPr>
          <a:lstStyle/>
          <a:p>
            <a:pPr algn="ctr" eaLnBrk="0" hangingPunct="0"/>
            <a:r>
              <a:rPr lang="en-US" altLang="zh-CN" sz="2400" b="1" dirty="0">
                <a:solidFill>
                  <a:srgbClr val="FFFFFF"/>
                </a:solidFill>
                <a:latin typeface="Arial" panose="020B0604020202020204" pitchFamily="34" charset="0"/>
                <a:ea typeface="宋体" panose="02010600030101010101" pitchFamily="2" charset="-122"/>
              </a:rPr>
              <a:t>1.4</a:t>
            </a:r>
          </a:p>
        </p:txBody>
      </p:sp>
      <p:sp>
        <p:nvSpPr>
          <p:cNvPr id="7173" name="Line 27"/>
          <p:cNvSpPr/>
          <p:nvPr/>
        </p:nvSpPr>
        <p:spPr>
          <a:xfrm>
            <a:off x="2279650" y="3048000"/>
            <a:ext cx="5110163" cy="0"/>
          </a:xfrm>
          <a:prstGeom prst="line">
            <a:avLst/>
          </a:prstGeom>
          <a:ln w="25400" cap="flat" cmpd="sng">
            <a:solidFill>
              <a:schemeClr val="tx1"/>
            </a:solidFill>
            <a:prstDash val="sysDot"/>
            <a:round/>
            <a:headEnd type="none" w="med" len="med"/>
            <a:tailEnd type="oval" w="med" len="med"/>
          </a:ln>
        </p:spPr>
      </p:sp>
      <p:sp>
        <p:nvSpPr>
          <p:cNvPr id="7174" name="Rectangle 28"/>
          <p:cNvSpPr/>
          <p:nvPr/>
        </p:nvSpPr>
        <p:spPr>
          <a:xfrm rot="3419336">
            <a:off x="1995488" y="2471738"/>
            <a:ext cx="479425" cy="520700"/>
          </a:xfrm>
          <a:prstGeom prst="rect">
            <a:avLst/>
          </a:prstGeom>
          <a:solidFill>
            <a:srgbClr val="FF6600"/>
          </a:solidFill>
          <a:ln w="9525"/>
          <a:scene3d>
            <a:camera prst="legacyPerspectiveFront">
              <a:rot lat="0" lon="1500000" rev="0"/>
            </a:camera>
            <a:lightRig rig="legacyFlat4" dir="b"/>
          </a:scene3d>
          <a:sp3d extrusionH="430200" prstMaterial="legacyMatte">
            <a:bevelT w="13500" h="13500" prst="angle"/>
            <a:bevelB w="13500" h="13500" prst="angle"/>
            <a:extrusionClr>
              <a:srgbClr val="FF6600"/>
            </a:extrusionClr>
          </a:sp3d>
        </p:spPr>
        <p:txBody>
          <a:bodyPr wrap="none" anchor="ctr">
            <a:flatTx/>
          </a:bodyPr>
          <a:lstStyle/>
          <a:p>
            <a:endParaRPr lang="zh-CN" altLang="en-US" dirty="0">
              <a:latin typeface="Arial" panose="020B0604020202020204" pitchFamily="34" charset="0"/>
              <a:ea typeface="宋体" panose="02010600030101010101" pitchFamily="2" charset="-122"/>
            </a:endParaRPr>
          </a:p>
        </p:txBody>
      </p:sp>
      <p:sp>
        <p:nvSpPr>
          <p:cNvPr id="7175" name="Text Box 29"/>
          <p:cNvSpPr txBox="1"/>
          <p:nvPr/>
        </p:nvSpPr>
        <p:spPr>
          <a:xfrm>
            <a:off x="3117850" y="2536825"/>
            <a:ext cx="3429000" cy="457200"/>
          </a:xfrm>
          <a:prstGeom prst="rect">
            <a:avLst/>
          </a:prstGeom>
          <a:noFill/>
          <a:ln w="9525">
            <a:noFill/>
          </a:ln>
        </p:spPr>
        <p:txBody>
          <a:bodyPr anchor="t">
            <a:spAutoFit/>
          </a:bodyPr>
          <a:lstStyle/>
          <a:p>
            <a:pPr eaLnBrk="0" hangingPunct="0"/>
            <a:r>
              <a:rPr lang="zh-CN" altLang="en-US" sz="2400" b="1" dirty="0">
                <a:solidFill>
                  <a:srgbClr val="000000"/>
                </a:solidFill>
                <a:latin typeface="Arial" panose="020B0604020202020204" pitchFamily="34" charset="0"/>
                <a:ea typeface="宋体" panose="02010600030101010101" pitchFamily="2" charset="-122"/>
              </a:rPr>
              <a:t>什么是遗传算法</a:t>
            </a:r>
          </a:p>
        </p:txBody>
      </p:sp>
      <p:sp>
        <p:nvSpPr>
          <p:cNvPr id="7176" name="Text Box 30"/>
          <p:cNvSpPr txBox="1"/>
          <p:nvPr/>
        </p:nvSpPr>
        <p:spPr>
          <a:xfrm>
            <a:off x="1925638" y="2514600"/>
            <a:ext cx="608012" cy="457200"/>
          </a:xfrm>
          <a:prstGeom prst="rect">
            <a:avLst/>
          </a:prstGeom>
          <a:noFill/>
          <a:ln w="9525">
            <a:noFill/>
          </a:ln>
        </p:spPr>
        <p:txBody>
          <a:bodyPr wrap="none" anchor="t">
            <a:spAutoFit/>
          </a:bodyPr>
          <a:lstStyle/>
          <a:p>
            <a:pPr algn="ctr" eaLnBrk="0" hangingPunct="0"/>
            <a:r>
              <a:rPr lang="en-US" altLang="zh-CN" sz="2400" b="1" dirty="0">
                <a:solidFill>
                  <a:srgbClr val="FFFFFF"/>
                </a:solidFill>
                <a:latin typeface="Arial" panose="020B0604020202020204" pitchFamily="34" charset="0"/>
                <a:ea typeface="宋体" panose="02010600030101010101" pitchFamily="2" charset="-122"/>
              </a:rPr>
              <a:t>1.1</a:t>
            </a:r>
          </a:p>
        </p:txBody>
      </p:sp>
      <p:sp>
        <p:nvSpPr>
          <p:cNvPr id="7177" name="Line 31"/>
          <p:cNvSpPr/>
          <p:nvPr/>
        </p:nvSpPr>
        <p:spPr>
          <a:xfrm>
            <a:off x="2279650" y="3886200"/>
            <a:ext cx="5110163" cy="0"/>
          </a:xfrm>
          <a:prstGeom prst="line">
            <a:avLst/>
          </a:prstGeom>
          <a:ln w="25400" cap="flat" cmpd="sng">
            <a:solidFill>
              <a:schemeClr val="tx1"/>
            </a:solidFill>
            <a:prstDash val="sysDot"/>
            <a:round/>
            <a:headEnd type="none" w="med" len="med"/>
            <a:tailEnd type="oval" w="med" len="med"/>
          </a:ln>
        </p:spPr>
      </p:sp>
      <p:sp>
        <p:nvSpPr>
          <p:cNvPr id="7178" name="Rectangle 32"/>
          <p:cNvSpPr/>
          <p:nvPr/>
        </p:nvSpPr>
        <p:spPr>
          <a:xfrm rot="3419336">
            <a:off x="1995488" y="3309938"/>
            <a:ext cx="479425" cy="520700"/>
          </a:xfrm>
          <a:prstGeom prst="rect">
            <a:avLst/>
          </a:prstGeom>
          <a:solidFill>
            <a:srgbClr val="00FF00"/>
          </a:solidFill>
          <a:ln w="9525"/>
          <a:scene3d>
            <a:camera prst="legacyPerspectiveFront">
              <a:rot lat="0" lon="1500000" rev="0"/>
            </a:camera>
            <a:lightRig rig="legacyFlat4"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dirty="0">
              <a:latin typeface="Arial" panose="020B0604020202020204" pitchFamily="34" charset="0"/>
              <a:ea typeface="宋体" panose="02010600030101010101" pitchFamily="2" charset="-122"/>
            </a:endParaRPr>
          </a:p>
        </p:txBody>
      </p:sp>
      <p:sp>
        <p:nvSpPr>
          <p:cNvPr id="7179" name="Text Box 33"/>
          <p:cNvSpPr txBox="1"/>
          <p:nvPr/>
        </p:nvSpPr>
        <p:spPr>
          <a:xfrm>
            <a:off x="1925638" y="3352800"/>
            <a:ext cx="608012" cy="457200"/>
          </a:xfrm>
          <a:prstGeom prst="rect">
            <a:avLst/>
          </a:prstGeom>
          <a:noFill/>
          <a:ln w="9525">
            <a:noFill/>
          </a:ln>
        </p:spPr>
        <p:txBody>
          <a:bodyPr wrap="none" anchor="t">
            <a:spAutoFit/>
          </a:bodyPr>
          <a:lstStyle/>
          <a:p>
            <a:pPr algn="ctr" eaLnBrk="0" hangingPunct="0"/>
            <a:r>
              <a:rPr lang="en-US" altLang="zh-CN" sz="2400" b="1" dirty="0">
                <a:solidFill>
                  <a:srgbClr val="FFFFFF"/>
                </a:solidFill>
                <a:latin typeface="Arial" panose="020B0604020202020204" pitchFamily="34" charset="0"/>
                <a:ea typeface="宋体" panose="02010600030101010101" pitchFamily="2" charset="-122"/>
              </a:rPr>
              <a:t>1.2</a:t>
            </a:r>
          </a:p>
        </p:txBody>
      </p:sp>
      <p:sp>
        <p:nvSpPr>
          <p:cNvPr id="7180" name="Line 34"/>
          <p:cNvSpPr/>
          <p:nvPr/>
        </p:nvSpPr>
        <p:spPr>
          <a:xfrm>
            <a:off x="2281238" y="4722813"/>
            <a:ext cx="5110162" cy="1587"/>
          </a:xfrm>
          <a:prstGeom prst="line">
            <a:avLst/>
          </a:prstGeom>
          <a:ln w="25400" cap="flat" cmpd="sng">
            <a:solidFill>
              <a:schemeClr val="tx1"/>
            </a:solidFill>
            <a:prstDash val="sysDot"/>
            <a:round/>
            <a:headEnd type="none" w="med" len="med"/>
            <a:tailEnd type="oval" w="med" len="med"/>
          </a:ln>
        </p:spPr>
      </p:sp>
      <p:sp>
        <p:nvSpPr>
          <p:cNvPr id="7181" name="Rectangle 35"/>
          <p:cNvSpPr/>
          <p:nvPr/>
        </p:nvSpPr>
        <p:spPr>
          <a:xfrm rot="3419336">
            <a:off x="1995488" y="4148138"/>
            <a:ext cx="479425" cy="520700"/>
          </a:xfrm>
          <a:prstGeom prst="rect">
            <a:avLst/>
          </a:prstGeom>
          <a:solidFill>
            <a:srgbClr val="00CCFF"/>
          </a:solidFill>
          <a:ln w="9525"/>
          <a:scene3d>
            <a:camera prst="legacyPerspectiveFront">
              <a:rot lat="0" lon="1500000" rev="0"/>
            </a:camera>
            <a:lightRig rig="legacyFlat4" dir="b"/>
          </a:scene3d>
          <a:sp3d extrusionH="430200" prstMaterial="legacyMatte">
            <a:bevelT w="13500" h="13500" prst="angle"/>
            <a:bevelB w="13500" h="13500" prst="angle"/>
            <a:extrusionClr>
              <a:srgbClr val="00CCFF"/>
            </a:extrusionClr>
          </a:sp3d>
        </p:spPr>
        <p:txBody>
          <a:bodyPr wrap="none" anchor="ctr">
            <a:flatTx/>
          </a:bodyPr>
          <a:lstStyle/>
          <a:p>
            <a:endParaRPr lang="zh-CN" altLang="en-US" dirty="0">
              <a:latin typeface="Arial" panose="020B0604020202020204" pitchFamily="34" charset="0"/>
              <a:ea typeface="宋体" panose="02010600030101010101" pitchFamily="2" charset="-122"/>
            </a:endParaRPr>
          </a:p>
        </p:txBody>
      </p:sp>
      <p:sp>
        <p:nvSpPr>
          <p:cNvPr id="7182" name="Text Box 36"/>
          <p:cNvSpPr txBox="1"/>
          <p:nvPr/>
        </p:nvSpPr>
        <p:spPr>
          <a:xfrm>
            <a:off x="1925638" y="4191000"/>
            <a:ext cx="608012" cy="457200"/>
          </a:xfrm>
          <a:prstGeom prst="rect">
            <a:avLst/>
          </a:prstGeom>
          <a:noFill/>
          <a:ln w="9525">
            <a:noFill/>
          </a:ln>
        </p:spPr>
        <p:txBody>
          <a:bodyPr wrap="none" anchor="t">
            <a:spAutoFit/>
          </a:bodyPr>
          <a:lstStyle/>
          <a:p>
            <a:pPr algn="ctr" eaLnBrk="0" hangingPunct="0"/>
            <a:r>
              <a:rPr lang="en-US" altLang="zh-CN" sz="2400" b="1" dirty="0">
                <a:solidFill>
                  <a:srgbClr val="FFFFFF"/>
                </a:solidFill>
                <a:latin typeface="Arial" panose="020B0604020202020204" pitchFamily="34" charset="0"/>
                <a:ea typeface="宋体" panose="02010600030101010101" pitchFamily="2" charset="-122"/>
              </a:rPr>
              <a:t>1.3</a:t>
            </a:r>
          </a:p>
        </p:txBody>
      </p:sp>
      <p:sp>
        <p:nvSpPr>
          <p:cNvPr id="7183" name="Text Box 37"/>
          <p:cNvSpPr txBox="1"/>
          <p:nvPr/>
        </p:nvSpPr>
        <p:spPr>
          <a:xfrm>
            <a:off x="3117850" y="3375025"/>
            <a:ext cx="3429000" cy="457200"/>
          </a:xfrm>
          <a:prstGeom prst="rect">
            <a:avLst/>
          </a:prstGeom>
          <a:noFill/>
          <a:ln w="9525">
            <a:noFill/>
          </a:ln>
        </p:spPr>
        <p:txBody>
          <a:bodyPr anchor="t">
            <a:spAutoFit/>
          </a:bodyPr>
          <a:lstStyle/>
          <a:p>
            <a:pPr eaLnBrk="0" hangingPunct="0"/>
            <a:r>
              <a:rPr lang="zh-CN" altLang="en-US" sz="2400" b="1" dirty="0">
                <a:solidFill>
                  <a:srgbClr val="000000"/>
                </a:solidFill>
                <a:latin typeface="Arial" panose="020B0604020202020204" pitchFamily="34" charset="0"/>
                <a:ea typeface="宋体" panose="02010600030101010101" pitchFamily="2" charset="-122"/>
              </a:rPr>
              <a:t>遗传算法的特点</a:t>
            </a:r>
            <a:endParaRPr lang="en-US" altLang="zh-CN" sz="2400" b="1" dirty="0">
              <a:solidFill>
                <a:srgbClr val="000000"/>
              </a:solidFill>
              <a:latin typeface="Arial" panose="020B0604020202020204" pitchFamily="34" charset="0"/>
              <a:ea typeface="宋体" panose="02010600030101010101" pitchFamily="2" charset="-122"/>
            </a:endParaRPr>
          </a:p>
        </p:txBody>
      </p:sp>
      <p:sp>
        <p:nvSpPr>
          <p:cNvPr id="7184" name="Text Box 38"/>
          <p:cNvSpPr txBox="1"/>
          <p:nvPr/>
        </p:nvSpPr>
        <p:spPr>
          <a:xfrm>
            <a:off x="3117850" y="4213225"/>
            <a:ext cx="3581400" cy="457200"/>
          </a:xfrm>
          <a:prstGeom prst="rect">
            <a:avLst/>
          </a:prstGeom>
          <a:noFill/>
          <a:ln w="9525">
            <a:noFill/>
          </a:ln>
        </p:spPr>
        <p:txBody>
          <a:bodyPr anchor="t">
            <a:spAutoFit/>
          </a:bodyPr>
          <a:lstStyle/>
          <a:p>
            <a:pPr eaLnBrk="0" hangingPunct="0"/>
            <a:r>
              <a:rPr lang="zh-CN" altLang="en-US" sz="2400" b="1" dirty="0">
                <a:solidFill>
                  <a:srgbClr val="000000"/>
                </a:solidFill>
                <a:latin typeface="Arial" panose="020B0604020202020204" pitchFamily="34" charset="0"/>
                <a:ea typeface="宋体" panose="02010600030101010101" pitchFamily="2" charset="-122"/>
              </a:rPr>
              <a:t>遗传算法的发展历程</a:t>
            </a:r>
            <a:endParaRPr lang="en-US" altLang="zh-CN" sz="2400" b="1" dirty="0">
              <a:solidFill>
                <a:srgbClr val="000000"/>
              </a:solidFill>
              <a:latin typeface="Arial" panose="020B0604020202020204" pitchFamily="34" charset="0"/>
              <a:ea typeface="宋体" panose="02010600030101010101" pitchFamily="2" charset="-122"/>
            </a:endParaRPr>
          </a:p>
        </p:txBody>
      </p:sp>
      <p:sp>
        <p:nvSpPr>
          <p:cNvPr id="7185" name="Text Box 39"/>
          <p:cNvSpPr txBox="1"/>
          <p:nvPr/>
        </p:nvSpPr>
        <p:spPr>
          <a:xfrm>
            <a:off x="3117850" y="5051425"/>
            <a:ext cx="3886200" cy="457200"/>
          </a:xfrm>
          <a:prstGeom prst="rect">
            <a:avLst/>
          </a:prstGeom>
          <a:noFill/>
          <a:ln w="9525">
            <a:noFill/>
          </a:ln>
        </p:spPr>
        <p:txBody>
          <a:bodyPr anchor="t">
            <a:spAutoFit/>
          </a:bodyPr>
          <a:lstStyle/>
          <a:p>
            <a:pPr eaLnBrk="0" hangingPunct="0"/>
            <a:r>
              <a:rPr lang="zh-CN" altLang="en-US" sz="2400" b="1" dirty="0">
                <a:solidFill>
                  <a:srgbClr val="000000"/>
                </a:solidFill>
                <a:latin typeface="Arial" panose="020B0604020202020204" pitchFamily="34" charset="0"/>
                <a:ea typeface="宋体" panose="02010600030101010101" pitchFamily="2" charset="-122"/>
              </a:rPr>
              <a:t>遗传算法的研究和应用领域</a:t>
            </a:r>
            <a:endParaRPr lang="en-US" altLang="zh-CN" sz="2400" b="1" dirty="0">
              <a:solidFill>
                <a:srgbClr val="000000"/>
              </a:solidFill>
              <a:latin typeface="Arial" panose="020B0604020202020204" pitchFamily="34" charset="0"/>
              <a:ea typeface="宋体" panose="02010600030101010101" pitchFamily="2" charset="-122"/>
            </a:endParaRPr>
          </a:p>
        </p:txBody>
      </p:sp>
      <p:sp>
        <p:nvSpPr>
          <p:cNvPr id="7186" name="Text Box 40"/>
          <p:cNvSpPr txBox="1"/>
          <p:nvPr/>
        </p:nvSpPr>
        <p:spPr>
          <a:xfrm>
            <a:off x="1905000" y="1447800"/>
            <a:ext cx="5257800" cy="579438"/>
          </a:xfrm>
          <a:prstGeom prst="rect">
            <a:avLst/>
          </a:prstGeom>
          <a:noFill/>
          <a:ln w="9525">
            <a:noFill/>
          </a:ln>
        </p:spPr>
        <p:txBody>
          <a:bodyPr anchor="t">
            <a:spAutoFit/>
          </a:bodyPr>
          <a:lstStyle/>
          <a:p>
            <a:pPr algn="ctr">
              <a:spcBef>
                <a:spcPct val="50000"/>
              </a:spcBef>
            </a:pPr>
            <a:r>
              <a:rPr lang="en-US" altLang="zh-CN" sz="3200" b="1" dirty="0">
                <a:latin typeface="Arial" panose="020B0604020202020204" pitchFamily="34" charset="0"/>
                <a:ea typeface="宋体" panose="02010600030101010101" pitchFamily="2" charset="-122"/>
              </a:rPr>
              <a:t>1 </a:t>
            </a:r>
            <a:r>
              <a:rPr lang="zh-CN" altLang="en-US" sz="3200" b="1" dirty="0">
                <a:latin typeface="Arial" panose="020B0604020202020204" pitchFamily="34" charset="0"/>
                <a:ea typeface="宋体" panose="02010600030101010101" pitchFamily="2" charset="-122"/>
              </a:rPr>
              <a:t>遗传算法概述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遗传算法与最优化问题：</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遗传算法基本思想</a:t>
            </a:r>
            <a:endParaRPr lang="en-US" altLang="zh-CN" dirty="0"/>
          </a:p>
          <a:p>
            <a:endParaRPr lang="zh-CN" altLang="en-US" dirty="0"/>
          </a:p>
        </p:txBody>
      </p:sp>
      <p:sp>
        <p:nvSpPr>
          <p:cNvPr id="3" name="标题 2"/>
          <p:cNvSpPr>
            <a:spLocks noGrp="1"/>
          </p:cNvSpPr>
          <p:nvPr>
            <p:ph type="title"/>
          </p:nvPr>
        </p:nvSpPr>
        <p:spPr/>
        <p:txBody>
          <a:bodyPr>
            <a:normAutofit fontScale="90000"/>
          </a:bodyPr>
          <a:lstStyle/>
          <a:p>
            <a:r>
              <a:rPr lang="zh-CN" altLang="en-US" dirty="0"/>
              <a:t>遗传算法</a:t>
            </a:r>
          </a:p>
        </p:txBody>
      </p:sp>
      <p:sp>
        <p:nvSpPr>
          <p:cNvPr id="4" name="Rectangle 5"/>
          <p:cNvSpPr>
            <a:spLocks noChangeArrowheads="1"/>
          </p:cNvSpPr>
          <p:nvPr/>
        </p:nvSpPr>
        <p:spPr bwMode="auto">
          <a:xfrm>
            <a:off x="1737360" y="3717036"/>
            <a:ext cx="5943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宋体" panose="02010600030101010101" pitchFamily="2" charset="-122"/>
                <a:ea typeface="宋体" panose="02010600030101010101" pitchFamily="2" charset="-122"/>
              </a:defRPr>
            </a:lvl1pPr>
            <a:lvl2pPr marL="742950" indent="-285750" eaLnBrk="0" hangingPunct="0">
              <a:defRPr sz="2400">
                <a:solidFill>
                  <a:schemeClr val="bg1"/>
                </a:solidFill>
                <a:latin typeface="宋体" panose="02010600030101010101" pitchFamily="2" charset="-122"/>
                <a:ea typeface="宋体" panose="02010600030101010101" pitchFamily="2" charset="-122"/>
              </a:defRPr>
            </a:lvl2pPr>
            <a:lvl3pPr marL="1143000" indent="-228600" eaLnBrk="0" hangingPunct="0">
              <a:defRPr sz="2400">
                <a:solidFill>
                  <a:schemeClr val="bg1"/>
                </a:solidFill>
                <a:latin typeface="宋体" panose="02010600030101010101" pitchFamily="2" charset="-122"/>
                <a:ea typeface="宋体" panose="02010600030101010101" pitchFamily="2" charset="-122"/>
              </a:defRPr>
            </a:lvl3pPr>
            <a:lvl4pPr marL="1600200" indent="-228600" eaLnBrk="0" hangingPunct="0">
              <a:defRPr sz="2400">
                <a:solidFill>
                  <a:schemeClr val="bg1"/>
                </a:solidFill>
                <a:latin typeface="宋体" panose="02010600030101010101" pitchFamily="2" charset="-122"/>
                <a:ea typeface="宋体" panose="02010600030101010101" pitchFamily="2" charset="-122"/>
              </a:defRPr>
            </a:lvl4pPr>
            <a:lvl5pPr marL="2057400" indent="-228600" eaLnBrk="0" hangingPunct="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spcBef>
                <a:spcPct val="50000"/>
              </a:spcBef>
            </a:pPr>
            <a:endParaRPr kumimoji="1" lang="zh-CN" altLang="zh-CN" sz="2100">
              <a:solidFill>
                <a:schemeClr val="tx1"/>
              </a:solidFill>
              <a:latin typeface="Times New Roman" panose="02020603050405020304" pitchFamily="18" charset="0"/>
            </a:endParaRPr>
          </a:p>
        </p:txBody>
      </p:sp>
      <p:sp>
        <p:nvSpPr>
          <p:cNvPr id="5" name="Text Box 6"/>
          <p:cNvSpPr txBox="1">
            <a:spLocks noChangeArrowheads="1"/>
          </p:cNvSpPr>
          <p:nvPr/>
        </p:nvSpPr>
        <p:spPr bwMode="auto">
          <a:xfrm>
            <a:off x="969679" y="4768363"/>
            <a:ext cx="7045037"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eaLnBrk="0" hangingPunct="0">
              <a:defRPr sz="2400">
                <a:solidFill>
                  <a:schemeClr val="bg1"/>
                </a:solidFill>
                <a:latin typeface="宋体" panose="02010600030101010101" pitchFamily="2" charset="-122"/>
                <a:ea typeface="宋体" panose="02010600030101010101" pitchFamily="2" charset="-122"/>
              </a:defRPr>
            </a:lvl1pPr>
            <a:lvl2pPr marL="742950" indent="-285750" eaLnBrk="0" hangingPunct="0">
              <a:defRPr sz="2400">
                <a:solidFill>
                  <a:schemeClr val="bg1"/>
                </a:solidFill>
                <a:latin typeface="宋体" panose="02010600030101010101" pitchFamily="2" charset="-122"/>
                <a:ea typeface="宋体" panose="02010600030101010101" pitchFamily="2" charset="-122"/>
              </a:defRPr>
            </a:lvl2pPr>
            <a:lvl3pPr marL="1143000" indent="-228600" eaLnBrk="0" hangingPunct="0">
              <a:defRPr sz="2400">
                <a:solidFill>
                  <a:schemeClr val="bg1"/>
                </a:solidFill>
                <a:latin typeface="宋体" panose="02010600030101010101" pitchFamily="2" charset="-122"/>
                <a:ea typeface="宋体" panose="02010600030101010101" pitchFamily="2" charset="-122"/>
              </a:defRPr>
            </a:lvl3pPr>
            <a:lvl4pPr marL="1600200" indent="-228600" eaLnBrk="0" hangingPunct="0">
              <a:defRPr sz="2400">
                <a:solidFill>
                  <a:schemeClr val="bg1"/>
                </a:solidFill>
                <a:latin typeface="宋体" panose="02010600030101010101" pitchFamily="2" charset="-122"/>
                <a:ea typeface="宋体" panose="02010600030101010101" pitchFamily="2" charset="-122"/>
              </a:defRPr>
            </a:lvl4pPr>
            <a:lvl5pPr marL="2057400" indent="-228600" eaLnBrk="0" hangingPunct="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spcBef>
                <a:spcPct val="100000"/>
              </a:spcBef>
              <a:buClr>
                <a:schemeClr val="accent2"/>
              </a:buClr>
            </a:pPr>
            <a:r>
              <a:rPr lang="zh-CN" altLang="en-US" sz="1800" dirty="0">
                <a:solidFill>
                  <a:schemeClr val="tx1"/>
                </a:solidFill>
              </a:rPr>
              <a:t>     在求解问题时从多个解开始，然后通过一定的法则进行逐步迭代以产生新的解。</a:t>
            </a:r>
          </a:p>
          <a:p>
            <a:pPr eaLnBrk="1" hangingPunct="1">
              <a:spcBef>
                <a:spcPct val="50000"/>
              </a:spcBef>
            </a:pPr>
            <a:endParaRPr lang="en-US" altLang="zh-CN" sz="1800" dirty="0"/>
          </a:p>
        </p:txBody>
      </p:sp>
      <p:graphicFrame>
        <p:nvGraphicFramePr>
          <p:cNvPr id="6" name="Object 9"/>
          <p:cNvGraphicFramePr>
            <a:graphicFrameLocks noChangeAspect="1"/>
          </p:cNvGraphicFramePr>
          <p:nvPr>
            <p:extLst/>
          </p:nvPr>
        </p:nvGraphicFramePr>
        <p:xfrm>
          <a:off x="3332980" y="1918301"/>
          <a:ext cx="3463193" cy="2365406"/>
        </p:xfrm>
        <a:graphic>
          <a:graphicData uri="http://schemas.openxmlformats.org/presentationml/2006/ole">
            <mc:AlternateContent xmlns:mc="http://schemas.openxmlformats.org/markup-compatibility/2006">
              <mc:Choice xmlns:v="urn:schemas-microsoft-com:vml" Requires="v">
                <p:oleObj spid="_x0000_s18435" name="SmartDraw" r:id="rId3" imgW="3492720" imgH="2066400" progId="SmartDraw.2">
                  <p:embed/>
                </p:oleObj>
              </mc:Choice>
              <mc:Fallback>
                <p:oleObj name="SmartDraw" r:id="rId3" imgW="3492720" imgH="2066400" progId="SmartDraw.2">
                  <p:embed/>
                  <p:pic>
                    <p:nvPicPr>
                      <p:cNvPr id="6"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2980" y="1918301"/>
                        <a:ext cx="3463193" cy="236540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6250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p:nvPr/>
        </p:nvSpPr>
        <p:spPr>
          <a:xfrm>
            <a:off x="395288" y="1412875"/>
            <a:ext cx="7632700" cy="1041400"/>
          </a:xfrm>
          <a:prstGeom prst="rect">
            <a:avLst/>
          </a:prstGeom>
          <a:noFill/>
          <a:ln w="9525">
            <a:noFill/>
          </a:ln>
        </p:spPr>
        <p:txBody>
          <a:bodyPr anchor="t">
            <a:spAutoFit/>
          </a:bodyPr>
          <a:lstStyle/>
          <a:p>
            <a:pPr algn="just">
              <a:lnSpc>
                <a:spcPct val="130000"/>
              </a:lnSpc>
              <a:spcBef>
                <a:spcPct val="50000"/>
              </a:spcBef>
            </a:pPr>
            <a:r>
              <a:rPr lang="zh-CN" altLang="en-US"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黑体" panose="02010609060101010101" pitchFamily="2" charset="-122"/>
              </a:rPr>
              <a:t>例</a:t>
            </a:r>
            <a:r>
              <a:rPr lang="en-US" altLang="zh-CN" sz="2400" b="1" dirty="0">
                <a:latin typeface="Times New Roman" panose="02020603050405020304" pitchFamily="18" charset="0"/>
                <a:ea typeface="黑体" panose="02010609060101010101" pitchFamily="2" charset="-122"/>
              </a:rPr>
              <a:t>1 </a:t>
            </a:r>
            <a:r>
              <a:rPr lang="zh-CN" altLang="en-US" sz="2400" b="1" dirty="0">
                <a:latin typeface="Times New Roman" panose="02020603050405020304" pitchFamily="18" charset="0"/>
                <a:ea typeface="黑体" panose="02010609060101010101" pitchFamily="2" charset="-122"/>
              </a:rPr>
              <a:t>利用遗传算法求解区间［</a:t>
            </a:r>
            <a:r>
              <a:rPr lang="en-US" altLang="zh-CN" sz="2400" b="1" dirty="0">
                <a:latin typeface="Times New Roman" panose="02020603050405020304" pitchFamily="18" charset="0"/>
                <a:ea typeface="黑体" panose="02010609060101010101" pitchFamily="2" charset="-122"/>
              </a:rPr>
              <a:t>0,31</a:t>
            </a:r>
            <a:r>
              <a:rPr lang="zh-CN" altLang="en-US" sz="2400" b="1" dirty="0">
                <a:latin typeface="Times New Roman" panose="02020603050405020304" pitchFamily="18" charset="0"/>
                <a:ea typeface="黑体" panose="02010609060101010101" pitchFamily="2" charset="-122"/>
              </a:rPr>
              <a:t>］上的二次函数</a:t>
            </a:r>
            <a:r>
              <a:rPr lang="en-US" altLang="zh-CN" sz="2400" b="1" dirty="0">
                <a:latin typeface="Times New Roman" panose="02020603050405020304" pitchFamily="18" charset="0"/>
                <a:ea typeface="黑体" panose="02010609060101010101" pitchFamily="2" charset="-122"/>
              </a:rPr>
              <a:t>y=x</a:t>
            </a:r>
            <a:r>
              <a:rPr lang="en-US" altLang="zh-CN" sz="2400" b="1" baseline="30000" dirty="0">
                <a:latin typeface="Times New Roman" panose="02020603050405020304" pitchFamily="18" charset="0"/>
                <a:ea typeface="黑体" panose="02010609060101010101" pitchFamily="2" charset="-122"/>
              </a:rPr>
              <a:t>2</a:t>
            </a:r>
            <a:r>
              <a:rPr lang="zh-CN" altLang="en-US" sz="2400" b="1" dirty="0">
                <a:latin typeface="Times New Roman" panose="02020603050405020304" pitchFamily="18" charset="0"/>
                <a:ea typeface="黑体" panose="02010609060101010101" pitchFamily="2" charset="-122"/>
              </a:rPr>
              <a:t>的最大值，精度要求达到个位。</a:t>
            </a:r>
            <a:r>
              <a:rPr lang="zh-CN" altLang="en-US" sz="2400" dirty="0">
                <a:latin typeface="Times New Roman" panose="02020603050405020304" pitchFamily="18" charset="0"/>
                <a:ea typeface="宋体" panose="02010600030101010101" pitchFamily="2" charset="-122"/>
              </a:rPr>
              <a:t>　　</a:t>
            </a:r>
          </a:p>
        </p:txBody>
      </p:sp>
      <p:grpSp>
        <p:nvGrpSpPr>
          <p:cNvPr id="2" name="Group 3"/>
          <p:cNvGrpSpPr/>
          <p:nvPr/>
        </p:nvGrpSpPr>
        <p:grpSpPr>
          <a:xfrm>
            <a:off x="2376488" y="2632075"/>
            <a:ext cx="3959225" cy="2549525"/>
            <a:chOff x="2381" y="1661"/>
            <a:chExt cx="2494" cy="1606"/>
          </a:xfrm>
        </p:grpSpPr>
        <p:sp>
          <p:nvSpPr>
            <p:cNvPr id="35843" name="Text Box 4"/>
            <p:cNvSpPr txBox="1"/>
            <p:nvPr/>
          </p:nvSpPr>
          <p:spPr>
            <a:xfrm>
              <a:off x="3606" y="2024"/>
              <a:ext cx="499" cy="288"/>
            </a:xfrm>
            <a:prstGeom prst="rect">
              <a:avLst/>
            </a:prstGeom>
            <a:noFill/>
            <a:ln w="9525">
              <a:noFill/>
            </a:ln>
          </p:spPr>
          <p:txBody>
            <a:bodyPr anchor="t">
              <a:spAutoFit/>
            </a:bodyPr>
            <a:lstStyle/>
            <a:p>
              <a:pPr>
                <a:spcBef>
                  <a:spcPct val="50000"/>
                </a:spcBef>
              </a:pPr>
              <a:r>
                <a:rPr lang="en-US" altLang="zh-CN" sz="2400" i="1" dirty="0">
                  <a:latin typeface="Times New Roman" panose="02020603050405020304" pitchFamily="18" charset="0"/>
                  <a:ea typeface="宋体" panose="02010600030101010101" pitchFamily="2" charset="-122"/>
                </a:rPr>
                <a:t>y</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x</a:t>
              </a:r>
              <a:r>
                <a:rPr lang="en-US" altLang="zh-CN" sz="2400" baseline="30000" dirty="0">
                  <a:latin typeface="Times New Roman" panose="02020603050405020304" pitchFamily="18" charset="0"/>
                  <a:ea typeface="宋体" panose="02010600030101010101" pitchFamily="2" charset="-122"/>
                </a:rPr>
                <a:t>2</a:t>
              </a:r>
            </a:p>
          </p:txBody>
        </p:sp>
        <p:sp>
          <p:nvSpPr>
            <p:cNvPr id="35844" name="Line 5"/>
            <p:cNvSpPr/>
            <p:nvPr/>
          </p:nvSpPr>
          <p:spPr>
            <a:xfrm flipV="1">
              <a:off x="2381" y="2988"/>
              <a:ext cx="2267" cy="0"/>
            </a:xfrm>
            <a:prstGeom prst="line">
              <a:avLst/>
            </a:prstGeom>
            <a:ln w="9525" cap="flat" cmpd="sng">
              <a:solidFill>
                <a:schemeClr val="tx1"/>
              </a:solidFill>
              <a:prstDash val="solid"/>
              <a:round/>
              <a:headEnd type="none" w="med" len="med"/>
              <a:tailEnd type="triangle" w="sm" len="lg"/>
            </a:ln>
          </p:spPr>
        </p:sp>
        <p:sp>
          <p:nvSpPr>
            <p:cNvPr id="35845" name="Text Box 6"/>
            <p:cNvSpPr txBox="1"/>
            <p:nvPr/>
          </p:nvSpPr>
          <p:spPr>
            <a:xfrm>
              <a:off x="3967" y="2998"/>
              <a:ext cx="908" cy="250"/>
            </a:xfrm>
            <a:prstGeom prst="rect">
              <a:avLst/>
            </a:prstGeom>
            <a:noFill/>
            <a:ln w="9525">
              <a:noFill/>
            </a:ln>
          </p:spPr>
          <p:txBody>
            <a:bodyPr anchor="t">
              <a:spAutoFit/>
            </a:bodyPr>
            <a:lstStyle/>
            <a:p>
              <a:pPr>
                <a:spcBef>
                  <a:spcPct val="50000"/>
                </a:spcBef>
              </a:pPr>
              <a:r>
                <a:rPr lang="zh-CN" altLang="en-US" dirty="0">
                  <a:latin typeface="Arial" panose="020B0604020202020204" pitchFamily="34"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31</a:t>
              </a:r>
              <a:r>
                <a:rPr lang="en-US" altLang="zh-CN" dirty="0">
                  <a:latin typeface="Arial" panose="020B0604020202020204" pitchFamily="34"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X</a:t>
              </a:r>
            </a:p>
          </p:txBody>
        </p:sp>
        <p:sp>
          <p:nvSpPr>
            <p:cNvPr id="35846" name="Text Box 7"/>
            <p:cNvSpPr txBox="1"/>
            <p:nvPr/>
          </p:nvSpPr>
          <p:spPr>
            <a:xfrm>
              <a:off x="2426" y="1665"/>
              <a:ext cx="181" cy="250"/>
            </a:xfrm>
            <a:prstGeom prst="rect">
              <a:avLst/>
            </a:prstGeom>
            <a:noFill/>
            <a:ln w="9525">
              <a:noFill/>
            </a:ln>
          </p:spPr>
          <p:txBody>
            <a:bodyPr anchor="t">
              <a:spAutoFit/>
            </a:bodyPr>
            <a:lstStyle/>
            <a:p>
              <a:pPr>
                <a:spcBef>
                  <a:spcPct val="50000"/>
                </a:spcBef>
              </a:pPr>
              <a:r>
                <a:rPr lang="en-US" altLang="zh-CN" sz="2000" i="1" dirty="0">
                  <a:latin typeface="Times New Roman" panose="02020603050405020304" pitchFamily="18" charset="0"/>
                  <a:ea typeface="宋体" panose="02010600030101010101" pitchFamily="2" charset="-122"/>
                </a:rPr>
                <a:t>Y</a:t>
              </a:r>
            </a:p>
          </p:txBody>
        </p:sp>
        <p:sp>
          <p:nvSpPr>
            <p:cNvPr id="35847" name="Line 8"/>
            <p:cNvSpPr/>
            <p:nvPr/>
          </p:nvSpPr>
          <p:spPr>
            <a:xfrm flipV="1">
              <a:off x="2653" y="1680"/>
              <a:ext cx="0" cy="1587"/>
            </a:xfrm>
            <a:prstGeom prst="line">
              <a:avLst/>
            </a:prstGeom>
            <a:ln w="9525" cap="flat" cmpd="sng">
              <a:solidFill>
                <a:schemeClr val="tx1"/>
              </a:solidFill>
              <a:prstDash val="solid"/>
              <a:round/>
              <a:headEnd type="none" w="med" len="med"/>
              <a:tailEnd type="triangle" w="sm" len="lg"/>
            </a:ln>
          </p:spPr>
        </p:sp>
        <p:sp>
          <p:nvSpPr>
            <p:cNvPr id="35848" name="Arc 9"/>
            <p:cNvSpPr/>
            <p:nvPr/>
          </p:nvSpPr>
          <p:spPr>
            <a:xfrm flipV="1">
              <a:off x="2653" y="1661"/>
              <a:ext cx="1542" cy="1315"/>
            </a:xfrm>
            <a:custGeom>
              <a:avLst/>
              <a:gdLst/>
              <a:ahLst/>
              <a:cxnLst>
                <a:cxn ang="0">
                  <a:pos x="0" y="0"/>
                </a:cxn>
                <a:cxn ang="0">
                  <a:pos x="8" y="4"/>
                </a:cxn>
                <a:cxn ang="0">
                  <a:pos x="0" y="5"/>
                </a:cxn>
              </a:cxnLst>
              <a:rect l="0" t="0" r="0" b="0"/>
              <a:pathLst>
                <a:path w="20978" h="21600" fill="none">
                  <a:moveTo>
                    <a:pt x="-1" y="0"/>
                  </a:moveTo>
                  <a:cubicBezTo>
                    <a:pt x="9947" y="0"/>
                    <a:pt x="18608" y="6793"/>
                    <a:pt x="20978" y="16453"/>
                  </a:cubicBezTo>
                </a:path>
                <a:path w="20978" h="21600" stroke="0">
                  <a:moveTo>
                    <a:pt x="-1" y="0"/>
                  </a:moveTo>
                  <a:cubicBezTo>
                    <a:pt x="9947" y="0"/>
                    <a:pt x="18608" y="6793"/>
                    <a:pt x="20978" y="16453"/>
                  </a:cubicBezTo>
                  <a:lnTo>
                    <a:pt x="0" y="21600"/>
                  </a:lnTo>
                  <a:lnTo>
                    <a:pt x="-1" y="0"/>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35849" name="Line 10"/>
            <p:cNvSpPr/>
            <p:nvPr/>
          </p:nvSpPr>
          <p:spPr>
            <a:xfrm>
              <a:off x="4195" y="1979"/>
              <a:ext cx="0" cy="997"/>
            </a:xfrm>
            <a:prstGeom prst="line">
              <a:avLst/>
            </a:prstGeom>
            <a:ln w="9525" cap="flat" cmpd="sng">
              <a:solidFill>
                <a:schemeClr val="tx1"/>
              </a:solidFill>
              <a:prstDash val="dash"/>
              <a:round/>
              <a:headEnd type="none" w="med" len="med"/>
              <a:tailEnd type="none" w="med" len="med"/>
            </a:ln>
          </p:spPr>
        </p:sp>
      </p:grpSp>
      <p:sp>
        <p:nvSpPr>
          <p:cNvPr id="35850" name="Rectangle 11"/>
          <p:cNvSpPr/>
          <p:nvPr/>
        </p:nvSpPr>
        <p:spPr>
          <a:xfrm>
            <a:off x="762000" y="501650"/>
            <a:ext cx="7435850" cy="641350"/>
          </a:xfrm>
          <a:prstGeom prst="rect">
            <a:avLst/>
          </a:prstGeom>
          <a:noFill/>
          <a:ln w="9525">
            <a:noFill/>
          </a:ln>
        </p:spPr>
        <p:txBody>
          <a:bodyPr anchor="t">
            <a:spAutoFit/>
          </a:bodyPr>
          <a:lstStyle/>
          <a:p>
            <a:pPr algn="ctr"/>
            <a:r>
              <a:rPr lang="en-US" altLang="zh-CN" sz="3600" b="1" dirty="0">
                <a:solidFill>
                  <a:srgbClr val="CC6600"/>
                </a:solidFill>
                <a:latin typeface="Verdana" panose="020B0604030504040204" pitchFamily="34" charset="0"/>
                <a:ea typeface="宋体" panose="02010600030101010101" pitchFamily="2" charset="-122"/>
              </a:rPr>
              <a:t>3</a:t>
            </a:r>
            <a:r>
              <a:rPr lang="zh-CN" altLang="en-US" sz="3600" b="1" dirty="0">
                <a:solidFill>
                  <a:srgbClr val="CC6600"/>
                </a:solidFill>
                <a:latin typeface="Verdana" panose="020B0604030504040204" pitchFamily="34" charset="0"/>
                <a:ea typeface="宋体" panose="02010600030101010101" pitchFamily="2" charset="-122"/>
              </a:rPr>
              <a:t>、遗传算法简单举例：函数极值</a:t>
            </a:r>
            <a:endParaRPr lang="en-US" altLang="zh-CN" sz="3600" b="1" dirty="0">
              <a:solidFill>
                <a:srgbClr val="CC6600"/>
              </a:solidFill>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042">
                                            <p:txEl>
                                              <p:pRg st="0" end="0"/>
                                            </p:txEl>
                                          </p:spTgt>
                                        </p:tgtEl>
                                        <p:attrNameLst>
                                          <p:attrName>style.visibility</p:attrName>
                                        </p:attrNameLst>
                                      </p:cBhvr>
                                      <p:to>
                                        <p:strVal val="visible"/>
                                      </p:to>
                                    </p:set>
                                    <p:animEffect transition="in" filter="blinds(horizontal)">
                                      <p:cBhvr>
                                        <p:cTn id="7" dur="500"/>
                                        <p:tgtEl>
                                          <p:spTgt spid="870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idx="1"/>
          </p:nvPr>
        </p:nvSpPr>
        <p:spPr>
          <a:xfrm>
            <a:off x="755650" y="1341438"/>
            <a:ext cx="7775575" cy="3352800"/>
          </a:xfrm>
        </p:spPr>
        <p:txBody>
          <a:bodyPr wrap="square" lIns="91440" tIns="45720" rIns="91440" bIns="45720" anchor="t"/>
          <a:lstStyle/>
          <a:p>
            <a:pPr>
              <a:buNone/>
            </a:pPr>
            <a:r>
              <a:rPr lang="zh-CN" altLang="en-US" dirty="0">
                <a:ea typeface="宋体" panose="02010600030101010101" pitchFamily="2" charset="-122"/>
              </a:rPr>
              <a:t>  </a:t>
            </a:r>
            <a:r>
              <a:rPr lang="zh-CN" altLang="en-US" b="0" dirty="0">
                <a:solidFill>
                  <a:srgbClr val="660033"/>
                </a:solidFill>
                <a:latin typeface="Times New Roman" panose="02020603050405020304" pitchFamily="18" charset="0"/>
                <a:ea typeface="黑体" panose="02010609060101010101" pitchFamily="2" charset="-122"/>
              </a:rPr>
              <a:t>分析</a:t>
            </a:r>
            <a:r>
              <a:rPr lang="zh-CN" altLang="en-US" dirty="0">
                <a:ea typeface="宋体" panose="02010600030101010101" pitchFamily="2" charset="-122"/>
              </a:rPr>
              <a:t> </a:t>
            </a:r>
          </a:p>
          <a:p>
            <a:pPr>
              <a:lnSpc>
                <a:spcPct val="120000"/>
              </a:lnSpc>
              <a:buNone/>
            </a:pPr>
            <a:r>
              <a:rPr lang="zh-CN" altLang="en-US" sz="2400" b="0" dirty="0">
                <a:latin typeface="Times New Roman" panose="02020603050405020304" pitchFamily="18" charset="0"/>
                <a:ea typeface="黑体" panose="02010609060101010101" pitchFamily="2" charset="-122"/>
              </a:rPr>
              <a:t>             原问题可转化为在区间［</a:t>
            </a:r>
            <a:r>
              <a:rPr lang="en-US" altLang="zh-CN" sz="2400" b="0" dirty="0">
                <a:latin typeface="Times New Roman" panose="02020603050405020304" pitchFamily="18" charset="0"/>
                <a:ea typeface="黑体" panose="02010609060101010101" pitchFamily="2" charset="-122"/>
              </a:rPr>
              <a:t>0, 31</a:t>
            </a:r>
            <a:r>
              <a:rPr lang="zh-CN" altLang="en-US" sz="2400" b="0" dirty="0">
                <a:latin typeface="Times New Roman" panose="02020603050405020304" pitchFamily="18" charset="0"/>
                <a:ea typeface="黑体" panose="02010609060101010101" pitchFamily="2" charset="-122"/>
              </a:rPr>
              <a:t>］中搜索能使</a:t>
            </a:r>
            <a:r>
              <a:rPr lang="en-US" altLang="zh-CN" sz="2400" b="0" dirty="0">
                <a:latin typeface="Times New Roman" panose="02020603050405020304" pitchFamily="18" charset="0"/>
                <a:ea typeface="黑体" panose="02010609060101010101" pitchFamily="2" charset="-122"/>
              </a:rPr>
              <a:t>y</a:t>
            </a:r>
            <a:r>
              <a:rPr lang="zh-CN" altLang="en-US" sz="2400" b="0" dirty="0">
                <a:latin typeface="Times New Roman" panose="02020603050405020304" pitchFamily="18" charset="0"/>
                <a:ea typeface="黑体" panose="02010609060101010101" pitchFamily="2" charset="-122"/>
              </a:rPr>
              <a:t>取最大值的点</a:t>
            </a:r>
            <a:r>
              <a:rPr lang="en-US" altLang="zh-CN" sz="2400" b="0" dirty="0">
                <a:latin typeface="Times New Roman" panose="02020603050405020304" pitchFamily="18" charset="0"/>
                <a:ea typeface="黑体" panose="02010609060101010101" pitchFamily="2" charset="-122"/>
              </a:rPr>
              <a:t>a</a:t>
            </a:r>
            <a:r>
              <a:rPr lang="zh-CN" altLang="en-US" sz="2400" b="0" dirty="0">
                <a:latin typeface="Times New Roman" panose="02020603050405020304" pitchFamily="18" charset="0"/>
                <a:ea typeface="黑体" panose="02010609060101010101" pitchFamily="2" charset="-122"/>
              </a:rPr>
              <a:t>的问题。那么，［</a:t>
            </a:r>
            <a:r>
              <a:rPr lang="en-US" altLang="zh-CN" sz="2400" b="0" dirty="0">
                <a:latin typeface="Times New Roman" panose="02020603050405020304" pitchFamily="18" charset="0"/>
                <a:ea typeface="黑体" panose="02010609060101010101" pitchFamily="2" charset="-122"/>
              </a:rPr>
              <a:t>0, 31</a:t>
            </a:r>
            <a:r>
              <a:rPr lang="zh-CN" altLang="en-US" sz="2400" b="0" dirty="0">
                <a:latin typeface="Times New Roman" panose="02020603050405020304" pitchFamily="18" charset="0"/>
                <a:ea typeface="黑体" panose="02010609060101010101" pitchFamily="2" charset="-122"/>
              </a:rPr>
              <a:t>］ 中的点</a:t>
            </a:r>
            <a:r>
              <a:rPr lang="en-US" altLang="zh-CN" sz="2400" b="0" dirty="0">
                <a:solidFill>
                  <a:srgbClr val="FF3300"/>
                </a:solidFill>
                <a:latin typeface="Times New Roman" panose="02020603050405020304" pitchFamily="18" charset="0"/>
                <a:ea typeface="黑体" panose="02010609060101010101" pitchFamily="2" charset="-122"/>
              </a:rPr>
              <a:t>x</a:t>
            </a:r>
            <a:r>
              <a:rPr lang="zh-CN" altLang="en-US" sz="2400" b="0" dirty="0">
                <a:solidFill>
                  <a:srgbClr val="FF3300"/>
                </a:solidFill>
                <a:latin typeface="Times New Roman" panose="02020603050405020304" pitchFamily="18" charset="0"/>
                <a:ea typeface="黑体" panose="02010609060101010101" pitchFamily="2" charset="-122"/>
              </a:rPr>
              <a:t>就是个体</a:t>
            </a:r>
            <a:r>
              <a:rPr lang="en-US" altLang="zh-CN" sz="2400" b="0" dirty="0">
                <a:latin typeface="Times New Roman" panose="02020603050405020304" pitchFamily="18" charset="0"/>
                <a:ea typeface="黑体" panose="02010609060101010101" pitchFamily="2" charset="-122"/>
              </a:rPr>
              <a:t>, </a:t>
            </a:r>
            <a:r>
              <a:rPr lang="zh-CN" altLang="en-US" sz="2400" b="0" dirty="0">
                <a:latin typeface="Times New Roman" panose="02020603050405020304" pitchFamily="18" charset="0"/>
                <a:ea typeface="黑体" panose="02010609060101010101" pitchFamily="2" charset="-122"/>
              </a:rPr>
              <a:t>函数值</a:t>
            </a:r>
            <a:r>
              <a:rPr lang="en-US" altLang="zh-CN" sz="2400" b="0" dirty="0">
                <a:solidFill>
                  <a:srgbClr val="FF3300"/>
                </a:solidFill>
                <a:latin typeface="Times New Roman" panose="02020603050405020304" pitchFamily="18" charset="0"/>
                <a:ea typeface="黑体" panose="02010609060101010101" pitchFamily="2" charset="-122"/>
              </a:rPr>
              <a:t>f(x)</a:t>
            </a:r>
            <a:r>
              <a:rPr lang="zh-CN" altLang="en-US" sz="2400" b="0" dirty="0">
                <a:latin typeface="Times New Roman" panose="02020603050405020304" pitchFamily="18" charset="0"/>
                <a:ea typeface="黑体" panose="02010609060101010101" pitchFamily="2" charset="-122"/>
              </a:rPr>
              <a:t>恰好就可以作为</a:t>
            </a:r>
            <a:r>
              <a:rPr lang="en-US" altLang="zh-CN" sz="2400" b="0" dirty="0">
                <a:solidFill>
                  <a:srgbClr val="FF3300"/>
                </a:solidFill>
                <a:latin typeface="Times New Roman" panose="02020603050405020304" pitchFamily="18" charset="0"/>
                <a:ea typeface="黑体" panose="02010609060101010101" pitchFamily="2" charset="-122"/>
              </a:rPr>
              <a:t>x</a:t>
            </a:r>
            <a:r>
              <a:rPr lang="zh-CN" altLang="en-US" sz="2400" b="0" dirty="0">
                <a:solidFill>
                  <a:srgbClr val="FF3300"/>
                </a:solidFill>
                <a:latin typeface="Times New Roman" panose="02020603050405020304" pitchFamily="18" charset="0"/>
                <a:ea typeface="黑体" panose="02010609060101010101" pitchFamily="2" charset="-122"/>
              </a:rPr>
              <a:t>的适应度</a:t>
            </a:r>
            <a:r>
              <a:rPr lang="zh-CN" altLang="en-US" sz="2400" b="0" dirty="0">
                <a:latin typeface="Times New Roman" panose="02020603050405020304" pitchFamily="18" charset="0"/>
                <a:ea typeface="黑体" panose="02010609060101010101" pitchFamily="2" charset="-122"/>
              </a:rPr>
              <a:t>，区间［</a:t>
            </a:r>
            <a:r>
              <a:rPr lang="en-US" altLang="zh-CN" sz="2400" b="0" dirty="0">
                <a:latin typeface="Times New Roman" panose="02020603050405020304" pitchFamily="18" charset="0"/>
                <a:ea typeface="黑体" panose="02010609060101010101" pitchFamily="2" charset="-122"/>
              </a:rPr>
              <a:t>0, 31</a:t>
            </a:r>
            <a:r>
              <a:rPr lang="zh-CN" altLang="en-US" sz="2400" b="0" dirty="0">
                <a:latin typeface="Times New Roman" panose="02020603050405020304" pitchFamily="18" charset="0"/>
                <a:ea typeface="黑体" panose="02010609060101010101" pitchFamily="2" charset="-122"/>
              </a:rPr>
              <a:t>］就是一个</a:t>
            </a:r>
            <a:r>
              <a:rPr lang="en-US" altLang="zh-CN" sz="2400" b="0" dirty="0">
                <a:latin typeface="Times New Roman" panose="02020603050405020304" pitchFamily="18" charset="0"/>
                <a:ea typeface="黑体" panose="02010609060101010101" pitchFamily="2" charset="-122"/>
              </a:rPr>
              <a:t>(</a:t>
            </a:r>
            <a:r>
              <a:rPr lang="zh-CN" altLang="en-US" sz="2400" b="0" dirty="0">
                <a:latin typeface="Times New Roman" panose="02020603050405020304" pitchFamily="18" charset="0"/>
                <a:ea typeface="黑体" panose="02010609060101010101" pitchFamily="2" charset="-122"/>
              </a:rPr>
              <a:t>解</a:t>
            </a:r>
            <a:r>
              <a:rPr lang="en-US" altLang="zh-CN" sz="2400" b="0" dirty="0">
                <a:latin typeface="Times New Roman" panose="02020603050405020304" pitchFamily="18" charset="0"/>
                <a:ea typeface="黑体" panose="02010609060101010101" pitchFamily="2" charset="-122"/>
              </a:rPr>
              <a:t>)</a:t>
            </a:r>
            <a:r>
              <a:rPr lang="zh-CN" altLang="en-US" sz="2400" b="0" dirty="0">
                <a:latin typeface="Times New Roman" panose="02020603050405020304" pitchFamily="18" charset="0"/>
                <a:ea typeface="黑体" panose="02010609060101010101" pitchFamily="2" charset="-122"/>
              </a:rPr>
              <a:t>空间 。这样</a:t>
            </a:r>
            <a:r>
              <a:rPr lang="en-US" altLang="zh-CN" sz="2400" b="0" dirty="0">
                <a:latin typeface="Times New Roman" panose="02020603050405020304" pitchFamily="18" charset="0"/>
                <a:ea typeface="黑体" panose="02010609060101010101" pitchFamily="2" charset="-122"/>
              </a:rPr>
              <a:t>, </a:t>
            </a:r>
            <a:r>
              <a:rPr lang="zh-CN" altLang="en-US" sz="2400" b="0" dirty="0">
                <a:latin typeface="Times New Roman" panose="02020603050405020304" pitchFamily="18" charset="0"/>
                <a:ea typeface="黑体" panose="02010609060101010101" pitchFamily="2" charset="-122"/>
              </a:rPr>
              <a:t>只要能给出个体</a:t>
            </a:r>
            <a:r>
              <a:rPr lang="en-US" altLang="zh-CN" sz="2400" b="0" dirty="0">
                <a:latin typeface="Times New Roman" panose="02020603050405020304" pitchFamily="18" charset="0"/>
                <a:ea typeface="黑体" panose="02010609060101010101" pitchFamily="2" charset="-122"/>
              </a:rPr>
              <a:t>x</a:t>
            </a:r>
            <a:r>
              <a:rPr lang="zh-CN" altLang="en-US" sz="2400" b="0" dirty="0">
                <a:latin typeface="Times New Roman" panose="02020603050405020304" pitchFamily="18" charset="0"/>
                <a:ea typeface="黑体" panose="02010609060101010101" pitchFamily="2" charset="-122"/>
              </a:rPr>
              <a:t>的适当染色体编码</a:t>
            </a:r>
            <a:r>
              <a:rPr lang="en-US" altLang="zh-CN" sz="2400" b="0" dirty="0">
                <a:latin typeface="Times New Roman" panose="02020603050405020304" pitchFamily="18" charset="0"/>
                <a:ea typeface="黑体" panose="02010609060101010101" pitchFamily="2" charset="-122"/>
              </a:rPr>
              <a:t>, </a:t>
            </a:r>
            <a:r>
              <a:rPr lang="zh-CN" altLang="en-US" sz="2400" b="0" dirty="0">
                <a:latin typeface="Times New Roman" panose="02020603050405020304" pitchFamily="18" charset="0"/>
                <a:ea typeface="黑体" panose="02010609060101010101" pitchFamily="2" charset="-122"/>
              </a:rPr>
              <a:t>该问题就可以用遗传算法来解决。</a:t>
            </a:r>
          </a:p>
        </p:txBody>
      </p:sp>
      <p:sp>
        <p:nvSpPr>
          <p:cNvPr id="36866" name="Rectangle 4"/>
          <p:cNvSpPr/>
          <p:nvPr/>
        </p:nvSpPr>
        <p:spPr>
          <a:xfrm>
            <a:off x="762000" y="501650"/>
            <a:ext cx="7435850" cy="641350"/>
          </a:xfrm>
          <a:prstGeom prst="rect">
            <a:avLst/>
          </a:prstGeom>
          <a:noFill/>
          <a:ln w="9525">
            <a:noFill/>
          </a:ln>
        </p:spPr>
        <p:txBody>
          <a:bodyPr anchor="t">
            <a:spAutoFit/>
          </a:bodyPr>
          <a:lstStyle/>
          <a:p>
            <a:pPr algn="ctr"/>
            <a:r>
              <a:rPr lang="en-US" altLang="zh-CN" sz="3600" b="1" dirty="0">
                <a:solidFill>
                  <a:srgbClr val="CC6600"/>
                </a:solidFill>
                <a:latin typeface="Verdana" panose="020B0604030504040204" pitchFamily="34" charset="0"/>
                <a:ea typeface="宋体" panose="02010600030101010101" pitchFamily="2" charset="-122"/>
              </a:rPr>
              <a:t>3</a:t>
            </a:r>
            <a:r>
              <a:rPr lang="zh-CN" altLang="en-US" sz="3600" b="1" dirty="0">
                <a:solidFill>
                  <a:srgbClr val="CC6600"/>
                </a:solidFill>
                <a:latin typeface="Verdana" panose="020B0604030504040204" pitchFamily="34" charset="0"/>
                <a:ea typeface="宋体" panose="02010600030101010101" pitchFamily="2" charset="-122"/>
              </a:rPr>
              <a:t>、遗传算法简单举例：函数极值</a:t>
            </a:r>
            <a:endParaRPr lang="en-US" altLang="zh-CN" sz="3600" b="1" dirty="0">
              <a:solidFill>
                <a:srgbClr val="CC6600"/>
              </a:solidFill>
              <a:latin typeface="Verdana" panose="020B0604030504040204" pitchFamily="34" charset="0"/>
              <a:ea typeface="宋体" panose="02010600030101010101" pitchFamily="2"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p:nvPr/>
        </p:nvSpPr>
        <p:spPr>
          <a:xfrm>
            <a:off x="611188" y="1412875"/>
            <a:ext cx="7561262" cy="3749675"/>
          </a:xfrm>
          <a:prstGeom prst="rect">
            <a:avLst/>
          </a:prstGeom>
          <a:noFill/>
          <a:ln w="9525">
            <a:noFill/>
          </a:ln>
        </p:spPr>
        <p:txBody>
          <a:bodyPr anchor="t">
            <a:spAutoFit/>
          </a:bodyPr>
          <a:lstStyle/>
          <a:p>
            <a:pPr algn="just">
              <a:lnSpc>
                <a:spcPct val="120000"/>
              </a:lnSpc>
              <a:spcBef>
                <a:spcPct val="10000"/>
              </a:spcBef>
            </a:pPr>
            <a:r>
              <a:rPr lang="zh-CN" altLang="en-US"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黑体" panose="02010609060101010101" pitchFamily="2" charset="-122"/>
              </a:rPr>
              <a:t>　</a:t>
            </a:r>
            <a:r>
              <a:rPr lang="en-US" altLang="zh-CN" sz="2400" b="1" dirty="0">
                <a:latin typeface="Times New Roman" panose="02020603050405020304" pitchFamily="18" charset="0"/>
                <a:ea typeface="黑体" panose="02010609060101010101" pitchFamily="2" charset="-122"/>
              </a:rPr>
              <a:t>(1) </a:t>
            </a:r>
            <a:r>
              <a:rPr lang="zh-CN" altLang="en-US" sz="2400" b="1" dirty="0">
                <a:latin typeface="Times New Roman" panose="02020603050405020304" pitchFamily="18" charset="0"/>
                <a:ea typeface="黑体" panose="02010609060101010101" pitchFamily="2" charset="-122"/>
              </a:rPr>
              <a:t>设定种群规模</a:t>
            </a:r>
            <a:r>
              <a:rPr lang="en-US" altLang="zh-CN" sz="2400" b="1" dirty="0">
                <a:latin typeface="Times New Roman" panose="02020603050405020304" pitchFamily="18" charset="0"/>
                <a:ea typeface="黑体" panose="02010609060101010101" pitchFamily="2" charset="-122"/>
              </a:rPr>
              <a:t>,</a:t>
            </a:r>
            <a:r>
              <a:rPr lang="zh-CN" altLang="en-US" sz="2400" b="1" dirty="0">
                <a:latin typeface="Times New Roman" panose="02020603050405020304" pitchFamily="18" charset="0"/>
                <a:ea typeface="黑体" panose="02010609060101010101" pitchFamily="2" charset="-122"/>
              </a:rPr>
              <a:t>编码染色体，产生初始种群。</a:t>
            </a:r>
          </a:p>
          <a:p>
            <a:pPr algn="just">
              <a:lnSpc>
                <a:spcPct val="120000"/>
              </a:lnSpc>
              <a:spcBef>
                <a:spcPct val="10000"/>
              </a:spcBef>
            </a:pPr>
            <a:r>
              <a:rPr lang="zh-CN" altLang="en-US" sz="2400" b="1" dirty="0">
                <a:latin typeface="Times New Roman" panose="02020603050405020304" pitchFamily="18" charset="0"/>
                <a:ea typeface="黑体" panose="02010609060101010101" pitchFamily="2" charset="-122"/>
              </a:rPr>
              <a:t>    将种群规模设定为</a:t>
            </a:r>
            <a:r>
              <a:rPr lang="en-US" altLang="zh-CN" sz="2400" b="1" dirty="0">
                <a:latin typeface="Times New Roman" panose="02020603050405020304" pitchFamily="18" charset="0"/>
                <a:ea typeface="黑体" panose="02010609060101010101" pitchFamily="2" charset="-122"/>
              </a:rPr>
              <a:t>4</a:t>
            </a:r>
            <a:r>
              <a:rPr lang="zh-CN" altLang="en-US" sz="2400" b="1" dirty="0">
                <a:latin typeface="Times New Roman" panose="02020603050405020304" pitchFamily="18" charset="0"/>
                <a:ea typeface="黑体" panose="02010609060101010101" pitchFamily="2" charset="-122"/>
              </a:rPr>
              <a:t>；用</a:t>
            </a:r>
            <a:r>
              <a:rPr lang="en-US" altLang="zh-CN" sz="2400" b="1" dirty="0">
                <a:latin typeface="Times New Roman" panose="02020603050405020304" pitchFamily="18" charset="0"/>
                <a:ea typeface="黑体" panose="02010609060101010101" pitchFamily="2" charset="-122"/>
              </a:rPr>
              <a:t>5</a:t>
            </a:r>
            <a:r>
              <a:rPr lang="zh-CN" altLang="en-US" sz="2400" b="1" dirty="0">
                <a:latin typeface="Times New Roman" panose="02020603050405020304" pitchFamily="18" charset="0"/>
                <a:ea typeface="黑体" panose="02010609060101010101" pitchFamily="2" charset="-122"/>
              </a:rPr>
              <a:t>位二进制数编码染色体；取下列个体组成初始种群</a:t>
            </a:r>
            <a:r>
              <a:rPr lang="en-US" altLang="zh-CN" sz="2400" b="1" dirty="0">
                <a:latin typeface="Times New Roman" panose="02020603050405020304" pitchFamily="18" charset="0"/>
                <a:ea typeface="黑体" panose="02010609060101010101" pitchFamily="2" charset="-122"/>
              </a:rPr>
              <a:t>S1:</a:t>
            </a:r>
          </a:p>
          <a:p>
            <a:pPr algn="just">
              <a:lnSpc>
                <a:spcPct val="120000"/>
              </a:lnSpc>
              <a:spcBef>
                <a:spcPct val="20000"/>
              </a:spcBef>
            </a:pPr>
            <a:r>
              <a:rPr lang="en-US" altLang="zh-CN" sz="2800" i="1" dirty="0">
                <a:latin typeface="Times New Roman" panose="02020603050405020304" pitchFamily="18" charset="0"/>
                <a:ea typeface="宋体" panose="02010600030101010101" pitchFamily="2" charset="-122"/>
              </a:rPr>
              <a:t>                     s</a:t>
            </a:r>
            <a:r>
              <a:rPr lang="en-US" altLang="zh-CN" sz="2800" baseline="-25000" dirty="0">
                <a:latin typeface="Times New Roman" panose="02020603050405020304" pitchFamily="18" charset="0"/>
                <a:ea typeface="宋体" panose="02010600030101010101" pitchFamily="2" charset="-122"/>
              </a:rPr>
              <a:t>1</a:t>
            </a:r>
            <a:r>
              <a:rPr lang="en-US" altLang="zh-CN" sz="2800" dirty="0">
                <a:latin typeface="Times New Roman" panose="02020603050405020304" pitchFamily="18" charset="0"/>
                <a:ea typeface="宋体" panose="02010600030101010101" pitchFamily="2" charset="-122"/>
              </a:rPr>
              <a:t>= 13 (01101),  </a:t>
            </a:r>
            <a:r>
              <a:rPr lang="en-US" altLang="zh-CN" sz="2800" i="1" dirty="0">
                <a:latin typeface="Times New Roman" panose="02020603050405020304" pitchFamily="18" charset="0"/>
                <a:ea typeface="宋体" panose="02010600030101010101" pitchFamily="2" charset="-122"/>
              </a:rPr>
              <a:t>s</a:t>
            </a:r>
            <a:r>
              <a:rPr lang="en-US" altLang="zh-CN" sz="2800" baseline="-25000" dirty="0">
                <a:latin typeface="Times New Roman" panose="02020603050405020304" pitchFamily="18" charset="0"/>
                <a:ea typeface="宋体" panose="02010600030101010101" pitchFamily="2" charset="-122"/>
              </a:rPr>
              <a:t>2</a:t>
            </a:r>
            <a:r>
              <a:rPr lang="en-US" altLang="zh-CN" sz="2800" dirty="0">
                <a:latin typeface="Times New Roman" panose="02020603050405020304" pitchFamily="18" charset="0"/>
                <a:ea typeface="宋体" panose="02010600030101010101" pitchFamily="2" charset="-122"/>
              </a:rPr>
              <a:t>= 24 (11000)</a:t>
            </a:r>
          </a:p>
          <a:p>
            <a:pPr algn="just">
              <a:lnSpc>
                <a:spcPct val="120000"/>
              </a:lnSpc>
              <a:spcBef>
                <a:spcPct val="20000"/>
              </a:spcBef>
            </a:pPr>
            <a:r>
              <a:rPr lang="en-US" altLang="zh-CN" sz="2800" i="1" dirty="0">
                <a:latin typeface="Times New Roman" panose="02020603050405020304" pitchFamily="18" charset="0"/>
                <a:ea typeface="宋体" panose="02010600030101010101" pitchFamily="2" charset="-122"/>
              </a:rPr>
              <a:t>                     s</a:t>
            </a:r>
            <a:r>
              <a:rPr lang="en-US" altLang="zh-CN" sz="2800" baseline="-25000" dirty="0">
                <a:latin typeface="Times New Roman" panose="02020603050405020304" pitchFamily="18" charset="0"/>
                <a:ea typeface="宋体" panose="02010600030101010101" pitchFamily="2" charset="-122"/>
              </a:rPr>
              <a:t>3</a:t>
            </a:r>
            <a:r>
              <a:rPr lang="en-US" altLang="zh-CN" sz="2800" dirty="0">
                <a:latin typeface="Times New Roman" panose="02020603050405020304" pitchFamily="18" charset="0"/>
                <a:ea typeface="宋体" panose="02010600030101010101" pitchFamily="2" charset="-122"/>
              </a:rPr>
              <a:t>= 8 (01000),    </a:t>
            </a:r>
            <a:r>
              <a:rPr lang="en-US" altLang="zh-CN" sz="2800" i="1" dirty="0">
                <a:latin typeface="Times New Roman" panose="02020603050405020304" pitchFamily="18" charset="0"/>
                <a:ea typeface="宋体" panose="02010600030101010101" pitchFamily="2" charset="-122"/>
              </a:rPr>
              <a:t>s</a:t>
            </a:r>
            <a:r>
              <a:rPr lang="en-US" altLang="zh-CN" sz="2800" baseline="-25000" dirty="0">
                <a:latin typeface="Times New Roman" panose="02020603050405020304" pitchFamily="18" charset="0"/>
                <a:ea typeface="宋体" panose="02010600030101010101" pitchFamily="2" charset="-122"/>
              </a:rPr>
              <a:t>4</a:t>
            </a:r>
            <a:r>
              <a:rPr lang="en-US" altLang="zh-CN" sz="2800" dirty="0">
                <a:latin typeface="Times New Roman" panose="02020603050405020304" pitchFamily="18" charset="0"/>
                <a:ea typeface="宋体" panose="02010600030101010101" pitchFamily="2" charset="-122"/>
              </a:rPr>
              <a:t>= 19 (10011)</a:t>
            </a:r>
            <a:r>
              <a:rPr lang="en-US" altLang="zh-CN" sz="2800" dirty="0">
                <a:latin typeface="宋体" panose="02010600030101010101" pitchFamily="2" charset="-122"/>
                <a:ea typeface="宋体" panose="02010600030101010101" pitchFamily="2" charset="-122"/>
              </a:rPr>
              <a:t> </a:t>
            </a:r>
          </a:p>
          <a:p>
            <a:pPr algn="just">
              <a:lnSpc>
                <a:spcPct val="120000"/>
              </a:lnSpc>
              <a:spcBef>
                <a:spcPct val="20000"/>
              </a:spcBef>
            </a:pPr>
            <a:r>
              <a:rPr lang="en-US" altLang="zh-CN" sz="2400" b="1" dirty="0">
                <a:latin typeface="Times New Roman" panose="02020603050405020304" pitchFamily="18" charset="0"/>
                <a:ea typeface="黑体" panose="02010609060101010101" pitchFamily="2" charset="-122"/>
              </a:rPr>
              <a:t>         (2) </a:t>
            </a:r>
            <a:r>
              <a:rPr lang="zh-CN" altLang="en-US" sz="2400" b="1" dirty="0">
                <a:latin typeface="Times New Roman" panose="02020603050405020304" pitchFamily="18" charset="0"/>
                <a:ea typeface="黑体" panose="02010609060101010101" pitchFamily="2" charset="-122"/>
              </a:rPr>
              <a:t>定义适应度函数</a:t>
            </a:r>
            <a:r>
              <a:rPr lang="en-US" altLang="zh-CN" sz="2400" b="1" dirty="0">
                <a:latin typeface="Times New Roman" panose="02020603050405020304" pitchFamily="18" charset="0"/>
                <a:ea typeface="黑体" panose="02010609060101010101" pitchFamily="2" charset="-122"/>
              </a:rPr>
              <a:t>,</a:t>
            </a:r>
          </a:p>
          <a:p>
            <a:pPr algn="just">
              <a:lnSpc>
                <a:spcPct val="120000"/>
              </a:lnSpc>
              <a:spcBef>
                <a:spcPct val="20000"/>
              </a:spcBef>
            </a:pPr>
            <a:r>
              <a:rPr lang="en-US" altLang="zh-CN" sz="28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黑体" panose="02010609060101010101" pitchFamily="2" charset="-122"/>
              </a:rPr>
              <a:t>取适应度函数：</a:t>
            </a:r>
            <a:r>
              <a:rPr lang="en-US" altLang="zh-CN" sz="2800" i="1" dirty="0">
                <a:latin typeface="Times New Roman" panose="02020603050405020304" pitchFamily="18" charset="0"/>
                <a:ea typeface="宋体" panose="02010600030101010101" pitchFamily="2" charset="-122"/>
              </a:rPr>
              <a:t>f </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x</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x</a:t>
            </a:r>
            <a:r>
              <a:rPr lang="en-US" altLang="zh-CN" sz="2800" baseline="30000" dirty="0">
                <a:latin typeface="Times New Roman" panose="02020603050405020304" pitchFamily="18" charset="0"/>
                <a:ea typeface="宋体" panose="02010600030101010101" pitchFamily="2" charset="-122"/>
              </a:rPr>
              <a:t>2</a:t>
            </a:r>
            <a:r>
              <a:rPr lang="en-US" altLang="zh-CN" sz="2800" dirty="0">
                <a:latin typeface="Times New Roman" panose="02020603050405020304" pitchFamily="18" charset="0"/>
                <a:ea typeface="宋体" panose="02010600030101010101" pitchFamily="2" charset="-122"/>
              </a:rPr>
              <a:t>               </a:t>
            </a:r>
          </a:p>
        </p:txBody>
      </p:sp>
      <p:sp>
        <p:nvSpPr>
          <p:cNvPr id="37890" name="Rectangle 4"/>
          <p:cNvSpPr/>
          <p:nvPr/>
        </p:nvSpPr>
        <p:spPr>
          <a:xfrm>
            <a:off x="762000" y="501650"/>
            <a:ext cx="7435850" cy="641350"/>
          </a:xfrm>
          <a:prstGeom prst="rect">
            <a:avLst/>
          </a:prstGeom>
          <a:noFill/>
          <a:ln w="9525">
            <a:noFill/>
          </a:ln>
        </p:spPr>
        <p:txBody>
          <a:bodyPr anchor="t">
            <a:spAutoFit/>
          </a:bodyPr>
          <a:lstStyle/>
          <a:p>
            <a:pPr algn="ctr"/>
            <a:r>
              <a:rPr lang="en-US" altLang="zh-CN" sz="3600" b="1" dirty="0">
                <a:solidFill>
                  <a:srgbClr val="CC6600"/>
                </a:solidFill>
                <a:latin typeface="Verdana" panose="020B0604030504040204" pitchFamily="34" charset="0"/>
                <a:ea typeface="宋体" panose="02010600030101010101" pitchFamily="2" charset="-122"/>
              </a:rPr>
              <a:t>3</a:t>
            </a:r>
            <a:r>
              <a:rPr lang="zh-CN" altLang="en-US" sz="3600" b="1" dirty="0">
                <a:solidFill>
                  <a:srgbClr val="CC6600"/>
                </a:solidFill>
                <a:latin typeface="Verdana" panose="020B0604030504040204" pitchFamily="34" charset="0"/>
                <a:ea typeface="宋体" panose="02010600030101010101" pitchFamily="2" charset="-122"/>
              </a:rPr>
              <a:t>、遗传算法简单举例：函数极值</a:t>
            </a:r>
            <a:endParaRPr lang="en-US" altLang="zh-CN" sz="3600" b="1" dirty="0">
              <a:solidFill>
                <a:srgbClr val="CC6600"/>
              </a:solidFill>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090">
                                            <p:txEl>
                                              <p:pRg st="0" end="0"/>
                                            </p:txEl>
                                          </p:spTgt>
                                        </p:tgtEl>
                                        <p:attrNameLst>
                                          <p:attrName>style.visibility</p:attrName>
                                        </p:attrNameLst>
                                      </p:cBhvr>
                                      <p:to>
                                        <p:strVal val="visible"/>
                                      </p:to>
                                    </p:set>
                                    <p:animEffect transition="in" filter="blinds(horizontal)">
                                      <p:cBhvr>
                                        <p:cTn id="7" dur="500"/>
                                        <p:tgtEl>
                                          <p:spTgt spid="890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090">
                                            <p:txEl>
                                              <p:pRg st="1" end="1"/>
                                            </p:txEl>
                                          </p:spTgt>
                                        </p:tgtEl>
                                        <p:attrNameLst>
                                          <p:attrName>style.visibility</p:attrName>
                                        </p:attrNameLst>
                                      </p:cBhvr>
                                      <p:to>
                                        <p:strVal val="visible"/>
                                      </p:to>
                                    </p:set>
                                    <p:animEffect transition="in" filter="blinds(horizontal)">
                                      <p:cBhvr>
                                        <p:cTn id="12" dur="500"/>
                                        <p:tgtEl>
                                          <p:spTgt spid="89090">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9090">
                                            <p:txEl>
                                              <p:pRg st="2" end="2"/>
                                            </p:txEl>
                                          </p:spTgt>
                                        </p:tgtEl>
                                        <p:attrNameLst>
                                          <p:attrName>style.visibility</p:attrName>
                                        </p:attrNameLst>
                                      </p:cBhvr>
                                      <p:to>
                                        <p:strVal val="visible"/>
                                      </p:to>
                                    </p:set>
                                    <p:animEffect transition="in" filter="blinds(horizontal)">
                                      <p:cBhvr>
                                        <p:cTn id="15" dur="500"/>
                                        <p:tgtEl>
                                          <p:spTgt spid="8909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9090">
                                            <p:txEl>
                                              <p:pRg st="3" end="3"/>
                                            </p:txEl>
                                          </p:spTgt>
                                        </p:tgtEl>
                                        <p:attrNameLst>
                                          <p:attrName>style.visibility</p:attrName>
                                        </p:attrNameLst>
                                      </p:cBhvr>
                                      <p:to>
                                        <p:strVal val="visible"/>
                                      </p:to>
                                    </p:set>
                                    <p:animEffect transition="in" filter="blinds(horizontal)">
                                      <p:cBhvr>
                                        <p:cTn id="18" dur="500"/>
                                        <p:tgtEl>
                                          <p:spTgt spid="89090">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9090">
                                            <p:txEl>
                                              <p:pRg st="4" end="4"/>
                                            </p:txEl>
                                          </p:spTgt>
                                        </p:tgtEl>
                                        <p:attrNameLst>
                                          <p:attrName>style.visibility</p:attrName>
                                        </p:attrNameLst>
                                      </p:cBhvr>
                                      <p:to>
                                        <p:strVal val="visible"/>
                                      </p:to>
                                    </p:set>
                                    <p:animEffect transition="in" filter="blinds(horizontal)">
                                      <p:cBhvr>
                                        <p:cTn id="23" dur="500"/>
                                        <p:tgtEl>
                                          <p:spTgt spid="89090">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89090">
                                            <p:txEl>
                                              <p:pRg st="5" end="5"/>
                                            </p:txEl>
                                          </p:spTgt>
                                        </p:tgtEl>
                                        <p:attrNameLst>
                                          <p:attrName>style.visibility</p:attrName>
                                        </p:attrNameLst>
                                      </p:cBhvr>
                                      <p:to>
                                        <p:strVal val="visible"/>
                                      </p:to>
                                    </p:set>
                                    <p:animEffect transition="in" filter="blinds(horizontal)">
                                      <p:cBhvr>
                                        <p:cTn id="26" dur="500"/>
                                        <p:tgtEl>
                                          <p:spTgt spid="8909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2"/>
          <p:cNvSpPr txBox="1"/>
          <p:nvPr/>
        </p:nvSpPr>
        <p:spPr>
          <a:xfrm>
            <a:off x="755650" y="1125538"/>
            <a:ext cx="8137525" cy="1892300"/>
          </a:xfrm>
          <a:prstGeom prst="rect">
            <a:avLst/>
          </a:prstGeom>
          <a:noFill/>
          <a:ln w="9525">
            <a:noFill/>
          </a:ln>
        </p:spPr>
        <p:txBody>
          <a:bodyPr anchor="t">
            <a:spAutoFit/>
          </a:bodyPr>
          <a:lstStyle/>
          <a:p>
            <a:pPr algn="just">
              <a:lnSpc>
                <a:spcPct val="130000"/>
              </a:lnSpc>
              <a:spcBef>
                <a:spcPct val="50000"/>
              </a:spcBef>
            </a:pPr>
            <a:r>
              <a:rPr lang="en-US" altLang="zh-CN" sz="2400" dirty="0">
                <a:latin typeface="Times New Roman" panose="02020603050405020304" pitchFamily="18" charset="0"/>
                <a:ea typeface="黑体" panose="02010609060101010101" pitchFamily="2" charset="-122"/>
              </a:rPr>
              <a:t>(3) </a:t>
            </a:r>
            <a:r>
              <a:rPr lang="zh-CN" altLang="en-US" sz="2400" dirty="0">
                <a:latin typeface="Times New Roman" panose="02020603050405020304" pitchFamily="18" charset="0"/>
                <a:ea typeface="黑体" panose="02010609060101010101" pitchFamily="2" charset="-122"/>
              </a:rPr>
              <a:t>计算各代种群中的各个体的适应度</a:t>
            </a:r>
            <a:r>
              <a:rPr lang="en-US" altLang="zh-CN" sz="2400" dirty="0">
                <a:latin typeface="Times New Roman" panose="02020603050405020304" pitchFamily="18" charset="0"/>
                <a:ea typeface="黑体" panose="02010609060101010101" pitchFamily="2" charset="-122"/>
              </a:rPr>
              <a:t>, </a:t>
            </a:r>
            <a:r>
              <a:rPr lang="zh-CN" altLang="en-US" sz="2400" dirty="0">
                <a:latin typeface="Times New Roman" panose="02020603050405020304" pitchFamily="18" charset="0"/>
                <a:ea typeface="黑体" panose="02010609060101010101" pitchFamily="2" charset="-122"/>
              </a:rPr>
              <a:t>并对其染色体进行遗传操作</a:t>
            </a:r>
            <a:r>
              <a:rPr lang="en-US" altLang="zh-CN" sz="2400" dirty="0">
                <a:latin typeface="Times New Roman" panose="02020603050405020304" pitchFamily="18" charset="0"/>
                <a:ea typeface="黑体" panose="02010609060101010101" pitchFamily="2" charset="-122"/>
              </a:rPr>
              <a:t>,</a:t>
            </a:r>
            <a:r>
              <a:rPr lang="zh-CN" altLang="en-US" sz="2400" dirty="0">
                <a:latin typeface="Times New Roman" panose="02020603050405020304" pitchFamily="18" charset="0"/>
                <a:ea typeface="黑体" panose="02010609060101010101" pitchFamily="2" charset="-122"/>
              </a:rPr>
              <a:t>直到适应度最高的个体</a:t>
            </a:r>
            <a:r>
              <a:rPr lang="en-US" altLang="zh-CN" sz="2400" dirty="0">
                <a:latin typeface="Times New Roman" panose="02020603050405020304" pitchFamily="18" charset="0"/>
                <a:ea typeface="黑体" panose="02010609060101010101" pitchFamily="2" charset="-122"/>
              </a:rPr>
              <a:t>(</a:t>
            </a:r>
            <a:r>
              <a:rPr lang="zh-CN" altLang="en-US" sz="2400" dirty="0">
                <a:latin typeface="Times New Roman" panose="02020603050405020304" pitchFamily="18" charset="0"/>
                <a:ea typeface="黑体" panose="02010609060101010101" pitchFamily="2" charset="-122"/>
              </a:rPr>
              <a:t>即</a:t>
            </a:r>
            <a:r>
              <a:rPr lang="en-US" altLang="zh-CN" sz="2400" dirty="0">
                <a:latin typeface="Times New Roman" panose="02020603050405020304" pitchFamily="18" charset="0"/>
                <a:ea typeface="黑体" panose="02010609060101010101" pitchFamily="2" charset="-122"/>
              </a:rPr>
              <a:t>31</a:t>
            </a:r>
            <a:r>
              <a:rPr lang="zh-CN" altLang="en-US" sz="2400" dirty="0">
                <a:latin typeface="Times New Roman" panose="02020603050405020304" pitchFamily="18" charset="0"/>
                <a:ea typeface="黑体" panose="02010609060101010101" pitchFamily="2" charset="-122"/>
              </a:rPr>
              <a:t>（</a:t>
            </a:r>
            <a:r>
              <a:rPr lang="en-US" altLang="zh-CN" sz="2400" dirty="0">
                <a:latin typeface="Times New Roman" panose="02020603050405020304" pitchFamily="18" charset="0"/>
                <a:ea typeface="黑体" panose="02010609060101010101" pitchFamily="2" charset="-122"/>
              </a:rPr>
              <a:t>11111</a:t>
            </a:r>
            <a:r>
              <a:rPr lang="zh-CN" altLang="en-US" sz="2400" dirty="0">
                <a:latin typeface="Times New Roman" panose="02020603050405020304" pitchFamily="18" charset="0"/>
                <a:ea typeface="黑体" panose="02010609060101010101" pitchFamily="2" charset="-122"/>
              </a:rPr>
              <a:t>）</a:t>
            </a:r>
            <a:r>
              <a:rPr lang="en-US" altLang="zh-CN" sz="2400" dirty="0">
                <a:latin typeface="Times New Roman" panose="02020603050405020304" pitchFamily="18" charset="0"/>
                <a:ea typeface="黑体" panose="02010609060101010101" pitchFamily="2" charset="-122"/>
              </a:rPr>
              <a:t>)</a:t>
            </a:r>
            <a:r>
              <a:rPr lang="zh-CN" altLang="en-US" sz="2400" dirty="0">
                <a:latin typeface="Times New Roman" panose="02020603050405020304" pitchFamily="18" charset="0"/>
                <a:ea typeface="黑体" panose="02010609060101010101" pitchFamily="2" charset="-122"/>
              </a:rPr>
              <a:t>出现为止。</a:t>
            </a:r>
            <a:r>
              <a:rPr lang="zh-CN" altLang="en-US" sz="2800" dirty="0">
                <a:latin typeface="Times New Roman" panose="02020603050405020304" pitchFamily="18" charset="0"/>
                <a:ea typeface="宋体" panose="02010600030101010101" pitchFamily="2" charset="-122"/>
              </a:rPr>
              <a:t> </a:t>
            </a:r>
          </a:p>
          <a:p>
            <a:pPr>
              <a:lnSpc>
                <a:spcPct val="130000"/>
              </a:lnSpc>
              <a:spcBef>
                <a:spcPct val="50000"/>
              </a:spcBef>
            </a:pPr>
            <a:r>
              <a:rPr lang="zh-CN" altLang="en-US" sz="2800" dirty="0">
                <a:latin typeface="Times New Roman" panose="02020603050405020304" pitchFamily="18" charset="0"/>
                <a:ea typeface="宋体" panose="02010600030101010101" pitchFamily="2" charset="-122"/>
              </a:rPr>
              <a:t>　　</a:t>
            </a:r>
          </a:p>
        </p:txBody>
      </p:sp>
      <p:sp>
        <p:nvSpPr>
          <p:cNvPr id="90115" name="Rectangle 3"/>
          <p:cNvSpPr/>
          <p:nvPr/>
        </p:nvSpPr>
        <p:spPr>
          <a:xfrm>
            <a:off x="827088" y="2420938"/>
            <a:ext cx="7632700" cy="4176712"/>
          </a:xfrm>
          <a:prstGeom prst="rect">
            <a:avLst/>
          </a:prstGeom>
          <a:noFill/>
          <a:ln w="9525">
            <a:noFill/>
          </a:ln>
        </p:spPr>
        <p:txBody>
          <a:bodyPr anchor="t"/>
          <a:lstStyle/>
          <a:p>
            <a:pPr marL="342900" indent="-342900" eaLnBrk="0" hangingPunct="0">
              <a:lnSpc>
                <a:spcPct val="90000"/>
              </a:lnSpc>
              <a:spcBef>
                <a:spcPct val="40000"/>
              </a:spcBef>
              <a:buClr>
                <a:schemeClr val="hlink"/>
              </a:buClr>
              <a:buFont typeface="Wingdings" panose="05000000000000000000" pitchFamily="2" charset="2"/>
              <a:buNone/>
            </a:pPr>
            <a:r>
              <a:rPr lang="zh-CN" altLang="en-US" sz="2000" dirty="0">
                <a:latin typeface="Times New Roman" panose="02020603050405020304" pitchFamily="18" charset="0"/>
                <a:ea typeface="黑体" panose="02010609060101010101" pitchFamily="2" charset="-122"/>
              </a:rPr>
              <a:t>首先计算种群</a:t>
            </a:r>
            <a:r>
              <a:rPr lang="en-US" altLang="zh-CN" sz="2000" b="1" i="1" dirty="0">
                <a:latin typeface="Times New Roman" panose="02020603050405020304" pitchFamily="18" charset="0"/>
                <a:ea typeface="黑体" panose="02010609060101010101" pitchFamily="2" charset="-122"/>
              </a:rPr>
              <a:t>S</a:t>
            </a:r>
            <a:r>
              <a:rPr lang="en-US" altLang="zh-CN" sz="1000" dirty="0">
                <a:latin typeface="Times New Roman" panose="02020603050405020304" pitchFamily="18" charset="0"/>
                <a:ea typeface="黑体" panose="02010609060101010101" pitchFamily="2" charset="-122"/>
              </a:rPr>
              <a:t>1</a:t>
            </a:r>
            <a:r>
              <a:rPr lang="zh-CN" altLang="en-US" sz="2000" dirty="0">
                <a:latin typeface="Times New Roman" panose="02020603050405020304" pitchFamily="18" charset="0"/>
                <a:ea typeface="黑体" panose="02010609060101010101" pitchFamily="2" charset="-122"/>
              </a:rPr>
              <a:t>中各个体</a:t>
            </a:r>
          </a:p>
          <a:p>
            <a:pPr marL="342900" indent="-342900" eaLnBrk="0" hangingPunct="0">
              <a:lnSpc>
                <a:spcPct val="90000"/>
              </a:lnSpc>
              <a:spcBef>
                <a:spcPct val="40000"/>
              </a:spcBef>
              <a:buClr>
                <a:schemeClr val="hlink"/>
              </a:buClr>
              <a:buFont typeface="Wingdings" panose="05000000000000000000" pitchFamily="2" charset="2"/>
              <a:buNone/>
            </a:pPr>
            <a:r>
              <a:rPr lang="zh-CN" altLang="en-US" sz="2400" b="1" i="1" dirty="0">
                <a:latin typeface="Verdana" panose="020B0604030504040204" pitchFamily="34"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s</a:t>
            </a:r>
            <a:r>
              <a:rPr lang="en-US" altLang="zh-CN" sz="2400" b="1" baseline="-25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 13(01101),    </a:t>
            </a:r>
            <a:r>
              <a:rPr lang="en-US" altLang="zh-CN" sz="2400" b="1" i="1" dirty="0">
                <a:latin typeface="Times New Roman" panose="02020603050405020304" pitchFamily="18" charset="0"/>
                <a:ea typeface="宋体" panose="02010600030101010101" pitchFamily="2" charset="-122"/>
              </a:rPr>
              <a:t>s</a:t>
            </a:r>
            <a:r>
              <a:rPr lang="en-US" altLang="zh-CN" sz="2400" b="1" baseline="-25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 24(11000)</a:t>
            </a:r>
            <a:r>
              <a:rPr lang="en-US" altLang="zh-CN" sz="2400" b="1" i="1" dirty="0">
                <a:latin typeface="Times New Roman" panose="02020603050405020304" pitchFamily="18" charset="0"/>
                <a:ea typeface="宋体" panose="02010600030101010101" pitchFamily="2" charset="-122"/>
              </a:rPr>
              <a:t>                      </a:t>
            </a:r>
          </a:p>
          <a:p>
            <a:pPr marL="342900" indent="-342900" eaLnBrk="0" hangingPunct="0">
              <a:lnSpc>
                <a:spcPct val="90000"/>
              </a:lnSpc>
              <a:spcBef>
                <a:spcPct val="40000"/>
              </a:spcBef>
              <a:buClr>
                <a:schemeClr val="hlink"/>
              </a:buClr>
              <a:buFont typeface="Wingdings" panose="05000000000000000000" pitchFamily="2" charset="2"/>
              <a:buNone/>
            </a:pPr>
            <a:r>
              <a:rPr lang="en-US" altLang="zh-CN" sz="2400" b="1" i="1" dirty="0">
                <a:latin typeface="Times New Roman" panose="02020603050405020304" pitchFamily="18" charset="0"/>
                <a:ea typeface="宋体" panose="02010600030101010101" pitchFamily="2" charset="-122"/>
              </a:rPr>
              <a:t>                   s</a:t>
            </a:r>
            <a:r>
              <a:rPr lang="en-US" altLang="zh-CN" sz="2400" b="1" baseline="-25000" dirty="0">
                <a:latin typeface="Times New Roman" panose="02020603050405020304" pitchFamily="18" charset="0"/>
                <a:ea typeface="宋体" panose="02010600030101010101" pitchFamily="2" charset="-122"/>
              </a:rPr>
              <a:t>3</a:t>
            </a:r>
            <a:r>
              <a:rPr lang="en-US" altLang="zh-CN" sz="2400" b="1" dirty="0">
                <a:latin typeface="Times New Roman" panose="02020603050405020304" pitchFamily="18" charset="0"/>
                <a:ea typeface="宋体" panose="02010600030101010101" pitchFamily="2" charset="-122"/>
              </a:rPr>
              <a:t>= 8(01000),      </a:t>
            </a:r>
            <a:r>
              <a:rPr lang="en-US" altLang="zh-CN" sz="2400" b="1" i="1" dirty="0">
                <a:latin typeface="Times New Roman" panose="02020603050405020304" pitchFamily="18" charset="0"/>
                <a:ea typeface="宋体" panose="02010600030101010101" pitchFamily="2" charset="-122"/>
              </a:rPr>
              <a:t>s</a:t>
            </a:r>
            <a:r>
              <a:rPr lang="en-US" altLang="zh-CN" sz="2400" b="1" baseline="-25000" dirty="0">
                <a:latin typeface="Times New Roman" panose="02020603050405020304" pitchFamily="18" charset="0"/>
                <a:ea typeface="宋体" panose="02010600030101010101" pitchFamily="2" charset="-122"/>
              </a:rPr>
              <a:t>4</a:t>
            </a:r>
            <a:r>
              <a:rPr lang="en-US" altLang="zh-CN" sz="2400" b="1" dirty="0">
                <a:latin typeface="Times New Roman" panose="02020603050405020304" pitchFamily="18" charset="0"/>
                <a:ea typeface="宋体" panose="02010600030101010101" pitchFamily="2" charset="-122"/>
              </a:rPr>
              <a:t>= 19(10011)</a:t>
            </a:r>
          </a:p>
          <a:p>
            <a:pPr marL="342900" indent="-342900" eaLnBrk="0" hangingPunct="0">
              <a:lnSpc>
                <a:spcPct val="90000"/>
              </a:lnSpc>
              <a:spcBef>
                <a:spcPct val="40000"/>
              </a:spcBef>
              <a:buClr>
                <a:schemeClr val="hlink"/>
              </a:buClr>
              <a:buFont typeface="Wingdings" panose="05000000000000000000" pitchFamily="2" charset="2"/>
              <a:buNone/>
            </a:pPr>
            <a:r>
              <a:rPr lang="zh-CN" altLang="en-US" sz="2000" dirty="0">
                <a:latin typeface="Times New Roman" panose="02020603050405020304" pitchFamily="18" charset="0"/>
                <a:ea typeface="黑体" panose="02010609060101010101" pitchFamily="2" charset="-122"/>
              </a:rPr>
              <a:t>的适应度</a:t>
            </a:r>
            <a:r>
              <a:rPr lang="en-US" altLang="zh-CN" sz="2000" dirty="0">
                <a:latin typeface="Times New Roman" panose="02020603050405020304" pitchFamily="18" charset="0"/>
                <a:ea typeface="黑体" panose="02010609060101010101" pitchFamily="2" charset="-122"/>
              </a:rPr>
              <a:t>f (</a:t>
            </a:r>
            <a:r>
              <a:rPr lang="en-US" altLang="zh-CN" sz="2400" b="1" i="1" dirty="0">
                <a:latin typeface="Times New Roman" panose="02020603050405020304" pitchFamily="18" charset="0"/>
                <a:ea typeface="黑体" panose="02010609060101010101" pitchFamily="2" charset="-122"/>
              </a:rPr>
              <a:t>s</a:t>
            </a:r>
            <a:r>
              <a:rPr lang="en-US" altLang="zh-CN" sz="1200" dirty="0">
                <a:latin typeface="Times New Roman" panose="02020603050405020304" pitchFamily="18" charset="0"/>
                <a:ea typeface="黑体" panose="02010609060101010101" pitchFamily="2" charset="-122"/>
              </a:rPr>
              <a:t>i</a:t>
            </a:r>
            <a:r>
              <a:rPr lang="en-US" altLang="zh-CN" sz="2000" dirty="0">
                <a:latin typeface="Times New Roman" panose="02020603050405020304" pitchFamily="18" charset="0"/>
                <a:ea typeface="黑体" panose="02010609060101010101" pitchFamily="2" charset="-122"/>
              </a:rPr>
              <a:t>) </a:t>
            </a:r>
            <a:r>
              <a:rPr lang="zh-CN" altLang="en-US" sz="2000" dirty="0">
                <a:latin typeface="Times New Roman" panose="02020603050405020304" pitchFamily="18" charset="0"/>
                <a:ea typeface="黑体" panose="02010609060101010101" pitchFamily="2" charset="-122"/>
              </a:rPr>
              <a:t>。</a:t>
            </a:r>
          </a:p>
          <a:p>
            <a:pPr marL="342900" indent="-342900" eaLnBrk="0" hangingPunct="0">
              <a:lnSpc>
                <a:spcPct val="90000"/>
              </a:lnSpc>
              <a:spcBef>
                <a:spcPct val="40000"/>
              </a:spcBef>
              <a:buClr>
                <a:schemeClr val="hlink"/>
              </a:buClr>
              <a:buFont typeface="Wingdings" panose="05000000000000000000" pitchFamily="2" charset="2"/>
              <a:buNone/>
            </a:pPr>
            <a:r>
              <a:rPr lang="zh-CN" altLang="en-US" sz="2000" dirty="0">
                <a:latin typeface="Times New Roman" panose="02020603050405020304" pitchFamily="18" charset="0"/>
                <a:ea typeface="黑体" panose="02010609060101010101" pitchFamily="2" charset="-122"/>
              </a:rPr>
              <a:t>容易求得：</a:t>
            </a:r>
            <a:r>
              <a:rPr lang="zh-CN" altLang="en-US" sz="2400" b="1" i="1" dirty="0">
                <a:latin typeface="Times New Roman" panose="02020603050405020304" pitchFamily="18" charset="0"/>
                <a:ea typeface="宋体" panose="02010600030101010101" pitchFamily="2" charset="-122"/>
              </a:rPr>
              <a:t>      </a:t>
            </a:r>
            <a:r>
              <a:rPr lang="en-US" altLang="zh-CN" sz="2400" b="1" i="1" dirty="0">
                <a:latin typeface="Times New Roman" panose="02020603050405020304" pitchFamily="18" charset="0"/>
                <a:ea typeface="宋体" panose="02010600030101010101" pitchFamily="2" charset="-122"/>
              </a:rPr>
              <a:t>f </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s</a:t>
            </a:r>
            <a:r>
              <a:rPr lang="en-US" altLang="zh-CN" sz="2400" b="1" baseline="-25000" dirty="0">
                <a:latin typeface="Times New Roman" panose="02020603050405020304" pitchFamily="18" charset="0"/>
                <a:ea typeface="宋体" panose="02010600030101010101" pitchFamily="2" charset="-122"/>
              </a:rPr>
              <a:t>1</a:t>
            </a:r>
            <a:r>
              <a:rPr lang="en-US" altLang="zh-CN" sz="2400" b="1" dirty="0">
                <a:latin typeface="Times New Roman" panose="02020603050405020304" pitchFamily="18" charset="0"/>
                <a:ea typeface="宋体" panose="02010600030101010101" pitchFamily="2" charset="-122"/>
              </a:rPr>
              <a:t>) = </a:t>
            </a:r>
            <a:r>
              <a:rPr lang="en-US" altLang="zh-CN" sz="2400" b="1" i="1" dirty="0">
                <a:latin typeface="Times New Roman" panose="02020603050405020304" pitchFamily="18" charset="0"/>
                <a:ea typeface="宋体" panose="02010600030101010101" pitchFamily="2" charset="-122"/>
              </a:rPr>
              <a:t>f</a:t>
            </a:r>
            <a:r>
              <a:rPr lang="en-US" altLang="zh-CN" sz="2400" b="1" dirty="0">
                <a:latin typeface="Times New Roman" panose="02020603050405020304" pitchFamily="18" charset="0"/>
                <a:ea typeface="宋体" panose="02010600030101010101" pitchFamily="2" charset="-122"/>
              </a:rPr>
              <a:t>(13) = 13</a:t>
            </a:r>
            <a:r>
              <a:rPr lang="en-US" altLang="zh-CN" sz="2400" b="1" baseline="30000" dirty="0">
                <a:latin typeface="Times New Roman" panose="02020603050405020304" pitchFamily="18" charset="0"/>
                <a:ea typeface="宋体" panose="02010600030101010101" pitchFamily="2" charset="-122"/>
              </a:rPr>
              <a:t>2 </a:t>
            </a:r>
            <a:r>
              <a:rPr lang="en-US" altLang="zh-CN" sz="2400" b="1" dirty="0">
                <a:latin typeface="Times New Roman" panose="02020603050405020304" pitchFamily="18" charset="0"/>
                <a:ea typeface="宋体" panose="02010600030101010101" pitchFamily="2" charset="-122"/>
              </a:rPr>
              <a:t>= 169</a:t>
            </a:r>
          </a:p>
          <a:p>
            <a:pPr marL="342900" indent="-342900" eaLnBrk="0" hangingPunct="0">
              <a:lnSpc>
                <a:spcPct val="90000"/>
              </a:lnSpc>
              <a:spcBef>
                <a:spcPct val="40000"/>
              </a:spcBef>
              <a:buClr>
                <a:schemeClr val="hlink"/>
              </a:buClr>
              <a:buFont typeface="Wingdings" panose="05000000000000000000" pitchFamily="2" charset="2"/>
              <a:buNone/>
            </a:pPr>
            <a:r>
              <a:rPr lang="en-US" altLang="zh-CN" sz="2400" b="1" i="1" dirty="0">
                <a:latin typeface="Times New Roman" panose="02020603050405020304" pitchFamily="18" charset="0"/>
                <a:ea typeface="宋体" panose="02010600030101010101" pitchFamily="2" charset="-122"/>
              </a:rPr>
              <a:t>                       f </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s</a:t>
            </a:r>
            <a:r>
              <a:rPr lang="en-US" altLang="zh-CN" sz="2400" b="1" baseline="-25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 = </a:t>
            </a:r>
            <a:r>
              <a:rPr lang="en-US" altLang="zh-CN" sz="2400" b="1" i="1" dirty="0">
                <a:latin typeface="Times New Roman" panose="02020603050405020304" pitchFamily="18" charset="0"/>
                <a:ea typeface="宋体" panose="02010600030101010101" pitchFamily="2" charset="-122"/>
              </a:rPr>
              <a:t>f</a:t>
            </a:r>
            <a:r>
              <a:rPr lang="en-US" altLang="zh-CN" sz="2400" b="1" dirty="0">
                <a:latin typeface="Times New Roman" panose="02020603050405020304" pitchFamily="18" charset="0"/>
                <a:ea typeface="宋体" panose="02010600030101010101" pitchFamily="2" charset="-122"/>
              </a:rPr>
              <a:t>(24) = 24</a:t>
            </a:r>
            <a:r>
              <a:rPr lang="en-US" altLang="zh-CN" sz="2400" b="1" baseline="30000" dirty="0">
                <a:latin typeface="Times New Roman" panose="02020603050405020304" pitchFamily="18" charset="0"/>
                <a:ea typeface="宋体" panose="02010600030101010101" pitchFamily="2" charset="-122"/>
              </a:rPr>
              <a:t>2 </a:t>
            </a:r>
            <a:r>
              <a:rPr lang="en-US" altLang="zh-CN" sz="2400" b="1" dirty="0">
                <a:latin typeface="Times New Roman" panose="02020603050405020304" pitchFamily="18" charset="0"/>
                <a:ea typeface="宋体" panose="02010600030101010101" pitchFamily="2" charset="-122"/>
              </a:rPr>
              <a:t>= 576</a:t>
            </a:r>
          </a:p>
          <a:p>
            <a:pPr marL="342900" indent="-342900" eaLnBrk="0" hangingPunct="0">
              <a:lnSpc>
                <a:spcPct val="90000"/>
              </a:lnSpc>
              <a:spcBef>
                <a:spcPct val="40000"/>
              </a:spcBef>
              <a:buClr>
                <a:schemeClr val="hlink"/>
              </a:buClr>
              <a:buFont typeface="Wingdings" panose="05000000000000000000" pitchFamily="2" charset="2"/>
              <a:buNone/>
            </a:pPr>
            <a:r>
              <a:rPr lang="en-US" altLang="zh-CN" sz="2400" b="1" i="1" dirty="0">
                <a:latin typeface="Times New Roman" panose="02020603050405020304" pitchFamily="18" charset="0"/>
                <a:ea typeface="宋体" panose="02010600030101010101" pitchFamily="2" charset="-122"/>
              </a:rPr>
              <a:t>                       f </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s</a:t>
            </a:r>
            <a:r>
              <a:rPr lang="en-US" altLang="zh-CN" sz="2400" b="1" baseline="-25000" dirty="0">
                <a:latin typeface="Times New Roman" panose="02020603050405020304" pitchFamily="18" charset="0"/>
                <a:ea typeface="宋体" panose="02010600030101010101" pitchFamily="2" charset="-122"/>
              </a:rPr>
              <a:t>3</a:t>
            </a:r>
            <a:r>
              <a:rPr lang="en-US" altLang="zh-CN" sz="2400" b="1" dirty="0">
                <a:latin typeface="Times New Roman" panose="02020603050405020304" pitchFamily="18" charset="0"/>
                <a:ea typeface="宋体" panose="02010600030101010101" pitchFamily="2" charset="-122"/>
              </a:rPr>
              <a:t>) = </a:t>
            </a:r>
            <a:r>
              <a:rPr lang="en-US" altLang="zh-CN" sz="2400" b="1" i="1" dirty="0">
                <a:latin typeface="Times New Roman" panose="02020603050405020304" pitchFamily="18" charset="0"/>
                <a:ea typeface="宋体" panose="02010600030101010101" pitchFamily="2" charset="-122"/>
              </a:rPr>
              <a:t>f</a:t>
            </a:r>
            <a:r>
              <a:rPr lang="en-US" altLang="zh-CN" sz="2400" b="1" dirty="0">
                <a:latin typeface="Times New Roman" panose="02020603050405020304" pitchFamily="18" charset="0"/>
                <a:ea typeface="宋体" panose="02010600030101010101" pitchFamily="2" charset="-122"/>
              </a:rPr>
              <a:t>(8) = 8</a:t>
            </a:r>
            <a:r>
              <a:rPr lang="en-US" altLang="zh-CN" sz="2400" b="1" baseline="30000" dirty="0">
                <a:latin typeface="Times New Roman" panose="02020603050405020304" pitchFamily="18" charset="0"/>
                <a:ea typeface="宋体" panose="02010600030101010101" pitchFamily="2" charset="-122"/>
              </a:rPr>
              <a:t>2 </a:t>
            </a:r>
            <a:r>
              <a:rPr lang="en-US" altLang="zh-CN" sz="2400" b="1" dirty="0">
                <a:latin typeface="Times New Roman" panose="02020603050405020304" pitchFamily="18" charset="0"/>
                <a:ea typeface="宋体" panose="02010600030101010101" pitchFamily="2" charset="-122"/>
              </a:rPr>
              <a:t>= 64</a:t>
            </a:r>
          </a:p>
          <a:p>
            <a:pPr marL="342900" indent="-342900" eaLnBrk="0" hangingPunct="0">
              <a:lnSpc>
                <a:spcPct val="90000"/>
              </a:lnSpc>
              <a:spcBef>
                <a:spcPct val="40000"/>
              </a:spcBef>
              <a:buClr>
                <a:schemeClr val="hlink"/>
              </a:buClr>
              <a:buFont typeface="Wingdings" panose="05000000000000000000" pitchFamily="2" charset="2"/>
              <a:buNone/>
            </a:pPr>
            <a:r>
              <a:rPr lang="en-US" altLang="zh-CN" sz="2400" b="1" i="1" dirty="0">
                <a:latin typeface="Times New Roman" panose="02020603050405020304" pitchFamily="18" charset="0"/>
                <a:ea typeface="宋体" panose="02010600030101010101" pitchFamily="2" charset="-122"/>
              </a:rPr>
              <a:t>                       f </a:t>
            </a:r>
            <a:r>
              <a:rPr lang="en-US" altLang="zh-CN"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s</a:t>
            </a:r>
            <a:r>
              <a:rPr lang="en-US" altLang="zh-CN" sz="2400" b="1" baseline="-25000" dirty="0">
                <a:latin typeface="Times New Roman" panose="02020603050405020304" pitchFamily="18" charset="0"/>
                <a:ea typeface="宋体" panose="02010600030101010101" pitchFamily="2" charset="-122"/>
              </a:rPr>
              <a:t>4</a:t>
            </a:r>
            <a:r>
              <a:rPr lang="en-US" altLang="zh-CN" sz="2400" b="1" dirty="0">
                <a:latin typeface="Times New Roman" panose="02020603050405020304" pitchFamily="18" charset="0"/>
                <a:ea typeface="宋体" panose="02010600030101010101" pitchFamily="2" charset="-122"/>
              </a:rPr>
              <a:t>) = </a:t>
            </a:r>
            <a:r>
              <a:rPr lang="en-US" altLang="zh-CN" sz="2400" b="1" i="1" dirty="0">
                <a:latin typeface="Times New Roman" panose="02020603050405020304" pitchFamily="18" charset="0"/>
                <a:ea typeface="宋体" panose="02010600030101010101" pitchFamily="2" charset="-122"/>
              </a:rPr>
              <a:t>f</a:t>
            </a:r>
            <a:r>
              <a:rPr lang="en-US" altLang="zh-CN" sz="2400" b="1" dirty="0">
                <a:latin typeface="Times New Roman" panose="02020603050405020304" pitchFamily="18" charset="0"/>
                <a:ea typeface="宋体" panose="02010600030101010101" pitchFamily="2" charset="-122"/>
              </a:rPr>
              <a:t>(19) = 19</a:t>
            </a:r>
            <a:r>
              <a:rPr lang="en-US" altLang="zh-CN" sz="2400" b="1" baseline="30000" dirty="0">
                <a:latin typeface="Times New Roman" panose="02020603050405020304" pitchFamily="18" charset="0"/>
                <a:ea typeface="宋体" panose="02010600030101010101" pitchFamily="2" charset="-122"/>
              </a:rPr>
              <a:t>2 </a:t>
            </a:r>
            <a:r>
              <a:rPr lang="en-US" altLang="zh-CN" sz="2400" b="1" dirty="0">
                <a:latin typeface="Times New Roman" panose="02020603050405020304" pitchFamily="18" charset="0"/>
                <a:ea typeface="宋体" panose="02010600030101010101" pitchFamily="2" charset="-122"/>
              </a:rPr>
              <a:t>= 361</a:t>
            </a:r>
          </a:p>
        </p:txBody>
      </p:sp>
      <p:sp>
        <p:nvSpPr>
          <p:cNvPr id="38915" name="Rectangle 5"/>
          <p:cNvSpPr/>
          <p:nvPr/>
        </p:nvSpPr>
        <p:spPr>
          <a:xfrm>
            <a:off x="762000" y="501650"/>
            <a:ext cx="7435850" cy="641350"/>
          </a:xfrm>
          <a:prstGeom prst="rect">
            <a:avLst/>
          </a:prstGeom>
          <a:noFill/>
          <a:ln w="9525">
            <a:noFill/>
          </a:ln>
        </p:spPr>
        <p:txBody>
          <a:bodyPr anchor="t">
            <a:spAutoFit/>
          </a:bodyPr>
          <a:lstStyle/>
          <a:p>
            <a:pPr algn="ctr"/>
            <a:r>
              <a:rPr lang="en-US" altLang="zh-CN" sz="3600" b="1" dirty="0">
                <a:solidFill>
                  <a:srgbClr val="CC6600"/>
                </a:solidFill>
                <a:latin typeface="Verdana" panose="020B0604030504040204" pitchFamily="34" charset="0"/>
                <a:ea typeface="宋体" panose="02010600030101010101" pitchFamily="2" charset="-122"/>
              </a:rPr>
              <a:t>3</a:t>
            </a:r>
            <a:r>
              <a:rPr lang="zh-CN" altLang="en-US" sz="3600" b="1" dirty="0">
                <a:solidFill>
                  <a:srgbClr val="CC6600"/>
                </a:solidFill>
                <a:latin typeface="Verdana" panose="020B0604030504040204" pitchFamily="34" charset="0"/>
                <a:ea typeface="宋体" panose="02010600030101010101" pitchFamily="2" charset="-122"/>
              </a:rPr>
              <a:t>、遗传算法简单举例：函数极值</a:t>
            </a:r>
            <a:endParaRPr lang="en-US" altLang="zh-CN" sz="3600" b="1" dirty="0">
              <a:solidFill>
                <a:srgbClr val="CC6600"/>
              </a:solidFill>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blinds(horizontal)">
                                      <p:cBhvr>
                                        <p:cTn id="7" dur="500"/>
                                        <p:tgtEl>
                                          <p:spTgt spid="901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0115">
                                            <p:txEl>
                                              <p:pRg st="1" end="1"/>
                                            </p:txEl>
                                          </p:spTgt>
                                        </p:tgtEl>
                                        <p:attrNameLst>
                                          <p:attrName>style.visibility</p:attrName>
                                        </p:attrNameLst>
                                      </p:cBhvr>
                                      <p:to>
                                        <p:strVal val="visible"/>
                                      </p:to>
                                    </p:set>
                                    <p:animEffect transition="in" filter="blinds(horizontal)">
                                      <p:cBhvr>
                                        <p:cTn id="10" dur="500"/>
                                        <p:tgtEl>
                                          <p:spTgt spid="9011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0115">
                                            <p:txEl>
                                              <p:pRg st="2" end="2"/>
                                            </p:txEl>
                                          </p:spTgt>
                                        </p:tgtEl>
                                        <p:attrNameLst>
                                          <p:attrName>style.visibility</p:attrName>
                                        </p:attrNameLst>
                                      </p:cBhvr>
                                      <p:to>
                                        <p:strVal val="visible"/>
                                      </p:to>
                                    </p:set>
                                    <p:animEffect transition="in" filter="blinds(horizontal)">
                                      <p:cBhvr>
                                        <p:cTn id="13" dur="500"/>
                                        <p:tgtEl>
                                          <p:spTgt spid="9011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0115">
                                            <p:txEl>
                                              <p:pRg st="3" end="3"/>
                                            </p:txEl>
                                          </p:spTgt>
                                        </p:tgtEl>
                                        <p:attrNameLst>
                                          <p:attrName>style.visibility</p:attrName>
                                        </p:attrNameLst>
                                      </p:cBhvr>
                                      <p:to>
                                        <p:strVal val="visible"/>
                                      </p:to>
                                    </p:set>
                                    <p:animEffect transition="in" filter="blinds(horizontal)">
                                      <p:cBhvr>
                                        <p:cTn id="16" dur="500"/>
                                        <p:tgtEl>
                                          <p:spTgt spid="901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0115">
                                            <p:txEl>
                                              <p:pRg st="4" end="4"/>
                                            </p:txEl>
                                          </p:spTgt>
                                        </p:tgtEl>
                                        <p:attrNameLst>
                                          <p:attrName>style.visibility</p:attrName>
                                        </p:attrNameLst>
                                      </p:cBhvr>
                                      <p:to>
                                        <p:strVal val="visible"/>
                                      </p:to>
                                    </p:set>
                                    <p:animEffect transition="in" filter="blinds(horizontal)">
                                      <p:cBhvr>
                                        <p:cTn id="21" dur="500"/>
                                        <p:tgtEl>
                                          <p:spTgt spid="9011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90115">
                                            <p:txEl>
                                              <p:pRg st="5" end="5"/>
                                            </p:txEl>
                                          </p:spTgt>
                                        </p:tgtEl>
                                        <p:attrNameLst>
                                          <p:attrName>style.visibility</p:attrName>
                                        </p:attrNameLst>
                                      </p:cBhvr>
                                      <p:to>
                                        <p:strVal val="visible"/>
                                      </p:to>
                                    </p:set>
                                    <p:animEffect transition="in" filter="blinds(horizontal)">
                                      <p:cBhvr>
                                        <p:cTn id="24" dur="500"/>
                                        <p:tgtEl>
                                          <p:spTgt spid="90115">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90115">
                                            <p:txEl>
                                              <p:pRg st="6" end="6"/>
                                            </p:txEl>
                                          </p:spTgt>
                                        </p:tgtEl>
                                        <p:attrNameLst>
                                          <p:attrName>style.visibility</p:attrName>
                                        </p:attrNameLst>
                                      </p:cBhvr>
                                      <p:to>
                                        <p:strVal val="visible"/>
                                      </p:to>
                                    </p:set>
                                    <p:animEffect transition="in" filter="blinds(horizontal)">
                                      <p:cBhvr>
                                        <p:cTn id="27" dur="500"/>
                                        <p:tgtEl>
                                          <p:spTgt spid="90115">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90115">
                                            <p:txEl>
                                              <p:pRg st="7" end="7"/>
                                            </p:txEl>
                                          </p:spTgt>
                                        </p:tgtEl>
                                        <p:attrNameLst>
                                          <p:attrName>style.visibility</p:attrName>
                                        </p:attrNameLst>
                                      </p:cBhvr>
                                      <p:to>
                                        <p:strVal val="visible"/>
                                      </p:to>
                                    </p:set>
                                    <p:animEffect transition="in" filter="blinds(horizontal)">
                                      <p:cBhvr>
                                        <p:cTn id="30" dur="500"/>
                                        <p:tgtEl>
                                          <p:spTgt spid="901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idx="1"/>
          </p:nvPr>
        </p:nvSpPr>
        <p:spPr>
          <a:xfrm>
            <a:off x="457200" y="1674813"/>
            <a:ext cx="7935913" cy="636587"/>
          </a:xfrm>
        </p:spPr>
        <p:txBody>
          <a:bodyPr wrap="square" lIns="91440" tIns="45720" rIns="91440" bIns="45720" anchor="t"/>
          <a:lstStyle/>
          <a:p>
            <a:pPr>
              <a:buNone/>
            </a:pPr>
            <a:r>
              <a:rPr lang="zh-CN" altLang="en-US" sz="2800" b="0" dirty="0">
                <a:latin typeface="Times New Roman" panose="02020603050405020304" pitchFamily="18" charset="0"/>
                <a:ea typeface="黑体" panose="02010609060101010101" pitchFamily="2" charset="-122"/>
              </a:rPr>
              <a:t>再计算种群</a:t>
            </a:r>
            <a:r>
              <a:rPr lang="en-US" altLang="zh-CN" sz="2800" b="0" dirty="0">
                <a:latin typeface="Times New Roman" panose="02020603050405020304" pitchFamily="18" charset="0"/>
                <a:ea typeface="黑体" panose="02010609060101010101" pitchFamily="2" charset="-122"/>
              </a:rPr>
              <a:t>S1</a:t>
            </a:r>
            <a:r>
              <a:rPr lang="zh-CN" altLang="en-US" sz="2800" b="0" dirty="0">
                <a:latin typeface="Times New Roman" panose="02020603050405020304" pitchFamily="18" charset="0"/>
                <a:ea typeface="黑体" panose="02010609060101010101" pitchFamily="2" charset="-122"/>
              </a:rPr>
              <a:t>中各个体的选择概率。</a:t>
            </a:r>
          </a:p>
        </p:txBody>
      </p:sp>
      <p:grpSp>
        <p:nvGrpSpPr>
          <p:cNvPr id="2" name="Group 3"/>
          <p:cNvGrpSpPr/>
          <p:nvPr/>
        </p:nvGrpSpPr>
        <p:grpSpPr>
          <a:xfrm>
            <a:off x="1143000" y="2362200"/>
            <a:ext cx="6192838" cy="2020888"/>
            <a:chOff x="657" y="799"/>
            <a:chExt cx="3901" cy="1273"/>
          </a:xfrm>
        </p:grpSpPr>
        <p:graphicFrame>
          <p:nvGraphicFramePr>
            <p:cNvPr id="39939" name="Object 4"/>
            <p:cNvGraphicFramePr>
              <a:graphicFrameLocks noChangeAspect="1"/>
            </p:cNvGraphicFramePr>
            <p:nvPr/>
          </p:nvGraphicFramePr>
          <p:xfrm>
            <a:off x="2245" y="1162"/>
            <a:ext cx="1536" cy="910"/>
          </p:xfrm>
          <a:graphic>
            <a:graphicData uri="http://schemas.openxmlformats.org/presentationml/2006/ole">
              <mc:AlternateContent xmlns:mc="http://schemas.openxmlformats.org/markup-compatibility/2006">
                <mc:Choice xmlns:v="urn:schemas-microsoft-com:vml" Requires="v">
                  <p:oleObj spid="_x0000_s10247" r:id="rId3" imgW="1091565" imgH="647700" progId="Equation.3">
                    <p:embed/>
                  </p:oleObj>
                </mc:Choice>
                <mc:Fallback>
                  <p:oleObj r:id="rId3" imgW="1091565" imgH="647700" progId="Equation.3">
                    <p:embed/>
                    <p:pic>
                      <p:nvPicPr>
                        <p:cNvPr id="0" name="图片 3106"/>
                        <p:cNvPicPr/>
                        <p:nvPr/>
                      </p:nvPicPr>
                      <p:blipFill>
                        <a:blip r:embed="rId4"/>
                        <a:stretch>
                          <a:fillRect/>
                        </a:stretch>
                      </p:blipFill>
                      <p:spPr>
                        <a:xfrm>
                          <a:off x="2245" y="1162"/>
                          <a:ext cx="1536" cy="910"/>
                        </a:xfrm>
                        <a:prstGeom prst="rect">
                          <a:avLst/>
                        </a:prstGeom>
                        <a:noFill/>
                        <a:ln w="38100">
                          <a:noFill/>
                          <a:miter/>
                        </a:ln>
                      </p:spPr>
                    </p:pic>
                  </p:oleObj>
                </mc:Fallback>
              </mc:AlternateContent>
            </a:graphicData>
          </a:graphic>
        </p:graphicFrame>
        <p:sp>
          <p:nvSpPr>
            <p:cNvPr id="39940" name="Text Box 5"/>
            <p:cNvSpPr txBox="1"/>
            <p:nvPr/>
          </p:nvSpPr>
          <p:spPr>
            <a:xfrm>
              <a:off x="657" y="799"/>
              <a:ext cx="3901" cy="327"/>
            </a:xfrm>
            <a:prstGeom prst="rect">
              <a:avLst/>
            </a:prstGeom>
            <a:noFill/>
            <a:ln w="9525">
              <a:noFill/>
            </a:ln>
          </p:spPr>
          <p:txBody>
            <a:bodyPr anchor="t">
              <a:spAutoFit/>
            </a:bodyPr>
            <a:lstStyle/>
            <a:p>
              <a:pPr>
                <a:spcBef>
                  <a:spcPct val="50000"/>
                </a:spcBef>
              </a:pPr>
              <a:r>
                <a:rPr lang="zh-CN" altLang="en-US" sz="2800" b="1" dirty="0">
                  <a:latin typeface="Times New Roman" panose="02020603050405020304" pitchFamily="18" charset="0"/>
                  <a:ea typeface="黑体" panose="02010609060101010101" pitchFamily="2" charset="-122"/>
                </a:rPr>
                <a:t>选择概率的计算公式为</a:t>
              </a:r>
            </a:p>
          </p:txBody>
        </p:sp>
      </p:grpSp>
      <p:sp>
        <p:nvSpPr>
          <p:cNvPr id="91142" name="Text Box 6"/>
          <p:cNvSpPr txBox="1"/>
          <p:nvPr/>
        </p:nvSpPr>
        <p:spPr>
          <a:xfrm>
            <a:off x="1066800" y="4267200"/>
            <a:ext cx="6913563" cy="2220913"/>
          </a:xfrm>
          <a:prstGeom prst="rect">
            <a:avLst/>
          </a:prstGeom>
          <a:noFill/>
          <a:ln w="9525">
            <a:noFill/>
          </a:ln>
        </p:spPr>
        <p:txBody>
          <a:bodyPr anchor="t">
            <a:spAutoFit/>
          </a:bodyPr>
          <a:lstStyle/>
          <a:p>
            <a:pPr>
              <a:spcBef>
                <a:spcPct val="50000"/>
              </a:spcBef>
            </a:pPr>
            <a:r>
              <a:rPr lang="zh-CN" altLang="en-US" sz="2000" dirty="0">
                <a:latin typeface="Arial" panose="020B0604020202020204" pitchFamily="34" charset="0"/>
                <a:ea typeface="宋体" panose="02010600030101010101" pitchFamily="2" charset="-122"/>
              </a:rPr>
              <a:t> </a:t>
            </a:r>
            <a:r>
              <a:rPr lang="zh-CN" altLang="en-US" sz="2800" b="1" dirty="0">
                <a:latin typeface="Times New Roman" panose="02020603050405020304" pitchFamily="18" charset="0"/>
                <a:ea typeface="黑体" panose="02010609060101010101" pitchFamily="2" charset="-122"/>
              </a:rPr>
              <a:t>由此可求得</a:t>
            </a:r>
          </a:p>
          <a:p>
            <a:pPr>
              <a:lnSpc>
                <a:spcPct val="120000"/>
              </a:lnSpc>
              <a:spcBef>
                <a:spcPct val="20000"/>
              </a:spcBef>
            </a:pPr>
            <a:r>
              <a:rPr lang="zh-CN" altLang="en-US" sz="2000" dirty="0">
                <a:latin typeface="Arial" panose="020B0604020202020204" pitchFamily="34"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s</a:t>
            </a:r>
            <a:r>
              <a:rPr lang="en-US" altLang="zh-CN" sz="2000" baseline="-25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 = </a:t>
            </a:r>
            <a:r>
              <a:rPr lang="en-US" altLang="zh-CN" sz="2000" i="1"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(13) = 0.14</a:t>
            </a:r>
          </a:p>
          <a:p>
            <a:pPr>
              <a:lnSpc>
                <a:spcPct val="120000"/>
              </a:lnSpc>
              <a:spcBef>
                <a:spcPct val="20000"/>
              </a:spcBef>
            </a:pPr>
            <a:r>
              <a:rPr lang="en-US" altLang="zh-CN" sz="2000" i="1" dirty="0">
                <a:latin typeface="Times New Roman" panose="02020603050405020304" pitchFamily="18" charset="0"/>
                <a:ea typeface="宋体" panose="02010600030101010101" pitchFamily="2" charset="-122"/>
              </a:rPr>
              <a:t>                       P</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s</a:t>
            </a:r>
            <a:r>
              <a:rPr lang="en-US" altLang="zh-CN" sz="2000" baseline="-25000" dirty="0">
                <a:latin typeface="Times New Roman" panose="02020603050405020304" pitchFamily="18" charset="0"/>
                <a:ea typeface="宋体" panose="02010600030101010101" pitchFamily="2" charset="-122"/>
              </a:rPr>
              <a:t>2</a:t>
            </a:r>
            <a:r>
              <a:rPr lang="en-US" altLang="zh-CN" sz="2000" dirty="0">
                <a:latin typeface="Times New Roman" panose="02020603050405020304" pitchFamily="18" charset="0"/>
                <a:ea typeface="宋体" panose="02010600030101010101" pitchFamily="2" charset="-122"/>
              </a:rPr>
              <a:t>) = </a:t>
            </a:r>
            <a:r>
              <a:rPr lang="en-US" altLang="zh-CN" sz="2000" i="1"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(24) = 0.49 </a:t>
            </a:r>
          </a:p>
          <a:p>
            <a:pPr>
              <a:lnSpc>
                <a:spcPct val="120000"/>
              </a:lnSpc>
              <a:spcBef>
                <a:spcPct val="20000"/>
              </a:spcBef>
            </a:pPr>
            <a:r>
              <a:rPr lang="en-US" altLang="zh-CN" sz="2000" i="1" dirty="0">
                <a:latin typeface="Times New Roman" panose="02020603050405020304" pitchFamily="18" charset="0"/>
                <a:ea typeface="宋体" panose="02010600030101010101" pitchFamily="2" charset="-122"/>
              </a:rPr>
              <a:t>                       P</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s</a:t>
            </a:r>
            <a:r>
              <a:rPr lang="en-US" altLang="zh-CN" sz="2000" baseline="-25000" dirty="0">
                <a:latin typeface="Times New Roman" panose="02020603050405020304" pitchFamily="18" charset="0"/>
                <a:ea typeface="宋体" panose="02010600030101010101" pitchFamily="2" charset="-122"/>
              </a:rPr>
              <a:t>3</a:t>
            </a:r>
            <a:r>
              <a:rPr lang="en-US" altLang="zh-CN" sz="2000" dirty="0">
                <a:latin typeface="Times New Roman" panose="02020603050405020304" pitchFamily="18" charset="0"/>
                <a:ea typeface="宋体" panose="02010600030101010101" pitchFamily="2" charset="-122"/>
              </a:rPr>
              <a:t>) = </a:t>
            </a:r>
            <a:r>
              <a:rPr lang="en-US" altLang="zh-CN" sz="2000" i="1"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(8) = 0.06</a:t>
            </a:r>
          </a:p>
          <a:p>
            <a:pPr>
              <a:lnSpc>
                <a:spcPct val="120000"/>
              </a:lnSpc>
              <a:spcBef>
                <a:spcPct val="20000"/>
              </a:spcBef>
            </a:pPr>
            <a:r>
              <a:rPr lang="en-US" altLang="zh-CN" sz="2000" i="1" dirty="0">
                <a:latin typeface="Times New Roman" panose="02020603050405020304" pitchFamily="18" charset="0"/>
                <a:ea typeface="宋体" panose="02010600030101010101" pitchFamily="2" charset="-122"/>
              </a:rPr>
              <a:t>                       P</a:t>
            </a:r>
            <a:r>
              <a:rPr lang="en-US" altLang="zh-CN" sz="2000" dirty="0">
                <a:latin typeface="Times New Roman" panose="02020603050405020304" pitchFamily="18" charset="0"/>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s</a:t>
            </a:r>
            <a:r>
              <a:rPr lang="en-US" altLang="zh-CN" sz="2000" baseline="-25000" dirty="0">
                <a:latin typeface="Times New Roman" panose="02020603050405020304" pitchFamily="18" charset="0"/>
                <a:ea typeface="宋体" panose="02010600030101010101" pitchFamily="2" charset="-122"/>
              </a:rPr>
              <a:t>4</a:t>
            </a:r>
            <a:r>
              <a:rPr lang="en-US" altLang="zh-CN" sz="2000" dirty="0">
                <a:latin typeface="Times New Roman" panose="02020603050405020304" pitchFamily="18" charset="0"/>
                <a:ea typeface="宋体" panose="02010600030101010101" pitchFamily="2" charset="-122"/>
              </a:rPr>
              <a:t>) = </a:t>
            </a:r>
            <a:r>
              <a:rPr lang="en-US" altLang="zh-CN" sz="2000" i="1"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(19) = 0.31</a:t>
            </a:r>
            <a:endParaRPr lang="en-US" altLang="zh-CN" sz="2000" dirty="0">
              <a:latin typeface="Arial" panose="020B0604020202020204" pitchFamily="34" charset="0"/>
              <a:ea typeface="宋体" panose="02010600030101010101" pitchFamily="2" charset="-122"/>
            </a:endParaRPr>
          </a:p>
        </p:txBody>
      </p:sp>
      <p:sp>
        <p:nvSpPr>
          <p:cNvPr id="39942" name="Rectangle 8"/>
          <p:cNvSpPr/>
          <p:nvPr/>
        </p:nvSpPr>
        <p:spPr>
          <a:xfrm>
            <a:off x="762000" y="501650"/>
            <a:ext cx="7435850" cy="641350"/>
          </a:xfrm>
          <a:prstGeom prst="rect">
            <a:avLst/>
          </a:prstGeom>
          <a:noFill/>
          <a:ln w="9525">
            <a:noFill/>
          </a:ln>
        </p:spPr>
        <p:txBody>
          <a:bodyPr anchor="t">
            <a:spAutoFit/>
          </a:bodyPr>
          <a:lstStyle/>
          <a:p>
            <a:pPr algn="ctr"/>
            <a:r>
              <a:rPr lang="en-US" altLang="zh-CN" sz="3600" b="1" dirty="0">
                <a:solidFill>
                  <a:srgbClr val="CC6600"/>
                </a:solidFill>
                <a:latin typeface="Verdana" panose="020B0604030504040204" pitchFamily="34" charset="0"/>
                <a:ea typeface="宋体" panose="02010600030101010101" pitchFamily="2" charset="-122"/>
              </a:rPr>
              <a:t>3</a:t>
            </a:r>
            <a:r>
              <a:rPr lang="zh-CN" altLang="en-US" sz="3600" b="1" dirty="0">
                <a:solidFill>
                  <a:srgbClr val="CC6600"/>
                </a:solidFill>
                <a:latin typeface="Verdana" panose="020B0604030504040204" pitchFamily="34" charset="0"/>
                <a:ea typeface="宋体" panose="02010600030101010101" pitchFamily="2" charset="-122"/>
              </a:rPr>
              <a:t>、遗传算法简单举例：函数极值</a:t>
            </a:r>
            <a:endParaRPr lang="en-US" altLang="zh-CN" sz="3600" b="1" dirty="0">
              <a:solidFill>
                <a:srgbClr val="CC6600"/>
              </a:solidFill>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38">
                                            <p:txEl>
                                              <p:pRg st="0" end="0"/>
                                            </p:txEl>
                                          </p:spTgt>
                                        </p:tgtEl>
                                        <p:attrNameLst>
                                          <p:attrName>style.visibility</p:attrName>
                                        </p:attrNameLst>
                                      </p:cBhvr>
                                      <p:to>
                                        <p:strVal val="visible"/>
                                      </p:to>
                                    </p:set>
                                    <p:animEffect transition="in" filter="blinds(horizontal)">
                                      <p:cBhvr>
                                        <p:cTn id="7" dur="500"/>
                                        <p:tgtEl>
                                          <p:spTgt spid="911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142"/>
                                        </p:tgtEl>
                                        <p:attrNameLst>
                                          <p:attrName>style.visibility</p:attrName>
                                        </p:attrNameLst>
                                      </p:cBhvr>
                                      <p:to>
                                        <p:strVal val="visible"/>
                                      </p:to>
                                    </p:set>
                                    <p:animEffect transition="in" filter="blinds(horizontal)">
                                      <p:cBhvr>
                                        <p:cTn id="17" dur="500"/>
                                        <p:tgtEl>
                                          <p:spTgt spid="91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build="p"/>
      <p:bldP spid="911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2"/>
          <p:cNvSpPr txBox="1"/>
          <p:nvPr/>
        </p:nvSpPr>
        <p:spPr>
          <a:xfrm>
            <a:off x="3276600" y="6019800"/>
            <a:ext cx="3378200" cy="503238"/>
          </a:xfrm>
          <a:prstGeom prst="rect">
            <a:avLst/>
          </a:prstGeom>
          <a:solidFill>
            <a:srgbClr val="FFFFFF"/>
          </a:solidFill>
          <a:ln w="9525" cap="flat" cmpd="sng">
            <a:solidFill>
              <a:srgbClr val="FFFFFF"/>
            </a:solidFill>
            <a:prstDash val="solid"/>
            <a:miter/>
            <a:headEnd type="none" w="med" len="med"/>
            <a:tailEnd type="none" w="med" len="med"/>
          </a:ln>
        </p:spPr>
        <p:txBody>
          <a:bodyPr anchor="t"/>
          <a:lstStyle/>
          <a:p>
            <a:pPr algn="just"/>
            <a:r>
              <a:rPr lang="zh-CN" altLang="en-US" sz="2400" dirty="0">
                <a:latin typeface="Times New Roman" panose="02020603050405020304" pitchFamily="18" charset="0"/>
                <a:ea typeface="宋体" panose="02010600030101010101" pitchFamily="2" charset="-122"/>
              </a:rPr>
              <a:t>      轮盘赌选择示意图</a:t>
            </a:r>
            <a:endParaRPr lang="zh-CN" altLang="en-US" sz="2400" dirty="0">
              <a:latin typeface="Arial" panose="020B0604020202020204" pitchFamily="34" charset="0"/>
              <a:ea typeface="宋体" panose="02010600030101010101" pitchFamily="2" charset="-122"/>
            </a:endParaRPr>
          </a:p>
        </p:txBody>
      </p:sp>
      <p:grpSp>
        <p:nvGrpSpPr>
          <p:cNvPr id="40962" name="Group 3"/>
          <p:cNvGrpSpPr/>
          <p:nvPr/>
        </p:nvGrpSpPr>
        <p:grpSpPr>
          <a:xfrm>
            <a:off x="2916238" y="1982788"/>
            <a:ext cx="4440237" cy="3960812"/>
            <a:chOff x="1791" y="709"/>
            <a:chExt cx="2797" cy="2495"/>
          </a:xfrm>
        </p:grpSpPr>
        <p:sp>
          <p:nvSpPr>
            <p:cNvPr id="40963" name="Oval 4"/>
            <p:cNvSpPr/>
            <p:nvPr/>
          </p:nvSpPr>
          <p:spPr>
            <a:xfrm>
              <a:off x="1791" y="709"/>
              <a:ext cx="2585" cy="2495"/>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0964" name="Oval 5"/>
            <p:cNvSpPr/>
            <p:nvPr/>
          </p:nvSpPr>
          <p:spPr>
            <a:xfrm>
              <a:off x="2221" y="1143"/>
              <a:ext cx="1720" cy="169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40965" name="Line 6"/>
            <p:cNvSpPr/>
            <p:nvPr/>
          </p:nvSpPr>
          <p:spPr>
            <a:xfrm rot="-625358" flipV="1">
              <a:off x="3027" y="1423"/>
              <a:ext cx="695" cy="529"/>
            </a:xfrm>
            <a:prstGeom prst="line">
              <a:avLst/>
            </a:prstGeom>
            <a:ln w="9525" cap="flat" cmpd="sng">
              <a:solidFill>
                <a:srgbClr val="000000"/>
              </a:solidFill>
              <a:prstDash val="solid"/>
              <a:round/>
              <a:headEnd type="none" w="med" len="med"/>
              <a:tailEnd type="none" w="med" len="med"/>
            </a:ln>
          </p:spPr>
        </p:sp>
        <p:sp>
          <p:nvSpPr>
            <p:cNvPr id="40966" name="Line 7"/>
            <p:cNvSpPr/>
            <p:nvPr/>
          </p:nvSpPr>
          <p:spPr>
            <a:xfrm rot="4899708" flipH="1">
              <a:off x="2443" y="1462"/>
              <a:ext cx="487" cy="714"/>
            </a:xfrm>
            <a:prstGeom prst="line">
              <a:avLst/>
            </a:prstGeom>
            <a:ln w="9525" cap="flat" cmpd="sng">
              <a:solidFill>
                <a:srgbClr val="000000"/>
              </a:solidFill>
              <a:prstDash val="solid"/>
              <a:round/>
              <a:headEnd type="none" w="med" len="med"/>
              <a:tailEnd type="none" w="med" len="med"/>
            </a:ln>
          </p:spPr>
        </p:sp>
        <p:sp>
          <p:nvSpPr>
            <p:cNvPr id="40967" name="Line 8"/>
            <p:cNvSpPr/>
            <p:nvPr/>
          </p:nvSpPr>
          <p:spPr>
            <a:xfrm rot="-10687941" flipV="1">
              <a:off x="2219" y="1988"/>
              <a:ext cx="867" cy="126"/>
            </a:xfrm>
            <a:prstGeom prst="line">
              <a:avLst/>
            </a:prstGeom>
            <a:ln w="9525" cap="flat" cmpd="sng">
              <a:solidFill>
                <a:srgbClr val="000000"/>
              </a:solidFill>
              <a:prstDash val="solid"/>
              <a:round/>
              <a:headEnd type="none" w="med" len="med"/>
              <a:tailEnd type="none" w="med" len="med"/>
            </a:ln>
          </p:spPr>
        </p:sp>
        <p:sp>
          <p:nvSpPr>
            <p:cNvPr id="40968" name="Text Box 9"/>
            <p:cNvSpPr txBox="1"/>
            <p:nvPr/>
          </p:nvSpPr>
          <p:spPr>
            <a:xfrm>
              <a:off x="2947" y="1253"/>
              <a:ext cx="469" cy="400"/>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t"/>
            <a:lstStyle/>
            <a:p>
              <a:pPr algn="just"/>
              <a:r>
                <a:rPr lang="en-US" altLang="zh-CN" sz="2000" i="1" dirty="0">
                  <a:latin typeface="Times New Roman" panose="02020603050405020304" pitchFamily="18" charset="0"/>
                  <a:ea typeface="宋体" panose="02010600030101010101" pitchFamily="2" charset="-122"/>
                </a:rPr>
                <a:t>s</a:t>
              </a:r>
              <a:r>
                <a:rPr lang="en-US" altLang="zh-CN" sz="2000" baseline="-25000" dirty="0">
                  <a:latin typeface="Times New Roman" panose="02020603050405020304" pitchFamily="18" charset="0"/>
                  <a:ea typeface="宋体" panose="02010600030101010101" pitchFamily="2" charset="-122"/>
                </a:rPr>
                <a:t>4</a:t>
              </a:r>
              <a:endParaRPr lang="en-US" altLang="zh-CN" sz="2000" dirty="0">
                <a:latin typeface="Times New Roman" panose="02020603050405020304" pitchFamily="18" charset="0"/>
                <a:ea typeface="宋体" panose="02010600030101010101" pitchFamily="2" charset="-122"/>
              </a:endParaRPr>
            </a:p>
            <a:p>
              <a:pPr algn="just"/>
              <a:r>
                <a:rPr lang="en-US" altLang="zh-CN" sz="2000" dirty="0">
                  <a:latin typeface="Times New Roman" panose="02020603050405020304" pitchFamily="18" charset="0"/>
                  <a:ea typeface="宋体" panose="02010600030101010101" pitchFamily="2" charset="-122"/>
                </a:rPr>
                <a:t>0.31</a:t>
              </a:r>
              <a:endParaRPr lang="en-US" altLang="zh-CN" sz="2000" dirty="0">
                <a:latin typeface="Arial" panose="020B0604020202020204" pitchFamily="34" charset="0"/>
                <a:ea typeface="宋体" panose="02010600030101010101" pitchFamily="2" charset="-122"/>
              </a:endParaRPr>
            </a:p>
          </p:txBody>
        </p:sp>
        <p:sp>
          <p:nvSpPr>
            <p:cNvPr id="40969" name="Text Box 10"/>
            <p:cNvSpPr txBox="1"/>
            <p:nvPr/>
          </p:nvSpPr>
          <p:spPr>
            <a:xfrm>
              <a:off x="2947" y="2160"/>
              <a:ext cx="473" cy="378"/>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t"/>
            <a:lstStyle/>
            <a:p>
              <a:pPr algn="just"/>
              <a:r>
                <a:rPr lang="en-US" altLang="zh-CN" sz="2000" i="1" dirty="0">
                  <a:latin typeface="Times New Roman" panose="02020603050405020304" pitchFamily="18" charset="0"/>
                  <a:ea typeface="宋体" panose="02010600030101010101" pitchFamily="2" charset="-122"/>
                </a:rPr>
                <a:t>s</a:t>
              </a:r>
              <a:r>
                <a:rPr lang="en-US" altLang="zh-CN" sz="2000" baseline="-25000" dirty="0">
                  <a:latin typeface="Times New Roman" panose="02020603050405020304" pitchFamily="18" charset="0"/>
                  <a:ea typeface="宋体" panose="02010600030101010101" pitchFamily="2" charset="-122"/>
                </a:rPr>
                <a:t>2</a:t>
              </a:r>
              <a:endParaRPr lang="en-US" altLang="zh-CN" sz="2000" dirty="0">
                <a:latin typeface="Times New Roman" panose="02020603050405020304" pitchFamily="18" charset="0"/>
                <a:ea typeface="宋体" panose="02010600030101010101" pitchFamily="2" charset="-122"/>
              </a:endParaRPr>
            </a:p>
            <a:p>
              <a:pPr algn="just"/>
              <a:r>
                <a:rPr lang="en-US" altLang="zh-CN" sz="2000" dirty="0">
                  <a:latin typeface="Times New Roman" panose="02020603050405020304" pitchFamily="18" charset="0"/>
                  <a:ea typeface="宋体" panose="02010600030101010101" pitchFamily="2" charset="-122"/>
                </a:rPr>
                <a:t>0.49</a:t>
              </a:r>
              <a:endParaRPr lang="en-US" altLang="zh-CN" sz="2000" dirty="0">
                <a:latin typeface="Arial" panose="020B0604020202020204" pitchFamily="34" charset="0"/>
                <a:ea typeface="宋体" panose="02010600030101010101" pitchFamily="2" charset="-122"/>
              </a:endParaRPr>
            </a:p>
          </p:txBody>
        </p:sp>
        <p:sp>
          <p:nvSpPr>
            <p:cNvPr id="40970" name="Text Box 11"/>
            <p:cNvSpPr txBox="1"/>
            <p:nvPr/>
          </p:nvSpPr>
          <p:spPr>
            <a:xfrm>
              <a:off x="3482" y="1631"/>
              <a:ext cx="360" cy="339"/>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t"/>
            <a:lstStyle/>
            <a:p>
              <a:pPr algn="just"/>
              <a:r>
                <a:rPr lang="en-US" altLang="zh-CN" sz="2000" i="1" dirty="0">
                  <a:latin typeface="Times New Roman" panose="02020603050405020304" pitchFamily="18" charset="0"/>
                  <a:ea typeface="宋体" panose="02010600030101010101" pitchFamily="2" charset="-122"/>
                </a:rPr>
                <a:t>s</a:t>
              </a:r>
              <a:r>
                <a:rPr lang="en-US" altLang="zh-CN" sz="2000" baseline="-25000" dirty="0">
                  <a:latin typeface="Times New Roman" panose="02020603050405020304" pitchFamily="18" charset="0"/>
                  <a:ea typeface="宋体" panose="02010600030101010101" pitchFamily="2" charset="-122"/>
                </a:rPr>
                <a:t>1</a:t>
              </a:r>
              <a:endParaRPr lang="en-US" altLang="zh-CN" sz="2000" dirty="0">
                <a:latin typeface="Times New Roman" panose="02020603050405020304" pitchFamily="18" charset="0"/>
                <a:ea typeface="宋体" panose="02010600030101010101" pitchFamily="2" charset="-122"/>
              </a:endParaRPr>
            </a:p>
            <a:p>
              <a:pPr algn="just"/>
              <a:r>
                <a:rPr lang="en-US" altLang="zh-CN" sz="2000" dirty="0">
                  <a:latin typeface="Times New Roman" panose="02020603050405020304" pitchFamily="18" charset="0"/>
                  <a:ea typeface="宋体" panose="02010600030101010101" pitchFamily="2" charset="-122"/>
                </a:rPr>
                <a:t>0.14</a:t>
              </a:r>
              <a:endParaRPr lang="en-US" altLang="zh-CN" sz="2000" dirty="0">
                <a:latin typeface="Arial" panose="020B0604020202020204" pitchFamily="34" charset="0"/>
                <a:ea typeface="宋体" panose="02010600030101010101" pitchFamily="2" charset="-122"/>
              </a:endParaRPr>
            </a:p>
          </p:txBody>
        </p:sp>
        <p:sp>
          <p:nvSpPr>
            <p:cNvPr id="40971" name="Line 12"/>
            <p:cNvSpPr/>
            <p:nvPr/>
          </p:nvSpPr>
          <p:spPr>
            <a:xfrm>
              <a:off x="3080" y="2004"/>
              <a:ext cx="852" cy="35"/>
            </a:xfrm>
            <a:prstGeom prst="line">
              <a:avLst/>
            </a:prstGeom>
            <a:ln w="9525" cap="flat" cmpd="sng">
              <a:solidFill>
                <a:srgbClr val="000000"/>
              </a:solidFill>
              <a:prstDash val="solid"/>
              <a:round/>
              <a:headEnd type="none" w="med" len="med"/>
              <a:tailEnd type="none" w="med" len="med"/>
            </a:ln>
          </p:spPr>
        </p:sp>
        <p:sp>
          <p:nvSpPr>
            <p:cNvPr id="40972" name="AutoShape 13"/>
            <p:cNvSpPr/>
            <p:nvPr/>
          </p:nvSpPr>
          <p:spPr>
            <a:xfrm>
              <a:off x="3042" y="709"/>
              <a:ext cx="156" cy="400"/>
            </a:xfrm>
            <a:prstGeom prst="downArrow">
              <a:avLst>
                <a:gd name="adj1" fmla="val 50000"/>
                <a:gd name="adj2" fmla="val 64090"/>
              </a:avLst>
            </a:prstGeom>
            <a:solidFill>
              <a:srgbClr val="FFFFFF"/>
            </a:solidFill>
            <a:ln w="9525" cap="flat" cmpd="sng">
              <a:solidFill>
                <a:srgbClr val="000000"/>
              </a:solidFill>
              <a:prstDash val="solid"/>
              <a:miter/>
              <a:headEnd type="none" w="med" len="med"/>
              <a:tailEnd type="none" w="med" len="med"/>
            </a:ln>
          </p:spPr>
          <p:txBody>
            <a:bodyPr vert="eaVert" anchor="t"/>
            <a:lstStyle/>
            <a:p>
              <a:endParaRPr lang="zh-CN" altLang="en-US" dirty="0">
                <a:latin typeface="Arial" panose="020B0604020202020204" pitchFamily="34" charset="0"/>
                <a:ea typeface="宋体" panose="02010600030101010101" pitchFamily="2" charset="-122"/>
              </a:endParaRPr>
            </a:p>
          </p:txBody>
        </p:sp>
        <p:sp>
          <p:nvSpPr>
            <p:cNvPr id="40973" name="Line 14"/>
            <p:cNvSpPr/>
            <p:nvPr/>
          </p:nvSpPr>
          <p:spPr>
            <a:xfrm rot="-3607985" flipH="1">
              <a:off x="4270" y="1923"/>
              <a:ext cx="398" cy="235"/>
            </a:xfrm>
            <a:prstGeom prst="line">
              <a:avLst/>
            </a:prstGeom>
            <a:ln w="9525" cap="flat" cmpd="sng">
              <a:solidFill>
                <a:srgbClr val="000000"/>
              </a:solidFill>
              <a:prstDash val="solid"/>
              <a:round/>
              <a:headEnd type="none" w="med" len="med"/>
              <a:tailEnd type="triangle" w="sm" len="lg"/>
            </a:ln>
          </p:spPr>
        </p:sp>
        <p:sp>
          <p:nvSpPr>
            <p:cNvPr id="40974" name="Text Box 15"/>
            <p:cNvSpPr txBox="1"/>
            <p:nvPr/>
          </p:nvSpPr>
          <p:spPr>
            <a:xfrm>
              <a:off x="2245" y="1842"/>
              <a:ext cx="385" cy="159"/>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nchor="t"/>
            <a:lstStyle/>
            <a:p>
              <a:pPr algn="just">
                <a:lnSpc>
                  <a:spcPct val="50000"/>
                </a:lnSpc>
              </a:pPr>
              <a:r>
                <a:rPr lang="en-US" altLang="zh-CN" i="1" dirty="0">
                  <a:latin typeface="Times New Roman" panose="02020603050405020304" pitchFamily="18" charset="0"/>
                  <a:ea typeface="宋体" panose="02010600030101010101" pitchFamily="2" charset="-122"/>
                </a:rPr>
                <a:t>s</a:t>
              </a:r>
              <a:r>
                <a:rPr lang="en-US" altLang="zh-CN" baseline="-25000" dirty="0">
                  <a:latin typeface="Times New Roman" panose="02020603050405020304" pitchFamily="18" charset="0"/>
                  <a:ea typeface="宋体" panose="02010600030101010101" pitchFamily="2" charset="-122"/>
                </a:rPr>
                <a:t>3</a:t>
              </a:r>
              <a:r>
                <a:rPr lang="en-US" altLang="zh-CN" dirty="0">
                  <a:latin typeface="Times New Roman" panose="02020603050405020304" pitchFamily="18" charset="0"/>
                  <a:ea typeface="宋体" panose="02010600030101010101" pitchFamily="2" charset="-122"/>
                </a:rPr>
                <a:t>0.0</a:t>
              </a:r>
              <a:r>
                <a:rPr lang="en-US" altLang="zh-CN" sz="2000" dirty="0">
                  <a:latin typeface="Times New Roman" panose="02020603050405020304" pitchFamily="18" charset="0"/>
                  <a:ea typeface="宋体" panose="02010600030101010101" pitchFamily="2" charset="-122"/>
                </a:rPr>
                <a:t>6</a:t>
              </a:r>
              <a:endParaRPr lang="en-US" altLang="zh-CN" sz="2000" dirty="0">
                <a:latin typeface="Arial" panose="020B0604020202020204" pitchFamily="34" charset="0"/>
                <a:ea typeface="宋体" panose="02010600030101010101" pitchFamily="2" charset="-122"/>
              </a:endParaRPr>
            </a:p>
          </p:txBody>
        </p:sp>
      </p:grpSp>
      <p:sp>
        <p:nvSpPr>
          <p:cNvPr id="40975" name="Rectangle 17"/>
          <p:cNvSpPr/>
          <p:nvPr/>
        </p:nvSpPr>
        <p:spPr>
          <a:xfrm>
            <a:off x="762000" y="501650"/>
            <a:ext cx="7435850" cy="641350"/>
          </a:xfrm>
          <a:prstGeom prst="rect">
            <a:avLst/>
          </a:prstGeom>
          <a:noFill/>
          <a:ln w="9525">
            <a:noFill/>
          </a:ln>
        </p:spPr>
        <p:txBody>
          <a:bodyPr anchor="t">
            <a:spAutoFit/>
          </a:bodyPr>
          <a:lstStyle/>
          <a:p>
            <a:pPr algn="ctr"/>
            <a:r>
              <a:rPr lang="en-US" altLang="zh-CN" sz="3600" b="1" dirty="0">
                <a:solidFill>
                  <a:srgbClr val="CC6600"/>
                </a:solidFill>
                <a:latin typeface="Verdana" panose="020B0604030504040204" pitchFamily="34" charset="0"/>
                <a:ea typeface="宋体" panose="02010600030101010101" pitchFamily="2" charset="-122"/>
              </a:rPr>
              <a:t>3</a:t>
            </a:r>
            <a:r>
              <a:rPr lang="zh-CN" altLang="en-US" sz="3600" b="1" dirty="0">
                <a:solidFill>
                  <a:srgbClr val="CC6600"/>
                </a:solidFill>
                <a:latin typeface="Verdana" panose="020B0604030504040204" pitchFamily="34" charset="0"/>
                <a:ea typeface="宋体" panose="02010600030101010101" pitchFamily="2" charset="-122"/>
              </a:rPr>
              <a:t>、遗传算法简单举例：函数极值</a:t>
            </a:r>
            <a:endParaRPr lang="en-US" altLang="zh-CN" sz="3600" b="1" dirty="0">
              <a:solidFill>
                <a:srgbClr val="CC6600"/>
              </a:solidFill>
              <a:latin typeface="Verdana" panose="020B0604030504040204" pitchFamily="34" charset="0"/>
              <a:ea typeface="宋体" panose="02010600030101010101" pitchFamily="2"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p:nvPr/>
        </p:nvSpPr>
        <p:spPr>
          <a:xfrm>
            <a:off x="742950" y="1171575"/>
            <a:ext cx="2133600" cy="519113"/>
          </a:xfrm>
          <a:prstGeom prst="rect">
            <a:avLst/>
          </a:prstGeom>
          <a:noFill/>
          <a:ln w="9525">
            <a:noFill/>
          </a:ln>
        </p:spPr>
        <p:txBody>
          <a:bodyPr anchor="t">
            <a:spAutoFit/>
          </a:bodyPr>
          <a:lstStyle/>
          <a:p>
            <a:r>
              <a:rPr lang="zh-CN" altLang="en-US" sz="2800" dirty="0">
                <a:solidFill>
                  <a:srgbClr val="FF3300"/>
                </a:solidFill>
                <a:latin typeface="黑体" panose="02010609060101010101" pitchFamily="2" charset="-122"/>
                <a:ea typeface="黑体" panose="02010609060101010101" pitchFamily="2" charset="-122"/>
              </a:rPr>
              <a:t>选择</a:t>
            </a:r>
            <a:r>
              <a:rPr lang="en-US" altLang="zh-CN" sz="2800" dirty="0">
                <a:solidFill>
                  <a:srgbClr val="FF3300"/>
                </a:solidFill>
                <a:latin typeface="黑体" panose="02010609060101010101" pitchFamily="2" charset="-122"/>
                <a:ea typeface="黑体" panose="02010609060101010101" pitchFamily="2" charset="-122"/>
              </a:rPr>
              <a:t>-</a:t>
            </a:r>
            <a:r>
              <a:rPr lang="zh-CN" altLang="en-US" sz="2800" dirty="0">
                <a:solidFill>
                  <a:srgbClr val="FF3300"/>
                </a:solidFill>
                <a:latin typeface="黑体" panose="02010609060101010101" pitchFamily="2" charset="-122"/>
                <a:ea typeface="黑体" panose="02010609060101010101" pitchFamily="2" charset="-122"/>
              </a:rPr>
              <a:t>复制</a:t>
            </a:r>
            <a:r>
              <a:rPr lang="zh-CN" altLang="en-US" sz="28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graphicFrame>
        <p:nvGraphicFramePr>
          <p:cNvPr id="93222" name="Group 38"/>
          <p:cNvGraphicFramePr>
            <a:graphicFrameLocks noGrp="1"/>
          </p:cNvGraphicFramePr>
          <p:nvPr/>
        </p:nvGraphicFramePr>
        <p:xfrm>
          <a:off x="1066800" y="1857375"/>
          <a:ext cx="7696200" cy="2292352"/>
        </p:xfrm>
        <a:graphic>
          <a:graphicData uri="http://schemas.openxmlformats.org/drawingml/2006/table">
            <a:tbl>
              <a:tblPr/>
              <a:tblGrid>
                <a:gridCol w="1924050">
                  <a:extLst>
                    <a:ext uri="{9D8B030D-6E8A-4147-A177-3AD203B41FA5}">
                      <a16:colId xmlns:a16="http://schemas.microsoft.com/office/drawing/2014/main" val="20000"/>
                    </a:ext>
                  </a:extLst>
                </a:gridCol>
                <a:gridCol w="1922463">
                  <a:extLst>
                    <a:ext uri="{9D8B030D-6E8A-4147-A177-3AD203B41FA5}">
                      <a16:colId xmlns:a16="http://schemas.microsoft.com/office/drawing/2014/main" val="20001"/>
                    </a:ext>
                  </a:extLst>
                </a:gridCol>
                <a:gridCol w="1925637">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458788">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染色体</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适应度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选择概率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选中次数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788">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en-US" altLang="zh-CN" sz="2400" b="1" i="1" u="none" strike="noStrike" cap="none" normalizeH="0" baseline="0">
                          <a:ln>
                            <a:noFill/>
                          </a:ln>
                          <a:solidFill>
                            <a:schemeClr val="tx1"/>
                          </a:solidFill>
                          <a:effectLst/>
                          <a:latin typeface="Verdana" panose="020B0604030504040204" pitchFamily="34" charset="0"/>
                          <a:ea typeface="宋体" panose="02010600030101010101" pitchFamily="2" charset="-122"/>
                        </a:rPr>
                        <a:t>s</a:t>
                      </a:r>
                      <a:r>
                        <a:rPr kumimoji="0" lang="en-US" altLang="zh-CN" sz="2400" b="1" i="0" u="none" strike="noStrike" cap="none" normalizeH="0" baseline="-25000">
                          <a:ln>
                            <a:noFill/>
                          </a:ln>
                          <a:solidFill>
                            <a:schemeClr val="tx1"/>
                          </a:solidFill>
                          <a:effectLst/>
                          <a:latin typeface="Verdana" panose="020B0604030504040204" pitchFamily="34" charset="0"/>
                          <a:ea typeface="宋体" panose="02010600030101010101" pitchFamily="2" charset="-122"/>
                        </a:rPr>
                        <a:t>1</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=01101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169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en-US" altLang="zh-CN" sz="2400" b="1" i="1" u="none" strike="noStrike" cap="none" normalizeH="0" baseline="0">
                          <a:ln>
                            <a:noFill/>
                          </a:ln>
                          <a:solidFill>
                            <a:schemeClr val="tx1"/>
                          </a:solidFill>
                          <a:effectLst/>
                          <a:latin typeface="Verdana" panose="020B0604030504040204" pitchFamily="34" charset="0"/>
                          <a:ea typeface="宋体" panose="02010600030101010101" pitchFamily="2" charset="-122"/>
                        </a:rPr>
                        <a:t>s</a:t>
                      </a:r>
                      <a:r>
                        <a:rPr kumimoji="0" lang="en-US" altLang="zh-CN" sz="2400" b="1" i="0" u="none" strike="noStrike" cap="none" normalizeH="0" baseline="-25000">
                          <a:ln>
                            <a:noFill/>
                          </a:ln>
                          <a:solidFill>
                            <a:schemeClr val="tx1"/>
                          </a:solidFill>
                          <a:effectLst/>
                          <a:latin typeface="Verdana" panose="020B0604030504040204" pitchFamily="34" charset="0"/>
                          <a:ea typeface="宋体" panose="02010600030101010101" pitchFamily="2" charset="-122"/>
                        </a:rPr>
                        <a:t>2</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=11000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576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0.49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788">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en-US" altLang="zh-CN" sz="2400" b="1" i="1" u="none" strike="noStrike" cap="none" normalizeH="0" baseline="0">
                          <a:ln>
                            <a:noFill/>
                          </a:ln>
                          <a:solidFill>
                            <a:schemeClr val="tx1"/>
                          </a:solidFill>
                          <a:effectLst/>
                          <a:latin typeface="Verdana" panose="020B0604030504040204" pitchFamily="34" charset="0"/>
                          <a:ea typeface="宋体" panose="02010600030101010101" pitchFamily="2" charset="-122"/>
                        </a:rPr>
                        <a:t>s</a:t>
                      </a:r>
                      <a:r>
                        <a:rPr kumimoji="0" lang="en-US" altLang="zh-CN" sz="2400" b="1" i="0" u="none" strike="noStrike" cap="none" normalizeH="0" baseline="-25000">
                          <a:ln>
                            <a:noFill/>
                          </a:ln>
                          <a:solidFill>
                            <a:schemeClr val="tx1"/>
                          </a:solidFill>
                          <a:effectLst/>
                          <a:latin typeface="Verdana" panose="020B0604030504040204" pitchFamily="34" charset="0"/>
                          <a:ea typeface="宋体" panose="02010600030101010101" pitchFamily="2" charset="-122"/>
                        </a:rPr>
                        <a:t>3</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=01000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788">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en-US" altLang="zh-CN" sz="2400" b="1" i="1" u="none" strike="noStrike" cap="none" normalizeH="0" baseline="0">
                          <a:ln>
                            <a:noFill/>
                          </a:ln>
                          <a:solidFill>
                            <a:schemeClr val="tx1"/>
                          </a:solidFill>
                          <a:effectLst/>
                          <a:latin typeface="Verdana" panose="020B0604030504040204" pitchFamily="34" charset="0"/>
                          <a:ea typeface="宋体" panose="02010600030101010101" pitchFamily="2" charset="-122"/>
                        </a:rPr>
                        <a:t>s</a:t>
                      </a:r>
                      <a:r>
                        <a:rPr kumimoji="0" lang="en-US" altLang="zh-CN" sz="2400" b="1" i="0" u="none" strike="noStrike" cap="none" normalizeH="0" baseline="-25000">
                          <a:ln>
                            <a:noFill/>
                          </a:ln>
                          <a:solidFill>
                            <a:schemeClr val="tx1"/>
                          </a:solidFill>
                          <a:effectLst/>
                          <a:latin typeface="Verdana" panose="020B0604030504040204" pitchFamily="34" charset="0"/>
                          <a:ea typeface="宋体" panose="02010600030101010101" pitchFamily="2" charset="-122"/>
                        </a:rPr>
                        <a:t>4</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=10011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361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0.31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3220" name="Text Box 36"/>
          <p:cNvSpPr txBox="1"/>
          <p:nvPr/>
        </p:nvSpPr>
        <p:spPr>
          <a:xfrm>
            <a:off x="900113" y="4292600"/>
            <a:ext cx="7200900" cy="1973263"/>
          </a:xfrm>
          <a:prstGeom prst="rect">
            <a:avLst/>
          </a:prstGeom>
          <a:noFill/>
          <a:ln w="9525">
            <a:noFill/>
          </a:ln>
        </p:spPr>
        <p:txBody>
          <a:bodyPr anchor="t">
            <a:spAutoFit/>
          </a:bodyPr>
          <a:lstStyle/>
          <a:p>
            <a:pPr>
              <a:lnSpc>
                <a:spcPct val="120000"/>
              </a:lnSpc>
              <a:spcBef>
                <a:spcPct val="30000"/>
              </a:spcBef>
            </a:pPr>
            <a:r>
              <a:rPr lang="zh-CN" altLang="en-US" sz="2800" dirty="0">
                <a:solidFill>
                  <a:srgbClr val="FF3300"/>
                </a:solidFill>
                <a:latin typeface="黑体" panose="02010609060101010101" pitchFamily="2" charset="-122"/>
                <a:ea typeface="黑体" panose="02010609060101010101" pitchFamily="2" charset="-122"/>
              </a:rPr>
              <a:t>于是，经选择复制得群体：</a:t>
            </a:r>
          </a:p>
          <a:p>
            <a:pPr>
              <a:lnSpc>
                <a:spcPct val="120000"/>
              </a:lnSpc>
              <a:spcBef>
                <a:spcPct val="50000"/>
              </a:spcBef>
            </a:pPr>
            <a:r>
              <a:rPr lang="en-US" altLang="zh-CN" sz="2800" i="1" dirty="0">
                <a:latin typeface="Times New Roman" panose="02020603050405020304" pitchFamily="18" charset="0"/>
                <a:ea typeface="宋体" panose="02010600030101010101" pitchFamily="2" charset="-122"/>
              </a:rPr>
              <a:t>        s</a:t>
            </a:r>
            <a:r>
              <a:rPr lang="en-US" altLang="zh-CN" sz="2800" baseline="-30000" dirty="0">
                <a:latin typeface="Times New Roman" panose="02020603050405020304" pitchFamily="18" charset="0"/>
                <a:ea typeface="宋体" panose="02010600030101010101" pitchFamily="2" charset="-122"/>
              </a:rPr>
              <a:t>1</a:t>
            </a:r>
            <a:r>
              <a:rPr lang="en-US" altLang="zh-CN" sz="2800" i="1" dirty="0">
                <a:latin typeface="Courier New" panose="02070309020205020404" pitchFamily="49"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=11000</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24</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s</a:t>
            </a:r>
            <a:r>
              <a:rPr lang="en-US" altLang="zh-CN" sz="2800" baseline="-30000" dirty="0">
                <a:latin typeface="Times New Roman" panose="02020603050405020304" pitchFamily="18" charset="0"/>
                <a:ea typeface="宋体" panose="02010600030101010101" pitchFamily="2" charset="-122"/>
              </a:rPr>
              <a:t>2</a:t>
            </a:r>
            <a:r>
              <a:rPr lang="en-US" altLang="zh-CN" sz="2800" i="1" dirty="0">
                <a:latin typeface="Courier New" panose="02070309020205020404" pitchFamily="49"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=01101</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13</a:t>
            </a:r>
            <a:r>
              <a:rPr lang="zh-CN" altLang="en-US" sz="2800" dirty="0">
                <a:latin typeface="Times New Roman" panose="02020603050405020304" pitchFamily="18" charset="0"/>
                <a:ea typeface="宋体" panose="02010600030101010101" pitchFamily="2" charset="-122"/>
              </a:rPr>
              <a:t>） </a:t>
            </a:r>
          </a:p>
          <a:p>
            <a:pPr>
              <a:lnSpc>
                <a:spcPct val="120000"/>
              </a:lnSpc>
              <a:spcBef>
                <a:spcPct val="30000"/>
              </a:spcBef>
            </a:pPr>
            <a:r>
              <a:rPr lang="en-US" altLang="zh-CN" sz="2800" i="1" dirty="0">
                <a:latin typeface="Times New Roman" panose="02020603050405020304" pitchFamily="18" charset="0"/>
                <a:ea typeface="宋体" panose="02010600030101010101" pitchFamily="2" charset="-122"/>
              </a:rPr>
              <a:t>         s</a:t>
            </a:r>
            <a:r>
              <a:rPr lang="en-US" altLang="zh-CN" sz="2800" baseline="-30000" dirty="0">
                <a:latin typeface="Times New Roman" panose="02020603050405020304" pitchFamily="18" charset="0"/>
                <a:ea typeface="宋体" panose="02010600030101010101" pitchFamily="2" charset="-122"/>
              </a:rPr>
              <a:t>3</a:t>
            </a:r>
            <a:r>
              <a:rPr lang="en-US" altLang="zh-CN" sz="2800" i="1" dirty="0">
                <a:latin typeface="Courier New" panose="02070309020205020404" pitchFamily="49"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=11000</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24</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s</a:t>
            </a:r>
            <a:r>
              <a:rPr lang="en-US" altLang="zh-CN" sz="2800" baseline="-30000" dirty="0">
                <a:latin typeface="Times New Roman" panose="02020603050405020304" pitchFamily="18" charset="0"/>
                <a:ea typeface="宋体" panose="02010600030101010101" pitchFamily="2" charset="-122"/>
              </a:rPr>
              <a:t>4</a:t>
            </a:r>
            <a:r>
              <a:rPr lang="en-US" altLang="zh-CN" sz="2800" i="1" dirty="0">
                <a:latin typeface="Courier New" panose="02070309020205020404" pitchFamily="49"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=10011</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19</a:t>
            </a:r>
            <a:r>
              <a:rPr lang="zh-CN" altLang="en-US" sz="2800" dirty="0">
                <a:latin typeface="Times New Roman" panose="02020603050405020304" pitchFamily="18" charset="0"/>
                <a:ea typeface="宋体" panose="02010600030101010101" pitchFamily="2" charset="-122"/>
              </a:rPr>
              <a:t>） </a:t>
            </a:r>
          </a:p>
        </p:txBody>
      </p:sp>
      <p:sp>
        <p:nvSpPr>
          <p:cNvPr id="42019" name="Rectangle 39"/>
          <p:cNvSpPr/>
          <p:nvPr/>
        </p:nvSpPr>
        <p:spPr>
          <a:xfrm>
            <a:off x="762000" y="501650"/>
            <a:ext cx="7435850" cy="641350"/>
          </a:xfrm>
          <a:prstGeom prst="rect">
            <a:avLst/>
          </a:prstGeom>
          <a:noFill/>
          <a:ln w="9525">
            <a:noFill/>
          </a:ln>
        </p:spPr>
        <p:txBody>
          <a:bodyPr anchor="t">
            <a:spAutoFit/>
          </a:bodyPr>
          <a:lstStyle/>
          <a:p>
            <a:pPr algn="ctr"/>
            <a:r>
              <a:rPr lang="en-US" altLang="zh-CN" sz="3600" b="1" dirty="0">
                <a:solidFill>
                  <a:srgbClr val="CC6600"/>
                </a:solidFill>
                <a:latin typeface="Verdana" panose="020B0604030504040204" pitchFamily="34" charset="0"/>
                <a:ea typeface="宋体" panose="02010600030101010101" pitchFamily="2" charset="-122"/>
              </a:rPr>
              <a:t>3</a:t>
            </a:r>
            <a:r>
              <a:rPr lang="zh-CN" altLang="en-US" sz="3600" b="1" dirty="0">
                <a:solidFill>
                  <a:srgbClr val="CC6600"/>
                </a:solidFill>
                <a:latin typeface="Verdana" panose="020B0604030504040204" pitchFamily="34" charset="0"/>
                <a:ea typeface="宋体" panose="02010600030101010101" pitchFamily="2" charset="-122"/>
              </a:rPr>
              <a:t>、遗传算法简单举例：函数极值</a:t>
            </a:r>
            <a:endParaRPr lang="en-US" altLang="zh-CN" sz="3600" b="1" dirty="0">
              <a:solidFill>
                <a:srgbClr val="CC6600"/>
              </a:solidFill>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6"/>
                                        </p:tgtEl>
                                        <p:attrNameLst>
                                          <p:attrName>style.visibility</p:attrName>
                                        </p:attrNameLst>
                                      </p:cBhvr>
                                      <p:to>
                                        <p:strVal val="visible"/>
                                      </p:to>
                                    </p:set>
                                    <p:animEffect transition="in" filter="blinds(horizontal)">
                                      <p:cBhvr>
                                        <p:cTn id="7" dur="500"/>
                                        <p:tgtEl>
                                          <p:spTgt spid="931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3222"/>
                                        </p:tgtEl>
                                        <p:attrNameLst>
                                          <p:attrName>style.visibility</p:attrName>
                                        </p:attrNameLst>
                                      </p:cBhvr>
                                      <p:to>
                                        <p:strVal val="visible"/>
                                      </p:to>
                                    </p:set>
                                    <p:animEffect transition="in" filter="blinds(horizontal)">
                                      <p:cBhvr>
                                        <p:cTn id="12" dur="500"/>
                                        <p:tgtEl>
                                          <p:spTgt spid="932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3220"/>
                                        </p:tgtEl>
                                        <p:attrNameLst>
                                          <p:attrName>style.visibility</p:attrName>
                                        </p:attrNameLst>
                                      </p:cBhvr>
                                      <p:to>
                                        <p:strVal val="visible"/>
                                      </p:to>
                                    </p:set>
                                    <p:animEffect transition="in" filter="blinds(horizontal)">
                                      <p:cBhvr>
                                        <p:cTn id="17" dur="500"/>
                                        <p:tgtEl>
                                          <p:spTgt spid="93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p:bldP spid="9322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p:nvPr/>
        </p:nvSpPr>
        <p:spPr>
          <a:xfrm>
            <a:off x="900113" y="1341438"/>
            <a:ext cx="7775575" cy="4883150"/>
          </a:xfrm>
          <a:prstGeom prst="rect">
            <a:avLst/>
          </a:prstGeom>
          <a:noFill/>
          <a:ln w="9525">
            <a:noFill/>
          </a:ln>
        </p:spPr>
        <p:txBody>
          <a:bodyPr anchor="t">
            <a:spAutoFit/>
          </a:bodyPr>
          <a:lstStyle/>
          <a:p>
            <a:pPr algn="just">
              <a:lnSpc>
                <a:spcPct val="120000"/>
              </a:lnSpc>
              <a:spcBef>
                <a:spcPct val="20000"/>
              </a:spcBef>
            </a:pPr>
            <a:r>
              <a:rPr lang="zh-CN" altLang="en-US" sz="2800" dirty="0">
                <a:solidFill>
                  <a:srgbClr val="FF3300"/>
                </a:solidFill>
                <a:latin typeface="Times New Roman" panose="02020603050405020304" pitchFamily="18" charset="0"/>
                <a:ea typeface="黑体" panose="02010609060101010101" pitchFamily="2" charset="-122"/>
              </a:rPr>
              <a:t>交叉</a:t>
            </a:r>
          </a:p>
          <a:p>
            <a:pPr algn="just">
              <a:lnSpc>
                <a:spcPct val="120000"/>
              </a:lnSpc>
              <a:spcBef>
                <a:spcPct val="20000"/>
              </a:spcBef>
            </a:pPr>
            <a:r>
              <a:rPr lang="zh-CN" altLang="en-US" sz="2800" dirty="0">
                <a:latin typeface="Times New Roman" panose="02020603050405020304" pitchFamily="18" charset="0"/>
                <a:ea typeface="黑体" panose="02010609060101010101" pitchFamily="2" charset="-122"/>
              </a:rPr>
              <a:t>      </a:t>
            </a:r>
            <a:r>
              <a:rPr lang="zh-CN" altLang="en-US" sz="2800" dirty="0">
                <a:latin typeface="Times New Roman" panose="02020603050405020304" pitchFamily="18" charset="0"/>
                <a:ea typeface="宋体" panose="02010600030101010101" pitchFamily="2" charset="-122"/>
              </a:rPr>
              <a:t>  设交叉率</a:t>
            </a:r>
            <a:r>
              <a:rPr lang="en-US" altLang="zh-CN" sz="2800" i="1" dirty="0">
                <a:latin typeface="Times New Roman" panose="02020603050405020304" pitchFamily="18" charset="0"/>
                <a:ea typeface="宋体" panose="02010600030101010101" pitchFamily="2" charset="-122"/>
              </a:rPr>
              <a:t>p</a:t>
            </a:r>
            <a:r>
              <a:rPr lang="en-US" altLang="zh-CN" sz="2800" i="1" baseline="-30000" dirty="0">
                <a:latin typeface="Times New Roman" panose="02020603050405020304" pitchFamily="18" charset="0"/>
                <a:ea typeface="宋体" panose="02010600030101010101" pitchFamily="2" charset="-122"/>
              </a:rPr>
              <a:t>c</a:t>
            </a:r>
            <a:r>
              <a:rPr lang="en-US" altLang="zh-CN" sz="2800" dirty="0">
                <a:latin typeface="Times New Roman" panose="02020603050405020304" pitchFamily="18" charset="0"/>
                <a:ea typeface="宋体" panose="02010600030101010101" pitchFamily="2" charset="-122"/>
              </a:rPr>
              <a:t>=100%</a:t>
            </a:r>
            <a:r>
              <a:rPr lang="zh-CN" altLang="en-US" sz="2800" dirty="0">
                <a:latin typeface="Times New Roman" panose="02020603050405020304" pitchFamily="18" charset="0"/>
                <a:ea typeface="宋体" panose="02010600030101010101" pitchFamily="2" charset="-122"/>
              </a:rPr>
              <a:t>，即</a:t>
            </a:r>
            <a:r>
              <a:rPr lang="en-US" altLang="zh-CN" sz="2800" i="1" dirty="0">
                <a:latin typeface="Times New Roman" panose="02020603050405020304" pitchFamily="18" charset="0"/>
                <a:ea typeface="宋体" panose="02010600030101010101" pitchFamily="2" charset="-122"/>
              </a:rPr>
              <a:t>S</a:t>
            </a:r>
            <a:r>
              <a:rPr lang="en-US" altLang="zh-CN" sz="2800" baseline="-300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中的全体染色体都参加交叉运算。</a:t>
            </a:r>
          </a:p>
          <a:p>
            <a:pPr algn="just">
              <a:lnSpc>
                <a:spcPct val="120000"/>
              </a:lnSpc>
              <a:spcBef>
                <a:spcPct val="20000"/>
              </a:spcBef>
            </a:pPr>
            <a:r>
              <a:rPr lang="zh-CN" altLang="en-US" sz="2800" dirty="0">
                <a:latin typeface="Times New Roman" panose="02020603050405020304" pitchFamily="18" charset="0"/>
                <a:ea typeface="宋体" panose="02010600030101010101" pitchFamily="2" charset="-122"/>
              </a:rPr>
              <a:t>        设</a:t>
            </a:r>
            <a:r>
              <a:rPr lang="en-US" altLang="zh-CN" sz="2800" i="1" dirty="0">
                <a:latin typeface="Times New Roman" panose="02020603050405020304" pitchFamily="18" charset="0"/>
                <a:ea typeface="宋体" panose="02010600030101010101" pitchFamily="2" charset="-122"/>
              </a:rPr>
              <a:t>s</a:t>
            </a:r>
            <a:r>
              <a:rPr lang="en-US" altLang="zh-CN" sz="2800" baseline="-30000" dirty="0">
                <a:latin typeface="Times New Roman" panose="02020603050405020304" pitchFamily="18" charset="0"/>
                <a:ea typeface="宋体" panose="02010600030101010101" pitchFamily="2" charset="-122"/>
              </a:rPr>
              <a:t>1</a:t>
            </a:r>
            <a:r>
              <a:rPr lang="en-US" altLang="zh-CN" sz="2800" i="1" dirty="0">
                <a:latin typeface="Courier New" panose="02070309020205020404" pitchFamily="49"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与</a:t>
            </a:r>
            <a:r>
              <a:rPr lang="en-US" altLang="zh-CN" sz="2800" i="1" dirty="0">
                <a:latin typeface="Times New Roman" panose="02020603050405020304" pitchFamily="18" charset="0"/>
                <a:ea typeface="宋体" panose="02010600030101010101" pitchFamily="2" charset="-122"/>
              </a:rPr>
              <a:t>s</a:t>
            </a:r>
            <a:r>
              <a:rPr lang="en-US" altLang="zh-CN" sz="2800" baseline="-30000" dirty="0">
                <a:latin typeface="Times New Roman" panose="02020603050405020304" pitchFamily="18" charset="0"/>
                <a:ea typeface="宋体" panose="02010600030101010101" pitchFamily="2" charset="-122"/>
              </a:rPr>
              <a:t>2</a:t>
            </a:r>
            <a:r>
              <a:rPr lang="en-US" altLang="zh-CN" sz="2800" i="1" dirty="0">
                <a:latin typeface="Courier New" panose="02070309020205020404" pitchFamily="49"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配对，</a:t>
            </a:r>
            <a:r>
              <a:rPr lang="en-US" altLang="zh-CN" sz="2800" i="1" dirty="0">
                <a:latin typeface="Times New Roman" panose="02020603050405020304" pitchFamily="18" charset="0"/>
                <a:ea typeface="宋体" panose="02010600030101010101" pitchFamily="2" charset="-122"/>
              </a:rPr>
              <a:t>s</a:t>
            </a:r>
            <a:r>
              <a:rPr lang="en-US" altLang="zh-CN" sz="2800" baseline="-30000" dirty="0">
                <a:latin typeface="Times New Roman" panose="02020603050405020304" pitchFamily="18" charset="0"/>
                <a:ea typeface="宋体" panose="02010600030101010101" pitchFamily="2" charset="-122"/>
              </a:rPr>
              <a:t>3</a:t>
            </a:r>
            <a:r>
              <a:rPr lang="en-US" altLang="zh-CN" sz="2800" i="1" dirty="0">
                <a:latin typeface="Courier New" panose="02070309020205020404" pitchFamily="49"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与</a:t>
            </a:r>
            <a:r>
              <a:rPr lang="en-US" altLang="zh-CN" sz="2800" i="1" dirty="0">
                <a:latin typeface="Times New Roman" panose="02020603050405020304" pitchFamily="18" charset="0"/>
                <a:ea typeface="宋体" panose="02010600030101010101" pitchFamily="2" charset="-122"/>
              </a:rPr>
              <a:t>s</a:t>
            </a:r>
            <a:r>
              <a:rPr lang="en-US" altLang="zh-CN" sz="2800" baseline="-30000" dirty="0">
                <a:latin typeface="Times New Roman" panose="02020603050405020304" pitchFamily="18" charset="0"/>
                <a:ea typeface="宋体" panose="02010600030101010101" pitchFamily="2" charset="-122"/>
              </a:rPr>
              <a:t>4</a:t>
            </a:r>
            <a:r>
              <a:rPr lang="en-US" altLang="zh-CN" sz="2800" i="1" dirty="0">
                <a:latin typeface="Courier New" panose="02070309020205020404" pitchFamily="49"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配对。分别交换后两位基因，得新染色体：</a:t>
            </a:r>
            <a:endParaRPr lang="zh-CN" altLang="en-US" sz="2800" dirty="0">
              <a:latin typeface="宋体" panose="02010600030101010101" pitchFamily="2" charset="-122"/>
              <a:ea typeface="宋体" panose="02010600030101010101" pitchFamily="2" charset="-122"/>
            </a:endParaRPr>
          </a:p>
          <a:p>
            <a:pPr algn="ctr">
              <a:lnSpc>
                <a:spcPct val="120000"/>
              </a:lnSpc>
              <a:spcBef>
                <a:spcPct val="50000"/>
              </a:spcBef>
            </a:pPr>
            <a:r>
              <a:rPr lang="zh-CN" altLang="en-US" sz="2800" i="1"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s</a:t>
            </a:r>
            <a:r>
              <a:rPr lang="en-US" altLang="zh-CN" sz="2800" baseline="-30000" dirty="0">
                <a:latin typeface="Times New Roman" panose="02020603050405020304" pitchFamily="18" charset="0"/>
                <a:ea typeface="宋体" panose="02010600030101010101" pitchFamily="2" charset="-122"/>
              </a:rPr>
              <a:t>1</a:t>
            </a:r>
            <a:r>
              <a:rPr lang="en-US" altLang="zh-CN" sz="2800" i="1" dirty="0">
                <a:latin typeface="Courier New" panose="02070309020205020404" pitchFamily="49"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a:t>
            </a:r>
            <a:r>
              <a:rPr lang="en-US" altLang="zh-CN" sz="2800" dirty="0">
                <a:solidFill>
                  <a:srgbClr val="D252FA"/>
                </a:solidFill>
                <a:latin typeface="Times New Roman" panose="02020603050405020304" pitchFamily="18" charset="0"/>
                <a:ea typeface="宋体" panose="02010600030101010101" pitchFamily="2" charset="-122"/>
              </a:rPr>
              <a:t>11</a:t>
            </a:r>
            <a:r>
              <a:rPr lang="en-US" altLang="zh-CN" sz="2800" dirty="0">
                <a:latin typeface="Times New Roman" panose="02020603050405020304" pitchFamily="18" charset="0"/>
                <a:ea typeface="宋体" panose="02010600030101010101" pitchFamily="2" charset="-122"/>
              </a:rPr>
              <a:t>001</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25</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s</a:t>
            </a:r>
            <a:r>
              <a:rPr lang="en-US" altLang="zh-CN" sz="2800" baseline="-30000" dirty="0">
                <a:latin typeface="Times New Roman" panose="02020603050405020304" pitchFamily="18" charset="0"/>
                <a:ea typeface="宋体" panose="02010600030101010101" pitchFamily="2" charset="-122"/>
              </a:rPr>
              <a:t>2</a:t>
            </a:r>
            <a:r>
              <a:rPr lang="en-US" altLang="zh-CN" sz="2800" i="1" dirty="0">
                <a:latin typeface="Courier New" panose="02070309020205020404" pitchFamily="49"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a:t>
            </a:r>
            <a:r>
              <a:rPr lang="en-US" altLang="zh-CN" sz="2800" dirty="0">
                <a:solidFill>
                  <a:srgbClr val="D252FA"/>
                </a:solidFill>
                <a:latin typeface="Times New Roman" panose="02020603050405020304" pitchFamily="18" charset="0"/>
                <a:ea typeface="宋体" panose="02010600030101010101" pitchFamily="2" charset="-122"/>
              </a:rPr>
              <a:t>01</a:t>
            </a:r>
            <a:r>
              <a:rPr lang="en-US" altLang="zh-CN" sz="2800" dirty="0">
                <a:latin typeface="Times New Roman" panose="02020603050405020304" pitchFamily="18" charset="0"/>
                <a:ea typeface="宋体" panose="02010600030101010101" pitchFamily="2" charset="-122"/>
              </a:rPr>
              <a:t>100</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12</a:t>
            </a:r>
            <a:r>
              <a:rPr lang="zh-CN" altLang="en-US" sz="2800" dirty="0">
                <a:latin typeface="Times New Roman" panose="02020603050405020304" pitchFamily="18" charset="0"/>
                <a:ea typeface="宋体" panose="02010600030101010101" pitchFamily="2" charset="-122"/>
              </a:rPr>
              <a:t>）</a:t>
            </a:r>
          </a:p>
          <a:p>
            <a:pPr algn="ctr">
              <a:lnSpc>
                <a:spcPct val="120000"/>
              </a:lnSpc>
              <a:spcBef>
                <a:spcPct val="20000"/>
              </a:spcBef>
            </a:pPr>
            <a:r>
              <a:rPr lang="zh-CN" altLang="en-US"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s</a:t>
            </a:r>
            <a:r>
              <a:rPr lang="en-US" altLang="zh-CN" sz="2800" baseline="-30000" dirty="0">
                <a:latin typeface="Times New Roman" panose="02020603050405020304" pitchFamily="18" charset="0"/>
                <a:ea typeface="宋体" panose="02010600030101010101" pitchFamily="2" charset="-122"/>
              </a:rPr>
              <a:t>3</a:t>
            </a:r>
            <a:r>
              <a:rPr lang="en-US" altLang="zh-CN" sz="2800" i="1" dirty="0">
                <a:latin typeface="Courier New" panose="02070309020205020404" pitchFamily="49"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a:t>
            </a:r>
            <a:r>
              <a:rPr lang="en-US" altLang="zh-CN" sz="2800" dirty="0">
                <a:solidFill>
                  <a:srgbClr val="0000FF"/>
                </a:solidFill>
                <a:latin typeface="Times New Roman" panose="02020603050405020304" pitchFamily="18" charset="0"/>
                <a:ea typeface="宋体" panose="02010600030101010101" pitchFamily="2" charset="-122"/>
              </a:rPr>
              <a:t>11</a:t>
            </a:r>
            <a:r>
              <a:rPr lang="en-US" altLang="zh-CN" sz="2800" dirty="0">
                <a:latin typeface="Times New Roman" panose="02020603050405020304" pitchFamily="18" charset="0"/>
                <a:ea typeface="宋体" panose="02010600030101010101" pitchFamily="2" charset="-122"/>
              </a:rPr>
              <a:t>011</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27</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s</a:t>
            </a:r>
            <a:r>
              <a:rPr lang="en-US" altLang="zh-CN" sz="2800" baseline="-30000" dirty="0">
                <a:latin typeface="Times New Roman" panose="02020603050405020304" pitchFamily="18" charset="0"/>
                <a:ea typeface="宋体" panose="02010600030101010101" pitchFamily="2" charset="-122"/>
              </a:rPr>
              <a:t>4</a:t>
            </a:r>
            <a:r>
              <a:rPr lang="en-US" altLang="zh-CN" sz="2800" i="1" dirty="0">
                <a:latin typeface="Courier New" panose="02070309020205020404" pitchFamily="49"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a:t>
            </a:r>
            <a:r>
              <a:rPr lang="en-US" altLang="zh-CN" sz="2800" dirty="0">
                <a:solidFill>
                  <a:srgbClr val="0000FF"/>
                </a:solidFill>
                <a:latin typeface="Times New Roman" panose="02020603050405020304" pitchFamily="18" charset="0"/>
                <a:ea typeface="宋体" panose="02010600030101010101" pitchFamily="2" charset="-122"/>
              </a:rPr>
              <a:t>10</a:t>
            </a:r>
            <a:r>
              <a:rPr lang="en-US" altLang="zh-CN" sz="2800" dirty="0">
                <a:latin typeface="Times New Roman" panose="02020603050405020304" pitchFamily="18" charset="0"/>
                <a:ea typeface="宋体" panose="02010600030101010101" pitchFamily="2" charset="-122"/>
              </a:rPr>
              <a:t>000</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16</a:t>
            </a:r>
            <a:r>
              <a:rPr lang="zh-CN" altLang="en-US" sz="2800" dirty="0">
                <a:latin typeface="Times New Roman" panose="02020603050405020304" pitchFamily="18" charset="0"/>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a:p>
            <a:pPr algn="just">
              <a:lnSpc>
                <a:spcPct val="120000"/>
              </a:lnSpc>
              <a:spcBef>
                <a:spcPct val="80000"/>
              </a:spcBef>
            </a:pPr>
            <a:r>
              <a:rPr lang="zh-CN" altLang="en-US" sz="2400" dirty="0">
                <a:latin typeface="Times New Roman" panose="02020603050405020304" pitchFamily="18" charset="0"/>
                <a:ea typeface="黑体" panose="02010609060101010101" pitchFamily="2" charset="-122"/>
              </a:rPr>
              <a:t>　</a:t>
            </a:r>
            <a:endParaRPr lang="zh-CN" altLang="en-US" sz="2800" dirty="0">
              <a:latin typeface="Times New Roman" panose="02020603050405020304" pitchFamily="18" charset="0"/>
              <a:ea typeface="宋体" panose="02010600030101010101" pitchFamily="2" charset="-122"/>
            </a:endParaRPr>
          </a:p>
        </p:txBody>
      </p:sp>
      <p:sp>
        <p:nvSpPr>
          <p:cNvPr id="43010" name="Rectangle 4"/>
          <p:cNvSpPr/>
          <p:nvPr/>
        </p:nvSpPr>
        <p:spPr>
          <a:xfrm>
            <a:off x="762000" y="501650"/>
            <a:ext cx="7435850" cy="641350"/>
          </a:xfrm>
          <a:prstGeom prst="rect">
            <a:avLst/>
          </a:prstGeom>
          <a:noFill/>
          <a:ln w="9525">
            <a:noFill/>
          </a:ln>
        </p:spPr>
        <p:txBody>
          <a:bodyPr anchor="t">
            <a:spAutoFit/>
          </a:bodyPr>
          <a:lstStyle/>
          <a:p>
            <a:pPr algn="ctr"/>
            <a:r>
              <a:rPr lang="en-US" altLang="zh-CN" sz="3600" b="1" dirty="0">
                <a:solidFill>
                  <a:srgbClr val="CC6600"/>
                </a:solidFill>
                <a:latin typeface="Verdana" panose="020B0604030504040204" pitchFamily="34" charset="0"/>
                <a:ea typeface="宋体" panose="02010600030101010101" pitchFamily="2" charset="-122"/>
              </a:rPr>
              <a:t>3</a:t>
            </a:r>
            <a:r>
              <a:rPr lang="zh-CN" altLang="en-US" sz="3600" b="1" dirty="0">
                <a:solidFill>
                  <a:srgbClr val="CC6600"/>
                </a:solidFill>
                <a:latin typeface="Verdana" panose="020B0604030504040204" pitchFamily="34" charset="0"/>
                <a:ea typeface="宋体" panose="02010600030101010101" pitchFamily="2" charset="-122"/>
              </a:rPr>
              <a:t>、遗传算法简单举例：函数极值</a:t>
            </a:r>
            <a:endParaRPr lang="en-US" altLang="zh-CN" sz="3600" b="1" dirty="0">
              <a:solidFill>
                <a:srgbClr val="CC6600"/>
              </a:solidFill>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210">
                                            <p:txEl>
                                              <p:pRg st="0" end="0"/>
                                            </p:txEl>
                                          </p:spTgt>
                                        </p:tgtEl>
                                        <p:attrNameLst>
                                          <p:attrName>style.visibility</p:attrName>
                                        </p:attrNameLst>
                                      </p:cBhvr>
                                      <p:to>
                                        <p:strVal val="visible"/>
                                      </p:to>
                                    </p:set>
                                    <p:animEffect transition="in" filter="blinds(horizontal)">
                                      <p:cBhvr>
                                        <p:cTn id="7" dur="500"/>
                                        <p:tgtEl>
                                          <p:spTgt spid="942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210">
                                            <p:txEl>
                                              <p:pRg st="1" end="1"/>
                                            </p:txEl>
                                          </p:spTgt>
                                        </p:tgtEl>
                                        <p:attrNameLst>
                                          <p:attrName>style.visibility</p:attrName>
                                        </p:attrNameLst>
                                      </p:cBhvr>
                                      <p:to>
                                        <p:strVal val="visible"/>
                                      </p:to>
                                    </p:set>
                                    <p:animEffect transition="in" filter="blinds(horizontal)">
                                      <p:cBhvr>
                                        <p:cTn id="12" dur="500"/>
                                        <p:tgtEl>
                                          <p:spTgt spid="942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4210">
                                            <p:txEl>
                                              <p:pRg st="2" end="2"/>
                                            </p:txEl>
                                          </p:spTgt>
                                        </p:tgtEl>
                                        <p:attrNameLst>
                                          <p:attrName>style.visibility</p:attrName>
                                        </p:attrNameLst>
                                      </p:cBhvr>
                                      <p:to>
                                        <p:strVal val="visible"/>
                                      </p:to>
                                    </p:set>
                                    <p:animEffect transition="in" filter="blinds(horizontal)">
                                      <p:cBhvr>
                                        <p:cTn id="17" dur="500"/>
                                        <p:tgtEl>
                                          <p:spTgt spid="94210">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94210">
                                            <p:txEl>
                                              <p:pRg st="3" end="3"/>
                                            </p:txEl>
                                          </p:spTgt>
                                        </p:tgtEl>
                                        <p:attrNameLst>
                                          <p:attrName>style.visibility</p:attrName>
                                        </p:attrNameLst>
                                      </p:cBhvr>
                                      <p:to>
                                        <p:strVal val="visible"/>
                                      </p:to>
                                    </p:set>
                                    <p:animEffect transition="in" filter="blinds(horizontal)">
                                      <p:cBhvr>
                                        <p:cTn id="20" dur="500"/>
                                        <p:tgtEl>
                                          <p:spTgt spid="94210">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94210">
                                            <p:txEl>
                                              <p:pRg st="4" end="4"/>
                                            </p:txEl>
                                          </p:spTgt>
                                        </p:tgtEl>
                                        <p:attrNameLst>
                                          <p:attrName>style.visibility</p:attrName>
                                        </p:attrNameLst>
                                      </p:cBhvr>
                                      <p:to>
                                        <p:strVal val="visible"/>
                                      </p:to>
                                    </p:set>
                                    <p:animEffect transition="in" filter="blinds(horizontal)">
                                      <p:cBhvr>
                                        <p:cTn id="23" dur="500"/>
                                        <p:tgtEl>
                                          <p:spTgt spid="942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p:nvPr/>
        </p:nvSpPr>
        <p:spPr>
          <a:xfrm>
            <a:off x="900113" y="1341438"/>
            <a:ext cx="7632700" cy="4792662"/>
          </a:xfrm>
          <a:prstGeom prst="rect">
            <a:avLst/>
          </a:prstGeom>
          <a:noFill/>
          <a:ln w="9525">
            <a:noFill/>
          </a:ln>
        </p:spPr>
        <p:txBody>
          <a:bodyPr anchor="t">
            <a:spAutoFit/>
          </a:bodyPr>
          <a:lstStyle/>
          <a:p>
            <a:pPr algn="just">
              <a:lnSpc>
                <a:spcPct val="120000"/>
              </a:lnSpc>
              <a:spcBef>
                <a:spcPct val="20000"/>
              </a:spcBef>
            </a:pPr>
            <a:r>
              <a:rPr lang="zh-CN" altLang="en-US" sz="2800" dirty="0">
                <a:solidFill>
                  <a:srgbClr val="FF3300"/>
                </a:solidFill>
                <a:latin typeface="Times New Roman" panose="02020603050405020304" pitchFamily="18" charset="0"/>
                <a:ea typeface="黑体" panose="02010609060101010101" pitchFamily="2" charset="-122"/>
              </a:rPr>
              <a:t>变异</a:t>
            </a:r>
          </a:p>
          <a:p>
            <a:pPr algn="just">
              <a:lnSpc>
                <a:spcPct val="120000"/>
              </a:lnSpc>
              <a:spcBef>
                <a:spcPct val="20000"/>
              </a:spcBef>
            </a:pPr>
            <a:r>
              <a:rPr lang="zh-CN" altLang="en-US" sz="2800" dirty="0">
                <a:latin typeface="Times New Roman" panose="02020603050405020304" pitchFamily="18" charset="0"/>
                <a:ea typeface="宋体" panose="02010600030101010101" pitchFamily="2" charset="-122"/>
              </a:rPr>
              <a:t>        设变异率</a:t>
            </a:r>
            <a:r>
              <a:rPr lang="en-US" altLang="zh-CN" sz="2800" i="1" dirty="0">
                <a:latin typeface="Times New Roman" panose="02020603050405020304" pitchFamily="18" charset="0"/>
                <a:ea typeface="宋体" panose="02010600030101010101" pitchFamily="2" charset="-122"/>
              </a:rPr>
              <a:t>p</a:t>
            </a:r>
            <a:r>
              <a:rPr lang="en-US" altLang="zh-CN" sz="2800" i="1" baseline="-30000" dirty="0">
                <a:latin typeface="Times New Roman" panose="02020603050405020304" pitchFamily="18" charset="0"/>
                <a:ea typeface="宋体" panose="02010600030101010101" pitchFamily="2" charset="-122"/>
              </a:rPr>
              <a:t>m</a:t>
            </a:r>
            <a:r>
              <a:rPr lang="en-US" altLang="zh-CN" sz="2800" dirty="0">
                <a:latin typeface="Times New Roman" panose="02020603050405020304" pitchFamily="18" charset="0"/>
                <a:ea typeface="宋体" panose="02010600030101010101" pitchFamily="2" charset="-122"/>
              </a:rPr>
              <a:t>=0.001</a:t>
            </a:r>
            <a:r>
              <a:rPr lang="zh-CN" altLang="en-US" sz="2800" dirty="0">
                <a:latin typeface="Times New Roman" panose="02020603050405020304" pitchFamily="18" charset="0"/>
                <a:ea typeface="宋体" panose="02010600030101010101" pitchFamily="2" charset="-122"/>
              </a:rPr>
              <a:t>。这样，群体</a:t>
            </a:r>
            <a:r>
              <a:rPr lang="en-US" altLang="zh-CN" sz="2800" i="1" dirty="0">
                <a:latin typeface="Times New Roman" panose="02020603050405020304" pitchFamily="18" charset="0"/>
                <a:ea typeface="宋体" panose="02010600030101010101" pitchFamily="2" charset="-122"/>
              </a:rPr>
              <a:t>S</a:t>
            </a:r>
            <a:r>
              <a:rPr lang="en-US" altLang="zh-CN" sz="2800" baseline="-300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中共有</a:t>
            </a:r>
          </a:p>
          <a:p>
            <a:pPr algn="just">
              <a:lnSpc>
                <a:spcPct val="120000"/>
              </a:lnSpc>
              <a:spcBef>
                <a:spcPct val="20000"/>
              </a:spcBef>
            </a:pP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5</a:t>
            </a:r>
            <a:r>
              <a:rPr lang="en-US" altLang="en-US" sz="2800" dirty="0">
                <a:latin typeface="Arial" panose="020B0604020202020204" pitchFamily="34"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4</a:t>
            </a:r>
            <a:r>
              <a:rPr lang="en-US" altLang="en-US" sz="2800" dirty="0">
                <a:latin typeface="Arial" panose="020B0604020202020204" pitchFamily="34"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0.001=0.02</a:t>
            </a:r>
          </a:p>
          <a:p>
            <a:pPr algn="just">
              <a:lnSpc>
                <a:spcPct val="120000"/>
              </a:lnSpc>
              <a:spcBef>
                <a:spcPct val="20000"/>
              </a:spcBef>
            </a:pPr>
            <a:r>
              <a:rPr lang="zh-CN" altLang="en-US" sz="2800" dirty="0">
                <a:latin typeface="Times New Roman" panose="02020603050405020304" pitchFamily="18" charset="0"/>
                <a:ea typeface="宋体" panose="02010600030101010101" pitchFamily="2" charset="-122"/>
              </a:rPr>
              <a:t>位基因可以变异。</a:t>
            </a:r>
            <a:r>
              <a:rPr lang="en-US" altLang="zh-CN" sz="2800" dirty="0">
                <a:latin typeface="Times New Roman" panose="02020603050405020304" pitchFamily="18" charset="0"/>
                <a:ea typeface="宋体" panose="02010600030101010101" pitchFamily="2" charset="-122"/>
              </a:rPr>
              <a:t>0.02</a:t>
            </a:r>
            <a:r>
              <a:rPr lang="zh-CN" altLang="en-US" sz="2800" dirty="0">
                <a:latin typeface="Times New Roman" panose="02020603050405020304" pitchFamily="18" charset="0"/>
                <a:ea typeface="宋体" panose="02010600030101010101" pitchFamily="2" charset="-122"/>
              </a:rPr>
              <a:t>位显然不足</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位，所以本轮遗传操作不做变异。</a:t>
            </a:r>
          </a:p>
          <a:p>
            <a:r>
              <a:rPr lang="zh-CN" altLang="en-US" sz="2800" dirty="0">
                <a:latin typeface="Times New Roman" panose="02020603050405020304" pitchFamily="18" charset="0"/>
                <a:ea typeface="宋体" panose="02010600030101010101" pitchFamily="2" charset="-122"/>
              </a:rPr>
              <a:t>       于是，得到第二代种群</a:t>
            </a:r>
            <a:r>
              <a:rPr lang="en-US" altLang="zh-CN" sz="2800" b="1" i="1" dirty="0">
                <a:latin typeface="Times New Roman" panose="02020603050405020304" pitchFamily="18" charset="0"/>
                <a:ea typeface="宋体" panose="02010600030101010101" pitchFamily="2" charset="-122"/>
              </a:rPr>
              <a:t>S</a:t>
            </a:r>
            <a:r>
              <a:rPr lang="en-US" altLang="zh-CN"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a:t>
            </a:r>
          </a:p>
          <a:p>
            <a:r>
              <a:rPr lang="zh-CN" altLang="en-US" sz="2800" dirty="0">
                <a:latin typeface="Times New Roman" panose="02020603050405020304" pitchFamily="18" charset="0"/>
                <a:ea typeface="宋体" panose="02010600030101010101" pitchFamily="2" charset="-122"/>
              </a:rPr>
              <a:t>     </a:t>
            </a:r>
            <a:r>
              <a:rPr lang="en-US" altLang="zh-CN" sz="2800" b="1" i="1" dirty="0">
                <a:latin typeface="Times New Roman" panose="02020603050405020304" pitchFamily="18" charset="0"/>
                <a:ea typeface="宋体" panose="02010600030101010101" pitchFamily="2" charset="-122"/>
              </a:rPr>
              <a:t>s</a:t>
            </a:r>
            <a:r>
              <a:rPr lang="en-US" altLang="zh-CN" sz="1200" dirty="0">
                <a:latin typeface="Times New Roman" panose="02020603050405020304" pitchFamily="18" charset="0"/>
                <a:ea typeface="宋体" panose="02010600030101010101" pitchFamily="2" charset="-122"/>
              </a:rPr>
              <a:t>1</a:t>
            </a:r>
            <a:r>
              <a:rPr lang="en-US" altLang="zh-CN" sz="2800" dirty="0">
                <a:latin typeface="Times New Roman" panose="02020603050405020304" pitchFamily="18" charset="0"/>
                <a:ea typeface="宋体" panose="02010600030101010101" pitchFamily="2" charset="-122"/>
              </a:rPr>
              <a:t>=11001</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25</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 </a:t>
            </a:r>
            <a:r>
              <a:rPr lang="en-US" altLang="zh-CN" sz="2800" b="1" i="1" dirty="0">
                <a:latin typeface="Times New Roman" panose="02020603050405020304" pitchFamily="18" charset="0"/>
                <a:ea typeface="宋体" panose="02010600030101010101" pitchFamily="2" charset="-122"/>
              </a:rPr>
              <a:t>s</a:t>
            </a:r>
            <a:r>
              <a:rPr lang="en-US" altLang="zh-CN" sz="1200" dirty="0">
                <a:latin typeface="Times New Roman" panose="02020603050405020304" pitchFamily="18" charset="0"/>
                <a:ea typeface="宋体" panose="02010600030101010101" pitchFamily="2" charset="-122"/>
              </a:rPr>
              <a:t>2</a:t>
            </a:r>
            <a:r>
              <a:rPr lang="en-US" altLang="zh-CN" sz="2800" dirty="0">
                <a:latin typeface="Times New Roman" panose="02020603050405020304" pitchFamily="18" charset="0"/>
                <a:ea typeface="宋体" panose="02010600030101010101" pitchFamily="2" charset="-122"/>
              </a:rPr>
              <a:t>=01100</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12</a:t>
            </a:r>
            <a:r>
              <a:rPr lang="zh-CN" altLang="en-US" sz="2800" dirty="0">
                <a:latin typeface="Times New Roman" panose="02020603050405020304" pitchFamily="18" charset="0"/>
                <a:ea typeface="宋体" panose="02010600030101010101" pitchFamily="2" charset="-122"/>
              </a:rPr>
              <a:t>）</a:t>
            </a:r>
          </a:p>
          <a:p>
            <a:r>
              <a:rPr lang="zh-CN" altLang="en-US" sz="2800" dirty="0">
                <a:latin typeface="Times New Roman" panose="02020603050405020304" pitchFamily="18" charset="0"/>
                <a:ea typeface="宋体" panose="02010600030101010101" pitchFamily="2" charset="-122"/>
              </a:rPr>
              <a:t>     </a:t>
            </a:r>
            <a:r>
              <a:rPr lang="en-US" altLang="zh-CN" sz="2800" b="1" i="1" dirty="0">
                <a:latin typeface="Times New Roman" panose="02020603050405020304" pitchFamily="18" charset="0"/>
                <a:ea typeface="宋体" panose="02010600030101010101" pitchFamily="2" charset="-122"/>
              </a:rPr>
              <a:t>s</a:t>
            </a:r>
            <a:r>
              <a:rPr lang="en-US" altLang="zh-CN" sz="1200" dirty="0">
                <a:latin typeface="Times New Roman" panose="02020603050405020304" pitchFamily="18" charset="0"/>
                <a:ea typeface="宋体" panose="02010600030101010101" pitchFamily="2" charset="-122"/>
              </a:rPr>
              <a:t>3</a:t>
            </a:r>
            <a:r>
              <a:rPr lang="en-US" altLang="zh-CN" sz="2800" dirty="0">
                <a:latin typeface="Times New Roman" panose="02020603050405020304" pitchFamily="18" charset="0"/>
                <a:ea typeface="宋体" panose="02010600030101010101" pitchFamily="2" charset="-122"/>
              </a:rPr>
              <a:t>=11011</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27</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 </a:t>
            </a:r>
            <a:r>
              <a:rPr lang="en-US" altLang="zh-CN" sz="2800" b="1" i="1" dirty="0">
                <a:latin typeface="Times New Roman" panose="02020603050405020304" pitchFamily="18" charset="0"/>
                <a:ea typeface="宋体" panose="02010600030101010101" pitchFamily="2" charset="-122"/>
              </a:rPr>
              <a:t>s</a:t>
            </a:r>
            <a:r>
              <a:rPr lang="en-US" altLang="zh-CN" sz="1200" dirty="0">
                <a:latin typeface="Times New Roman" panose="02020603050405020304" pitchFamily="18" charset="0"/>
                <a:ea typeface="宋体" panose="02010600030101010101" pitchFamily="2" charset="-122"/>
              </a:rPr>
              <a:t>4</a:t>
            </a:r>
            <a:r>
              <a:rPr lang="en-US" altLang="zh-CN" sz="2800" dirty="0">
                <a:latin typeface="Times New Roman" panose="02020603050405020304" pitchFamily="18" charset="0"/>
                <a:ea typeface="宋体" panose="02010600030101010101" pitchFamily="2" charset="-122"/>
              </a:rPr>
              <a:t>=10000</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16</a:t>
            </a:r>
            <a:r>
              <a:rPr lang="zh-CN" altLang="en-US" sz="2800" dirty="0">
                <a:latin typeface="Times New Roman" panose="02020603050405020304" pitchFamily="18" charset="0"/>
                <a:ea typeface="宋体" panose="02010600030101010101" pitchFamily="2" charset="-122"/>
              </a:rPr>
              <a:t>）</a:t>
            </a:r>
          </a:p>
          <a:p>
            <a:pPr algn="just">
              <a:lnSpc>
                <a:spcPct val="120000"/>
              </a:lnSpc>
              <a:spcBef>
                <a:spcPct val="20000"/>
              </a:spcBef>
            </a:pPr>
            <a:endParaRPr lang="zh-CN" altLang="en-US" sz="2800" dirty="0">
              <a:latin typeface="Times New Roman" panose="02020603050405020304" pitchFamily="18" charset="0"/>
              <a:ea typeface="宋体" panose="02010600030101010101" pitchFamily="2" charset="-122"/>
            </a:endParaRPr>
          </a:p>
        </p:txBody>
      </p:sp>
      <p:sp>
        <p:nvSpPr>
          <p:cNvPr id="44034" name="Rectangle 4"/>
          <p:cNvSpPr/>
          <p:nvPr/>
        </p:nvSpPr>
        <p:spPr>
          <a:xfrm>
            <a:off x="762000" y="501650"/>
            <a:ext cx="7435850" cy="641350"/>
          </a:xfrm>
          <a:prstGeom prst="rect">
            <a:avLst/>
          </a:prstGeom>
          <a:noFill/>
          <a:ln w="9525">
            <a:noFill/>
          </a:ln>
        </p:spPr>
        <p:txBody>
          <a:bodyPr anchor="t">
            <a:spAutoFit/>
          </a:bodyPr>
          <a:lstStyle/>
          <a:p>
            <a:pPr algn="ctr"/>
            <a:r>
              <a:rPr lang="en-US" altLang="zh-CN" sz="3600" b="1" dirty="0">
                <a:solidFill>
                  <a:srgbClr val="CC6600"/>
                </a:solidFill>
                <a:latin typeface="Verdana" panose="020B0604030504040204" pitchFamily="34" charset="0"/>
                <a:ea typeface="宋体" panose="02010600030101010101" pitchFamily="2" charset="-122"/>
              </a:rPr>
              <a:t>3</a:t>
            </a:r>
            <a:r>
              <a:rPr lang="zh-CN" altLang="en-US" sz="3600" b="1" dirty="0">
                <a:solidFill>
                  <a:srgbClr val="CC6600"/>
                </a:solidFill>
                <a:latin typeface="Verdana" panose="020B0604030504040204" pitchFamily="34" charset="0"/>
                <a:ea typeface="宋体" panose="02010600030101010101" pitchFamily="2" charset="-122"/>
              </a:rPr>
              <a:t>、遗传算法简单举例：函数极值</a:t>
            </a:r>
            <a:endParaRPr lang="en-US" altLang="zh-CN" sz="3600" b="1" dirty="0">
              <a:solidFill>
                <a:srgbClr val="CC6600"/>
              </a:solidFill>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234">
                                            <p:txEl>
                                              <p:pRg st="0" end="0"/>
                                            </p:txEl>
                                          </p:spTgt>
                                        </p:tgtEl>
                                        <p:attrNameLst>
                                          <p:attrName>style.visibility</p:attrName>
                                        </p:attrNameLst>
                                      </p:cBhvr>
                                      <p:to>
                                        <p:strVal val="visible"/>
                                      </p:to>
                                    </p:set>
                                    <p:animEffect transition="in" filter="blinds(horizontal)">
                                      <p:cBhvr>
                                        <p:cTn id="7" dur="500"/>
                                        <p:tgtEl>
                                          <p:spTgt spid="952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234">
                                            <p:txEl>
                                              <p:pRg st="1" end="1"/>
                                            </p:txEl>
                                          </p:spTgt>
                                        </p:tgtEl>
                                        <p:attrNameLst>
                                          <p:attrName>style.visibility</p:attrName>
                                        </p:attrNameLst>
                                      </p:cBhvr>
                                      <p:to>
                                        <p:strVal val="visible"/>
                                      </p:to>
                                    </p:set>
                                    <p:animEffect transition="in" filter="blinds(horizontal)">
                                      <p:cBhvr>
                                        <p:cTn id="12" dur="500"/>
                                        <p:tgtEl>
                                          <p:spTgt spid="95234">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5234">
                                            <p:txEl>
                                              <p:pRg st="2" end="2"/>
                                            </p:txEl>
                                          </p:spTgt>
                                        </p:tgtEl>
                                        <p:attrNameLst>
                                          <p:attrName>style.visibility</p:attrName>
                                        </p:attrNameLst>
                                      </p:cBhvr>
                                      <p:to>
                                        <p:strVal val="visible"/>
                                      </p:to>
                                    </p:set>
                                    <p:animEffect transition="in" filter="blinds(horizontal)">
                                      <p:cBhvr>
                                        <p:cTn id="15" dur="500"/>
                                        <p:tgtEl>
                                          <p:spTgt spid="95234">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5234">
                                            <p:txEl>
                                              <p:pRg st="3" end="3"/>
                                            </p:txEl>
                                          </p:spTgt>
                                        </p:tgtEl>
                                        <p:attrNameLst>
                                          <p:attrName>style.visibility</p:attrName>
                                        </p:attrNameLst>
                                      </p:cBhvr>
                                      <p:to>
                                        <p:strVal val="visible"/>
                                      </p:to>
                                    </p:set>
                                    <p:animEffect transition="in" filter="blinds(horizontal)">
                                      <p:cBhvr>
                                        <p:cTn id="18" dur="500"/>
                                        <p:tgtEl>
                                          <p:spTgt spid="95234">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5234">
                                            <p:txEl>
                                              <p:pRg st="4" end="4"/>
                                            </p:txEl>
                                          </p:spTgt>
                                        </p:tgtEl>
                                        <p:attrNameLst>
                                          <p:attrName>style.visibility</p:attrName>
                                        </p:attrNameLst>
                                      </p:cBhvr>
                                      <p:to>
                                        <p:strVal val="visible"/>
                                      </p:to>
                                    </p:set>
                                    <p:animEffect transition="in" filter="blinds(horizontal)">
                                      <p:cBhvr>
                                        <p:cTn id="21" dur="500"/>
                                        <p:tgtEl>
                                          <p:spTgt spid="95234">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95234">
                                            <p:txEl>
                                              <p:pRg st="5" end="5"/>
                                            </p:txEl>
                                          </p:spTgt>
                                        </p:tgtEl>
                                        <p:attrNameLst>
                                          <p:attrName>style.visibility</p:attrName>
                                        </p:attrNameLst>
                                      </p:cBhvr>
                                      <p:to>
                                        <p:strVal val="visible"/>
                                      </p:to>
                                    </p:set>
                                    <p:animEffect transition="in" filter="blinds(horizontal)">
                                      <p:cBhvr>
                                        <p:cTn id="24" dur="500"/>
                                        <p:tgtEl>
                                          <p:spTgt spid="95234">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95234">
                                            <p:txEl>
                                              <p:pRg st="6" end="6"/>
                                            </p:txEl>
                                          </p:spTgt>
                                        </p:tgtEl>
                                        <p:attrNameLst>
                                          <p:attrName>style.visibility</p:attrName>
                                        </p:attrNameLst>
                                      </p:cBhvr>
                                      <p:to>
                                        <p:strVal val="visible"/>
                                      </p:to>
                                    </p:set>
                                    <p:animEffect transition="in" filter="blinds(horizontal)">
                                      <p:cBhvr>
                                        <p:cTn id="27" dur="500"/>
                                        <p:tgtEl>
                                          <p:spTgt spid="952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sz="4000" dirty="0">
                <a:solidFill>
                  <a:srgbClr val="CC6600"/>
                </a:solidFill>
                <a:ea typeface="宋体" panose="02010600030101010101" pitchFamily="2" charset="-122"/>
              </a:rPr>
              <a:t>1 </a:t>
            </a:r>
            <a:r>
              <a:rPr lang="zh-CN" altLang="en-US" sz="4000" dirty="0">
                <a:solidFill>
                  <a:srgbClr val="CC6600"/>
                </a:solidFill>
                <a:ea typeface="宋体" panose="02010600030101010101" pitchFamily="2" charset="-122"/>
              </a:rPr>
              <a:t>遗传算法概述</a:t>
            </a:r>
          </a:p>
        </p:txBody>
      </p:sp>
      <p:sp>
        <p:nvSpPr>
          <p:cNvPr id="8194" name="Text Box 5"/>
          <p:cNvSpPr txBox="1"/>
          <p:nvPr/>
        </p:nvSpPr>
        <p:spPr>
          <a:xfrm>
            <a:off x="685800" y="1143000"/>
            <a:ext cx="7924800" cy="5491163"/>
          </a:xfrm>
          <a:prstGeom prst="rect">
            <a:avLst/>
          </a:prstGeom>
          <a:noFill/>
          <a:ln w="9525">
            <a:noFill/>
          </a:ln>
        </p:spPr>
        <p:txBody>
          <a:bodyPr anchor="t">
            <a:spAutoFit/>
          </a:bodyPr>
          <a:lstStyle/>
          <a:p>
            <a:pPr>
              <a:spcBef>
                <a:spcPct val="20000"/>
              </a:spcBef>
              <a:buClr>
                <a:schemeClr val="hlink"/>
              </a:buClr>
              <a:buFont typeface="Wingdings" panose="05000000000000000000" pitchFamily="2" charset="2"/>
              <a:buNone/>
            </a:pPr>
            <a:r>
              <a:rPr lang="en-US" altLang="zh-CN" sz="3200" b="1" dirty="0">
                <a:solidFill>
                  <a:srgbClr val="CC6600"/>
                </a:solidFill>
                <a:latin typeface="Arial" panose="020B0604020202020204" pitchFamily="34" charset="0"/>
                <a:ea typeface="宋体" panose="02010600030101010101" pitchFamily="2" charset="-122"/>
              </a:rPr>
              <a:t>1.1 </a:t>
            </a:r>
            <a:r>
              <a:rPr lang="zh-CN" altLang="en-US" sz="3200" b="1" dirty="0">
                <a:solidFill>
                  <a:srgbClr val="CC6600"/>
                </a:solidFill>
                <a:latin typeface="Arial" panose="020B0604020202020204" pitchFamily="34" charset="0"/>
                <a:ea typeface="宋体" panose="02010600030101010101" pitchFamily="2" charset="-122"/>
              </a:rPr>
              <a:t>遗传算法（</a:t>
            </a:r>
            <a:r>
              <a:rPr lang="en-US" altLang="zh-CN" sz="3200" b="1" dirty="0">
                <a:solidFill>
                  <a:srgbClr val="CC6600"/>
                </a:solidFill>
                <a:latin typeface="Arial" panose="020B0604020202020204" pitchFamily="34" charset="0"/>
                <a:ea typeface="宋体" panose="02010600030101010101" pitchFamily="2" charset="-122"/>
              </a:rPr>
              <a:t>Genetic Algorithm, GA</a:t>
            </a:r>
            <a:r>
              <a:rPr lang="zh-CN" altLang="en-US" sz="3200" b="1" dirty="0">
                <a:solidFill>
                  <a:srgbClr val="CC6600"/>
                </a:solidFill>
                <a:latin typeface="Arial" panose="020B0604020202020204" pitchFamily="34" charset="0"/>
                <a:ea typeface="宋体" panose="02010600030101010101" pitchFamily="2" charset="-122"/>
              </a:rPr>
              <a:t>）</a:t>
            </a:r>
          </a:p>
          <a:p>
            <a:pPr>
              <a:spcBef>
                <a:spcPct val="40000"/>
              </a:spcBef>
              <a:buClr>
                <a:schemeClr val="hlink"/>
              </a:buClr>
              <a:buFont typeface="Wingdings" panose="05000000000000000000" pitchFamily="2" charset="2"/>
              <a:buChar char="Ø"/>
            </a:pPr>
            <a:r>
              <a:rPr lang="zh-CN" altLang="en-US" sz="3200" b="1" dirty="0">
                <a:solidFill>
                  <a:srgbClr val="CC6600"/>
                </a:solidFill>
                <a:latin typeface="Arial" panose="020B0604020202020204" pitchFamily="34" charset="0"/>
                <a:ea typeface="宋体" panose="02010600030101010101" pitchFamily="2" charset="-122"/>
              </a:rPr>
              <a:t>一种仿生全局优化算法</a:t>
            </a:r>
          </a:p>
          <a:p>
            <a:pPr>
              <a:spcBef>
                <a:spcPct val="40000"/>
              </a:spcBef>
              <a:buClr>
                <a:schemeClr val="hlink"/>
              </a:buClr>
              <a:buFont typeface="Wingdings" panose="05000000000000000000" pitchFamily="2" charset="2"/>
              <a:buChar char="Ø"/>
            </a:pPr>
            <a:r>
              <a:rPr lang="zh-CN" altLang="en-US" sz="3200" b="1" dirty="0">
                <a:solidFill>
                  <a:srgbClr val="CC6600"/>
                </a:solidFill>
                <a:latin typeface="Arial" panose="020B0604020202020204" pitchFamily="34" charset="0"/>
                <a:ea typeface="宋体" panose="02010600030101010101" pitchFamily="2" charset="-122"/>
              </a:rPr>
              <a:t>模仿生物的遗传进化原理（</a:t>
            </a:r>
            <a:r>
              <a:rPr lang="en-US" altLang="zh-CN" sz="3200" b="1" dirty="0">
                <a:solidFill>
                  <a:srgbClr val="CC6600"/>
                </a:solidFill>
                <a:latin typeface="Arial" panose="020B0604020202020204" pitchFamily="34" charset="0"/>
                <a:ea typeface="宋体" panose="02010600030101010101" pitchFamily="2" charset="-122"/>
              </a:rPr>
              <a:t>Darwin’s theory of evolution &amp; Mendel’s law of inheritance)</a:t>
            </a:r>
            <a:r>
              <a:rPr lang="zh-CN" altLang="en-US" sz="3200" b="1" dirty="0">
                <a:solidFill>
                  <a:srgbClr val="CC6600"/>
                </a:solidFill>
                <a:latin typeface="Arial" panose="020B0604020202020204" pitchFamily="34" charset="0"/>
                <a:ea typeface="宋体" panose="02010600030101010101" pitchFamily="2" charset="-122"/>
              </a:rPr>
              <a:t>，通过选择（</a:t>
            </a:r>
            <a:r>
              <a:rPr lang="en-US" altLang="zh-CN" sz="3200" b="1" dirty="0">
                <a:solidFill>
                  <a:srgbClr val="CC6600"/>
                </a:solidFill>
                <a:latin typeface="Arial" panose="020B0604020202020204" pitchFamily="34" charset="0"/>
                <a:ea typeface="宋体" panose="02010600030101010101" pitchFamily="2" charset="-122"/>
              </a:rPr>
              <a:t>Selection</a:t>
            </a:r>
            <a:r>
              <a:rPr lang="zh-CN" altLang="en-US" sz="3200" b="1" dirty="0">
                <a:solidFill>
                  <a:srgbClr val="CC6600"/>
                </a:solidFill>
                <a:latin typeface="Arial" panose="020B0604020202020204" pitchFamily="34" charset="0"/>
                <a:ea typeface="宋体" panose="02010600030101010101" pitchFamily="2" charset="-122"/>
              </a:rPr>
              <a:t>）、交叉（</a:t>
            </a:r>
            <a:r>
              <a:rPr lang="en-US" altLang="zh-CN" sz="3200" b="1" dirty="0">
                <a:solidFill>
                  <a:srgbClr val="CC6600"/>
                </a:solidFill>
                <a:latin typeface="Arial" panose="020B0604020202020204" pitchFamily="34" charset="0"/>
                <a:ea typeface="宋体" panose="02010600030101010101" pitchFamily="2" charset="-122"/>
              </a:rPr>
              <a:t>Crossover</a:t>
            </a:r>
            <a:r>
              <a:rPr lang="zh-CN" altLang="en-US" sz="3200" b="1" dirty="0">
                <a:solidFill>
                  <a:srgbClr val="CC6600"/>
                </a:solidFill>
                <a:latin typeface="Arial" panose="020B0604020202020204" pitchFamily="34" charset="0"/>
                <a:ea typeface="宋体" panose="02010600030101010101" pitchFamily="2" charset="-122"/>
              </a:rPr>
              <a:t>）与变异（</a:t>
            </a:r>
            <a:r>
              <a:rPr lang="en-US" altLang="zh-CN" sz="3200" b="1" dirty="0">
                <a:solidFill>
                  <a:srgbClr val="CC6600"/>
                </a:solidFill>
                <a:latin typeface="Arial" panose="020B0604020202020204" pitchFamily="34" charset="0"/>
                <a:ea typeface="宋体" panose="02010600030101010101" pitchFamily="2" charset="-122"/>
              </a:rPr>
              <a:t>Mutation</a:t>
            </a:r>
            <a:r>
              <a:rPr lang="zh-CN" altLang="en-US" sz="3200" b="1" dirty="0">
                <a:solidFill>
                  <a:srgbClr val="CC6600"/>
                </a:solidFill>
                <a:latin typeface="Arial" panose="020B0604020202020204" pitchFamily="34" charset="0"/>
                <a:ea typeface="宋体" panose="02010600030101010101" pitchFamily="2" charset="-122"/>
              </a:rPr>
              <a:t>）等操作机制，使种群中个体的适应性（</a:t>
            </a:r>
            <a:r>
              <a:rPr lang="en-US" altLang="zh-CN" sz="3200" b="1" dirty="0">
                <a:solidFill>
                  <a:srgbClr val="CC6600"/>
                </a:solidFill>
                <a:latin typeface="Arial" panose="020B0604020202020204" pitchFamily="34" charset="0"/>
                <a:ea typeface="宋体" panose="02010600030101010101" pitchFamily="2" charset="-122"/>
              </a:rPr>
              <a:t>Fitness</a:t>
            </a:r>
            <a:r>
              <a:rPr lang="zh-CN" altLang="en-US" sz="3200" b="1" dirty="0">
                <a:solidFill>
                  <a:srgbClr val="CC6600"/>
                </a:solidFill>
                <a:latin typeface="Arial" panose="020B0604020202020204" pitchFamily="34" charset="0"/>
                <a:ea typeface="宋体" panose="02010600030101010101" pitchFamily="2" charset="-122"/>
              </a:rPr>
              <a:t>）不断提高</a:t>
            </a:r>
          </a:p>
          <a:p>
            <a:pPr>
              <a:spcBef>
                <a:spcPct val="40000"/>
              </a:spcBef>
              <a:buClr>
                <a:schemeClr val="hlink"/>
              </a:buClr>
              <a:buFont typeface="Wingdings" panose="05000000000000000000" pitchFamily="2" charset="2"/>
              <a:buChar char="Ø"/>
            </a:pPr>
            <a:r>
              <a:rPr lang="zh-CN" altLang="en-US" sz="3200" b="1" dirty="0">
                <a:solidFill>
                  <a:srgbClr val="CC6600"/>
                </a:solidFill>
                <a:latin typeface="Arial" panose="020B0604020202020204" pitchFamily="34" charset="0"/>
                <a:ea typeface="宋体" panose="02010600030101010101" pitchFamily="2" charset="-122"/>
              </a:rPr>
              <a:t>核心思想：物竞天择，适者生存 </a:t>
            </a:r>
            <a:br>
              <a:rPr lang="zh-CN" altLang="en-US" sz="3200" b="1" dirty="0">
                <a:solidFill>
                  <a:srgbClr val="CC6600"/>
                </a:solidFill>
                <a:latin typeface="Arial" panose="020B0604020202020204" pitchFamily="34" charset="0"/>
                <a:ea typeface="宋体" panose="02010600030101010101" pitchFamily="2" charset="-122"/>
              </a:rPr>
            </a:br>
            <a:r>
              <a:rPr lang="zh-CN" altLang="en-US" sz="2800" b="1" dirty="0">
                <a:latin typeface="Arial" panose="020B0604020202020204" pitchFamily="34" charset="0"/>
                <a:ea typeface="宋体" panose="02010600030101010101" pitchFamily="2" charset="-122"/>
              </a:rPr>
              <a:t>（“天”</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适应度函数，</a:t>
            </a:r>
            <a:r>
              <a:rPr lang="en-US" altLang="zh-CN" sz="2800" b="1" dirty="0">
                <a:latin typeface="Arial" panose="020B0604020202020204" pitchFamily="34" charset="0"/>
                <a:ea typeface="宋体" panose="02010600030101010101" pitchFamily="2" charset="-122"/>
              </a:rPr>
              <a:t>Fitness Function)</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2"/>
          <p:cNvSpPr txBox="1"/>
          <p:nvPr/>
        </p:nvSpPr>
        <p:spPr>
          <a:xfrm>
            <a:off x="1116013" y="1484313"/>
            <a:ext cx="4570412" cy="457200"/>
          </a:xfrm>
          <a:prstGeom prst="rect">
            <a:avLst/>
          </a:prstGeom>
          <a:noFill/>
          <a:ln w="9525">
            <a:noFill/>
          </a:ln>
        </p:spPr>
        <p:txBody>
          <a:bodyPr wrap="none" anchor="t">
            <a:spAutoFit/>
          </a:bodyPr>
          <a:lstStyle/>
          <a:p>
            <a:r>
              <a:rPr lang="zh-CN" altLang="en-US" sz="2400" b="1" dirty="0">
                <a:latin typeface="Times New Roman" panose="02020603050405020304" pitchFamily="18" charset="0"/>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第二代种群</a:t>
            </a:r>
            <a:r>
              <a:rPr lang="en-US" altLang="zh-CN" sz="2400" b="1" i="1" dirty="0">
                <a:latin typeface="Times New Roman" panose="02020603050405020304" pitchFamily="18" charset="0"/>
                <a:ea typeface="宋体" panose="02010600030101010101" pitchFamily="2" charset="-122"/>
              </a:rPr>
              <a:t>S</a:t>
            </a:r>
            <a:r>
              <a:rPr lang="en-US" altLang="zh-CN" sz="2400" b="1" baseline="-25000" dirty="0">
                <a:latin typeface="Times New Roman" panose="02020603050405020304" pitchFamily="18" charset="0"/>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中各染色体的情况</a:t>
            </a:r>
            <a:r>
              <a:rPr lang="zh-CN" altLang="en-US" sz="2400" b="1" dirty="0">
                <a:latin typeface="Times New Roman" panose="02020603050405020304" pitchFamily="18" charset="0"/>
                <a:ea typeface="宋体" panose="02010600030101010101" pitchFamily="2" charset="-122"/>
              </a:rPr>
              <a:t> </a:t>
            </a:r>
          </a:p>
        </p:txBody>
      </p:sp>
      <p:graphicFrame>
        <p:nvGraphicFramePr>
          <p:cNvPr id="96294" name="Group 38"/>
          <p:cNvGraphicFramePr>
            <a:graphicFrameLocks noGrp="1"/>
          </p:cNvGraphicFramePr>
          <p:nvPr/>
        </p:nvGraphicFramePr>
        <p:xfrm>
          <a:off x="1187450" y="2205038"/>
          <a:ext cx="7499350" cy="3204465"/>
        </p:xfrm>
        <a:graphic>
          <a:graphicData uri="http://schemas.openxmlformats.org/drawingml/2006/table">
            <a:tbl>
              <a:tblPr/>
              <a:tblGrid>
                <a:gridCol w="1874838">
                  <a:extLst>
                    <a:ext uri="{9D8B030D-6E8A-4147-A177-3AD203B41FA5}">
                      <a16:colId xmlns:a16="http://schemas.microsoft.com/office/drawing/2014/main" val="20000"/>
                    </a:ext>
                  </a:extLst>
                </a:gridCol>
                <a:gridCol w="1873250">
                  <a:extLst>
                    <a:ext uri="{9D8B030D-6E8A-4147-A177-3AD203B41FA5}">
                      <a16:colId xmlns:a16="http://schemas.microsoft.com/office/drawing/2014/main" val="20001"/>
                    </a:ext>
                  </a:extLst>
                </a:gridCol>
                <a:gridCol w="1876425">
                  <a:extLst>
                    <a:ext uri="{9D8B030D-6E8A-4147-A177-3AD203B41FA5}">
                      <a16:colId xmlns:a16="http://schemas.microsoft.com/office/drawing/2014/main" val="20002"/>
                    </a:ext>
                  </a:extLst>
                </a:gridCol>
                <a:gridCol w="1874837">
                  <a:extLst>
                    <a:ext uri="{9D8B030D-6E8A-4147-A177-3AD203B41FA5}">
                      <a16:colId xmlns:a16="http://schemas.microsoft.com/office/drawing/2014/main" val="20003"/>
                    </a:ext>
                  </a:extLst>
                </a:gridCol>
              </a:tblGrid>
              <a:tr h="766763">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染色体</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适应度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选择概率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估计的</a:t>
                      </a:r>
                    </a:p>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选中次数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5938">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en-US" altLang="zh-CN" sz="2400" b="1" i="1" u="none" strike="noStrike" cap="none" normalizeH="0" baseline="0">
                          <a:ln>
                            <a:noFill/>
                          </a:ln>
                          <a:solidFill>
                            <a:schemeClr val="tx1"/>
                          </a:solidFill>
                          <a:effectLst/>
                          <a:latin typeface="Verdana" panose="020B0604030504040204" pitchFamily="34" charset="0"/>
                          <a:ea typeface="宋体" panose="02010600030101010101" pitchFamily="2" charset="-122"/>
                        </a:rPr>
                        <a:t>s</a:t>
                      </a:r>
                      <a:r>
                        <a:rPr kumimoji="0" lang="en-US" altLang="zh-CN" sz="2400" b="1" i="0" u="none" strike="noStrike" cap="none" normalizeH="0" baseline="-25000">
                          <a:ln>
                            <a:noFill/>
                          </a:ln>
                          <a:solidFill>
                            <a:schemeClr val="tx1"/>
                          </a:solidFill>
                          <a:effectLst/>
                          <a:latin typeface="Verdana" panose="020B0604030504040204" pitchFamily="34" charset="0"/>
                          <a:ea typeface="宋体" panose="02010600030101010101" pitchFamily="2" charset="-122"/>
                        </a:rPr>
                        <a:t>1</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=11001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0.36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en-US" altLang="zh-CN" sz="2400" b="1" i="1" u="none" strike="noStrike" cap="none" normalizeH="0" baseline="0">
                          <a:ln>
                            <a:noFill/>
                          </a:ln>
                          <a:solidFill>
                            <a:schemeClr val="tx1"/>
                          </a:solidFill>
                          <a:effectLst/>
                          <a:latin typeface="Verdana" panose="020B0604030504040204" pitchFamily="34" charset="0"/>
                          <a:ea typeface="宋体" panose="02010600030101010101" pitchFamily="2" charset="-122"/>
                        </a:rPr>
                        <a:t>s</a:t>
                      </a:r>
                      <a:r>
                        <a:rPr kumimoji="0" lang="en-US" altLang="zh-CN" sz="2400" b="1" i="0" u="none" strike="noStrike" cap="none" normalizeH="0" baseline="-25000">
                          <a:ln>
                            <a:noFill/>
                          </a:ln>
                          <a:solidFill>
                            <a:schemeClr val="tx1"/>
                          </a:solidFill>
                          <a:effectLst/>
                          <a:latin typeface="Verdana" panose="020B0604030504040204" pitchFamily="34" charset="0"/>
                          <a:ea typeface="宋体" panose="02010600030101010101" pitchFamily="2" charset="-122"/>
                        </a:rPr>
                        <a:t>2</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=01100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144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0.08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4675">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en-US" altLang="zh-CN" sz="2400" b="1" i="1" u="none" strike="noStrike" cap="none" normalizeH="0" baseline="0">
                          <a:ln>
                            <a:noFill/>
                          </a:ln>
                          <a:solidFill>
                            <a:schemeClr val="tx1"/>
                          </a:solidFill>
                          <a:effectLst/>
                          <a:latin typeface="Verdana" panose="020B0604030504040204" pitchFamily="34" charset="0"/>
                          <a:ea typeface="宋体" panose="02010600030101010101" pitchFamily="2" charset="-122"/>
                        </a:rPr>
                        <a:t>s</a:t>
                      </a:r>
                      <a:r>
                        <a:rPr kumimoji="0" lang="en-US" altLang="zh-CN" sz="2400" b="1" i="0" u="none" strike="noStrike" cap="none" normalizeH="0" baseline="-25000">
                          <a:ln>
                            <a:noFill/>
                          </a:ln>
                          <a:solidFill>
                            <a:schemeClr val="tx1"/>
                          </a:solidFill>
                          <a:effectLst/>
                          <a:latin typeface="Verdana" panose="020B0604030504040204" pitchFamily="34" charset="0"/>
                          <a:ea typeface="宋体" panose="02010600030101010101" pitchFamily="2" charset="-122"/>
                        </a:rPr>
                        <a:t>3</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=11011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729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0.41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3088">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en-US" altLang="zh-CN" sz="2400" b="1" i="1" u="none" strike="noStrike" cap="none" normalizeH="0" baseline="0">
                          <a:ln>
                            <a:noFill/>
                          </a:ln>
                          <a:solidFill>
                            <a:schemeClr val="tx1"/>
                          </a:solidFill>
                          <a:effectLst/>
                          <a:latin typeface="Verdana" panose="020B0604030504040204" pitchFamily="34" charset="0"/>
                          <a:ea typeface="宋体" panose="02010600030101010101" pitchFamily="2" charset="-122"/>
                        </a:rPr>
                        <a:t>s</a:t>
                      </a:r>
                      <a:r>
                        <a:rPr kumimoji="0" lang="en-US" altLang="zh-CN" sz="2400" b="1" i="0" u="none" strike="noStrike" cap="none" normalizeH="0" baseline="-25000">
                          <a:ln>
                            <a:noFill/>
                          </a:ln>
                          <a:solidFill>
                            <a:schemeClr val="tx1"/>
                          </a:solidFill>
                          <a:effectLst/>
                          <a:latin typeface="Verdana" panose="020B0604030504040204" pitchFamily="34" charset="0"/>
                          <a:ea typeface="宋体" panose="02010600030101010101" pitchFamily="2" charset="-122"/>
                        </a:rPr>
                        <a:t>4</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=10000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256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5090" name="Rectangle 36"/>
          <p:cNvSpPr/>
          <p:nvPr/>
        </p:nvSpPr>
        <p:spPr>
          <a:xfrm>
            <a:off x="762000" y="501650"/>
            <a:ext cx="7435850" cy="641350"/>
          </a:xfrm>
          <a:prstGeom prst="rect">
            <a:avLst/>
          </a:prstGeom>
          <a:noFill/>
          <a:ln w="9525">
            <a:noFill/>
          </a:ln>
        </p:spPr>
        <p:txBody>
          <a:bodyPr anchor="t">
            <a:spAutoFit/>
          </a:bodyPr>
          <a:lstStyle/>
          <a:p>
            <a:pPr algn="ctr"/>
            <a:r>
              <a:rPr lang="en-US" altLang="zh-CN" sz="3600" b="1" dirty="0">
                <a:solidFill>
                  <a:srgbClr val="CC6600"/>
                </a:solidFill>
                <a:latin typeface="Verdana" panose="020B0604030504040204" pitchFamily="34" charset="0"/>
                <a:ea typeface="宋体" panose="02010600030101010101" pitchFamily="2" charset="-122"/>
              </a:rPr>
              <a:t>3</a:t>
            </a:r>
            <a:r>
              <a:rPr lang="zh-CN" altLang="en-US" sz="3600" b="1" dirty="0">
                <a:solidFill>
                  <a:srgbClr val="CC6600"/>
                </a:solidFill>
                <a:latin typeface="Verdana" panose="020B0604030504040204" pitchFamily="34" charset="0"/>
                <a:ea typeface="宋体" panose="02010600030101010101" pitchFamily="2" charset="-122"/>
              </a:rPr>
              <a:t>、遗传算法简单举例：函数极值</a:t>
            </a:r>
            <a:endParaRPr lang="en-US" altLang="zh-CN" sz="3600" b="1" dirty="0">
              <a:solidFill>
                <a:srgbClr val="CC6600"/>
              </a:solidFill>
              <a:latin typeface="Verdana" panose="020B0604030504040204" pitchFamily="34" charset="0"/>
              <a:ea typeface="宋体" panose="02010600030101010101" pitchFamily="2"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p:nvPr/>
        </p:nvSpPr>
        <p:spPr>
          <a:xfrm>
            <a:off x="827088" y="1341438"/>
            <a:ext cx="7705725" cy="822325"/>
          </a:xfrm>
          <a:prstGeom prst="rect">
            <a:avLst/>
          </a:prstGeom>
          <a:noFill/>
          <a:ln w="9525">
            <a:noFill/>
          </a:ln>
        </p:spPr>
        <p:txBody>
          <a:bodyPr anchor="t">
            <a:spAutoFit/>
          </a:bodyPr>
          <a:lstStyle/>
          <a:p>
            <a:pPr>
              <a:lnSpc>
                <a:spcPct val="120000"/>
              </a:lnSpc>
              <a:spcBef>
                <a:spcPct val="20000"/>
              </a:spcBef>
            </a:pPr>
            <a:r>
              <a:rPr lang="zh-CN" altLang="en-US" sz="2000" dirty="0">
                <a:latin typeface="宋体" panose="02010600030101010101" pitchFamily="2" charset="-122"/>
                <a:ea typeface="宋体" panose="02010600030101010101" pitchFamily="2" charset="-122"/>
              </a:rPr>
              <a:t>假设这一轮选择</a:t>
            </a:r>
            <a:r>
              <a:rPr lang="en-US" altLang="zh-CN" sz="2000" dirty="0">
                <a:latin typeface="Times New Roman" panose="02020603050405020304" pitchFamily="18" charset="0"/>
                <a:ea typeface="宋体" panose="02010600030101010101" pitchFamily="2" charset="-122"/>
              </a:rPr>
              <a:t>-</a:t>
            </a:r>
            <a:r>
              <a:rPr lang="zh-CN" altLang="en-US" sz="2000" dirty="0">
                <a:latin typeface="宋体" panose="02010600030101010101" pitchFamily="2" charset="-122"/>
                <a:ea typeface="宋体" panose="02010600030101010101" pitchFamily="2" charset="-122"/>
              </a:rPr>
              <a:t>复制操作中，种群</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2</a:t>
            </a:r>
            <a:r>
              <a:rPr lang="zh-CN" altLang="en-US" sz="2000" dirty="0">
                <a:latin typeface="宋体" panose="02010600030101010101" pitchFamily="2" charset="-122"/>
                <a:ea typeface="宋体" panose="02010600030101010101" pitchFamily="2" charset="-122"/>
              </a:rPr>
              <a:t>中的</a:t>
            </a:r>
            <a:r>
              <a:rPr lang="en-US" altLang="zh-CN" sz="2000" b="1" dirty="0">
                <a:latin typeface="Times New Roman" panose="02020603050405020304" pitchFamily="18" charset="0"/>
                <a:ea typeface="宋体" panose="02010600030101010101" pitchFamily="2" charset="-122"/>
              </a:rPr>
              <a:t>4</a:t>
            </a:r>
            <a:r>
              <a:rPr lang="zh-CN" altLang="en-US" sz="2000" b="1" dirty="0">
                <a:latin typeface="宋体" panose="02010600030101010101" pitchFamily="2" charset="-122"/>
                <a:ea typeface="宋体" panose="02010600030101010101" pitchFamily="2" charset="-122"/>
              </a:rPr>
              <a:t>个染色体都被选中</a:t>
            </a:r>
            <a:r>
              <a:rPr lang="zh-CN" altLang="en-US" sz="2000" dirty="0">
                <a:latin typeface="宋体" panose="02010600030101010101" pitchFamily="2" charset="-122"/>
                <a:ea typeface="宋体" panose="02010600030101010101" pitchFamily="2" charset="-122"/>
              </a:rPr>
              <a:t>，则得到群体：</a:t>
            </a:r>
            <a:r>
              <a:rPr lang="zh-CN" altLang="en-US" sz="2000" dirty="0">
                <a:latin typeface="Times New Roman" panose="02020603050405020304" pitchFamily="18" charset="0"/>
                <a:ea typeface="宋体" panose="02010600030101010101" pitchFamily="2" charset="-122"/>
              </a:rPr>
              <a:t> </a:t>
            </a:r>
          </a:p>
        </p:txBody>
      </p:sp>
      <p:sp>
        <p:nvSpPr>
          <p:cNvPr id="97283" name="Text Box 3"/>
          <p:cNvSpPr txBox="1"/>
          <p:nvPr/>
        </p:nvSpPr>
        <p:spPr>
          <a:xfrm>
            <a:off x="1476375" y="2133600"/>
            <a:ext cx="6480175" cy="882650"/>
          </a:xfrm>
          <a:prstGeom prst="rect">
            <a:avLst/>
          </a:prstGeom>
          <a:noFill/>
          <a:ln w="9525">
            <a:noFill/>
          </a:ln>
        </p:spPr>
        <p:txBody>
          <a:bodyPr anchor="t">
            <a:spAutoFit/>
          </a:bodyPr>
          <a:lstStyle/>
          <a:p>
            <a:pPr>
              <a:lnSpc>
                <a:spcPct val="120000"/>
              </a:lnSpc>
              <a:spcBef>
                <a:spcPct val="20000"/>
              </a:spcBef>
            </a:pPr>
            <a:r>
              <a:rPr lang="zh-CN" altLang="en-US" sz="2000" i="1"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1</a:t>
            </a:r>
            <a:r>
              <a:rPr lang="en-US" altLang="zh-CN" sz="2000" i="1" dirty="0">
                <a:latin typeface="Courier New" panose="02070309020205020404" pitchFamily="49"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=11001</a:t>
            </a:r>
            <a:r>
              <a:rPr lang="zh-CN" altLang="en-US"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25</a:t>
            </a:r>
            <a:r>
              <a:rPr lang="zh-CN" altLang="en-US"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2</a:t>
            </a:r>
            <a:r>
              <a:rPr lang="en-US" altLang="zh-CN" sz="2000" i="1" dirty="0">
                <a:latin typeface="Courier New" panose="02070309020205020404" pitchFamily="49"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11011</a:t>
            </a:r>
            <a:r>
              <a:rPr lang="zh-CN" altLang="en-US"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27</a:t>
            </a:r>
            <a:r>
              <a:rPr lang="zh-CN" altLang="en-US" sz="2000" dirty="0">
                <a:latin typeface="宋体" panose="02010600030101010101" pitchFamily="2" charset="-122"/>
                <a:ea typeface="宋体" panose="02010600030101010101" pitchFamily="2" charset="-122"/>
              </a:rPr>
              <a:t>）</a:t>
            </a:r>
          </a:p>
          <a:p>
            <a:pPr>
              <a:lnSpc>
                <a:spcPct val="120000"/>
              </a:lnSpc>
              <a:spcBef>
                <a:spcPct val="20000"/>
              </a:spcBef>
            </a:pPr>
            <a:r>
              <a:rPr lang="zh-CN" altLang="en-US"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3</a:t>
            </a:r>
            <a:r>
              <a:rPr lang="en-US" altLang="zh-CN" sz="2000" i="1" dirty="0">
                <a:latin typeface="Courier New" panose="02070309020205020404" pitchFamily="49"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=11011</a:t>
            </a:r>
            <a:r>
              <a:rPr lang="zh-CN" altLang="en-US"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27</a:t>
            </a:r>
            <a:r>
              <a:rPr lang="zh-CN" altLang="en-US"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4</a:t>
            </a:r>
            <a:r>
              <a:rPr lang="en-US" altLang="zh-CN" sz="2000" i="1" dirty="0">
                <a:latin typeface="Courier New" panose="02070309020205020404" pitchFamily="49"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10000</a:t>
            </a:r>
            <a:r>
              <a:rPr lang="zh-CN" altLang="en-US"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16</a:t>
            </a:r>
            <a:r>
              <a:rPr lang="zh-CN" altLang="en-US" sz="2000" dirty="0">
                <a:latin typeface="宋体" panose="02010600030101010101" pitchFamily="2" charset="-122"/>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 </a:t>
            </a:r>
          </a:p>
        </p:txBody>
      </p:sp>
      <p:sp>
        <p:nvSpPr>
          <p:cNvPr id="97284" name="Text Box 4"/>
          <p:cNvSpPr txBox="1"/>
          <p:nvPr/>
        </p:nvSpPr>
        <p:spPr>
          <a:xfrm>
            <a:off x="395288" y="3068638"/>
            <a:ext cx="7778750" cy="457200"/>
          </a:xfrm>
          <a:prstGeom prst="rect">
            <a:avLst/>
          </a:prstGeom>
          <a:noFill/>
          <a:ln w="9525">
            <a:noFill/>
          </a:ln>
        </p:spPr>
        <p:txBody>
          <a:bodyPr anchor="t">
            <a:spAutoFit/>
          </a:bodyPr>
          <a:lstStyle/>
          <a:p>
            <a:pPr>
              <a:lnSpc>
                <a:spcPct val="120000"/>
              </a:lnSpc>
              <a:spcBef>
                <a:spcPct val="20000"/>
              </a:spcBef>
            </a:pPr>
            <a:r>
              <a:rPr lang="zh-CN" altLang="en-US" sz="2000" dirty="0">
                <a:latin typeface="宋体" panose="02010600030101010101" pitchFamily="2" charset="-122"/>
                <a:ea typeface="宋体" panose="02010600030101010101" pitchFamily="2" charset="-122"/>
              </a:rPr>
              <a:t>     做交叉运算，让</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1</a:t>
            </a:r>
            <a:r>
              <a:rPr lang="en-US" altLang="zh-CN" sz="2000" i="1" dirty="0">
                <a:latin typeface="Times New Roman" panose="02020603050405020304" pitchFamily="18" charset="0"/>
                <a:ea typeface="宋体" panose="02010600030101010101" pitchFamily="2" charset="-122"/>
              </a:rPr>
              <a:t>’</a:t>
            </a:r>
            <a:r>
              <a:rPr lang="zh-CN" altLang="en-US" sz="2000" dirty="0">
                <a:latin typeface="宋体" panose="02010600030101010101" pitchFamily="2" charset="-122"/>
                <a:ea typeface="宋体" panose="02010600030101010101" pitchFamily="2" charset="-122"/>
              </a:rPr>
              <a:t>与</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2</a:t>
            </a:r>
            <a:r>
              <a:rPr lang="en-US" altLang="zh-CN" sz="2000" i="1" dirty="0">
                <a:latin typeface="Times New Roman" panose="02020603050405020304" pitchFamily="18" charset="0"/>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3</a:t>
            </a:r>
            <a:r>
              <a:rPr lang="en-US" altLang="zh-CN" sz="2000" i="1" dirty="0">
                <a:latin typeface="Times New Roman" panose="02020603050405020304" pitchFamily="18" charset="0"/>
                <a:ea typeface="宋体" panose="02010600030101010101" pitchFamily="2" charset="-122"/>
              </a:rPr>
              <a:t>’</a:t>
            </a:r>
            <a:r>
              <a:rPr lang="zh-CN" altLang="en-US" sz="2000" dirty="0">
                <a:latin typeface="宋体" panose="02010600030101010101" pitchFamily="2" charset="-122"/>
                <a:ea typeface="宋体" panose="02010600030101010101" pitchFamily="2" charset="-122"/>
              </a:rPr>
              <a:t>与</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4</a:t>
            </a:r>
            <a:r>
              <a:rPr lang="en-US" altLang="zh-CN" sz="2000" i="1"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a:t>
            </a:r>
            <a:r>
              <a:rPr lang="zh-CN" altLang="en-US" sz="2000" dirty="0">
                <a:latin typeface="宋体" panose="02010600030101010101" pitchFamily="2" charset="-122"/>
                <a:ea typeface="宋体" panose="02010600030101010101" pitchFamily="2" charset="-122"/>
              </a:rPr>
              <a:t>分别交换后三位基因，得</a:t>
            </a:r>
            <a:r>
              <a:rPr lang="zh-CN" altLang="en-US" sz="2000" dirty="0">
                <a:latin typeface="Times New Roman" panose="02020603050405020304" pitchFamily="18" charset="0"/>
                <a:ea typeface="宋体" panose="02010600030101010101" pitchFamily="2" charset="-122"/>
              </a:rPr>
              <a:t> </a:t>
            </a:r>
          </a:p>
        </p:txBody>
      </p:sp>
      <p:sp>
        <p:nvSpPr>
          <p:cNvPr id="97285" name="Text Box 5"/>
          <p:cNvSpPr txBox="1"/>
          <p:nvPr/>
        </p:nvSpPr>
        <p:spPr>
          <a:xfrm>
            <a:off x="1258888" y="3500438"/>
            <a:ext cx="6553200" cy="882650"/>
          </a:xfrm>
          <a:prstGeom prst="rect">
            <a:avLst/>
          </a:prstGeom>
          <a:noFill/>
          <a:ln w="9525">
            <a:noFill/>
          </a:ln>
        </p:spPr>
        <p:txBody>
          <a:bodyPr anchor="t">
            <a:spAutoFit/>
          </a:bodyPr>
          <a:lstStyle/>
          <a:p>
            <a:pPr>
              <a:lnSpc>
                <a:spcPct val="120000"/>
              </a:lnSpc>
              <a:spcBef>
                <a:spcPct val="20000"/>
              </a:spcBef>
            </a:pPr>
            <a:r>
              <a:rPr lang="zh-CN" altLang="en-US" sz="2000" i="1"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1</a:t>
            </a:r>
            <a:r>
              <a:rPr lang="en-US" altLang="zh-CN" sz="2000" i="1"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=11100</a:t>
            </a:r>
            <a:r>
              <a:rPr lang="zh-CN" altLang="en-US"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28</a:t>
            </a:r>
            <a:r>
              <a:rPr lang="zh-CN" altLang="en-US"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2</a:t>
            </a:r>
            <a:r>
              <a:rPr lang="en-US" altLang="zh-CN" sz="2000" i="1"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 01001</a:t>
            </a:r>
            <a:r>
              <a:rPr lang="zh-CN" altLang="en-US"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9</a:t>
            </a:r>
            <a:r>
              <a:rPr lang="zh-CN" altLang="en-US" sz="2000" dirty="0">
                <a:latin typeface="宋体" panose="02010600030101010101" pitchFamily="2" charset="-122"/>
                <a:ea typeface="宋体" panose="02010600030101010101" pitchFamily="2" charset="-122"/>
              </a:rPr>
              <a:t>）</a:t>
            </a:r>
          </a:p>
          <a:p>
            <a:pPr>
              <a:lnSpc>
                <a:spcPct val="120000"/>
              </a:lnSpc>
              <a:spcBef>
                <a:spcPct val="20000"/>
              </a:spcBef>
            </a:pPr>
            <a:r>
              <a:rPr lang="zh-CN" altLang="en-US"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3</a:t>
            </a:r>
            <a:r>
              <a:rPr lang="en-US" altLang="zh-CN" sz="2000" i="1"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=11000</a:t>
            </a:r>
            <a:r>
              <a:rPr lang="zh-CN" altLang="en-US"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24</a:t>
            </a:r>
            <a:r>
              <a:rPr lang="zh-CN" altLang="en-US"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4</a:t>
            </a:r>
            <a:r>
              <a:rPr lang="en-US" altLang="zh-CN" sz="2000" i="1"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 10011</a:t>
            </a:r>
            <a:r>
              <a:rPr lang="zh-CN" altLang="en-US"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19</a:t>
            </a:r>
            <a:r>
              <a:rPr lang="zh-CN" altLang="en-US" sz="2000" dirty="0">
                <a:latin typeface="宋体" panose="02010600030101010101" pitchFamily="2" charset="-122"/>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 </a:t>
            </a:r>
          </a:p>
        </p:txBody>
      </p:sp>
      <p:sp>
        <p:nvSpPr>
          <p:cNvPr id="97286" name="Text Box 6"/>
          <p:cNvSpPr txBox="1"/>
          <p:nvPr/>
        </p:nvSpPr>
        <p:spPr>
          <a:xfrm>
            <a:off x="1042988" y="4508500"/>
            <a:ext cx="3295650" cy="396875"/>
          </a:xfrm>
          <a:prstGeom prst="rect">
            <a:avLst/>
          </a:prstGeom>
          <a:noFill/>
          <a:ln w="9525">
            <a:noFill/>
          </a:ln>
        </p:spPr>
        <p:txBody>
          <a:bodyPr wrap="none" anchor="t">
            <a:spAutoFit/>
          </a:bodyPr>
          <a:lstStyle/>
          <a:p>
            <a:r>
              <a:rPr lang="zh-CN" altLang="en-US" sz="2000" dirty="0">
                <a:latin typeface="宋体" panose="02010600030101010101" pitchFamily="2" charset="-122"/>
                <a:ea typeface="宋体" panose="02010600030101010101" pitchFamily="2" charset="-122"/>
              </a:rPr>
              <a:t>这一轮仍然不会发生变异。</a:t>
            </a:r>
            <a:r>
              <a:rPr lang="zh-CN" altLang="en-US" sz="2000" dirty="0">
                <a:latin typeface="Times New Roman" panose="02020603050405020304" pitchFamily="18" charset="0"/>
                <a:ea typeface="宋体" panose="02010600030101010101" pitchFamily="2" charset="-122"/>
              </a:rPr>
              <a:t> </a:t>
            </a:r>
          </a:p>
        </p:txBody>
      </p:sp>
      <p:sp>
        <p:nvSpPr>
          <p:cNvPr id="46086" name="Text Box 7"/>
          <p:cNvSpPr txBox="1"/>
          <p:nvPr/>
        </p:nvSpPr>
        <p:spPr>
          <a:xfrm>
            <a:off x="1476375" y="4941888"/>
            <a:ext cx="5761038" cy="1400175"/>
          </a:xfrm>
          <a:prstGeom prst="rect">
            <a:avLst/>
          </a:prstGeom>
          <a:noFill/>
          <a:ln w="9525">
            <a:noFill/>
          </a:ln>
        </p:spPr>
        <p:txBody>
          <a:bodyPr anchor="t">
            <a:spAutoFit/>
          </a:bodyPr>
          <a:lstStyle/>
          <a:p>
            <a:pPr>
              <a:lnSpc>
                <a:spcPct val="120000"/>
              </a:lnSpc>
              <a:spcBef>
                <a:spcPct val="20000"/>
              </a:spcBef>
            </a:pPr>
            <a:r>
              <a:rPr lang="zh-CN" altLang="en-US" sz="2000" dirty="0">
                <a:latin typeface="Arial" panose="020B0604020202020204" pitchFamily="34" charset="0"/>
                <a:ea typeface="宋体" panose="02010600030101010101" pitchFamily="2" charset="-122"/>
              </a:rPr>
              <a:t>于是，得第三代种群</a:t>
            </a:r>
            <a:r>
              <a:rPr lang="en-US" altLang="zh-CN" sz="2000" i="1" dirty="0">
                <a:latin typeface="Arial" panose="020B0604020202020204" pitchFamily="34" charset="0"/>
                <a:ea typeface="宋体" panose="02010600030101010101" pitchFamily="2" charset="-122"/>
              </a:rPr>
              <a:t>S</a:t>
            </a:r>
            <a:r>
              <a:rPr lang="en-US" altLang="zh-CN" sz="1400" dirty="0">
                <a:latin typeface="Arial" panose="020B0604020202020204" pitchFamily="34" charset="0"/>
                <a:ea typeface="宋体" panose="02010600030101010101" pitchFamily="2" charset="-122"/>
              </a:rPr>
              <a:t>3</a:t>
            </a:r>
            <a:r>
              <a:rPr lang="zh-CN" altLang="en-US" sz="2000" dirty="0">
                <a:latin typeface="Arial" panose="020B0604020202020204" pitchFamily="34" charset="0"/>
                <a:ea typeface="宋体" panose="02010600030101010101" pitchFamily="2" charset="-122"/>
              </a:rPr>
              <a:t>：</a:t>
            </a:r>
            <a:endParaRPr lang="zh-CN" altLang="en-US" sz="2000" i="1" dirty="0">
              <a:latin typeface="Times New Roman" panose="02020603050405020304" pitchFamily="18" charset="0"/>
              <a:ea typeface="宋体" panose="02010600030101010101" pitchFamily="2" charset="-122"/>
            </a:endParaRPr>
          </a:p>
          <a:p>
            <a:pPr>
              <a:lnSpc>
                <a:spcPct val="120000"/>
              </a:lnSpc>
              <a:spcBef>
                <a:spcPct val="50000"/>
              </a:spcBef>
            </a:pPr>
            <a:r>
              <a:rPr lang="zh-CN" altLang="en-US" sz="2000" i="1" dirty="0">
                <a:latin typeface="Arial" panose="020B0604020202020204" pitchFamily="34" charset="0"/>
                <a:ea typeface="宋体" panose="02010600030101010101" pitchFamily="2" charset="-122"/>
              </a:rPr>
              <a:t> </a:t>
            </a:r>
            <a:r>
              <a:rPr lang="en-US" altLang="zh-CN" sz="2000" i="1" dirty="0">
                <a:latin typeface="Arial" panose="020B0604020202020204" pitchFamily="34" charset="0"/>
                <a:ea typeface="宋体" panose="02010600030101010101" pitchFamily="2" charset="-122"/>
              </a:rPr>
              <a:t>s</a:t>
            </a:r>
            <a:r>
              <a:rPr lang="en-US" altLang="zh-CN" sz="2000" baseline="-30000" dirty="0">
                <a:latin typeface="Arial" panose="020B0604020202020204" pitchFamily="34" charset="0"/>
                <a:ea typeface="宋体" panose="02010600030101010101" pitchFamily="2" charset="-122"/>
              </a:rPr>
              <a:t>1</a:t>
            </a:r>
            <a:r>
              <a:rPr lang="en-US" altLang="zh-CN" sz="2000" dirty="0">
                <a:latin typeface="Arial" panose="020B0604020202020204" pitchFamily="34" charset="0"/>
                <a:ea typeface="宋体" panose="02010600030101010101" pitchFamily="2" charset="-122"/>
              </a:rPr>
              <a:t>=11100</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28</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 </a:t>
            </a:r>
            <a:r>
              <a:rPr lang="en-US" altLang="zh-CN" sz="2000" i="1" dirty="0">
                <a:latin typeface="Arial" panose="020B0604020202020204" pitchFamily="34" charset="0"/>
                <a:ea typeface="宋体" panose="02010600030101010101" pitchFamily="2" charset="-122"/>
              </a:rPr>
              <a:t>s</a:t>
            </a:r>
            <a:r>
              <a:rPr lang="en-US" altLang="zh-CN" sz="2000" baseline="-30000" dirty="0">
                <a:latin typeface="Arial" panose="020B0604020202020204" pitchFamily="34" charset="0"/>
                <a:ea typeface="宋体" panose="02010600030101010101" pitchFamily="2" charset="-122"/>
              </a:rPr>
              <a:t>2</a:t>
            </a:r>
            <a:r>
              <a:rPr lang="en-US" altLang="zh-CN" sz="2000" dirty="0">
                <a:latin typeface="Arial" panose="020B0604020202020204" pitchFamily="34" charset="0"/>
                <a:ea typeface="宋体" panose="02010600030101010101" pitchFamily="2" charset="-122"/>
              </a:rPr>
              <a:t>=01001</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9</a:t>
            </a:r>
            <a:r>
              <a:rPr lang="zh-CN" altLang="en-US" sz="2000" dirty="0">
                <a:latin typeface="Arial" panose="020B0604020202020204" pitchFamily="34" charset="0"/>
                <a:ea typeface="宋体" panose="02010600030101010101" pitchFamily="2" charset="-122"/>
              </a:rPr>
              <a:t>）</a:t>
            </a:r>
          </a:p>
          <a:p>
            <a:pPr>
              <a:lnSpc>
                <a:spcPct val="120000"/>
              </a:lnSpc>
              <a:spcBef>
                <a:spcPct val="20000"/>
              </a:spcBef>
            </a:pPr>
            <a:r>
              <a:rPr lang="zh-CN" altLang="en-US" sz="2000" dirty="0">
                <a:latin typeface="Arial" panose="020B0604020202020204" pitchFamily="34" charset="0"/>
                <a:ea typeface="宋体" panose="02010600030101010101" pitchFamily="2" charset="-122"/>
              </a:rPr>
              <a:t> </a:t>
            </a:r>
            <a:r>
              <a:rPr lang="en-US" altLang="zh-CN" sz="2000" i="1" dirty="0">
                <a:latin typeface="Arial" panose="020B0604020202020204" pitchFamily="34" charset="0"/>
                <a:ea typeface="宋体" panose="02010600030101010101" pitchFamily="2" charset="-122"/>
              </a:rPr>
              <a:t>s</a:t>
            </a:r>
            <a:r>
              <a:rPr lang="en-US" altLang="zh-CN" sz="2000" baseline="-30000" dirty="0">
                <a:latin typeface="Arial" panose="020B0604020202020204" pitchFamily="34" charset="0"/>
                <a:ea typeface="宋体" panose="02010600030101010101" pitchFamily="2" charset="-122"/>
              </a:rPr>
              <a:t>3</a:t>
            </a:r>
            <a:r>
              <a:rPr lang="en-US" altLang="zh-CN" sz="2000" dirty="0">
                <a:latin typeface="Arial" panose="020B0604020202020204" pitchFamily="34" charset="0"/>
                <a:ea typeface="宋体" panose="02010600030101010101" pitchFamily="2" charset="-122"/>
              </a:rPr>
              <a:t>=11000</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24</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 </a:t>
            </a:r>
            <a:r>
              <a:rPr lang="en-US" altLang="zh-CN" sz="2000" i="1" dirty="0">
                <a:latin typeface="Arial" panose="020B0604020202020204" pitchFamily="34" charset="0"/>
                <a:ea typeface="宋体" panose="02010600030101010101" pitchFamily="2" charset="-122"/>
              </a:rPr>
              <a:t>s</a:t>
            </a:r>
            <a:r>
              <a:rPr lang="en-US" altLang="zh-CN" sz="2000" baseline="-30000" dirty="0">
                <a:latin typeface="Arial" panose="020B0604020202020204" pitchFamily="34" charset="0"/>
                <a:ea typeface="宋体" panose="02010600030101010101" pitchFamily="2" charset="-122"/>
              </a:rPr>
              <a:t>4</a:t>
            </a:r>
            <a:r>
              <a:rPr lang="en-US" altLang="zh-CN" sz="2000" dirty="0">
                <a:latin typeface="Arial" panose="020B0604020202020204" pitchFamily="34" charset="0"/>
                <a:ea typeface="宋体" panose="02010600030101010101" pitchFamily="2" charset="-122"/>
              </a:rPr>
              <a:t>=10011</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19</a:t>
            </a:r>
            <a:r>
              <a:rPr lang="zh-CN" altLang="en-US" sz="2000" dirty="0">
                <a:latin typeface="Arial" panose="020B0604020202020204" pitchFamily="34"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 </a:t>
            </a:r>
          </a:p>
        </p:txBody>
      </p:sp>
      <p:sp>
        <p:nvSpPr>
          <p:cNvPr id="46087" name="Rectangle 9"/>
          <p:cNvSpPr/>
          <p:nvPr/>
        </p:nvSpPr>
        <p:spPr>
          <a:xfrm>
            <a:off x="762000" y="501650"/>
            <a:ext cx="7435850" cy="641350"/>
          </a:xfrm>
          <a:prstGeom prst="rect">
            <a:avLst/>
          </a:prstGeom>
          <a:noFill/>
          <a:ln w="9525">
            <a:noFill/>
          </a:ln>
        </p:spPr>
        <p:txBody>
          <a:bodyPr anchor="t">
            <a:spAutoFit/>
          </a:bodyPr>
          <a:lstStyle/>
          <a:p>
            <a:pPr algn="ctr"/>
            <a:r>
              <a:rPr lang="en-US" altLang="zh-CN" sz="3600" b="1" dirty="0">
                <a:solidFill>
                  <a:srgbClr val="CC6600"/>
                </a:solidFill>
                <a:latin typeface="Verdana" panose="020B0604030504040204" pitchFamily="34" charset="0"/>
                <a:ea typeface="宋体" panose="02010600030101010101" pitchFamily="2" charset="-122"/>
              </a:rPr>
              <a:t>3</a:t>
            </a:r>
            <a:r>
              <a:rPr lang="zh-CN" altLang="en-US" sz="3600" b="1" dirty="0">
                <a:solidFill>
                  <a:srgbClr val="CC6600"/>
                </a:solidFill>
                <a:latin typeface="Verdana" panose="020B0604030504040204" pitchFamily="34" charset="0"/>
                <a:ea typeface="宋体" panose="02010600030101010101" pitchFamily="2" charset="-122"/>
              </a:rPr>
              <a:t>、遗传算法简单举例：函数极值</a:t>
            </a:r>
            <a:endParaRPr lang="en-US" altLang="zh-CN" sz="3600" b="1" dirty="0">
              <a:solidFill>
                <a:srgbClr val="CC6600"/>
              </a:solidFill>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500"/>
                                        <p:tgtEl>
                                          <p:spTgt spid="972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7283"/>
                                        </p:tgtEl>
                                        <p:attrNameLst>
                                          <p:attrName>style.visibility</p:attrName>
                                        </p:attrNameLst>
                                      </p:cBhvr>
                                      <p:to>
                                        <p:strVal val="visible"/>
                                      </p:to>
                                    </p:set>
                                    <p:animEffect transition="in" filter="blinds(horizontal)">
                                      <p:cBhvr>
                                        <p:cTn id="12" dur="500"/>
                                        <p:tgtEl>
                                          <p:spTgt spid="972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7284"/>
                                        </p:tgtEl>
                                        <p:attrNameLst>
                                          <p:attrName>style.visibility</p:attrName>
                                        </p:attrNameLst>
                                      </p:cBhvr>
                                      <p:to>
                                        <p:strVal val="visible"/>
                                      </p:to>
                                    </p:set>
                                    <p:animEffect transition="in" filter="blinds(horizontal)">
                                      <p:cBhvr>
                                        <p:cTn id="17" dur="500"/>
                                        <p:tgtEl>
                                          <p:spTgt spid="972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7285"/>
                                        </p:tgtEl>
                                        <p:attrNameLst>
                                          <p:attrName>style.visibility</p:attrName>
                                        </p:attrNameLst>
                                      </p:cBhvr>
                                      <p:to>
                                        <p:strVal val="visible"/>
                                      </p:to>
                                    </p:set>
                                    <p:animEffect transition="in" filter="blinds(horizontal)">
                                      <p:cBhvr>
                                        <p:cTn id="22" dur="500"/>
                                        <p:tgtEl>
                                          <p:spTgt spid="9728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7286"/>
                                        </p:tgtEl>
                                        <p:attrNameLst>
                                          <p:attrName>style.visibility</p:attrName>
                                        </p:attrNameLst>
                                      </p:cBhvr>
                                      <p:to>
                                        <p:strVal val="visible"/>
                                      </p:to>
                                    </p:set>
                                    <p:animEffect transition="in" filter="blinds(horizontal)">
                                      <p:cBhvr>
                                        <p:cTn id="27" dur="500"/>
                                        <p:tgtEl>
                                          <p:spTgt spid="97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p:bldP spid="97283" grpId="0"/>
      <p:bldP spid="97284" grpId="0"/>
      <p:bldP spid="97285" grpId="0"/>
      <p:bldP spid="9728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2"/>
          <p:cNvSpPr txBox="1"/>
          <p:nvPr/>
        </p:nvSpPr>
        <p:spPr>
          <a:xfrm>
            <a:off x="2057400" y="1557338"/>
            <a:ext cx="4976813" cy="457200"/>
          </a:xfrm>
          <a:prstGeom prst="rect">
            <a:avLst/>
          </a:prstGeom>
          <a:noFill/>
          <a:ln w="9525">
            <a:noFill/>
          </a:ln>
        </p:spPr>
        <p:txBody>
          <a:bodyPr wrap="none" anchor="t">
            <a:spAutoFit/>
          </a:bodyPr>
          <a:lstStyle/>
          <a:p>
            <a:r>
              <a:rPr lang="zh-CN" altLang="en-US" sz="2400" b="1" dirty="0">
                <a:latin typeface="宋体" panose="02010600030101010101" pitchFamily="2" charset="-122"/>
                <a:ea typeface="宋体" panose="02010600030101010101" pitchFamily="2" charset="-122"/>
              </a:rPr>
              <a:t>   第三代种群</a:t>
            </a:r>
            <a:r>
              <a:rPr lang="en-US" altLang="zh-CN" sz="2400" b="1" i="1" dirty="0">
                <a:latin typeface="Times New Roman" panose="02020603050405020304" pitchFamily="18" charset="0"/>
                <a:ea typeface="宋体" panose="02010600030101010101" pitchFamily="2" charset="-122"/>
              </a:rPr>
              <a:t>S</a:t>
            </a:r>
            <a:r>
              <a:rPr lang="en-US" altLang="zh-CN" sz="2400" b="1" baseline="-30000" dirty="0">
                <a:latin typeface="Times New Roman" panose="02020603050405020304" pitchFamily="18" charset="0"/>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中各染色体的情况</a:t>
            </a:r>
            <a:r>
              <a:rPr lang="zh-CN" altLang="en-US" sz="2400" b="1" dirty="0">
                <a:latin typeface="Times New Roman" panose="02020603050405020304" pitchFamily="18" charset="0"/>
                <a:ea typeface="宋体" panose="02010600030101010101" pitchFamily="2" charset="-122"/>
              </a:rPr>
              <a:t> </a:t>
            </a:r>
          </a:p>
        </p:txBody>
      </p:sp>
      <p:graphicFrame>
        <p:nvGraphicFramePr>
          <p:cNvPr id="98341" name="Group 37"/>
          <p:cNvGraphicFramePr>
            <a:graphicFrameLocks noGrp="1"/>
          </p:cNvGraphicFramePr>
          <p:nvPr/>
        </p:nvGraphicFramePr>
        <p:xfrm>
          <a:off x="914400" y="2187575"/>
          <a:ext cx="7848600" cy="3263202"/>
        </p:xfrm>
        <a:graphic>
          <a:graphicData uri="http://schemas.openxmlformats.org/drawingml/2006/table">
            <a:tbl>
              <a:tblPr/>
              <a:tblGrid>
                <a:gridCol w="1962150">
                  <a:extLst>
                    <a:ext uri="{9D8B030D-6E8A-4147-A177-3AD203B41FA5}">
                      <a16:colId xmlns:a16="http://schemas.microsoft.com/office/drawing/2014/main" val="20000"/>
                    </a:ext>
                  </a:extLst>
                </a:gridCol>
                <a:gridCol w="1960563">
                  <a:extLst>
                    <a:ext uri="{9D8B030D-6E8A-4147-A177-3AD203B41FA5}">
                      <a16:colId xmlns:a16="http://schemas.microsoft.com/office/drawing/2014/main" val="20001"/>
                    </a:ext>
                  </a:extLst>
                </a:gridCol>
                <a:gridCol w="1963737">
                  <a:extLst>
                    <a:ext uri="{9D8B030D-6E8A-4147-A177-3AD203B41FA5}">
                      <a16:colId xmlns:a16="http://schemas.microsoft.com/office/drawing/2014/main" val="20002"/>
                    </a:ext>
                  </a:extLst>
                </a:gridCol>
                <a:gridCol w="1962150">
                  <a:extLst>
                    <a:ext uri="{9D8B030D-6E8A-4147-A177-3AD203B41FA5}">
                      <a16:colId xmlns:a16="http://schemas.microsoft.com/office/drawing/2014/main" val="20003"/>
                    </a:ext>
                  </a:extLst>
                </a:gridCol>
              </a:tblGrid>
              <a:tr h="893763">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染色体</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适应度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选择概率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估计的</a:t>
                      </a:r>
                    </a:p>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选中次数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675">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en-US" altLang="zh-CN" sz="2400" b="1" i="1" u="none" strike="noStrike" cap="none" normalizeH="0" baseline="0">
                          <a:ln>
                            <a:noFill/>
                          </a:ln>
                          <a:solidFill>
                            <a:schemeClr val="tx1"/>
                          </a:solidFill>
                          <a:effectLst/>
                          <a:latin typeface="Verdana" panose="020B0604030504040204" pitchFamily="34" charset="0"/>
                          <a:ea typeface="宋体" panose="02010600030101010101" pitchFamily="2" charset="-122"/>
                        </a:rPr>
                        <a:t>s</a:t>
                      </a:r>
                      <a:r>
                        <a:rPr kumimoji="0" lang="en-US" altLang="zh-CN" sz="2400" b="1" i="0" u="none" strike="noStrike" cap="none" normalizeH="0" baseline="-25000">
                          <a:ln>
                            <a:noFill/>
                          </a:ln>
                          <a:solidFill>
                            <a:schemeClr val="tx1"/>
                          </a:solidFill>
                          <a:effectLst/>
                          <a:latin typeface="Verdana" panose="020B0604030504040204" pitchFamily="34" charset="0"/>
                          <a:ea typeface="宋体" panose="02010600030101010101" pitchFamily="2" charset="-122"/>
                        </a:rPr>
                        <a:t>1</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=11100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784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0.44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1500">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en-US" altLang="zh-CN" sz="2400" b="1" i="1" u="none" strike="noStrike" cap="none" normalizeH="0" baseline="0">
                          <a:ln>
                            <a:noFill/>
                          </a:ln>
                          <a:solidFill>
                            <a:schemeClr val="tx1"/>
                          </a:solidFill>
                          <a:effectLst/>
                          <a:latin typeface="Verdana" panose="020B0604030504040204" pitchFamily="34" charset="0"/>
                          <a:ea typeface="宋体" panose="02010600030101010101" pitchFamily="2" charset="-122"/>
                        </a:rPr>
                        <a:t>s</a:t>
                      </a:r>
                      <a:r>
                        <a:rPr kumimoji="0" lang="en-US" altLang="zh-CN" sz="2400" b="1" i="0" u="none" strike="noStrike" cap="none" normalizeH="0" baseline="-25000">
                          <a:ln>
                            <a:noFill/>
                          </a:ln>
                          <a:solidFill>
                            <a:schemeClr val="tx1"/>
                          </a:solidFill>
                          <a:effectLst/>
                          <a:latin typeface="Verdana" panose="020B0604030504040204" pitchFamily="34" charset="0"/>
                          <a:ea typeface="宋体" panose="02010600030101010101" pitchFamily="2" charset="-122"/>
                        </a:rPr>
                        <a:t>2</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=01001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4675">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en-US" altLang="zh-CN" sz="2400" b="1" i="1" u="none" strike="noStrike" cap="none" normalizeH="0" baseline="0">
                          <a:ln>
                            <a:noFill/>
                          </a:ln>
                          <a:solidFill>
                            <a:schemeClr val="tx1"/>
                          </a:solidFill>
                          <a:effectLst/>
                          <a:latin typeface="Verdana" panose="020B0604030504040204" pitchFamily="34" charset="0"/>
                          <a:ea typeface="宋体" panose="02010600030101010101" pitchFamily="2" charset="-122"/>
                        </a:rPr>
                        <a:t>s</a:t>
                      </a:r>
                      <a:r>
                        <a:rPr kumimoji="0" lang="en-US" altLang="zh-CN" sz="2400" b="1" i="0" u="none" strike="noStrike" cap="none" normalizeH="0" baseline="-25000">
                          <a:ln>
                            <a:noFill/>
                          </a:ln>
                          <a:solidFill>
                            <a:schemeClr val="tx1"/>
                          </a:solidFill>
                          <a:effectLst/>
                          <a:latin typeface="Verdana" panose="020B0604030504040204" pitchFamily="34" charset="0"/>
                          <a:ea typeface="宋体" panose="02010600030101010101" pitchFamily="2" charset="-122"/>
                        </a:rPr>
                        <a:t>3</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=11000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576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0.32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3088">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en-US" altLang="zh-CN" sz="2400" b="1" i="1" u="none" strike="noStrike" cap="none" normalizeH="0" baseline="0">
                          <a:ln>
                            <a:noFill/>
                          </a:ln>
                          <a:solidFill>
                            <a:schemeClr val="tx1"/>
                          </a:solidFill>
                          <a:effectLst/>
                          <a:latin typeface="Verdana" panose="020B0604030504040204" pitchFamily="34" charset="0"/>
                          <a:ea typeface="宋体" panose="02010600030101010101" pitchFamily="2" charset="-122"/>
                        </a:rPr>
                        <a:t>s</a:t>
                      </a:r>
                      <a:r>
                        <a:rPr kumimoji="0" lang="en-US" altLang="zh-CN" sz="2400" b="1" i="0" u="none" strike="noStrike" cap="none" normalizeH="0" baseline="-25000">
                          <a:ln>
                            <a:noFill/>
                          </a:ln>
                          <a:solidFill>
                            <a:schemeClr val="tx1"/>
                          </a:solidFill>
                          <a:effectLst/>
                          <a:latin typeface="Verdana" panose="020B0604030504040204" pitchFamily="34" charset="0"/>
                          <a:ea typeface="宋体" panose="02010600030101010101" pitchFamily="2" charset="-122"/>
                        </a:rPr>
                        <a:t>4</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=10011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361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7138" name="Rectangle 38"/>
          <p:cNvSpPr/>
          <p:nvPr/>
        </p:nvSpPr>
        <p:spPr>
          <a:xfrm>
            <a:off x="762000" y="501650"/>
            <a:ext cx="7435850" cy="641350"/>
          </a:xfrm>
          <a:prstGeom prst="rect">
            <a:avLst/>
          </a:prstGeom>
          <a:noFill/>
          <a:ln w="9525">
            <a:noFill/>
          </a:ln>
        </p:spPr>
        <p:txBody>
          <a:bodyPr anchor="t">
            <a:spAutoFit/>
          </a:bodyPr>
          <a:lstStyle/>
          <a:p>
            <a:pPr algn="ctr"/>
            <a:r>
              <a:rPr lang="en-US" altLang="zh-CN" sz="3600" b="1" dirty="0">
                <a:solidFill>
                  <a:srgbClr val="CC6600"/>
                </a:solidFill>
                <a:latin typeface="Verdana" panose="020B0604030504040204" pitchFamily="34" charset="0"/>
                <a:ea typeface="宋体" panose="02010600030101010101" pitchFamily="2" charset="-122"/>
              </a:rPr>
              <a:t>3</a:t>
            </a:r>
            <a:r>
              <a:rPr lang="zh-CN" altLang="en-US" sz="3600" b="1" dirty="0">
                <a:solidFill>
                  <a:srgbClr val="CC6600"/>
                </a:solidFill>
                <a:latin typeface="Verdana" panose="020B0604030504040204" pitchFamily="34" charset="0"/>
                <a:ea typeface="宋体" panose="02010600030101010101" pitchFamily="2" charset="-122"/>
              </a:rPr>
              <a:t>、遗传算法简单举例：函数极值</a:t>
            </a:r>
            <a:endParaRPr lang="en-US" altLang="zh-CN" sz="3600" b="1" dirty="0">
              <a:solidFill>
                <a:srgbClr val="CC6600"/>
              </a:solidFill>
              <a:latin typeface="Verdana" panose="020B0604030504040204" pitchFamily="34" charset="0"/>
              <a:ea typeface="宋体" panose="02010600030101010101" pitchFamily="2"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p:nvPr/>
        </p:nvSpPr>
        <p:spPr>
          <a:xfrm>
            <a:off x="684213" y="1341438"/>
            <a:ext cx="6985000" cy="1308100"/>
          </a:xfrm>
          <a:prstGeom prst="rect">
            <a:avLst/>
          </a:prstGeom>
          <a:noFill/>
          <a:ln w="9525">
            <a:noFill/>
          </a:ln>
        </p:spPr>
        <p:txBody>
          <a:bodyPr anchor="t">
            <a:spAutoFit/>
          </a:bodyPr>
          <a:lstStyle/>
          <a:p>
            <a:pPr>
              <a:lnSpc>
                <a:spcPct val="120000"/>
              </a:lnSpc>
              <a:spcBef>
                <a:spcPct val="20000"/>
              </a:spcBef>
            </a:pPr>
            <a:r>
              <a:rPr lang="zh-CN" altLang="en-US" sz="2000" dirty="0">
                <a:latin typeface="Arial" panose="020B0604020202020204" pitchFamily="34" charset="0"/>
                <a:ea typeface="宋体" panose="02010600030101010101" pitchFamily="2" charset="-122"/>
              </a:rPr>
              <a:t>      设这一轮的选择</a:t>
            </a:r>
            <a:r>
              <a:rPr lang="en-US"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复制结果为：</a:t>
            </a:r>
            <a:endParaRPr lang="zh-CN" altLang="en-US" sz="2000" i="1" dirty="0">
              <a:latin typeface="Times New Roman" panose="02020603050405020304" pitchFamily="18" charset="0"/>
              <a:ea typeface="宋体" panose="02010600030101010101" pitchFamily="2" charset="-122"/>
            </a:endParaRPr>
          </a:p>
          <a:p>
            <a:pPr>
              <a:lnSpc>
                <a:spcPct val="120000"/>
              </a:lnSpc>
              <a:spcBef>
                <a:spcPct val="20000"/>
              </a:spcBef>
            </a:pPr>
            <a:r>
              <a:rPr lang="zh-CN" altLang="en-US" sz="2000" i="1"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1</a:t>
            </a:r>
            <a:r>
              <a:rPr lang="en-US" altLang="zh-CN" sz="2000" i="1" dirty="0">
                <a:latin typeface="Courier New" panose="02070309020205020404" pitchFamily="49"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=111</a:t>
            </a:r>
            <a:r>
              <a:rPr lang="en-US" altLang="zh-CN" sz="2000" dirty="0">
                <a:solidFill>
                  <a:srgbClr val="0033CC"/>
                </a:solidFill>
                <a:latin typeface="Times New Roman" panose="02020603050405020304" pitchFamily="18" charset="0"/>
                <a:ea typeface="宋体" panose="02010600030101010101" pitchFamily="2" charset="-122"/>
              </a:rPr>
              <a:t>00</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28</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2</a:t>
            </a:r>
            <a:r>
              <a:rPr lang="en-US" altLang="zh-CN" sz="2000" i="1" dirty="0">
                <a:latin typeface="Courier New" panose="02070309020205020404" pitchFamily="49"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=111</a:t>
            </a:r>
            <a:r>
              <a:rPr lang="en-US" altLang="zh-CN" sz="2000" dirty="0">
                <a:solidFill>
                  <a:srgbClr val="006600"/>
                </a:solidFill>
                <a:latin typeface="Times New Roman" panose="02020603050405020304" pitchFamily="18" charset="0"/>
                <a:ea typeface="宋体" panose="02010600030101010101" pitchFamily="2" charset="-122"/>
              </a:rPr>
              <a:t>00</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28</a:t>
            </a:r>
            <a:r>
              <a:rPr lang="zh-CN" altLang="en-US" sz="2000" dirty="0">
                <a:latin typeface="Times New Roman" panose="02020603050405020304" pitchFamily="18" charset="0"/>
                <a:ea typeface="宋体" panose="02010600030101010101" pitchFamily="2" charset="-122"/>
              </a:rPr>
              <a:t>）</a:t>
            </a:r>
          </a:p>
          <a:p>
            <a:pPr>
              <a:lnSpc>
                <a:spcPct val="120000"/>
              </a:lnSpc>
              <a:spcBef>
                <a:spcPct val="20000"/>
              </a:spcBef>
            </a:pPr>
            <a:r>
              <a:rPr lang="zh-CN" altLang="en-US"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3</a:t>
            </a:r>
            <a:r>
              <a:rPr lang="en-US" altLang="zh-CN" sz="2000" i="1" dirty="0">
                <a:latin typeface="Courier New" panose="02070309020205020404" pitchFamily="49"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=110</a:t>
            </a:r>
            <a:r>
              <a:rPr lang="en-US" altLang="zh-CN" sz="2000" dirty="0">
                <a:solidFill>
                  <a:srgbClr val="CC9900"/>
                </a:solidFill>
                <a:latin typeface="Times New Roman" panose="02020603050405020304" pitchFamily="18" charset="0"/>
                <a:ea typeface="宋体" panose="02010600030101010101" pitchFamily="2" charset="-122"/>
              </a:rPr>
              <a:t>00</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24</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4</a:t>
            </a:r>
            <a:r>
              <a:rPr lang="en-US" altLang="zh-CN" sz="2000" i="1" dirty="0">
                <a:latin typeface="Courier New" panose="02070309020205020404" pitchFamily="49"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=100</a:t>
            </a:r>
            <a:r>
              <a:rPr lang="en-US" altLang="zh-CN" sz="2000" dirty="0">
                <a:solidFill>
                  <a:srgbClr val="FF3300"/>
                </a:solidFill>
                <a:latin typeface="Times New Roman" panose="02020603050405020304" pitchFamily="18" charset="0"/>
                <a:ea typeface="宋体" panose="02010600030101010101" pitchFamily="2" charset="-122"/>
              </a:rPr>
              <a:t>11</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19</a:t>
            </a:r>
            <a:r>
              <a:rPr lang="zh-CN" altLang="en-US" sz="2000" dirty="0">
                <a:latin typeface="Times New Roman" panose="02020603050405020304" pitchFamily="18" charset="0"/>
                <a:ea typeface="宋体" panose="02010600030101010101" pitchFamily="2" charset="-122"/>
              </a:rPr>
              <a:t>） </a:t>
            </a:r>
          </a:p>
        </p:txBody>
      </p:sp>
      <p:sp>
        <p:nvSpPr>
          <p:cNvPr id="99331" name="Text Box 3"/>
          <p:cNvSpPr txBox="1"/>
          <p:nvPr/>
        </p:nvSpPr>
        <p:spPr>
          <a:xfrm>
            <a:off x="539750" y="2708275"/>
            <a:ext cx="7704138" cy="457200"/>
          </a:xfrm>
          <a:prstGeom prst="rect">
            <a:avLst/>
          </a:prstGeom>
          <a:noFill/>
          <a:ln w="9525">
            <a:noFill/>
          </a:ln>
        </p:spPr>
        <p:txBody>
          <a:bodyPr anchor="t">
            <a:spAutoFit/>
          </a:bodyPr>
          <a:lstStyle/>
          <a:p>
            <a:pPr>
              <a:lnSpc>
                <a:spcPct val="120000"/>
              </a:lnSpc>
              <a:spcBef>
                <a:spcPct val="20000"/>
              </a:spcBef>
            </a:pPr>
            <a:r>
              <a:rPr lang="zh-CN" altLang="en-US" sz="2000" dirty="0">
                <a:latin typeface="宋体" panose="02010600030101010101" pitchFamily="2" charset="-122"/>
                <a:ea typeface="宋体" panose="02010600030101010101" pitchFamily="2" charset="-122"/>
              </a:rPr>
              <a:t>    做交叉运算，让</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1</a:t>
            </a:r>
            <a:r>
              <a:rPr lang="en-US" altLang="zh-CN" sz="2000" i="1" dirty="0">
                <a:latin typeface="Times New Roman" panose="02020603050405020304" pitchFamily="18" charset="0"/>
                <a:ea typeface="宋体" panose="02010600030101010101" pitchFamily="2" charset="-122"/>
              </a:rPr>
              <a:t>’</a:t>
            </a:r>
            <a:r>
              <a:rPr lang="zh-CN" altLang="en-US" sz="2000" dirty="0">
                <a:latin typeface="宋体" panose="02010600030101010101" pitchFamily="2" charset="-122"/>
                <a:ea typeface="宋体" panose="02010600030101010101" pitchFamily="2" charset="-122"/>
              </a:rPr>
              <a:t>与</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4</a:t>
            </a:r>
            <a:r>
              <a:rPr lang="en-US" altLang="zh-CN" sz="2000" i="1" dirty="0">
                <a:latin typeface="Times New Roman" panose="02020603050405020304" pitchFamily="18" charset="0"/>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2</a:t>
            </a:r>
            <a:r>
              <a:rPr lang="en-US" altLang="zh-CN" sz="2000" i="1" dirty="0">
                <a:latin typeface="Times New Roman" panose="02020603050405020304" pitchFamily="18" charset="0"/>
                <a:ea typeface="宋体" panose="02010600030101010101" pitchFamily="2" charset="-122"/>
              </a:rPr>
              <a:t>’</a:t>
            </a:r>
            <a:r>
              <a:rPr lang="zh-CN" altLang="en-US" sz="2000" dirty="0">
                <a:latin typeface="宋体" panose="02010600030101010101" pitchFamily="2" charset="-122"/>
                <a:ea typeface="宋体" panose="02010600030101010101" pitchFamily="2" charset="-122"/>
              </a:rPr>
              <a:t>与</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3</a:t>
            </a:r>
            <a:r>
              <a:rPr lang="en-US" altLang="zh-CN" sz="2000" i="1"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a:t>
            </a:r>
            <a:r>
              <a:rPr lang="zh-CN" altLang="en-US" sz="2000" dirty="0">
                <a:latin typeface="宋体" panose="02010600030101010101" pitchFamily="2" charset="-122"/>
                <a:ea typeface="宋体" panose="02010600030101010101" pitchFamily="2" charset="-122"/>
              </a:rPr>
              <a:t>分别交换后两位基因，得</a:t>
            </a:r>
            <a:r>
              <a:rPr lang="zh-CN" altLang="en-US" sz="2000" dirty="0">
                <a:latin typeface="Times New Roman" panose="02020603050405020304" pitchFamily="18" charset="0"/>
                <a:ea typeface="宋体" panose="02010600030101010101" pitchFamily="2" charset="-122"/>
              </a:rPr>
              <a:t> </a:t>
            </a:r>
          </a:p>
        </p:txBody>
      </p:sp>
      <p:sp>
        <p:nvSpPr>
          <p:cNvPr id="99332" name="Text Box 4"/>
          <p:cNvSpPr txBox="1"/>
          <p:nvPr/>
        </p:nvSpPr>
        <p:spPr>
          <a:xfrm>
            <a:off x="1692275" y="3284538"/>
            <a:ext cx="6624638" cy="882650"/>
          </a:xfrm>
          <a:prstGeom prst="rect">
            <a:avLst/>
          </a:prstGeom>
          <a:noFill/>
          <a:ln w="9525">
            <a:noFill/>
          </a:ln>
        </p:spPr>
        <p:txBody>
          <a:bodyPr anchor="t">
            <a:spAutoFit/>
          </a:bodyPr>
          <a:lstStyle/>
          <a:p>
            <a:pPr>
              <a:lnSpc>
                <a:spcPct val="120000"/>
              </a:lnSpc>
              <a:spcBef>
                <a:spcPct val="20000"/>
              </a:spcBef>
            </a:pPr>
            <a:r>
              <a:rPr lang="zh-CN" altLang="en-US" sz="2000" i="1"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1</a:t>
            </a:r>
            <a:r>
              <a:rPr lang="en-US" altLang="zh-CN" sz="2000" i="1" dirty="0">
                <a:latin typeface="Courier New" panose="02070309020205020404" pitchFamily="49"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=111</a:t>
            </a:r>
            <a:r>
              <a:rPr lang="en-US" altLang="zh-CN" sz="2000" dirty="0">
                <a:solidFill>
                  <a:srgbClr val="FF3300"/>
                </a:solidFill>
                <a:latin typeface="Times New Roman" panose="02020603050405020304" pitchFamily="18" charset="0"/>
                <a:ea typeface="宋体" panose="02010600030101010101" pitchFamily="2" charset="-122"/>
              </a:rPr>
              <a:t>11</a:t>
            </a:r>
            <a:r>
              <a:rPr lang="zh-CN" altLang="en-US"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31</a:t>
            </a:r>
            <a:r>
              <a:rPr lang="zh-CN" altLang="en-US"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2</a:t>
            </a:r>
            <a:r>
              <a:rPr lang="en-US" altLang="zh-CN" sz="2000" i="1" dirty="0">
                <a:latin typeface="Courier New" panose="02070309020205020404" pitchFamily="49"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=111</a:t>
            </a:r>
            <a:r>
              <a:rPr lang="en-US" altLang="zh-CN" sz="2000" dirty="0">
                <a:solidFill>
                  <a:srgbClr val="CC9900"/>
                </a:solidFill>
                <a:latin typeface="Times New Roman" panose="02020603050405020304" pitchFamily="18" charset="0"/>
                <a:ea typeface="宋体" panose="02010600030101010101" pitchFamily="2" charset="-122"/>
              </a:rPr>
              <a:t>00</a:t>
            </a:r>
            <a:r>
              <a:rPr lang="zh-CN" altLang="en-US"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28</a:t>
            </a:r>
            <a:r>
              <a:rPr lang="zh-CN" altLang="en-US" sz="2000" dirty="0">
                <a:latin typeface="宋体" panose="02010600030101010101" pitchFamily="2" charset="-122"/>
                <a:ea typeface="宋体" panose="02010600030101010101" pitchFamily="2" charset="-122"/>
              </a:rPr>
              <a:t>）</a:t>
            </a:r>
          </a:p>
          <a:p>
            <a:pPr>
              <a:lnSpc>
                <a:spcPct val="120000"/>
              </a:lnSpc>
              <a:spcBef>
                <a:spcPct val="20000"/>
              </a:spcBef>
            </a:pPr>
            <a:r>
              <a:rPr lang="zh-CN" altLang="en-US"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3</a:t>
            </a:r>
            <a:r>
              <a:rPr lang="en-US" altLang="zh-CN" sz="2000" i="1" dirty="0">
                <a:latin typeface="Courier New" panose="02070309020205020404" pitchFamily="49"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=110</a:t>
            </a:r>
            <a:r>
              <a:rPr lang="en-US" altLang="zh-CN" sz="2000" dirty="0">
                <a:solidFill>
                  <a:srgbClr val="006600"/>
                </a:solidFill>
                <a:latin typeface="Times New Roman" panose="02020603050405020304" pitchFamily="18" charset="0"/>
                <a:ea typeface="宋体" panose="02010600030101010101" pitchFamily="2" charset="-122"/>
              </a:rPr>
              <a:t>00</a:t>
            </a:r>
            <a:r>
              <a:rPr lang="zh-CN" altLang="en-US"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24</a:t>
            </a:r>
            <a:r>
              <a:rPr lang="zh-CN" altLang="en-US"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s</a:t>
            </a:r>
            <a:r>
              <a:rPr lang="en-US" altLang="zh-CN" sz="2000" baseline="-30000" dirty="0">
                <a:latin typeface="Times New Roman" panose="02020603050405020304" pitchFamily="18" charset="0"/>
                <a:ea typeface="宋体" panose="02010600030101010101" pitchFamily="2" charset="-122"/>
              </a:rPr>
              <a:t>4</a:t>
            </a:r>
            <a:r>
              <a:rPr lang="en-US" altLang="zh-CN" sz="2000" i="1" dirty="0">
                <a:latin typeface="Courier New" panose="02070309020205020404" pitchFamily="49"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=100</a:t>
            </a:r>
            <a:r>
              <a:rPr lang="en-US" altLang="zh-CN" sz="2000" dirty="0">
                <a:solidFill>
                  <a:srgbClr val="0033CC"/>
                </a:solidFill>
                <a:latin typeface="Times New Roman" panose="02020603050405020304" pitchFamily="18" charset="0"/>
                <a:ea typeface="宋体" panose="02010600030101010101" pitchFamily="2" charset="-122"/>
              </a:rPr>
              <a:t>00</a:t>
            </a:r>
            <a:r>
              <a:rPr lang="zh-CN" altLang="en-US"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16</a:t>
            </a:r>
            <a:r>
              <a:rPr lang="zh-CN" altLang="en-US" sz="2000" dirty="0">
                <a:latin typeface="宋体" panose="02010600030101010101" pitchFamily="2" charset="-122"/>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 </a:t>
            </a:r>
          </a:p>
        </p:txBody>
      </p:sp>
      <p:sp>
        <p:nvSpPr>
          <p:cNvPr id="99333" name="Text Box 5"/>
          <p:cNvSpPr txBox="1"/>
          <p:nvPr/>
        </p:nvSpPr>
        <p:spPr>
          <a:xfrm>
            <a:off x="971550" y="4111625"/>
            <a:ext cx="3359150" cy="396875"/>
          </a:xfrm>
          <a:prstGeom prst="rect">
            <a:avLst/>
          </a:prstGeom>
          <a:noFill/>
          <a:ln w="9525">
            <a:noFill/>
          </a:ln>
        </p:spPr>
        <p:txBody>
          <a:bodyPr wrap="none" anchor="t">
            <a:spAutoFit/>
          </a:bodyPr>
          <a:lstStyle/>
          <a:p>
            <a:r>
              <a:rPr lang="zh-CN" altLang="en-US" sz="2000" dirty="0">
                <a:latin typeface="宋体" panose="02010600030101010101" pitchFamily="2" charset="-122"/>
                <a:ea typeface="宋体" panose="02010600030101010101" pitchFamily="2" charset="-122"/>
              </a:rPr>
              <a:t> 这一轮仍然不会发生变异。</a:t>
            </a:r>
            <a:endParaRPr lang="zh-CN" altLang="en-US" sz="2000" dirty="0">
              <a:latin typeface="Times New Roman" panose="02020603050405020304" pitchFamily="18" charset="0"/>
              <a:ea typeface="宋体" panose="02010600030101010101" pitchFamily="2" charset="-122"/>
            </a:endParaRPr>
          </a:p>
        </p:txBody>
      </p:sp>
      <p:sp>
        <p:nvSpPr>
          <p:cNvPr id="48133" name="Text Box 6"/>
          <p:cNvSpPr txBox="1"/>
          <p:nvPr/>
        </p:nvSpPr>
        <p:spPr>
          <a:xfrm>
            <a:off x="1042988" y="4652963"/>
            <a:ext cx="6696075" cy="1531937"/>
          </a:xfrm>
          <a:prstGeom prst="rect">
            <a:avLst/>
          </a:prstGeom>
          <a:noFill/>
          <a:ln w="9525">
            <a:noFill/>
          </a:ln>
        </p:spPr>
        <p:txBody>
          <a:bodyPr anchor="t">
            <a:spAutoFit/>
          </a:bodyPr>
          <a:lstStyle/>
          <a:p>
            <a:pPr>
              <a:lnSpc>
                <a:spcPct val="120000"/>
              </a:lnSpc>
              <a:spcBef>
                <a:spcPct val="20000"/>
              </a:spcBef>
            </a:pPr>
            <a:r>
              <a:rPr lang="zh-CN" altLang="en-US" sz="2200" dirty="0">
                <a:latin typeface="Arial" panose="020B0604020202020204" pitchFamily="34" charset="0"/>
                <a:ea typeface="宋体" panose="02010600030101010101" pitchFamily="2" charset="-122"/>
              </a:rPr>
              <a:t>        于是，得第四代种群</a:t>
            </a:r>
            <a:r>
              <a:rPr lang="en-US" altLang="zh-CN" sz="2200" i="1" dirty="0">
                <a:latin typeface="Arial" panose="020B0604020202020204" pitchFamily="34" charset="0"/>
                <a:ea typeface="宋体" panose="02010600030101010101" pitchFamily="2" charset="-122"/>
              </a:rPr>
              <a:t>S</a:t>
            </a:r>
            <a:r>
              <a:rPr lang="en-US" altLang="zh-CN" sz="2200" baseline="-25000" dirty="0">
                <a:latin typeface="Arial" panose="020B0604020202020204" pitchFamily="34" charset="0"/>
                <a:ea typeface="宋体" panose="02010600030101010101" pitchFamily="2" charset="-122"/>
              </a:rPr>
              <a:t>4</a:t>
            </a:r>
            <a:r>
              <a:rPr lang="zh-CN" altLang="en-US" sz="2200" dirty="0">
                <a:latin typeface="Arial" panose="020B0604020202020204" pitchFamily="34" charset="0"/>
                <a:ea typeface="宋体" panose="02010600030101010101" pitchFamily="2" charset="-122"/>
              </a:rPr>
              <a:t>：</a:t>
            </a:r>
            <a:r>
              <a:rPr lang="zh-CN" altLang="en-US" sz="2200" i="1" dirty="0">
                <a:latin typeface="Times New Roman" panose="02020603050405020304" pitchFamily="18" charset="0"/>
                <a:ea typeface="宋体" panose="02010600030101010101" pitchFamily="2" charset="-122"/>
              </a:rPr>
              <a:t> </a:t>
            </a:r>
          </a:p>
          <a:p>
            <a:pPr>
              <a:lnSpc>
                <a:spcPct val="120000"/>
              </a:lnSpc>
              <a:spcBef>
                <a:spcPct val="50000"/>
              </a:spcBef>
            </a:pPr>
            <a:r>
              <a:rPr lang="zh-CN" altLang="en-US" sz="2200" i="1" dirty="0">
                <a:latin typeface="Times New Roman" panose="02020603050405020304" pitchFamily="18" charset="0"/>
                <a:ea typeface="宋体" panose="02010600030101010101" pitchFamily="2" charset="-122"/>
              </a:rPr>
              <a:t>          </a:t>
            </a:r>
            <a:r>
              <a:rPr lang="en-US" altLang="zh-CN" sz="2200" i="1" dirty="0">
                <a:latin typeface="Arial" panose="020B0604020202020204" pitchFamily="34" charset="0"/>
                <a:ea typeface="宋体" panose="02010600030101010101" pitchFamily="2" charset="-122"/>
              </a:rPr>
              <a:t>s</a:t>
            </a:r>
            <a:r>
              <a:rPr lang="en-US" altLang="zh-CN" sz="2200" baseline="-30000" dirty="0">
                <a:latin typeface="Arial" panose="020B0604020202020204" pitchFamily="34" charset="0"/>
                <a:ea typeface="宋体" panose="02010600030101010101" pitchFamily="2" charset="-122"/>
              </a:rPr>
              <a:t>1</a:t>
            </a:r>
            <a:r>
              <a:rPr lang="en-US" altLang="zh-CN" sz="2200" dirty="0">
                <a:latin typeface="Arial" panose="020B0604020202020204" pitchFamily="34" charset="0"/>
                <a:ea typeface="宋体" panose="02010600030101010101" pitchFamily="2" charset="-122"/>
              </a:rPr>
              <a:t>=11111</a:t>
            </a:r>
            <a:r>
              <a:rPr lang="zh-CN" altLang="en-US" sz="2200" dirty="0">
                <a:latin typeface="Arial" panose="020B0604020202020204" pitchFamily="34" charset="0"/>
                <a:ea typeface="宋体" panose="02010600030101010101" pitchFamily="2" charset="-122"/>
              </a:rPr>
              <a:t>（</a:t>
            </a:r>
            <a:r>
              <a:rPr lang="en-US" altLang="zh-CN" sz="2200" dirty="0">
                <a:latin typeface="Arial" panose="020B0604020202020204" pitchFamily="34" charset="0"/>
                <a:ea typeface="宋体" panose="02010600030101010101" pitchFamily="2" charset="-122"/>
              </a:rPr>
              <a:t>31</a:t>
            </a:r>
            <a:r>
              <a:rPr lang="zh-CN" altLang="en-US" sz="2200" dirty="0">
                <a:latin typeface="Arial" panose="020B0604020202020204" pitchFamily="34" charset="0"/>
                <a:ea typeface="宋体" panose="02010600030101010101" pitchFamily="2" charset="-122"/>
              </a:rPr>
              <a:t>）</a:t>
            </a:r>
            <a:r>
              <a:rPr lang="en-US" altLang="zh-CN" sz="2200" dirty="0">
                <a:latin typeface="Arial" panose="020B0604020202020204" pitchFamily="34" charset="0"/>
                <a:ea typeface="宋体" panose="02010600030101010101" pitchFamily="2" charset="-122"/>
              </a:rPr>
              <a:t>,  </a:t>
            </a:r>
            <a:r>
              <a:rPr lang="en-US" altLang="zh-CN" sz="2200" i="1" dirty="0">
                <a:latin typeface="Arial" panose="020B0604020202020204" pitchFamily="34" charset="0"/>
                <a:ea typeface="宋体" panose="02010600030101010101" pitchFamily="2" charset="-122"/>
              </a:rPr>
              <a:t>s</a:t>
            </a:r>
            <a:r>
              <a:rPr lang="en-US" altLang="zh-CN" sz="2200" baseline="-30000" dirty="0">
                <a:latin typeface="Arial" panose="020B0604020202020204" pitchFamily="34" charset="0"/>
                <a:ea typeface="宋体" panose="02010600030101010101" pitchFamily="2" charset="-122"/>
              </a:rPr>
              <a:t>2</a:t>
            </a:r>
            <a:r>
              <a:rPr lang="en-US" altLang="zh-CN" sz="2200" dirty="0">
                <a:latin typeface="Arial" panose="020B0604020202020204" pitchFamily="34" charset="0"/>
                <a:ea typeface="宋体" panose="02010600030101010101" pitchFamily="2" charset="-122"/>
              </a:rPr>
              <a:t>=11100</a:t>
            </a:r>
            <a:r>
              <a:rPr lang="zh-CN" altLang="en-US" sz="2200" dirty="0">
                <a:latin typeface="Arial" panose="020B0604020202020204" pitchFamily="34" charset="0"/>
                <a:ea typeface="宋体" panose="02010600030101010101" pitchFamily="2" charset="-122"/>
              </a:rPr>
              <a:t>（</a:t>
            </a:r>
            <a:r>
              <a:rPr lang="en-US" altLang="zh-CN" sz="2200" dirty="0">
                <a:latin typeface="Arial" panose="020B0604020202020204" pitchFamily="34" charset="0"/>
                <a:ea typeface="宋体" panose="02010600030101010101" pitchFamily="2" charset="-122"/>
              </a:rPr>
              <a:t>28</a:t>
            </a:r>
            <a:r>
              <a:rPr lang="zh-CN" altLang="en-US" sz="2200" dirty="0">
                <a:latin typeface="Arial" panose="020B0604020202020204" pitchFamily="34" charset="0"/>
                <a:ea typeface="宋体" panose="02010600030101010101" pitchFamily="2" charset="-122"/>
              </a:rPr>
              <a:t>）</a:t>
            </a:r>
          </a:p>
          <a:p>
            <a:pPr>
              <a:lnSpc>
                <a:spcPct val="120000"/>
              </a:lnSpc>
              <a:spcBef>
                <a:spcPct val="20000"/>
              </a:spcBef>
            </a:pPr>
            <a:r>
              <a:rPr lang="zh-CN" altLang="en-US" sz="2200" dirty="0">
                <a:latin typeface="Arial" panose="020B0604020202020204" pitchFamily="34" charset="0"/>
                <a:ea typeface="宋体" panose="02010600030101010101" pitchFamily="2" charset="-122"/>
              </a:rPr>
              <a:t>         </a:t>
            </a:r>
            <a:r>
              <a:rPr lang="en-US" altLang="zh-CN" sz="2200" i="1" dirty="0">
                <a:latin typeface="Arial" panose="020B0604020202020204" pitchFamily="34" charset="0"/>
                <a:ea typeface="宋体" panose="02010600030101010101" pitchFamily="2" charset="-122"/>
              </a:rPr>
              <a:t>s</a:t>
            </a:r>
            <a:r>
              <a:rPr lang="en-US" altLang="zh-CN" sz="2200" baseline="-30000" dirty="0">
                <a:latin typeface="Arial" panose="020B0604020202020204" pitchFamily="34" charset="0"/>
                <a:ea typeface="宋体" panose="02010600030101010101" pitchFamily="2" charset="-122"/>
              </a:rPr>
              <a:t>3</a:t>
            </a:r>
            <a:r>
              <a:rPr lang="en-US" altLang="zh-CN" sz="2200" dirty="0">
                <a:latin typeface="Arial" panose="020B0604020202020204" pitchFamily="34" charset="0"/>
                <a:ea typeface="宋体" panose="02010600030101010101" pitchFamily="2" charset="-122"/>
              </a:rPr>
              <a:t>=11000</a:t>
            </a:r>
            <a:r>
              <a:rPr lang="zh-CN" altLang="en-US" sz="2200" dirty="0">
                <a:latin typeface="Arial" panose="020B0604020202020204" pitchFamily="34" charset="0"/>
                <a:ea typeface="宋体" panose="02010600030101010101" pitchFamily="2" charset="-122"/>
              </a:rPr>
              <a:t>（</a:t>
            </a:r>
            <a:r>
              <a:rPr lang="en-US" altLang="zh-CN" sz="2200" dirty="0">
                <a:latin typeface="Arial" panose="020B0604020202020204" pitchFamily="34" charset="0"/>
                <a:ea typeface="宋体" panose="02010600030101010101" pitchFamily="2" charset="-122"/>
              </a:rPr>
              <a:t>24</a:t>
            </a:r>
            <a:r>
              <a:rPr lang="zh-CN" altLang="en-US" sz="2200" dirty="0">
                <a:latin typeface="Arial" panose="020B0604020202020204" pitchFamily="34" charset="0"/>
                <a:ea typeface="宋体" panose="02010600030101010101" pitchFamily="2" charset="-122"/>
              </a:rPr>
              <a:t>）</a:t>
            </a:r>
            <a:r>
              <a:rPr lang="en-US" altLang="zh-CN" sz="2200" dirty="0">
                <a:latin typeface="Arial" panose="020B0604020202020204" pitchFamily="34" charset="0"/>
                <a:ea typeface="宋体" panose="02010600030101010101" pitchFamily="2" charset="-122"/>
              </a:rPr>
              <a:t>,  </a:t>
            </a:r>
            <a:r>
              <a:rPr lang="en-US" altLang="zh-CN" sz="2200" i="1" dirty="0">
                <a:latin typeface="Arial" panose="020B0604020202020204" pitchFamily="34" charset="0"/>
                <a:ea typeface="宋体" panose="02010600030101010101" pitchFamily="2" charset="-122"/>
              </a:rPr>
              <a:t>s</a:t>
            </a:r>
            <a:r>
              <a:rPr lang="en-US" altLang="zh-CN" sz="2200" baseline="-30000" dirty="0">
                <a:latin typeface="Arial" panose="020B0604020202020204" pitchFamily="34" charset="0"/>
                <a:ea typeface="宋体" panose="02010600030101010101" pitchFamily="2" charset="-122"/>
              </a:rPr>
              <a:t>4</a:t>
            </a:r>
            <a:r>
              <a:rPr lang="en-US" altLang="zh-CN" sz="2200" dirty="0">
                <a:latin typeface="Arial" panose="020B0604020202020204" pitchFamily="34" charset="0"/>
                <a:ea typeface="宋体" panose="02010600030101010101" pitchFamily="2" charset="-122"/>
              </a:rPr>
              <a:t>=10000</a:t>
            </a:r>
            <a:r>
              <a:rPr lang="zh-CN" altLang="en-US" sz="2200" dirty="0">
                <a:latin typeface="Arial" panose="020B0604020202020204" pitchFamily="34" charset="0"/>
                <a:ea typeface="宋体" panose="02010600030101010101" pitchFamily="2" charset="-122"/>
              </a:rPr>
              <a:t>（</a:t>
            </a:r>
            <a:r>
              <a:rPr lang="en-US" altLang="zh-CN" sz="2200" dirty="0">
                <a:latin typeface="Arial" panose="020B0604020202020204" pitchFamily="34" charset="0"/>
                <a:ea typeface="宋体" panose="02010600030101010101" pitchFamily="2" charset="-122"/>
              </a:rPr>
              <a:t>16</a:t>
            </a:r>
            <a:r>
              <a:rPr lang="zh-CN" altLang="en-US" sz="2200" dirty="0">
                <a:latin typeface="Arial" panose="020B0604020202020204" pitchFamily="34" charset="0"/>
                <a:ea typeface="宋体" panose="02010600030101010101" pitchFamily="2" charset="-122"/>
              </a:rPr>
              <a:t>）</a:t>
            </a:r>
            <a:r>
              <a:rPr lang="zh-CN" altLang="en-US" sz="2200" dirty="0">
                <a:latin typeface="Times New Roman" panose="02020603050405020304" pitchFamily="18" charset="0"/>
                <a:ea typeface="宋体" panose="02010600030101010101" pitchFamily="2" charset="-122"/>
              </a:rPr>
              <a:t> </a:t>
            </a:r>
          </a:p>
        </p:txBody>
      </p:sp>
      <p:sp>
        <p:nvSpPr>
          <p:cNvPr id="48134" name="Rectangle 8"/>
          <p:cNvSpPr/>
          <p:nvPr/>
        </p:nvSpPr>
        <p:spPr>
          <a:xfrm>
            <a:off x="762000" y="501650"/>
            <a:ext cx="7435850" cy="641350"/>
          </a:xfrm>
          <a:prstGeom prst="rect">
            <a:avLst/>
          </a:prstGeom>
          <a:noFill/>
          <a:ln w="9525">
            <a:noFill/>
          </a:ln>
        </p:spPr>
        <p:txBody>
          <a:bodyPr anchor="t">
            <a:spAutoFit/>
          </a:bodyPr>
          <a:lstStyle/>
          <a:p>
            <a:pPr algn="ctr"/>
            <a:r>
              <a:rPr lang="en-US" altLang="zh-CN" sz="3600" b="1" dirty="0">
                <a:solidFill>
                  <a:srgbClr val="CC6600"/>
                </a:solidFill>
                <a:latin typeface="Verdana" panose="020B0604030504040204" pitchFamily="34" charset="0"/>
                <a:ea typeface="宋体" panose="02010600030101010101" pitchFamily="2" charset="-122"/>
              </a:rPr>
              <a:t>3</a:t>
            </a:r>
            <a:r>
              <a:rPr lang="zh-CN" altLang="en-US" sz="3600" b="1" dirty="0">
                <a:solidFill>
                  <a:srgbClr val="CC6600"/>
                </a:solidFill>
                <a:latin typeface="Verdana" panose="020B0604030504040204" pitchFamily="34" charset="0"/>
                <a:ea typeface="宋体" panose="02010600030101010101" pitchFamily="2" charset="-122"/>
              </a:rPr>
              <a:t>、遗传算法简单举例：函数极值</a:t>
            </a:r>
            <a:endParaRPr lang="en-US" altLang="zh-CN" sz="3600" b="1" dirty="0">
              <a:solidFill>
                <a:srgbClr val="CC6600"/>
              </a:solidFill>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0"/>
                                        </p:tgtEl>
                                        <p:attrNameLst>
                                          <p:attrName>style.visibility</p:attrName>
                                        </p:attrNameLst>
                                      </p:cBhvr>
                                      <p:to>
                                        <p:strVal val="visible"/>
                                      </p:to>
                                    </p:set>
                                    <p:animEffect transition="in" filter="blinds(horizontal)">
                                      <p:cBhvr>
                                        <p:cTn id="7" dur="500"/>
                                        <p:tgtEl>
                                          <p:spTgt spid="993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9331"/>
                                        </p:tgtEl>
                                        <p:attrNameLst>
                                          <p:attrName>style.visibility</p:attrName>
                                        </p:attrNameLst>
                                      </p:cBhvr>
                                      <p:to>
                                        <p:strVal val="visible"/>
                                      </p:to>
                                    </p:set>
                                    <p:animEffect transition="in" filter="blinds(horizontal)">
                                      <p:cBhvr>
                                        <p:cTn id="12" dur="500"/>
                                        <p:tgtEl>
                                          <p:spTgt spid="993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9332"/>
                                        </p:tgtEl>
                                        <p:attrNameLst>
                                          <p:attrName>style.visibility</p:attrName>
                                        </p:attrNameLst>
                                      </p:cBhvr>
                                      <p:to>
                                        <p:strVal val="visible"/>
                                      </p:to>
                                    </p:set>
                                    <p:animEffect transition="in" filter="blinds(horizontal)">
                                      <p:cBhvr>
                                        <p:cTn id="17" dur="500"/>
                                        <p:tgtEl>
                                          <p:spTgt spid="9933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9333"/>
                                        </p:tgtEl>
                                        <p:attrNameLst>
                                          <p:attrName>style.visibility</p:attrName>
                                        </p:attrNameLst>
                                      </p:cBhvr>
                                      <p:to>
                                        <p:strVal val="visible"/>
                                      </p:to>
                                    </p:set>
                                    <p:animEffect transition="in" filter="blinds(horizontal)">
                                      <p:cBhvr>
                                        <p:cTn id="22" dur="500"/>
                                        <p:tgtEl>
                                          <p:spTgt spid="99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p:bldP spid="99331" grpId="0"/>
      <p:bldP spid="99332" grpId="0"/>
      <p:bldP spid="9933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p:nvPr/>
        </p:nvSpPr>
        <p:spPr>
          <a:xfrm>
            <a:off x="755650" y="1412875"/>
            <a:ext cx="7632700" cy="4110038"/>
          </a:xfrm>
          <a:prstGeom prst="rect">
            <a:avLst/>
          </a:prstGeom>
          <a:noFill/>
          <a:ln w="9525">
            <a:noFill/>
          </a:ln>
        </p:spPr>
        <p:txBody>
          <a:bodyPr anchor="t">
            <a:spAutoFit/>
          </a:bodyPr>
          <a:lstStyle/>
          <a:p>
            <a:pPr algn="just">
              <a:lnSpc>
                <a:spcPct val="120000"/>
              </a:lnSpc>
              <a:spcBef>
                <a:spcPct val="50000"/>
              </a:spcBef>
            </a:pPr>
            <a:r>
              <a:rPr lang="zh-CN" altLang="en-US" sz="2800" dirty="0">
                <a:latin typeface="宋体" panose="02010600030101010101" pitchFamily="2" charset="-122"/>
                <a:ea typeface="宋体" panose="02010600030101010101" pitchFamily="2" charset="-122"/>
              </a:rPr>
              <a:t>　  显然，在这一代种群中已经出现了适应度最高的染色体</a:t>
            </a:r>
            <a:r>
              <a:rPr lang="en-US" altLang="zh-CN" sz="2800" i="1" dirty="0">
                <a:latin typeface="Times New Roman" panose="02020603050405020304" pitchFamily="18" charset="0"/>
                <a:ea typeface="宋体" panose="02010600030101010101" pitchFamily="2" charset="-122"/>
              </a:rPr>
              <a:t>s</a:t>
            </a:r>
            <a:r>
              <a:rPr lang="en-US" altLang="zh-CN" sz="2800" baseline="-30000" dirty="0">
                <a:latin typeface="Times New Roman" panose="02020603050405020304" pitchFamily="18" charset="0"/>
                <a:ea typeface="宋体" panose="02010600030101010101" pitchFamily="2" charset="-122"/>
              </a:rPr>
              <a:t>1</a:t>
            </a:r>
            <a:r>
              <a:rPr lang="en-US" altLang="zh-CN" sz="2800" dirty="0">
                <a:latin typeface="Times New Roman" panose="02020603050405020304" pitchFamily="18" charset="0"/>
                <a:ea typeface="宋体" panose="02010600030101010101" pitchFamily="2" charset="-122"/>
              </a:rPr>
              <a:t>=11111</a:t>
            </a:r>
            <a:r>
              <a:rPr lang="zh-CN" altLang="en-US" sz="2800" dirty="0">
                <a:latin typeface="Times New Roman" panose="02020603050405020304" pitchFamily="18" charset="0"/>
                <a:ea typeface="宋体" panose="02010600030101010101" pitchFamily="2" charset="-122"/>
              </a:rPr>
              <a:t>。于是，遗传操作终止，将</a:t>
            </a:r>
            <a:r>
              <a:rPr lang="zh-CN" altLang="en-US" sz="2800" dirty="0">
                <a:latin typeface="宋体" panose="02010600030101010101" pitchFamily="2" charset="-122"/>
                <a:ea typeface="宋体" panose="02010600030101010101" pitchFamily="2" charset="-122"/>
              </a:rPr>
              <a:t>染色体</a:t>
            </a:r>
            <a:r>
              <a:rPr lang="zh-CN" altLang="en-US" sz="2800" dirty="0">
                <a:latin typeface="Courier New" panose="02070309020205020404" pitchFamily="49"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11111</a:t>
            </a:r>
            <a:r>
              <a:rPr lang="en-US" altLang="zh-CN" sz="2800" dirty="0">
                <a:latin typeface="Courier New" panose="02070309020205020404" pitchFamily="49"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作为最终结果输出。</a:t>
            </a:r>
            <a:endParaRPr lang="zh-CN" altLang="en-US" sz="2800" dirty="0">
              <a:latin typeface="宋体" panose="02010600030101010101" pitchFamily="2" charset="-122"/>
              <a:ea typeface="宋体" panose="02010600030101010101" pitchFamily="2" charset="-122"/>
            </a:endParaRPr>
          </a:p>
          <a:p>
            <a:pPr>
              <a:lnSpc>
                <a:spcPct val="120000"/>
              </a:lnSpc>
              <a:spcBef>
                <a:spcPct val="50000"/>
              </a:spcBef>
            </a:pPr>
            <a:r>
              <a:rPr lang="zh-CN" altLang="en-US" sz="2800" dirty="0">
                <a:latin typeface="宋体" panose="02010600030101010101" pitchFamily="2" charset="-122"/>
                <a:ea typeface="宋体" panose="02010600030101010101" pitchFamily="2" charset="-122"/>
              </a:rPr>
              <a:t>　　然后，将染色体</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11111”</a:t>
            </a:r>
            <a:r>
              <a:rPr lang="zh-CN" altLang="en-US" sz="2800" dirty="0">
                <a:latin typeface="宋体" panose="02010600030101010101" pitchFamily="2" charset="-122"/>
                <a:ea typeface="宋体" panose="02010600030101010101" pitchFamily="2" charset="-122"/>
              </a:rPr>
              <a:t>解码为表现型，即得所求的最优解：</a:t>
            </a:r>
            <a:r>
              <a:rPr lang="en-US" altLang="zh-CN" sz="2800" dirty="0">
                <a:latin typeface="Times New Roman" panose="02020603050405020304" pitchFamily="18" charset="0"/>
                <a:ea typeface="宋体" panose="02010600030101010101" pitchFamily="2" charset="-122"/>
              </a:rPr>
              <a:t>31</a:t>
            </a:r>
            <a:r>
              <a:rPr lang="zh-CN" altLang="en-US" sz="2800" dirty="0">
                <a:latin typeface="宋体" panose="02010600030101010101" pitchFamily="2" charset="-122"/>
                <a:ea typeface="宋体" panose="02010600030101010101" pitchFamily="2" charset="-122"/>
              </a:rPr>
              <a:t>。</a:t>
            </a:r>
          </a:p>
          <a:p>
            <a:pPr>
              <a:lnSpc>
                <a:spcPct val="120000"/>
              </a:lnSpc>
              <a:spcBef>
                <a:spcPct val="50000"/>
              </a:spcBef>
            </a:pPr>
            <a:r>
              <a:rPr lang="zh-CN" altLang="en-US" sz="2800" dirty="0">
                <a:latin typeface="宋体" panose="02010600030101010101" pitchFamily="2" charset="-122"/>
                <a:ea typeface="宋体" panose="02010600030101010101" pitchFamily="2" charset="-122"/>
              </a:rPr>
              <a:t>    将</a:t>
            </a:r>
            <a:r>
              <a:rPr lang="en-US" altLang="zh-CN" sz="2800" dirty="0">
                <a:latin typeface="Times New Roman" panose="02020603050405020304" pitchFamily="18" charset="0"/>
                <a:ea typeface="宋体" panose="02010600030101010101" pitchFamily="2" charset="-122"/>
              </a:rPr>
              <a:t>31</a:t>
            </a:r>
            <a:r>
              <a:rPr lang="zh-CN" altLang="en-US" sz="2800" dirty="0">
                <a:latin typeface="宋体" panose="02010600030101010101" pitchFamily="2" charset="-122"/>
                <a:ea typeface="宋体" panose="02010600030101010101" pitchFamily="2" charset="-122"/>
              </a:rPr>
              <a:t>代入函数</a:t>
            </a:r>
            <a:r>
              <a:rPr lang="en-US" altLang="zh-CN" sz="2800" i="1" dirty="0">
                <a:latin typeface="Times New Roman" panose="02020603050405020304" pitchFamily="18" charset="0"/>
                <a:ea typeface="宋体" panose="02010600030101010101" pitchFamily="2" charset="-122"/>
              </a:rPr>
              <a:t>y</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x</a:t>
            </a:r>
            <a:r>
              <a:rPr lang="en-US" altLang="zh-CN" sz="2800" baseline="30000" dirty="0">
                <a:latin typeface="Times New Roman" panose="02020603050405020304" pitchFamily="18" charset="0"/>
                <a:ea typeface="宋体" panose="02010600030101010101" pitchFamily="2" charset="-122"/>
              </a:rPr>
              <a:t>2</a:t>
            </a:r>
            <a:r>
              <a:rPr lang="zh-CN" altLang="en-US" sz="2800" dirty="0">
                <a:latin typeface="宋体" panose="02010600030101010101" pitchFamily="2" charset="-122"/>
                <a:ea typeface="宋体" panose="02010600030101010101" pitchFamily="2" charset="-122"/>
              </a:rPr>
              <a:t>中，即得原问题的解，即函数</a:t>
            </a:r>
            <a:r>
              <a:rPr lang="en-US" altLang="zh-CN" sz="2800" i="1" dirty="0">
                <a:latin typeface="Times New Roman" panose="02020603050405020304" pitchFamily="18" charset="0"/>
                <a:ea typeface="宋体" panose="02010600030101010101" pitchFamily="2" charset="-122"/>
              </a:rPr>
              <a:t>y</a:t>
            </a:r>
            <a:r>
              <a:rPr lang="en-US" altLang="zh-CN" sz="2800" dirty="0">
                <a:latin typeface="Times New Roman" panose="02020603050405020304" pitchFamily="18" charset="0"/>
                <a:ea typeface="宋体" panose="02010600030101010101" pitchFamily="2" charset="-122"/>
              </a:rPr>
              <a:t>=</a:t>
            </a:r>
            <a:r>
              <a:rPr lang="en-US" altLang="zh-CN" sz="2800" i="1" dirty="0">
                <a:latin typeface="Times New Roman" panose="02020603050405020304" pitchFamily="18" charset="0"/>
                <a:ea typeface="宋体" panose="02010600030101010101" pitchFamily="2" charset="-122"/>
              </a:rPr>
              <a:t>x</a:t>
            </a:r>
            <a:r>
              <a:rPr lang="en-US" altLang="zh-CN" sz="2800" baseline="30000" dirty="0">
                <a:latin typeface="Times New Roman" panose="02020603050405020304" pitchFamily="18" charset="0"/>
                <a:ea typeface="宋体" panose="02010600030101010101" pitchFamily="2" charset="-122"/>
              </a:rPr>
              <a:t>2</a:t>
            </a:r>
            <a:r>
              <a:rPr lang="zh-CN" altLang="en-US" sz="2800" dirty="0">
                <a:latin typeface="宋体" panose="02010600030101010101" pitchFamily="2" charset="-122"/>
                <a:ea typeface="宋体" panose="02010600030101010101" pitchFamily="2" charset="-122"/>
              </a:rPr>
              <a:t>的最大值为</a:t>
            </a:r>
            <a:r>
              <a:rPr lang="en-US" altLang="zh-CN" sz="2800" dirty="0">
                <a:latin typeface="Times New Roman" panose="02020603050405020304" pitchFamily="18" charset="0"/>
                <a:ea typeface="宋体" panose="02010600030101010101" pitchFamily="2" charset="-122"/>
              </a:rPr>
              <a:t>961</a:t>
            </a:r>
            <a:r>
              <a:rPr lang="zh-CN" altLang="en-US" sz="2800" dirty="0">
                <a:latin typeface="宋体" panose="02010600030101010101" pitchFamily="2" charset="-122"/>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 </a:t>
            </a:r>
          </a:p>
        </p:txBody>
      </p:sp>
      <p:sp>
        <p:nvSpPr>
          <p:cNvPr id="49154" name="Rectangle 4"/>
          <p:cNvSpPr/>
          <p:nvPr/>
        </p:nvSpPr>
        <p:spPr>
          <a:xfrm>
            <a:off x="762000" y="501650"/>
            <a:ext cx="7435850" cy="641350"/>
          </a:xfrm>
          <a:prstGeom prst="rect">
            <a:avLst/>
          </a:prstGeom>
          <a:noFill/>
          <a:ln w="9525">
            <a:noFill/>
          </a:ln>
        </p:spPr>
        <p:txBody>
          <a:bodyPr anchor="t">
            <a:spAutoFit/>
          </a:bodyPr>
          <a:lstStyle/>
          <a:p>
            <a:pPr algn="ctr"/>
            <a:r>
              <a:rPr lang="en-US" altLang="zh-CN" sz="3600" b="1" dirty="0">
                <a:solidFill>
                  <a:srgbClr val="CC6600"/>
                </a:solidFill>
                <a:latin typeface="Verdana" panose="020B0604030504040204" pitchFamily="34" charset="0"/>
                <a:ea typeface="宋体" panose="02010600030101010101" pitchFamily="2" charset="-122"/>
              </a:rPr>
              <a:t>3</a:t>
            </a:r>
            <a:r>
              <a:rPr lang="zh-CN" altLang="en-US" sz="3600" b="1" dirty="0">
                <a:solidFill>
                  <a:srgbClr val="CC6600"/>
                </a:solidFill>
                <a:latin typeface="Verdana" panose="020B0604030504040204" pitchFamily="34" charset="0"/>
                <a:ea typeface="宋体" panose="02010600030101010101" pitchFamily="2" charset="-122"/>
              </a:rPr>
              <a:t>、遗传算法简单举例：函数极值</a:t>
            </a:r>
            <a:endParaRPr lang="en-US" altLang="zh-CN" sz="3600" b="1" dirty="0">
              <a:solidFill>
                <a:srgbClr val="CC6600"/>
              </a:solidFill>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354">
                                            <p:txEl>
                                              <p:pRg st="0" end="0"/>
                                            </p:txEl>
                                          </p:spTgt>
                                        </p:tgtEl>
                                        <p:attrNameLst>
                                          <p:attrName>style.visibility</p:attrName>
                                        </p:attrNameLst>
                                      </p:cBhvr>
                                      <p:to>
                                        <p:strVal val="visible"/>
                                      </p:to>
                                    </p:set>
                                    <p:animEffect transition="in" filter="blinds(horizontal)">
                                      <p:cBhvr>
                                        <p:cTn id="7" dur="500"/>
                                        <p:tgtEl>
                                          <p:spTgt spid="1003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354">
                                            <p:txEl>
                                              <p:pRg st="1" end="1"/>
                                            </p:txEl>
                                          </p:spTgt>
                                        </p:tgtEl>
                                        <p:attrNameLst>
                                          <p:attrName>style.visibility</p:attrName>
                                        </p:attrNameLst>
                                      </p:cBhvr>
                                      <p:to>
                                        <p:strVal val="visible"/>
                                      </p:to>
                                    </p:set>
                                    <p:animEffect transition="in" filter="blinds(horizontal)">
                                      <p:cBhvr>
                                        <p:cTn id="12" dur="500"/>
                                        <p:tgtEl>
                                          <p:spTgt spid="1003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0354">
                                            <p:txEl>
                                              <p:pRg st="2" end="2"/>
                                            </p:txEl>
                                          </p:spTgt>
                                        </p:tgtEl>
                                        <p:attrNameLst>
                                          <p:attrName>style.visibility</p:attrName>
                                        </p:attrNameLst>
                                      </p:cBhvr>
                                      <p:to>
                                        <p:strVal val="visible"/>
                                      </p:to>
                                    </p:set>
                                    <p:animEffect transition="in" filter="blinds(horizontal)">
                                      <p:cBhvr>
                                        <p:cTn id="17" dur="500"/>
                                        <p:tgtEl>
                                          <p:spTgt spid="1003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Line 2"/>
          <p:cNvSpPr/>
          <p:nvPr/>
        </p:nvSpPr>
        <p:spPr>
          <a:xfrm flipV="1">
            <a:off x="1909763" y="5503863"/>
            <a:ext cx="0" cy="144462"/>
          </a:xfrm>
          <a:prstGeom prst="line">
            <a:avLst/>
          </a:prstGeom>
          <a:ln w="9525" cap="flat" cmpd="sng">
            <a:solidFill>
              <a:schemeClr val="tx1"/>
            </a:solidFill>
            <a:prstDash val="dash"/>
            <a:round/>
            <a:headEnd type="none" w="med" len="med"/>
            <a:tailEnd type="none" w="med" len="med"/>
          </a:ln>
        </p:spPr>
      </p:sp>
      <p:sp>
        <p:nvSpPr>
          <p:cNvPr id="50178" name="Text Box 3"/>
          <p:cNvSpPr txBox="1"/>
          <p:nvPr/>
        </p:nvSpPr>
        <p:spPr>
          <a:xfrm>
            <a:off x="4787900" y="3506788"/>
            <a:ext cx="287338" cy="396875"/>
          </a:xfrm>
          <a:prstGeom prst="rect">
            <a:avLst/>
          </a:prstGeom>
          <a:noFill/>
          <a:ln w="9525">
            <a:noFill/>
          </a:ln>
        </p:spPr>
        <p:txBody>
          <a:bodyPr anchor="t">
            <a:spAutoFit/>
          </a:bodyPr>
          <a:lstStyle/>
          <a:p>
            <a:pPr>
              <a:spcBef>
                <a:spcPct val="50000"/>
              </a:spcBef>
            </a:pPr>
            <a:r>
              <a:rPr lang="en-US" altLang="zh-CN" sz="2000" i="1" dirty="0">
                <a:latin typeface="Times New Roman" panose="02020603050405020304" pitchFamily="18" charset="0"/>
                <a:ea typeface="宋体" panose="02010600030101010101" pitchFamily="2" charset="-122"/>
              </a:rPr>
              <a:t>Y</a:t>
            </a:r>
          </a:p>
        </p:txBody>
      </p:sp>
      <p:sp>
        <p:nvSpPr>
          <p:cNvPr id="50179" name="Line 4"/>
          <p:cNvSpPr/>
          <p:nvPr/>
        </p:nvSpPr>
        <p:spPr>
          <a:xfrm flipV="1">
            <a:off x="2195513" y="2565400"/>
            <a:ext cx="0" cy="215900"/>
          </a:xfrm>
          <a:prstGeom prst="line">
            <a:avLst/>
          </a:prstGeom>
          <a:ln w="9525" cap="flat" cmpd="sng">
            <a:solidFill>
              <a:schemeClr val="tx1"/>
            </a:solidFill>
            <a:prstDash val="dash"/>
            <a:round/>
            <a:headEnd type="none" w="med" len="med"/>
            <a:tailEnd type="none" w="med" len="med"/>
          </a:ln>
        </p:spPr>
      </p:sp>
      <p:sp>
        <p:nvSpPr>
          <p:cNvPr id="50180" name="Line 5"/>
          <p:cNvSpPr/>
          <p:nvPr/>
        </p:nvSpPr>
        <p:spPr>
          <a:xfrm flipV="1">
            <a:off x="3114675" y="4779963"/>
            <a:ext cx="0" cy="863600"/>
          </a:xfrm>
          <a:prstGeom prst="line">
            <a:avLst/>
          </a:prstGeom>
          <a:ln w="9525" cap="flat" cmpd="sng">
            <a:solidFill>
              <a:schemeClr val="tx1"/>
            </a:solidFill>
            <a:prstDash val="dash"/>
            <a:round/>
            <a:headEnd type="none" w="med" len="med"/>
            <a:tailEnd type="none" w="med" len="med"/>
          </a:ln>
        </p:spPr>
      </p:sp>
      <p:sp>
        <p:nvSpPr>
          <p:cNvPr id="50181" name="Line 6"/>
          <p:cNvSpPr/>
          <p:nvPr/>
        </p:nvSpPr>
        <p:spPr>
          <a:xfrm flipV="1">
            <a:off x="3419475" y="4383088"/>
            <a:ext cx="0" cy="1223962"/>
          </a:xfrm>
          <a:prstGeom prst="line">
            <a:avLst/>
          </a:prstGeom>
          <a:ln w="9525" cap="flat" cmpd="sng">
            <a:solidFill>
              <a:schemeClr val="tx1"/>
            </a:solidFill>
            <a:prstDash val="dash"/>
            <a:round/>
            <a:headEnd type="none" w="med" len="med"/>
            <a:tailEnd type="none" w="med" len="med"/>
          </a:ln>
        </p:spPr>
      </p:sp>
      <p:sp>
        <p:nvSpPr>
          <p:cNvPr id="50182" name="Line 7"/>
          <p:cNvSpPr/>
          <p:nvPr/>
        </p:nvSpPr>
        <p:spPr>
          <a:xfrm flipV="1">
            <a:off x="2771775" y="5084763"/>
            <a:ext cx="0" cy="576262"/>
          </a:xfrm>
          <a:prstGeom prst="line">
            <a:avLst/>
          </a:prstGeom>
          <a:ln w="9525" cap="flat" cmpd="sng">
            <a:solidFill>
              <a:schemeClr val="tx1"/>
            </a:solidFill>
            <a:prstDash val="dash"/>
            <a:round/>
            <a:headEnd type="none" w="med" len="med"/>
            <a:tailEnd type="none" w="med" len="med"/>
          </a:ln>
        </p:spPr>
      </p:sp>
      <p:sp>
        <p:nvSpPr>
          <p:cNvPr id="50183" name="Line 8"/>
          <p:cNvSpPr/>
          <p:nvPr/>
        </p:nvSpPr>
        <p:spPr>
          <a:xfrm flipV="1">
            <a:off x="6011863" y="2636838"/>
            <a:ext cx="0" cy="144462"/>
          </a:xfrm>
          <a:prstGeom prst="line">
            <a:avLst/>
          </a:prstGeom>
          <a:ln w="9525" cap="flat" cmpd="sng">
            <a:solidFill>
              <a:schemeClr val="tx1"/>
            </a:solidFill>
            <a:prstDash val="dash"/>
            <a:round/>
            <a:headEnd type="none" w="med" len="med"/>
            <a:tailEnd type="none" w="med" len="med"/>
          </a:ln>
        </p:spPr>
      </p:sp>
      <p:grpSp>
        <p:nvGrpSpPr>
          <p:cNvPr id="50184" name="Group 9"/>
          <p:cNvGrpSpPr/>
          <p:nvPr/>
        </p:nvGrpSpPr>
        <p:grpSpPr>
          <a:xfrm>
            <a:off x="684213" y="692150"/>
            <a:ext cx="3959225" cy="2867025"/>
            <a:chOff x="431" y="436"/>
            <a:chExt cx="2494" cy="1806"/>
          </a:xfrm>
        </p:grpSpPr>
        <p:sp>
          <p:nvSpPr>
            <p:cNvPr id="50185" name="Line 10"/>
            <p:cNvSpPr/>
            <p:nvPr/>
          </p:nvSpPr>
          <p:spPr>
            <a:xfrm flipV="1">
              <a:off x="1746" y="1434"/>
              <a:ext cx="0" cy="318"/>
            </a:xfrm>
            <a:prstGeom prst="line">
              <a:avLst/>
            </a:prstGeom>
            <a:ln w="9525" cap="flat" cmpd="sng">
              <a:solidFill>
                <a:schemeClr val="tx1"/>
              </a:solidFill>
              <a:prstDash val="dash"/>
              <a:round/>
              <a:headEnd type="none" w="med" len="med"/>
              <a:tailEnd type="none" w="med" len="med"/>
            </a:ln>
          </p:spPr>
        </p:sp>
        <p:sp>
          <p:nvSpPr>
            <p:cNvPr id="50186" name="Line 11"/>
            <p:cNvSpPr/>
            <p:nvPr/>
          </p:nvSpPr>
          <p:spPr>
            <a:xfrm flipV="1">
              <a:off x="1973" y="1207"/>
              <a:ext cx="0" cy="542"/>
            </a:xfrm>
            <a:prstGeom prst="line">
              <a:avLst/>
            </a:prstGeom>
            <a:ln w="9525" cap="flat" cmpd="sng">
              <a:solidFill>
                <a:schemeClr val="tx1"/>
              </a:solidFill>
              <a:prstDash val="dash"/>
              <a:round/>
              <a:headEnd type="none" w="med" len="med"/>
              <a:tailEnd type="none" w="med" len="med"/>
            </a:ln>
          </p:spPr>
        </p:sp>
        <p:sp>
          <p:nvSpPr>
            <p:cNvPr id="50187" name="Text Box 12"/>
            <p:cNvSpPr txBox="1"/>
            <p:nvPr/>
          </p:nvSpPr>
          <p:spPr>
            <a:xfrm>
              <a:off x="476" y="440"/>
              <a:ext cx="181" cy="250"/>
            </a:xfrm>
            <a:prstGeom prst="rect">
              <a:avLst/>
            </a:prstGeom>
            <a:noFill/>
            <a:ln w="9525">
              <a:noFill/>
            </a:ln>
          </p:spPr>
          <p:txBody>
            <a:bodyPr anchor="t">
              <a:spAutoFit/>
            </a:bodyPr>
            <a:lstStyle/>
            <a:p>
              <a:pPr>
                <a:spcBef>
                  <a:spcPct val="50000"/>
                </a:spcBef>
              </a:pPr>
              <a:r>
                <a:rPr lang="en-US" altLang="zh-CN" sz="2000" i="1" dirty="0">
                  <a:latin typeface="Times New Roman" panose="02020603050405020304" pitchFamily="18" charset="0"/>
                  <a:ea typeface="宋体" panose="02010600030101010101" pitchFamily="2" charset="-122"/>
                </a:rPr>
                <a:t>Y</a:t>
              </a:r>
            </a:p>
          </p:txBody>
        </p:sp>
        <p:sp>
          <p:nvSpPr>
            <p:cNvPr id="50188" name="Text Box 13"/>
            <p:cNvSpPr txBox="1"/>
            <p:nvPr/>
          </p:nvSpPr>
          <p:spPr>
            <a:xfrm>
              <a:off x="1656" y="799"/>
              <a:ext cx="499" cy="288"/>
            </a:xfrm>
            <a:prstGeom prst="rect">
              <a:avLst/>
            </a:prstGeom>
            <a:noFill/>
            <a:ln w="9525">
              <a:noFill/>
            </a:ln>
          </p:spPr>
          <p:txBody>
            <a:bodyPr anchor="t">
              <a:spAutoFit/>
            </a:bodyPr>
            <a:lstStyle/>
            <a:p>
              <a:pPr>
                <a:spcBef>
                  <a:spcPct val="50000"/>
                </a:spcBef>
              </a:pPr>
              <a:r>
                <a:rPr lang="en-US" altLang="zh-CN" sz="2400" i="1" dirty="0">
                  <a:latin typeface="Times New Roman" panose="02020603050405020304" pitchFamily="18" charset="0"/>
                  <a:ea typeface="宋体" panose="02010600030101010101" pitchFamily="2" charset="-122"/>
                </a:rPr>
                <a:t>y</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x</a:t>
              </a:r>
              <a:r>
                <a:rPr lang="en-US" altLang="zh-CN" sz="2400" baseline="30000" dirty="0">
                  <a:latin typeface="Times New Roman" panose="02020603050405020304" pitchFamily="18" charset="0"/>
                  <a:ea typeface="宋体" panose="02010600030101010101" pitchFamily="2" charset="-122"/>
                </a:rPr>
                <a:t>2</a:t>
              </a:r>
            </a:p>
          </p:txBody>
        </p:sp>
        <p:sp>
          <p:nvSpPr>
            <p:cNvPr id="50189" name="Line 14"/>
            <p:cNvSpPr/>
            <p:nvPr/>
          </p:nvSpPr>
          <p:spPr>
            <a:xfrm flipV="1">
              <a:off x="431" y="1763"/>
              <a:ext cx="2267" cy="1"/>
            </a:xfrm>
            <a:prstGeom prst="line">
              <a:avLst/>
            </a:prstGeom>
            <a:ln w="9525" cap="flat" cmpd="sng">
              <a:solidFill>
                <a:schemeClr val="tx1"/>
              </a:solidFill>
              <a:prstDash val="solid"/>
              <a:round/>
              <a:headEnd type="none" w="med" len="med"/>
              <a:tailEnd type="triangle" w="sm" len="lg"/>
            </a:ln>
          </p:spPr>
        </p:sp>
        <p:sp>
          <p:nvSpPr>
            <p:cNvPr id="50190" name="Text Box 15"/>
            <p:cNvSpPr txBox="1"/>
            <p:nvPr/>
          </p:nvSpPr>
          <p:spPr>
            <a:xfrm>
              <a:off x="793" y="1773"/>
              <a:ext cx="2132" cy="250"/>
            </a:xfrm>
            <a:prstGeom prst="rect">
              <a:avLst/>
            </a:prstGeom>
            <a:noFill/>
            <a:ln w="9525">
              <a:noFill/>
            </a:ln>
          </p:spPr>
          <p:txBody>
            <a:bodyPr anchor="t">
              <a:spAutoFit/>
            </a:bodyPr>
            <a:lstStyle/>
            <a:p>
              <a:pPr>
                <a:spcBef>
                  <a:spcPct val="50000"/>
                </a:spcBef>
              </a:pPr>
              <a:r>
                <a:rPr lang="zh-CN" altLang="en-US" dirty="0">
                  <a:latin typeface="Arial" panose="020B0604020202020204" pitchFamily="34"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8     13     19  24</a:t>
              </a:r>
              <a:r>
                <a:rPr lang="en-US" altLang="zh-CN" dirty="0">
                  <a:latin typeface="Arial" panose="020B0604020202020204" pitchFamily="34"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X</a:t>
              </a:r>
            </a:p>
          </p:txBody>
        </p:sp>
        <p:sp>
          <p:nvSpPr>
            <p:cNvPr id="50191" name="Line 16"/>
            <p:cNvSpPr/>
            <p:nvPr/>
          </p:nvSpPr>
          <p:spPr>
            <a:xfrm flipV="1">
              <a:off x="703" y="455"/>
              <a:ext cx="0" cy="1587"/>
            </a:xfrm>
            <a:prstGeom prst="line">
              <a:avLst/>
            </a:prstGeom>
            <a:ln w="9525" cap="flat" cmpd="sng">
              <a:solidFill>
                <a:schemeClr val="tx1"/>
              </a:solidFill>
              <a:prstDash val="solid"/>
              <a:round/>
              <a:headEnd type="none" w="med" len="med"/>
              <a:tailEnd type="triangle" w="sm" len="lg"/>
            </a:ln>
          </p:spPr>
        </p:sp>
        <p:sp>
          <p:nvSpPr>
            <p:cNvPr id="50192" name="Arc 17"/>
            <p:cNvSpPr/>
            <p:nvPr/>
          </p:nvSpPr>
          <p:spPr>
            <a:xfrm flipV="1">
              <a:off x="703" y="436"/>
              <a:ext cx="1542" cy="1315"/>
            </a:xfrm>
            <a:custGeom>
              <a:avLst/>
              <a:gdLst/>
              <a:ahLst/>
              <a:cxnLst>
                <a:cxn ang="0">
                  <a:pos x="0" y="0"/>
                </a:cxn>
                <a:cxn ang="0">
                  <a:pos x="8" y="4"/>
                </a:cxn>
                <a:cxn ang="0">
                  <a:pos x="0" y="5"/>
                </a:cxn>
              </a:cxnLst>
              <a:rect l="0" t="0" r="0" b="0"/>
              <a:pathLst>
                <a:path w="20978" h="21600" fill="none">
                  <a:moveTo>
                    <a:pt x="-1" y="0"/>
                  </a:moveTo>
                  <a:cubicBezTo>
                    <a:pt x="9947" y="0"/>
                    <a:pt x="18608" y="6793"/>
                    <a:pt x="20978" y="16453"/>
                  </a:cubicBezTo>
                </a:path>
                <a:path w="20978" h="21600" stroke="0">
                  <a:moveTo>
                    <a:pt x="-1" y="0"/>
                  </a:moveTo>
                  <a:cubicBezTo>
                    <a:pt x="9947" y="0"/>
                    <a:pt x="18608" y="6793"/>
                    <a:pt x="20978" y="16453"/>
                  </a:cubicBezTo>
                  <a:lnTo>
                    <a:pt x="0" y="21600"/>
                  </a:lnTo>
                  <a:lnTo>
                    <a:pt x="-1" y="0"/>
                  </a:lnTo>
                  <a:close/>
                </a:path>
              </a:pathLst>
            </a:custGeom>
            <a:noFill/>
            <a:ln w="12700" cap="flat" cmpd="sng">
              <a:solidFill>
                <a:schemeClr val="tx1"/>
              </a:solidFill>
              <a:prstDash val="dash"/>
              <a:round/>
              <a:headEnd type="none" w="med" len="med"/>
              <a:tailEnd type="none" w="med" len="med"/>
            </a:ln>
          </p:spPr>
          <p:txBody>
            <a:bodyPr/>
            <a:lstStyle/>
            <a:p>
              <a:endParaRPr lang="zh-CN" altLang="en-US"/>
            </a:p>
          </p:txBody>
        </p:sp>
        <p:sp>
          <p:nvSpPr>
            <p:cNvPr id="50193" name="Oval 18"/>
            <p:cNvSpPr/>
            <p:nvPr/>
          </p:nvSpPr>
          <p:spPr>
            <a:xfrm>
              <a:off x="1701" y="1377"/>
              <a:ext cx="91" cy="91"/>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50194" name="Oval 19"/>
            <p:cNvSpPr/>
            <p:nvPr/>
          </p:nvSpPr>
          <p:spPr>
            <a:xfrm>
              <a:off x="1020" y="1661"/>
              <a:ext cx="91" cy="91"/>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50195" name="Oval 20"/>
            <p:cNvSpPr/>
            <p:nvPr/>
          </p:nvSpPr>
          <p:spPr>
            <a:xfrm>
              <a:off x="1338" y="1570"/>
              <a:ext cx="91" cy="91"/>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50196" name="Oval 21"/>
            <p:cNvSpPr/>
            <p:nvPr/>
          </p:nvSpPr>
          <p:spPr>
            <a:xfrm>
              <a:off x="1927" y="1162"/>
              <a:ext cx="91" cy="91"/>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50197" name="Text Box 22"/>
            <p:cNvSpPr txBox="1"/>
            <p:nvPr/>
          </p:nvSpPr>
          <p:spPr>
            <a:xfrm>
              <a:off x="1156" y="2069"/>
              <a:ext cx="1543" cy="173"/>
            </a:xfrm>
            <a:prstGeom prst="rect">
              <a:avLst/>
            </a:prstGeom>
            <a:noFill/>
            <a:ln w="9525">
              <a:noFill/>
            </a:ln>
          </p:spPr>
          <p:txBody>
            <a:bodyPr lIns="0" tIns="0" rIns="0" bIns="0" anchor="t">
              <a:spAutoFit/>
            </a:bodyPr>
            <a:lstStyle/>
            <a:p>
              <a:pPr>
                <a:spcBef>
                  <a:spcPct val="50000"/>
                </a:spcBef>
              </a:pPr>
              <a:r>
                <a:rPr lang="zh-CN" altLang="en-US" dirty="0">
                  <a:latin typeface="Arial" panose="020B0604020202020204" pitchFamily="34" charset="0"/>
                  <a:ea typeface="宋体" panose="02010600030101010101" pitchFamily="2" charset="-122"/>
                </a:rPr>
                <a:t>第一代种群及其适应度</a:t>
              </a:r>
            </a:p>
          </p:txBody>
        </p:sp>
      </p:grpSp>
      <p:grpSp>
        <p:nvGrpSpPr>
          <p:cNvPr id="50198" name="Group 23"/>
          <p:cNvGrpSpPr/>
          <p:nvPr/>
        </p:nvGrpSpPr>
        <p:grpSpPr>
          <a:xfrm>
            <a:off x="4643438" y="692150"/>
            <a:ext cx="3959225" cy="2867025"/>
            <a:chOff x="2925" y="436"/>
            <a:chExt cx="2494" cy="1806"/>
          </a:xfrm>
        </p:grpSpPr>
        <p:sp>
          <p:nvSpPr>
            <p:cNvPr id="50199" name="Line 24"/>
            <p:cNvSpPr/>
            <p:nvPr/>
          </p:nvSpPr>
          <p:spPr>
            <a:xfrm flipV="1">
              <a:off x="4513" y="1207"/>
              <a:ext cx="0" cy="545"/>
            </a:xfrm>
            <a:prstGeom prst="line">
              <a:avLst/>
            </a:prstGeom>
            <a:ln w="9525" cap="flat" cmpd="sng">
              <a:solidFill>
                <a:schemeClr val="tx1"/>
              </a:solidFill>
              <a:prstDash val="dash"/>
              <a:round/>
              <a:headEnd type="none" w="med" len="med"/>
              <a:tailEnd type="none" w="med" len="med"/>
            </a:ln>
          </p:spPr>
        </p:sp>
        <p:sp>
          <p:nvSpPr>
            <p:cNvPr id="50200" name="Line 25"/>
            <p:cNvSpPr/>
            <p:nvPr/>
          </p:nvSpPr>
          <p:spPr>
            <a:xfrm flipV="1">
              <a:off x="4080" y="1560"/>
              <a:ext cx="0" cy="188"/>
            </a:xfrm>
            <a:prstGeom prst="line">
              <a:avLst/>
            </a:prstGeom>
            <a:ln w="9525" cap="flat" cmpd="sng">
              <a:solidFill>
                <a:schemeClr val="tx1"/>
              </a:solidFill>
              <a:prstDash val="dash"/>
              <a:round/>
              <a:headEnd type="none" w="med" len="med"/>
              <a:tailEnd type="none" w="med" len="med"/>
            </a:ln>
          </p:spPr>
        </p:sp>
        <p:sp>
          <p:nvSpPr>
            <p:cNvPr id="50201" name="Line 26"/>
            <p:cNvSpPr/>
            <p:nvPr/>
          </p:nvSpPr>
          <p:spPr>
            <a:xfrm flipV="1">
              <a:off x="4649" y="935"/>
              <a:ext cx="0" cy="817"/>
            </a:xfrm>
            <a:prstGeom prst="line">
              <a:avLst/>
            </a:prstGeom>
            <a:ln w="9525" cap="flat" cmpd="sng">
              <a:solidFill>
                <a:schemeClr val="tx1"/>
              </a:solidFill>
              <a:prstDash val="dash"/>
              <a:round/>
              <a:headEnd type="none" w="med" len="med"/>
              <a:tailEnd type="none" w="med" len="med"/>
            </a:ln>
          </p:spPr>
        </p:sp>
        <p:sp>
          <p:nvSpPr>
            <p:cNvPr id="50202" name="Text Box 27"/>
            <p:cNvSpPr txBox="1"/>
            <p:nvPr/>
          </p:nvSpPr>
          <p:spPr>
            <a:xfrm>
              <a:off x="4150" y="799"/>
              <a:ext cx="499" cy="288"/>
            </a:xfrm>
            <a:prstGeom prst="rect">
              <a:avLst/>
            </a:prstGeom>
            <a:noFill/>
            <a:ln w="9525">
              <a:noFill/>
            </a:ln>
          </p:spPr>
          <p:txBody>
            <a:bodyPr anchor="t">
              <a:spAutoFit/>
            </a:bodyPr>
            <a:lstStyle/>
            <a:p>
              <a:pPr>
                <a:spcBef>
                  <a:spcPct val="50000"/>
                </a:spcBef>
              </a:pPr>
              <a:r>
                <a:rPr lang="en-US" altLang="zh-CN" sz="2400" i="1" dirty="0">
                  <a:latin typeface="Times New Roman" panose="02020603050405020304" pitchFamily="18" charset="0"/>
                  <a:ea typeface="宋体" panose="02010600030101010101" pitchFamily="2" charset="-122"/>
                </a:rPr>
                <a:t>y</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x</a:t>
              </a:r>
              <a:r>
                <a:rPr lang="en-US" altLang="zh-CN" sz="2400" baseline="30000" dirty="0">
                  <a:latin typeface="Times New Roman" panose="02020603050405020304" pitchFamily="18" charset="0"/>
                  <a:ea typeface="宋体" panose="02010600030101010101" pitchFamily="2" charset="-122"/>
                </a:rPr>
                <a:t>2</a:t>
              </a:r>
            </a:p>
          </p:txBody>
        </p:sp>
        <p:sp>
          <p:nvSpPr>
            <p:cNvPr id="50203" name="Line 28"/>
            <p:cNvSpPr/>
            <p:nvPr/>
          </p:nvSpPr>
          <p:spPr>
            <a:xfrm flipV="1">
              <a:off x="2925" y="1763"/>
              <a:ext cx="2267" cy="0"/>
            </a:xfrm>
            <a:prstGeom prst="line">
              <a:avLst/>
            </a:prstGeom>
            <a:ln w="9525" cap="flat" cmpd="sng">
              <a:solidFill>
                <a:schemeClr val="tx1"/>
              </a:solidFill>
              <a:prstDash val="solid"/>
              <a:round/>
              <a:headEnd type="none" w="med" len="med"/>
              <a:tailEnd type="triangle" w="sm" len="lg"/>
            </a:ln>
          </p:spPr>
        </p:sp>
        <p:sp>
          <p:nvSpPr>
            <p:cNvPr id="50204" name="Text Box 29"/>
            <p:cNvSpPr txBox="1"/>
            <p:nvPr/>
          </p:nvSpPr>
          <p:spPr>
            <a:xfrm>
              <a:off x="3334" y="1773"/>
              <a:ext cx="2085" cy="250"/>
            </a:xfrm>
            <a:prstGeom prst="rect">
              <a:avLst/>
            </a:prstGeom>
            <a:noFill/>
            <a:ln w="9525">
              <a:noFill/>
            </a:ln>
          </p:spPr>
          <p:txBody>
            <a:bodyPr anchor="t">
              <a:spAutoFit/>
            </a:bodyPr>
            <a:lstStyle/>
            <a:p>
              <a:pPr>
                <a:spcBef>
                  <a:spcPct val="50000"/>
                </a:spcBef>
              </a:pPr>
              <a:r>
                <a:rPr lang="zh-CN" altLang="en-US" dirty="0">
                  <a:latin typeface="Arial" panose="020B0604020202020204" pitchFamily="34"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12    16      25 27</a:t>
              </a:r>
              <a:r>
                <a:rPr lang="en-US" altLang="zh-CN" dirty="0">
                  <a:latin typeface="Arial" panose="020B0604020202020204" pitchFamily="34"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X</a:t>
              </a:r>
            </a:p>
          </p:txBody>
        </p:sp>
        <p:sp>
          <p:nvSpPr>
            <p:cNvPr id="50205" name="Text Box 30"/>
            <p:cNvSpPr txBox="1"/>
            <p:nvPr/>
          </p:nvSpPr>
          <p:spPr>
            <a:xfrm>
              <a:off x="2970" y="440"/>
              <a:ext cx="181" cy="250"/>
            </a:xfrm>
            <a:prstGeom prst="rect">
              <a:avLst/>
            </a:prstGeom>
            <a:noFill/>
            <a:ln w="9525">
              <a:noFill/>
            </a:ln>
          </p:spPr>
          <p:txBody>
            <a:bodyPr anchor="t">
              <a:spAutoFit/>
            </a:bodyPr>
            <a:lstStyle/>
            <a:p>
              <a:pPr>
                <a:spcBef>
                  <a:spcPct val="50000"/>
                </a:spcBef>
              </a:pPr>
              <a:r>
                <a:rPr lang="en-US" altLang="zh-CN" sz="2000" i="1" dirty="0">
                  <a:latin typeface="Times New Roman" panose="02020603050405020304" pitchFamily="18" charset="0"/>
                  <a:ea typeface="宋体" panose="02010600030101010101" pitchFamily="2" charset="-122"/>
                </a:rPr>
                <a:t>Y</a:t>
              </a:r>
            </a:p>
          </p:txBody>
        </p:sp>
        <p:sp>
          <p:nvSpPr>
            <p:cNvPr id="50206" name="Line 31"/>
            <p:cNvSpPr/>
            <p:nvPr/>
          </p:nvSpPr>
          <p:spPr>
            <a:xfrm flipV="1">
              <a:off x="3197" y="455"/>
              <a:ext cx="0" cy="1587"/>
            </a:xfrm>
            <a:prstGeom prst="line">
              <a:avLst/>
            </a:prstGeom>
            <a:ln w="9525" cap="flat" cmpd="sng">
              <a:solidFill>
                <a:schemeClr val="tx1"/>
              </a:solidFill>
              <a:prstDash val="solid"/>
              <a:round/>
              <a:headEnd type="none" w="med" len="med"/>
              <a:tailEnd type="triangle" w="sm" len="lg"/>
            </a:ln>
          </p:spPr>
        </p:sp>
        <p:sp>
          <p:nvSpPr>
            <p:cNvPr id="50207" name="Arc 32"/>
            <p:cNvSpPr/>
            <p:nvPr/>
          </p:nvSpPr>
          <p:spPr>
            <a:xfrm flipV="1">
              <a:off x="3197" y="436"/>
              <a:ext cx="1542" cy="1315"/>
            </a:xfrm>
            <a:custGeom>
              <a:avLst/>
              <a:gdLst/>
              <a:ahLst/>
              <a:cxnLst>
                <a:cxn ang="0">
                  <a:pos x="0" y="0"/>
                </a:cxn>
                <a:cxn ang="0">
                  <a:pos x="8" y="4"/>
                </a:cxn>
                <a:cxn ang="0">
                  <a:pos x="0" y="5"/>
                </a:cxn>
              </a:cxnLst>
              <a:rect l="0" t="0" r="0" b="0"/>
              <a:pathLst>
                <a:path w="20978" h="21600" fill="none">
                  <a:moveTo>
                    <a:pt x="-1" y="0"/>
                  </a:moveTo>
                  <a:cubicBezTo>
                    <a:pt x="9947" y="0"/>
                    <a:pt x="18608" y="6793"/>
                    <a:pt x="20978" y="16453"/>
                  </a:cubicBezTo>
                </a:path>
                <a:path w="20978" h="21600" stroke="0">
                  <a:moveTo>
                    <a:pt x="-1" y="0"/>
                  </a:moveTo>
                  <a:cubicBezTo>
                    <a:pt x="9947" y="0"/>
                    <a:pt x="18608" y="6793"/>
                    <a:pt x="20978" y="16453"/>
                  </a:cubicBezTo>
                  <a:lnTo>
                    <a:pt x="0" y="21600"/>
                  </a:lnTo>
                  <a:lnTo>
                    <a:pt x="-1" y="0"/>
                  </a:lnTo>
                  <a:close/>
                </a:path>
              </a:pathLst>
            </a:custGeom>
            <a:noFill/>
            <a:ln w="12700" cap="flat" cmpd="sng">
              <a:solidFill>
                <a:schemeClr val="tx1"/>
              </a:solidFill>
              <a:prstDash val="dash"/>
              <a:round/>
              <a:headEnd type="none" w="med" len="med"/>
              <a:tailEnd type="none" w="med" len="med"/>
            </a:ln>
          </p:spPr>
          <p:txBody>
            <a:bodyPr/>
            <a:lstStyle/>
            <a:p>
              <a:endParaRPr lang="zh-CN" altLang="en-US"/>
            </a:p>
          </p:txBody>
        </p:sp>
        <p:sp>
          <p:nvSpPr>
            <p:cNvPr id="50208" name="Oval 33"/>
            <p:cNvSpPr/>
            <p:nvPr/>
          </p:nvSpPr>
          <p:spPr>
            <a:xfrm>
              <a:off x="4457" y="1140"/>
              <a:ext cx="91" cy="91"/>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50209" name="Oval 34"/>
            <p:cNvSpPr/>
            <p:nvPr/>
          </p:nvSpPr>
          <p:spPr>
            <a:xfrm>
              <a:off x="4024" y="1503"/>
              <a:ext cx="91" cy="91"/>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50210" name="Oval 35"/>
            <p:cNvSpPr/>
            <p:nvPr/>
          </p:nvSpPr>
          <p:spPr>
            <a:xfrm>
              <a:off x="4604" y="935"/>
              <a:ext cx="91" cy="91"/>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50211" name="Oval 36"/>
            <p:cNvSpPr/>
            <p:nvPr/>
          </p:nvSpPr>
          <p:spPr>
            <a:xfrm>
              <a:off x="3753" y="1603"/>
              <a:ext cx="91" cy="91"/>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50212" name="Text Box 37"/>
            <p:cNvSpPr txBox="1"/>
            <p:nvPr/>
          </p:nvSpPr>
          <p:spPr>
            <a:xfrm>
              <a:off x="3560" y="2069"/>
              <a:ext cx="1543" cy="173"/>
            </a:xfrm>
            <a:prstGeom prst="rect">
              <a:avLst/>
            </a:prstGeom>
            <a:noFill/>
            <a:ln w="9525">
              <a:noFill/>
            </a:ln>
          </p:spPr>
          <p:txBody>
            <a:bodyPr lIns="0" tIns="0" rIns="0" bIns="0" anchor="t">
              <a:spAutoFit/>
            </a:bodyPr>
            <a:lstStyle/>
            <a:p>
              <a:pPr>
                <a:spcBef>
                  <a:spcPct val="50000"/>
                </a:spcBef>
              </a:pPr>
              <a:r>
                <a:rPr lang="zh-CN" altLang="en-US" dirty="0">
                  <a:latin typeface="Arial" panose="020B0604020202020204" pitchFamily="34" charset="0"/>
                  <a:ea typeface="宋体" panose="02010600030101010101" pitchFamily="2" charset="-122"/>
                </a:rPr>
                <a:t>第二代种群及其适应度</a:t>
              </a:r>
            </a:p>
          </p:txBody>
        </p:sp>
      </p:grpSp>
      <p:grpSp>
        <p:nvGrpSpPr>
          <p:cNvPr id="50213" name="Group 38"/>
          <p:cNvGrpSpPr/>
          <p:nvPr/>
        </p:nvGrpSpPr>
        <p:grpSpPr>
          <a:xfrm>
            <a:off x="666750" y="3538538"/>
            <a:ext cx="3689350" cy="2828925"/>
            <a:chOff x="420" y="2229"/>
            <a:chExt cx="2324" cy="1782"/>
          </a:xfrm>
        </p:grpSpPr>
        <p:grpSp>
          <p:nvGrpSpPr>
            <p:cNvPr id="50214" name="Group 39"/>
            <p:cNvGrpSpPr/>
            <p:nvPr/>
          </p:nvGrpSpPr>
          <p:grpSpPr>
            <a:xfrm>
              <a:off x="420" y="2229"/>
              <a:ext cx="2324" cy="1606"/>
              <a:chOff x="420" y="2229"/>
              <a:chExt cx="2324" cy="1606"/>
            </a:xfrm>
          </p:grpSpPr>
          <p:sp>
            <p:nvSpPr>
              <p:cNvPr id="50215" name="Text Box 40"/>
              <p:cNvSpPr txBox="1"/>
              <p:nvPr/>
            </p:nvSpPr>
            <p:spPr>
              <a:xfrm>
                <a:off x="1645" y="2592"/>
                <a:ext cx="499" cy="288"/>
              </a:xfrm>
              <a:prstGeom prst="rect">
                <a:avLst/>
              </a:prstGeom>
              <a:noFill/>
              <a:ln w="9525">
                <a:noFill/>
              </a:ln>
            </p:spPr>
            <p:txBody>
              <a:bodyPr anchor="t">
                <a:spAutoFit/>
              </a:bodyPr>
              <a:lstStyle/>
              <a:p>
                <a:pPr>
                  <a:spcBef>
                    <a:spcPct val="50000"/>
                  </a:spcBef>
                </a:pPr>
                <a:r>
                  <a:rPr lang="en-US" altLang="zh-CN" sz="2400" i="1" dirty="0">
                    <a:latin typeface="Times New Roman" panose="02020603050405020304" pitchFamily="18" charset="0"/>
                    <a:ea typeface="宋体" panose="02010600030101010101" pitchFamily="2" charset="-122"/>
                  </a:rPr>
                  <a:t>y</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x</a:t>
                </a:r>
                <a:r>
                  <a:rPr lang="en-US" altLang="zh-CN" sz="2400" baseline="30000" dirty="0">
                    <a:latin typeface="Times New Roman" panose="02020603050405020304" pitchFamily="18" charset="0"/>
                    <a:ea typeface="宋体" panose="02010600030101010101" pitchFamily="2" charset="-122"/>
                  </a:rPr>
                  <a:t>2</a:t>
                </a:r>
              </a:p>
            </p:txBody>
          </p:sp>
          <p:sp>
            <p:nvSpPr>
              <p:cNvPr id="50216" name="Line 41"/>
              <p:cNvSpPr/>
              <p:nvPr/>
            </p:nvSpPr>
            <p:spPr>
              <a:xfrm flipV="1">
                <a:off x="420" y="3556"/>
                <a:ext cx="2267" cy="0"/>
              </a:xfrm>
              <a:prstGeom prst="line">
                <a:avLst/>
              </a:prstGeom>
              <a:ln w="9525" cap="flat" cmpd="sng">
                <a:solidFill>
                  <a:schemeClr val="tx1"/>
                </a:solidFill>
                <a:prstDash val="solid"/>
                <a:round/>
                <a:headEnd type="none" w="med" len="med"/>
                <a:tailEnd type="triangle" w="sm" len="lg"/>
              </a:ln>
            </p:spPr>
          </p:sp>
          <p:sp>
            <p:nvSpPr>
              <p:cNvPr id="50217" name="Text Box 42"/>
              <p:cNvSpPr txBox="1"/>
              <p:nvPr/>
            </p:nvSpPr>
            <p:spPr>
              <a:xfrm>
                <a:off x="793" y="3566"/>
                <a:ext cx="1951" cy="250"/>
              </a:xfrm>
              <a:prstGeom prst="rect">
                <a:avLst/>
              </a:prstGeom>
              <a:noFill/>
              <a:ln w="9525">
                <a:noFill/>
              </a:ln>
            </p:spPr>
            <p:txBody>
              <a:bodyPr anchor="t">
                <a:spAutoFit/>
              </a:bodyPr>
              <a:lstStyle/>
              <a:p>
                <a:pPr>
                  <a:spcBef>
                    <a:spcPct val="50000"/>
                  </a:spcBef>
                </a:pPr>
                <a:r>
                  <a:rPr lang="zh-CN" altLang="en-US" dirty="0">
                    <a:latin typeface="Arial" panose="020B0604020202020204" pitchFamily="34"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9           19  24 28</a:t>
                </a:r>
                <a:r>
                  <a:rPr lang="en-US" altLang="zh-CN" dirty="0">
                    <a:latin typeface="Arial" panose="020B0604020202020204" pitchFamily="34"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X</a:t>
                </a:r>
              </a:p>
            </p:txBody>
          </p:sp>
          <p:sp>
            <p:nvSpPr>
              <p:cNvPr id="50218" name="Text Box 43"/>
              <p:cNvSpPr txBox="1"/>
              <p:nvPr/>
            </p:nvSpPr>
            <p:spPr>
              <a:xfrm>
                <a:off x="465" y="2233"/>
                <a:ext cx="181" cy="250"/>
              </a:xfrm>
              <a:prstGeom prst="rect">
                <a:avLst/>
              </a:prstGeom>
              <a:noFill/>
              <a:ln w="9525">
                <a:noFill/>
              </a:ln>
            </p:spPr>
            <p:txBody>
              <a:bodyPr anchor="t">
                <a:spAutoFit/>
              </a:bodyPr>
              <a:lstStyle/>
              <a:p>
                <a:pPr>
                  <a:spcBef>
                    <a:spcPct val="50000"/>
                  </a:spcBef>
                </a:pPr>
                <a:r>
                  <a:rPr lang="en-US" altLang="zh-CN" sz="2000" i="1" dirty="0">
                    <a:latin typeface="Times New Roman" panose="02020603050405020304" pitchFamily="18" charset="0"/>
                    <a:ea typeface="宋体" panose="02010600030101010101" pitchFamily="2" charset="-122"/>
                  </a:rPr>
                  <a:t>Y</a:t>
                </a:r>
              </a:p>
            </p:txBody>
          </p:sp>
          <p:sp>
            <p:nvSpPr>
              <p:cNvPr id="50219" name="Line 44"/>
              <p:cNvSpPr/>
              <p:nvPr/>
            </p:nvSpPr>
            <p:spPr>
              <a:xfrm flipV="1">
                <a:off x="692" y="2248"/>
                <a:ext cx="0" cy="1587"/>
              </a:xfrm>
              <a:prstGeom prst="line">
                <a:avLst/>
              </a:prstGeom>
              <a:ln w="9525" cap="flat" cmpd="sng">
                <a:solidFill>
                  <a:schemeClr val="tx1"/>
                </a:solidFill>
                <a:prstDash val="solid"/>
                <a:round/>
                <a:headEnd type="none" w="med" len="med"/>
                <a:tailEnd type="triangle" w="sm" len="lg"/>
              </a:ln>
            </p:spPr>
          </p:sp>
          <p:sp>
            <p:nvSpPr>
              <p:cNvPr id="50220" name="Arc 45"/>
              <p:cNvSpPr/>
              <p:nvPr/>
            </p:nvSpPr>
            <p:spPr>
              <a:xfrm flipV="1">
                <a:off x="692" y="2229"/>
                <a:ext cx="1542" cy="1315"/>
              </a:xfrm>
              <a:custGeom>
                <a:avLst/>
                <a:gdLst/>
                <a:ahLst/>
                <a:cxnLst>
                  <a:cxn ang="0">
                    <a:pos x="0" y="0"/>
                  </a:cxn>
                  <a:cxn ang="0">
                    <a:pos x="8" y="4"/>
                  </a:cxn>
                  <a:cxn ang="0">
                    <a:pos x="0" y="5"/>
                  </a:cxn>
                </a:cxnLst>
                <a:rect l="0" t="0" r="0" b="0"/>
                <a:pathLst>
                  <a:path w="20978" h="21600" fill="none">
                    <a:moveTo>
                      <a:pt x="-1" y="0"/>
                    </a:moveTo>
                    <a:cubicBezTo>
                      <a:pt x="9947" y="0"/>
                      <a:pt x="18608" y="6793"/>
                      <a:pt x="20978" y="16453"/>
                    </a:cubicBezTo>
                  </a:path>
                  <a:path w="20978" h="21600" stroke="0">
                    <a:moveTo>
                      <a:pt x="-1" y="0"/>
                    </a:moveTo>
                    <a:cubicBezTo>
                      <a:pt x="9947" y="0"/>
                      <a:pt x="18608" y="6793"/>
                      <a:pt x="20978" y="16453"/>
                    </a:cubicBezTo>
                    <a:lnTo>
                      <a:pt x="0" y="21600"/>
                    </a:lnTo>
                    <a:lnTo>
                      <a:pt x="-1" y="0"/>
                    </a:lnTo>
                    <a:close/>
                  </a:path>
                </a:pathLst>
              </a:custGeom>
              <a:noFill/>
              <a:ln w="12700" cap="flat" cmpd="sng">
                <a:solidFill>
                  <a:schemeClr val="tx1"/>
                </a:solidFill>
                <a:prstDash val="dash"/>
                <a:round/>
                <a:headEnd type="none" w="med" len="med"/>
                <a:tailEnd type="none" w="med" len="med"/>
              </a:ln>
            </p:spPr>
            <p:txBody>
              <a:bodyPr/>
              <a:lstStyle/>
              <a:p>
                <a:endParaRPr lang="zh-CN" altLang="en-US"/>
              </a:p>
            </p:txBody>
          </p:sp>
          <p:sp>
            <p:nvSpPr>
              <p:cNvPr id="50221" name="Oval 46"/>
              <p:cNvSpPr/>
              <p:nvPr/>
            </p:nvSpPr>
            <p:spPr>
              <a:xfrm>
                <a:off x="2106" y="2711"/>
                <a:ext cx="91" cy="91"/>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50222" name="Oval 47"/>
              <p:cNvSpPr/>
              <p:nvPr/>
            </p:nvSpPr>
            <p:spPr>
              <a:xfrm>
                <a:off x="1905" y="2998"/>
                <a:ext cx="91" cy="91"/>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50223" name="Oval 48"/>
              <p:cNvSpPr/>
              <p:nvPr/>
            </p:nvSpPr>
            <p:spPr>
              <a:xfrm>
                <a:off x="1693" y="3156"/>
                <a:ext cx="91" cy="91"/>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50224" name="Oval 49"/>
              <p:cNvSpPr/>
              <p:nvPr/>
            </p:nvSpPr>
            <p:spPr>
              <a:xfrm>
                <a:off x="1160" y="3417"/>
                <a:ext cx="91" cy="91"/>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sp>
          <p:nvSpPr>
            <p:cNvPr id="50225" name="Text Box 50"/>
            <p:cNvSpPr txBox="1"/>
            <p:nvPr/>
          </p:nvSpPr>
          <p:spPr>
            <a:xfrm>
              <a:off x="1111" y="3838"/>
              <a:ext cx="1543" cy="173"/>
            </a:xfrm>
            <a:prstGeom prst="rect">
              <a:avLst/>
            </a:prstGeom>
            <a:noFill/>
            <a:ln w="9525">
              <a:noFill/>
            </a:ln>
          </p:spPr>
          <p:txBody>
            <a:bodyPr lIns="0" tIns="0" rIns="0" bIns="0" anchor="t">
              <a:spAutoFit/>
            </a:bodyPr>
            <a:lstStyle/>
            <a:p>
              <a:pPr>
                <a:spcBef>
                  <a:spcPct val="50000"/>
                </a:spcBef>
              </a:pPr>
              <a:r>
                <a:rPr lang="zh-CN" altLang="en-US" dirty="0">
                  <a:latin typeface="Arial" panose="020B0604020202020204" pitchFamily="34" charset="0"/>
                  <a:ea typeface="宋体" panose="02010600030101010101" pitchFamily="2" charset="-122"/>
                </a:rPr>
                <a:t>第三代种群及其适应度</a:t>
              </a:r>
            </a:p>
          </p:txBody>
        </p:sp>
      </p:grpSp>
      <p:grpSp>
        <p:nvGrpSpPr>
          <p:cNvPr id="50226" name="Group 51"/>
          <p:cNvGrpSpPr/>
          <p:nvPr/>
        </p:nvGrpSpPr>
        <p:grpSpPr>
          <a:xfrm>
            <a:off x="4716463" y="3500438"/>
            <a:ext cx="3781425" cy="2889250"/>
            <a:chOff x="2971" y="2205"/>
            <a:chExt cx="2382" cy="1820"/>
          </a:xfrm>
        </p:grpSpPr>
        <p:sp>
          <p:nvSpPr>
            <p:cNvPr id="50227" name="Line 52"/>
            <p:cNvSpPr/>
            <p:nvPr/>
          </p:nvSpPr>
          <p:spPr>
            <a:xfrm flipV="1">
              <a:off x="4150" y="3294"/>
              <a:ext cx="0" cy="227"/>
            </a:xfrm>
            <a:prstGeom prst="line">
              <a:avLst/>
            </a:prstGeom>
            <a:ln w="9525" cap="flat" cmpd="sng">
              <a:solidFill>
                <a:schemeClr val="tx1"/>
              </a:solidFill>
              <a:prstDash val="dash"/>
              <a:round/>
              <a:headEnd type="none" w="med" len="med"/>
              <a:tailEnd type="none" w="med" len="med"/>
            </a:ln>
          </p:spPr>
        </p:sp>
        <p:sp>
          <p:nvSpPr>
            <p:cNvPr id="50228" name="Text Box 53"/>
            <p:cNvSpPr txBox="1"/>
            <p:nvPr/>
          </p:nvSpPr>
          <p:spPr>
            <a:xfrm>
              <a:off x="4196" y="2568"/>
              <a:ext cx="499" cy="288"/>
            </a:xfrm>
            <a:prstGeom prst="rect">
              <a:avLst/>
            </a:prstGeom>
            <a:noFill/>
            <a:ln w="9525">
              <a:noFill/>
            </a:ln>
          </p:spPr>
          <p:txBody>
            <a:bodyPr anchor="t">
              <a:spAutoFit/>
            </a:bodyPr>
            <a:lstStyle/>
            <a:p>
              <a:pPr>
                <a:spcBef>
                  <a:spcPct val="50000"/>
                </a:spcBef>
              </a:pPr>
              <a:r>
                <a:rPr lang="en-US" altLang="zh-CN" sz="2400" i="1" dirty="0">
                  <a:latin typeface="Times New Roman" panose="02020603050405020304" pitchFamily="18" charset="0"/>
                  <a:ea typeface="宋体" panose="02010600030101010101" pitchFamily="2" charset="-122"/>
                </a:rPr>
                <a:t>y</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x</a:t>
              </a:r>
              <a:r>
                <a:rPr lang="en-US" altLang="zh-CN" sz="2400" baseline="30000" dirty="0">
                  <a:latin typeface="Times New Roman" panose="02020603050405020304" pitchFamily="18" charset="0"/>
                  <a:ea typeface="宋体" panose="02010600030101010101" pitchFamily="2" charset="-122"/>
                </a:rPr>
                <a:t>2</a:t>
              </a:r>
            </a:p>
          </p:txBody>
        </p:sp>
        <p:sp>
          <p:nvSpPr>
            <p:cNvPr id="50229" name="Line 54"/>
            <p:cNvSpPr/>
            <p:nvPr/>
          </p:nvSpPr>
          <p:spPr>
            <a:xfrm flipV="1">
              <a:off x="2971" y="3532"/>
              <a:ext cx="2267" cy="0"/>
            </a:xfrm>
            <a:prstGeom prst="line">
              <a:avLst/>
            </a:prstGeom>
            <a:ln w="9525" cap="flat" cmpd="sng">
              <a:solidFill>
                <a:schemeClr val="tx1"/>
              </a:solidFill>
              <a:prstDash val="solid"/>
              <a:round/>
              <a:headEnd type="none" w="med" len="med"/>
              <a:tailEnd type="triangle" w="sm" len="lg"/>
            </a:ln>
          </p:spPr>
        </p:sp>
        <p:sp>
          <p:nvSpPr>
            <p:cNvPr id="50230" name="Text Box 55"/>
            <p:cNvSpPr txBox="1"/>
            <p:nvPr/>
          </p:nvSpPr>
          <p:spPr>
            <a:xfrm>
              <a:off x="3379" y="3542"/>
              <a:ext cx="1974" cy="250"/>
            </a:xfrm>
            <a:prstGeom prst="rect">
              <a:avLst/>
            </a:prstGeom>
            <a:noFill/>
            <a:ln w="9525">
              <a:noFill/>
            </a:ln>
          </p:spPr>
          <p:txBody>
            <a:bodyPr anchor="t">
              <a:spAutoFit/>
            </a:bodyPr>
            <a:lstStyle/>
            <a:p>
              <a:pPr>
                <a:spcBef>
                  <a:spcPct val="50000"/>
                </a:spcBef>
              </a:pPr>
              <a:r>
                <a:rPr lang="zh-CN" altLang="en-US" dirty="0">
                  <a:latin typeface="Arial" panose="020B0604020202020204" pitchFamily="34"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16     24 28 31</a:t>
              </a:r>
              <a:r>
                <a:rPr lang="en-US" altLang="zh-CN" dirty="0">
                  <a:latin typeface="Arial" panose="020B0604020202020204" pitchFamily="34"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X</a:t>
              </a:r>
            </a:p>
          </p:txBody>
        </p:sp>
        <p:sp>
          <p:nvSpPr>
            <p:cNvPr id="50231" name="Line 56"/>
            <p:cNvSpPr/>
            <p:nvPr/>
          </p:nvSpPr>
          <p:spPr>
            <a:xfrm flipV="1">
              <a:off x="3243" y="2224"/>
              <a:ext cx="0" cy="1587"/>
            </a:xfrm>
            <a:prstGeom prst="line">
              <a:avLst/>
            </a:prstGeom>
            <a:ln w="9525" cap="flat" cmpd="sng">
              <a:solidFill>
                <a:schemeClr val="tx1"/>
              </a:solidFill>
              <a:prstDash val="solid"/>
              <a:round/>
              <a:headEnd type="none" w="med" len="med"/>
              <a:tailEnd type="triangle" w="sm" len="lg"/>
            </a:ln>
          </p:spPr>
        </p:sp>
        <p:sp>
          <p:nvSpPr>
            <p:cNvPr id="50232" name="Arc 57"/>
            <p:cNvSpPr/>
            <p:nvPr/>
          </p:nvSpPr>
          <p:spPr>
            <a:xfrm flipV="1">
              <a:off x="3243" y="2205"/>
              <a:ext cx="1542" cy="1315"/>
            </a:xfrm>
            <a:custGeom>
              <a:avLst/>
              <a:gdLst/>
              <a:ahLst/>
              <a:cxnLst>
                <a:cxn ang="0">
                  <a:pos x="0" y="0"/>
                </a:cxn>
                <a:cxn ang="0">
                  <a:pos x="8" y="4"/>
                </a:cxn>
                <a:cxn ang="0">
                  <a:pos x="0" y="5"/>
                </a:cxn>
              </a:cxnLst>
              <a:rect l="0" t="0" r="0" b="0"/>
              <a:pathLst>
                <a:path w="20978" h="21600" fill="none">
                  <a:moveTo>
                    <a:pt x="-1" y="0"/>
                  </a:moveTo>
                  <a:cubicBezTo>
                    <a:pt x="9947" y="0"/>
                    <a:pt x="18608" y="6793"/>
                    <a:pt x="20978" y="16453"/>
                  </a:cubicBezTo>
                </a:path>
                <a:path w="20978" h="21600" stroke="0">
                  <a:moveTo>
                    <a:pt x="-1" y="0"/>
                  </a:moveTo>
                  <a:cubicBezTo>
                    <a:pt x="9947" y="0"/>
                    <a:pt x="18608" y="6793"/>
                    <a:pt x="20978" y="16453"/>
                  </a:cubicBezTo>
                  <a:lnTo>
                    <a:pt x="0" y="21600"/>
                  </a:lnTo>
                  <a:lnTo>
                    <a:pt x="-1" y="0"/>
                  </a:lnTo>
                  <a:close/>
                </a:path>
              </a:pathLst>
            </a:custGeom>
            <a:noFill/>
            <a:ln w="12700" cap="flat" cmpd="sng">
              <a:solidFill>
                <a:schemeClr val="tx1"/>
              </a:solidFill>
              <a:prstDash val="dash"/>
              <a:round/>
              <a:headEnd type="none" w="med" len="med"/>
              <a:tailEnd type="none" w="med" len="med"/>
            </a:ln>
          </p:spPr>
          <p:txBody>
            <a:bodyPr/>
            <a:lstStyle/>
            <a:p>
              <a:endParaRPr lang="zh-CN" altLang="en-US"/>
            </a:p>
          </p:txBody>
        </p:sp>
        <p:sp>
          <p:nvSpPr>
            <p:cNvPr id="50233" name="Line 58"/>
            <p:cNvSpPr/>
            <p:nvPr/>
          </p:nvSpPr>
          <p:spPr>
            <a:xfrm>
              <a:off x="4785" y="2523"/>
              <a:ext cx="0" cy="997"/>
            </a:xfrm>
            <a:prstGeom prst="line">
              <a:avLst/>
            </a:prstGeom>
            <a:ln w="9525" cap="flat" cmpd="sng">
              <a:solidFill>
                <a:schemeClr val="tx1"/>
              </a:solidFill>
              <a:prstDash val="dash"/>
              <a:round/>
              <a:headEnd type="none" w="med" len="med"/>
              <a:tailEnd type="none" w="med" len="med"/>
            </a:ln>
          </p:spPr>
        </p:sp>
        <p:sp>
          <p:nvSpPr>
            <p:cNvPr id="50234" name="Oval 59"/>
            <p:cNvSpPr/>
            <p:nvPr/>
          </p:nvSpPr>
          <p:spPr>
            <a:xfrm>
              <a:off x="4105" y="3249"/>
              <a:ext cx="91" cy="91"/>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50235" name="Line 60"/>
            <p:cNvSpPr/>
            <p:nvPr/>
          </p:nvSpPr>
          <p:spPr>
            <a:xfrm flipV="1">
              <a:off x="4694" y="2750"/>
              <a:ext cx="0" cy="771"/>
            </a:xfrm>
            <a:prstGeom prst="line">
              <a:avLst/>
            </a:prstGeom>
            <a:ln w="9525" cap="flat" cmpd="sng">
              <a:solidFill>
                <a:schemeClr val="tx1"/>
              </a:solidFill>
              <a:prstDash val="dash"/>
              <a:round/>
              <a:headEnd type="none" w="med" len="med"/>
              <a:tailEnd type="none" w="med" len="med"/>
            </a:ln>
          </p:spPr>
        </p:sp>
        <p:sp>
          <p:nvSpPr>
            <p:cNvPr id="50236" name="Line 61"/>
            <p:cNvSpPr/>
            <p:nvPr/>
          </p:nvSpPr>
          <p:spPr>
            <a:xfrm flipV="1">
              <a:off x="4522" y="2962"/>
              <a:ext cx="0" cy="542"/>
            </a:xfrm>
            <a:prstGeom prst="line">
              <a:avLst/>
            </a:prstGeom>
            <a:ln w="9525" cap="flat" cmpd="sng">
              <a:solidFill>
                <a:schemeClr val="tx1"/>
              </a:solidFill>
              <a:prstDash val="dash"/>
              <a:round/>
              <a:headEnd type="none" w="med" len="med"/>
              <a:tailEnd type="none" w="med" len="med"/>
            </a:ln>
          </p:spPr>
        </p:sp>
        <p:sp>
          <p:nvSpPr>
            <p:cNvPr id="50237" name="Oval 62"/>
            <p:cNvSpPr/>
            <p:nvPr/>
          </p:nvSpPr>
          <p:spPr>
            <a:xfrm>
              <a:off x="4468" y="2931"/>
              <a:ext cx="91" cy="91"/>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50238" name="Oval 63"/>
            <p:cNvSpPr/>
            <p:nvPr/>
          </p:nvSpPr>
          <p:spPr>
            <a:xfrm>
              <a:off x="4649" y="2704"/>
              <a:ext cx="91" cy="91"/>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50239" name="Oval 64"/>
            <p:cNvSpPr/>
            <p:nvPr/>
          </p:nvSpPr>
          <p:spPr>
            <a:xfrm>
              <a:off x="4740" y="2478"/>
              <a:ext cx="91" cy="91"/>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50240" name="Text Box 65"/>
            <p:cNvSpPr txBox="1"/>
            <p:nvPr/>
          </p:nvSpPr>
          <p:spPr>
            <a:xfrm>
              <a:off x="3662" y="3852"/>
              <a:ext cx="1543" cy="173"/>
            </a:xfrm>
            <a:prstGeom prst="rect">
              <a:avLst/>
            </a:prstGeom>
            <a:noFill/>
            <a:ln w="9525">
              <a:noFill/>
            </a:ln>
          </p:spPr>
          <p:txBody>
            <a:bodyPr lIns="0" tIns="0" rIns="0" bIns="0" anchor="t">
              <a:spAutoFit/>
            </a:bodyPr>
            <a:lstStyle/>
            <a:p>
              <a:pPr>
                <a:spcBef>
                  <a:spcPct val="50000"/>
                </a:spcBef>
              </a:pPr>
              <a:r>
                <a:rPr lang="zh-CN" altLang="en-US" dirty="0">
                  <a:latin typeface="Arial" panose="020B0604020202020204" pitchFamily="34" charset="0"/>
                  <a:ea typeface="宋体" panose="02010600030101010101" pitchFamily="2" charset="-122"/>
                </a:rPr>
                <a:t>第四代种群及其适应度</a:t>
              </a:r>
            </a:p>
          </p:txBody>
        </p:sp>
      </p:gr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p:cNvSpPr>
          <p:nvPr>
            <p:ph type="body" sz="half" idx="1"/>
          </p:nvPr>
        </p:nvSpPr>
        <p:spPr>
          <a:xfrm>
            <a:off x="457200" y="1338263"/>
            <a:ext cx="8001000" cy="5092700"/>
          </a:xfrm>
        </p:spPr>
        <p:txBody>
          <a:bodyPr wrap="square" lIns="91440" tIns="45720" rIns="91440" bIns="45720" anchor="t"/>
          <a:lstStyle/>
          <a:p>
            <a:r>
              <a:rPr lang="zh-CN" altLang="en-US" sz="2400" dirty="0">
                <a:solidFill>
                  <a:srgbClr val="FF3300"/>
                </a:solidFill>
                <a:ea typeface="楷体_GB2312" pitchFamily="49" charset="-122"/>
              </a:rPr>
              <a:t>求一元函数</a:t>
            </a:r>
            <a:r>
              <a:rPr lang="en-US" altLang="zh-CN" sz="2400" dirty="0">
                <a:solidFill>
                  <a:srgbClr val="FF3300"/>
                </a:solidFill>
                <a:ea typeface="楷体_GB2312" pitchFamily="49" charset="-122"/>
              </a:rPr>
              <a:t>f(x)</a:t>
            </a:r>
            <a:r>
              <a:rPr lang="zh-CN" altLang="en-US" sz="2400" dirty="0">
                <a:solidFill>
                  <a:srgbClr val="FF3300"/>
                </a:solidFill>
                <a:ea typeface="楷体_GB2312" pitchFamily="49" charset="-122"/>
              </a:rPr>
              <a:t>的最大值： </a:t>
            </a:r>
          </a:p>
          <a:p>
            <a:endParaRPr lang="zh-CN" altLang="en-US" sz="2400" dirty="0">
              <a:solidFill>
                <a:srgbClr val="FF3300"/>
              </a:solidFill>
              <a:ea typeface="楷体_GB2312" pitchFamily="49" charset="-122"/>
            </a:endParaRPr>
          </a:p>
          <a:p>
            <a:endParaRPr lang="zh-CN" altLang="en-US" sz="2400" dirty="0">
              <a:solidFill>
                <a:srgbClr val="FF3300"/>
              </a:solidFill>
              <a:ea typeface="楷体_GB2312" pitchFamily="49" charset="-122"/>
            </a:endParaRPr>
          </a:p>
          <a:p>
            <a:pPr>
              <a:buNone/>
            </a:pPr>
            <a:r>
              <a:rPr lang="zh-CN" altLang="en-US" sz="2400" dirty="0">
                <a:solidFill>
                  <a:srgbClr val="FF3300"/>
                </a:solidFill>
                <a:ea typeface="楷体_GB2312" pitchFamily="49" charset="-122"/>
              </a:rPr>
              <a:t>要求求解精度到</a:t>
            </a:r>
            <a:r>
              <a:rPr lang="en-US" altLang="zh-CN" sz="2400" dirty="0">
                <a:solidFill>
                  <a:srgbClr val="FF3300"/>
                </a:solidFill>
                <a:ea typeface="楷体_GB2312" pitchFamily="49" charset="-122"/>
              </a:rPr>
              <a:t>6</a:t>
            </a:r>
            <a:r>
              <a:rPr lang="zh-CN" altLang="en-US" sz="2400" dirty="0">
                <a:solidFill>
                  <a:srgbClr val="FF3300"/>
                </a:solidFill>
                <a:ea typeface="楷体_GB2312" pitchFamily="49" charset="-122"/>
              </a:rPr>
              <a:t>位小数</a:t>
            </a:r>
          </a:p>
        </p:txBody>
      </p:sp>
      <p:graphicFrame>
        <p:nvGraphicFramePr>
          <p:cNvPr id="51203" name="Object 4"/>
          <p:cNvGraphicFramePr>
            <a:graphicFrameLocks noGrp="1" noChangeAspect="1"/>
          </p:cNvGraphicFramePr>
          <p:nvPr>
            <p:ph sz="half" idx="2"/>
          </p:nvPr>
        </p:nvGraphicFramePr>
        <p:xfrm>
          <a:off x="1219200" y="2057400"/>
          <a:ext cx="7467600" cy="609600"/>
        </p:xfrm>
        <a:graphic>
          <a:graphicData uri="http://schemas.openxmlformats.org/presentationml/2006/ole">
            <mc:AlternateContent xmlns:mc="http://schemas.openxmlformats.org/markup-compatibility/2006">
              <mc:Choice xmlns:v="urn:schemas-microsoft-com:vml" Requires="v">
                <p:oleObj spid="_x0000_s11271" r:id="rId3" imgW="2489200" imgH="203200" progId="Equation.3">
                  <p:embed/>
                </p:oleObj>
              </mc:Choice>
              <mc:Fallback>
                <p:oleObj r:id="rId3" imgW="2489200" imgH="203200" progId="Equation.3">
                  <p:embed/>
                  <p:pic>
                    <p:nvPicPr>
                      <p:cNvPr id="0" name="图片 3083"/>
                      <p:cNvPicPr/>
                      <p:nvPr/>
                    </p:nvPicPr>
                    <p:blipFill>
                      <a:blip r:embed="rId4"/>
                      <a:stretch>
                        <a:fillRect/>
                      </a:stretch>
                    </p:blipFill>
                    <p:spPr>
                      <a:xfrm>
                        <a:off x="1219200" y="2057400"/>
                        <a:ext cx="7467600" cy="609600"/>
                      </a:xfrm>
                      <a:prstGeom prst="rect">
                        <a:avLst/>
                      </a:prstGeom>
                      <a:gradFill rotWithShape="1">
                        <a:gsLst>
                          <a:gs pos="0">
                            <a:srgbClr val="CCFFFF"/>
                          </a:gs>
                          <a:gs pos="100000">
                            <a:schemeClr val="tx1">
                              <a:alpha val="24001"/>
                            </a:schemeClr>
                          </a:gs>
                        </a:gsLst>
                        <a:path path="shape">
                          <a:fillToRect l="50000" t="50000" r="50000" b="50000"/>
                        </a:path>
                        <a:tileRect/>
                      </a:gradFill>
                      <a:ln w="38100">
                        <a:miter/>
                      </a:ln>
                    </p:spPr>
                  </p:pic>
                </p:oleObj>
              </mc:Fallback>
            </mc:AlternateContent>
          </a:graphicData>
        </a:graphic>
      </p:graphicFrame>
      <p:pic>
        <p:nvPicPr>
          <p:cNvPr id="110598" name="Picture 6"/>
          <p:cNvPicPr>
            <a:picLocks noChangeAspect="1"/>
          </p:cNvPicPr>
          <p:nvPr/>
        </p:nvPicPr>
        <p:blipFill>
          <a:blip r:embed="rId5"/>
          <a:stretch>
            <a:fillRect/>
          </a:stretch>
        </p:blipFill>
        <p:spPr>
          <a:xfrm>
            <a:off x="1905000" y="3352800"/>
            <a:ext cx="5688013" cy="3111500"/>
          </a:xfrm>
          <a:prstGeom prst="rect">
            <a:avLst/>
          </a:prstGeom>
          <a:noFill/>
          <a:ln w="9525">
            <a:noFill/>
          </a:ln>
        </p:spPr>
      </p:pic>
      <p:sp>
        <p:nvSpPr>
          <p:cNvPr id="3" name="标题 2">
            <a:extLst>
              <a:ext uri="{FF2B5EF4-FFF2-40B4-BE49-F238E27FC236}">
                <a16:creationId xmlns:a16="http://schemas.microsoft.com/office/drawing/2014/main" id="{E35D3E37-C0E3-4B5E-B5B0-78FB2779EF5B}"/>
              </a:ext>
            </a:extLst>
          </p:cNvPr>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0598"/>
                                        </p:tgtEl>
                                        <p:attrNameLst>
                                          <p:attrName>style.visibility</p:attrName>
                                        </p:attrNameLst>
                                      </p:cBhvr>
                                      <p:to>
                                        <p:strVal val="visible"/>
                                      </p:to>
                                    </p:set>
                                    <p:animEffect transition="in" filter="checkerboard(across)">
                                      <p:cBhvr>
                                        <p:cTn id="7" dur="500"/>
                                        <p:tgtEl>
                                          <p:spTgt spid="110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Rot="1"/>
          </p:cNvSpPr>
          <p:nvPr/>
        </p:nvSpPr>
        <p:spPr>
          <a:xfrm>
            <a:off x="609600" y="1524000"/>
            <a:ext cx="7924800" cy="4876800"/>
          </a:xfrm>
          <a:prstGeom prst="rect">
            <a:avLst/>
          </a:prstGeom>
          <a:noFill/>
          <a:ln w="9525">
            <a:noFill/>
          </a:ln>
        </p:spPr>
        <p:txBody>
          <a:bodyPr anchor="t"/>
          <a:lstStyle/>
          <a:p>
            <a:pPr marL="444500" indent="-444500" eaLnBrk="0" hangingPunct="0">
              <a:lnSpc>
                <a:spcPct val="120000"/>
              </a:lnSpc>
              <a:spcBef>
                <a:spcPct val="10000"/>
              </a:spcBef>
              <a:buClr>
                <a:schemeClr val="hlink"/>
              </a:buClr>
              <a:buFont typeface="Wingdings" panose="05000000000000000000" pitchFamily="2" charset="2"/>
              <a:buChar char="v"/>
            </a:pPr>
            <a:r>
              <a:rPr lang="zh-CN" altLang="en-US" sz="2800" dirty="0">
                <a:latin typeface="Verdana" panose="020B0604030504040204" pitchFamily="34" charset="0"/>
                <a:ea typeface="黑体" panose="02010609060101010101" pitchFamily="2" charset="-122"/>
              </a:rPr>
              <a:t>编码</a:t>
            </a:r>
          </a:p>
          <a:p>
            <a:pPr marL="444500" indent="-444500" eaLnBrk="0" hangingPunct="0">
              <a:lnSpc>
                <a:spcPct val="120000"/>
              </a:lnSpc>
              <a:spcBef>
                <a:spcPct val="10000"/>
              </a:spcBef>
              <a:buClr>
                <a:srgbClr val="FF00FF"/>
              </a:buClr>
              <a:buSzPct val="50000"/>
              <a:buFont typeface="Wingdings" panose="05000000000000000000" pitchFamily="2" charset="2"/>
              <a:buNone/>
            </a:pPr>
            <a:r>
              <a:rPr lang="zh-CN" altLang="en-US" sz="2800" dirty="0">
                <a:solidFill>
                  <a:schemeClr val="accent1"/>
                </a:solidFill>
                <a:latin typeface="Verdana" panose="020B0604030504040204" pitchFamily="34" charset="0"/>
                <a:ea typeface="楷体_GB2312" pitchFamily="49" charset="-122"/>
              </a:rPr>
              <a:t>     表现型：</a:t>
            </a:r>
            <a:r>
              <a:rPr lang="en-US" altLang="zh-CN" sz="2800" i="1" dirty="0">
                <a:solidFill>
                  <a:schemeClr val="accent1"/>
                </a:solidFill>
                <a:latin typeface="Verdana" panose="020B0604030504040204" pitchFamily="34" charset="0"/>
                <a:ea typeface="楷体_GB2312" pitchFamily="49" charset="-122"/>
              </a:rPr>
              <a:t>x</a:t>
            </a:r>
          </a:p>
          <a:p>
            <a:pPr marL="444500" indent="-444500" eaLnBrk="0" hangingPunct="0">
              <a:lnSpc>
                <a:spcPct val="120000"/>
              </a:lnSpc>
              <a:spcBef>
                <a:spcPct val="10000"/>
              </a:spcBef>
              <a:buClr>
                <a:srgbClr val="FF00FF"/>
              </a:buClr>
              <a:buSzPct val="50000"/>
              <a:buFont typeface="Wingdings" panose="05000000000000000000" pitchFamily="2" charset="2"/>
              <a:buNone/>
            </a:pPr>
            <a:r>
              <a:rPr lang="en-US" altLang="zh-CN" sz="2800" dirty="0">
                <a:solidFill>
                  <a:schemeClr val="accent1"/>
                </a:solidFill>
                <a:latin typeface="Verdana" panose="020B0604030504040204" pitchFamily="34" charset="0"/>
                <a:ea typeface="楷体_GB2312" pitchFamily="49" charset="-122"/>
              </a:rPr>
              <a:t>     </a:t>
            </a:r>
            <a:r>
              <a:rPr lang="zh-CN" altLang="en-US" sz="2800" dirty="0">
                <a:solidFill>
                  <a:schemeClr val="accent1"/>
                </a:solidFill>
                <a:latin typeface="Verdana" panose="020B0604030504040204" pitchFamily="34" charset="0"/>
                <a:ea typeface="楷体_GB2312" pitchFamily="49" charset="-122"/>
              </a:rPr>
              <a:t>基因型：二进制编码（串长取决于求解精度）</a:t>
            </a:r>
          </a:p>
          <a:p>
            <a:pPr marL="444500" indent="-444500" eaLnBrk="0" hangingPunct="0">
              <a:lnSpc>
                <a:spcPct val="120000"/>
              </a:lnSpc>
              <a:spcBef>
                <a:spcPct val="10000"/>
              </a:spcBef>
              <a:buClr>
                <a:srgbClr val="FF00FF"/>
              </a:buClr>
              <a:buSzPct val="50000"/>
              <a:buFont typeface="Wingdings" panose="05000000000000000000" pitchFamily="2" charset="2"/>
              <a:buNone/>
            </a:pPr>
            <a:r>
              <a:rPr lang="zh-CN" altLang="en-US" sz="2800" dirty="0">
                <a:solidFill>
                  <a:schemeClr val="accent1"/>
                </a:solidFill>
                <a:latin typeface="Verdana" panose="020B0604030504040204" pitchFamily="34" charset="0"/>
                <a:ea typeface="楷体_GB2312" pitchFamily="49" charset="-122"/>
              </a:rPr>
              <a:t>     按编码原理：假设要求求解精度到</a:t>
            </a:r>
            <a:r>
              <a:rPr lang="en-US" altLang="zh-CN" sz="2800" dirty="0">
                <a:solidFill>
                  <a:schemeClr val="accent1"/>
                </a:solidFill>
                <a:latin typeface="Verdana" panose="020B0604030504040204" pitchFamily="34" charset="0"/>
                <a:ea typeface="楷体_GB2312" pitchFamily="49" charset="-122"/>
              </a:rPr>
              <a:t>6</a:t>
            </a:r>
            <a:r>
              <a:rPr lang="zh-CN" altLang="en-US" sz="2800" dirty="0">
                <a:solidFill>
                  <a:schemeClr val="accent1"/>
                </a:solidFill>
                <a:latin typeface="Verdana" panose="020B0604030504040204" pitchFamily="34" charset="0"/>
                <a:ea typeface="楷体_GB2312" pitchFamily="49" charset="-122"/>
              </a:rPr>
              <a:t>位小数，区间长度为</a:t>
            </a:r>
            <a:r>
              <a:rPr lang="en-US" altLang="zh-CN" sz="2800" dirty="0">
                <a:solidFill>
                  <a:schemeClr val="accent1"/>
                </a:solidFill>
                <a:latin typeface="Verdana" panose="020B0604030504040204" pitchFamily="34" charset="0"/>
                <a:ea typeface="楷体_GB2312" pitchFamily="49" charset="-122"/>
              </a:rPr>
              <a:t>2-(-1)</a:t>
            </a:r>
            <a:r>
              <a:rPr lang="zh-CN" altLang="en-US" sz="2800" dirty="0">
                <a:solidFill>
                  <a:schemeClr val="accent1"/>
                </a:solidFill>
                <a:latin typeface="Verdana" panose="020B0604030504040204" pitchFamily="34" charset="0"/>
                <a:ea typeface="楷体_GB2312" pitchFamily="49" charset="-122"/>
              </a:rPr>
              <a:t>＝</a:t>
            </a:r>
            <a:r>
              <a:rPr lang="en-US" altLang="zh-CN" sz="2800" dirty="0">
                <a:solidFill>
                  <a:schemeClr val="accent1"/>
                </a:solidFill>
                <a:latin typeface="Verdana" panose="020B0604030504040204" pitchFamily="34" charset="0"/>
                <a:ea typeface="楷体_GB2312" pitchFamily="49" charset="-122"/>
              </a:rPr>
              <a:t>3</a:t>
            </a:r>
            <a:r>
              <a:rPr lang="zh-CN" altLang="en-US" sz="2800" dirty="0">
                <a:solidFill>
                  <a:schemeClr val="accent1"/>
                </a:solidFill>
                <a:latin typeface="Verdana" panose="020B0604030504040204" pitchFamily="34" charset="0"/>
                <a:ea typeface="楷体_GB2312" pitchFamily="49" charset="-122"/>
              </a:rPr>
              <a:t>，即需将区间分为</a:t>
            </a:r>
            <a:r>
              <a:rPr lang="en-US" altLang="zh-CN" sz="2800" dirty="0">
                <a:solidFill>
                  <a:schemeClr val="accent1"/>
                </a:solidFill>
                <a:latin typeface="Verdana" panose="020B0604030504040204" pitchFamily="34" charset="0"/>
                <a:ea typeface="楷体_GB2312" pitchFamily="49" charset="-122"/>
              </a:rPr>
              <a:t>3/0.000001=3×10</a:t>
            </a:r>
            <a:r>
              <a:rPr lang="en-US" altLang="zh-CN" sz="2800" baseline="30000" dirty="0">
                <a:solidFill>
                  <a:schemeClr val="accent1"/>
                </a:solidFill>
                <a:latin typeface="Verdana" panose="020B0604030504040204" pitchFamily="34" charset="0"/>
                <a:ea typeface="楷体_GB2312" pitchFamily="49" charset="-122"/>
              </a:rPr>
              <a:t>6</a:t>
            </a:r>
            <a:r>
              <a:rPr lang="zh-CN" altLang="en-US" sz="2800" dirty="0">
                <a:solidFill>
                  <a:schemeClr val="accent1"/>
                </a:solidFill>
                <a:latin typeface="Verdana" panose="020B0604030504040204" pitchFamily="34" charset="0"/>
                <a:ea typeface="楷体_GB2312" pitchFamily="49" charset="-122"/>
              </a:rPr>
              <a:t>等份。</a:t>
            </a:r>
          </a:p>
          <a:p>
            <a:pPr marL="444500" indent="-444500" eaLnBrk="0" hangingPunct="0">
              <a:lnSpc>
                <a:spcPct val="120000"/>
              </a:lnSpc>
              <a:spcBef>
                <a:spcPct val="10000"/>
              </a:spcBef>
              <a:buClr>
                <a:srgbClr val="FF00FF"/>
              </a:buClr>
              <a:buSzPct val="50000"/>
              <a:buFont typeface="Wingdings" panose="05000000000000000000" pitchFamily="2" charset="2"/>
              <a:buNone/>
            </a:pPr>
            <a:endParaRPr lang="zh-CN" altLang="en-US" sz="2800" dirty="0">
              <a:solidFill>
                <a:schemeClr val="accent1"/>
              </a:solidFill>
              <a:latin typeface="Verdana" panose="020B0604030504040204" pitchFamily="34" charset="0"/>
              <a:ea typeface="楷体_GB2312" pitchFamily="49" charset="-122"/>
            </a:endParaRPr>
          </a:p>
          <a:p>
            <a:pPr marL="444500" indent="-444500" eaLnBrk="0" hangingPunct="0">
              <a:lnSpc>
                <a:spcPct val="120000"/>
              </a:lnSpc>
              <a:spcBef>
                <a:spcPct val="10000"/>
              </a:spcBef>
              <a:buClr>
                <a:srgbClr val="FF00FF"/>
              </a:buClr>
              <a:buSzPct val="50000"/>
              <a:buFont typeface="Wingdings" panose="05000000000000000000" pitchFamily="2" charset="2"/>
              <a:buNone/>
            </a:pPr>
            <a:r>
              <a:rPr lang="zh-CN" altLang="en-US" sz="2800" dirty="0">
                <a:solidFill>
                  <a:schemeClr val="accent1"/>
                </a:solidFill>
                <a:latin typeface="Verdana" panose="020B0604030504040204" pitchFamily="34" charset="0"/>
                <a:ea typeface="楷体_GB2312" pitchFamily="49" charset="-122"/>
              </a:rPr>
              <a:t>	 所以编码的二进制串长应为</a:t>
            </a:r>
            <a:r>
              <a:rPr lang="en-US" altLang="zh-CN" sz="2800" dirty="0">
                <a:solidFill>
                  <a:schemeClr val="accent1"/>
                </a:solidFill>
                <a:latin typeface="Verdana" panose="020B0604030504040204" pitchFamily="34" charset="0"/>
                <a:ea typeface="楷体_GB2312" pitchFamily="49" charset="-122"/>
              </a:rPr>
              <a:t>22</a:t>
            </a:r>
            <a:r>
              <a:rPr lang="zh-CN" altLang="en-US" sz="2800" dirty="0">
                <a:solidFill>
                  <a:schemeClr val="accent1"/>
                </a:solidFill>
                <a:latin typeface="Verdana" panose="020B0604030504040204" pitchFamily="34" charset="0"/>
                <a:ea typeface="楷体_GB2312" pitchFamily="49" charset="-122"/>
              </a:rPr>
              <a:t>位。</a:t>
            </a:r>
            <a:endParaRPr lang="zh-CN" altLang="en-US" sz="2800" dirty="0">
              <a:solidFill>
                <a:srgbClr val="5A9BE2"/>
              </a:solidFill>
              <a:latin typeface="Verdana" panose="020B0604030504040204" pitchFamily="34" charset="0"/>
              <a:ea typeface="楷体_GB2312" pitchFamily="49" charset="-122"/>
            </a:endParaRPr>
          </a:p>
        </p:txBody>
      </p:sp>
      <p:graphicFrame>
        <p:nvGraphicFramePr>
          <p:cNvPr id="52226" name="Object 3"/>
          <p:cNvGraphicFramePr>
            <a:graphicFrameLocks noChangeAspect="1"/>
          </p:cNvGraphicFramePr>
          <p:nvPr/>
        </p:nvGraphicFramePr>
        <p:xfrm>
          <a:off x="1752600" y="4864100"/>
          <a:ext cx="6038850" cy="469900"/>
        </p:xfrm>
        <a:graphic>
          <a:graphicData uri="http://schemas.openxmlformats.org/presentationml/2006/ole">
            <mc:AlternateContent xmlns:mc="http://schemas.openxmlformats.org/markup-compatibility/2006">
              <mc:Choice xmlns:v="urn:schemas-microsoft-com:vml" Requires="v">
                <p:oleObj spid="_x0000_s12295" r:id="rId3" imgW="2616200" imgH="203200" progId="Equation.3">
                  <p:embed/>
                </p:oleObj>
              </mc:Choice>
              <mc:Fallback>
                <p:oleObj r:id="rId3" imgW="2616200" imgH="203200" progId="Equation.3">
                  <p:embed/>
                  <p:pic>
                    <p:nvPicPr>
                      <p:cNvPr id="0" name="图片 3082"/>
                      <p:cNvPicPr/>
                      <p:nvPr/>
                    </p:nvPicPr>
                    <p:blipFill>
                      <a:blip r:embed="rId4"/>
                      <a:stretch>
                        <a:fillRect/>
                      </a:stretch>
                    </p:blipFill>
                    <p:spPr>
                      <a:xfrm>
                        <a:off x="1752600" y="4864100"/>
                        <a:ext cx="6038850" cy="469900"/>
                      </a:xfrm>
                      <a:prstGeom prst="rect">
                        <a:avLst/>
                      </a:prstGeom>
                      <a:gradFill rotWithShape="1">
                        <a:gsLst>
                          <a:gs pos="0">
                            <a:srgbClr val="CCFFFF"/>
                          </a:gs>
                          <a:gs pos="100000">
                            <a:schemeClr val="tx1">
                              <a:alpha val="24001"/>
                            </a:schemeClr>
                          </a:gs>
                        </a:gsLst>
                        <a:path path="shape">
                          <a:fillToRect l="50000" t="50000" r="50000" b="50000"/>
                        </a:path>
                        <a:tileRect/>
                      </a:gradFill>
                      <a:ln w="38100">
                        <a:noFill/>
                        <a:miter/>
                      </a:ln>
                    </p:spPr>
                  </p:pic>
                </p:oleObj>
              </mc:Fallback>
            </mc:AlternateContent>
          </a:graphicData>
        </a:graphic>
      </p:graphicFrame>
      <p:sp>
        <p:nvSpPr>
          <p:cNvPr id="52227" name="Rectangle 7"/>
          <p:cNvSpPr>
            <a:spLocks noGrp="1"/>
          </p:cNvSpPr>
          <p:nvPr>
            <p:ph type="title"/>
          </p:nvPr>
        </p:nvSpPr>
        <p:spPr>
          <a:xfrm>
            <a:off x="457200" y="274638"/>
            <a:ext cx="8229600" cy="1143000"/>
          </a:xfrm>
          <a:prstGeom prst="rect">
            <a:avLst/>
          </a:prstGeom>
          <a:noFill/>
          <a:ln>
            <a:noFill/>
          </a:ln>
        </p:spPr>
        <p:txBody>
          <a:bodyPr anchor="t"/>
          <a:lstStyle/>
          <a:p>
            <a:endParaRPr lang="zh-CN" altLang="en-US" dirty="0">
              <a:ea typeface="宋体" panose="02010600030101010101" pitchFamily="2"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Rot="1"/>
          </p:cNvSpPr>
          <p:nvPr/>
        </p:nvSpPr>
        <p:spPr>
          <a:xfrm>
            <a:off x="609600" y="1219200"/>
            <a:ext cx="8312150" cy="4572000"/>
          </a:xfrm>
          <a:prstGeom prst="rect">
            <a:avLst/>
          </a:prstGeom>
          <a:noFill/>
          <a:ln w="9525">
            <a:noFill/>
          </a:ln>
        </p:spPr>
        <p:txBody>
          <a:bodyPr anchor="t"/>
          <a:lstStyle/>
          <a:p>
            <a:pPr marL="444500" indent="-444500" eaLnBrk="0" hangingPunct="0">
              <a:lnSpc>
                <a:spcPct val="120000"/>
              </a:lnSpc>
              <a:spcBef>
                <a:spcPct val="10000"/>
              </a:spcBef>
              <a:buClr>
                <a:schemeClr val="hlink"/>
              </a:buClr>
              <a:buFont typeface="Wingdings" panose="05000000000000000000" pitchFamily="2" charset="2"/>
              <a:buChar char="v"/>
            </a:pPr>
            <a:r>
              <a:rPr lang="zh-CN" altLang="en-US" sz="2800" dirty="0">
                <a:latin typeface="Verdana" panose="020B0604030504040204" pitchFamily="34" charset="0"/>
                <a:ea typeface="黑体" panose="02010609060101010101" pitchFamily="2" charset="-122"/>
              </a:rPr>
              <a:t>产生初始种群</a:t>
            </a:r>
          </a:p>
          <a:p>
            <a:pPr marL="444500" indent="-444500" eaLnBrk="0" hangingPunct="0">
              <a:lnSpc>
                <a:spcPct val="120000"/>
              </a:lnSpc>
              <a:spcBef>
                <a:spcPct val="10000"/>
              </a:spcBef>
              <a:buClr>
                <a:srgbClr val="FF00FF"/>
              </a:buClr>
              <a:buSzPct val="50000"/>
              <a:buFont typeface="Wingdings" panose="05000000000000000000" pitchFamily="2" charset="2"/>
              <a:buNone/>
            </a:pPr>
            <a:r>
              <a:rPr lang="zh-CN" altLang="en-US" sz="2800" dirty="0">
                <a:solidFill>
                  <a:schemeClr val="accent1"/>
                </a:solidFill>
                <a:latin typeface="Verdana" panose="020B0604030504040204" pitchFamily="34" charset="0"/>
                <a:ea typeface="楷体_GB2312" pitchFamily="49" charset="-122"/>
              </a:rPr>
              <a:t>     产生的方式：随机</a:t>
            </a:r>
          </a:p>
          <a:p>
            <a:pPr marL="444500" indent="-444500" eaLnBrk="0" hangingPunct="0">
              <a:lnSpc>
                <a:spcPct val="120000"/>
              </a:lnSpc>
              <a:spcBef>
                <a:spcPct val="10000"/>
              </a:spcBef>
              <a:buClr>
                <a:srgbClr val="FF00FF"/>
              </a:buClr>
              <a:buSzPct val="50000"/>
              <a:buFont typeface="Wingdings" panose="05000000000000000000" pitchFamily="2" charset="2"/>
              <a:buNone/>
            </a:pPr>
            <a:r>
              <a:rPr lang="zh-CN" altLang="en-US" sz="2800" dirty="0">
                <a:solidFill>
                  <a:schemeClr val="accent1"/>
                </a:solidFill>
                <a:latin typeface="Verdana" panose="020B0604030504040204" pitchFamily="34" charset="0"/>
                <a:ea typeface="楷体_GB2312" pitchFamily="49" charset="-122"/>
              </a:rPr>
              <a:t>     产生的结果：长度为</a:t>
            </a:r>
            <a:r>
              <a:rPr lang="en-US" altLang="zh-CN" sz="2800" dirty="0">
                <a:solidFill>
                  <a:schemeClr val="accent1"/>
                </a:solidFill>
                <a:latin typeface="Verdana" panose="020B0604030504040204" pitchFamily="34" charset="0"/>
                <a:ea typeface="楷体_GB2312" pitchFamily="49" charset="-122"/>
              </a:rPr>
              <a:t>22</a:t>
            </a:r>
            <a:r>
              <a:rPr lang="zh-CN" altLang="en-US" sz="2800" dirty="0">
                <a:solidFill>
                  <a:schemeClr val="accent1"/>
                </a:solidFill>
                <a:latin typeface="Verdana" panose="020B0604030504040204" pitchFamily="34" charset="0"/>
                <a:ea typeface="楷体_GB2312" pitchFamily="49" charset="-122"/>
              </a:rPr>
              <a:t>的二进制串</a:t>
            </a:r>
          </a:p>
          <a:p>
            <a:pPr marL="444500" indent="-444500" eaLnBrk="0" hangingPunct="0">
              <a:lnSpc>
                <a:spcPct val="120000"/>
              </a:lnSpc>
              <a:spcBef>
                <a:spcPct val="10000"/>
              </a:spcBef>
              <a:buClr>
                <a:srgbClr val="FF00FF"/>
              </a:buClr>
              <a:buSzPct val="50000"/>
              <a:buFont typeface="Wingdings" panose="05000000000000000000" pitchFamily="2" charset="2"/>
              <a:buNone/>
            </a:pPr>
            <a:r>
              <a:rPr lang="zh-CN" altLang="en-US" sz="2800" dirty="0">
                <a:solidFill>
                  <a:schemeClr val="accent1"/>
                </a:solidFill>
                <a:latin typeface="Verdana" panose="020B0604030504040204" pitchFamily="34" charset="0"/>
                <a:ea typeface="楷体_GB2312" pitchFamily="49" charset="-122"/>
              </a:rPr>
              <a:t>     产生的数量：种群的大小（规模），如</a:t>
            </a:r>
            <a:r>
              <a:rPr lang="en-US" altLang="zh-CN" sz="2800" dirty="0">
                <a:solidFill>
                  <a:schemeClr val="accent1"/>
                </a:solidFill>
                <a:latin typeface="Verdana" panose="020B0604030504040204" pitchFamily="34" charset="0"/>
                <a:ea typeface="楷体_GB2312" pitchFamily="49" charset="-122"/>
              </a:rPr>
              <a:t>30</a:t>
            </a:r>
            <a:r>
              <a:rPr lang="zh-CN" altLang="en-US" sz="2800" dirty="0">
                <a:solidFill>
                  <a:schemeClr val="accent1"/>
                </a:solidFill>
                <a:latin typeface="Verdana" panose="020B0604030504040204" pitchFamily="34" charset="0"/>
                <a:ea typeface="楷体_GB2312" pitchFamily="49" charset="-122"/>
              </a:rPr>
              <a:t>，</a:t>
            </a:r>
            <a:r>
              <a:rPr lang="en-US" altLang="zh-CN" sz="2800" dirty="0">
                <a:solidFill>
                  <a:schemeClr val="accent1"/>
                </a:solidFill>
                <a:latin typeface="Verdana" panose="020B0604030504040204" pitchFamily="34" charset="0"/>
                <a:ea typeface="楷体_GB2312" pitchFamily="49" charset="-122"/>
              </a:rPr>
              <a:t>50 </a:t>
            </a:r>
          </a:p>
          <a:p>
            <a:pPr marL="1177925" lvl="1" indent="-285750" eaLnBrk="0" hangingPunct="0">
              <a:lnSpc>
                <a:spcPct val="120000"/>
              </a:lnSpc>
              <a:spcBef>
                <a:spcPct val="10000"/>
              </a:spcBef>
              <a:buClr>
                <a:srgbClr val="FF00FF"/>
              </a:buClr>
              <a:buSzPct val="50000"/>
              <a:buFont typeface="Wingdings" panose="05000000000000000000" pitchFamily="2" charset="2"/>
              <a:buNone/>
            </a:pPr>
            <a:r>
              <a:rPr lang="en-US" altLang="zh-CN" b="1" dirty="0">
                <a:latin typeface="Arial" panose="020B0604020202020204" pitchFamily="34" charset="0"/>
                <a:ea typeface="宋体" panose="02010600030101010101" pitchFamily="2" charset="-122"/>
              </a:rPr>
              <a:t>          1111010011100001011000</a:t>
            </a:r>
          </a:p>
          <a:p>
            <a:pPr marL="1177925" lvl="1" indent="-285750" eaLnBrk="0" hangingPunct="0">
              <a:spcBef>
                <a:spcPct val="20000"/>
              </a:spcBef>
              <a:buClr>
                <a:schemeClr val="accent1"/>
              </a:buClr>
              <a:buFont typeface="Wingdings" panose="05000000000000000000" pitchFamily="2" charset="2"/>
              <a:buNone/>
            </a:pPr>
            <a:r>
              <a:rPr lang="en-US" altLang="zh-CN" b="1" dirty="0">
                <a:latin typeface="Arial" panose="020B0604020202020204" pitchFamily="34" charset="0"/>
                <a:ea typeface="宋体" panose="02010600030101010101" pitchFamily="2" charset="-122"/>
              </a:rPr>
              <a:t>          1100110011101010101110</a:t>
            </a:r>
          </a:p>
          <a:p>
            <a:pPr marL="1177925" lvl="1" indent="-285750" eaLnBrk="0" hangingPunct="0">
              <a:spcBef>
                <a:spcPct val="20000"/>
              </a:spcBef>
              <a:buClr>
                <a:schemeClr val="accent1"/>
              </a:buClr>
              <a:buFont typeface="Wingdings" panose="05000000000000000000" pitchFamily="2" charset="2"/>
              <a:buNone/>
            </a:pPr>
            <a:r>
              <a:rPr lang="en-US" altLang="zh-CN" b="1" dirty="0">
                <a:latin typeface="Arial" panose="020B0604020202020204" pitchFamily="34" charset="0"/>
                <a:ea typeface="宋体" panose="02010600030101010101" pitchFamily="2" charset="-122"/>
              </a:rPr>
              <a:t>          1010100011110010000100</a:t>
            </a:r>
          </a:p>
          <a:p>
            <a:pPr marL="1177925" lvl="1" indent="-285750" eaLnBrk="0" hangingPunct="0">
              <a:spcBef>
                <a:spcPct val="20000"/>
              </a:spcBef>
              <a:buClr>
                <a:schemeClr val="accent1"/>
              </a:buClr>
              <a:buFont typeface="Wingdings" panose="05000000000000000000" pitchFamily="2" charset="2"/>
              <a:buNone/>
            </a:pPr>
            <a:r>
              <a:rPr lang="en-US" altLang="zh-CN" b="1" dirty="0">
                <a:latin typeface="Arial" panose="020B0604020202020204" pitchFamily="34" charset="0"/>
                <a:ea typeface="宋体" panose="02010600030101010101" pitchFamily="2" charset="-122"/>
              </a:rPr>
              <a:t>          1011110010011100111001   </a:t>
            </a:r>
          </a:p>
          <a:p>
            <a:pPr marL="1177925" lvl="1" indent="-285750" eaLnBrk="0" hangingPunct="0">
              <a:spcBef>
                <a:spcPct val="20000"/>
              </a:spcBef>
              <a:buClr>
                <a:schemeClr val="accent1"/>
              </a:buClr>
              <a:buFont typeface="Wingdings" panose="05000000000000000000" pitchFamily="2" charset="2"/>
              <a:buNone/>
            </a:pPr>
            <a:r>
              <a:rPr lang="en-US" altLang="zh-CN" b="1" dirty="0">
                <a:latin typeface="Arial" panose="020B0604020202020204" pitchFamily="34" charset="0"/>
                <a:ea typeface="宋体" panose="02010600030101010101" pitchFamily="2" charset="-122"/>
              </a:rPr>
              <a:t>          0001100101001100000011     </a:t>
            </a:r>
          </a:p>
          <a:p>
            <a:pPr marL="1177925" lvl="1" indent="-285750" eaLnBrk="0" hangingPunct="0">
              <a:spcBef>
                <a:spcPct val="20000"/>
              </a:spcBef>
              <a:buClr>
                <a:schemeClr val="accent1"/>
              </a:buClr>
              <a:buFont typeface="Wingdings" panose="05000000000000000000" pitchFamily="2" charset="2"/>
              <a:buNone/>
            </a:pPr>
            <a:r>
              <a:rPr lang="en-US" altLang="zh-CN" b="1" dirty="0">
                <a:latin typeface="Arial" panose="020B0604020202020204" pitchFamily="34" charset="0"/>
                <a:ea typeface="宋体" panose="02010600030101010101" pitchFamily="2" charset="-122"/>
              </a:rPr>
              <a:t>          0000011010010000000000</a:t>
            </a:r>
          </a:p>
          <a:p>
            <a:pPr marL="444500" indent="-444500" eaLnBrk="0" hangingPunct="0">
              <a:spcBef>
                <a:spcPct val="40000"/>
              </a:spcBef>
              <a:buClr>
                <a:schemeClr val="hlink"/>
              </a:buClr>
              <a:buFont typeface="Wingdings" panose="05000000000000000000" pitchFamily="2" charset="2"/>
              <a:buNone/>
            </a:pPr>
            <a:r>
              <a:rPr lang="en-US" altLang="zh-CN" dirty="0">
                <a:latin typeface="Verdana" panose="020B0604030504040204" pitchFamily="34" charset="0"/>
                <a:ea typeface="宋体" panose="02010600030101010101" pitchFamily="2" charset="-122"/>
              </a:rPr>
              <a:t>          ……</a:t>
            </a:r>
            <a:endParaRPr lang="en-US" altLang="zh-CN" i="1" dirty="0">
              <a:solidFill>
                <a:schemeClr val="folHlink"/>
              </a:solidFill>
              <a:latin typeface="Verdana" panose="020B0604030504040204" pitchFamily="34" charset="0"/>
              <a:ea typeface="楷体_GB2312" pitchFamily="49"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hlinkClick r:id="rId2" action="ppaction://hlinksldjump"/>
          </p:cNvPr>
          <p:cNvSpPr>
            <a:spLocks noRot="1"/>
          </p:cNvSpPr>
          <p:nvPr/>
        </p:nvSpPr>
        <p:spPr>
          <a:xfrm>
            <a:off x="603250" y="1524000"/>
            <a:ext cx="8540750" cy="4752975"/>
          </a:xfrm>
          <a:prstGeom prst="rect">
            <a:avLst/>
          </a:prstGeom>
          <a:noFill/>
          <a:ln w="9525">
            <a:noFill/>
          </a:ln>
        </p:spPr>
        <p:txBody>
          <a:bodyPr anchor="t"/>
          <a:lstStyle/>
          <a:p>
            <a:pPr marL="444500" indent="-444500" eaLnBrk="0" hangingPunct="0">
              <a:lnSpc>
                <a:spcPct val="120000"/>
              </a:lnSpc>
              <a:spcBef>
                <a:spcPct val="10000"/>
              </a:spcBef>
              <a:buClr>
                <a:schemeClr val="hlink"/>
              </a:buClr>
              <a:buFont typeface="Wingdings" panose="05000000000000000000" pitchFamily="2" charset="2"/>
              <a:buChar char="v"/>
            </a:pPr>
            <a:r>
              <a:rPr lang="zh-CN" altLang="en-US" sz="2800" dirty="0">
                <a:latin typeface="Verdana" panose="020B0604030504040204" pitchFamily="34" charset="0"/>
                <a:ea typeface="黑体" panose="02010609060101010101" pitchFamily="2" charset="-122"/>
              </a:rPr>
              <a:t>计算适应度</a:t>
            </a:r>
          </a:p>
          <a:p>
            <a:pPr marL="444500" indent="-444500" eaLnBrk="0" hangingPunct="0">
              <a:lnSpc>
                <a:spcPct val="120000"/>
              </a:lnSpc>
              <a:spcBef>
                <a:spcPct val="10000"/>
              </a:spcBef>
              <a:buClr>
                <a:srgbClr val="FF00FF"/>
              </a:buClr>
              <a:buSzPct val="50000"/>
              <a:buFont typeface="Wingdings" panose="05000000000000000000" pitchFamily="2" charset="2"/>
              <a:buNone/>
            </a:pPr>
            <a:r>
              <a:rPr lang="zh-CN" altLang="en-US" sz="2800" dirty="0">
                <a:solidFill>
                  <a:schemeClr val="accent1"/>
                </a:solidFill>
                <a:latin typeface="Verdana" panose="020B0604030504040204" pitchFamily="34" charset="0"/>
                <a:ea typeface="楷体_GB2312" pitchFamily="49" charset="-122"/>
              </a:rPr>
              <a:t>	直接用目标函数作为适应度函数</a:t>
            </a:r>
          </a:p>
          <a:p>
            <a:pPr marL="444500" indent="-444500" eaLnBrk="0" hangingPunct="0">
              <a:lnSpc>
                <a:spcPct val="120000"/>
              </a:lnSpc>
              <a:spcBef>
                <a:spcPct val="10000"/>
              </a:spcBef>
              <a:buClr>
                <a:srgbClr val="FF00FF"/>
              </a:buClr>
              <a:buSzPct val="50000"/>
              <a:buFont typeface="Wingdings" panose="05000000000000000000" pitchFamily="2" charset="2"/>
              <a:buNone/>
            </a:pPr>
            <a:r>
              <a:rPr lang="zh-CN" altLang="en-US" sz="2800" dirty="0">
                <a:solidFill>
                  <a:schemeClr val="accent1"/>
                </a:solidFill>
                <a:latin typeface="Verdana" panose="020B0604030504040204" pitchFamily="34" charset="0"/>
                <a:ea typeface="楷体_GB2312" pitchFamily="49" charset="-122"/>
              </a:rPr>
              <a:t>     ①解码：将个体</a:t>
            </a:r>
            <a:r>
              <a:rPr lang="en-US" altLang="zh-CN" sz="2800" dirty="0">
                <a:solidFill>
                  <a:schemeClr val="accent1"/>
                </a:solidFill>
                <a:latin typeface="Verdana" panose="020B0604030504040204" pitchFamily="34" charset="0"/>
                <a:ea typeface="楷体_GB2312" pitchFamily="49" charset="-122"/>
              </a:rPr>
              <a:t>s</a:t>
            </a:r>
            <a:r>
              <a:rPr lang="zh-CN" altLang="en-US" sz="2800" dirty="0">
                <a:solidFill>
                  <a:schemeClr val="accent1"/>
                </a:solidFill>
                <a:latin typeface="Verdana" panose="020B0604030504040204" pitchFamily="34" charset="0"/>
                <a:ea typeface="楷体_GB2312" pitchFamily="49" charset="-122"/>
              </a:rPr>
              <a:t>转化为</a:t>
            </a:r>
            <a:r>
              <a:rPr lang="en-US" altLang="zh-CN" sz="2800" dirty="0">
                <a:solidFill>
                  <a:schemeClr val="accent1"/>
                </a:solidFill>
                <a:latin typeface="Verdana" panose="020B0604030504040204" pitchFamily="34" charset="0"/>
                <a:ea typeface="楷体_GB2312" pitchFamily="49" charset="-122"/>
              </a:rPr>
              <a:t>[-1,2]</a:t>
            </a:r>
            <a:r>
              <a:rPr lang="zh-CN" altLang="en-US" sz="2800" dirty="0">
                <a:solidFill>
                  <a:schemeClr val="accent1"/>
                </a:solidFill>
                <a:latin typeface="Verdana" panose="020B0604030504040204" pitchFamily="34" charset="0"/>
                <a:ea typeface="楷体_GB2312" pitchFamily="49" charset="-122"/>
              </a:rPr>
              <a:t>区间的实数：</a:t>
            </a:r>
          </a:p>
          <a:p>
            <a:pPr marL="444500" indent="-444500" eaLnBrk="0" hangingPunct="0">
              <a:lnSpc>
                <a:spcPct val="120000"/>
              </a:lnSpc>
              <a:spcBef>
                <a:spcPct val="10000"/>
              </a:spcBef>
              <a:buClr>
                <a:srgbClr val="FF00FF"/>
              </a:buClr>
              <a:buSzPct val="50000"/>
              <a:buFont typeface="Wingdings" panose="05000000000000000000" pitchFamily="2" charset="2"/>
              <a:buNone/>
            </a:pPr>
            <a:r>
              <a:rPr lang="zh-CN" altLang="en-US" sz="2800" dirty="0">
                <a:solidFill>
                  <a:schemeClr val="accent1"/>
                </a:solidFill>
                <a:latin typeface="Verdana" panose="020B0604030504040204" pitchFamily="34" charset="0"/>
                <a:ea typeface="楷体_GB2312" pitchFamily="49" charset="-122"/>
              </a:rPr>
              <a:t>        </a:t>
            </a:r>
            <a:r>
              <a:rPr lang="en-US" altLang="zh-CN" sz="2800" i="1" dirty="0">
                <a:solidFill>
                  <a:schemeClr val="accent1"/>
                </a:solidFill>
                <a:latin typeface="Verdana" panose="020B0604030504040204" pitchFamily="34" charset="0"/>
                <a:ea typeface="楷体_GB2312" pitchFamily="49" charset="-122"/>
              </a:rPr>
              <a:t>s</a:t>
            </a:r>
            <a:r>
              <a:rPr lang="en-US" altLang="zh-CN" sz="2800" dirty="0">
                <a:solidFill>
                  <a:schemeClr val="accent1"/>
                </a:solidFill>
                <a:latin typeface="Verdana" panose="020B0604030504040204" pitchFamily="34" charset="0"/>
                <a:ea typeface="楷体_GB2312" pitchFamily="49" charset="-122"/>
              </a:rPr>
              <a:t>=&lt;1000101110110101000111&gt; → </a:t>
            </a:r>
            <a:r>
              <a:rPr lang="en-US" altLang="zh-CN" sz="2800" i="1" dirty="0">
                <a:solidFill>
                  <a:schemeClr val="accent1"/>
                </a:solidFill>
                <a:latin typeface="Verdana" panose="020B0604030504040204" pitchFamily="34" charset="0"/>
                <a:ea typeface="楷体_GB2312" pitchFamily="49" charset="-122"/>
              </a:rPr>
              <a:t>x</a:t>
            </a:r>
            <a:r>
              <a:rPr lang="en-US" altLang="zh-CN" sz="2800" dirty="0">
                <a:solidFill>
                  <a:schemeClr val="accent1"/>
                </a:solidFill>
                <a:latin typeface="Verdana" panose="020B0604030504040204" pitchFamily="34" charset="0"/>
                <a:ea typeface="楷体_GB2312" pitchFamily="49" charset="-122"/>
              </a:rPr>
              <a:t>=0.637197</a:t>
            </a:r>
          </a:p>
          <a:p>
            <a:pPr marL="444500" indent="-444500" eaLnBrk="0" hangingPunct="0">
              <a:lnSpc>
                <a:spcPct val="120000"/>
              </a:lnSpc>
              <a:spcBef>
                <a:spcPct val="10000"/>
              </a:spcBef>
              <a:buClr>
                <a:srgbClr val="FF00FF"/>
              </a:buClr>
              <a:buSzPct val="50000"/>
              <a:buFont typeface="Wingdings" panose="05000000000000000000" pitchFamily="2" charset="2"/>
              <a:buNone/>
            </a:pPr>
            <a:r>
              <a:rPr lang="en-US" altLang="zh-CN" sz="2800" dirty="0">
                <a:solidFill>
                  <a:schemeClr val="accent1"/>
                </a:solidFill>
                <a:latin typeface="Verdana" panose="020B0604030504040204" pitchFamily="34" charset="0"/>
                <a:ea typeface="楷体_GB2312" pitchFamily="49" charset="-122"/>
              </a:rPr>
              <a:t>     ②</a:t>
            </a:r>
            <a:r>
              <a:rPr lang="zh-CN" altLang="en-US" sz="2800" dirty="0">
                <a:solidFill>
                  <a:schemeClr val="accent1"/>
                </a:solidFill>
                <a:latin typeface="Verdana" panose="020B0604030504040204" pitchFamily="34" charset="0"/>
                <a:ea typeface="楷体_GB2312" pitchFamily="49" charset="-122"/>
              </a:rPr>
              <a:t>计算</a:t>
            </a:r>
            <a:r>
              <a:rPr lang="en-US" altLang="zh-CN" sz="2800" i="1" dirty="0">
                <a:solidFill>
                  <a:schemeClr val="accent1"/>
                </a:solidFill>
                <a:latin typeface="Verdana" panose="020B0604030504040204" pitchFamily="34" charset="0"/>
                <a:ea typeface="楷体_GB2312" pitchFamily="49" charset="-122"/>
              </a:rPr>
              <a:t>x</a:t>
            </a:r>
            <a:r>
              <a:rPr lang="zh-CN" altLang="en-US" sz="2800" dirty="0">
                <a:solidFill>
                  <a:schemeClr val="accent1"/>
                </a:solidFill>
                <a:latin typeface="Verdana" panose="020B0604030504040204" pitchFamily="34" charset="0"/>
                <a:ea typeface="楷体_GB2312" pitchFamily="49" charset="-122"/>
              </a:rPr>
              <a:t>的函数值（适应度）：</a:t>
            </a:r>
          </a:p>
          <a:p>
            <a:pPr marL="444500" indent="-444500" eaLnBrk="0" hangingPunct="0">
              <a:lnSpc>
                <a:spcPct val="120000"/>
              </a:lnSpc>
              <a:spcBef>
                <a:spcPct val="10000"/>
              </a:spcBef>
              <a:buClr>
                <a:srgbClr val="FF00FF"/>
              </a:buClr>
              <a:buSzPct val="50000"/>
              <a:buFont typeface="Wingdings" panose="05000000000000000000" pitchFamily="2" charset="2"/>
              <a:buNone/>
            </a:pPr>
            <a:r>
              <a:rPr lang="zh-CN" altLang="en-US" sz="2800" dirty="0">
                <a:solidFill>
                  <a:schemeClr val="accent1"/>
                </a:solidFill>
                <a:latin typeface="Verdana" panose="020B0604030504040204" pitchFamily="34" charset="0"/>
                <a:ea typeface="楷体_GB2312" pitchFamily="49" charset="-122"/>
              </a:rPr>
              <a:t>        </a:t>
            </a:r>
            <a:r>
              <a:rPr lang="en-US" altLang="zh-CN" sz="2800" i="1" dirty="0">
                <a:solidFill>
                  <a:schemeClr val="accent1"/>
                </a:solidFill>
                <a:latin typeface="Verdana" panose="020B0604030504040204" pitchFamily="34" charset="0"/>
                <a:ea typeface="楷体_GB2312" pitchFamily="49" charset="-122"/>
              </a:rPr>
              <a:t>f</a:t>
            </a:r>
            <a:r>
              <a:rPr lang="en-US" altLang="zh-CN" sz="2800" dirty="0">
                <a:solidFill>
                  <a:schemeClr val="accent1"/>
                </a:solidFill>
                <a:latin typeface="Verdana" panose="020B0604030504040204" pitchFamily="34" charset="0"/>
                <a:ea typeface="楷体_GB2312" pitchFamily="49" charset="-122"/>
              </a:rPr>
              <a:t>(</a:t>
            </a:r>
            <a:r>
              <a:rPr lang="en-US" altLang="zh-CN" sz="2800" i="1" dirty="0">
                <a:solidFill>
                  <a:schemeClr val="accent1"/>
                </a:solidFill>
                <a:latin typeface="Verdana" panose="020B0604030504040204" pitchFamily="34" charset="0"/>
                <a:ea typeface="楷体_GB2312" pitchFamily="49" charset="-122"/>
              </a:rPr>
              <a:t>x</a:t>
            </a:r>
            <a:r>
              <a:rPr lang="en-US" altLang="zh-CN" sz="2800" dirty="0">
                <a:solidFill>
                  <a:schemeClr val="accent1"/>
                </a:solidFill>
                <a:latin typeface="Verdana" panose="020B0604030504040204" pitchFamily="34" charset="0"/>
                <a:ea typeface="楷体_GB2312" pitchFamily="49" charset="-122"/>
              </a:rPr>
              <a:t>)=</a:t>
            </a:r>
            <a:r>
              <a:rPr lang="en-US" altLang="zh-CN" sz="2800" i="1" dirty="0">
                <a:solidFill>
                  <a:schemeClr val="accent1"/>
                </a:solidFill>
                <a:latin typeface="Verdana" panose="020B0604030504040204" pitchFamily="34" charset="0"/>
                <a:ea typeface="楷体_GB2312" pitchFamily="49" charset="-122"/>
              </a:rPr>
              <a:t>x</a:t>
            </a:r>
            <a:r>
              <a:rPr lang="en-US" altLang="zh-CN" sz="2800" dirty="0">
                <a:solidFill>
                  <a:schemeClr val="accent1"/>
                </a:solidFill>
                <a:latin typeface="Verdana" panose="020B0604030504040204" pitchFamily="34" charset="0"/>
                <a:ea typeface="楷体_GB2312" pitchFamily="49" charset="-122"/>
              </a:rPr>
              <a:t>sin(10</a:t>
            </a:r>
            <a:r>
              <a:rPr lang="el-GR" altLang="zh-CN" sz="2800" i="1" dirty="0">
                <a:solidFill>
                  <a:schemeClr val="accent1"/>
                </a:solidFill>
                <a:latin typeface="Verdana" panose="020B0604030504040204" pitchFamily="34" charset="0"/>
                <a:ea typeface="楷体_GB2312" pitchFamily="49" charset="-122"/>
              </a:rPr>
              <a:t>π</a:t>
            </a:r>
            <a:r>
              <a:rPr lang="en-US" altLang="zh-CN" sz="2800" i="1" dirty="0">
                <a:solidFill>
                  <a:schemeClr val="accent1"/>
                </a:solidFill>
                <a:latin typeface="Verdana" panose="020B0604030504040204" pitchFamily="34" charset="0"/>
                <a:ea typeface="楷体_GB2312" pitchFamily="49" charset="-122"/>
              </a:rPr>
              <a:t>x</a:t>
            </a:r>
            <a:r>
              <a:rPr lang="en-US" altLang="zh-CN" sz="2800" dirty="0">
                <a:solidFill>
                  <a:schemeClr val="accent1"/>
                </a:solidFill>
                <a:latin typeface="Verdana" panose="020B0604030504040204" pitchFamily="34" charset="0"/>
                <a:ea typeface="楷体_GB2312" pitchFamily="49" charset="-122"/>
              </a:rPr>
              <a:t>)+2.0=2.586345</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CC6600"/>
                </a:solidFill>
                <a:ea typeface="宋体" panose="02010600030101010101" pitchFamily="2" charset="-122"/>
              </a:rPr>
              <a:t>1 </a:t>
            </a:r>
            <a:r>
              <a:rPr lang="zh-CN" altLang="en-US" dirty="0">
                <a:solidFill>
                  <a:srgbClr val="CC6600"/>
                </a:solidFill>
                <a:ea typeface="宋体" panose="02010600030101010101" pitchFamily="2" charset="-122"/>
              </a:rPr>
              <a:t>遗传算法概述</a:t>
            </a:r>
          </a:p>
        </p:txBody>
      </p:sp>
      <p:sp>
        <p:nvSpPr>
          <p:cNvPr id="9218" name="Rectangle 3"/>
          <p:cNvSpPr>
            <a:spLocks noGrp="1"/>
          </p:cNvSpPr>
          <p:nvPr>
            <p:ph idx="1"/>
          </p:nvPr>
        </p:nvSpPr>
        <p:spPr>
          <a:xfrm>
            <a:off x="457200" y="1371600"/>
            <a:ext cx="8229600" cy="5062538"/>
          </a:xfrm>
        </p:spPr>
        <p:txBody>
          <a:bodyPr wrap="square" lIns="91440" tIns="45720" rIns="91440" bIns="45720" anchor="t"/>
          <a:lstStyle/>
          <a:p>
            <a:pPr eaLnBrk="1" hangingPunct="1">
              <a:lnSpc>
                <a:spcPct val="90000"/>
              </a:lnSpc>
              <a:buNone/>
            </a:pPr>
            <a:r>
              <a:rPr lang="en-US" altLang="zh-CN" dirty="0">
                <a:solidFill>
                  <a:srgbClr val="CC6600"/>
                </a:solidFill>
                <a:latin typeface="Arial" panose="020B0604020202020204" pitchFamily="34" charset="0"/>
                <a:ea typeface="宋体" panose="02010600030101010101" pitchFamily="2" charset="-122"/>
              </a:rPr>
              <a:t>1.2</a:t>
            </a:r>
            <a:r>
              <a:rPr lang="en-US" altLang="zh-CN" dirty="0">
                <a:solidFill>
                  <a:srgbClr val="CC6600"/>
                </a:solidFill>
                <a:ea typeface="宋体" panose="02010600030101010101" pitchFamily="2" charset="-122"/>
              </a:rPr>
              <a:t> </a:t>
            </a:r>
            <a:r>
              <a:rPr lang="zh-CN" altLang="en-US" dirty="0">
                <a:solidFill>
                  <a:srgbClr val="CC6600"/>
                </a:solidFill>
                <a:ea typeface="宋体" panose="02010600030101010101" pitchFamily="2" charset="-122"/>
              </a:rPr>
              <a:t>遗传算法的特点</a:t>
            </a:r>
          </a:p>
          <a:p>
            <a:pPr eaLnBrk="1" hangingPunct="1">
              <a:lnSpc>
                <a:spcPct val="90000"/>
              </a:lnSpc>
              <a:spcBef>
                <a:spcPct val="20000"/>
              </a:spcBef>
              <a:buNone/>
            </a:pPr>
            <a:r>
              <a:rPr lang="zh-CN" altLang="en-US" sz="2800" dirty="0">
                <a:solidFill>
                  <a:srgbClr val="CC6600"/>
                </a:solidFill>
                <a:ea typeface="宋体" panose="02010600030101010101" pitchFamily="2" charset="-122"/>
              </a:rPr>
              <a:t>四大优点：</a:t>
            </a:r>
          </a:p>
          <a:p>
            <a:pPr eaLnBrk="1" hangingPunct="1">
              <a:lnSpc>
                <a:spcPct val="90000"/>
              </a:lnSpc>
              <a:spcBef>
                <a:spcPct val="20000"/>
              </a:spcBef>
              <a:buChar char="ü"/>
            </a:pPr>
            <a:r>
              <a:rPr lang="zh-CN" altLang="en-US" sz="2800" dirty="0">
                <a:solidFill>
                  <a:srgbClr val="CC6600"/>
                </a:solidFill>
                <a:ea typeface="宋体" panose="02010600030101010101" pitchFamily="2" charset="-122"/>
              </a:rPr>
              <a:t>良好的并行性（操作对象是一组可行解；搜索轨道有多条）</a:t>
            </a:r>
          </a:p>
          <a:p>
            <a:pPr eaLnBrk="1" hangingPunct="1">
              <a:lnSpc>
                <a:spcPct val="90000"/>
              </a:lnSpc>
              <a:spcBef>
                <a:spcPct val="20000"/>
              </a:spcBef>
              <a:buChar char="ü"/>
            </a:pPr>
            <a:r>
              <a:rPr lang="zh-CN" altLang="en-US" sz="2800" dirty="0">
                <a:solidFill>
                  <a:srgbClr val="CC6600"/>
                </a:solidFill>
                <a:ea typeface="宋体" panose="02010600030101010101" pitchFamily="2" charset="-122"/>
              </a:rPr>
              <a:t>强大的通用性（只需利用目标的取值信息，无需梯度等高价值信息）</a:t>
            </a:r>
          </a:p>
          <a:p>
            <a:pPr eaLnBrk="1" hangingPunct="1">
              <a:lnSpc>
                <a:spcPct val="90000"/>
              </a:lnSpc>
              <a:spcBef>
                <a:spcPct val="20000"/>
              </a:spcBef>
              <a:buChar char="ü"/>
            </a:pPr>
            <a:r>
              <a:rPr lang="zh-CN" altLang="en-US" sz="2800" dirty="0">
                <a:solidFill>
                  <a:srgbClr val="CC6600"/>
                </a:solidFill>
                <a:ea typeface="宋体" panose="02010600030101010101" pitchFamily="2" charset="-122"/>
              </a:rPr>
              <a:t>良好的全局优化性和鲁棒性</a:t>
            </a:r>
          </a:p>
          <a:p>
            <a:pPr eaLnBrk="1" hangingPunct="1">
              <a:lnSpc>
                <a:spcPct val="90000"/>
              </a:lnSpc>
              <a:spcBef>
                <a:spcPct val="20000"/>
              </a:spcBef>
              <a:buChar char="ü"/>
            </a:pPr>
            <a:r>
              <a:rPr lang="zh-CN" altLang="en-US" sz="2800" dirty="0">
                <a:solidFill>
                  <a:srgbClr val="CC6600"/>
                </a:solidFill>
                <a:ea typeface="宋体" panose="02010600030101010101" pitchFamily="2" charset="-122"/>
              </a:rPr>
              <a:t>良好的可操作性</a:t>
            </a:r>
          </a:p>
          <a:p>
            <a:pPr eaLnBrk="1" hangingPunct="1">
              <a:lnSpc>
                <a:spcPct val="90000"/>
              </a:lnSpc>
              <a:spcBef>
                <a:spcPct val="20000"/>
              </a:spcBef>
              <a:buNone/>
            </a:pPr>
            <a:r>
              <a:rPr lang="zh-CN" altLang="en-US" sz="2800" dirty="0">
                <a:solidFill>
                  <a:srgbClr val="CC6600"/>
                </a:solidFill>
                <a:ea typeface="宋体" panose="02010600030101010101" pitchFamily="2" charset="-122"/>
              </a:rPr>
              <a:t>两个缺点：</a:t>
            </a:r>
          </a:p>
          <a:p>
            <a:pPr eaLnBrk="1" hangingPunct="1">
              <a:lnSpc>
                <a:spcPct val="90000"/>
              </a:lnSpc>
              <a:spcBef>
                <a:spcPct val="20000"/>
              </a:spcBef>
              <a:buChar char="û"/>
            </a:pPr>
            <a:r>
              <a:rPr lang="zh-CN" altLang="en-US" sz="2800" dirty="0">
                <a:solidFill>
                  <a:srgbClr val="CC6600"/>
                </a:solidFill>
                <a:ea typeface="宋体" panose="02010600030101010101" pitchFamily="2" charset="-122"/>
              </a:rPr>
              <a:t>未成熟收敛问题</a:t>
            </a:r>
          </a:p>
          <a:p>
            <a:pPr eaLnBrk="1" hangingPunct="1">
              <a:lnSpc>
                <a:spcPct val="90000"/>
              </a:lnSpc>
              <a:spcBef>
                <a:spcPct val="20000"/>
              </a:spcBef>
              <a:buChar char="û"/>
            </a:pPr>
            <a:r>
              <a:rPr lang="zh-CN" altLang="en-US" sz="2800" dirty="0">
                <a:solidFill>
                  <a:srgbClr val="CC6600"/>
                </a:solidFill>
                <a:ea typeface="宋体" panose="02010600030101010101" pitchFamily="2" charset="-122"/>
              </a:rPr>
              <a:t>收敛速度较慢，算法实时性欠佳</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Rot="1"/>
          </p:cNvSpPr>
          <p:nvPr/>
        </p:nvSpPr>
        <p:spPr>
          <a:xfrm>
            <a:off x="603250" y="1524000"/>
            <a:ext cx="8540750" cy="4752975"/>
          </a:xfrm>
          <a:prstGeom prst="rect">
            <a:avLst/>
          </a:prstGeom>
          <a:noFill/>
          <a:ln w="9525">
            <a:noFill/>
          </a:ln>
        </p:spPr>
        <p:txBody>
          <a:bodyPr anchor="t"/>
          <a:lstStyle/>
          <a:p>
            <a:pPr marL="444500" indent="-444500" eaLnBrk="0" hangingPunct="0">
              <a:lnSpc>
                <a:spcPct val="120000"/>
              </a:lnSpc>
              <a:spcBef>
                <a:spcPct val="10000"/>
              </a:spcBef>
              <a:buClr>
                <a:schemeClr val="hlink"/>
              </a:buClr>
              <a:buFont typeface="Wingdings" panose="05000000000000000000" pitchFamily="2" charset="2"/>
              <a:buChar char="v"/>
            </a:pPr>
            <a:r>
              <a:rPr lang="zh-CN" altLang="en-US" sz="2800" dirty="0">
                <a:latin typeface="Verdana" panose="020B0604030504040204" pitchFamily="34" charset="0"/>
                <a:ea typeface="黑体" panose="02010609060101010101" pitchFamily="2" charset="-122"/>
              </a:rPr>
              <a:t>遗传操作</a:t>
            </a:r>
          </a:p>
          <a:p>
            <a:pPr marL="444500" indent="-444500" eaLnBrk="0" hangingPunct="0">
              <a:lnSpc>
                <a:spcPct val="120000"/>
              </a:lnSpc>
              <a:spcBef>
                <a:spcPct val="10000"/>
              </a:spcBef>
              <a:buClr>
                <a:srgbClr val="FF00FF"/>
              </a:buClr>
              <a:buSzPct val="50000"/>
              <a:buFont typeface="Wingdings" panose="05000000000000000000" pitchFamily="2" charset="2"/>
              <a:buNone/>
            </a:pPr>
            <a:r>
              <a:rPr lang="zh-CN" altLang="en-US" sz="2800" dirty="0">
                <a:solidFill>
                  <a:schemeClr val="accent1"/>
                </a:solidFill>
                <a:latin typeface="Verdana" panose="020B0604030504040204" pitchFamily="34" charset="0"/>
                <a:ea typeface="楷体_GB2312" pitchFamily="49" charset="-122"/>
              </a:rPr>
              <a:t>     选择：比例选择法；</a:t>
            </a:r>
          </a:p>
          <a:p>
            <a:pPr marL="444500" indent="-444500" eaLnBrk="0" hangingPunct="0">
              <a:lnSpc>
                <a:spcPct val="120000"/>
              </a:lnSpc>
              <a:spcBef>
                <a:spcPct val="10000"/>
              </a:spcBef>
              <a:buClr>
                <a:srgbClr val="FF00FF"/>
              </a:buClr>
              <a:buSzPct val="50000"/>
              <a:buFont typeface="Wingdings" panose="05000000000000000000" pitchFamily="2" charset="2"/>
              <a:buNone/>
            </a:pPr>
            <a:endParaRPr lang="zh-CN" altLang="en-US" sz="2800" dirty="0">
              <a:solidFill>
                <a:schemeClr val="accent1"/>
              </a:solidFill>
              <a:latin typeface="Verdana" panose="020B0604030504040204" pitchFamily="34" charset="0"/>
              <a:ea typeface="楷体_GB2312" pitchFamily="49" charset="-122"/>
            </a:endParaRPr>
          </a:p>
          <a:p>
            <a:pPr marL="444500" indent="-444500" eaLnBrk="0" hangingPunct="0">
              <a:lnSpc>
                <a:spcPct val="120000"/>
              </a:lnSpc>
              <a:spcBef>
                <a:spcPct val="10000"/>
              </a:spcBef>
              <a:buClr>
                <a:srgbClr val="FF00FF"/>
              </a:buClr>
              <a:buSzPct val="50000"/>
              <a:buFont typeface="Wingdings" panose="05000000000000000000" pitchFamily="2" charset="2"/>
              <a:buNone/>
            </a:pPr>
            <a:r>
              <a:rPr lang="zh-CN" altLang="en-US" sz="2800" dirty="0">
                <a:solidFill>
                  <a:schemeClr val="accent1"/>
                </a:solidFill>
                <a:latin typeface="Verdana" panose="020B0604030504040204" pitchFamily="34" charset="0"/>
                <a:ea typeface="楷体_GB2312" pitchFamily="49" charset="-122"/>
              </a:rPr>
              <a:t>     交叉：单点交叉；</a:t>
            </a:r>
          </a:p>
          <a:p>
            <a:pPr marL="444500" indent="-444500" eaLnBrk="0" hangingPunct="0">
              <a:lnSpc>
                <a:spcPct val="120000"/>
              </a:lnSpc>
              <a:spcBef>
                <a:spcPct val="10000"/>
              </a:spcBef>
              <a:buClr>
                <a:srgbClr val="FF00FF"/>
              </a:buClr>
              <a:buSzPct val="50000"/>
              <a:buFont typeface="Wingdings" panose="05000000000000000000" pitchFamily="2" charset="2"/>
              <a:buNone/>
            </a:pPr>
            <a:endParaRPr lang="zh-CN" altLang="en-US" sz="2800" dirty="0">
              <a:solidFill>
                <a:schemeClr val="accent1"/>
              </a:solidFill>
              <a:latin typeface="Verdana" panose="020B0604030504040204" pitchFamily="34" charset="0"/>
              <a:ea typeface="楷体_GB2312" pitchFamily="49" charset="-122"/>
            </a:endParaRPr>
          </a:p>
          <a:p>
            <a:pPr marL="444500" indent="-444500" eaLnBrk="0" hangingPunct="0">
              <a:lnSpc>
                <a:spcPct val="120000"/>
              </a:lnSpc>
              <a:spcBef>
                <a:spcPct val="10000"/>
              </a:spcBef>
              <a:buClr>
                <a:srgbClr val="FF00FF"/>
              </a:buClr>
              <a:buSzPct val="50000"/>
              <a:buFont typeface="Wingdings" panose="05000000000000000000" pitchFamily="2" charset="2"/>
              <a:buNone/>
            </a:pPr>
            <a:r>
              <a:rPr lang="zh-CN" altLang="en-US" sz="2800" dirty="0">
                <a:solidFill>
                  <a:schemeClr val="accent1"/>
                </a:solidFill>
                <a:latin typeface="Verdana" panose="020B0604030504040204" pitchFamily="34" charset="0"/>
                <a:ea typeface="楷体_GB2312" pitchFamily="49" charset="-122"/>
              </a:rPr>
              <a:t>     变异：小概率变异</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Rot="1"/>
          </p:cNvSpPr>
          <p:nvPr/>
        </p:nvSpPr>
        <p:spPr>
          <a:xfrm>
            <a:off x="603250" y="1524000"/>
            <a:ext cx="8540750" cy="4752975"/>
          </a:xfrm>
          <a:prstGeom prst="rect">
            <a:avLst/>
          </a:prstGeom>
          <a:noFill/>
          <a:ln w="9525">
            <a:noFill/>
          </a:ln>
        </p:spPr>
        <p:txBody>
          <a:bodyPr anchor="t"/>
          <a:lstStyle/>
          <a:p>
            <a:pPr marL="444500" indent="-444500" eaLnBrk="0" hangingPunct="0">
              <a:lnSpc>
                <a:spcPct val="120000"/>
              </a:lnSpc>
              <a:spcBef>
                <a:spcPct val="10000"/>
              </a:spcBef>
              <a:buClr>
                <a:schemeClr val="hlink"/>
              </a:buClr>
              <a:buFont typeface="Wingdings" panose="05000000000000000000" pitchFamily="2" charset="2"/>
              <a:buChar char="v"/>
            </a:pPr>
            <a:r>
              <a:rPr lang="zh-CN" altLang="en-US" sz="2800" dirty="0">
                <a:latin typeface="Verdana" panose="020B0604030504040204" pitchFamily="34" charset="0"/>
                <a:ea typeface="黑体" panose="02010609060101010101" pitchFamily="2" charset="-122"/>
              </a:rPr>
              <a:t>模拟结果</a:t>
            </a:r>
          </a:p>
          <a:p>
            <a:pPr marL="444500" indent="-444500" eaLnBrk="0" hangingPunct="0">
              <a:lnSpc>
                <a:spcPct val="120000"/>
              </a:lnSpc>
              <a:spcBef>
                <a:spcPct val="10000"/>
              </a:spcBef>
              <a:buClr>
                <a:srgbClr val="FF00FF"/>
              </a:buClr>
              <a:buSzPct val="50000"/>
              <a:buFont typeface="Wingdings" panose="05000000000000000000" pitchFamily="2" charset="2"/>
              <a:buNone/>
            </a:pPr>
            <a:r>
              <a:rPr lang="zh-CN" altLang="en-US" sz="2800" dirty="0">
                <a:solidFill>
                  <a:schemeClr val="folHlink"/>
                </a:solidFill>
                <a:latin typeface="Verdana" panose="020B0604030504040204" pitchFamily="34" charset="0"/>
                <a:ea typeface="楷体_GB2312" pitchFamily="49" charset="-122"/>
              </a:rPr>
              <a:t>     </a:t>
            </a:r>
            <a:r>
              <a:rPr lang="zh-CN" altLang="en-US" sz="2800" u="sng" dirty="0">
                <a:solidFill>
                  <a:srgbClr val="FF00FF"/>
                </a:solidFill>
                <a:latin typeface="Verdana" panose="020B0604030504040204" pitchFamily="34" charset="0"/>
                <a:ea typeface="楷体_GB2312" pitchFamily="49" charset="-122"/>
              </a:rPr>
              <a:t>设置的参数</a:t>
            </a:r>
            <a:r>
              <a:rPr lang="zh-CN" altLang="en-US" sz="2800" dirty="0">
                <a:solidFill>
                  <a:schemeClr val="folHlink"/>
                </a:solidFill>
                <a:latin typeface="Verdana" panose="020B0604030504040204" pitchFamily="34" charset="0"/>
                <a:ea typeface="楷体_GB2312" pitchFamily="49" charset="-122"/>
              </a:rPr>
              <a:t>：</a:t>
            </a:r>
          </a:p>
          <a:p>
            <a:pPr marL="444500" indent="-444500" eaLnBrk="0" hangingPunct="0">
              <a:lnSpc>
                <a:spcPct val="120000"/>
              </a:lnSpc>
              <a:spcBef>
                <a:spcPct val="10000"/>
              </a:spcBef>
              <a:buClr>
                <a:srgbClr val="FF00FF"/>
              </a:buClr>
              <a:buSzPct val="50000"/>
              <a:buFont typeface="Wingdings" panose="05000000000000000000" pitchFamily="2" charset="2"/>
              <a:buNone/>
            </a:pPr>
            <a:r>
              <a:rPr lang="zh-CN" altLang="en-US" sz="2800" dirty="0">
                <a:solidFill>
                  <a:schemeClr val="accent1"/>
                </a:solidFill>
                <a:latin typeface="Verdana" panose="020B0604030504040204" pitchFamily="34" charset="0"/>
                <a:ea typeface="楷体_GB2312" pitchFamily="49" charset="-122"/>
              </a:rPr>
              <a:t>     种群大小</a:t>
            </a:r>
            <a:r>
              <a:rPr lang="en-US" altLang="zh-CN" sz="2800" dirty="0">
                <a:solidFill>
                  <a:schemeClr val="accent1"/>
                </a:solidFill>
                <a:latin typeface="Verdana" panose="020B0604030504040204" pitchFamily="34" charset="0"/>
                <a:ea typeface="楷体_GB2312" pitchFamily="49" charset="-122"/>
              </a:rPr>
              <a:t>50</a:t>
            </a:r>
            <a:r>
              <a:rPr lang="zh-CN" altLang="en-US" sz="2800" dirty="0">
                <a:solidFill>
                  <a:schemeClr val="accent1"/>
                </a:solidFill>
                <a:latin typeface="Verdana" panose="020B0604030504040204" pitchFamily="34" charset="0"/>
                <a:ea typeface="楷体_GB2312" pitchFamily="49" charset="-122"/>
              </a:rPr>
              <a:t>；交叉概率</a:t>
            </a:r>
            <a:r>
              <a:rPr lang="en-US" altLang="zh-CN" sz="2800" dirty="0">
                <a:solidFill>
                  <a:schemeClr val="accent1"/>
                </a:solidFill>
                <a:latin typeface="Verdana" panose="020B0604030504040204" pitchFamily="34" charset="0"/>
                <a:ea typeface="楷体_GB2312" pitchFamily="49" charset="-122"/>
              </a:rPr>
              <a:t>0.75</a:t>
            </a:r>
            <a:r>
              <a:rPr lang="zh-CN" altLang="en-US" sz="2800" dirty="0">
                <a:solidFill>
                  <a:schemeClr val="accent1"/>
                </a:solidFill>
                <a:latin typeface="Verdana" panose="020B0604030504040204" pitchFamily="34" charset="0"/>
                <a:ea typeface="楷体_GB2312" pitchFamily="49" charset="-122"/>
              </a:rPr>
              <a:t>；变异概率</a:t>
            </a:r>
            <a:r>
              <a:rPr lang="en-US" altLang="zh-CN" sz="2800" dirty="0">
                <a:solidFill>
                  <a:schemeClr val="accent1"/>
                </a:solidFill>
                <a:latin typeface="Verdana" panose="020B0604030504040204" pitchFamily="34" charset="0"/>
                <a:ea typeface="楷体_GB2312" pitchFamily="49" charset="-122"/>
              </a:rPr>
              <a:t>0.05</a:t>
            </a:r>
            <a:r>
              <a:rPr lang="zh-CN" altLang="en-US" sz="2800" dirty="0">
                <a:solidFill>
                  <a:schemeClr val="accent1"/>
                </a:solidFill>
                <a:latin typeface="Verdana" panose="020B0604030504040204" pitchFamily="34" charset="0"/>
                <a:ea typeface="楷体_GB2312" pitchFamily="49" charset="-122"/>
              </a:rPr>
              <a:t>；最大代数</a:t>
            </a:r>
            <a:r>
              <a:rPr lang="en-US" altLang="zh-CN" sz="2800" dirty="0">
                <a:solidFill>
                  <a:schemeClr val="accent1"/>
                </a:solidFill>
                <a:latin typeface="Verdana" panose="020B0604030504040204" pitchFamily="34" charset="0"/>
                <a:ea typeface="楷体_GB2312" pitchFamily="49" charset="-122"/>
              </a:rPr>
              <a:t>200</a:t>
            </a:r>
            <a:r>
              <a:rPr lang="zh-CN" altLang="en-US" sz="2800" dirty="0">
                <a:solidFill>
                  <a:schemeClr val="accent1"/>
                </a:solidFill>
                <a:latin typeface="Verdana" panose="020B0604030504040204" pitchFamily="34" charset="0"/>
                <a:ea typeface="楷体_GB2312" pitchFamily="49" charset="-122"/>
              </a:rPr>
              <a:t>。</a:t>
            </a:r>
          </a:p>
          <a:p>
            <a:pPr marL="444500" indent="-444500" eaLnBrk="0" hangingPunct="0">
              <a:lnSpc>
                <a:spcPct val="120000"/>
              </a:lnSpc>
              <a:spcBef>
                <a:spcPct val="10000"/>
              </a:spcBef>
              <a:buClr>
                <a:srgbClr val="FF00FF"/>
              </a:buClr>
              <a:buSzPct val="50000"/>
              <a:buFont typeface="Wingdings" panose="05000000000000000000" pitchFamily="2" charset="2"/>
              <a:buNone/>
            </a:pPr>
            <a:r>
              <a:rPr lang="zh-CN" altLang="en-US" sz="2800" dirty="0">
                <a:solidFill>
                  <a:schemeClr val="folHlink"/>
                </a:solidFill>
                <a:latin typeface="Verdana" panose="020B0604030504040204" pitchFamily="34" charset="0"/>
                <a:ea typeface="楷体_GB2312" pitchFamily="49" charset="-122"/>
              </a:rPr>
              <a:t>     </a:t>
            </a:r>
            <a:r>
              <a:rPr lang="zh-CN" altLang="en-US" sz="2800" u="sng" dirty="0">
                <a:solidFill>
                  <a:srgbClr val="FF00FF"/>
                </a:solidFill>
                <a:latin typeface="Verdana" panose="020B0604030504040204" pitchFamily="34" charset="0"/>
                <a:ea typeface="楷体_GB2312" pitchFamily="49" charset="-122"/>
              </a:rPr>
              <a:t>得到的最佳个体</a:t>
            </a:r>
            <a:r>
              <a:rPr lang="zh-CN" altLang="en-US" sz="2800" dirty="0">
                <a:solidFill>
                  <a:schemeClr val="folHlink"/>
                </a:solidFill>
                <a:latin typeface="Verdana" panose="020B0604030504040204" pitchFamily="34" charset="0"/>
                <a:ea typeface="楷体_GB2312" pitchFamily="49" charset="-122"/>
              </a:rPr>
              <a:t>：</a:t>
            </a:r>
          </a:p>
          <a:p>
            <a:pPr marL="444500" indent="-444500" eaLnBrk="0" hangingPunct="0">
              <a:lnSpc>
                <a:spcPct val="120000"/>
              </a:lnSpc>
              <a:spcBef>
                <a:spcPct val="10000"/>
              </a:spcBef>
              <a:buClr>
                <a:srgbClr val="FF00FF"/>
              </a:buClr>
              <a:buSzPct val="50000"/>
              <a:buFont typeface="Wingdings" panose="05000000000000000000" pitchFamily="2" charset="2"/>
              <a:buNone/>
            </a:pPr>
            <a:r>
              <a:rPr lang="zh-CN" altLang="en-US" sz="2800" i="1" dirty="0">
                <a:solidFill>
                  <a:schemeClr val="accent1"/>
                </a:solidFill>
                <a:latin typeface="Verdana" panose="020B0604030504040204" pitchFamily="34" charset="0"/>
                <a:ea typeface="楷体_GB2312" pitchFamily="49" charset="-122"/>
              </a:rPr>
              <a:t>     </a:t>
            </a:r>
            <a:r>
              <a:rPr lang="en-US" altLang="zh-CN" sz="2800" i="1" dirty="0">
                <a:solidFill>
                  <a:schemeClr val="accent1"/>
                </a:solidFill>
                <a:latin typeface="Verdana" panose="020B0604030504040204" pitchFamily="34" charset="0"/>
                <a:ea typeface="楷体_GB2312" pitchFamily="49" charset="-122"/>
              </a:rPr>
              <a:t>s</a:t>
            </a:r>
            <a:r>
              <a:rPr lang="en-US" altLang="zh-CN" sz="2800" i="1" baseline="-25000" dirty="0">
                <a:solidFill>
                  <a:schemeClr val="accent1"/>
                </a:solidFill>
                <a:latin typeface="Verdana" panose="020B0604030504040204" pitchFamily="34" charset="0"/>
                <a:ea typeface="楷体_GB2312" pitchFamily="49" charset="-122"/>
              </a:rPr>
              <a:t>max</a:t>
            </a:r>
            <a:r>
              <a:rPr lang="en-US" altLang="zh-CN" sz="2800" dirty="0">
                <a:solidFill>
                  <a:schemeClr val="accent1"/>
                </a:solidFill>
                <a:latin typeface="Verdana" panose="020B0604030504040204" pitchFamily="34" charset="0"/>
                <a:ea typeface="楷体_GB2312" pitchFamily="49" charset="-122"/>
              </a:rPr>
              <a:t>=&lt;1111001100111011111100&gt;;</a:t>
            </a:r>
          </a:p>
          <a:p>
            <a:pPr marL="444500" indent="-444500" eaLnBrk="0" hangingPunct="0">
              <a:lnSpc>
                <a:spcPct val="120000"/>
              </a:lnSpc>
              <a:spcBef>
                <a:spcPct val="10000"/>
              </a:spcBef>
              <a:buClr>
                <a:srgbClr val="FF00FF"/>
              </a:buClr>
              <a:buSzPct val="50000"/>
              <a:buFont typeface="Wingdings" panose="05000000000000000000" pitchFamily="2" charset="2"/>
              <a:buNone/>
            </a:pPr>
            <a:r>
              <a:rPr lang="en-US" altLang="zh-CN" sz="2800" i="1" dirty="0">
                <a:solidFill>
                  <a:schemeClr val="accent1"/>
                </a:solidFill>
                <a:latin typeface="Verdana" panose="020B0604030504040204" pitchFamily="34" charset="0"/>
                <a:ea typeface="楷体_GB2312" pitchFamily="49" charset="-122"/>
              </a:rPr>
              <a:t>     x</a:t>
            </a:r>
            <a:r>
              <a:rPr lang="en-US" altLang="zh-CN" sz="2800" i="1" baseline="-25000" dirty="0">
                <a:solidFill>
                  <a:schemeClr val="accent1"/>
                </a:solidFill>
                <a:latin typeface="Verdana" panose="020B0604030504040204" pitchFamily="34" charset="0"/>
                <a:ea typeface="楷体_GB2312" pitchFamily="49" charset="-122"/>
              </a:rPr>
              <a:t>max</a:t>
            </a:r>
            <a:r>
              <a:rPr lang="en-US" altLang="zh-CN" sz="2800" dirty="0">
                <a:solidFill>
                  <a:schemeClr val="accent1"/>
                </a:solidFill>
                <a:latin typeface="Verdana" panose="020B0604030504040204" pitchFamily="34" charset="0"/>
                <a:ea typeface="楷体_GB2312" pitchFamily="49" charset="-122"/>
              </a:rPr>
              <a:t>=1.8506;</a:t>
            </a:r>
          </a:p>
          <a:p>
            <a:pPr marL="444500" indent="-444500" eaLnBrk="0" hangingPunct="0">
              <a:lnSpc>
                <a:spcPct val="120000"/>
              </a:lnSpc>
              <a:spcBef>
                <a:spcPct val="10000"/>
              </a:spcBef>
              <a:buClr>
                <a:srgbClr val="FF00FF"/>
              </a:buClr>
              <a:buSzPct val="50000"/>
              <a:buFont typeface="Wingdings" panose="05000000000000000000" pitchFamily="2" charset="2"/>
              <a:buNone/>
            </a:pPr>
            <a:r>
              <a:rPr lang="en-US" altLang="zh-CN" sz="2800" i="1" dirty="0">
                <a:solidFill>
                  <a:schemeClr val="accent1"/>
                </a:solidFill>
                <a:latin typeface="Verdana" panose="020B0604030504040204" pitchFamily="34" charset="0"/>
                <a:ea typeface="楷体_GB2312" pitchFamily="49" charset="-122"/>
              </a:rPr>
              <a:t>     f</a:t>
            </a:r>
            <a:r>
              <a:rPr lang="en-US" altLang="zh-CN" sz="2800" dirty="0">
                <a:solidFill>
                  <a:schemeClr val="accent1"/>
                </a:solidFill>
                <a:latin typeface="Verdana" panose="020B0604030504040204" pitchFamily="34" charset="0"/>
                <a:ea typeface="楷体_GB2312" pitchFamily="49" charset="-122"/>
              </a:rPr>
              <a:t>(x</a:t>
            </a:r>
            <a:r>
              <a:rPr lang="en-US" altLang="zh-CN" sz="2800" i="1" baseline="-25000" dirty="0">
                <a:solidFill>
                  <a:schemeClr val="accent1"/>
                </a:solidFill>
                <a:latin typeface="Verdana" panose="020B0604030504040204" pitchFamily="34" charset="0"/>
                <a:ea typeface="楷体_GB2312" pitchFamily="49" charset="-122"/>
              </a:rPr>
              <a:t>max</a:t>
            </a:r>
            <a:r>
              <a:rPr lang="en-US" altLang="zh-CN" sz="2800" dirty="0">
                <a:solidFill>
                  <a:schemeClr val="accent1"/>
                </a:solidFill>
                <a:latin typeface="Verdana" panose="020B0604030504040204" pitchFamily="34" charset="0"/>
                <a:ea typeface="楷体_GB2312" pitchFamily="49" charset="-122"/>
              </a:rPr>
              <a:t>)=3.8503;</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Rot="1"/>
          </p:cNvSpPr>
          <p:nvPr/>
        </p:nvSpPr>
        <p:spPr>
          <a:xfrm>
            <a:off x="603250" y="1447800"/>
            <a:ext cx="8540750" cy="4752975"/>
          </a:xfrm>
          <a:prstGeom prst="rect">
            <a:avLst/>
          </a:prstGeom>
          <a:noFill/>
          <a:ln w="9525">
            <a:noFill/>
          </a:ln>
        </p:spPr>
        <p:txBody>
          <a:bodyPr anchor="t"/>
          <a:lstStyle/>
          <a:p>
            <a:pPr marL="444500" indent="-444500" eaLnBrk="0" hangingPunct="0">
              <a:lnSpc>
                <a:spcPct val="120000"/>
              </a:lnSpc>
              <a:spcBef>
                <a:spcPct val="10000"/>
              </a:spcBef>
              <a:buClr>
                <a:schemeClr val="hlink"/>
              </a:buClr>
              <a:buFont typeface="Wingdings" panose="05000000000000000000" pitchFamily="2" charset="2"/>
              <a:buChar char="v"/>
            </a:pPr>
            <a:r>
              <a:rPr lang="zh-CN" altLang="en-US" sz="2800" dirty="0">
                <a:latin typeface="Verdana" panose="020B0604030504040204" pitchFamily="34" charset="0"/>
                <a:ea typeface="黑体" panose="02010609060101010101" pitchFamily="2" charset="-122"/>
              </a:rPr>
              <a:t>模拟结果</a:t>
            </a:r>
          </a:p>
          <a:p>
            <a:pPr marL="444500" indent="-444500" eaLnBrk="0" hangingPunct="0">
              <a:lnSpc>
                <a:spcPct val="120000"/>
              </a:lnSpc>
              <a:spcBef>
                <a:spcPct val="10000"/>
              </a:spcBef>
              <a:buClr>
                <a:srgbClr val="FF00FF"/>
              </a:buClr>
              <a:buSzPct val="50000"/>
              <a:buFont typeface="Wingdings" panose="05000000000000000000" pitchFamily="2" charset="2"/>
              <a:buNone/>
            </a:pPr>
            <a:r>
              <a:rPr lang="zh-CN" altLang="en-US" sz="2800" dirty="0">
                <a:solidFill>
                  <a:srgbClr val="FF00FF"/>
                </a:solidFill>
                <a:latin typeface="Verdana" panose="020B0604030504040204" pitchFamily="34" charset="0"/>
                <a:ea typeface="楷体_GB2312" pitchFamily="49" charset="-122"/>
              </a:rPr>
              <a:t>     </a:t>
            </a:r>
            <a:r>
              <a:rPr lang="zh-CN" altLang="en-US" sz="2800" u="sng" dirty="0">
                <a:solidFill>
                  <a:srgbClr val="FF00FF"/>
                </a:solidFill>
                <a:latin typeface="Verdana" panose="020B0604030504040204" pitchFamily="34" charset="0"/>
                <a:ea typeface="楷体_GB2312" pitchFamily="49" charset="-122"/>
              </a:rPr>
              <a:t>进化的过程</a:t>
            </a:r>
            <a:r>
              <a:rPr lang="zh-CN" altLang="en-US" sz="2800" dirty="0">
                <a:solidFill>
                  <a:schemeClr val="folHlink"/>
                </a:solidFill>
                <a:latin typeface="Verdana" panose="020B0604030504040204" pitchFamily="34" charset="0"/>
                <a:ea typeface="楷体_GB2312" pitchFamily="49" charset="-122"/>
              </a:rPr>
              <a:t>：</a:t>
            </a:r>
          </a:p>
        </p:txBody>
      </p:sp>
      <p:graphicFrame>
        <p:nvGraphicFramePr>
          <p:cNvPr id="60419" name="内容占位符 60418"/>
          <p:cNvGraphicFramePr>
            <a:graphicFrameLocks noGrp="1"/>
          </p:cNvGraphicFramePr>
          <p:nvPr>
            <p:ph sz="half" idx="2"/>
          </p:nvPr>
        </p:nvGraphicFramePr>
        <p:xfrm>
          <a:off x="5867400" y="2057400"/>
          <a:ext cx="3097213" cy="4498975"/>
        </p:xfrm>
        <a:graphic>
          <a:graphicData uri="http://schemas.openxmlformats.org/drawingml/2006/table">
            <a:tbl>
              <a:tblPr/>
              <a:tblGrid>
                <a:gridCol w="936625">
                  <a:extLst>
                    <a:ext uri="{9D8B030D-6E8A-4147-A177-3AD203B41FA5}">
                      <a16:colId xmlns:a16="http://schemas.microsoft.com/office/drawing/2014/main" val="20000"/>
                    </a:ext>
                  </a:extLst>
                </a:gridCol>
                <a:gridCol w="968375">
                  <a:extLst>
                    <a:ext uri="{9D8B030D-6E8A-4147-A177-3AD203B41FA5}">
                      <a16:colId xmlns:a16="http://schemas.microsoft.com/office/drawing/2014/main" val="20001"/>
                    </a:ext>
                  </a:extLst>
                </a:gridCol>
                <a:gridCol w="1192213">
                  <a:extLst>
                    <a:ext uri="{9D8B030D-6E8A-4147-A177-3AD203B41FA5}">
                      <a16:colId xmlns:a16="http://schemas.microsoft.com/office/drawing/2014/main" val="20002"/>
                    </a:ext>
                  </a:extLst>
                </a:gridCol>
              </a:tblGrid>
              <a:tr h="50006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zh-CN" altLang="en-US" sz="1200" b="1" dirty="0">
                          <a:solidFill>
                            <a:schemeClr val="accent1"/>
                          </a:solidFill>
                          <a:latin typeface="Verdana" panose="020B0604030504040204" pitchFamily="34" charset="0"/>
                          <a:ea typeface="黑体" panose="02010609060101010101" pitchFamily="2" charset="-122"/>
                        </a:rPr>
                        <a:t>世代数</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zh-CN" altLang="en-US" sz="1200" b="1" dirty="0">
                          <a:solidFill>
                            <a:schemeClr val="accent1"/>
                          </a:solidFill>
                          <a:latin typeface="Verdana" panose="020B0604030504040204" pitchFamily="34" charset="0"/>
                          <a:ea typeface="黑体" panose="02010609060101010101" pitchFamily="2" charset="-122"/>
                        </a:rPr>
                        <a:t>自变量</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zh-CN" altLang="en-US" sz="1200" b="1" dirty="0">
                          <a:solidFill>
                            <a:schemeClr val="accent1"/>
                          </a:solidFill>
                          <a:latin typeface="Verdana" panose="020B0604030504040204" pitchFamily="34" charset="0"/>
                          <a:ea typeface="黑体" panose="02010609060101010101" pitchFamily="2" charset="-122"/>
                        </a:rPr>
                        <a:t>适应度</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en-US" altLang="zh-CN" sz="1200" b="1" dirty="0">
                          <a:solidFill>
                            <a:schemeClr val="accent1"/>
                          </a:solidFill>
                          <a:latin typeface="Verdana" panose="020B0604030504040204" pitchFamily="34" charset="0"/>
                          <a:ea typeface="黑体" panose="02010609060101010101" pitchFamily="2" charset="-122"/>
                        </a:rPr>
                        <a:t>1</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en-US" altLang="zh-CN" sz="1200" b="1" dirty="0">
                          <a:solidFill>
                            <a:schemeClr val="accent1"/>
                          </a:solidFill>
                          <a:latin typeface="Verdana" panose="020B0604030504040204" pitchFamily="34" charset="0"/>
                          <a:ea typeface="黑体" panose="02010609060101010101" pitchFamily="2" charset="-122"/>
                        </a:rPr>
                        <a:t>1.4495</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en-US" altLang="zh-CN" sz="1200" b="1" dirty="0">
                          <a:solidFill>
                            <a:schemeClr val="accent1"/>
                          </a:solidFill>
                          <a:latin typeface="Verdana" panose="020B0604030504040204" pitchFamily="34" charset="0"/>
                          <a:ea typeface="黑体" panose="02010609060101010101" pitchFamily="2" charset="-122"/>
                        </a:rPr>
                        <a:t>3.4494</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06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en-US" altLang="zh-CN" sz="1200" b="1" dirty="0">
                          <a:solidFill>
                            <a:schemeClr val="accent1"/>
                          </a:solidFill>
                          <a:latin typeface="Verdana" panose="020B0604030504040204" pitchFamily="34" charset="0"/>
                          <a:ea typeface="黑体" panose="02010609060101010101" pitchFamily="2" charset="-122"/>
                        </a:rPr>
                        <a:t>9</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en-US" altLang="zh-CN" sz="1200" b="1" dirty="0">
                          <a:solidFill>
                            <a:schemeClr val="accent1"/>
                          </a:solidFill>
                          <a:latin typeface="Verdana" panose="020B0604030504040204" pitchFamily="34" charset="0"/>
                          <a:ea typeface="黑体" panose="02010609060101010101" pitchFamily="2" charset="-122"/>
                        </a:rPr>
                        <a:t>1.8395</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en-US" altLang="zh-CN" sz="1200" b="1" dirty="0">
                          <a:solidFill>
                            <a:schemeClr val="accent1"/>
                          </a:solidFill>
                          <a:latin typeface="Verdana" panose="020B0604030504040204" pitchFamily="34" charset="0"/>
                          <a:ea typeface="黑体" panose="02010609060101010101" pitchFamily="2" charset="-122"/>
                        </a:rPr>
                        <a:t>3.7412</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06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en-US" altLang="zh-CN" sz="1200" b="1" dirty="0">
                          <a:solidFill>
                            <a:schemeClr val="accent1"/>
                          </a:solidFill>
                          <a:latin typeface="Verdana" panose="020B0604030504040204" pitchFamily="34" charset="0"/>
                          <a:ea typeface="黑体" panose="02010609060101010101" pitchFamily="2" charset="-122"/>
                        </a:rPr>
                        <a:t>17</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en-US" altLang="zh-CN" sz="1200" b="1" dirty="0">
                          <a:solidFill>
                            <a:schemeClr val="accent1"/>
                          </a:solidFill>
                          <a:latin typeface="Verdana" panose="020B0604030504040204" pitchFamily="34" charset="0"/>
                          <a:ea typeface="黑体" panose="02010609060101010101" pitchFamily="2" charset="-122"/>
                        </a:rPr>
                        <a:t>1.8512</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en-US" altLang="zh-CN" sz="1200" b="1" dirty="0">
                          <a:solidFill>
                            <a:schemeClr val="accent1"/>
                          </a:solidFill>
                          <a:latin typeface="Verdana" panose="020B0604030504040204" pitchFamily="34" charset="0"/>
                          <a:ea typeface="黑体" panose="02010609060101010101" pitchFamily="2" charset="-122"/>
                        </a:rPr>
                        <a:t>3.8499</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847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en-US" altLang="zh-CN" sz="1200" b="1" dirty="0">
                          <a:solidFill>
                            <a:schemeClr val="accent1"/>
                          </a:solidFill>
                          <a:latin typeface="Verdana" panose="020B0604030504040204" pitchFamily="34" charset="0"/>
                          <a:ea typeface="黑体" panose="02010609060101010101" pitchFamily="2" charset="-122"/>
                        </a:rPr>
                        <a:t>30</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en-US" altLang="zh-CN" sz="1200" b="1" dirty="0">
                          <a:solidFill>
                            <a:schemeClr val="accent1"/>
                          </a:solidFill>
                          <a:latin typeface="Verdana" panose="020B0604030504040204" pitchFamily="34" charset="0"/>
                          <a:ea typeface="黑体" panose="02010609060101010101" pitchFamily="2" charset="-122"/>
                        </a:rPr>
                        <a:t>1.8505</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en-US" altLang="zh-CN" sz="1200" b="1" dirty="0">
                          <a:solidFill>
                            <a:schemeClr val="accent1"/>
                          </a:solidFill>
                          <a:latin typeface="Verdana" panose="020B0604030504040204" pitchFamily="34" charset="0"/>
                          <a:ea typeface="黑体" panose="02010609060101010101" pitchFamily="2" charset="-122"/>
                        </a:rPr>
                        <a:t>3.8503</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006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en-US" altLang="zh-CN" sz="1200" b="1" dirty="0">
                          <a:solidFill>
                            <a:schemeClr val="accent1"/>
                          </a:solidFill>
                          <a:latin typeface="Verdana" panose="020B0604030504040204" pitchFamily="34" charset="0"/>
                          <a:ea typeface="黑体" panose="02010609060101010101" pitchFamily="2" charset="-122"/>
                        </a:rPr>
                        <a:t>50</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en-US" altLang="zh-CN" sz="1200" b="1" dirty="0">
                          <a:solidFill>
                            <a:schemeClr val="accent1"/>
                          </a:solidFill>
                          <a:latin typeface="Verdana" panose="020B0604030504040204" pitchFamily="34" charset="0"/>
                          <a:ea typeface="黑体" panose="02010609060101010101" pitchFamily="2" charset="-122"/>
                        </a:rPr>
                        <a:t>1.8506</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en-US" altLang="zh-CN" sz="1200" b="1" dirty="0">
                          <a:solidFill>
                            <a:schemeClr val="accent1"/>
                          </a:solidFill>
                          <a:latin typeface="Verdana" panose="020B0604030504040204" pitchFamily="34" charset="0"/>
                          <a:ea typeface="黑体" panose="02010609060101010101" pitchFamily="2" charset="-122"/>
                        </a:rPr>
                        <a:t>3.8503</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006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en-US" altLang="zh-CN" sz="1200" b="1" dirty="0">
                          <a:solidFill>
                            <a:schemeClr val="accent1"/>
                          </a:solidFill>
                          <a:latin typeface="Verdana" panose="020B0604030504040204" pitchFamily="34" charset="0"/>
                          <a:ea typeface="黑体" panose="02010609060101010101" pitchFamily="2" charset="-122"/>
                        </a:rPr>
                        <a:t>80</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en-US" altLang="zh-CN" sz="1200" b="1" dirty="0">
                          <a:solidFill>
                            <a:schemeClr val="accent1"/>
                          </a:solidFill>
                          <a:latin typeface="Verdana" panose="020B0604030504040204" pitchFamily="34" charset="0"/>
                          <a:ea typeface="黑体" panose="02010609060101010101" pitchFamily="2" charset="-122"/>
                        </a:rPr>
                        <a:t>1.8506</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en-US" altLang="zh-CN" sz="1200" b="1" dirty="0">
                          <a:solidFill>
                            <a:schemeClr val="accent1"/>
                          </a:solidFill>
                          <a:latin typeface="Verdana" panose="020B0604030504040204" pitchFamily="34" charset="0"/>
                          <a:ea typeface="黑体" panose="02010609060101010101" pitchFamily="2" charset="-122"/>
                        </a:rPr>
                        <a:t>3.8503</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006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en-US" altLang="zh-CN" sz="1200" b="1" dirty="0">
                          <a:solidFill>
                            <a:schemeClr val="accent1"/>
                          </a:solidFill>
                          <a:latin typeface="Verdana" panose="020B0604030504040204" pitchFamily="34" charset="0"/>
                          <a:ea typeface="黑体" panose="02010609060101010101" pitchFamily="2" charset="-122"/>
                        </a:rPr>
                        <a:t>120</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en-US" altLang="zh-CN" sz="1200" b="1" dirty="0">
                          <a:solidFill>
                            <a:schemeClr val="accent1"/>
                          </a:solidFill>
                          <a:latin typeface="Verdana" panose="020B0604030504040204" pitchFamily="34" charset="0"/>
                          <a:ea typeface="黑体" panose="02010609060101010101" pitchFamily="2" charset="-122"/>
                        </a:rPr>
                        <a:t>1.8506</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en-US" altLang="zh-CN" sz="1200" b="1" dirty="0">
                          <a:solidFill>
                            <a:schemeClr val="accent1"/>
                          </a:solidFill>
                          <a:latin typeface="Verdana" panose="020B0604030504040204" pitchFamily="34" charset="0"/>
                          <a:ea typeface="黑体" panose="02010609060101010101" pitchFamily="2" charset="-122"/>
                        </a:rPr>
                        <a:t>3.8503</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0006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en-US" altLang="zh-CN" sz="1200" b="1" dirty="0">
                          <a:solidFill>
                            <a:schemeClr val="accent1"/>
                          </a:solidFill>
                          <a:latin typeface="Verdana" panose="020B0604030504040204" pitchFamily="34" charset="0"/>
                          <a:ea typeface="黑体" panose="02010609060101010101" pitchFamily="2" charset="-122"/>
                        </a:rPr>
                        <a:t>200</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en-US" altLang="zh-CN" sz="1200" b="1" dirty="0">
                          <a:solidFill>
                            <a:schemeClr val="accent1"/>
                          </a:solidFill>
                          <a:latin typeface="Verdana" panose="020B0604030504040204" pitchFamily="34" charset="0"/>
                          <a:ea typeface="黑体" panose="02010609060101010101" pitchFamily="2" charset="-122"/>
                        </a:rPr>
                        <a:t>1.8506</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0" fontAlgn="ctr" hangingPunct="0">
                        <a:buNone/>
                      </a:pPr>
                      <a:r>
                        <a:rPr lang="en-US" altLang="zh-CN" sz="1200" b="1" dirty="0">
                          <a:solidFill>
                            <a:schemeClr val="accent1"/>
                          </a:solidFill>
                          <a:latin typeface="Verdana" panose="020B0604030504040204" pitchFamily="34" charset="0"/>
                          <a:ea typeface="黑体" panose="02010609060101010101" pitchFamily="2" charset="-122"/>
                        </a:rPr>
                        <a:t>3.8503</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57388" name="Picture 45"/>
          <p:cNvPicPr>
            <a:picLocks noChangeAspect="1"/>
          </p:cNvPicPr>
          <p:nvPr/>
        </p:nvPicPr>
        <p:blipFill>
          <a:blip r:embed="rId2"/>
          <a:stretch>
            <a:fillRect/>
          </a:stretch>
        </p:blipFill>
        <p:spPr>
          <a:xfrm>
            <a:off x="755650" y="2667000"/>
            <a:ext cx="4968875" cy="3727450"/>
          </a:xfrm>
          <a:prstGeom prst="rect">
            <a:avLst/>
          </a:prstGeom>
          <a:noFill/>
          <a:ln w="38100">
            <a:noFill/>
          </a:ln>
        </p:spPr>
      </p:pic>
      <p:sp>
        <p:nvSpPr>
          <p:cNvPr id="57389" name="AutoShape 46"/>
          <p:cNvSpPr/>
          <p:nvPr/>
        </p:nvSpPr>
        <p:spPr>
          <a:xfrm>
            <a:off x="8675688" y="6524625"/>
            <a:ext cx="396875" cy="261938"/>
          </a:xfrm>
          <a:prstGeom prst="actionButtonBeginning">
            <a:avLst/>
          </a:prstGeom>
          <a:solidFill>
            <a:schemeClr val="accent1"/>
          </a:solidFill>
          <a:ln w="38100">
            <a:noFill/>
          </a:ln>
        </p:spPr>
        <p:txBody>
          <a:bodyPr wrap="none" anchor="ctr"/>
          <a:lstStyle/>
          <a:p>
            <a:endParaRPr lang="zh-CN" altLang="en-US" dirty="0">
              <a:latin typeface="Arial" panose="020B0604020202020204" pitchFamily="34" charset="0"/>
              <a:ea typeface="宋体" panose="02010600030101010101" pitchFamily="2"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1"/>
          <p:cNvSpPr>
            <a:spLocks noGrp="1"/>
          </p:cNvSpPr>
          <p:nvPr>
            <p:ph type="title"/>
          </p:nvPr>
        </p:nvSpPr>
        <p:spPr>
          <a:xfrm>
            <a:off x="457200" y="274638"/>
            <a:ext cx="8229600" cy="1143000"/>
          </a:xfrm>
          <a:prstGeom prst="rect">
            <a:avLst/>
          </a:prstGeom>
          <a:noFill/>
          <a:ln>
            <a:noFill/>
          </a:ln>
        </p:spPr>
        <p:txBody>
          <a:bodyPr anchor="t"/>
          <a:lstStyle/>
          <a:p>
            <a:endParaRPr lang="zh-CN" altLang="en-US" dirty="0">
              <a:ea typeface="宋体" panose="02010600030101010101" pitchFamily="2" charset="-122"/>
            </a:endParaRPr>
          </a:p>
        </p:txBody>
      </p:sp>
      <p:sp>
        <p:nvSpPr>
          <p:cNvPr id="58370" name="Rectangle 3"/>
          <p:cNvSpPr>
            <a:spLocks noGrp="1"/>
          </p:cNvSpPr>
          <p:nvPr>
            <p:ph type="body" sz="half" idx="1"/>
          </p:nvPr>
        </p:nvSpPr>
        <p:spPr>
          <a:xfrm>
            <a:off x="457200" y="1371600"/>
            <a:ext cx="8001000" cy="5092700"/>
          </a:xfrm>
        </p:spPr>
        <p:txBody>
          <a:bodyPr wrap="square" lIns="91440" tIns="45720" rIns="91440" bIns="45720" anchor="t"/>
          <a:lstStyle/>
          <a:p>
            <a:r>
              <a:rPr lang="zh-CN" altLang="en-US" sz="2800" dirty="0">
                <a:ea typeface="宋体" panose="02010600030101010101" pitchFamily="2" charset="-122"/>
              </a:rPr>
              <a:t>考虑问题：能否用遗传算法解决以下问题</a:t>
            </a:r>
          </a:p>
          <a:p>
            <a:pPr>
              <a:buNone/>
            </a:pPr>
            <a:r>
              <a:rPr lang="en-US" altLang="zh-CN" sz="2800" dirty="0">
                <a:ea typeface="宋体" panose="02010600030101010101" pitchFamily="2" charset="-122"/>
              </a:rPr>
              <a:t>1</a:t>
            </a:r>
            <a:r>
              <a:rPr lang="zh-CN" altLang="en-US" sz="2800" dirty="0">
                <a:ea typeface="宋体" panose="02010600030101010101" pitchFamily="2" charset="-122"/>
              </a:rPr>
              <a:t>、</a:t>
            </a:r>
          </a:p>
          <a:p>
            <a:pPr>
              <a:buNone/>
            </a:pPr>
            <a:endParaRPr lang="zh-CN" altLang="en-US" sz="2800" dirty="0">
              <a:ea typeface="宋体" panose="02010600030101010101" pitchFamily="2" charset="-122"/>
            </a:endParaRPr>
          </a:p>
          <a:p>
            <a:pPr>
              <a:buNone/>
            </a:pPr>
            <a:endParaRPr lang="zh-CN" altLang="en-US" sz="2800" dirty="0">
              <a:ea typeface="宋体" panose="02010600030101010101" pitchFamily="2" charset="-122"/>
            </a:endParaRPr>
          </a:p>
          <a:p>
            <a:pPr>
              <a:buNone/>
            </a:pPr>
            <a:r>
              <a:rPr lang="en-US" altLang="zh-CN" sz="2800" dirty="0">
                <a:ea typeface="宋体" panose="02010600030101010101" pitchFamily="2" charset="-122"/>
              </a:rPr>
              <a:t>2</a:t>
            </a:r>
            <a:r>
              <a:rPr lang="zh-CN" altLang="en-US" sz="2800" dirty="0">
                <a:ea typeface="宋体" panose="02010600030101010101" pitchFamily="2" charset="-122"/>
              </a:rPr>
              <a:t>、</a:t>
            </a:r>
          </a:p>
          <a:p>
            <a:pPr>
              <a:buNone/>
            </a:pPr>
            <a:endParaRPr lang="zh-CN" altLang="en-US" sz="2800" dirty="0">
              <a:ea typeface="宋体" panose="02010600030101010101" pitchFamily="2" charset="-122"/>
            </a:endParaRPr>
          </a:p>
          <a:p>
            <a:pPr>
              <a:buNone/>
            </a:pPr>
            <a:endParaRPr lang="zh-CN" altLang="en-US" sz="2800" dirty="0">
              <a:ea typeface="宋体" panose="02010600030101010101" pitchFamily="2" charset="-122"/>
            </a:endParaRPr>
          </a:p>
          <a:p>
            <a:pPr>
              <a:buNone/>
            </a:pPr>
            <a:r>
              <a:rPr lang="en-US" altLang="zh-CN" sz="2800" dirty="0">
                <a:ea typeface="宋体" panose="02010600030101010101" pitchFamily="2" charset="-122"/>
              </a:rPr>
              <a:t>3</a:t>
            </a:r>
            <a:r>
              <a:rPr lang="zh-CN" altLang="en-US" sz="2800" dirty="0">
                <a:ea typeface="宋体" panose="02010600030101010101" pitchFamily="2" charset="-122"/>
              </a:rPr>
              <a:t>、</a:t>
            </a:r>
          </a:p>
        </p:txBody>
      </p:sp>
      <p:graphicFrame>
        <p:nvGraphicFramePr>
          <p:cNvPr id="58371" name="Object 4"/>
          <p:cNvGraphicFramePr>
            <a:graphicFrameLocks noGrp="1" noChangeAspect="1"/>
          </p:cNvGraphicFramePr>
          <p:nvPr>
            <p:ph sz="quarter" idx="2"/>
          </p:nvPr>
        </p:nvGraphicFramePr>
        <p:xfrm>
          <a:off x="1371600" y="2435225"/>
          <a:ext cx="3001963" cy="2254250"/>
        </p:xfrm>
        <a:graphic>
          <a:graphicData uri="http://schemas.openxmlformats.org/presentationml/2006/ole">
            <mc:AlternateContent xmlns:mc="http://schemas.openxmlformats.org/markup-compatibility/2006">
              <mc:Choice xmlns:v="urn:schemas-microsoft-com:vml" Requires="v">
                <p:oleObj spid="_x0000_s13331" r:id="rId3" imgW="1460500" imgH="1155700" progId="Equation.3">
                  <p:embed/>
                </p:oleObj>
              </mc:Choice>
              <mc:Fallback>
                <p:oleObj r:id="rId3" imgW="1460500" imgH="1155700" progId="Equation.3">
                  <p:embed/>
                  <p:pic>
                    <p:nvPicPr>
                      <p:cNvPr id="0" name="图片 3084"/>
                      <p:cNvPicPr/>
                      <p:nvPr/>
                    </p:nvPicPr>
                    <p:blipFill>
                      <a:blip r:embed="rId4"/>
                      <a:stretch>
                        <a:fillRect/>
                      </a:stretch>
                    </p:blipFill>
                    <p:spPr>
                      <a:xfrm>
                        <a:off x="1371600" y="2435225"/>
                        <a:ext cx="3001963" cy="2254250"/>
                      </a:xfrm>
                      <a:prstGeom prst="rect">
                        <a:avLst/>
                      </a:prstGeom>
                      <a:gradFill rotWithShape="1">
                        <a:gsLst>
                          <a:gs pos="0">
                            <a:srgbClr val="CCFFFF"/>
                          </a:gs>
                          <a:gs pos="100000">
                            <a:schemeClr val="tx1">
                              <a:alpha val="24001"/>
                            </a:schemeClr>
                          </a:gs>
                        </a:gsLst>
                        <a:path path="shape">
                          <a:fillToRect l="50000" t="50000" r="50000" b="50000"/>
                        </a:path>
                        <a:tileRect/>
                      </a:gradFill>
                      <a:ln w="38100">
                        <a:miter/>
                      </a:ln>
                    </p:spPr>
                  </p:pic>
                </p:oleObj>
              </mc:Fallback>
            </mc:AlternateContent>
          </a:graphicData>
        </a:graphic>
      </p:graphicFrame>
      <p:graphicFrame>
        <p:nvGraphicFramePr>
          <p:cNvPr id="58372" name="Object 10"/>
          <p:cNvGraphicFramePr>
            <a:graphicFrameLocks noGrp="1" noChangeAspect="1"/>
          </p:cNvGraphicFramePr>
          <p:nvPr>
            <p:ph sz="quarter" idx="3"/>
          </p:nvPr>
        </p:nvGraphicFramePr>
        <p:xfrm>
          <a:off x="1371600" y="1981200"/>
          <a:ext cx="7529513" cy="455613"/>
        </p:xfrm>
        <a:graphic>
          <a:graphicData uri="http://schemas.openxmlformats.org/presentationml/2006/ole">
            <mc:AlternateContent xmlns:mc="http://schemas.openxmlformats.org/markup-compatibility/2006">
              <mc:Choice xmlns:v="urn:schemas-microsoft-com:vml" Requires="v">
                <p:oleObj spid="_x0000_s13332" r:id="rId5" imgW="3784600" imgH="228600" progId="Equation.3">
                  <p:embed/>
                </p:oleObj>
              </mc:Choice>
              <mc:Fallback>
                <p:oleObj r:id="rId5" imgW="3784600" imgH="228600" progId="Equation.3">
                  <p:embed/>
                  <p:pic>
                    <p:nvPicPr>
                      <p:cNvPr id="0" name="图片 3085"/>
                      <p:cNvPicPr/>
                      <p:nvPr/>
                    </p:nvPicPr>
                    <p:blipFill>
                      <a:blip r:embed="rId6"/>
                      <a:stretch>
                        <a:fillRect/>
                      </a:stretch>
                    </p:blipFill>
                    <p:spPr>
                      <a:xfrm>
                        <a:off x="1371600" y="1981200"/>
                        <a:ext cx="7529513" cy="455613"/>
                      </a:xfrm>
                      <a:prstGeom prst="rect">
                        <a:avLst/>
                      </a:prstGeom>
                      <a:gradFill rotWithShape="1">
                        <a:gsLst>
                          <a:gs pos="0">
                            <a:srgbClr val="CCFFFF"/>
                          </a:gs>
                          <a:gs pos="100000">
                            <a:schemeClr val="tx1">
                              <a:alpha val="24001"/>
                            </a:schemeClr>
                          </a:gs>
                        </a:gsLst>
                        <a:path path="shape">
                          <a:fillToRect l="50000" t="50000" r="50000" b="50000"/>
                        </a:path>
                        <a:tileRect/>
                      </a:gradFill>
                      <a:ln w="38100">
                        <a:miter/>
                      </a:ln>
                    </p:spPr>
                  </p:pic>
                </p:oleObj>
              </mc:Fallback>
            </mc:AlternateContent>
          </a:graphicData>
        </a:graphic>
      </p:graphicFrame>
      <p:graphicFrame>
        <p:nvGraphicFramePr>
          <p:cNvPr id="58373" name="Object 13"/>
          <p:cNvGraphicFramePr>
            <a:graphicFrameLocks noChangeAspect="1"/>
          </p:cNvGraphicFramePr>
          <p:nvPr/>
        </p:nvGraphicFramePr>
        <p:xfrm>
          <a:off x="1371600" y="4724400"/>
          <a:ext cx="3956050" cy="1971675"/>
        </p:xfrm>
        <a:graphic>
          <a:graphicData uri="http://schemas.openxmlformats.org/presentationml/2006/ole">
            <mc:AlternateContent xmlns:mc="http://schemas.openxmlformats.org/markup-compatibility/2006">
              <mc:Choice xmlns:v="urn:schemas-microsoft-com:vml" Requires="v">
                <p:oleObj spid="_x0000_s13333" r:id="rId7" imgW="2120900" imgH="939800" progId="Equation.3">
                  <p:embed/>
                </p:oleObj>
              </mc:Choice>
              <mc:Fallback>
                <p:oleObj r:id="rId7" imgW="2120900" imgH="939800" progId="Equation.3">
                  <p:embed/>
                  <p:pic>
                    <p:nvPicPr>
                      <p:cNvPr id="0" name="图片 3086"/>
                      <p:cNvPicPr/>
                      <p:nvPr/>
                    </p:nvPicPr>
                    <p:blipFill>
                      <a:blip r:embed="rId8"/>
                      <a:stretch>
                        <a:fillRect/>
                      </a:stretch>
                    </p:blipFill>
                    <p:spPr>
                      <a:xfrm>
                        <a:off x="1371600" y="4724400"/>
                        <a:ext cx="3956050" cy="1971675"/>
                      </a:xfrm>
                      <a:prstGeom prst="rect">
                        <a:avLst/>
                      </a:prstGeom>
                      <a:gradFill rotWithShape="1">
                        <a:gsLst>
                          <a:gs pos="0">
                            <a:srgbClr val="CCFFFF"/>
                          </a:gs>
                          <a:gs pos="100000">
                            <a:schemeClr val="tx1">
                              <a:alpha val="24001"/>
                            </a:schemeClr>
                          </a:gs>
                        </a:gsLst>
                        <a:path path="shape">
                          <a:fillToRect l="50000" t="50000" r="50000" b="50000"/>
                        </a:path>
                        <a:tileRect/>
                      </a:gradFill>
                      <a:ln w="38100">
                        <a:noFill/>
                        <a:miter/>
                      </a:ln>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sz="3200" dirty="0">
                <a:solidFill>
                  <a:srgbClr val="CC6600"/>
                </a:solidFill>
                <a:ea typeface="宋体" panose="02010600030101010101" pitchFamily="2" charset="-122"/>
              </a:rPr>
              <a:t>Contents of Section 4</a:t>
            </a:r>
            <a:endParaRPr lang="zh-CN" altLang="en-US" sz="3200" dirty="0">
              <a:solidFill>
                <a:srgbClr val="CC6600"/>
              </a:solidFill>
              <a:ea typeface="宋体" panose="02010600030101010101" pitchFamily="2" charset="-122"/>
            </a:endParaRPr>
          </a:p>
        </p:txBody>
      </p:sp>
      <p:sp>
        <p:nvSpPr>
          <p:cNvPr id="59394" name="Line 6"/>
          <p:cNvSpPr/>
          <p:nvPr/>
        </p:nvSpPr>
        <p:spPr>
          <a:xfrm>
            <a:off x="2133600" y="3222625"/>
            <a:ext cx="5110163" cy="0"/>
          </a:xfrm>
          <a:prstGeom prst="line">
            <a:avLst/>
          </a:prstGeom>
          <a:ln w="25400" cap="flat" cmpd="sng">
            <a:solidFill>
              <a:schemeClr val="tx1"/>
            </a:solidFill>
            <a:prstDash val="sysDot"/>
            <a:round/>
            <a:headEnd type="none" w="med" len="med"/>
            <a:tailEnd type="oval" w="med" len="med"/>
          </a:ln>
        </p:spPr>
      </p:sp>
      <p:sp>
        <p:nvSpPr>
          <p:cNvPr id="59395" name="Rectangle 7"/>
          <p:cNvSpPr/>
          <p:nvPr/>
        </p:nvSpPr>
        <p:spPr>
          <a:xfrm rot="3419336">
            <a:off x="1849438" y="2646363"/>
            <a:ext cx="479425" cy="520700"/>
          </a:xfrm>
          <a:prstGeom prst="rect">
            <a:avLst/>
          </a:prstGeom>
          <a:solidFill>
            <a:srgbClr val="FF6600"/>
          </a:solidFill>
          <a:ln w="9525"/>
          <a:scene3d>
            <a:camera prst="legacyPerspectiveFront">
              <a:rot lat="0" lon="1500000" rev="0"/>
            </a:camera>
            <a:lightRig rig="legacyFlat4" dir="b"/>
          </a:scene3d>
          <a:sp3d extrusionH="430200" prstMaterial="legacyMatte">
            <a:bevelT w="13500" h="13500" prst="angle"/>
            <a:bevelB w="13500" h="13500" prst="angle"/>
            <a:extrusionClr>
              <a:srgbClr val="FF6600"/>
            </a:extrusionClr>
          </a:sp3d>
        </p:spPr>
        <p:txBody>
          <a:bodyPr wrap="none" anchor="ctr">
            <a:flatTx/>
          </a:bodyPr>
          <a:lstStyle/>
          <a:p>
            <a:endParaRPr lang="zh-CN" altLang="en-US" dirty="0">
              <a:latin typeface="Arial" panose="020B0604020202020204" pitchFamily="34" charset="0"/>
              <a:ea typeface="宋体" panose="02010600030101010101" pitchFamily="2" charset="-122"/>
            </a:endParaRPr>
          </a:p>
        </p:txBody>
      </p:sp>
      <p:sp>
        <p:nvSpPr>
          <p:cNvPr id="59396" name="Text Box 8"/>
          <p:cNvSpPr txBox="1"/>
          <p:nvPr/>
        </p:nvSpPr>
        <p:spPr>
          <a:xfrm>
            <a:off x="2971800" y="2711450"/>
            <a:ext cx="3429000" cy="457200"/>
          </a:xfrm>
          <a:prstGeom prst="rect">
            <a:avLst/>
          </a:prstGeom>
          <a:noFill/>
          <a:ln w="9525">
            <a:noFill/>
          </a:ln>
        </p:spPr>
        <p:txBody>
          <a:bodyPr anchor="t">
            <a:spAutoFit/>
          </a:bodyPr>
          <a:lstStyle/>
          <a:p>
            <a:pPr eaLnBrk="0" hangingPunct="0"/>
            <a:r>
              <a:rPr lang="zh-CN" altLang="en-US" sz="2400" b="1" dirty="0">
                <a:solidFill>
                  <a:srgbClr val="000000"/>
                </a:solidFill>
                <a:latin typeface="Arial" panose="020B0604020202020204" pitchFamily="34" charset="0"/>
                <a:ea typeface="宋体" panose="02010600030101010101" pitchFamily="2" charset="-122"/>
              </a:rPr>
              <a:t>巡回旅行商问题</a:t>
            </a:r>
            <a:endParaRPr lang="en-US" altLang="zh-CN" sz="2400" b="1" dirty="0">
              <a:solidFill>
                <a:srgbClr val="000000"/>
              </a:solidFill>
              <a:latin typeface="Arial" panose="020B0604020202020204" pitchFamily="34" charset="0"/>
              <a:ea typeface="宋体" panose="02010600030101010101" pitchFamily="2" charset="-122"/>
            </a:endParaRPr>
          </a:p>
        </p:txBody>
      </p:sp>
      <p:sp>
        <p:nvSpPr>
          <p:cNvPr id="59397" name="Text Box 9"/>
          <p:cNvSpPr txBox="1"/>
          <p:nvPr/>
        </p:nvSpPr>
        <p:spPr>
          <a:xfrm>
            <a:off x="1779588" y="2689225"/>
            <a:ext cx="608012" cy="457200"/>
          </a:xfrm>
          <a:prstGeom prst="rect">
            <a:avLst/>
          </a:prstGeom>
          <a:noFill/>
          <a:ln w="9525">
            <a:noFill/>
          </a:ln>
        </p:spPr>
        <p:txBody>
          <a:bodyPr wrap="none" anchor="t">
            <a:spAutoFit/>
          </a:bodyPr>
          <a:lstStyle/>
          <a:p>
            <a:pPr algn="ctr" eaLnBrk="0" hangingPunct="0"/>
            <a:r>
              <a:rPr lang="en-US" altLang="zh-CN" sz="2400" b="1" dirty="0">
                <a:solidFill>
                  <a:srgbClr val="FFFFFF"/>
                </a:solidFill>
                <a:latin typeface="Arial" panose="020B0604020202020204" pitchFamily="34" charset="0"/>
                <a:ea typeface="宋体" panose="02010600030101010101" pitchFamily="2" charset="-122"/>
              </a:rPr>
              <a:t>4.1</a:t>
            </a:r>
          </a:p>
        </p:txBody>
      </p:sp>
      <p:sp>
        <p:nvSpPr>
          <p:cNvPr id="59398" name="Line 10"/>
          <p:cNvSpPr/>
          <p:nvPr/>
        </p:nvSpPr>
        <p:spPr>
          <a:xfrm>
            <a:off x="2133600" y="4267200"/>
            <a:ext cx="5110163" cy="0"/>
          </a:xfrm>
          <a:prstGeom prst="line">
            <a:avLst/>
          </a:prstGeom>
          <a:ln w="25400" cap="flat" cmpd="sng">
            <a:solidFill>
              <a:schemeClr val="tx1"/>
            </a:solidFill>
            <a:prstDash val="sysDot"/>
            <a:round/>
            <a:headEnd type="none" w="med" len="med"/>
            <a:tailEnd type="oval" w="med" len="med"/>
          </a:ln>
        </p:spPr>
      </p:sp>
      <p:sp>
        <p:nvSpPr>
          <p:cNvPr id="59399" name="Rectangle 11"/>
          <p:cNvSpPr/>
          <p:nvPr/>
        </p:nvSpPr>
        <p:spPr>
          <a:xfrm rot="3419336">
            <a:off x="1849438" y="3690938"/>
            <a:ext cx="479425" cy="520700"/>
          </a:xfrm>
          <a:prstGeom prst="rect">
            <a:avLst/>
          </a:prstGeom>
          <a:solidFill>
            <a:srgbClr val="00FFFF"/>
          </a:solidFill>
          <a:ln w="9525"/>
          <a:scene3d>
            <a:camera prst="legacyPerspectiveFront">
              <a:rot lat="0" lon="1500000" rev="0"/>
            </a:camera>
            <a:lightRig rig="legacyFlat4" dir="b"/>
          </a:scene3d>
          <a:sp3d extrusionH="430200" prstMaterial="legacyMatte">
            <a:bevelT w="13500" h="13500" prst="angle"/>
            <a:bevelB w="13500" h="13500" prst="angle"/>
            <a:extrusionClr>
              <a:srgbClr val="00FFFF"/>
            </a:extrusionClr>
          </a:sp3d>
        </p:spPr>
        <p:txBody>
          <a:bodyPr wrap="none" anchor="ctr">
            <a:flatTx/>
          </a:bodyPr>
          <a:lstStyle/>
          <a:p>
            <a:endParaRPr lang="zh-CN" altLang="en-US" dirty="0">
              <a:latin typeface="Arial" panose="020B0604020202020204" pitchFamily="34" charset="0"/>
              <a:ea typeface="宋体" panose="02010600030101010101" pitchFamily="2" charset="-122"/>
            </a:endParaRPr>
          </a:p>
        </p:txBody>
      </p:sp>
      <p:sp>
        <p:nvSpPr>
          <p:cNvPr id="59400" name="Text Box 12"/>
          <p:cNvSpPr txBox="1"/>
          <p:nvPr/>
        </p:nvSpPr>
        <p:spPr>
          <a:xfrm>
            <a:off x="1779588" y="3733800"/>
            <a:ext cx="608012" cy="457200"/>
          </a:xfrm>
          <a:prstGeom prst="rect">
            <a:avLst/>
          </a:prstGeom>
          <a:noFill/>
          <a:ln w="9525">
            <a:noFill/>
          </a:ln>
        </p:spPr>
        <p:txBody>
          <a:bodyPr wrap="none" anchor="t">
            <a:spAutoFit/>
          </a:bodyPr>
          <a:lstStyle/>
          <a:p>
            <a:pPr algn="ctr" eaLnBrk="0" hangingPunct="0"/>
            <a:r>
              <a:rPr lang="en-US" altLang="zh-CN" sz="2400" b="1" dirty="0">
                <a:solidFill>
                  <a:srgbClr val="FFFFFF"/>
                </a:solidFill>
                <a:latin typeface="Arial" panose="020B0604020202020204" pitchFamily="34" charset="0"/>
                <a:ea typeface="宋体" panose="02010600030101010101" pitchFamily="2" charset="-122"/>
              </a:rPr>
              <a:t>4.2</a:t>
            </a:r>
          </a:p>
        </p:txBody>
      </p:sp>
      <p:sp>
        <p:nvSpPr>
          <p:cNvPr id="59401" name="Line 16"/>
          <p:cNvSpPr/>
          <p:nvPr/>
        </p:nvSpPr>
        <p:spPr>
          <a:xfrm>
            <a:off x="2133600" y="5334000"/>
            <a:ext cx="5110163" cy="0"/>
          </a:xfrm>
          <a:prstGeom prst="line">
            <a:avLst/>
          </a:prstGeom>
          <a:ln w="25400" cap="flat" cmpd="sng">
            <a:solidFill>
              <a:schemeClr val="tx1"/>
            </a:solidFill>
            <a:prstDash val="sysDot"/>
            <a:round/>
            <a:headEnd type="none" w="med" len="med"/>
            <a:tailEnd type="oval" w="med" len="med"/>
          </a:ln>
        </p:spPr>
      </p:sp>
      <p:sp>
        <p:nvSpPr>
          <p:cNvPr id="59402" name="Rectangle 17"/>
          <p:cNvSpPr/>
          <p:nvPr/>
        </p:nvSpPr>
        <p:spPr>
          <a:xfrm rot="3419336">
            <a:off x="1849438" y="4757738"/>
            <a:ext cx="479425" cy="520700"/>
          </a:xfrm>
          <a:prstGeom prst="rect">
            <a:avLst/>
          </a:prstGeom>
          <a:solidFill>
            <a:srgbClr val="00FF00"/>
          </a:solidFill>
          <a:ln w="9525"/>
          <a:scene3d>
            <a:camera prst="legacyPerspectiveFront">
              <a:rot lat="0" lon="1500000" rev="0"/>
            </a:camera>
            <a:lightRig rig="legacyFlat4"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dirty="0">
              <a:latin typeface="Arial" panose="020B0604020202020204" pitchFamily="34" charset="0"/>
              <a:ea typeface="宋体" panose="02010600030101010101" pitchFamily="2" charset="-122"/>
            </a:endParaRPr>
          </a:p>
        </p:txBody>
      </p:sp>
      <p:sp>
        <p:nvSpPr>
          <p:cNvPr id="59403" name="Text Box 18"/>
          <p:cNvSpPr txBox="1"/>
          <p:nvPr/>
        </p:nvSpPr>
        <p:spPr>
          <a:xfrm>
            <a:off x="1779588" y="4800600"/>
            <a:ext cx="608012" cy="457200"/>
          </a:xfrm>
          <a:prstGeom prst="rect">
            <a:avLst/>
          </a:prstGeom>
          <a:noFill/>
          <a:ln w="9525">
            <a:noFill/>
          </a:ln>
        </p:spPr>
        <p:txBody>
          <a:bodyPr wrap="none" anchor="t">
            <a:spAutoFit/>
          </a:bodyPr>
          <a:lstStyle/>
          <a:p>
            <a:pPr algn="ctr" eaLnBrk="0" hangingPunct="0"/>
            <a:r>
              <a:rPr lang="en-US" altLang="zh-CN" sz="2400" b="1" dirty="0">
                <a:solidFill>
                  <a:srgbClr val="FFFFFF"/>
                </a:solidFill>
                <a:latin typeface="Arial" panose="020B0604020202020204" pitchFamily="34" charset="0"/>
                <a:ea typeface="宋体" panose="02010600030101010101" pitchFamily="2" charset="-122"/>
              </a:rPr>
              <a:t>4.3</a:t>
            </a:r>
          </a:p>
        </p:txBody>
      </p:sp>
      <p:sp>
        <p:nvSpPr>
          <p:cNvPr id="59404" name="Text Box 19"/>
          <p:cNvSpPr txBox="1"/>
          <p:nvPr/>
        </p:nvSpPr>
        <p:spPr>
          <a:xfrm>
            <a:off x="2971800" y="3756025"/>
            <a:ext cx="3429000" cy="457200"/>
          </a:xfrm>
          <a:prstGeom prst="rect">
            <a:avLst/>
          </a:prstGeom>
          <a:noFill/>
          <a:ln w="9525">
            <a:noFill/>
          </a:ln>
        </p:spPr>
        <p:txBody>
          <a:bodyPr anchor="t">
            <a:spAutoFit/>
          </a:bodyPr>
          <a:lstStyle/>
          <a:p>
            <a:pPr eaLnBrk="0" hangingPunct="0"/>
            <a:r>
              <a:rPr lang="zh-CN" altLang="en-US" sz="2400" b="1" dirty="0">
                <a:solidFill>
                  <a:srgbClr val="000000"/>
                </a:solidFill>
                <a:latin typeface="Arial" panose="020B0604020202020204" pitchFamily="34" charset="0"/>
                <a:ea typeface="宋体" panose="02010600030101010101" pitchFamily="2" charset="-122"/>
              </a:rPr>
              <a:t>基本操作</a:t>
            </a:r>
          </a:p>
        </p:txBody>
      </p:sp>
      <p:sp>
        <p:nvSpPr>
          <p:cNvPr id="59405" name="Text Box 21"/>
          <p:cNvSpPr txBox="1"/>
          <p:nvPr/>
        </p:nvSpPr>
        <p:spPr>
          <a:xfrm>
            <a:off x="2971800" y="4800600"/>
            <a:ext cx="4114800" cy="457200"/>
          </a:xfrm>
          <a:prstGeom prst="rect">
            <a:avLst/>
          </a:prstGeom>
          <a:noFill/>
          <a:ln w="9525">
            <a:noFill/>
          </a:ln>
        </p:spPr>
        <p:txBody>
          <a:bodyPr anchor="t">
            <a:spAutoFit/>
          </a:bodyPr>
          <a:lstStyle/>
          <a:p>
            <a:pPr eaLnBrk="0" hangingPunct="0"/>
            <a:r>
              <a:rPr lang="zh-CN" altLang="en-US" sz="2400" b="1" dirty="0">
                <a:solidFill>
                  <a:srgbClr val="000000"/>
                </a:solidFill>
                <a:latin typeface="Arial" panose="020B0604020202020204" pitchFamily="34" charset="0"/>
                <a:ea typeface="宋体" panose="02010600030101010101" pitchFamily="2" charset="-122"/>
              </a:rPr>
              <a:t>计算仿真结果</a:t>
            </a:r>
            <a:endParaRPr lang="en-US" altLang="zh-CN" sz="2400" b="1" dirty="0">
              <a:solidFill>
                <a:srgbClr val="000000"/>
              </a:solidFill>
              <a:latin typeface="Arial" panose="020B0604020202020204" pitchFamily="34" charset="0"/>
              <a:ea typeface="宋体" panose="02010600030101010101" pitchFamily="2" charset="-122"/>
            </a:endParaRPr>
          </a:p>
        </p:txBody>
      </p:sp>
      <p:sp>
        <p:nvSpPr>
          <p:cNvPr id="59406" name="Text Box 27"/>
          <p:cNvSpPr txBox="1"/>
          <p:nvPr/>
        </p:nvSpPr>
        <p:spPr>
          <a:xfrm>
            <a:off x="1143000" y="1447800"/>
            <a:ext cx="6934200" cy="579438"/>
          </a:xfrm>
          <a:prstGeom prst="rect">
            <a:avLst/>
          </a:prstGeom>
          <a:noFill/>
          <a:ln w="9525">
            <a:noFill/>
          </a:ln>
        </p:spPr>
        <p:txBody>
          <a:bodyPr anchor="t">
            <a:spAutoFit/>
          </a:bodyPr>
          <a:lstStyle/>
          <a:p>
            <a:pPr algn="ctr">
              <a:spcBef>
                <a:spcPct val="50000"/>
              </a:spcBef>
            </a:pPr>
            <a:r>
              <a:rPr lang="en-US" altLang="zh-CN" sz="3200" b="1" dirty="0">
                <a:latin typeface="宋体" panose="02010600030101010101" pitchFamily="2" charset="-122"/>
                <a:ea typeface="宋体" panose="02010600030101010101" pitchFamily="2" charset="-122"/>
              </a:rPr>
              <a:t>4  </a:t>
            </a:r>
            <a:r>
              <a:rPr lang="zh-CN" altLang="en-US" sz="3200" b="1" dirty="0">
                <a:latin typeface="宋体" panose="02010600030101010101" pitchFamily="2" charset="-122"/>
                <a:ea typeface="宋体" panose="02010600030101010101" pitchFamily="2" charset="-122"/>
              </a:rPr>
              <a:t>遗传算法求解巡回旅行商问题</a:t>
            </a:r>
            <a:endParaRPr lang="en-US" altLang="zh-CN" sz="3200" b="1" dirty="0">
              <a:latin typeface="宋体" panose="02010600030101010101" pitchFamily="2" charset="-122"/>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0000FF"/>
                </a:solidFill>
                <a:ea typeface="宋体" panose="02010600030101010101" pitchFamily="2" charset="-122"/>
              </a:rPr>
              <a:t>4 </a:t>
            </a:r>
            <a:r>
              <a:rPr lang="zh-CN" altLang="en-US" dirty="0">
                <a:solidFill>
                  <a:srgbClr val="0000FF"/>
                </a:solidFill>
                <a:ea typeface="宋体" panose="02010600030101010101" pitchFamily="2" charset="-122"/>
              </a:rPr>
              <a:t>遗传算法求解巡回旅行商问题</a:t>
            </a:r>
            <a:endParaRPr lang="en-US" altLang="zh-CN" dirty="0">
              <a:solidFill>
                <a:srgbClr val="0000FF"/>
              </a:solidFill>
              <a:ea typeface="宋体" panose="02010600030101010101" pitchFamily="2" charset="-122"/>
            </a:endParaRPr>
          </a:p>
        </p:txBody>
      </p:sp>
      <p:sp>
        <p:nvSpPr>
          <p:cNvPr id="60418" name="Rectangle 3"/>
          <p:cNvSpPr>
            <a:spLocks noGrp="1"/>
          </p:cNvSpPr>
          <p:nvPr>
            <p:ph idx="1"/>
          </p:nvPr>
        </p:nvSpPr>
        <p:spPr>
          <a:xfrm>
            <a:off x="457200" y="1338263"/>
            <a:ext cx="8229600" cy="490537"/>
          </a:xfrm>
        </p:spPr>
        <p:txBody>
          <a:bodyPr wrap="square" lIns="91440" tIns="45720" rIns="91440" bIns="45720" anchor="t"/>
          <a:lstStyle/>
          <a:p>
            <a:pPr eaLnBrk="1" hangingPunct="1">
              <a:lnSpc>
                <a:spcPct val="90000"/>
              </a:lnSpc>
              <a:buNone/>
            </a:pPr>
            <a:r>
              <a:rPr lang="en-US" altLang="zh-CN" sz="2800" dirty="0">
                <a:solidFill>
                  <a:srgbClr val="0000FF"/>
                </a:solidFill>
                <a:latin typeface="Arial" panose="020B0604020202020204" pitchFamily="34" charset="0"/>
                <a:ea typeface="宋体" panose="02010600030101010101" pitchFamily="2" charset="-122"/>
              </a:rPr>
              <a:t>4.1</a:t>
            </a:r>
            <a:r>
              <a:rPr lang="en-US" altLang="zh-CN" sz="2800" dirty="0">
                <a:solidFill>
                  <a:srgbClr val="0000FF"/>
                </a:solidFill>
                <a:ea typeface="宋体" panose="02010600030101010101" pitchFamily="2" charset="-122"/>
              </a:rPr>
              <a:t> </a:t>
            </a:r>
            <a:r>
              <a:rPr lang="zh-CN" altLang="en-US" sz="2800" dirty="0">
                <a:solidFill>
                  <a:srgbClr val="0000FF"/>
                </a:solidFill>
                <a:ea typeface="宋体" panose="02010600030101010101" pitchFamily="2" charset="-122"/>
              </a:rPr>
              <a:t>巡回旅行商问题</a:t>
            </a:r>
          </a:p>
        </p:txBody>
      </p:sp>
      <p:grpSp>
        <p:nvGrpSpPr>
          <p:cNvPr id="60419" name="Group 27"/>
          <p:cNvGrpSpPr/>
          <p:nvPr/>
        </p:nvGrpSpPr>
        <p:grpSpPr>
          <a:xfrm>
            <a:off x="1524000" y="1447800"/>
            <a:ext cx="6684963" cy="3886200"/>
            <a:chOff x="960" y="912"/>
            <a:chExt cx="4211" cy="2448"/>
          </a:xfrm>
        </p:grpSpPr>
        <p:sp>
          <p:nvSpPr>
            <p:cNvPr id="119813" name="Freeform 5"/>
            <p:cNvSpPr>
              <a:spLocks noEditPoints="1"/>
            </p:cNvSpPr>
            <p:nvPr/>
          </p:nvSpPr>
          <p:spPr bwMode="gray">
            <a:xfrm rot="-1358056">
              <a:off x="960" y="1381"/>
              <a:ext cx="3839" cy="1527"/>
            </a:xfrm>
            <a:custGeom>
              <a:avLst/>
              <a:gdLst/>
              <a:ahLst/>
              <a:cxnLst>
                <a:cxn ang="0">
                  <a:pos x="1692" y="12"/>
                </a:cxn>
                <a:cxn ang="0">
                  <a:pos x="1234" y="74"/>
                </a:cxn>
                <a:cxn ang="0">
                  <a:pos x="828" y="182"/>
                </a:cxn>
                <a:cxn ang="0">
                  <a:pos x="486" y="330"/>
                </a:cxn>
                <a:cxn ang="0">
                  <a:pos x="226" y="510"/>
                </a:cxn>
                <a:cxn ang="0">
                  <a:pos x="58" y="718"/>
                </a:cxn>
                <a:cxn ang="0">
                  <a:pos x="0" y="944"/>
                </a:cxn>
                <a:cxn ang="0">
                  <a:pos x="58" y="1170"/>
                </a:cxn>
                <a:cxn ang="0">
                  <a:pos x="226" y="1378"/>
                </a:cxn>
                <a:cxn ang="0">
                  <a:pos x="486" y="1558"/>
                </a:cxn>
                <a:cxn ang="0">
                  <a:pos x="828" y="1706"/>
                </a:cxn>
                <a:cxn ang="0">
                  <a:pos x="1234" y="1814"/>
                </a:cxn>
                <a:cxn ang="0">
                  <a:pos x="1692" y="1876"/>
                </a:cxn>
                <a:cxn ang="0">
                  <a:pos x="2186" y="1884"/>
                </a:cxn>
                <a:cxn ang="0">
                  <a:pos x="2658" y="1840"/>
                </a:cxn>
                <a:cxn ang="0">
                  <a:pos x="3084" y="1746"/>
                </a:cxn>
                <a:cxn ang="0">
                  <a:pos x="3448" y="1612"/>
                </a:cxn>
                <a:cxn ang="0">
                  <a:pos x="3738" y="1442"/>
                </a:cxn>
                <a:cxn ang="0">
                  <a:pos x="3938" y="1242"/>
                </a:cxn>
                <a:cxn ang="0">
                  <a:pos x="4034" y="1022"/>
                </a:cxn>
                <a:cxn ang="0">
                  <a:pos x="4014" y="790"/>
                </a:cxn>
                <a:cxn ang="0">
                  <a:pos x="3882" y="576"/>
                </a:cxn>
                <a:cxn ang="0">
                  <a:pos x="3650" y="386"/>
                </a:cxn>
                <a:cxn ang="0">
                  <a:pos x="3334" y="228"/>
                </a:cxn>
                <a:cxn ang="0">
                  <a:pos x="2948" y="106"/>
                </a:cxn>
                <a:cxn ang="0">
                  <a:pos x="2506" y="28"/>
                </a:cxn>
                <a:cxn ang="0">
                  <a:pos x="2020" y="0"/>
                </a:cxn>
                <a:cxn ang="0">
                  <a:pos x="1606" y="1736"/>
                </a:cxn>
                <a:cxn ang="0">
                  <a:pos x="1164" y="1678"/>
                </a:cxn>
                <a:cxn ang="0">
                  <a:pos x="776" y="1576"/>
                </a:cxn>
                <a:cxn ang="0">
                  <a:pos x="458" y="1436"/>
                </a:cxn>
                <a:cxn ang="0">
                  <a:pos x="224" y="1266"/>
                </a:cxn>
                <a:cxn ang="0">
                  <a:pos x="88" y="1074"/>
                </a:cxn>
                <a:cxn ang="0">
                  <a:pos x="68" y="864"/>
                </a:cxn>
                <a:cxn ang="0">
                  <a:pos x="166" y="664"/>
                </a:cxn>
                <a:cxn ang="0">
                  <a:pos x="370" y="486"/>
                </a:cxn>
                <a:cxn ang="0">
                  <a:pos x="662" y="336"/>
                </a:cxn>
                <a:cxn ang="0">
                  <a:pos x="1028" y="222"/>
                </a:cxn>
                <a:cxn ang="0">
                  <a:pos x="1454" y="148"/>
                </a:cxn>
                <a:cxn ang="0">
                  <a:pos x="1922" y="120"/>
                </a:cxn>
                <a:cxn ang="0">
                  <a:pos x="2392" y="148"/>
                </a:cxn>
                <a:cxn ang="0">
                  <a:pos x="2818" y="222"/>
                </a:cxn>
                <a:cxn ang="0">
                  <a:pos x="3184" y="336"/>
                </a:cxn>
                <a:cxn ang="0">
                  <a:pos x="3476" y="486"/>
                </a:cxn>
                <a:cxn ang="0">
                  <a:pos x="3680" y="664"/>
                </a:cxn>
                <a:cxn ang="0">
                  <a:pos x="3778" y="864"/>
                </a:cxn>
                <a:cxn ang="0">
                  <a:pos x="3758" y="1074"/>
                </a:cxn>
                <a:cxn ang="0">
                  <a:pos x="3622" y="1266"/>
                </a:cxn>
                <a:cxn ang="0">
                  <a:pos x="3388" y="1436"/>
                </a:cxn>
                <a:cxn ang="0">
                  <a:pos x="3070" y="1576"/>
                </a:cxn>
                <a:cxn ang="0">
                  <a:pos x="2682" y="1678"/>
                </a:cxn>
                <a:cxn ang="0">
                  <a:pos x="2240" y="1736"/>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30196"/>
                    <a:invGamma/>
                    <a:alpha val="36000"/>
                  </a:schemeClr>
                </a:gs>
                <a:gs pos="100000">
                  <a:schemeClr val="bg2"/>
                </a:gs>
              </a:gsLst>
              <a:lin ang="0" scaled="1"/>
            </a:gra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p:txBody>
        </p:sp>
        <p:sp>
          <p:nvSpPr>
            <p:cNvPr id="60421" name="Oval 6"/>
            <p:cNvSpPr/>
            <p:nvPr/>
          </p:nvSpPr>
          <p:spPr>
            <a:xfrm rot="-1543677">
              <a:off x="2819" y="1344"/>
              <a:ext cx="672" cy="192"/>
            </a:xfrm>
            <a:prstGeom prst="ellipse">
              <a:avLst/>
            </a:prstGeom>
            <a:gradFill rotWithShape="1">
              <a:gsLst>
                <a:gs pos="0">
                  <a:srgbClr val="5F5F5F"/>
                </a:gs>
                <a:gs pos="100000">
                  <a:srgbClr val="84A5CA"/>
                </a:gs>
              </a:gsLst>
              <a:lin ang="0" scaled="1"/>
              <a:tileRect/>
            </a:gradFill>
            <a:ln w="9525">
              <a:noFill/>
            </a:ln>
          </p:spPr>
          <p:txBody>
            <a:bodyPr wrap="none" anchor="ctr"/>
            <a:lstStyle/>
            <a:p>
              <a:endParaRPr lang="zh-CN" altLang="en-US" dirty="0">
                <a:solidFill>
                  <a:srgbClr val="0000FF"/>
                </a:solidFill>
                <a:latin typeface="Arial" panose="020B0604020202020204" pitchFamily="34" charset="0"/>
                <a:ea typeface="宋体" panose="02010600030101010101" pitchFamily="2" charset="-122"/>
              </a:endParaRPr>
            </a:p>
          </p:txBody>
        </p:sp>
        <p:sp>
          <p:nvSpPr>
            <p:cNvPr id="60422" name="Oval 7"/>
            <p:cNvSpPr/>
            <p:nvPr/>
          </p:nvSpPr>
          <p:spPr>
            <a:xfrm rot="-1543677">
              <a:off x="4499" y="1440"/>
              <a:ext cx="672" cy="192"/>
            </a:xfrm>
            <a:prstGeom prst="ellipse">
              <a:avLst/>
            </a:prstGeom>
            <a:gradFill rotWithShape="1">
              <a:gsLst>
                <a:gs pos="0">
                  <a:srgbClr val="5F5F5F"/>
                </a:gs>
                <a:gs pos="100000">
                  <a:srgbClr val="84A5CA"/>
                </a:gs>
              </a:gsLst>
              <a:lin ang="0" scaled="1"/>
              <a:tileRect/>
            </a:gradFill>
            <a:ln w="9525">
              <a:noFill/>
            </a:ln>
          </p:spPr>
          <p:txBody>
            <a:bodyPr wrap="none" anchor="ctr"/>
            <a:lstStyle/>
            <a:p>
              <a:endParaRPr lang="zh-CN" altLang="en-US" dirty="0">
                <a:solidFill>
                  <a:srgbClr val="0000FF"/>
                </a:solidFill>
                <a:latin typeface="Arial" panose="020B0604020202020204" pitchFamily="34" charset="0"/>
                <a:ea typeface="宋体" panose="02010600030101010101" pitchFamily="2" charset="-122"/>
              </a:endParaRPr>
            </a:p>
          </p:txBody>
        </p:sp>
        <p:sp>
          <p:nvSpPr>
            <p:cNvPr id="60423" name="Oval 8"/>
            <p:cNvSpPr/>
            <p:nvPr/>
          </p:nvSpPr>
          <p:spPr>
            <a:xfrm rot="-1543677">
              <a:off x="1907" y="3120"/>
              <a:ext cx="672" cy="192"/>
            </a:xfrm>
            <a:prstGeom prst="ellipse">
              <a:avLst/>
            </a:prstGeom>
            <a:gradFill rotWithShape="1">
              <a:gsLst>
                <a:gs pos="0">
                  <a:srgbClr val="5F5F5F"/>
                </a:gs>
                <a:gs pos="100000">
                  <a:srgbClr val="84A5CA"/>
                </a:gs>
              </a:gsLst>
              <a:lin ang="0" scaled="1"/>
              <a:tileRect/>
            </a:gradFill>
            <a:ln w="9525">
              <a:noFill/>
            </a:ln>
          </p:spPr>
          <p:txBody>
            <a:bodyPr wrap="none" anchor="ctr"/>
            <a:lstStyle/>
            <a:p>
              <a:endParaRPr lang="zh-CN" altLang="en-US" dirty="0">
                <a:solidFill>
                  <a:srgbClr val="0000FF"/>
                </a:solidFill>
                <a:latin typeface="Arial" panose="020B0604020202020204" pitchFamily="34" charset="0"/>
                <a:ea typeface="宋体" panose="02010600030101010101" pitchFamily="2" charset="-122"/>
              </a:endParaRPr>
            </a:p>
          </p:txBody>
        </p:sp>
        <p:sp>
          <p:nvSpPr>
            <p:cNvPr id="60424" name="Oval 9"/>
            <p:cNvSpPr/>
            <p:nvPr/>
          </p:nvSpPr>
          <p:spPr>
            <a:xfrm rot="-1543677">
              <a:off x="3539" y="2736"/>
              <a:ext cx="672" cy="192"/>
            </a:xfrm>
            <a:prstGeom prst="ellipse">
              <a:avLst/>
            </a:prstGeom>
            <a:gradFill rotWithShape="1">
              <a:gsLst>
                <a:gs pos="0">
                  <a:srgbClr val="5F5F5F"/>
                </a:gs>
                <a:gs pos="100000">
                  <a:srgbClr val="84A5CA"/>
                </a:gs>
              </a:gsLst>
              <a:lin ang="0" scaled="1"/>
              <a:tileRect/>
            </a:gradFill>
            <a:ln w="9525">
              <a:noFill/>
            </a:ln>
          </p:spPr>
          <p:txBody>
            <a:bodyPr wrap="none" anchor="ctr"/>
            <a:lstStyle/>
            <a:p>
              <a:endParaRPr lang="zh-CN" altLang="en-US" dirty="0">
                <a:solidFill>
                  <a:srgbClr val="0000FF"/>
                </a:solidFill>
                <a:latin typeface="Arial" panose="020B0604020202020204" pitchFamily="34" charset="0"/>
                <a:ea typeface="宋体" panose="02010600030101010101" pitchFamily="2" charset="-122"/>
              </a:endParaRPr>
            </a:p>
          </p:txBody>
        </p:sp>
        <p:sp>
          <p:nvSpPr>
            <p:cNvPr id="60425" name="Oval 10"/>
            <p:cNvSpPr/>
            <p:nvPr/>
          </p:nvSpPr>
          <p:spPr>
            <a:xfrm rot="-1543677">
              <a:off x="1379" y="2208"/>
              <a:ext cx="672" cy="192"/>
            </a:xfrm>
            <a:prstGeom prst="ellipse">
              <a:avLst/>
            </a:prstGeom>
            <a:gradFill rotWithShape="1">
              <a:gsLst>
                <a:gs pos="0">
                  <a:srgbClr val="5F5F5F"/>
                </a:gs>
                <a:gs pos="100000">
                  <a:srgbClr val="84A5CA"/>
                </a:gs>
              </a:gsLst>
              <a:lin ang="0" scaled="1"/>
              <a:tileRect/>
            </a:gradFill>
            <a:ln w="9525">
              <a:noFill/>
            </a:ln>
          </p:spPr>
          <p:txBody>
            <a:bodyPr wrap="none" anchor="ctr"/>
            <a:lstStyle/>
            <a:p>
              <a:endParaRPr lang="zh-CN" altLang="en-US" dirty="0">
                <a:solidFill>
                  <a:srgbClr val="0000FF"/>
                </a:solidFill>
                <a:latin typeface="Arial" panose="020B0604020202020204" pitchFamily="34" charset="0"/>
                <a:ea typeface="宋体" panose="02010600030101010101" pitchFamily="2" charset="-122"/>
              </a:endParaRPr>
            </a:p>
          </p:txBody>
        </p:sp>
        <p:sp>
          <p:nvSpPr>
            <p:cNvPr id="119819" name="Oval 11"/>
            <p:cNvSpPr>
              <a:spLocks noChangeArrowheads="1"/>
            </p:cNvSpPr>
            <p:nvPr/>
          </p:nvSpPr>
          <p:spPr bwMode="gray">
            <a:xfrm>
              <a:off x="2490" y="912"/>
              <a:ext cx="720" cy="694"/>
            </a:xfrm>
            <a:prstGeom prst="ellipse">
              <a:avLst/>
            </a:prstGeom>
            <a:gradFill rotWithShape="1">
              <a:gsLst>
                <a:gs pos="0">
                  <a:schemeClr val="hlink"/>
                </a:gs>
                <a:gs pos="100000">
                  <a:schemeClr val="hlink">
                    <a:gamma/>
                    <a:shade val="34510"/>
                    <a:invGamma/>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p:txBody>
        </p:sp>
        <p:sp>
          <p:nvSpPr>
            <p:cNvPr id="119820" name="Oval 12"/>
            <p:cNvSpPr>
              <a:spLocks noChangeArrowheads="1"/>
            </p:cNvSpPr>
            <p:nvPr/>
          </p:nvSpPr>
          <p:spPr bwMode="gray">
            <a:xfrm>
              <a:off x="1082" y="1742"/>
              <a:ext cx="719" cy="694"/>
            </a:xfrm>
            <a:prstGeom prst="ellipse">
              <a:avLst/>
            </a:prstGeom>
            <a:gradFill rotWithShape="1">
              <a:gsLst>
                <a:gs pos="0">
                  <a:schemeClr val="accent1"/>
                </a:gs>
                <a:gs pos="100000">
                  <a:schemeClr val="accent1">
                    <a:gamma/>
                    <a:shade val="31373"/>
                    <a:invGamma/>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p:txBody>
        </p:sp>
        <p:sp>
          <p:nvSpPr>
            <p:cNvPr id="119821" name="Oval 13"/>
            <p:cNvSpPr>
              <a:spLocks noChangeArrowheads="1"/>
            </p:cNvSpPr>
            <p:nvPr/>
          </p:nvSpPr>
          <p:spPr bwMode="gray">
            <a:xfrm>
              <a:off x="1576" y="2666"/>
              <a:ext cx="719" cy="694"/>
            </a:xfrm>
            <a:prstGeom prst="ellipse">
              <a:avLst/>
            </a:prstGeom>
            <a:gradFill rotWithShape="1">
              <a:gsLst>
                <a:gs pos="0">
                  <a:schemeClr val="accent2"/>
                </a:gs>
                <a:gs pos="100000">
                  <a:schemeClr val="accent2">
                    <a:gamma/>
                    <a:shade val="35686"/>
                    <a:invGamma/>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p:txBody>
        </p:sp>
        <p:sp>
          <p:nvSpPr>
            <p:cNvPr id="119822" name="Oval 14"/>
            <p:cNvSpPr>
              <a:spLocks noChangeArrowheads="1"/>
            </p:cNvSpPr>
            <p:nvPr/>
          </p:nvSpPr>
          <p:spPr bwMode="gray">
            <a:xfrm>
              <a:off x="3131" y="2323"/>
              <a:ext cx="719" cy="694"/>
            </a:xfrm>
            <a:prstGeom prst="ellipse">
              <a:avLst/>
            </a:prstGeom>
            <a:gradFill rotWithShape="1">
              <a:gsLst>
                <a:gs pos="0">
                  <a:schemeClr val="bg2"/>
                </a:gs>
                <a:gs pos="100000">
                  <a:schemeClr val="bg2">
                    <a:gamma/>
                    <a:shade val="35686"/>
                    <a:invGamma/>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p:txBody>
        </p:sp>
        <p:sp>
          <p:nvSpPr>
            <p:cNvPr id="119823" name="Oval 15"/>
            <p:cNvSpPr>
              <a:spLocks noChangeArrowheads="1"/>
            </p:cNvSpPr>
            <p:nvPr/>
          </p:nvSpPr>
          <p:spPr bwMode="gray">
            <a:xfrm>
              <a:off x="4155" y="1036"/>
              <a:ext cx="680" cy="695"/>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w="9525">
              <a:no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endParaRPr>
            </a:p>
          </p:txBody>
        </p:sp>
        <p:sp>
          <p:nvSpPr>
            <p:cNvPr id="60431" name="Text Box 16"/>
            <p:cNvSpPr txBox="1"/>
            <p:nvPr/>
          </p:nvSpPr>
          <p:spPr>
            <a:xfrm>
              <a:off x="1210" y="1994"/>
              <a:ext cx="468" cy="231"/>
            </a:xfrm>
            <a:prstGeom prst="rect">
              <a:avLst/>
            </a:prstGeom>
            <a:noFill/>
            <a:ln w="9525">
              <a:noFill/>
            </a:ln>
          </p:spPr>
          <p:txBody>
            <a:bodyPr wrap="none" anchor="t">
              <a:spAutoFit/>
            </a:bodyPr>
            <a:lstStyle/>
            <a:p>
              <a:pPr eaLnBrk="0" hangingPunct="0"/>
              <a:r>
                <a:rPr lang="en-US" altLang="zh-CN" b="1" dirty="0">
                  <a:solidFill>
                    <a:srgbClr val="0000FF"/>
                  </a:solidFill>
                  <a:latin typeface="Arial" panose="020B0604020202020204" pitchFamily="34" charset="0"/>
                  <a:ea typeface="宋体" panose="02010600030101010101" pitchFamily="2" charset="-122"/>
                </a:rPr>
                <a:t>City5</a:t>
              </a:r>
            </a:p>
          </p:txBody>
        </p:sp>
        <p:sp>
          <p:nvSpPr>
            <p:cNvPr id="60432" name="Text Box 17"/>
            <p:cNvSpPr txBox="1"/>
            <p:nvPr/>
          </p:nvSpPr>
          <p:spPr>
            <a:xfrm>
              <a:off x="2589" y="1161"/>
              <a:ext cx="531" cy="231"/>
            </a:xfrm>
            <a:prstGeom prst="rect">
              <a:avLst/>
            </a:prstGeom>
            <a:noFill/>
            <a:ln w="9525">
              <a:noFill/>
            </a:ln>
          </p:spPr>
          <p:txBody>
            <a:bodyPr wrap="none" anchor="t">
              <a:spAutoFit/>
            </a:bodyPr>
            <a:lstStyle/>
            <a:p>
              <a:pPr eaLnBrk="0" hangingPunct="0"/>
              <a:r>
                <a:rPr lang="en-US" altLang="zh-CN" b="1" dirty="0">
                  <a:solidFill>
                    <a:srgbClr val="0000FF"/>
                  </a:solidFill>
                  <a:latin typeface="Verdana" panose="020B0604030504040204" pitchFamily="34" charset="0"/>
                  <a:ea typeface="宋体" panose="02010600030101010101" pitchFamily="2" charset="-122"/>
                </a:rPr>
                <a:t>City1</a:t>
              </a:r>
            </a:p>
          </p:txBody>
        </p:sp>
        <p:sp>
          <p:nvSpPr>
            <p:cNvPr id="60433" name="Text Box 18"/>
            <p:cNvSpPr txBox="1"/>
            <p:nvPr/>
          </p:nvSpPr>
          <p:spPr>
            <a:xfrm>
              <a:off x="4305" y="1296"/>
              <a:ext cx="468" cy="231"/>
            </a:xfrm>
            <a:prstGeom prst="rect">
              <a:avLst/>
            </a:prstGeom>
            <a:noFill/>
            <a:ln w="9525">
              <a:noFill/>
            </a:ln>
          </p:spPr>
          <p:txBody>
            <a:bodyPr wrap="none" anchor="t">
              <a:spAutoFit/>
            </a:bodyPr>
            <a:lstStyle/>
            <a:p>
              <a:pPr eaLnBrk="0" hangingPunct="0"/>
              <a:r>
                <a:rPr lang="en-US" altLang="zh-CN" b="1" dirty="0">
                  <a:solidFill>
                    <a:srgbClr val="0000FF"/>
                  </a:solidFill>
                  <a:latin typeface="Arial" panose="020B0604020202020204" pitchFamily="34" charset="0"/>
                  <a:ea typeface="宋体" panose="02010600030101010101" pitchFamily="2" charset="-122"/>
                </a:rPr>
                <a:t>City2</a:t>
              </a:r>
            </a:p>
          </p:txBody>
        </p:sp>
        <p:sp>
          <p:nvSpPr>
            <p:cNvPr id="60434" name="Text Box 19"/>
            <p:cNvSpPr txBox="1"/>
            <p:nvPr/>
          </p:nvSpPr>
          <p:spPr>
            <a:xfrm>
              <a:off x="3264" y="2575"/>
              <a:ext cx="468" cy="231"/>
            </a:xfrm>
            <a:prstGeom prst="rect">
              <a:avLst/>
            </a:prstGeom>
            <a:noFill/>
            <a:ln w="9525">
              <a:noFill/>
            </a:ln>
          </p:spPr>
          <p:txBody>
            <a:bodyPr wrap="none" anchor="t">
              <a:spAutoFit/>
            </a:bodyPr>
            <a:lstStyle/>
            <a:p>
              <a:pPr eaLnBrk="0" hangingPunct="0"/>
              <a:r>
                <a:rPr lang="en-US" altLang="zh-CN" b="1" dirty="0">
                  <a:solidFill>
                    <a:srgbClr val="0000FF"/>
                  </a:solidFill>
                  <a:latin typeface="Arial" panose="020B0604020202020204" pitchFamily="34" charset="0"/>
                  <a:ea typeface="宋体" panose="02010600030101010101" pitchFamily="2" charset="-122"/>
                </a:rPr>
                <a:t>City3</a:t>
              </a:r>
            </a:p>
          </p:txBody>
        </p:sp>
        <p:sp>
          <p:nvSpPr>
            <p:cNvPr id="60435" name="Text Box 20"/>
            <p:cNvSpPr txBox="1"/>
            <p:nvPr/>
          </p:nvSpPr>
          <p:spPr>
            <a:xfrm>
              <a:off x="1721" y="2914"/>
              <a:ext cx="468" cy="231"/>
            </a:xfrm>
            <a:prstGeom prst="rect">
              <a:avLst/>
            </a:prstGeom>
            <a:noFill/>
            <a:ln w="9525">
              <a:noFill/>
            </a:ln>
          </p:spPr>
          <p:txBody>
            <a:bodyPr wrap="none" anchor="t">
              <a:spAutoFit/>
            </a:bodyPr>
            <a:lstStyle/>
            <a:p>
              <a:pPr eaLnBrk="0" hangingPunct="0"/>
              <a:r>
                <a:rPr lang="en-US" altLang="zh-CN" b="1" dirty="0">
                  <a:solidFill>
                    <a:srgbClr val="0000FF"/>
                  </a:solidFill>
                  <a:latin typeface="Arial" panose="020B0604020202020204" pitchFamily="34" charset="0"/>
                  <a:ea typeface="宋体" panose="02010600030101010101" pitchFamily="2" charset="-122"/>
                </a:rPr>
                <a:t>City4</a:t>
              </a:r>
            </a:p>
          </p:txBody>
        </p:sp>
      </p:grpSp>
      <p:sp>
        <p:nvSpPr>
          <p:cNvPr id="60436" name="Text Box 26"/>
          <p:cNvSpPr txBox="1"/>
          <p:nvPr/>
        </p:nvSpPr>
        <p:spPr>
          <a:xfrm>
            <a:off x="304800" y="5334000"/>
            <a:ext cx="8305800" cy="1311275"/>
          </a:xfrm>
          <a:prstGeom prst="rect">
            <a:avLst/>
          </a:prstGeom>
          <a:noFill/>
          <a:ln w="9525">
            <a:noFill/>
          </a:ln>
        </p:spPr>
        <p:txBody>
          <a:bodyPr anchor="t">
            <a:spAutoFit/>
          </a:bodyPr>
          <a:lstStyle/>
          <a:p>
            <a:pPr>
              <a:spcBef>
                <a:spcPct val="50000"/>
              </a:spcBef>
            </a:pPr>
            <a:r>
              <a:rPr lang="zh-CN" altLang="en-US" sz="2000" b="1" dirty="0">
                <a:solidFill>
                  <a:srgbClr val="0000FF"/>
                </a:solidFill>
                <a:latin typeface="Arial" panose="020B0604020202020204" pitchFamily="34" charset="0"/>
                <a:ea typeface="宋体" panose="02010600030101010101" pitchFamily="2" charset="-122"/>
              </a:rPr>
              <a:t>       巡回旅行商问题（</a:t>
            </a:r>
            <a:r>
              <a:rPr lang="en-US" altLang="zh-CN" sz="2000" b="1" dirty="0">
                <a:solidFill>
                  <a:srgbClr val="0000FF"/>
                </a:solidFill>
                <a:latin typeface="Arial" panose="020B0604020202020204" pitchFamily="34" charset="0"/>
                <a:ea typeface="宋体" panose="02010600030101010101" pitchFamily="2" charset="-122"/>
              </a:rPr>
              <a:t>Traveling salesman problem, TSP</a:t>
            </a:r>
            <a:r>
              <a:rPr lang="zh-CN" altLang="en-US" sz="2000" b="1" dirty="0">
                <a:solidFill>
                  <a:srgbClr val="0000FF"/>
                </a:solidFill>
                <a:latin typeface="Arial" panose="020B0604020202020204" pitchFamily="34" charset="0"/>
                <a:ea typeface="宋体" panose="02010600030101010101" pitchFamily="2" charset="-122"/>
              </a:rPr>
              <a:t>）可描述如下：已知</a:t>
            </a:r>
            <a:r>
              <a:rPr lang="en-US" altLang="zh-CN" sz="2000" b="1" dirty="0">
                <a:solidFill>
                  <a:srgbClr val="0000FF"/>
                </a:solidFill>
                <a:latin typeface="Arial" panose="020B0604020202020204" pitchFamily="34" charset="0"/>
                <a:ea typeface="宋体" panose="02010600030101010101" pitchFamily="2" charset="-122"/>
              </a:rPr>
              <a:t>N</a:t>
            </a:r>
            <a:r>
              <a:rPr lang="zh-CN" altLang="en-US" sz="2000" b="1" dirty="0">
                <a:solidFill>
                  <a:srgbClr val="0000FF"/>
                </a:solidFill>
                <a:latin typeface="Arial" panose="020B0604020202020204" pitchFamily="34" charset="0"/>
                <a:ea typeface="宋体" panose="02010600030101010101" pitchFamily="2" charset="-122"/>
              </a:rPr>
              <a:t>个城市之间的相互距离，现有一推销员必须遍历这</a:t>
            </a:r>
            <a:r>
              <a:rPr lang="en-US" altLang="zh-CN" sz="2000" b="1" dirty="0">
                <a:solidFill>
                  <a:srgbClr val="0000FF"/>
                </a:solidFill>
                <a:latin typeface="Arial" panose="020B0604020202020204" pitchFamily="34" charset="0"/>
                <a:ea typeface="宋体" panose="02010600030101010101" pitchFamily="2" charset="-122"/>
              </a:rPr>
              <a:t>N</a:t>
            </a:r>
            <a:r>
              <a:rPr lang="zh-CN" altLang="en-US" sz="2000" b="1" dirty="0">
                <a:solidFill>
                  <a:srgbClr val="0000FF"/>
                </a:solidFill>
                <a:latin typeface="Arial" panose="020B0604020202020204" pitchFamily="34" charset="0"/>
                <a:ea typeface="宋体" panose="02010600030101010101" pitchFamily="2" charset="-122"/>
              </a:rPr>
              <a:t>个城市，并且每个城市只能访问一次，最后又必须返回出发城市，如何安排他访问这些城市的次序，使其旅行路线总长度最短？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0000FF"/>
                </a:solidFill>
                <a:ea typeface="宋体" panose="02010600030101010101" pitchFamily="2" charset="-122"/>
              </a:rPr>
              <a:t>4 </a:t>
            </a:r>
            <a:r>
              <a:rPr lang="zh-CN" altLang="en-US" dirty="0">
                <a:solidFill>
                  <a:srgbClr val="0000FF"/>
                </a:solidFill>
                <a:ea typeface="宋体" panose="02010600030101010101" pitchFamily="2" charset="-122"/>
              </a:rPr>
              <a:t>遗传算法求解巡回旅行商问题</a:t>
            </a:r>
          </a:p>
        </p:txBody>
      </p:sp>
      <p:pic>
        <p:nvPicPr>
          <p:cNvPr id="61442" name="Picture 5"/>
          <p:cNvPicPr>
            <a:picLocks noChangeAspect="1"/>
          </p:cNvPicPr>
          <p:nvPr/>
        </p:nvPicPr>
        <p:blipFill>
          <a:blip r:embed="rId2"/>
          <a:stretch>
            <a:fillRect/>
          </a:stretch>
        </p:blipFill>
        <p:spPr>
          <a:xfrm>
            <a:off x="95250" y="2057400"/>
            <a:ext cx="2419350" cy="3581400"/>
          </a:xfrm>
          <a:prstGeom prst="rect">
            <a:avLst/>
          </a:prstGeom>
          <a:noFill/>
          <a:ln w="9525">
            <a:noFill/>
          </a:ln>
        </p:spPr>
      </p:pic>
      <p:pic>
        <p:nvPicPr>
          <p:cNvPr id="61443" name="Picture 7" descr="Slumptur"/>
          <p:cNvPicPr>
            <a:picLocks noChangeAspect="1"/>
          </p:cNvPicPr>
          <p:nvPr/>
        </p:nvPicPr>
        <p:blipFill>
          <a:blip r:embed="rId3"/>
          <a:stretch>
            <a:fillRect/>
          </a:stretch>
        </p:blipFill>
        <p:spPr>
          <a:xfrm>
            <a:off x="2705100" y="1219200"/>
            <a:ext cx="3238500" cy="2465388"/>
          </a:xfrm>
          <a:prstGeom prst="rect">
            <a:avLst/>
          </a:prstGeom>
          <a:noFill/>
          <a:ln w="9525">
            <a:noFill/>
          </a:ln>
        </p:spPr>
      </p:pic>
      <p:pic>
        <p:nvPicPr>
          <p:cNvPr id="61444" name="Picture 8" descr="Kortad-rundtur"/>
          <p:cNvPicPr>
            <a:picLocks noChangeAspect="1"/>
          </p:cNvPicPr>
          <p:nvPr/>
        </p:nvPicPr>
        <p:blipFill>
          <a:blip r:embed="rId4"/>
          <a:stretch>
            <a:fillRect/>
          </a:stretch>
        </p:blipFill>
        <p:spPr>
          <a:xfrm>
            <a:off x="2705100" y="4114800"/>
            <a:ext cx="3238500" cy="2484438"/>
          </a:xfrm>
          <a:prstGeom prst="rect">
            <a:avLst/>
          </a:prstGeom>
          <a:noFill/>
          <a:ln w="9525">
            <a:noFill/>
          </a:ln>
        </p:spPr>
      </p:pic>
      <p:sp>
        <p:nvSpPr>
          <p:cNvPr id="61445" name="AutoShape 10"/>
          <p:cNvSpPr/>
          <p:nvPr/>
        </p:nvSpPr>
        <p:spPr>
          <a:xfrm>
            <a:off x="4533900" y="3657600"/>
            <a:ext cx="228600" cy="457200"/>
          </a:xfrm>
          <a:prstGeom prst="downArrow">
            <a:avLst>
              <a:gd name="adj1" fmla="val 50000"/>
              <a:gd name="adj2" fmla="val 50000"/>
            </a:avLst>
          </a:prstGeom>
          <a:solidFill>
            <a:srgbClr val="FF6600"/>
          </a:solidFill>
          <a:ln w="9525">
            <a:noFill/>
          </a:ln>
        </p:spPr>
        <p:txBody>
          <a:bodyPr wrap="none" anchor="ctr"/>
          <a:lstStyle/>
          <a:p>
            <a:endParaRPr lang="zh-CN" altLang="en-US" dirty="0">
              <a:solidFill>
                <a:srgbClr val="0000FF"/>
              </a:solidFill>
              <a:latin typeface="Arial" panose="020B0604020202020204" pitchFamily="34" charset="0"/>
              <a:ea typeface="宋体" panose="02010600030101010101" pitchFamily="2" charset="-122"/>
            </a:endParaRPr>
          </a:p>
        </p:txBody>
      </p:sp>
      <p:pic>
        <p:nvPicPr>
          <p:cNvPr id="61446" name="Picture 11"/>
          <p:cNvPicPr>
            <a:picLocks noChangeAspect="1"/>
          </p:cNvPicPr>
          <p:nvPr/>
        </p:nvPicPr>
        <p:blipFill>
          <a:blip r:embed="rId5"/>
          <a:stretch>
            <a:fillRect/>
          </a:stretch>
        </p:blipFill>
        <p:spPr>
          <a:xfrm>
            <a:off x="6097588" y="1752600"/>
            <a:ext cx="3046412" cy="4267200"/>
          </a:xfrm>
          <a:prstGeom prst="rect">
            <a:avLst/>
          </a:prstGeom>
          <a:noFill/>
          <a:ln w="9525">
            <a:noFill/>
          </a:ln>
        </p:spPr>
      </p:pic>
      <p:sp>
        <p:nvSpPr>
          <p:cNvPr id="61447" name="Text Box 12"/>
          <p:cNvSpPr txBox="1"/>
          <p:nvPr/>
        </p:nvSpPr>
        <p:spPr>
          <a:xfrm>
            <a:off x="6553200" y="6172200"/>
            <a:ext cx="2133600" cy="396875"/>
          </a:xfrm>
          <a:prstGeom prst="rect">
            <a:avLst/>
          </a:prstGeom>
          <a:noFill/>
          <a:ln w="9525">
            <a:noFill/>
          </a:ln>
        </p:spPr>
        <p:txBody>
          <a:bodyPr anchor="t">
            <a:spAutoFit/>
          </a:bodyPr>
          <a:lstStyle/>
          <a:p>
            <a:pPr algn="ctr">
              <a:spcBef>
                <a:spcPct val="50000"/>
              </a:spcBef>
            </a:pPr>
            <a:r>
              <a:rPr lang="en-US" altLang="zh-CN" sz="2000" b="1" dirty="0">
                <a:solidFill>
                  <a:srgbClr val="0000FF"/>
                </a:solidFill>
                <a:latin typeface="Arial" panose="020B0604020202020204" pitchFamily="34" charset="0"/>
                <a:ea typeface="宋体" panose="02010600030101010101" pitchFamily="2" charset="-122"/>
              </a:rPr>
              <a:t>CHN31</a:t>
            </a:r>
            <a:r>
              <a:rPr lang="zh-CN" altLang="en-US" sz="2000" b="1" dirty="0">
                <a:solidFill>
                  <a:srgbClr val="0000FF"/>
                </a:solidFill>
                <a:latin typeface="Arial" panose="020B0604020202020204" pitchFamily="34" charset="0"/>
                <a:ea typeface="宋体" panose="02010600030101010101" pitchFamily="2" charset="-122"/>
              </a:rPr>
              <a:t>问题</a:t>
            </a:r>
          </a:p>
        </p:txBody>
      </p:sp>
      <p:sp>
        <p:nvSpPr>
          <p:cNvPr id="61448" name="Text Box 13"/>
          <p:cNvSpPr txBox="1"/>
          <p:nvPr/>
        </p:nvSpPr>
        <p:spPr>
          <a:xfrm>
            <a:off x="3276600" y="3657600"/>
            <a:ext cx="1524000" cy="396875"/>
          </a:xfrm>
          <a:prstGeom prst="rect">
            <a:avLst/>
          </a:prstGeom>
          <a:noFill/>
          <a:ln w="9525">
            <a:noFill/>
          </a:ln>
        </p:spPr>
        <p:txBody>
          <a:bodyPr anchor="t">
            <a:spAutoFit/>
          </a:bodyPr>
          <a:lstStyle/>
          <a:p>
            <a:pPr>
              <a:spcBef>
                <a:spcPct val="50000"/>
              </a:spcBef>
            </a:pPr>
            <a:r>
              <a:rPr lang="en-US" altLang="zh-CN" sz="2000" b="1" dirty="0">
                <a:solidFill>
                  <a:srgbClr val="0000FF"/>
                </a:solidFill>
                <a:latin typeface="Arial" panose="020B0604020202020204" pitchFamily="34" charset="0"/>
                <a:ea typeface="宋体" panose="02010600030101010101" pitchFamily="2" charset="-122"/>
              </a:rPr>
              <a:t>60 Cities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0000FF"/>
                </a:solidFill>
                <a:ea typeface="宋体" panose="02010600030101010101" pitchFamily="2" charset="-122"/>
              </a:rPr>
              <a:t>4 </a:t>
            </a:r>
            <a:r>
              <a:rPr lang="zh-CN" altLang="en-US" dirty="0">
                <a:solidFill>
                  <a:srgbClr val="0000FF"/>
                </a:solidFill>
                <a:ea typeface="宋体" panose="02010600030101010101" pitchFamily="2" charset="-122"/>
              </a:rPr>
              <a:t>遗传算法求解巡回旅行商问题</a:t>
            </a:r>
          </a:p>
        </p:txBody>
      </p:sp>
      <p:sp>
        <p:nvSpPr>
          <p:cNvPr id="62466" name="Text Box 4"/>
          <p:cNvSpPr txBox="1"/>
          <p:nvPr/>
        </p:nvSpPr>
        <p:spPr>
          <a:xfrm>
            <a:off x="381000" y="1219200"/>
            <a:ext cx="5410200" cy="1616075"/>
          </a:xfrm>
          <a:prstGeom prst="rect">
            <a:avLst/>
          </a:prstGeom>
          <a:noFill/>
          <a:ln w="9525">
            <a:noFill/>
          </a:ln>
        </p:spPr>
        <p:txBody>
          <a:bodyPr anchor="t">
            <a:spAutoFit/>
          </a:bodyPr>
          <a:lstStyle/>
          <a:p>
            <a:pPr>
              <a:spcBef>
                <a:spcPct val="50000"/>
              </a:spcBef>
            </a:pPr>
            <a:r>
              <a:rPr lang="en-US" altLang="zh-CN" sz="2000" b="1" dirty="0">
                <a:solidFill>
                  <a:srgbClr val="0000FF"/>
                </a:solidFill>
                <a:latin typeface="Arial" panose="020B0604020202020204" pitchFamily="34" charset="0"/>
                <a:ea typeface="宋体" panose="02010600030101010101" pitchFamily="2" charset="-122"/>
              </a:rPr>
              <a:t>       TSP</a:t>
            </a:r>
            <a:r>
              <a:rPr lang="zh-CN" altLang="en-US" sz="2000" b="1" dirty="0">
                <a:solidFill>
                  <a:srgbClr val="0000FF"/>
                </a:solidFill>
                <a:latin typeface="Arial" panose="020B0604020202020204" pitchFamily="34" charset="0"/>
                <a:ea typeface="宋体" panose="02010600030101010101" pitchFamily="2" charset="-122"/>
              </a:rPr>
              <a:t>具有广泛的应用背景和重要理论价值，特别在机器人运动规划中得到许多应用，例如：移动机器人的全局路径规划问题（如右上图）、焊接机器人的任务规划问题（如右下图）等等。</a:t>
            </a:r>
          </a:p>
        </p:txBody>
      </p:sp>
      <p:sp>
        <p:nvSpPr>
          <p:cNvPr id="62467" name="Text Box 5"/>
          <p:cNvSpPr txBox="1"/>
          <p:nvPr/>
        </p:nvSpPr>
        <p:spPr>
          <a:xfrm>
            <a:off x="381000" y="2743200"/>
            <a:ext cx="5410200" cy="1006475"/>
          </a:xfrm>
          <a:prstGeom prst="rect">
            <a:avLst/>
          </a:prstGeom>
          <a:noFill/>
          <a:ln w="9525">
            <a:noFill/>
          </a:ln>
        </p:spPr>
        <p:txBody>
          <a:bodyPr anchor="t">
            <a:spAutoFit/>
          </a:bodyPr>
          <a:lstStyle/>
          <a:p>
            <a:pPr>
              <a:spcBef>
                <a:spcPct val="50000"/>
              </a:spcBef>
            </a:pPr>
            <a:r>
              <a:rPr lang="zh-CN" altLang="en-US" sz="2000" b="1" dirty="0">
                <a:solidFill>
                  <a:srgbClr val="0000FF"/>
                </a:solidFill>
                <a:latin typeface="Arial" panose="020B0604020202020204" pitchFamily="34" charset="0"/>
                <a:ea typeface="宋体" panose="02010600030101010101" pitchFamily="2" charset="-122"/>
              </a:rPr>
              <a:t>       但是，巡回旅行商问题中可能的路径数目与城市数目</a:t>
            </a:r>
            <a:r>
              <a:rPr lang="en-US" altLang="zh-CN" sz="2000" b="1" dirty="0">
                <a:solidFill>
                  <a:srgbClr val="0000FF"/>
                </a:solidFill>
                <a:latin typeface="Arial" panose="020B0604020202020204" pitchFamily="34" charset="0"/>
                <a:ea typeface="宋体" panose="02010600030101010101" pitchFamily="2" charset="-122"/>
              </a:rPr>
              <a:t>N</a:t>
            </a:r>
            <a:r>
              <a:rPr lang="zh-CN" altLang="en-US" sz="2000" b="1" dirty="0">
                <a:solidFill>
                  <a:srgbClr val="0000FF"/>
                </a:solidFill>
                <a:latin typeface="Arial" panose="020B0604020202020204" pitchFamily="34" charset="0"/>
                <a:ea typeface="宋体" panose="02010600030101010101" pitchFamily="2" charset="-122"/>
              </a:rPr>
              <a:t>呈指数型增长，所有的旅程路线组合数为</a:t>
            </a:r>
          </a:p>
        </p:txBody>
      </p:sp>
      <p:graphicFrame>
        <p:nvGraphicFramePr>
          <p:cNvPr id="62468" name="Object 6"/>
          <p:cNvGraphicFramePr>
            <a:graphicFrameLocks noChangeAspect="1"/>
          </p:cNvGraphicFramePr>
          <p:nvPr/>
        </p:nvGraphicFramePr>
        <p:xfrm>
          <a:off x="2286000" y="3413125"/>
          <a:ext cx="838200" cy="701675"/>
        </p:xfrm>
        <a:graphic>
          <a:graphicData uri="http://schemas.openxmlformats.org/presentationml/2006/ole">
            <mc:AlternateContent xmlns:mc="http://schemas.openxmlformats.org/markup-compatibility/2006">
              <mc:Choice xmlns:v="urn:schemas-microsoft-com:vml" Requires="v">
                <p:oleObj spid="_x0000_s14349" r:id="rId3" imgW="622300" imgH="520700" progId="Equation.DSMT4">
                  <p:embed/>
                </p:oleObj>
              </mc:Choice>
              <mc:Fallback>
                <p:oleObj r:id="rId3" imgW="622300" imgH="520700" progId="Equation.DSMT4">
                  <p:embed/>
                  <p:pic>
                    <p:nvPicPr>
                      <p:cNvPr id="0" name="图片 3087"/>
                      <p:cNvPicPr/>
                      <p:nvPr/>
                    </p:nvPicPr>
                    <p:blipFill>
                      <a:blip r:embed="rId4">
                        <a:clrChange>
                          <a:clrFrom>
                            <a:srgbClr val="000000"/>
                          </a:clrFrom>
                          <a:clrTo>
                            <a:srgbClr val="CC6600"/>
                          </a:clrTo>
                        </a:clrChange>
                      </a:blip>
                      <a:stretch>
                        <a:fillRect/>
                      </a:stretch>
                    </p:blipFill>
                    <p:spPr>
                      <a:xfrm>
                        <a:off x="2286000" y="3413125"/>
                        <a:ext cx="838200" cy="701675"/>
                      </a:xfrm>
                      <a:prstGeom prst="rect">
                        <a:avLst/>
                      </a:prstGeom>
                      <a:noFill/>
                      <a:ln w="38100">
                        <a:noFill/>
                        <a:miter/>
                      </a:ln>
                    </p:spPr>
                  </p:pic>
                </p:oleObj>
              </mc:Fallback>
            </mc:AlternateContent>
          </a:graphicData>
        </a:graphic>
      </p:graphicFrame>
      <p:sp>
        <p:nvSpPr>
          <p:cNvPr id="62469" name="Text Box 8"/>
          <p:cNvSpPr txBox="1"/>
          <p:nvPr/>
        </p:nvSpPr>
        <p:spPr>
          <a:xfrm>
            <a:off x="381000" y="4114800"/>
            <a:ext cx="4800600" cy="701675"/>
          </a:xfrm>
          <a:prstGeom prst="rect">
            <a:avLst/>
          </a:prstGeom>
          <a:noFill/>
          <a:ln w="9525">
            <a:noFill/>
          </a:ln>
        </p:spPr>
        <p:txBody>
          <a:bodyPr anchor="t">
            <a:spAutoFit/>
          </a:bodyPr>
          <a:lstStyle/>
          <a:p>
            <a:pPr>
              <a:spcBef>
                <a:spcPct val="50000"/>
              </a:spcBef>
            </a:pPr>
            <a:r>
              <a:rPr lang="zh-CN" altLang="en-US" sz="2000" b="1" dirty="0">
                <a:solidFill>
                  <a:srgbClr val="0000FF"/>
                </a:solidFill>
                <a:latin typeface="Arial" panose="020B0604020202020204" pitchFamily="34" charset="0"/>
                <a:ea typeface="宋体" panose="02010600030101010101" pitchFamily="2" charset="-122"/>
              </a:rPr>
              <a:t>其已经被证明属于</a:t>
            </a:r>
            <a:r>
              <a:rPr lang="en-US" altLang="zh-CN" sz="2000" b="1" dirty="0">
                <a:solidFill>
                  <a:srgbClr val="0000FF"/>
                </a:solidFill>
                <a:latin typeface="Arial" panose="020B0604020202020204" pitchFamily="34" charset="0"/>
                <a:ea typeface="宋体" panose="02010600030101010101" pitchFamily="2" charset="-122"/>
              </a:rPr>
              <a:t>NP</a:t>
            </a:r>
            <a:r>
              <a:rPr lang="zh-CN" altLang="en-US" sz="2000" b="1" dirty="0">
                <a:solidFill>
                  <a:srgbClr val="0000FF"/>
                </a:solidFill>
                <a:latin typeface="Arial" panose="020B0604020202020204" pitchFamily="34" charset="0"/>
                <a:ea typeface="宋体" panose="02010600030101010101" pitchFamily="2" charset="-122"/>
              </a:rPr>
              <a:t>难题。例如</a:t>
            </a:r>
            <a:r>
              <a:rPr lang="en-US" altLang="zh-CN" sz="2000" b="1" dirty="0">
                <a:solidFill>
                  <a:srgbClr val="0000FF"/>
                </a:solidFill>
                <a:latin typeface="Arial" panose="020B0604020202020204" pitchFamily="34" charset="0"/>
                <a:ea typeface="宋体" panose="02010600030101010101" pitchFamily="2" charset="-122"/>
              </a:rPr>
              <a:t>30</a:t>
            </a:r>
            <a:r>
              <a:rPr lang="zh-CN" altLang="en-US" sz="2000" b="1" dirty="0">
                <a:solidFill>
                  <a:srgbClr val="0000FF"/>
                </a:solidFill>
                <a:latin typeface="Arial" panose="020B0604020202020204" pitchFamily="34" charset="0"/>
                <a:ea typeface="宋体" panose="02010600030101010101" pitchFamily="2" charset="-122"/>
              </a:rPr>
              <a:t>个城市的路线对应约有</a:t>
            </a:r>
            <a:endParaRPr lang="en-US" altLang="zh-CN" sz="2000" b="1" dirty="0">
              <a:solidFill>
                <a:srgbClr val="0000FF"/>
              </a:solidFill>
              <a:latin typeface="Arial" panose="020B0604020202020204" pitchFamily="34" charset="0"/>
              <a:ea typeface="宋体" panose="02010600030101010101" pitchFamily="2" charset="-122"/>
            </a:endParaRPr>
          </a:p>
        </p:txBody>
      </p:sp>
      <p:sp>
        <p:nvSpPr>
          <p:cNvPr id="62470" name="Text Box 9"/>
          <p:cNvSpPr txBox="1"/>
          <p:nvPr/>
        </p:nvSpPr>
        <p:spPr>
          <a:xfrm>
            <a:off x="381000" y="5699125"/>
            <a:ext cx="4648200" cy="1006475"/>
          </a:xfrm>
          <a:prstGeom prst="rect">
            <a:avLst/>
          </a:prstGeom>
          <a:noFill/>
          <a:ln w="9525">
            <a:noFill/>
          </a:ln>
        </p:spPr>
        <p:txBody>
          <a:bodyPr anchor="t">
            <a:spAutoFit/>
          </a:bodyPr>
          <a:lstStyle/>
          <a:p>
            <a:pPr>
              <a:spcBef>
                <a:spcPct val="50000"/>
              </a:spcBef>
            </a:pPr>
            <a:r>
              <a:rPr lang="zh-CN" altLang="en-US" sz="2000" b="1" dirty="0">
                <a:solidFill>
                  <a:srgbClr val="0000FF"/>
                </a:solidFill>
                <a:latin typeface="Arial" panose="020B0604020202020204" pitchFamily="34" charset="0"/>
                <a:ea typeface="宋体" panose="02010600030101010101" pitchFamily="2" charset="-122"/>
              </a:rPr>
              <a:t>对庞大的搜索空间寻求最优解，常规方法和现有的计算工具存在着诸多的计算困难。 </a:t>
            </a:r>
            <a:endParaRPr lang="zh-CN" altLang="en-US" sz="2000" dirty="0">
              <a:solidFill>
                <a:srgbClr val="0000FF"/>
              </a:solidFill>
              <a:latin typeface="Arial" panose="020B0604020202020204" pitchFamily="34" charset="0"/>
              <a:ea typeface="宋体" panose="02010600030101010101" pitchFamily="2" charset="-122"/>
            </a:endParaRPr>
          </a:p>
        </p:txBody>
      </p:sp>
      <p:graphicFrame>
        <p:nvGraphicFramePr>
          <p:cNvPr id="62471" name="Object 10"/>
          <p:cNvGraphicFramePr>
            <a:graphicFrameLocks noChangeAspect="1"/>
          </p:cNvGraphicFramePr>
          <p:nvPr/>
        </p:nvGraphicFramePr>
        <p:xfrm>
          <a:off x="1174750" y="4953000"/>
          <a:ext cx="3136900" cy="700088"/>
        </p:xfrm>
        <a:graphic>
          <a:graphicData uri="http://schemas.openxmlformats.org/presentationml/2006/ole">
            <mc:AlternateContent xmlns:mc="http://schemas.openxmlformats.org/markup-compatibility/2006">
              <mc:Choice xmlns:v="urn:schemas-microsoft-com:vml" Requires="v">
                <p:oleObj spid="_x0000_s14350" r:id="rId5" imgW="2336800" imgH="520700" progId="Equation.DSMT4">
                  <p:embed/>
                </p:oleObj>
              </mc:Choice>
              <mc:Fallback>
                <p:oleObj r:id="rId5" imgW="2336800" imgH="520700" progId="Equation.DSMT4">
                  <p:embed/>
                  <p:pic>
                    <p:nvPicPr>
                      <p:cNvPr id="0" name="图片 3088"/>
                      <p:cNvPicPr/>
                      <p:nvPr/>
                    </p:nvPicPr>
                    <p:blipFill>
                      <a:blip r:embed="rId6">
                        <a:clrChange>
                          <a:clrFrom>
                            <a:srgbClr val="000000"/>
                          </a:clrFrom>
                          <a:clrTo>
                            <a:srgbClr val="CC6600"/>
                          </a:clrTo>
                        </a:clrChange>
                      </a:blip>
                      <a:stretch>
                        <a:fillRect/>
                      </a:stretch>
                    </p:blipFill>
                    <p:spPr>
                      <a:xfrm>
                        <a:off x="1174750" y="4953000"/>
                        <a:ext cx="3136900" cy="700088"/>
                      </a:xfrm>
                      <a:prstGeom prst="rect">
                        <a:avLst/>
                      </a:prstGeom>
                      <a:noFill/>
                      <a:ln w="38100">
                        <a:noFill/>
                        <a:miter/>
                      </a:ln>
                    </p:spPr>
                  </p:pic>
                </p:oleObj>
              </mc:Fallback>
            </mc:AlternateContent>
          </a:graphicData>
        </a:graphic>
      </p:graphicFrame>
      <p:pic>
        <p:nvPicPr>
          <p:cNvPr id="62472" name="Picture 12"/>
          <p:cNvPicPr>
            <a:picLocks noChangeAspect="1"/>
          </p:cNvPicPr>
          <p:nvPr/>
        </p:nvPicPr>
        <p:blipFill>
          <a:blip r:embed="rId7"/>
          <a:stretch>
            <a:fillRect/>
          </a:stretch>
        </p:blipFill>
        <p:spPr>
          <a:xfrm>
            <a:off x="6019800" y="1479550"/>
            <a:ext cx="3048000" cy="2254250"/>
          </a:xfrm>
          <a:prstGeom prst="rect">
            <a:avLst/>
          </a:prstGeom>
          <a:noFill/>
          <a:ln w="9525">
            <a:noFill/>
          </a:ln>
        </p:spPr>
      </p:pic>
      <p:pic>
        <p:nvPicPr>
          <p:cNvPr id="62473" name="Picture 22" descr="焊接机器人1"/>
          <p:cNvPicPr>
            <a:picLocks noChangeAspect="1"/>
          </p:cNvPicPr>
          <p:nvPr/>
        </p:nvPicPr>
        <p:blipFill>
          <a:blip r:embed="rId8"/>
          <a:srcRect l="25978" r="25623"/>
          <a:stretch>
            <a:fillRect/>
          </a:stretch>
        </p:blipFill>
        <p:spPr>
          <a:xfrm>
            <a:off x="5105400" y="4181475"/>
            <a:ext cx="1295400" cy="2676525"/>
          </a:xfrm>
          <a:prstGeom prst="rect">
            <a:avLst/>
          </a:prstGeom>
          <a:noFill/>
          <a:ln w="9525">
            <a:noFill/>
          </a:ln>
        </p:spPr>
      </p:pic>
      <p:pic>
        <p:nvPicPr>
          <p:cNvPr id="62474" name="Picture 23" descr="焊接机器人2"/>
          <p:cNvPicPr>
            <a:picLocks noChangeAspect="1"/>
          </p:cNvPicPr>
          <p:nvPr/>
        </p:nvPicPr>
        <p:blipFill>
          <a:blip r:embed="rId9"/>
          <a:srcRect l="5556" r="9111"/>
          <a:stretch>
            <a:fillRect/>
          </a:stretch>
        </p:blipFill>
        <p:spPr>
          <a:xfrm>
            <a:off x="6932613" y="4267200"/>
            <a:ext cx="2211387" cy="2590800"/>
          </a:xfrm>
          <a:prstGeom prst="rect">
            <a:avLst/>
          </a:prstGeom>
          <a:noFill/>
          <a:ln w="9525">
            <a:noFill/>
          </a:ln>
        </p:spPr>
      </p:pic>
      <p:sp>
        <p:nvSpPr>
          <p:cNvPr id="62475" name="AutoShape 24"/>
          <p:cNvSpPr/>
          <p:nvPr/>
        </p:nvSpPr>
        <p:spPr>
          <a:xfrm>
            <a:off x="6324600" y="5334000"/>
            <a:ext cx="609600" cy="381000"/>
          </a:xfrm>
          <a:custGeom>
            <a:avLst/>
            <a:gdLst/>
            <a:ahLst/>
            <a:cxnLst>
              <a:cxn ang="17694720">
                <a:pos x="2147483647" y="0"/>
              </a:cxn>
              <a:cxn ang="11796480">
                <a:pos x="0" y="1045462211"/>
              </a:cxn>
              <a:cxn ang="5898240">
                <a:pos x="2147483647" y="2090924422"/>
              </a:cxn>
              <a:cxn ang="0">
                <a:pos x="2147483647" y="1045462211"/>
              </a:cxn>
            </a:cxnLst>
            <a:rect l="0" t="0" r="0" b="0"/>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00"/>
          </a:solidFill>
          <a:ln w="9525" cap="flat" cmpd="sng">
            <a:solidFill>
              <a:schemeClr val="tx1"/>
            </a:solidFill>
            <a:prstDash val="solid"/>
            <a:miter/>
            <a:headEnd type="none" w="med" len="med"/>
            <a:tailEnd type="none" w="med" len="med"/>
          </a:ln>
        </p:spPr>
        <p:txBody>
          <a:bodyPr/>
          <a:lstStyle/>
          <a:p>
            <a:endParaRPr lang="zh-CN" altLang="en-US"/>
          </a:p>
        </p:txBody>
      </p:sp>
      <p:grpSp>
        <p:nvGrpSpPr>
          <p:cNvPr id="62476" name="Group 33"/>
          <p:cNvGrpSpPr/>
          <p:nvPr/>
        </p:nvGrpSpPr>
        <p:grpSpPr>
          <a:xfrm>
            <a:off x="6324600" y="1752600"/>
            <a:ext cx="2514600" cy="1752600"/>
            <a:chOff x="3984" y="1104"/>
            <a:chExt cx="1584" cy="1104"/>
          </a:xfrm>
        </p:grpSpPr>
        <p:sp>
          <p:nvSpPr>
            <p:cNvPr id="62477" name="Line 26"/>
            <p:cNvSpPr/>
            <p:nvPr/>
          </p:nvSpPr>
          <p:spPr>
            <a:xfrm>
              <a:off x="3984" y="1104"/>
              <a:ext cx="240" cy="240"/>
            </a:xfrm>
            <a:prstGeom prst="line">
              <a:avLst/>
            </a:prstGeom>
            <a:ln w="9525" cap="flat" cmpd="sng">
              <a:solidFill>
                <a:schemeClr val="tx1"/>
              </a:solidFill>
              <a:prstDash val="solid"/>
              <a:round/>
              <a:headEnd type="none" w="med" len="med"/>
              <a:tailEnd type="arrow" w="med" len="med"/>
            </a:ln>
          </p:spPr>
        </p:sp>
        <p:sp>
          <p:nvSpPr>
            <p:cNvPr id="62478" name="Line 27"/>
            <p:cNvSpPr/>
            <p:nvPr/>
          </p:nvSpPr>
          <p:spPr>
            <a:xfrm>
              <a:off x="4224" y="1344"/>
              <a:ext cx="288" cy="0"/>
            </a:xfrm>
            <a:prstGeom prst="line">
              <a:avLst/>
            </a:prstGeom>
            <a:ln w="9525" cap="flat" cmpd="sng">
              <a:solidFill>
                <a:schemeClr val="tx1"/>
              </a:solidFill>
              <a:prstDash val="solid"/>
              <a:round/>
              <a:headEnd type="none" w="med" len="med"/>
              <a:tailEnd type="arrow" w="med" len="med"/>
            </a:ln>
          </p:spPr>
        </p:sp>
        <p:sp>
          <p:nvSpPr>
            <p:cNvPr id="62479" name="Line 28"/>
            <p:cNvSpPr/>
            <p:nvPr/>
          </p:nvSpPr>
          <p:spPr>
            <a:xfrm>
              <a:off x="4500" y="1344"/>
              <a:ext cx="0" cy="864"/>
            </a:xfrm>
            <a:prstGeom prst="line">
              <a:avLst/>
            </a:prstGeom>
            <a:ln w="9525" cap="flat" cmpd="sng">
              <a:solidFill>
                <a:schemeClr val="tx1"/>
              </a:solidFill>
              <a:prstDash val="solid"/>
              <a:round/>
              <a:headEnd type="none" w="med" len="med"/>
              <a:tailEnd type="arrow" w="med" len="med"/>
            </a:ln>
          </p:spPr>
        </p:sp>
        <p:sp>
          <p:nvSpPr>
            <p:cNvPr id="62480" name="Line 29"/>
            <p:cNvSpPr/>
            <p:nvPr/>
          </p:nvSpPr>
          <p:spPr>
            <a:xfrm>
              <a:off x="4512" y="2208"/>
              <a:ext cx="528" cy="0"/>
            </a:xfrm>
            <a:prstGeom prst="line">
              <a:avLst/>
            </a:prstGeom>
            <a:ln w="9525" cap="flat" cmpd="sng">
              <a:solidFill>
                <a:schemeClr val="tx1"/>
              </a:solidFill>
              <a:prstDash val="solid"/>
              <a:round/>
              <a:headEnd type="none" w="med" len="med"/>
              <a:tailEnd type="arrow" w="med" len="med"/>
            </a:ln>
          </p:spPr>
        </p:sp>
        <p:sp>
          <p:nvSpPr>
            <p:cNvPr id="62481" name="Line 30"/>
            <p:cNvSpPr/>
            <p:nvPr/>
          </p:nvSpPr>
          <p:spPr>
            <a:xfrm flipV="1">
              <a:off x="5040" y="1872"/>
              <a:ext cx="0" cy="336"/>
            </a:xfrm>
            <a:prstGeom prst="line">
              <a:avLst/>
            </a:prstGeom>
            <a:ln w="9525" cap="flat" cmpd="sng">
              <a:solidFill>
                <a:schemeClr val="tx1"/>
              </a:solidFill>
              <a:prstDash val="solid"/>
              <a:round/>
              <a:headEnd type="none" w="med" len="med"/>
              <a:tailEnd type="arrow" w="med" len="med"/>
            </a:ln>
          </p:spPr>
        </p:sp>
        <p:sp>
          <p:nvSpPr>
            <p:cNvPr id="62482" name="Line 31"/>
            <p:cNvSpPr/>
            <p:nvPr/>
          </p:nvSpPr>
          <p:spPr>
            <a:xfrm>
              <a:off x="5040" y="1872"/>
              <a:ext cx="528" cy="0"/>
            </a:xfrm>
            <a:prstGeom prst="line">
              <a:avLst/>
            </a:prstGeom>
            <a:ln w="9525" cap="flat" cmpd="sng">
              <a:solidFill>
                <a:schemeClr val="tx1"/>
              </a:solidFill>
              <a:prstDash val="solid"/>
              <a:round/>
              <a:headEnd type="none" w="med" len="med"/>
              <a:tailEnd type="arrow" w="med" len="med"/>
            </a:ln>
          </p:spPr>
        </p:sp>
        <p:sp>
          <p:nvSpPr>
            <p:cNvPr id="62483" name="Line 32"/>
            <p:cNvSpPr/>
            <p:nvPr/>
          </p:nvSpPr>
          <p:spPr>
            <a:xfrm>
              <a:off x="5568" y="1872"/>
              <a:ext cx="0" cy="288"/>
            </a:xfrm>
            <a:prstGeom prst="line">
              <a:avLst/>
            </a:prstGeom>
            <a:ln w="9525" cap="flat" cmpd="sng">
              <a:solidFill>
                <a:schemeClr val="tx1"/>
              </a:solidFill>
              <a:prstDash val="solid"/>
              <a:round/>
              <a:headEnd type="none" w="med" len="med"/>
              <a:tailEnd type="arrow" w="med" len="med"/>
            </a:ln>
          </p:spPr>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664"/>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0000FF"/>
                </a:solidFill>
                <a:ea typeface="宋体" panose="02010600030101010101" pitchFamily="2" charset="-122"/>
              </a:rPr>
              <a:t>4 </a:t>
            </a:r>
            <a:r>
              <a:rPr lang="zh-CN" altLang="en-US" dirty="0">
                <a:solidFill>
                  <a:srgbClr val="0000FF"/>
                </a:solidFill>
                <a:ea typeface="宋体" panose="02010600030101010101" pitchFamily="2" charset="-122"/>
              </a:rPr>
              <a:t>遗传算法求解巡回旅行商问题</a:t>
            </a:r>
          </a:p>
        </p:txBody>
      </p:sp>
      <p:graphicFrame>
        <p:nvGraphicFramePr>
          <p:cNvPr id="45184" name="Group 128"/>
          <p:cNvGraphicFramePr>
            <a:graphicFrameLocks noGrp="1"/>
          </p:cNvGraphicFramePr>
          <p:nvPr>
            <p:ph idx="1"/>
          </p:nvPr>
        </p:nvGraphicFramePr>
        <p:xfrm>
          <a:off x="533400" y="1828800"/>
          <a:ext cx="8229600" cy="467868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gridCol w="914400">
                  <a:extLst>
                    <a:ext uri="{9D8B030D-6E8A-4147-A177-3AD203B41FA5}">
                      <a16:colId xmlns:a16="http://schemas.microsoft.com/office/drawing/2014/main" val="20008"/>
                    </a:ext>
                  </a:extLst>
                </a:gridCol>
              </a:tblGrid>
              <a:tr h="3857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序号</a:t>
                      </a:r>
                      <a:endParaRPr kumimoji="0" lang="zh-CN" altLang="en-US" sz="2000" b="1" i="0" u="none" strike="noStrike" cap="none" normalizeH="0" baseline="0" dirty="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en-US"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坐标</a:t>
                      </a:r>
                      <a:endParaRPr kumimoji="0" lang="zh-CN" altLang="en-US"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en-US"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坐标</a:t>
                      </a:r>
                      <a:endParaRPr kumimoji="0" lang="zh-CN" altLang="en-US"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序号</a:t>
                      </a:r>
                      <a:endParaRPr kumimoji="0" lang="zh-CN" altLang="en-US"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en-US"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坐标</a:t>
                      </a:r>
                      <a:endParaRPr kumimoji="0" lang="zh-CN" altLang="en-US"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en-US"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坐标</a:t>
                      </a:r>
                      <a:endParaRPr kumimoji="0" lang="zh-CN" altLang="en-US"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序号</a:t>
                      </a:r>
                      <a:endParaRPr kumimoji="0" lang="zh-CN" altLang="en-US"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en-US"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坐标</a:t>
                      </a:r>
                      <a:endParaRPr kumimoji="0" lang="zh-CN" altLang="en-US"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en-US"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坐标</a:t>
                      </a:r>
                      <a:endParaRPr kumimoji="0" lang="zh-CN" altLang="en-US"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18</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54</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71</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44</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21</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64</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87</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76</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64</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60</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22</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22</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60</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74</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78</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68</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58</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23</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62</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71</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71</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83</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69</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24</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62</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32</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38</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58</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69</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87</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8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58</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35</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16</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54</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62</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26</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91</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38</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18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50</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17</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51</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67</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27</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83</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46</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18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40</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18</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37</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84</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28</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41</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26</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318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18</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40</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19</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41</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94</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29</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45</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21</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809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000" b="1" i="0" u="none" strike="noStrike" cap="none" normalizeH="0" baseline="0" dirty="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24</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42</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2000" b="1" i="0" u="none" strike="noStrike" cap="none" normalizeH="0" baseline="0" dirty="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99</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2000" b="1" i="0" u="none" strike="noStrike" cap="none" normalizeH="0" baseline="0" dirty="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44</a:t>
                      </a:r>
                      <a:endParaRPr kumimoji="0" lang="en-US" altLang="zh-CN" sz="2000" b="1" i="0" u="none" strike="noStrike" cap="none" normalizeH="0" baseline="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35</a:t>
                      </a:r>
                      <a:endParaRPr kumimoji="0" lang="en-US" altLang="zh-CN" sz="2000" b="1" i="0" u="none" strike="noStrike" cap="none" normalizeH="0" baseline="0" dirty="0">
                        <a:ln>
                          <a:noFill/>
                        </a:ln>
                        <a:solidFill>
                          <a:srgbClr val="0000FF"/>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63612" name="Text Box 671"/>
          <p:cNvSpPr txBox="1"/>
          <p:nvPr/>
        </p:nvSpPr>
        <p:spPr>
          <a:xfrm>
            <a:off x="533400" y="1295400"/>
            <a:ext cx="7239000" cy="396875"/>
          </a:xfrm>
          <a:prstGeom prst="rect">
            <a:avLst/>
          </a:prstGeom>
          <a:noFill/>
          <a:ln w="9525">
            <a:noFill/>
          </a:ln>
        </p:spPr>
        <p:txBody>
          <a:bodyPr anchor="t">
            <a:spAutoFit/>
          </a:bodyPr>
          <a:lstStyle/>
          <a:p>
            <a:pPr>
              <a:spcBef>
                <a:spcPct val="50000"/>
              </a:spcBef>
            </a:pPr>
            <a:r>
              <a:rPr lang="zh-CN" altLang="en-US" sz="2000" b="1" dirty="0">
                <a:solidFill>
                  <a:srgbClr val="0000FF"/>
                </a:solidFill>
                <a:latin typeface="Arial" panose="020B0604020202020204" pitchFamily="34" charset="0"/>
                <a:ea typeface="宋体" panose="02010600030101010101" pitchFamily="2" charset="-122"/>
              </a:rPr>
              <a:t>本例所用</a:t>
            </a:r>
            <a:r>
              <a:rPr lang="en-US" altLang="zh-CN" sz="2000" b="1" dirty="0">
                <a:solidFill>
                  <a:srgbClr val="0000FF"/>
                </a:solidFill>
                <a:latin typeface="Arial" panose="020B0604020202020204" pitchFamily="34" charset="0"/>
                <a:ea typeface="宋体" panose="02010600030101010101" pitchFamily="2" charset="-122"/>
              </a:rPr>
              <a:t>30</a:t>
            </a:r>
            <a:r>
              <a:rPr lang="zh-CN" altLang="en-US" sz="2000" b="1" dirty="0">
                <a:solidFill>
                  <a:srgbClr val="0000FF"/>
                </a:solidFill>
                <a:latin typeface="Arial" panose="020B0604020202020204" pitchFamily="34" charset="0"/>
                <a:ea typeface="宋体" panose="02010600030101010101" pitchFamily="2" charset="-122"/>
              </a:rPr>
              <a:t>个城市的</a:t>
            </a:r>
            <a:r>
              <a:rPr lang="en-US" altLang="zh-CN" sz="2000" b="1" dirty="0">
                <a:solidFill>
                  <a:srgbClr val="0000FF"/>
                </a:solidFill>
                <a:latin typeface="Arial" panose="020B0604020202020204" pitchFamily="34" charset="0"/>
                <a:ea typeface="宋体" panose="02010600030101010101" pitchFamily="2" charset="-122"/>
              </a:rPr>
              <a:t>XY</a:t>
            </a:r>
            <a:r>
              <a:rPr lang="zh-CN" altLang="en-US" sz="2000" b="1" dirty="0">
                <a:solidFill>
                  <a:srgbClr val="0000FF"/>
                </a:solidFill>
                <a:latin typeface="Arial" panose="020B0604020202020204" pitchFamily="34" charset="0"/>
                <a:ea typeface="宋体" panose="02010600030101010101" pitchFamily="2" charset="-122"/>
              </a:rPr>
              <a:t>坐标：</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0000FF"/>
                </a:solidFill>
                <a:ea typeface="宋体" panose="02010600030101010101" pitchFamily="2" charset="-122"/>
              </a:rPr>
              <a:t>4 </a:t>
            </a:r>
            <a:r>
              <a:rPr lang="zh-CN" altLang="en-US" dirty="0">
                <a:solidFill>
                  <a:srgbClr val="0000FF"/>
                </a:solidFill>
                <a:ea typeface="宋体" panose="02010600030101010101" pitchFamily="2" charset="-122"/>
              </a:rPr>
              <a:t>遗传算法求解巡回旅行商问题</a:t>
            </a:r>
          </a:p>
        </p:txBody>
      </p:sp>
      <p:sp>
        <p:nvSpPr>
          <p:cNvPr id="64514" name="Rectangle 3"/>
          <p:cNvSpPr>
            <a:spLocks noGrp="1"/>
          </p:cNvSpPr>
          <p:nvPr>
            <p:ph idx="1"/>
          </p:nvPr>
        </p:nvSpPr>
        <p:spPr>
          <a:xfrm>
            <a:off x="381000" y="1219200"/>
            <a:ext cx="8229600" cy="490538"/>
          </a:xfrm>
        </p:spPr>
        <p:txBody>
          <a:bodyPr wrap="square" lIns="91440" tIns="45720" rIns="91440" bIns="45720" anchor="t"/>
          <a:lstStyle/>
          <a:p>
            <a:pPr eaLnBrk="1" hangingPunct="1">
              <a:lnSpc>
                <a:spcPct val="90000"/>
              </a:lnSpc>
              <a:buNone/>
            </a:pPr>
            <a:r>
              <a:rPr lang="en-US" altLang="zh-CN" sz="2800" dirty="0">
                <a:solidFill>
                  <a:srgbClr val="0000FF"/>
                </a:solidFill>
                <a:latin typeface="Arial" panose="020B0604020202020204" pitchFamily="34" charset="0"/>
                <a:ea typeface="宋体" panose="02010600030101010101" pitchFamily="2" charset="-122"/>
              </a:rPr>
              <a:t>4.2</a:t>
            </a:r>
            <a:r>
              <a:rPr lang="en-US" altLang="zh-CN" sz="2800" dirty="0">
                <a:solidFill>
                  <a:srgbClr val="0000FF"/>
                </a:solidFill>
                <a:ea typeface="宋体" panose="02010600030101010101" pitchFamily="2" charset="-122"/>
              </a:rPr>
              <a:t> </a:t>
            </a:r>
            <a:r>
              <a:rPr lang="zh-CN" altLang="en-US" sz="2800" dirty="0">
                <a:solidFill>
                  <a:srgbClr val="0000FF"/>
                </a:solidFill>
                <a:ea typeface="宋体" panose="02010600030101010101" pitchFamily="2" charset="-122"/>
              </a:rPr>
              <a:t>基本操作</a:t>
            </a:r>
          </a:p>
        </p:txBody>
      </p:sp>
      <p:sp>
        <p:nvSpPr>
          <p:cNvPr id="64515" name="Text Box 4"/>
          <p:cNvSpPr txBox="1"/>
          <p:nvPr/>
        </p:nvSpPr>
        <p:spPr>
          <a:xfrm>
            <a:off x="381000" y="1660525"/>
            <a:ext cx="2743200" cy="396875"/>
          </a:xfrm>
          <a:prstGeom prst="rect">
            <a:avLst/>
          </a:prstGeom>
          <a:noFill/>
          <a:ln w="9525">
            <a:noFill/>
          </a:ln>
        </p:spPr>
        <p:txBody>
          <a:bodyPr anchor="t">
            <a:spAutoFit/>
          </a:bodyPr>
          <a:lstStyle/>
          <a:p>
            <a:pPr marL="342900" indent="-342900">
              <a:spcBef>
                <a:spcPct val="50000"/>
              </a:spcBef>
            </a:pPr>
            <a:r>
              <a:rPr lang="zh-CN" altLang="en-US" sz="2000" b="1" dirty="0">
                <a:solidFill>
                  <a:srgbClr val="0000FF"/>
                </a:solidFill>
                <a:latin typeface="Arial" panose="020B0604020202020204" pitchFamily="34" charset="0"/>
                <a:ea typeface="宋体" panose="02010600030101010101" pitchFamily="2" charset="-122"/>
              </a:rPr>
              <a:t>（</a:t>
            </a:r>
            <a:r>
              <a:rPr lang="en-US" altLang="zh-CN" sz="2000" b="1" dirty="0">
                <a:solidFill>
                  <a:srgbClr val="0000FF"/>
                </a:solidFill>
                <a:latin typeface="Arial" panose="020B0604020202020204" pitchFamily="34" charset="0"/>
                <a:ea typeface="宋体" panose="02010600030101010101" pitchFamily="2" charset="-122"/>
              </a:rPr>
              <a:t>1</a:t>
            </a:r>
            <a:r>
              <a:rPr lang="zh-CN" altLang="en-US" sz="2000" b="1" dirty="0">
                <a:solidFill>
                  <a:srgbClr val="0000FF"/>
                </a:solidFill>
                <a:latin typeface="Arial" panose="020B0604020202020204" pitchFamily="34" charset="0"/>
                <a:ea typeface="宋体" panose="02010600030101010101" pitchFamily="2" charset="-122"/>
              </a:rPr>
              <a:t>）编码与解码</a:t>
            </a:r>
          </a:p>
        </p:txBody>
      </p:sp>
      <p:sp>
        <p:nvSpPr>
          <p:cNvPr id="64516" name="Text Box 5"/>
          <p:cNvSpPr txBox="1"/>
          <p:nvPr/>
        </p:nvSpPr>
        <p:spPr>
          <a:xfrm>
            <a:off x="457200" y="1965325"/>
            <a:ext cx="8153400" cy="1006475"/>
          </a:xfrm>
          <a:prstGeom prst="rect">
            <a:avLst/>
          </a:prstGeom>
          <a:noFill/>
          <a:ln w="9525">
            <a:noFill/>
          </a:ln>
        </p:spPr>
        <p:txBody>
          <a:bodyPr anchor="t">
            <a:spAutoFit/>
          </a:bodyPr>
          <a:lstStyle/>
          <a:p>
            <a:pPr>
              <a:spcBef>
                <a:spcPct val="50000"/>
              </a:spcBef>
            </a:pPr>
            <a:r>
              <a:rPr lang="zh-CN" altLang="en-US" sz="2000" b="1" dirty="0">
                <a:solidFill>
                  <a:srgbClr val="0000FF"/>
                </a:solidFill>
                <a:latin typeface="Arial" panose="020B0604020202020204" pitchFamily="34" charset="0"/>
                <a:ea typeface="宋体" panose="02010600030101010101" pitchFamily="2" charset="-122"/>
              </a:rPr>
              <a:t>       采用对访问城市序列进行排列组合的方法编码，即某个巡回路径的染色体是该巡回路径的城市序列。对于</a:t>
            </a:r>
            <a:r>
              <a:rPr lang="en-US" altLang="zh-CN" sz="2000" b="1" dirty="0">
                <a:solidFill>
                  <a:srgbClr val="0000FF"/>
                </a:solidFill>
                <a:latin typeface="Arial" panose="020B0604020202020204" pitchFamily="34" charset="0"/>
                <a:ea typeface="宋体" panose="02010600030101010101" pitchFamily="2" charset="-122"/>
              </a:rPr>
              <a:t>N</a:t>
            </a:r>
            <a:r>
              <a:rPr lang="zh-CN" altLang="en-US" sz="2000" b="1" dirty="0">
                <a:solidFill>
                  <a:srgbClr val="0000FF"/>
                </a:solidFill>
                <a:latin typeface="Arial" panose="020B0604020202020204" pitchFamily="34" charset="0"/>
                <a:ea typeface="宋体" panose="02010600030101010101" pitchFamily="2" charset="-122"/>
              </a:rPr>
              <a:t>（</a:t>
            </a:r>
            <a:r>
              <a:rPr lang="en-US" altLang="zh-CN" sz="2000" b="1" dirty="0">
                <a:solidFill>
                  <a:srgbClr val="0000FF"/>
                </a:solidFill>
                <a:latin typeface="Arial" panose="020B0604020202020204" pitchFamily="34" charset="0"/>
                <a:ea typeface="宋体" panose="02010600030101010101" pitchFamily="2" charset="-122"/>
              </a:rPr>
              <a:t>N</a:t>
            </a:r>
            <a:r>
              <a:rPr lang="zh-CN" altLang="en-US" sz="2000" b="1" dirty="0">
                <a:solidFill>
                  <a:srgbClr val="0000FF"/>
                </a:solidFill>
                <a:latin typeface="Arial" panose="020B0604020202020204" pitchFamily="34" charset="0"/>
                <a:ea typeface="宋体" panose="02010600030101010101" pitchFamily="2" charset="-122"/>
              </a:rPr>
              <a:t>为城市总数）进制编码，即每个基因仅从</a:t>
            </a:r>
            <a:r>
              <a:rPr lang="en-US" altLang="zh-CN" sz="2000" b="1" dirty="0">
                <a:solidFill>
                  <a:srgbClr val="0000FF"/>
                </a:solidFill>
                <a:latin typeface="Arial" panose="020B0604020202020204" pitchFamily="34" charset="0"/>
                <a:ea typeface="宋体" panose="02010600030101010101" pitchFamily="2" charset="-122"/>
              </a:rPr>
              <a:t>1</a:t>
            </a:r>
            <a:r>
              <a:rPr lang="zh-CN" altLang="en-US" sz="2000" b="1" dirty="0">
                <a:solidFill>
                  <a:srgbClr val="0000FF"/>
                </a:solidFill>
                <a:latin typeface="Arial" panose="020B0604020202020204" pitchFamily="34" charset="0"/>
                <a:ea typeface="宋体" panose="02010600030101010101" pitchFamily="2" charset="-122"/>
              </a:rPr>
              <a:t>到</a:t>
            </a:r>
            <a:r>
              <a:rPr lang="en-US" altLang="zh-CN" sz="2000" b="1" dirty="0">
                <a:solidFill>
                  <a:srgbClr val="0000FF"/>
                </a:solidFill>
                <a:latin typeface="Arial" panose="020B0604020202020204" pitchFamily="34" charset="0"/>
                <a:ea typeface="宋体" panose="02010600030101010101" pitchFamily="2" charset="-122"/>
              </a:rPr>
              <a:t>N</a:t>
            </a:r>
            <a:r>
              <a:rPr lang="zh-CN" altLang="en-US" sz="2000" b="1" dirty="0">
                <a:solidFill>
                  <a:srgbClr val="0000FF"/>
                </a:solidFill>
                <a:latin typeface="Arial" panose="020B0604020202020204" pitchFamily="34" charset="0"/>
                <a:ea typeface="宋体" panose="02010600030101010101" pitchFamily="2" charset="-122"/>
              </a:rPr>
              <a:t>得整数里面取一个值，每个个体的长度为</a:t>
            </a:r>
            <a:r>
              <a:rPr lang="en-US" altLang="zh-CN" sz="2000" b="1" dirty="0">
                <a:solidFill>
                  <a:srgbClr val="0000FF"/>
                </a:solidFill>
                <a:latin typeface="Arial" panose="020B0604020202020204" pitchFamily="34" charset="0"/>
                <a:ea typeface="宋体" panose="02010600030101010101" pitchFamily="2" charset="-122"/>
              </a:rPr>
              <a:t>N</a:t>
            </a:r>
            <a:r>
              <a:rPr lang="zh-CN" altLang="en-US" sz="2000" b="1" dirty="0">
                <a:solidFill>
                  <a:srgbClr val="0000FF"/>
                </a:solidFill>
                <a:latin typeface="Arial" panose="020B0604020202020204" pitchFamily="34" charset="0"/>
                <a:ea typeface="宋体" panose="02010600030101010101" pitchFamily="2" charset="-122"/>
              </a:rPr>
              <a:t>。</a:t>
            </a:r>
          </a:p>
        </p:txBody>
      </p:sp>
      <p:sp>
        <p:nvSpPr>
          <p:cNvPr id="64517" name="Text Box 6"/>
          <p:cNvSpPr txBox="1"/>
          <p:nvPr/>
        </p:nvSpPr>
        <p:spPr>
          <a:xfrm>
            <a:off x="457200" y="5486400"/>
            <a:ext cx="8153400" cy="1311275"/>
          </a:xfrm>
          <a:prstGeom prst="rect">
            <a:avLst/>
          </a:prstGeom>
          <a:noFill/>
          <a:ln w="9525">
            <a:noFill/>
          </a:ln>
        </p:spPr>
        <p:txBody>
          <a:bodyPr anchor="t">
            <a:spAutoFit/>
          </a:bodyPr>
          <a:lstStyle/>
          <a:p>
            <a:pPr>
              <a:spcBef>
                <a:spcPct val="50000"/>
              </a:spcBef>
            </a:pPr>
            <a:r>
              <a:rPr lang="zh-CN" altLang="en-US" sz="2000" b="1" dirty="0">
                <a:solidFill>
                  <a:srgbClr val="0000FF"/>
                </a:solidFill>
                <a:latin typeface="Arial" panose="020B0604020202020204" pitchFamily="34" charset="0"/>
                <a:ea typeface="宋体" panose="02010600030101010101" pitchFamily="2" charset="-122"/>
              </a:rPr>
              <a:t>       根据编码方法，一次求解得出的最优解（个体）是所访问的城市的次序，需要转换成相应的城市坐标进行输出，则只需将个体的染色体值作为存储</a:t>
            </a:r>
            <a:r>
              <a:rPr lang="en-US" altLang="zh-CN" sz="2000" b="1" dirty="0">
                <a:solidFill>
                  <a:srgbClr val="0000FF"/>
                </a:solidFill>
                <a:latin typeface="Arial" panose="020B0604020202020204" pitchFamily="34" charset="0"/>
                <a:ea typeface="宋体" panose="02010600030101010101" pitchFamily="2" charset="-122"/>
              </a:rPr>
              <a:t>30</a:t>
            </a:r>
            <a:r>
              <a:rPr lang="zh-CN" altLang="en-US" sz="2000" b="1" dirty="0">
                <a:solidFill>
                  <a:srgbClr val="0000FF"/>
                </a:solidFill>
                <a:latin typeface="Arial" panose="020B0604020202020204" pitchFamily="34" charset="0"/>
                <a:ea typeface="宋体" panose="02010600030101010101" pitchFamily="2" charset="-122"/>
              </a:rPr>
              <a:t>个城市坐标的矩阵的下标来引用，输出对应的矩阵元素，便可实现解码。</a:t>
            </a:r>
          </a:p>
        </p:txBody>
      </p:sp>
      <p:sp>
        <p:nvSpPr>
          <p:cNvPr id="64518" name="Rectangle 8"/>
          <p:cNvSpPr/>
          <p:nvPr/>
        </p:nvSpPr>
        <p:spPr>
          <a:xfrm>
            <a:off x="0" y="2789238"/>
            <a:ext cx="184150" cy="366712"/>
          </a:xfrm>
          <a:prstGeom prst="rect">
            <a:avLst/>
          </a:prstGeom>
          <a:noFill/>
          <a:ln w="9525">
            <a:noFill/>
          </a:ln>
        </p:spPr>
        <p:txBody>
          <a:bodyPr wrap="none" anchor="ctr">
            <a:spAutoFit/>
          </a:bodyPr>
          <a:lstStyle/>
          <a:p>
            <a:endParaRPr lang="zh-CN" altLang="en-US" dirty="0">
              <a:solidFill>
                <a:srgbClr val="0000FF"/>
              </a:solidFill>
              <a:latin typeface="Arial" panose="020B0604020202020204" pitchFamily="34" charset="0"/>
              <a:ea typeface="宋体" panose="02010600030101010101" pitchFamily="2" charset="-122"/>
            </a:endParaRPr>
          </a:p>
        </p:txBody>
      </p:sp>
      <p:sp>
        <p:nvSpPr>
          <p:cNvPr id="64519" name="Rectangle 10"/>
          <p:cNvSpPr/>
          <p:nvPr/>
        </p:nvSpPr>
        <p:spPr>
          <a:xfrm>
            <a:off x="0" y="2784475"/>
            <a:ext cx="184150" cy="366713"/>
          </a:xfrm>
          <a:prstGeom prst="rect">
            <a:avLst/>
          </a:prstGeom>
          <a:noFill/>
          <a:ln w="9525">
            <a:noFill/>
          </a:ln>
        </p:spPr>
        <p:txBody>
          <a:bodyPr wrap="none" anchor="ctr">
            <a:spAutoFit/>
          </a:bodyPr>
          <a:lstStyle/>
          <a:p>
            <a:endParaRPr lang="zh-CN" altLang="en-US" dirty="0">
              <a:solidFill>
                <a:srgbClr val="0000FF"/>
              </a:solidFill>
              <a:latin typeface="Arial" panose="020B0604020202020204" pitchFamily="34" charset="0"/>
              <a:ea typeface="宋体" panose="02010600030101010101" pitchFamily="2" charset="-122"/>
            </a:endParaRPr>
          </a:p>
        </p:txBody>
      </p:sp>
      <p:graphicFrame>
        <p:nvGraphicFramePr>
          <p:cNvPr id="64520" name="Object 9"/>
          <p:cNvGraphicFramePr>
            <a:graphicFrameLocks noChangeAspect="1"/>
          </p:cNvGraphicFramePr>
          <p:nvPr/>
        </p:nvGraphicFramePr>
        <p:xfrm>
          <a:off x="2667000" y="2895600"/>
          <a:ext cx="3048000" cy="1814513"/>
        </p:xfrm>
        <a:graphic>
          <a:graphicData uri="http://schemas.openxmlformats.org/presentationml/2006/ole">
            <mc:AlternateContent xmlns:mc="http://schemas.openxmlformats.org/markup-compatibility/2006">
              <mc:Choice xmlns:v="urn:schemas-microsoft-com:vml" Requires="v">
                <p:oleObj spid="_x0000_s15367" r:id="rId3" imgW="2070100" imgH="1231900" progId="Equation.DSMT4">
                  <p:embed/>
                </p:oleObj>
              </mc:Choice>
              <mc:Fallback>
                <p:oleObj r:id="rId3" imgW="2070100" imgH="1231900" progId="Equation.DSMT4">
                  <p:embed/>
                  <p:pic>
                    <p:nvPicPr>
                      <p:cNvPr id="0" name="图片 3078"/>
                      <p:cNvPicPr/>
                      <p:nvPr/>
                    </p:nvPicPr>
                    <p:blipFill>
                      <a:blip r:embed="rId4">
                        <a:clrChange>
                          <a:clrFrom>
                            <a:srgbClr val="000000"/>
                          </a:clrFrom>
                          <a:clrTo>
                            <a:srgbClr val="CC6600"/>
                          </a:clrTo>
                        </a:clrChange>
                      </a:blip>
                      <a:stretch>
                        <a:fillRect/>
                      </a:stretch>
                    </p:blipFill>
                    <p:spPr>
                      <a:xfrm>
                        <a:off x="2667000" y="2895600"/>
                        <a:ext cx="3048000" cy="1814513"/>
                      </a:xfrm>
                      <a:prstGeom prst="rect">
                        <a:avLst/>
                      </a:prstGeom>
                      <a:noFill/>
                      <a:ln w="38100">
                        <a:noFill/>
                        <a:miter/>
                      </a:ln>
                    </p:spPr>
                  </p:pic>
                </p:oleObj>
              </mc:Fallback>
            </mc:AlternateContent>
          </a:graphicData>
        </a:graphic>
      </p:graphicFrame>
      <p:sp>
        <p:nvSpPr>
          <p:cNvPr id="64521" name="Line 11"/>
          <p:cNvSpPr/>
          <p:nvPr/>
        </p:nvSpPr>
        <p:spPr>
          <a:xfrm flipH="1">
            <a:off x="5257800" y="3517900"/>
            <a:ext cx="762000" cy="0"/>
          </a:xfrm>
          <a:prstGeom prst="line">
            <a:avLst/>
          </a:prstGeom>
          <a:ln w="38100" cap="flat" cmpd="sng">
            <a:solidFill>
              <a:srgbClr val="CC6600"/>
            </a:solidFill>
            <a:prstDash val="solid"/>
            <a:round/>
            <a:headEnd type="none" w="med" len="med"/>
            <a:tailEnd type="triangle" w="med" len="med"/>
          </a:ln>
        </p:spPr>
      </p:sp>
      <p:sp>
        <p:nvSpPr>
          <p:cNvPr id="64522" name="Text Box 12"/>
          <p:cNvSpPr txBox="1"/>
          <p:nvPr/>
        </p:nvSpPr>
        <p:spPr>
          <a:xfrm>
            <a:off x="6019800" y="3352800"/>
            <a:ext cx="2362200" cy="701675"/>
          </a:xfrm>
          <a:prstGeom prst="rect">
            <a:avLst/>
          </a:prstGeom>
          <a:noFill/>
          <a:ln w="9525">
            <a:noFill/>
          </a:ln>
        </p:spPr>
        <p:txBody>
          <a:bodyPr anchor="t">
            <a:spAutoFit/>
          </a:bodyPr>
          <a:lstStyle/>
          <a:p>
            <a:pPr>
              <a:spcBef>
                <a:spcPct val="50000"/>
              </a:spcBef>
            </a:pPr>
            <a:r>
              <a:rPr lang="zh-CN" altLang="en-US" sz="2000" b="1" dirty="0">
                <a:solidFill>
                  <a:srgbClr val="0000FF"/>
                </a:solidFill>
                <a:latin typeface="Arial" panose="020B0604020202020204" pitchFamily="34" charset="0"/>
                <a:ea typeface="宋体" panose="02010600030101010101" pitchFamily="2" charset="-122"/>
              </a:rPr>
              <a:t>一行的前</a:t>
            </a:r>
            <a:r>
              <a:rPr lang="en-US" altLang="zh-CN" sz="2000" b="1" dirty="0">
                <a:solidFill>
                  <a:srgbClr val="0000FF"/>
                </a:solidFill>
                <a:latin typeface="Arial" panose="020B0604020202020204" pitchFamily="34" charset="0"/>
                <a:ea typeface="宋体" panose="02010600030101010101" pitchFamily="2" charset="-122"/>
              </a:rPr>
              <a:t>30</a:t>
            </a:r>
            <a:r>
              <a:rPr lang="zh-CN" altLang="en-US" sz="2000" b="1" dirty="0">
                <a:solidFill>
                  <a:srgbClr val="0000FF"/>
                </a:solidFill>
                <a:latin typeface="Arial" panose="020B0604020202020204" pitchFamily="34" charset="0"/>
                <a:ea typeface="宋体" panose="02010600030101010101" pitchFamily="2" charset="-122"/>
              </a:rPr>
              <a:t>个元素为一个个体</a:t>
            </a:r>
          </a:p>
        </p:txBody>
      </p:sp>
      <p:sp>
        <p:nvSpPr>
          <p:cNvPr id="64523" name="AutoShape 13"/>
          <p:cNvSpPr/>
          <p:nvPr/>
        </p:nvSpPr>
        <p:spPr>
          <a:xfrm rot="-5400000">
            <a:off x="3390900" y="4076700"/>
            <a:ext cx="304800" cy="1295400"/>
          </a:xfrm>
          <a:prstGeom prst="leftBrace">
            <a:avLst>
              <a:gd name="adj1" fmla="val 35396"/>
              <a:gd name="adj2" fmla="val 50000"/>
            </a:avLst>
          </a:prstGeom>
          <a:noFill/>
          <a:ln w="38100" cap="flat" cmpd="sng">
            <a:solidFill>
              <a:srgbClr val="CC6600"/>
            </a:solidFill>
            <a:prstDash val="solid"/>
            <a:round/>
            <a:headEnd type="none" w="med" len="med"/>
            <a:tailEnd type="none" w="med" len="med"/>
          </a:ln>
        </p:spPr>
        <p:txBody>
          <a:bodyPr wrap="none" anchor="ctr"/>
          <a:lstStyle/>
          <a:p>
            <a:endParaRPr lang="zh-CN" altLang="en-US" dirty="0">
              <a:solidFill>
                <a:srgbClr val="0000FF"/>
              </a:solidFill>
              <a:latin typeface="Arial" panose="020B0604020202020204" pitchFamily="34" charset="0"/>
              <a:ea typeface="宋体" panose="02010600030101010101" pitchFamily="2" charset="-122"/>
            </a:endParaRPr>
          </a:p>
        </p:txBody>
      </p:sp>
      <p:sp>
        <p:nvSpPr>
          <p:cNvPr id="64524" name="Text Box 14"/>
          <p:cNvSpPr txBox="1"/>
          <p:nvPr/>
        </p:nvSpPr>
        <p:spPr>
          <a:xfrm>
            <a:off x="2819400" y="4876800"/>
            <a:ext cx="1524000" cy="701675"/>
          </a:xfrm>
          <a:prstGeom prst="rect">
            <a:avLst/>
          </a:prstGeom>
          <a:noFill/>
          <a:ln w="9525">
            <a:noFill/>
          </a:ln>
        </p:spPr>
        <p:txBody>
          <a:bodyPr anchor="t">
            <a:spAutoFit/>
          </a:bodyPr>
          <a:lstStyle/>
          <a:p>
            <a:pPr algn="ctr">
              <a:spcBef>
                <a:spcPct val="50000"/>
              </a:spcBef>
            </a:pPr>
            <a:r>
              <a:rPr lang="en-US" altLang="zh-CN" sz="2000" b="1" dirty="0">
                <a:solidFill>
                  <a:srgbClr val="0000FF"/>
                </a:solidFill>
                <a:latin typeface="Arial" panose="020B0604020202020204" pitchFamily="34" charset="0"/>
                <a:ea typeface="宋体" panose="02010600030101010101" pitchFamily="2" charset="-122"/>
              </a:rPr>
              <a:t>30</a:t>
            </a:r>
            <a:r>
              <a:rPr lang="zh-CN" altLang="en-US" sz="2000" b="1" dirty="0">
                <a:solidFill>
                  <a:srgbClr val="0000FF"/>
                </a:solidFill>
                <a:latin typeface="Arial" panose="020B0604020202020204" pitchFamily="34" charset="0"/>
                <a:ea typeface="宋体" panose="02010600030101010101" pitchFamily="2" charset="-122"/>
              </a:rPr>
              <a:t>个城市的访问次序</a:t>
            </a:r>
          </a:p>
        </p:txBody>
      </p:sp>
      <p:sp>
        <p:nvSpPr>
          <p:cNvPr id="64525" name="Line 15"/>
          <p:cNvSpPr/>
          <p:nvPr/>
        </p:nvSpPr>
        <p:spPr>
          <a:xfrm>
            <a:off x="4800600" y="4572000"/>
            <a:ext cx="76200" cy="381000"/>
          </a:xfrm>
          <a:prstGeom prst="line">
            <a:avLst/>
          </a:prstGeom>
          <a:ln w="38100" cap="flat" cmpd="sng">
            <a:solidFill>
              <a:srgbClr val="CC6600"/>
            </a:solidFill>
            <a:prstDash val="solid"/>
            <a:round/>
            <a:headEnd type="none" w="med" len="med"/>
            <a:tailEnd type="triangle" w="med" len="med"/>
          </a:ln>
        </p:spPr>
      </p:sp>
      <p:sp>
        <p:nvSpPr>
          <p:cNvPr id="64526" name="Text Box 16"/>
          <p:cNvSpPr txBox="1"/>
          <p:nvPr/>
        </p:nvSpPr>
        <p:spPr>
          <a:xfrm>
            <a:off x="4191000" y="4876800"/>
            <a:ext cx="1828800" cy="701675"/>
          </a:xfrm>
          <a:prstGeom prst="rect">
            <a:avLst/>
          </a:prstGeom>
          <a:noFill/>
          <a:ln w="9525">
            <a:noFill/>
          </a:ln>
        </p:spPr>
        <p:txBody>
          <a:bodyPr anchor="t">
            <a:spAutoFit/>
          </a:bodyPr>
          <a:lstStyle/>
          <a:p>
            <a:pPr algn="ctr">
              <a:spcBef>
                <a:spcPct val="50000"/>
              </a:spcBef>
            </a:pPr>
            <a:r>
              <a:rPr lang="zh-CN" altLang="en-US" sz="2000" b="1" dirty="0">
                <a:solidFill>
                  <a:srgbClr val="0000FF"/>
                </a:solidFill>
                <a:latin typeface="Arial" panose="020B0604020202020204" pitchFamily="34" charset="0"/>
                <a:ea typeface="宋体" panose="02010600030101010101" pitchFamily="2" charset="-122"/>
              </a:rPr>
              <a:t>该种访问次序路径的距离</a:t>
            </a:r>
          </a:p>
        </p:txBody>
      </p:sp>
      <p:sp>
        <p:nvSpPr>
          <p:cNvPr id="64527" name="Text Box 17"/>
          <p:cNvSpPr txBox="1"/>
          <p:nvPr/>
        </p:nvSpPr>
        <p:spPr>
          <a:xfrm>
            <a:off x="914400" y="3581400"/>
            <a:ext cx="1371600" cy="701675"/>
          </a:xfrm>
          <a:prstGeom prst="rect">
            <a:avLst/>
          </a:prstGeom>
          <a:noFill/>
          <a:ln w="9525">
            <a:noFill/>
          </a:ln>
        </p:spPr>
        <p:txBody>
          <a:bodyPr anchor="t">
            <a:spAutoFit/>
          </a:bodyPr>
          <a:lstStyle/>
          <a:p>
            <a:pPr>
              <a:spcBef>
                <a:spcPct val="50000"/>
              </a:spcBef>
            </a:pPr>
            <a:r>
              <a:rPr lang="zh-CN" altLang="en-US" sz="2000" b="1" dirty="0">
                <a:solidFill>
                  <a:srgbClr val="0000FF"/>
                </a:solidFill>
                <a:latin typeface="Arial" panose="020B0604020202020204" pitchFamily="34" charset="0"/>
                <a:ea typeface="宋体" panose="02010600030101010101" pitchFamily="2" charset="-122"/>
              </a:rPr>
              <a:t>利用矩阵来存储：</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CC6600"/>
                </a:solidFill>
                <a:ea typeface="宋体" panose="02010600030101010101" pitchFamily="2" charset="-122"/>
              </a:rPr>
              <a:t>1 </a:t>
            </a:r>
            <a:r>
              <a:rPr lang="zh-CN" altLang="en-US" dirty="0">
                <a:solidFill>
                  <a:srgbClr val="CC6600"/>
                </a:solidFill>
                <a:ea typeface="宋体" panose="02010600030101010101" pitchFamily="2" charset="-122"/>
              </a:rPr>
              <a:t>遗传算法概述</a:t>
            </a:r>
          </a:p>
        </p:txBody>
      </p:sp>
      <p:sp>
        <p:nvSpPr>
          <p:cNvPr id="10242" name="Rectangle 3"/>
          <p:cNvSpPr>
            <a:spLocks noGrp="1"/>
          </p:cNvSpPr>
          <p:nvPr>
            <p:ph type="body" sz="half" idx="1"/>
          </p:nvPr>
        </p:nvSpPr>
        <p:spPr>
          <a:xfrm>
            <a:off x="457200" y="1219200"/>
            <a:ext cx="8305800" cy="533400"/>
          </a:xfrm>
        </p:spPr>
        <p:txBody>
          <a:bodyPr wrap="square" lIns="91440" tIns="45720" rIns="91440" bIns="45720" anchor="t"/>
          <a:lstStyle/>
          <a:p>
            <a:pPr eaLnBrk="1" hangingPunct="1">
              <a:buNone/>
            </a:pPr>
            <a:r>
              <a:rPr lang="en-US" altLang="zh-CN" sz="3600" dirty="0">
                <a:solidFill>
                  <a:srgbClr val="CC6600"/>
                </a:solidFill>
                <a:latin typeface="Arial" panose="020B0604020202020204" pitchFamily="34" charset="0"/>
                <a:ea typeface="宋体" panose="02010600030101010101" pitchFamily="2" charset="-122"/>
              </a:rPr>
              <a:t>1.3</a:t>
            </a:r>
            <a:r>
              <a:rPr lang="en-US" altLang="zh-CN" sz="3600" dirty="0">
                <a:solidFill>
                  <a:srgbClr val="CC6600"/>
                </a:solidFill>
                <a:ea typeface="宋体" panose="02010600030101010101" pitchFamily="2" charset="-122"/>
              </a:rPr>
              <a:t> </a:t>
            </a:r>
            <a:r>
              <a:rPr lang="zh-CN" altLang="en-US" sz="3600" dirty="0">
                <a:solidFill>
                  <a:srgbClr val="CC6600"/>
                </a:solidFill>
                <a:ea typeface="宋体" panose="02010600030101010101" pitchFamily="2" charset="-122"/>
              </a:rPr>
              <a:t>遗传算法的发展历史</a:t>
            </a:r>
          </a:p>
        </p:txBody>
      </p:sp>
      <p:graphicFrame>
        <p:nvGraphicFramePr>
          <p:cNvPr id="105858" name="Group 386"/>
          <p:cNvGraphicFramePr>
            <a:graphicFrameLocks noGrp="1"/>
          </p:cNvGraphicFramePr>
          <p:nvPr>
            <p:ph sz="half" idx="1"/>
          </p:nvPr>
        </p:nvGraphicFramePr>
        <p:xfrm>
          <a:off x="228600" y="2362200"/>
          <a:ext cx="8686800" cy="4440238"/>
        </p:xfrm>
        <a:graphic>
          <a:graphicData uri="http://schemas.openxmlformats.org/drawingml/2006/table">
            <a:tbl>
              <a:tblPr/>
              <a:tblGrid>
                <a:gridCol w="1119188">
                  <a:extLst>
                    <a:ext uri="{9D8B030D-6E8A-4147-A177-3AD203B41FA5}">
                      <a16:colId xmlns:a16="http://schemas.microsoft.com/office/drawing/2014/main" val="20000"/>
                    </a:ext>
                  </a:extLst>
                </a:gridCol>
                <a:gridCol w="2339975">
                  <a:extLst>
                    <a:ext uri="{9D8B030D-6E8A-4147-A177-3AD203B41FA5}">
                      <a16:colId xmlns:a16="http://schemas.microsoft.com/office/drawing/2014/main" val="20001"/>
                    </a:ext>
                  </a:extLst>
                </a:gridCol>
                <a:gridCol w="5227637">
                  <a:extLst>
                    <a:ext uri="{9D8B030D-6E8A-4147-A177-3AD203B41FA5}">
                      <a16:colId xmlns:a16="http://schemas.microsoft.com/office/drawing/2014/main" val="20002"/>
                    </a:ext>
                  </a:extLst>
                </a:gridCol>
              </a:tblGrid>
              <a:tr h="396943">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年份</a:t>
                      </a:r>
                    </a:p>
                  </a:txBody>
                  <a:tcPr marT="45728" marB="45728"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贡献者</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内容</a:t>
                      </a:r>
                    </a:p>
                  </a:txBody>
                  <a:tcPr marT="45728" marB="45728"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7890">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1962</a:t>
                      </a:r>
                    </a:p>
                  </a:txBody>
                  <a:tcPr marT="45728" marB="45728"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Holland</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程序漫游元胞计算机自适应系统框架</a:t>
                      </a:r>
                    </a:p>
                  </a:txBody>
                  <a:tcPr marT="45728" marB="4572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890">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1968</a:t>
                      </a:r>
                    </a:p>
                  </a:txBody>
                  <a:tcPr marT="45728" marB="45728"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Holland</a:t>
                      </a:r>
                      <a:endPar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模式定理的建立</a:t>
                      </a:r>
                    </a:p>
                  </a:txBody>
                  <a:tcPr marT="45728" marB="4572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9478">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1971</a:t>
                      </a:r>
                    </a:p>
                  </a:txBody>
                  <a:tcPr marT="45728" marB="45728"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Hollstein</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具有交配和选择规则的二维函数优化</a:t>
                      </a:r>
                    </a:p>
                  </a:txBody>
                  <a:tcPr marT="45728" marB="4572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49937">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1972</a:t>
                      </a:r>
                    </a:p>
                  </a:txBody>
                  <a:tcPr marT="45728" marB="45728"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Bosworth</a:t>
                      </a:r>
                    </a:p>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Foo, Zeigler</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提出具有复杂变异、类似于遗传算法的基因操作</a:t>
                      </a:r>
                    </a:p>
                  </a:txBody>
                  <a:tcPr marT="45728" marB="4572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6302">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1972</a:t>
                      </a:r>
                    </a:p>
                  </a:txBody>
                  <a:tcPr marT="45728" marB="45728"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Frantz</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位置非线性和倒位操作研究</a:t>
                      </a:r>
                    </a:p>
                  </a:txBody>
                  <a:tcPr marT="45728" marB="4572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9478">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1973</a:t>
                      </a:r>
                    </a:p>
                  </a:txBody>
                  <a:tcPr marT="45728" marB="45728"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Holland</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遗传算法中试验的最优配置和双臂强盗问题</a:t>
                      </a:r>
                    </a:p>
                  </a:txBody>
                  <a:tcPr marT="45728" marB="4572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65">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1973</a:t>
                      </a:r>
                    </a:p>
                  </a:txBody>
                  <a:tcPr marT="45728" marB="45728"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Martin</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类似遗传算法的概率算法理论</a:t>
                      </a:r>
                    </a:p>
                  </a:txBody>
                  <a:tcPr marT="45728" marB="4572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1065">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1975</a:t>
                      </a:r>
                    </a:p>
                  </a:txBody>
                  <a:tcPr marT="45728" marB="45728"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De Jong</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用于</a:t>
                      </a: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5</a:t>
                      </a: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个测试函数的研究基本遗传短发基准参数</a:t>
                      </a:r>
                    </a:p>
                  </a:txBody>
                  <a:tcPr marT="45728" marB="4572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640190">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1975</a:t>
                      </a:r>
                    </a:p>
                  </a:txBody>
                  <a:tcPr marT="45728" marB="45728"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Holland</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出版开创性著作</a:t>
                      </a: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《Adaptation in Natural and Artificial Systems》</a:t>
                      </a:r>
                    </a:p>
                  </a:txBody>
                  <a:tcPr marT="45728" marB="45728"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0289" name="Text Box 171"/>
          <p:cNvSpPr txBox="1"/>
          <p:nvPr/>
        </p:nvSpPr>
        <p:spPr>
          <a:xfrm>
            <a:off x="2133600" y="1905000"/>
            <a:ext cx="5715000" cy="457200"/>
          </a:xfrm>
          <a:prstGeom prst="rect">
            <a:avLst/>
          </a:prstGeom>
          <a:noFill/>
          <a:ln w="9525">
            <a:noFill/>
          </a:ln>
        </p:spPr>
        <p:txBody>
          <a:bodyPr anchor="t">
            <a:spAutoFit/>
          </a:bodyPr>
          <a:lstStyle/>
          <a:p>
            <a:pPr algn="ctr">
              <a:spcBef>
                <a:spcPct val="50000"/>
              </a:spcBef>
            </a:pPr>
            <a:r>
              <a:rPr lang="zh-CN" altLang="en-US" sz="2400" b="1" dirty="0">
                <a:solidFill>
                  <a:srgbClr val="CC6600"/>
                </a:solidFill>
                <a:latin typeface="Arial" panose="020B0604020202020204" pitchFamily="34" charset="0"/>
                <a:ea typeface="宋体" panose="02010600030101010101" pitchFamily="2" charset="-122"/>
              </a:rPr>
              <a:t>表</a:t>
            </a:r>
            <a:r>
              <a:rPr lang="en-US" altLang="zh-CN" sz="2400" b="1" dirty="0">
                <a:solidFill>
                  <a:srgbClr val="CC6600"/>
                </a:solidFill>
                <a:latin typeface="Arial" panose="020B0604020202020204" pitchFamily="34" charset="0"/>
                <a:ea typeface="宋体" panose="02010600030101010101" pitchFamily="2" charset="-122"/>
              </a:rPr>
              <a:t>1.1  </a:t>
            </a:r>
            <a:r>
              <a:rPr lang="zh-CN" altLang="en-US" sz="2400" b="1" dirty="0">
                <a:solidFill>
                  <a:srgbClr val="CC6600"/>
                </a:solidFill>
                <a:latin typeface="Arial" panose="020B0604020202020204" pitchFamily="34" charset="0"/>
                <a:ea typeface="宋体" panose="02010600030101010101" pitchFamily="2" charset="-122"/>
              </a:rPr>
              <a:t>遗传算法理论的经典研究成果</a:t>
            </a:r>
            <a:endParaRPr lang="en-US" altLang="zh-CN" sz="2400" b="1" baseline="30000" dirty="0">
              <a:solidFill>
                <a:srgbClr val="CC6600"/>
              </a:solidFill>
              <a:latin typeface="Arial" panose="020B0604020202020204" pitchFamily="34" charset="0"/>
              <a:ea typeface="宋体" panose="02010600030101010101" pitchFamily="2" charset="-122"/>
            </a:endParaRPr>
          </a:p>
        </p:txBody>
      </p:sp>
      <p:sp>
        <p:nvSpPr>
          <p:cNvPr id="105859" name="AutoShape 387"/>
          <p:cNvSpPr/>
          <p:nvPr/>
        </p:nvSpPr>
        <p:spPr>
          <a:xfrm>
            <a:off x="1828800" y="2819400"/>
            <a:ext cx="5943600" cy="2971800"/>
          </a:xfrm>
          <a:prstGeom prst="irregularSeal1">
            <a:avLst/>
          </a:prstGeom>
          <a:solidFill>
            <a:srgbClr val="00FFFF"/>
          </a:solidFill>
          <a:ln w="9525" cap="flat" cmpd="sng">
            <a:solidFill>
              <a:schemeClr val="tx1"/>
            </a:solidFill>
            <a:prstDash val="solid"/>
            <a:miter/>
            <a:headEnd type="none" w="med" len="med"/>
            <a:tailEnd type="none" w="med" len="med"/>
          </a:ln>
        </p:spPr>
        <p:txBody>
          <a:bodyPr wrap="none" anchor="ctr"/>
          <a:lstStyle/>
          <a:p>
            <a:pPr algn="ctr"/>
            <a:r>
              <a:rPr lang="zh-CN" altLang="en-US" sz="2400" b="1" dirty="0">
                <a:solidFill>
                  <a:srgbClr val="FF3300"/>
                </a:solidFill>
                <a:latin typeface="Arial" panose="020B0604020202020204" pitchFamily="34" charset="0"/>
                <a:ea typeface="宋体" panose="02010600030101010101" pitchFamily="2" charset="-122"/>
              </a:rPr>
              <a:t>第一阶段：</a:t>
            </a:r>
          </a:p>
          <a:p>
            <a:pPr algn="ctr"/>
            <a:r>
              <a:rPr lang="en-US" altLang="zh-CN" sz="2400" b="1" dirty="0">
                <a:solidFill>
                  <a:srgbClr val="FF3300"/>
                </a:solidFill>
                <a:latin typeface="Arial" panose="020B0604020202020204" pitchFamily="34" charset="0"/>
                <a:ea typeface="宋体" panose="02010600030101010101" pitchFamily="2" charset="-122"/>
              </a:rPr>
              <a:t>20</a:t>
            </a:r>
            <a:r>
              <a:rPr lang="zh-CN" altLang="en-US" sz="2400" b="1" dirty="0">
                <a:solidFill>
                  <a:srgbClr val="FF3300"/>
                </a:solidFill>
                <a:latin typeface="Arial" panose="020B0604020202020204" pitchFamily="34" charset="0"/>
                <a:ea typeface="宋体" panose="02010600030101010101" pitchFamily="2" charset="-122"/>
              </a:rPr>
              <a:t>世纪</a:t>
            </a:r>
            <a:r>
              <a:rPr lang="en-US" altLang="zh-CN" sz="2400" b="1" dirty="0">
                <a:solidFill>
                  <a:srgbClr val="FF3300"/>
                </a:solidFill>
                <a:latin typeface="Arial" panose="020B0604020202020204" pitchFamily="34" charset="0"/>
                <a:ea typeface="宋体" panose="02010600030101010101" pitchFamily="2" charset="-122"/>
              </a:rPr>
              <a:t>60</a:t>
            </a:r>
            <a:r>
              <a:rPr lang="zh-CN" altLang="en-US" sz="2400" b="1" dirty="0">
                <a:solidFill>
                  <a:srgbClr val="FF3300"/>
                </a:solidFill>
                <a:latin typeface="Arial" panose="020B0604020202020204" pitchFamily="34" charset="0"/>
                <a:ea typeface="宋体" panose="02010600030101010101" pitchFamily="2" charset="-122"/>
              </a:rPr>
              <a:t>年代至</a:t>
            </a:r>
            <a:r>
              <a:rPr lang="en-US" altLang="zh-CN" sz="2400" b="1" dirty="0">
                <a:solidFill>
                  <a:srgbClr val="FF3300"/>
                </a:solidFill>
                <a:latin typeface="Arial" panose="020B0604020202020204" pitchFamily="34" charset="0"/>
                <a:ea typeface="宋体" panose="02010600030101010101" pitchFamily="2" charset="-122"/>
              </a:rPr>
              <a:t>70</a:t>
            </a:r>
            <a:r>
              <a:rPr lang="zh-CN" altLang="en-US" sz="2400" b="1" dirty="0">
                <a:solidFill>
                  <a:srgbClr val="FF3300"/>
                </a:solidFill>
                <a:latin typeface="Arial" panose="020B0604020202020204" pitchFamily="34" charset="0"/>
                <a:ea typeface="宋体" panose="02010600030101010101" pitchFamily="2" charset="-122"/>
              </a:rPr>
              <a:t>年代中期</a:t>
            </a:r>
          </a:p>
          <a:p>
            <a:pPr algn="ctr"/>
            <a:r>
              <a:rPr lang="zh-CN" altLang="en-US" sz="2400" b="1" dirty="0">
                <a:solidFill>
                  <a:srgbClr val="FF3300"/>
                </a:solidFill>
                <a:latin typeface="Arial" panose="020B0604020202020204" pitchFamily="34" charset="0"/>
                <a:ea typeface="宋体" panose="02010600030101010101" pitchFamily="2" charset="-122"/>
              </a:rPr>
              <a:t>（萌芽期）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105859"/>
                                        </p:tgtEl>
                                        <p:attrNameLst>
                                          <p:attrName>style.visibility</p:attrName>
                                        </p:attrNameLst>
                                      </p:cBhvr>
                                      <p:to>
                                        <p:strVal val="visible"/>
                                      </p:to>
                                    </p:set>
                                    <p:animEffect transition="in" filter="circle(out)">
                                      <p:cBhvr>
                                        <p:cTn id="7" dur="2000"/>
                                        <p:tgtEl>
                                          <p:spTgt spid="105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5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0000FF"/>
                </a:solidFill>
                <a:ea typeface="宋体" panose="02010600030101010101" pitchFamily="2" charset="-122"/>
              </a:rPr>
              <a:t>4 </a:t>
            </a:r>
            <a:r>
              <a:rPr lang="zh-CN" altLang="en-US" dirty="0">
                <a:solidFill>
                  <a:srgbClr val="0000FF"/>
                </a:solidFill>
                <a:ea typeface="宋体" panose="02010600030101010101" pitchFamily="2" charset="-122"/>
              </a:rPr>
              <a:t>遗传算法求解巡回旅行商问题</a:t>
            </a:r>
          </a:p>
        </p:txBody>
      </p:sp>
      <p:sp>
        <p:nvSpPr>
          <p:cNvPr id="65538" name="Rectangle 3"/>
          <p:cNvSpPr>
            <a:spLocks noGrp="1"/>
          </p:cNvSpPr>
          <p:nvPr>
            <p:ph idx="1"/>
          </p:nvPr>
        </p:nvSpPr>
        <p:spPr>
          <a:xfrm>
            <a:off x="381000" y="1295400"/>
            <a:ext cx="8229600" cy="1066800"/>
          </a:xfrm>
        </p:spPr>
        <p:txBody>
          <a:bodyPr wrap="square" lIns="91440" tIns="45720" rIns="91440" bIns="45720" anchor="t"/>
          <a:lstStyle/>
          <a:p>
            <a:pPr marL="723900" indent="-723900" eaLnBrk="1" hangingPunct="1">
              <a:spcBef>
                <a:spcPct val="20000"/>
              </a:spcBef>
              <a:buNone/>
            </a:pPr>
            <a:r>
              <a:rPr lang="zh-CN" altLang="en-US" sz="2000" dirty="0">
                <a:solidFill>
                  <a:srgbClr val="0000FF"/>
                </a:solidFill>
                <a:ea typeface="宋体" panose="02010600030101010101" pitchFamily="2" charset="-122"/>
              </a:rPr>
              <a:t>（</a:t>
            </a:r>
            <a:r>
              <a:rPr lang="en-US" altLang="zh-CN" sz="2000" dirty="0">
                <a:solidFill>
                  <a:srgbClr val="0000FF"/>
                </a:solidFill>
                <a:ea typeface="宋体" panose="02010600030101010101" pitchFamily="2" charset="-122"/>
              </a:rPr>
              <a:t>2</a:t>
            </a:r>
            <a:r>
              <a:rPr lang="zh-CN" altLang="en-US" sz="2000" dirty="0">
                <a:solidFill>
                  <a:srgbClr val="0000FF"/>
                </a:solidFill>
                <a:ea typeface="宋体" panose="02010600030101010101" pitchFamily="2" charset="-122"/>
              </a:rPr>
              <a:t>）适应度函数：在</a:t>
            </a:r>
            <a:r>
              <a:rPr lang="en-US" altLang="zh-CN" sz="2000" dirty="0">
                <a:solidFill>
                  <a:srgbClr val="0000FF"/>
                </a:solidFill>
                <a:latin typeface="Times New Roman" panose="02020603050405020304" pitchFamily="18" charset="0"/>
                <a:ea typeface="宋体" panose="02010600030101010101" pitchFamily="2" charset="-122"/>
              </a:rPr>
              <a:t>TSP</a:t>
            </a:r>
            <a:r>
              <a:rPr lang="zh-CN" altLang="en-US" sz="2000" dirty="0">
                <a:solidFill>
                  <a:srgbClr val="0000FF"/>
                </a:solidFill>
                <a:ea typeface="宋体" panose="02010600030101010101" pitchFamily="2" charset="-122"/>
              </a:rPr>
              <a:t>问题中，用路径的总长度作为适应度函数来衡量求解结果是否最优，路径越短对应的个体越优，其适应度值应越大。 </a:t>
            </a:r>
          </a:p>
        </p:txBody>
      </p:sp>
      <p:graphicFrame>
        <p:nvGraphicFramePr>
          <p:cNvPr id="65539" name="Object 5"/>
          <p:cNvGraphicFramePr>
            <a:graphicFrameLocks noChangeAspect="1"/>
          </p:cNvGraphicFramePr>
          <p:nvPr/>
        </p:nvGraphicFramePr>
        <p:xfrm>
          <a:off x="3581400" y="2233613"/>
          <a:ext cx="3810000" cy="661987"/>
        </p:xfrm>
        <a:graphic>
          <a:graphicData uri="http://schemas.openxmlformats.org/presentationml/2006/ole">
            <mc:AlternateContent xmlns:mc="http://schemas.openxmlformats.org/markup-compatibility/2006">
              <mc:Choice xmlns:v="urn:schemas-microsoft-com:vml" Requires="v">
                <p:oleObj spid="_x0000_s16409" r:id="rId3" imgW="2336800" imgH="406400" progId="Equation.DSMT4">
                  <p:embed/>
                </p:oleObj>
              </mc:Choice>
              <mc:Fallback>
                <p:oleObj r:id="rId3" imgW="2336800" imgH="406400" progId="Equation.DSMT4">
                  <p:embed/>
                  <p:pic>
                    <p:nvPicPr>
                      <p:cNvPr id="0" name="图片 3077"/>
                      <p:cNvPicPr/>
                      <p:nvPr/>
                    </p:nvPicPr>
                    <p:blipFill>
                      <a:blip r:embed="rId4">
                        <a:clrChange>
                          <a:clrFrom>
                            <a:srgbClr val="000000"/>
                          </a:clrFrom>
                          <a:clrTo>
                            <a:srgbClr val="CC6600"/>
                          </a:clrTo>
                        </a:clrChange>
                      </a:blip>
                      <a:stretch>
                        <a:fillRect/>
                      </a:stretch>
                    </p:blipFill>
                    <p:spPr>
                      <a:xfrm>
                        <a:off x="3581400" y="2233613"/>
                        <a:ext cx="3810000" cy="661987"/>
                      </a:xfrm>
                      <a:prstGeom prst="rect">
                        <a:avLst/>
                      </a:prstGeom>
                      <a:noFill/>
                      <a:ln w="38100">
                        <a:noFill/>
                        <a:miter/>
                      </a:ln>
                    </p:spPr>
                  </p:pic>
                </p:oleObj>
              </mc:Fallback>
            </mc:AlternateContent>
          </a:graphicData>
        </a:graphic>
      </p:graphicFrame>
      <p:sp>
        <p:nvSpPr>
          <p:cNvPr id="65540" name="Rectangle 7"/>
          <p:cNvSpPr/>
          <p:nvPr/>
        </p:nvSpPr>
        <p:spPr>
          <a:xfrm>
            <a:off x="1143000" y="2362200"/>
            <a:ext cx="2590800" cy="381000"/>
          </a:xfrm>
          <a:prstGeom prst="rect">
            <a:avLst/>
          </a:prstGeom>
          <a:noFill/>
          <a:ln w="9525">
            <a:noFill/>
          </a:ln>
        </p:spPr>
        <p:txBody>
          <a:bodyPr anchor="t"/>
          <a:lstStyle/>
          <a:p>
            <a:pPr marL="533400" indent="-533400">
              <a:spcBef>
                <a:spcPct val="20000"/>
              </a:spcBef>
              <a:buClr>
                <a:schemeClr val="hlink"/>
              </a:buClr>
              <a:buFont typeface="Wingdings" panose="05000000000000000000" pitchFamily="2" charset="2"/>
              <a:buNone/>
            </a:pPr>
            <a:r>
              <a:rPr lang="zh-CN" altLang="en-US" sz="2000" b="1" dirty="0">
                <a:solidFill>
                  <a:srgbClr val="0000FF"/>
                </a:solidFill>
                <a:latin typeface="Verdana" panose="020B0604030504040204" pitchFamily="34" charset="0"/>
                <a:ea typeface="宋体" panose="02010600030101010101" pitchFamily="2" charset="-122"/>
              </a:rPr>
              <a:t>两城市间的距离为： </a:t>
            </a:r>
          </a:p>
        </p:txBody>
      </p:sp>
      <p:graphicFrame>
        <p:nvGraphicFramePr>
          <p:cNvPr id="65541" name="Object 8"/>
          <p:cNvGraphicFramePr>
            <a:graphicFrameLocks noChangeAspect="1"/>
          </p:cNvGraphicFramePr>
          <p:nvPr/>
        </p:nvGraphicFramePr>
        <p:xfrm>
          <a:off x="4038600" y="3352800"/>
          <a:ext cx="1600200" cy="900113"/>
        </p:xfrm>
        <a:graphic>
          <a:graphicData uri="http://schemas.openxmlformats.org/presentationml/2006/ole">
            <mc:AlternateContent xmlns:mc="http://schemas.openxmlformats.org/markup-compatibility/2006">
              <mc:Choice xmlns:v="urn:schemas-microsoft-com:vml" Requires="v">
                <p:oleObj spid="_x0000_s16410" r:id="rId5" imgW="1016000" imgH="571500" progId="Equation.DSMT4">
                  <p:embed/>
                </p:oleObj>
              </mc:Choice>
              <mc:Fallback>
                <p:oleObj r:id="rId5" imgW="1016000" imgH="571500" progId="Equation.DSMT4">
                  <p:embed/>
                  <p:pic>
                    <p:nvPicPr>
                      <p:cNvPr id="0" name="图片 3075"/>
                      <p:cNvPicPr/>
                      <p:nvPr/>
                    </p:nvPicPr>
                    <p:blipFill>
                      <a:blip r:embed="rId6">
                        <a:clrChange>
                          <a:clrFrom>
                            <a:srgbClr val="000000"/>
                          </a:clrFrom>
                          <a:clrTo>
                            <a:srgbClr val="CC6600"/>
                          </a:clrTo>
                        </a:clrChange>
                      </a:blip>
                      <a:stretch>
                        <a:fillRect/>
                      </a:stretch>
                    </p:blipFill>
                    <p:spPr>
                      <a:xfrm>
                        <a:off x="4038600" y="3352800"/>
                        <a:ext cx="1600200" cy="900113"/>
                      </a:xfrm>
                      <a:prstGeom prst="rect">
                        <a:avLst/>
                      </a:prstGeom>
                      <a:noFill/>
                      <a:ln w="38100">
                        <a:noFill/>
                        <a:miter/>
                      </a:ln>
                    </p:spPr>
                  </p:pic>
                </p:oleObj>
              </mc:Fallback>
            </mc:AlternateContent>
          </a:graphicData>
        </a:graphic>
      </p:graphicFrame>
      <p:graphicFrame>
        <p:nvGraphicFramePr>
          <p:cNvPr id="65542" name="Object 10"/>
          <p:cNvGraphicFramePr>
            <a:graphicFrameLocks noChangeAspect="1"/>
          </p:cNvGraphicFramePr>
          <p:nvPr/>
        </p:nvGraphicFramePr>
        <p:xfrm>
          <a:off x="5232400" y="4324350"/>
          <a:ext cx="1752600" cy="463550"/>
        </p:xfrm>
        <a:graphic>
          <a:graphicData uri="http://schemas.openxmlformats.org/presentationml/2006/ole">
            <mc:AlternateContent xmlns:mc="http://schemas.openxmlformats.org/markup-compatibility/2006">
              <mc:Choice xmlns:v="urn:schemas-microsoft-com:vml" Requires="v">
                <p:oleObj spid="_x0000_s16411" r:id="rId7" imgW="1104900" imgH="292100" progId="Equation.DSMT4">
                  <p:embed/>
                </p:oleObj>
              </mc:Choice>
              <mc:Fallback>
                <p:oleObj r:id="rId7" imgW="1104900" imgH="292100" progId="Equation.DSMT4">
                  <p:embed/>
                  <p:pic>
                    <p:nvPicPr>
                      <p:cNvPr id="0" name="图片 3076"/>
                      <p:cNvPicPr/>
                      <p:nvPr/>
                    </p:nvPicPr>
                    <p:blipFill>
                      <a:blip r:embed="rId8">
                        <a:clrChange>
                          <a:clrFrom>
                            <a:srgbClr val="000000"/>
                          </a:clrFrom>
                          <a:clrTo>
                            <a:srgbClr val="CC6600"/>
                          </a:clrTo>
                        </a:clrChange>
                      </a:blip>
                      <a:stretch>
                        <a:fillRect/>
                      </a:stretch>
                    </p:blipFill>
                    <p:spPr>
                      <a:xfrm>
                        <a:off x="5232400" y="4324350"/>
                        <a:ext cx="1752600" cy="463550"/>
                      </a:xfrm>
                      <a:prstGeom prst="rect">
                        <a:avLst/>
                      </a:prstGeom>
                      <a:noFill/>
                      <a:ln w="38100">
                        <a:noFill/>
                        <a:miter/>
                      </a:ln>
                    </p:spPr>
                  </p:pic>
                </p:oleObj>
              </mc:Fallback>
            </mc:AlternateContent>
          </a:graphicData>
        </a:graphic>
      </p:graphicFrame>
      <p:sp>
        <p:nvSpPr>
          <p:cNvPr id="65543" name="Rectangle 12"/>
          <p:cNvSpPr/>
          <p:nvPr/>
        </p:nvSpPr>
        <p:spPr>
          <a:xfrm>
            <a:off x="1143000" y="2971800"/>
            <a:ext cx="3733800" cy="381000"/>
          </a:xfrm>
          <a:prstGeom prst="rect">
            <a:avLst/>
          </a:prstGeom>
          <a:noFill/>
          <a:ln w="9525">
            <a:noFill/>
          </a:ln>
        </p:spPr>
        <p:txBody>
          <a:bodyPr anchor="t"/>
          <a:lstStyle/>
          <a:p>
            <a:pPr marL="533400" indent="-533400">
              <a:spcBef>
                <a:spcPct val="20000"/>
              </a:spcBef>
              <a:buClr>
                <a:schemeClr val="hlink"/>
              </a:buClr>
              <a:buFont typeface="Wingdings" panose="05000000000000000000" pitchFamily="2" charset="2"/>
              <a:buNone/>
            </a:pPr>
            <a:r>
              <a:rPr lang="zh-CN" altLang="en-US" sz="2000" b="1" dirty="0">
                <a:solidFill>
                  <a:srgbClr val="0000FF"/>
                </a:solidFill>
                <a:latin typeface="Verdana" panose="020B0604030504040204" pitchFamily="34" charset="0"/>
                <a:ea typeface="宋体" panose="02010600030101010101" pitchFamily="2" charset="-122"/>
              </a:rPr>
              <a:t>个体代表的路径的总长度为： </a:t>
            </a:r>
          </a:p>
        </p:txBody>
      </p:sp>
      <p:sp>
        <p:nvSpPr>
          <p:cNvPr id="65544" name="Rectangle 13"/>
          <p:cNvSpPr/>
          <p:nvPr/>
        </p:nvSpPr>
        <p:spPr>
          <a:xfrm>
            <a:off x="990600" y="4357688"/>
            <a:ext cx="4724400" cy="366712"/>
          </a:xfrm>
          <a:prstGeom prst="rect">
            <a:avLst/>
          </a:prstGeom>
          <a:noFill/>
          <a:ln w="9525">
            <a:noFill/>
          </a:ln>
        </p:spPr>
        <p:txBody>
          <a:bodyPr anchor="t"/>
          <a:lstStyle/>
          <a:p>
            <a:pPr marL="533400" indent="-533400">
              <a:spcBef>
                <a:spcPct val="20000"/>
              </a:spcBef>
              <a:buClr>
                <a:schemeClr val="hlink"/>
              </a:buClr>
              <a:buFont typeface="Wingdings" panose="05000000000000000000" pitchFamily="2" charset="2"/>
              <a:buNone/>
            </a:pPr>
            <a:r>
              <a:rPr lang="zh-CN" altLang="en-US" sz="2000" b="1" dirty="0">
                <a:solidFill>
                  <a:srgbClr val="0000FF"/>
                </a:solidFill>
                <a:latin typeface="Verdana" panose="020B0604030504040204" pitchFamily="34" charset="0"/>
                <a:ea typeface="宋体" panose="02010600030101010101" pitchFamily="2" charset="-122"/>
              </a:rPr>
              <a:t>则可采用倒数法将适应度函数取为： </a:t>
            </a:r>
          </a:p>
        </p:txBody>
      </p:sp>
      <p:sp>
        <p:nvSpPr>
          <p:cNvPr id="65545" name="Rectangle 15"/>
          <p:cNvSpPr/>
          <p:nvPr/>
        </p:nvSpPr>
        <p:spPr>
          <a:xfrm>
            <a:off x="457200" y="5013325"/>
            <a:ext cx="8305800" cy="1006475"/>
          </a:xfrm>
          <a:prstGeom prst="rect">
            <a:avLst/>
          </a:prstGeom>
          <a:noFill/>
          <a:ln w="9525">
            <a:noFill/>
          </a:ln>
        </p:spPr>
        <p:txBody>
          <a:bodyPr anchor="t"/>
          <a:lstStyle/>
          <a:p>
            <a:pPr marL="723900" indent="-723900">
              <a:spcBef>
                <a:spcPct val="20000"/>
              </a:spcBef>
              <a:buClr>
                <a:schemeClr val="hlink"/>
              </a:buClr>
              <a:buFont typeface="Wingdings" panose="05000000000000000000" pitchFamily="2" charset="2"/>
              <a:buNone/>
            </a:pPr>
            <a:r>
              <a:rPr lang="zh-CN" altLang="en-US" sz="2000" b="1" dirty="0">
                <a:solidFill>
                  <a:srgbClr val="0000FF"/>
                </a:solidFill>
                <a:latin typeface="Verdana" panose="020B0604030504040204" pitchFamily="34" charset="0"/>
                <a:ea typeface="宋体" panose="02010600030101010101" pitchFamily="2" charset="-122"/>
              </a:rPr>
              <a:t>（</a:t>
            </a:r>
            <a:r>
              <a:rPr lang="en-US" altLang="zh-CN" sz="2000" b="1" dirty="0">
                <a:solidFill>
                  <a:srgbClr val="0000FF"/>
                </a:solidFill>
                <a:latin typeface="Verdana" panose="020B0604030504040204" pitchFamily="34" charset="0"/>
                <a:ea typeface="宋体" panose="02010600030101010101" pitchFamily="2" charset="-122"/>
              </a:rPr>
              <a:t>3</a:t>
            </a:r>
            <a:r>
              <a:rPr lang="zh-CN" altLang="en-US" sz="2000" b="1" dirty="0">
                <a:solidFill>
                  <a:srgbClr val="0000FF"/>
                </a:solidFill>
                <a:latin typeface="Verdana" panose="020B0604030504040204" pitchFamily="34" charset="0"/>
                <a:ea typeface="宋体" panose="02010600030101010101" pitchFamily="2" charset="-122"/>
              </a:rPr>
              <a:t>）选择操作：将群体中适应度较大的</a:t>
            </a:r>
            <a:r>
              <a:rPr lang="en-US" altLang="zh-CN" sz="2000" b="1" dirty="0">
                <a:solidFill>
                  <a:srgbClr val="0000FF"/>
                </a:solidFill>
                <a:latin typeface="Times New Roman" panose="02020603050405020304" pitchFamily="18" charset="0"/>
                <a:ea typeface="宋体" panose="02010600030101010101" pitchFamily="2" charset="-122"/>
              </a:rPr>
              <a:t>C</a:t>
            </a:r>
            <a:r>
              <a:rPr lang="zh-CN" altLang="en-US" sz="2000" b="1" dirty="0">
                <a:solidFill>
                  <a:srgbClr val="0000FF"/>
                </a:solidFill>
                <a:latin typeface="Verdana" panose="020B0604030504040204" pitchFamily="34" charset="0"/>
                <a:ea typeface="宋体" panose="02010600030101010101" pitchFamily="2" charset="-122"/>
              </a:rPr>
              <a:t>个个体直接替换适应度较小的</a:t>
            </a:r>
            <a:r>
              <a:rPr lang="en-US" altLang="zh-CN" sz="2000" b="1" dirty="0">
                <a:solidFill>
                  <a:srgbClr val="0000FF"/>
                </a:solidFill>
                <a:latin typeface="Times New Roman" panose="02020603050405020304" pitchFamily="18" charset="0"/>
                <a:ea typeface="宋体" panose="02010600030101010101" pitchFamily="2" charset="-122"/>
              </a:rPr>
              <a:t>C</a:t>
            </a:r>
            <a:r>
              <a:rPr lang="zh-CN" altLang="en-US" sz="2000" b="1" dirty="0">
                <a:solidFill>
                  <a:srgbClr val="0000FF"/>
                </a:solidFill>
                <a:latin typeface="Verdana" panose="020B0604030504040204" pitchFamily="34" charset="0"/>
                <a:ea typeface="宋体" panose="02010600030101010101" pitchFamily="2" charset="-122"/>
              </a:rPr>
              <a:t>个个体。其中</a:t>
            </a:r>
            <a:r>
              <a:rPr lang="en-US" altLang="zh-CN" sz="2000" b="1" dirty="0">
                <a:solidFill>
                  <a:srgbClr val="0000FF"/>
                </a:solidFill>
                <a:latin typeface="Times New Roman" panose="02020603050405020304" pitchFamily="18" charset="0"/>
                <a:ea typeface="宋体" panose="02010600030101010101" pitchFamily="2" charset="-122"/>
              </a:rPr>
              <a:t>C</a:t>
            </a:r>
            <a:r>
              <a:rPr lang="zh-CN" altLang="en-US" sz="2000" b="1" dirty="0">
                <a:solidFill>
                  <a:srgbClr val="0000FF"/>
                </a:solidFill>
                <a:latin typeface="Verdana" panose="020B0604030504040204" pitchFamily="34" charset="0"/>
                <a:ea typeface="宋体" panose="02010600030101010101" pitchFamily="2" charset="-122"/>
              </a:rPr>
              <a:t>值与选择算子和群体规模的关系在这里取为：</a:t>
            </a:r>
          </a:p>
        </p:txBody>
      </p:sp>
      <p:sp>
        <p:nvSpPr>
          <p:cNvPr id="65546" name="Rectangle 18"/>
          <p:cNvSpPr/>
          <p:nvPr/>
        </p:nvSpPr>
        <p:spPr>
          <a:xfrm>
            <a:off x="0" y="3146425"/>
            <a:ext cx="184150" cy="366713"/>
          </a:xfrm>
          <a:prstGeom prst="rect">
            <a:avLst/>
          </a:prstGeom>
          <a:noFill/>
          <a:ln w="9525">
            <a:noFill/>
          </a:ln>
        </p:spPr>
        <p:txBody>
          <a:bodyPr wrap="none" anchor="ctr">
            <a:spAutoFit/>
          </a:bodyPr>
          <a:lstStyle/>
          <a:p>
            <a:endParaRPr lang="zh-CN" altLang="en-US" dirty="0">
              <a:solidFill>
                <a:srgbClr val="0000FF"/>
              </a:solidFill>
              <a:latin typeface="Arial" panose="020B0604020202020204" pitchFamily="34" charset="0"/>
              <a:ea typeface="宋体" panose="02010600030101010101" pitchFamily="2" charset="-122"/>
            </a:endParaRPr>
          </a:p>
        </p:txBody>
      </p:sp>
      <p:graphicFrame>
        <p:nvGraphicFramePr>
          <p:cNvPr id="65547" name="Object 17"/>
          <p:cNvGraphicFramePr>
            <a:graphicFrameLocks noChangeAspect="1"/>
          </p:cNvGraphicFramePr>
          <p:nvPr/>
        </p:nvGraphicFramePr>
        <p:xfrm>
          <a:off x="1371600" y="5791200"/>
          <a:ext cx="6705600" cy="523875"/>
        </p:xfrm>
        <a:graphic>
          <a:graphicData uri="http://schemas.openxmlformats.org/presentationml/2006/ole">
            <mc:AlternateContent xmlns:mc="http://schemas.openxmlformats.org/markup-compatibility/2006">
              <mc:Choice xmlns:v="urn:schemas-microsoft-com:vml" Requires="v">
                <p:oleObj spid="_x0000_s16412" r:id="rId9" imgW="3416300" imgH="266700" progId="Equation.DSMT4">
                  <p:embed/>
                </p:oleObj>
              </mc:Choice>
              <mc:Fallback>
                <p:oleObj r:id="rId9" imgW="3416300" imgH="266700" progId="Equation.DSMT4">
                  <p:embed/>
                  <p:pic>
                    <p:nvPicPr>
                      <p:cNvPr id="0" name="图片 3079"/>
                      <p:cNvPicPr/>
                      <p:nvPr/>
                    </p:nvPicPr>
                    <p:blipFill>
                      <a:blip r:embed="rId10">
                        <a:clrChange>
                          <a:clrFrom>
                            <a:srgbClr val="000000"/>
                          </a:clrFrom>
                          <a:clrTo>
                            <a:srgbClr val="CC6600"/>
                          </a:clrTo>
                        </a:clrChange>
                      </a:blip>
                      <a:stretch>
                        <a:fillRect/>
                      </a:stretch>
                    </p:blipFill>
                    <p:spPr>
                      <a:xfrm>
                        <a:off x="1371600" y="5791200"/>
                        <a:ext cx="6705600" cy="523875"/>
                      </a:xfrm>
                      <a:prstGeom prst="rect">
                        <a:avLst/>
                      </a:prstGeom>
                      <a:noFill/>
                      <a:ln w="38100">
                        <a:noFill/>
                        <a:miter/>
                      </a:ln>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6" name="Text Box 8"/>
          <p:cNvSpPr txBox="1"/>
          <p:nvPr/>
        </p:nvSpPr>
        <p:spPr>
          <a:xfrm>
            <a:off x="2057400" y="5334000"/>
            <a:ext cx="4876800" cy="457200"/>
          </a:xfrm>
          <a:prstGeom prst="rect">
            <a:avLst/>
          </a:prstGeom>
          <a:noFill/>
          <a:ln w="9525">
            <a:noFill/>
          </a:ln>
        </p:spPr>
        <p:txBody>
          <a:bodyPr anchor="t">
            <a:spAutoFit/>
          </a:bodyPr>
          <a:lstStyle/>
          <a:p>
            <a:pPr algn="ctr">
              <a:spcBef>
                <a:spcPct val="50000"/>
              </a:spcBef>
            </a:pPr>
            <a:r>
              <a:rPr lang="en-US" altLang="zh-CN" sz="2400" b="1" dirty="0">
                <a:solidFill>
                  <a:srgbClr val="0000FF"/>
                </a:solidFill>
                <a:latin typeface="Arial" panose="020B0604020202020204" pitchFamily="34" charset="0"/>
                <a:ea typeface="宋体" panose="02010600030101010101" pitchFamily="2" charset="-122"/>
              </a:rPr>
              <a:t>A</a:t>
            </a:r>
            <a:r>
              <a:rPr lang="en-US" altLang="zh-CN" sz="2400" b="1" baseline="-25000" dirty="0">
                <a:solidFill>
                  <a:srgbClr val="0000FF"/>
                </a:solidFill>
                <a:latin typeface="Arial" panose="020B0604020202020204" pitchFamily="34" charset="0"/>
                <a:ea typeface="宋体" panose="02010600030101010101" pitchFamily="2" charset="-122"/>
              </a:rPr>
              <a:t>1</a:t>
            </a:r>
            <a:r>
              <a:rPr lang="zh-CN" altLang="en-US" sz="2400" b="1" dirty="0">
                <a:solidFill>
                  <a:srgbClr val="0000FF"/>
                </a:solidFill>
                <a:latin typeface="Arial" panose="020B0604020202020204" pitchFamily="34" charset="0"/>
                <a:ea typeface="宋体" panose="02010600030101010101" pitchFamily="2" charset="-122"/>
              </a:rPr>
              <a:t>：</a:t>
            </a:r>
            <a:r>
              <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rPr>
              <a:t>（</a:t>
            </a: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        </a:t>
            </a:r>
            <a:r>
              <a:rPr lang="zh-CN" altLang="en-US" sz="2400" dirty="0">
                <a:solidFill>
                  <a:srgbClr val="0000FF"/>
                </a:solidFill>
                <a:latin typeface="Arial" panose="020B0604020202020204" pitchFamily="34" charset="0"/>
                <a:ea typeface="宋体" panose="02010600030101010101" pitchFamily="2" charset="-122"/>
                <a:sym typeface="Wingdings" panose="05000000000000000000" pitchFamily="2" charset="2"/>
              </a:rPr>
              <a:t>｜</a:t>
            </a: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3 4 5 6</a:t>
            </a:r>
            <a:r>
              <a:rPr lang="zh-CN" altLang="en-US" sz="2400" dirty="0">
                <a:solidFill>
                  <a:srgbClr val="0000FF"/>
                </a:solidFill>
                <a:latin typeface="Arial" panose="020B0604020202020204" pitchFamily="34" charset="0"/>
                <a:ea typeface="宋体" panose="02010600030101010101" pitchFamily="2" charset="-122"/>
                <a:sym typeface="Wingdings" panose="05000000000000000000" pitchFamily="2" charset="2"/>
              </a:rPr>
              <a:t>｜</a:t>
            </a: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        </a:t>
            </a:r>
            <a:r>
              <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rPr>
              <a:t>）</a:t>
            </a:r>
          </a:p>
        </p:txBody>
      </p:sp>
      <p:sp>
        <p:nvSpPr>
          <p:cNvPr id="176142" name="Text Box 14"/>
          <p:cNvSpPr txBox="1"/>
          <p:nvPr/>
        </p:nvSpPr>
        <p:spPr>
          <a:xfrm>
            <a:off x="3803650" y="5334000"/>
            <a:ext cx="457200" cy="457200"/>
          </a:xfrm>
          <a:prstGeom prst="rect">
            <a:avLst/>
          </a:prstGeom>
          <a:noFill/>
          <a:ln w="9525">
            <a:noFill/>
          </a:ln>
        </p:spPr>
        <p:txBody>
          <a:bodyPr anchor="t">
            <a:spAutoFit/>
          </a:bodyPr>
          <a:lstStyle/>
          <a:p>
            <a:pPr>
              <a:spcBef>
                <a:spcPct val="50000"/>
              </a:spcBef>
            </a:pP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176144" name="Text Box 16"/>
          <p:cNvSpPr txBox="1"/>
          <p:nvPr/>
        </p:nvSpPr>
        <p:spPr>
          <a:xfrm>
            <a:off x="5400675" y="5334000"/>
            <a:ext cx="457200" cy="457200"/>
          </a:xfrm>
          <a:prstGeom prst="rect">
            <a:avLst/>
          </a:prstGeom>
          <a:noFill/>
          <a:ln w="9525">
            <a:noFill/>
          </a:ln>
        </p:spPr>
        <p:txBody>
          <a:bodyPr anchor="t">
            <a:spAutoFit/>
          </a:bodyPr>
          <a:lstStyle/>
          <a:p>
            <a:pPr>
              <a:spcBef>
                <a:spcPct val="50000"/>
              </a:spcBef>
            </a:pP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176145" name="Text Box 17"/>
          <p:cNvSpPr txBox="1"/>
          <p:nvPr/>
        </p:nvSpPr>
        <p:spPr>
          <a:xfrm>
            <a:off x="5667375" y="5334000"/>
            <a:ext cx="457200" cy="457200"/>
          </a:xfrm>
          <a:prstGeom prst="rect">
            <a:avLst/>
          </a:prstGeom>
          <a:noFill/>
          <a:ln w="9525">
            <a:noFill/>
          </a:ln>
        </p:spPr>
        <p:txBody>
          <a:bodyPr anchor="t">
            <a:spAutoFit/>
          </a:bodyPr>
          <a:lstStyle/>
          <a:p>
            <a:pPr>
              <a:spcBef>
                <a:spcPct val="50000"/>
              </a:spcBef>
            </a:pP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176146" name="Text Box 18"/>
          <p:cNvSpPr txBox="1"/>
          <p:nvPr/>
        </p:nvSpPr>
        <p:spPr>
          <a:xfrm>
            <a:off x="5921375" y="5334000"/>
            <a:ext cx="457200" cy="457200"/>
          </a:xfrm>
          <a:prstGeom prst="rect">
            <a:avLst/>
          </a:prstGeom>
          <a:noFill/>
          <a:ln w="9525">
            <a:noFill/>
          </a:ln>
        </p:spPr>
        <p:txBody>
          <a:bodyPr anchor="t">
            <a:spAutoFit/>
          </a:bodyPr>
          <a:lstStyle/>
          <a:p>
            <a:pPr>
              <a:spcBef>
                <a:spcPct val="50000"/>
              </a:spcBef>
            </a:pP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176137" name="Text Box 9"/>
          <p:cNvSpPr txBox="1"/>
          <p:nvPr/>
        </p:nvSpPr>
        <p:spPr>
          <a:xfrm>
            <a:off x="1295400" y="4937125"/>
            <a:ext cx="5486400" cy="396875"/>
          </a:xfrm>
          <a:prstGeom prst="rect">
            <a:avLst/>
          </a:prstGeom>
          <a:noFill/>
          <a:ln w="9525">
            <a:noFill/>
          </a:ln>
        </p:spPr>
        <p:txBody>
          <a:bodyPr anchor="t">
            <a:spAutoFit/>
          </a:bodyPr>
          <a:lstStyle/>
          <a:p>
            <a:pPr>
              <a:spcBef>
                <a:spcPct val="50000"/>
              </a:spcBef>
            </a:pPr>
            <a:r>
              <a:rPr lang="zh-CN" altLang="en-US" sz="2000" b="1" dirty="0">
                <a:solidFill>
                  <a:srgbClr val="0000FF"/>
                </a:solidFill>
                <a:latin typeface="Arial" panose="020B0604020202020204" pitchFamily="34" charset="0"/>
                <a:ea typeface="宋体" panose="02010600030101010101" pitchFamily="2" charset="-122"/>
              </a:rPr>
              <a:t>第一步：保留交叉点的中间部分</a:t>
            </a:r>
          </a:p>
        </p:txBody>
      </p:sp>
      <p:sp>
        <p:nvSpPr>
          <p:cNvPr id="176167" name="Text Box 39"/>
          <p:cNvSpPr txBox="1"/>
          <p:nvPr/>
        </p:nvSpPr>
        <p:spPr>
          <a:xfrm>
            <a:off x="1295400" y="4937125"/>
            <a:ext cx="4267200" cy="396875"/>
          </a:xfrm>
          <a:prstGeom prst="rect">
            <a:avLst/>
          </a:prstGeom>
          <a:noFill/>
          <a:ln w="9525">
            <a:noFill/>
          </a:ln>
        </p:spPr>
        <p:txBody>
          <a:bodyPr anchor="t">
            <a:spAutoFit/>
          </a:bodyPr>
          <a:lstStyle/>
          <a:p>
            <a:pPr>
              <a:spcBef>
                <a:spcPct val="50000"/>
              </a:spcBef>
            </a:pPr>
            <a:r>
              <a:rPr lang="zh-CN" altLang="en-US" sz="2000" b="1" dirty="0">
                <a:solidFill>
                  <a:srgbClr val="0000FF"/>
                </a:solidFill>
                <a:latin typeface="Arial" panose="020B0604020202020204" pitchFamily="34" charset="0"/>
                <a:ea typeface="宋体" panose="02010600030101010101" pitchFamily="2" charset="-122"/>
              </a:rPr>
              <a:t>第二步：交换对应位置的子串</a:t>
            </a:r>
          </a:p>
        </p:txBody>
      </p:sp>
      <p:sp>
        <p:nvSpPr>
          <p:cNvPr id="176135" name="Text Box 7"/>
          <p:cNvSpPr txBox="1"/>
          <p:nvPr/>
        </p:nvSpPr>
        <p:spPr>
          <a:xfrm>
            <a:off x="2057400" y="5867400"/>
            <a:ext cx="4876800" cy="457200"/>
          </a:xfrm>
          <a:prstGeom prst="rect">
            <a:avLst/>
          </a:prstGeom>
          <a:noFill/>
          <a:ln w="9525">
            <a:noFill/>
          </a:ln>
        </p:spPr>
        <p:txBody>
          <a:bodyPr anchor="t">
            <a:spAutoFit/>
          </a:bodyPr>
          <a:lstStyle/>
          <a:p>
            <a:pPr algn="ctr">
              <a:spcBef>
                <a:spcPct val="50000"/>
              </a:spcBef>
            </a:pPr>
            <a:r>
              <a:rPr lang="en-US" altLang="zh-CN" sz="2400" b="1" dirty="0">
                <a:solidFill>
                  <a:srgbClr val="0000FF"/>
                </a:solidFill>
                <a:latin typeface="Arial" panose="020B0604020202020204" pitchFamily="34" charset="0"/>
                <a:ea typeface="宋体" panose="02010600030101010101" pitchFamily="2" charset="-122"/>
              </a:rPr>
              <a:t>A</a:t>
            </a:r>
            <a:r>
              <a:rPr lang="en-US" altLang="zh-CN" sz="2400" b="1" baseline="-25000" dirty="0">
                <a:solidFill>
                  <a:srgbClr val="0000FF"/>
                </a:solidFill>
                <a:latin typeface="Arial" panose="020B0604020202020204" pitchFamily="34" charset="0"/>
                <a:ea typeface="宋体" panose="02010600030101010101" pitchFamily="2" charset="-122"/>
              </a:rPr>
              <a:t>2</a:t>
            </a:r>
            <a:r>
              <a:rPr lang="zh-CN" altLang="en-US" sz="2400" b="1" dirty="0">
                <a:solidFill>
                  <a:srgbClr val="0000FF"/>
                </a:solidFill>
                <a:latin typeface="Arial" panose="020B0604020202020204" pitchFamily="34" charset="0"/>
                <a:ea typeface="宋体" panose="02010600030101010101" pitchFamily="2" charset="-122"/>
              </a:rPr>
              <a:t>：</a:t>
            </a:r>
            <a:r>
              <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rPr>
              <a:t>（</a:t>
            </a: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        </a:t>
            </a:r>
            <a:r>
              <a:rPr lang="zh-CN" altLang="en-US" sz="2400" dirty="0">
                <a:solidFill>
                  <a:srgbClr val="0000FF"/>
                </a:solidFill>
                <a:latin typeface="Arial" panose="020B0604020202020204" pitchFamily="34" charset="0"/>
                <a:ea typeface="宋体" panose="02010600030101010101" pitchFamily="2" charset="-122"/>
                <a:sym typeface="Wingdings" panose="05000000000000000000" pitchFamily="2" charset="2"/>
              </a:rPr>
              <a:t>｜</a:t>
            </a: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0 8 5 3</a:t>
            </a:r>
            <a:r>
              <a:rPr lang="zh-CN" altLang="en-US" sz="2400" dirty="0">
                <a:solidFill>
                  <a:srgbClr val="0000FF"/>
                </a:solidFill>
                <a:latin typeface="Arial" panose="020B0604020202020204" pitchFamily="34" charset="0"/>
                <a:ea typeface="宋体" panose="02010600030101010101" pitchFamily="2" charset="-122"/>
                <a:sym typeface="Wingdings" panose="05000000000000000000" pitchFamily="2" charset="2"/>
              </a:rPr>
              <a:t>｜        </a:t>
            </a:r>
            <a:r>
              <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rPr>
              <a:t>）</a:t>
            </a:r>
          </a:p>
        </p:txBody>
      </p:sp>
      <p:sp>
        <p:nvSpPr>
          <p:cNvPr id="176152" name="Text Box 24"/>
          <p:cNvSpPr txBox="1"/>
          <p:nvPr/>
        </p:nvSpPr>
        <p:spPr>
          <a:xfrm>
            <a:off x="5935663" y="5867400"/>
            <a:ext cx="457200" cy="457200"/>
          </a:xfrm>
          <a:prstGeom prst="rect">
            <a:avLst/>
          </a:prstGeom>
          <a:noFill/>
          <a:ln w="9525">
            <a:noFill/>
          </a:ln>
        </p:spPr>
        <p:txBody>
          <a:bodyPr anchor="t">
            <a:spAutoFit/>
          </a:bodyPr>
          <a:lstStyle/>
          <a:p>
            <a:pPr>
              <a:spcBef>
                <a:spcPct val="50000"/>
              </a:spcBef>
            </a:pP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176150" name="Text Box 22"/>
          <p:cNvSpPr txBox="1"/>
          <p:nvPr/>
        </p:nvSpPr>
        <p:spPr>
          <a:xfrm>
            <a:off x="5414963" y="5867400"/>
            <a:ext cx="457200" cy="457200"/>
          </a:xfrm>
          <a:prstGeom prst="rect">
            <a:avLst/>
          </a:prstGeom>
          <a:noFill/>
          <a:ln w="9525">
            <a:noFill/>
          </a:ln>
        </p:spPr>
        <p:txBody>
          <a:bodyPr anchor="t">
            <a:spAutoFit/>
          </a:bodyPr>
          <a:lstStyle/>
          <a:p>
            <a:pPr>
              <a:spcBef>
                <a:spcPct val="50000"/>
              </a:spcBef>
            </a:pP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176151" name="Text Box 23"/>
          <p:cNvSpPr txBox="1"/>
          <p:nvPr/>
        </p:nvSpPr>
        <p:spPr>
          <a:xfrm>
            <a:off x="5681663" y="5867400"/>
            <a:ext cx="457200" cy="457200"/>
          </a:xfrm>
          <a:prstGeom prst="rect">
            <a:avLst/>
          </a:prstGeom>
          <a:noFill/>
          <a:ln w="9525">
            <a:noFill/>
          </a:ln>
        </p:spPr>
        <p:txBody>
          <a:bodyPr anchor="t">
            <a:spAutoFit/>
          </a:bodyPr>
          <a:lstStyle/>
          <a:p>
            <a:pPr>
              <a:spcBef>
                <a:spcPct val="50000"/>
              </a:spcBef>
            </a:pP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66572" name="Text Box 6"/>
          <p:cNvSpPr txBox="1"/>
          <p:nvPr/>
        </p:nvSpPr>
        <p:spPr>
          <a:xfrm>
            <a:off x="2057400" y="4191000"/>
            <a:ext cx="4876800" cy="457200"/>
          </a:xfrm>
          <a:prstGeom prst="rect">
            <a:avLst/>
          </a:prstGeom>
          <a:noFill/>
          <a:ln w="9525">
            <a:noFill/>
          </a:ln>
        </p:spPr>
        <p:txBody>
          <a:bodyPr anchor="t">
            <a:spAutoFit/>
          </a:bodyPr>
          <a:lstStyle/>
          <a:p>
            <a:pPr algn="ctr">
              <a:spcBef>
                <a:spcPct val="50000"/>
              </a:spcBef>
            </a:pPr>
            <a:r>
              <a:rPr lang="en-US" altLang="zh-CN" sz="2400" b="1" dirty="0">
                <a:solidFill>
                  <a:srgbClr val="0000FF"/>
                </a:solidFill>
                <a:latin typeface="Arial" panose="020B0604020202020204" pitchFamily="34" charset="0"/>
                <a:ea typeface="宋体" panose="02010600030101010101" pitchFamily="2" charset="-122"/>
              </a:rPr>
              <a:t>A</a:t>
            </a:r>
            <a:r>
              <a:rPr lang="en-US" altLang="zh-CN" sz="2400" b="1" baseline="-25000" dirty="0">
                <a:solidFill>
                  <a:srgbClr val="0000FF"/>
                </a:solidFill>
                <a:latin typeface="Arial" panose="020B0604020202020204" pitchFamily="34" charset="0"/>
                <a:ea typeface="宋体" panose="02010600030101010101" pitchFamily="2" charset="-122"/>
              </a:rPr>
              <a:t>2</a:t>
            </a:r>
            <a:r>
              <a:rPr lang="zh-CN" altLang="en-US" sz="2400" b="1" dirty="0">
                <a:solidFill>
                  <a:srgbClr val="0000FF"/>
                </a:solidFill>
                <a:latin typeface="Arial" panose="020B0604020202020204" pitchFamily="34" charset="0"/>
                <a:ea typeface="宋体" panose="02010600030101010101" pitchFamily="2" charset="-122"/>
              </a:rPr>
              <a:t>：</a:t>
            </a:r>
            <a:r>
              <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rPr>
              <a:t>（</a:t>
            </a: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4 2 9</a:t>
            </a:r>
            <a:r>
              <a:rPr lang="zh-CN" altLang="en-US" sz="2400" dirty="0">
                <a:solidFill>
                  <a:srgbClr val="0000FF"/>
                </a:solidFill>
                <a:latin typeface="Arial" panose="020B0604020202020204" pitchFamily="34" charset="0"/>
                <a:ea typeface="宋体" panose="02010600030101010101" pitchFamily="2" charset="-122"/>
                <a:sym typeface="Wingdings" panose="05000000000000000000" pitchFamily="2" charset="2"/>
              </a:rPr>
              <a:t>｜</a:t>
            </a: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0 8 5 3</a:t>
            </a:r>
            <a:r>
              <a:rPr lang="zh-CN" altLang="en-US" sz="2400" dirty="0">
                <a:solidFill>
                  <a:srgbClr val="0000FF"/>
                </a:solidFill>
                <a:latin typeface="Arial" panose="020B0604020202020204" pitchFamily="34" charset="0"/>
                <a:ea typeface="宋体" panose="02010600030101010101" pitchFamily="2" charset="-122"/>
                <a:sym typeface="Wingdings" panose="05000000000000000000" pitchFamily="2" charset="2"/>
              </a:rPr>
              <a:t>｜</a:t>
            </a: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1</a:t>
            </a:r>
            <a:r>
              <a:rPr lang="zh-CN" altLang="en-US" sz="2400" dirty="0">
                <a:solidFill>
                  <a:srgbClr val="0000FF"/>
                </a:solidFill>
                <a:latin typeface="Arial" panose="020B0604020202020204" pitchFamily="34" charset="0"/>
                <a:ea typeface="宋体" panose="02010600030101010101" pitchFamily="2" charset="-122"/>
                <a:sym typeface="Wingdings" panose="05000000000000000000" pitchFamily="2" charset="2"/>
              </a:rPr>
              <a:t> </a:t>
            </a: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7 6</a:t>
            </a:r>
            <a:r>
              <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rPr>
              <a:t>）</a:t>
            </a:r>
          </a:p>
        </p:txBody>
      </p:sp>
      <p:sp>
        <p:nvSpPr>
          <p:cNvPr id="176148" name="Text Box 20"/>
          <p:cNvSpPr txBox="1"/>
          <p:nvPr/>
        </p:nvSpPr>
        <p:spPr>
          <a:xfrm>
            <a:off x="3803650" y="5867400"/>
            <a:ext cx="457200" cy="457200"/>
          </a:xfrm>
          <a:prstGeom prst="rect">
            <a:avLst/>
          </a:prstGeom>
          <a:noFill/>
          <a:ln w="9525">
            <a:noFill/>
          </a:ln>
        </p:spPr>
        <p:txBody>
          <a:bodyPr anchor="t">
            <a:spAutoFit/>
          </a:bodyPr>
          <a:lstStyle/>
          <a:p>
            <a:pPr>
              <a:spcBef>
                <a:spcPct val="50000"/>
              </a:spcBef>
            </a:pP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176149" name="Text Box 21"/>
          <p:cNvSpPr txBox="1"/>
          <p:nvPr/>
        </p:nvSpPr>
        <p:spPr>
          <a:xfrm>
            <a:off x="3527425" y="5867400"/>
            <a:ext cx="457200" cy="457200"/>
          </a:xfrm>
          <a:prstGeom prst="rect">
            <a:avLst/>
          </a:prstGeom>
          <a:noFill/>
          <a:ln w="9525">
            <a:noFill/>
          </a:ln>
        </p:spPr>
        <p:txBody>
          <a:bodyPr anchor="t">
            <a:spAutoFit/>
          </a:bodyPr>
          <a:lstStyle/>
          <a:p>
            <a:pPr>
              <a:spcBef>
                <a:spcPct val="50000"/>
              </a:spcBef>
            </a:pP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66575" name="Text Box 5"/>
          <p:cNvSpPr txBox="1"/>
          <p:nvPr/>
        </p:nvSpPr>
        <p:spPr>
          <a:xfrm>
            <a:off x="2057400" y="3657600"/>
            <a:ext cx="4876800" cy="457200"/>
          </a:xfrm>
          <a:prstGeom prst="rect">
            <a:avLst/>
          </a:prstGeom>
          <a:noFill/>
          <a:ln w="9525">
            <a:noFill/>
          </a:ln>
        </p:spPr>
        <p:txBody>
          <a:bodyPr anchor="t">
            <a:spAutoFit/>
          </a:bodyPr>
          <a:lstStyle/>
          <a:p>
            <a:pPr algn="ctr">
              <a:spcBef>
                <a:spcPct val="50000"/>
              </a:spcBef>
            </a:pPr>
            <a:r>
              <a:rPr lang="en-US" altLang="zh-CN" sz="2400" b="1" dirty="0">
                <a:solidFill>
                  <a:srgbClr val="0000FF"/>
                </a:solidFill>
                <a:latin typeface="Arial" panose="020B0604020202020204" pitchFamily="34" charset="0"/>
                <a:ea typeface="宋体" panose="02010600030101010101" pitchFamily="2" charset="-122"/>
              </a:rPr>
              <a:t>A</a:t>
            </a:r>
            <a:r>
              <a:rPr lang="en-US" altLang="zh-CN" sz="2400" b="1" baseline="-25000" dirty="0">
                <a:solidFill>
                  <a:srgbClr val="0000FF"/>
                </a:solidFill>
                <a:latin typeface="Arial" panose="020B0604020202020204" pitchFamily="34" charset="0"/>
                <a:ea typeface="宋体" panose="02010600030101010101" pitchFamily="2" charset="-122"/>
              </a:rPr>
              <a:t>1</a:t>
            </a:r>
            <a:r>
              <a:rPr lang="zh-CN" altLang="en-US" sz="2400" b="1" dirty="0">
                <a:solidFill>
                  <a:srgbClr val="0000FF"/>
                </a:solidFill>
                <a:latin typeface="Arial" panose="020B0604020202020204" pitchFamily="34" charset="0"/>
                <a:ea typeface="宋体" panose="02010600030101010101" pitchFamily="2" charset="-122"/>
              </a:rPr>
              <a:t>：</a:t>
            </a:r>
            <a:r>
              <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rPr>
              <a:t>（</a:t>
            </a: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0 1 2</a:t>
            </a:r>
            <a:r>
              <a:rPr lang="zh-CN" altLang="en-US" sz="2400" dirty="0">
                <a:solidFill>
                  <a:srgbClr val="0000FF"/>
                </a:solidFill>
                <a:latin typeface="Arial" panose="020B0604020202020204" pitchFamily="34" charset="0"/>
                <a:ea typeface="宋体" panose="02010600030101010101" pitchFamily="2" charset="-122"/>
                <a:sym typeface="Wingdings" panose="05000000000000000000" pitchFamily="2" charset="2"/>
              </a:rPr>
              <a:t>｜</a:t>
            </a: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3 4 5 6</a:t>
            </a:r>
            <a:r>
              <a:rPr lang="zh-CN" altLang="en-US" sz="2400" dirty="0">
                <a:solidFill>
                  <a:srgbClr val="0000FF"/>
                </a:solidFill>
                <a:latin typeface="Arial" panose="020B0604020202020204" pitchFamily="34" charset="0"/>
                <a:ea typeface="宋体" panose="02010600030101010101" pitchFamily="2" charset="-122"/>
                <a:sym typeface="Wingdings" panose="05000000000000000000" pitchFamily="2" charset="2"/>
              </a:rPr>
              <a:t>｜</a:t>
            </a: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7 8 9</a:t>
            </a:r>
            <a:r>
              <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rPr>
              <a:t>）</a:t>
            </a:r>
          </a:p>
        </p:txBody>
      </p:sp>
      <p:sp>
        <p:nvSpPr>
          <p:cNvPr id="176160" name="Rectangle 32"/>
          <p:cNvSpPr/>
          <p:nvPr/>
        </p:nvSpPr>
        <p:spPr>
          <a:xfrm>
            <a:off x="3524250" y="4191000"/>
            <a:ext cx="354013" cy="457200"/>
          </a:xfrm>
          <a:prstGeom prst="rect">
            <a:avLst/>
          </a:prstGeom>
          <a:noFill/>
          <a:ln w="9525">
            <a:noFill/>
          </a:ln>
        </p:spPr>
        <p:txBody>
          <a:bodyPr wrap="none" anchor="t">
            <a:spAutoFit/>
          </a:bodyPr>
          <a:lstStyle/>
          <a:p>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2</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176161" name="Rectangle 33"/>
          <p:cNvSpPr/>
          <p:nvPr/>
        </p:nvSpPr>
        <p:spPr>
          <a:xfrm>
            <a:off x="3862388" y="5334000"/>
            <a:ext cx="354012" cy="457200"/>
          </a:xfrm>
          <a:prstGeom prst="rect">
            <a:avLst/>
          </a:prstGeom>
          <a:noFill/>
          <a:ln w="9525">
            <a:noFill/>
          </a:ln>
        </p:spPr>
        <p:txBody>
          <a:bodyPr wrap="none" anchor="t">
            <a:spAutoFit/>
          </a:bodyPr>
          <a:lstStyle/>
          <a:p>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9</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176162" name="Rectangle 34"/>
          <p:cNvSpPr/>
          <p:nvPr/>
        </p:nvSpPr>
        <p:spPr>
          <a:xfrm>
            <a:off x="5457825" y="5334000"/>
            <a:ext cx="354013" cy="457200"/>
          </a:xfrm>
          <a:prstGeom prst="rect">
            <a:avLst/>
          </a:prstGeom>
          <a:noFill/>
          <a:ln w="9525">
            <a:noFill/>
          </a:ln>
        </p:spPr>
        <p:txBody>
          <a:bodyPr wrap="none" anchor="t">
            <a:spAutoFit/>
          </a:bodyPr>
          <a:lstStyle/>
          <a:p>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1</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176163" name="Rectangle 35"/>
          <p:cNvSpPr/>
          <p:nvPr/>
        </p:nvSpPr>
        <p:spPr>
          <a:xfrm>
            <a:off x="5743575" y="5334000"/>
            <a:ext cx="354013" cy="457200"/>
          </a:xfrm>
          <a:prstGeom prst="rect">
            <a:avLst/>
          </a:prstGeom>
          <a:noFill/>
          <a:ln w="9525">
            <a:noFill/>
          </a:ln>
        </p:spPr>
        <p:txBody>
          <a:bodyPr wrap="none" anchor="t">
            <a:spAutoFit/>
          </a:bodyPr>
          <a:lstStyle/>
          <a:p>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7</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176159" name="Rectangle 31"/>
          <p:cNvSpPr/>
          <p:nvPr/>
        </p:nvSpPr>
        <p:spPr>
          <a:xfrm>
            <a:off x="6002338" y="5867400"/>
            <a:ext cx="354012" cy="457200"/>
          </a:xfrm>
          <a:prstGeom prst="rect">
            <a:avLst/>
          </a:prstGeom>
          <a:noFill/>
          <a:ln w="9525">
            <a:noFill/>
          </a:ln>
        </p:spPr>
        <p:txBody>
          <a:bodyPr wrap="none" anchor="t">
            <a:spAutoFit/>
          </a:bodyPr>
          <a:lstStyle/>
          <a:p>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9</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176157" name="Rectangle 29"/>
          <p:cNvSpPr/>
          <p:nvPr/>
        </p:nvSpPr>
        <p:spPr>
          <a:xfrm>
            <a:off x="5484813" y="5867400"/>
            <a:ext cx="354012" cy="457200"/>
          </a:xfrm>
          <a:prstGeom prst="rect">
            <a:avLst/>
          </a:prstGeom>
          <a:noFill/>
          <a:ln w="9525">
            <a:noFill/>
          </a:ln>
        </p:spPr>
        <p:txBody>
          <a:bodyPr wrap="none" anchor="t">
            <a:spAutoFit/>
          </a:bodyPr>
          <a:lstStyle/>
          <a:p>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7</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66582"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0000FF"/>
                </a:solidFill>
                <a:ea typeface="宋体" panose="02010600030101010101" pitchFamily="2" charset="-122"/>
              </a:rPr>
              <a:t>4 </a:t>
            </a:r>
            <a:r>
              <a:rPr lang="zh-CN" altLang="en-US" dirty="0">
                <a:solidFill>
                  <a:srgbClr val="0000FF"/>
                </a:solidFill>
                <a:ea typeface="宋体" panose="02010600030101010101" pitchFamily="2" charset="-122"/>
              </a:rPr>
              <a:t>遗传算法求解巡回旅行商问题</a:t>
            </a:r>
          </a:p>
        </p:txBody>
      </p:sp>
      <p:sp>
        <p:nvSpPr>
          <p:cNvPr id="66583" name="Rectangle 3"/>
          <p:cNvSpPr>
            <a:spLocks noGrp="1"/>
          </p:cNvSpPr>
          <p:nvPr>
            <p:ph idx="1"/>
          </p:nvPr>
        </p:nvSpPr>
        <p:spPr>
          <a:xfrm>
            <a:off x="609600" y="1651000"/>
            <a:ext cx="7924800" cy="1752600"/>
          </a:xfrm>
        </p:spPr>
        <p:txBody>
          <a:bodyPr wrap="square" lIns="91440" tIns="45720" rIns="91440" bIns="45720" anchor="t"/>
          <a:lstStyle/>
          <a:p>
            <a:pPr marL="0" indent="0" eaLnBrk="1" hangingPunct="1">
              <a:spcBef>
                <a:spcPct val="20000"/>
              </a:spcBef>
              <a:buNone/>
            </a:pPr>
            <a:r>
              <a:rPr lang="zh-CN" altLang="en-US" sz="2000" dirty="0">
                <a:solidFill>
                  <a:srgbClr val="0000FF"/>
                </a:solidFill>
                <a:ea typeface="宋体" panose="02010600030101010101" pitchFamily="2" charset="-122"/>
              </a:rPr>
              <a:t>       本例中采用有序交叉执行交叉操作。有序交叉能够有效地继承双亲的部分基因成分，达到了进化的遗传功能，使该遗传算法并不盲目搜索，二是趋向于使群体具有更多的优良基因。交叉后，考察父个体与子个体的适应度来决定是否更新种群。具体操作过程如下（以</a:t>
            </a:r>
            <a:r>
              <a:rPr lang="en-US" altLang="zh-CN" sz="2000" dirty="0">
                <a:solidFill>
                  <a:srgbClr val="0000FF"/>
                </a:solidFill>
                <a:latin typeface="Times New Roman" panose="02020603050405020304" pitchFamily="18" charset="0"/>
                <a:ea typeface="宋体" panose="02010600030101010101" pitchFamily="2" charset="-122"/>
              </a:rPr>
              <a:t>0~9</a:t>
            </a:r>
            <a:r>
              <a:rPr lang="zh-CN" altLang="en-US" sz="2000" dirty="0">
                <a:solidFill>
                  <a:srgbClr val="0000FF"/>
                </a:solidFill>
                <a:ea typeface="宋体" panose="02010600030101010101" pitchFamily="2" charset="-122"/>
              </a:rPr>
              <a:t>编码为例）：</a:t>
            </a:r>
            <a:endParaRPr lang="en-US" altLang="zh-CN" sz="2000" dirty="0">
              <a:solidFill>
                <a:srgbClr val="0000FF"/>
              </a:solidFill>
              <a:ea typeface="宋体" panose="02010600030101010101" pitchFamily="2" charset="-122"/>
            </a:endParaRPr>
          </a:p>
        </p:txBody>
      </p:sp>
      <p:sp>
        <p:nvSpPr>
          <p:cNvPr id="66584" name="Text Box 4"/>
          <p:cNvSpPr txBox="1"/>
          <p:nvPr/>
        </p:nvSpPr>
        <p:spPr>
          <a:xfrm>
            <a:off x="457200" y="1295400"/>
            <a:ext cx="2743200" cy="396875"/>
          </a:xfrm>
          <a:prstGeom prst="rect">
            <a:avLst/>
          </a:prstGeom>
          <a:noFill/>
          <a:ln w="9525">
            <a:noFill/>
          </a:ln>
        </p:spPr>
        <p:txBody>
          <a:bodyPr anchor="t">
            <a:spAutoFit/>
          </a:bodyPr>
          <a:lstStyle/>
          <a:p>
            <a:pPr marL="342900" indent="-342900">
              <a:spcBef>
                <a:spcPct val="50000"/>
              </a:spcBef>
            </a:pPr>
            <a:r>
              <a:rPr lang="zh-CN" altLang="en-US" sz="2000" b="1" dirty="0">
                <a:solidFill>
                  <a:srgbClr val="0000FF"/>
                </a:solidFill>
                <a:latin typeface="Arial" panose="020B0604020202020204" pitchFamily="34" charset="0"/>
                <a:ea typeface="宋体" panose="02010600030101010101" pitchFamily="2" charset="-122"/>
              </a:rPr>
              <a:t>（</a:t>
            </a:r>
            <a:r>
              <a:rPr lang="en-US" altLang="zh-CN" sz="2000" b="1" dirty="0">
                <a:solidFill>
                  <a:srgbClr val="0000FF"/>
                </a:solidFill>
                <a:latin typeface="Arial" panose="020B0604020202020204" pitchFamily="34" charset="0"/>
                <a:ea typeface="宋体" panose="02010600030101010101" pitchFamily="2" charset="-122"/>
              </a:rPr>
              <a:t>4</a:t>
            </a:r>
            <a:r>
              <a:rPr lang="zh-CN" altLang="en-US" sz="2000" b="1" dirty="0">
                <a:solidFill>
                  <a:srgbClr val="0000FF"/>
                </a:solidFill>
                <a:latin typeface="Arial" panose="020B0604020202020204" pitchFamily="34" charset="0"/>
                <a:ea typeface="宋体" panose="02010600030101010101" pitchFamily="2" charset="-122"/>
              </a:rPr>
              <a:t>）交叉操作</a:t>
            </a:r>
            <a:r>
              <a:rPr lang="zh-CN" altLang="en-US" sz="2000" dirty="0">
                <a:solidFill>
                  <a:srgbClr val="0000FF"/>
                </a:solidFill>
                <a:latin typeface="Arial" panose="020B0604020202020204" pitchFamily="34" charset="0"/>
                <a:ea typeface="宋体" panose="02010600030101010101" pitchFamily="2" charset="-122"/>
              </a:rPr>
              <a:t> </a:t>
            </a:r>
          </a:p>
        </p:txBody>
      </p:sp>
      <p:sp>
        <p:nvSpPr>
          <p:cNvPr id="66585" name="Text Box 10"/>
          <p:cNvSpPr txBox="1"/>
          <p:nvPr/>
        </p:nvSpPr>
        <p:spPr>
          <a:xfrm>
            <a:off x="1295400" y="3352800"/>
            <a:ext cx="3962400" cy="396875"/>
          </a:xfrm>
          <a:prstGeom prst="rect">
            <a:avLst/>
          </a:prstGeom>
          <a:noFill/>
          <a:ln w="9525">
            <a:noFill/>
          </a:ln>
        </p:spPr>
        <p:txBody>
          <a:bodyPr anchor="t">
            <a:spAutoFit/>
          </a:bodyPr>
          <a:lstStyle/>
          <a:p>
            <a:pPr>
              <a:spcBef>
                <a:spcPct val="50000"/>
              </a:spcBef>
            </a:pPr>
            <a:r>
              <a:rPr lang="zh-CN" altLang="en-US" sz="2000" b="1" dirty="0">
                <a:solidFill>
                  <a:srgbClr val="0000FF"/>
                </a:solidFill>
                <a:latin typeface="Arial" panose="020B0604020202020204" pitchFamily="34" charset="0"/>
                <a:ea typeface="宋体" panose="02010600030101010101" pitchFamily="2" charset="-122"/>
              </a:rPr>
              <a:t>父个体：（“</a:t>
            </a:r>
            <a:r>
              <a:rPr lang="en-US" altLang="zh-CN" sz="2000" dirty="0">
                <a:solidFill>
                  <a:srgbClr val="0000FF"/>
                </a:solidFill>
                <a:latin typeface="Arial" panose="020B0604020202020204" pitchFamily="34" charset="0"/>
                <a:ea typeface="宋体" panose="02010600030101010101" pitchFamily="2" charset="-122"/>
              </a:rPr>
              <a:t>|</a:t>
            </a:r>
            <a:r>
              <a:rPr lang="en-US" altLang="zh-CN" sz="2000" b="1" dirty="0">
                <a:solidFill>
                  <a:srgbClr val="0000FF"/>
                </a:solidFill>
                <a:latin typeface="Arial" panose="020B0604020202020204" pitchFamily="34" charset="0"/>
                <a:ea typeface="宋体" panose="02010600030101010101" pitchFamily="2" charset="-122"/>
              </a:rPr>
              <a:t>”</a:t>
            </a:r>
            <a:r>
              <a:rPr lang="zh-CN" altLang="en-US" sz="2000" b="1" dirty="0">
                <a:solidFill>
                  <a:srgbClr val="0000FF"/>
                </a:solidFill>
                <a:latin typeface="Arial" panose="020B0604020202020204" pitchFamily="34" charset="0"/>
                <a:ea typeface="宋体" panose="02010600030101010101" pitchFamily="2" charset="-122"/>
              </a:rPr>
              <a:t>表示交叉点）</a:t>
            </a:r>
          </a:p>
        </p:txBody>
      </p:sp>
      <p:sp>
        <p:nvSpPr>
          <p:cNvPr id="176141" name="Text Box 13"/>
          <p:cNvSpPr txBox="1"/>
          <p:nvPr/>
        </p:nvSpPr>
        <p:spPr>
          <a:xfrm>
            <a:off x="3251200" y="5334000"/>
            <a:ext cx="457200" cy="457200"/>
          </a:xfrm>
          <a:prstGeom prst="rect">
            <a:avLst/>
          </a:prstGeom>
          <a:noFill/>
          <a:ln w="9525">
            <a:noFill/>
          </a:ln>
        </p:spPr>
        <p:txBody>
          <a:bodyPr anchor="t">
            <a:spAutoFit/>
          </a:bodyPr>
          <a:lstStyle/>
          <a:p>
            <a:pPr>
              <a:spcBef>
                <a:spcPct val="50000"/>
              </a:spcBef>
            </a:pP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176143" name="Text Box 15"/>
          <p:cNvSpPr txBox="1"/>
          <p:nvPr/>
        </p:nvSpPr>
        <p:spPr>
          <a:xfrm>
            <a:off x="3527425" y="5334000"/>
            <a:ext cx="457200" cy="457200"/>
          </a:xfrm>
          <a:prstGeom prst="rect">
            <a:avLst/>
          </a:prstGeom>
          <a:noFill/>
          <a:ln w="9525">
            <a:noFill/>
          </a:ln>
        </p:spPr>
        <p:txBody>
          <a:bodyPr anchor="t">
            <a:spAutoFit/>
          </a:bodyPr>
          <a:lstStyle/>
          <a:p>
            <a:pPr>
              <a:spcBef>
                <a:spcPct val="50000"/>
              </a:spcBef>
            </a:pP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176147" name="Text Box 19"/>
          <p:cNvSpPr txBox="1"/>
          <p:nvPr/>
        </p:nvSpPr>
        <p:spPr>
          <a:xfrm>
            <a:off x="3251200" y="5867400"/>
            <a:ext cx="457200" cy="457200"/>
          </a:xfrm>
          <a:prstGeom prst="rect">
            <a:avLst/>
          </a:prstGeom>
          <a:noFill/>
          <a:ln w="9525">
            <a:noFill/>
          </a:ln>
        </p:spPr>
        <p:txBody>
          <a:bodyPr anchor="t">
            <a:spAutoFit/>
          </a:bodyPr>
          <a:lstStyle/>
          <a:p>
            <a:pPr>
              <a:spcBef>
                <a:spcPct val="50000"/>
              </a:spcBef>
            </a:pP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176153" name="Text Box 25"/>
          <p:cNvSpPr txBox="1"/>
          <p:nvPr/>
        </p:nvSpPr>
        <p:spPr>
          <a:xfrm>
            <a:off x="5019675" y="4191000"/>
            <a:ext cx="457200" cy="457200"/>
          </a:xfrm>
          <a:prstGeom prst="rect">
            <a:avLst/>
          </a:prstGeom>
          <a:noFill/>
          <a:ln w="9525">
            <a:noFill/>
          </a:ln>
        </p:spPr>
        <p:txBody>
          <a:bodyPr anchor="t">
            <a:spAutoFit/>
          </a:bodyPr>
          <a:lstStyle/>
          <a:p>
            <a:pPr>
              <a:spcBef>
                <a:spcPct val="50000"/>
              </a:spcBef>
            </a:pPr>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3</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176154" name="Rectangle 26"/>
          <p:cNvSpPr/>
          <p:nvPr/>
        </p:nvSpPr>
        <p:spPr>
          <a:xfrm>
            <a:off x="4257675" y="4191000"/>
            <a:ext cx="354013" cy="457200"/>
          </a:xfrm>
          <a:prstGeom prst="rect">
            <a:avLst/>
          </a:prstGeom>
          <a:noFill/>
          <a:ln w="9525">
            <a:noFill/>
          </a:ln>
        </p:spPr>
        <p:txBody>
          <a:bodyPr wrap="none" anchor="t">
            <a:spAutoFit/>
          </a:bodyPr>
          <a:lstStyle/>
          <a:p>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0</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176155" name="Rectangle 27"/>
          <p:cNvSpPr/>
          <p:nvPr/>
        </p:nvSpPr>
        <p:spPr>
          <a:xfrm>
            <a:off x="3584575" y="5867400"/>
            <a:ext cx="354013" cy="457200"/>
          </a:xfrm>
          <a:prstGeom prst="rect">
            <a:avLst/>
          </a:prstGeom>
          <a:noFill/>
          <a:ln w="9525">
            <a:noFill/>
          </a:ln>
        </p:spPr>
        <p:txBody>
          <a:bodyPr wrap="none" anchor="t">
            <a:spAutoFit/>
          </a:bodyPr>
          <a:lstStyle/>
          <a:p>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1</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176156" name="Rectangle 28"/>
          <p:cNvSpPr/>
          <p:nvPr/>
        </p:nvSpPr>
        <p:spPr>
          <a:xfrm>
            <a:off x="3865563" y="5867400"/>
            <a:ext cx="354012" cy="457200"/>
          </a:xfrm>
          <a:prstGeom prst="rect">
            <a:avLst/>
          </a:prstGeom>
          <a:noFill/>
          <a:ln w="9525">
            <a:noFill/>
          </a:ln>
        </p:spPr>
        <p:txBody>
          <a:bodyPr wrap="none" anchor="t">
            <a:spAutoFit/>
          </a:bodyPr>
          <a:lstStyle/>
          <a:p>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2</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176158" name="Rectangle 30"/>
          <p:cNvSpPr/>
          <p:nvPr/>
        </p:nvSpPr>
        <p:spPr>
          <a:xfrm>
            <a:off x="3276600" y="4191000"/>
            <a:ext cx="354013" cy="457200"/>
          </a:xfrm>
          <a:prstGeom prst="rect">
            <a:avLst/>
          </a:prstGeom>
          <a:noFill/>
          <a:ln w="9525">
            <a:noFill/>
          </a:ln>
        </p:spPr>
        <p:txBody>
          <a:bodyPr wrap="none" anchor="t">
            <a:spAutoFit/>
          </a:bodyPr>
          <a:lstStyle/>
          <a:p>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4</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176164" name="Rectangle 36"/>
          <p:cNvSpPr/>
          <p:nvPr/>
        </p:nvSpPr>
        <p:spPr>
          <a:xfrm>
            <a:off x="4510088" y="4191000"/>
            <a:ext cx="354012" cy="457200"/>
          </a:xfrm>
          <a:prstGeom prst="rect">
            <a:avLst/>
          </a:prstGeom>
          <a:noFill/>
          <a:ln w="9525">
            <a:noFill/>
          </a:ln>
        </p:spPr>
        <p:txBody>
          <a:bodyPr wrap="none" anchor="t">
            <a:spAutoFit/>
          </a:bodyPr>
          <a:lstStyle/>
          <a:p>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8</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176165" name="Rectangle 37"/>
          <p:cNvSpPr/>
          <p:nvPr/>
        </p:nvSpPr>
        <p:spPr>
          <a:xfrm>
            <a:off x="3314700" y="5867400"/>
            <a:ext cx="354013" cy="457200"/>
          </a:xfrm>
          <a:prstGeom prst="rect">
            <a:avLst/>
          </a:prstGeom>
          <a:noFill/>
          <a:ln w="9525">
            <a:noFill/>
          </a:ln>
        </p:spPr>
        <p:txBody>
          <a:bodyPr wrap="none" anchor="t">
            <a:spAutoFit/>
          </a:bodyPr>
          <a:lstStyle/>
          <a:p>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6</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176166" name="Rectangle 38"/>
          <p:cNvSpPr/>
          <p:nvPr/>
        </p:nvSpPr>
        <p:spPr>
          <a:xfrm>
            <a:off x="6000750" y="4191000"/>
            <a:ext cx="354013" cy="457200"/>
          </a:xfrm>
          <a:prstGeom prst="rect">
            <a:avLst/>
          </a:prstGeom>
          <a:noFill/>
          <a:ln w="9525">
            <a:noFill/>
          </a:ln>
        </p:spPr>
        <p:txBody>
          <a:bodyPr wrap="none" anchor="t">
            <a:spAutoFit/>
          </a:bodyPr>
          <a:lstStyle/>
          <a:p>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6</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176168" name="Rectangle 40"/>
          <p:cNvSpPr/>
          <p:nvPr/>
        </p:nvSpPr>
        <p:spPr>
          <a:xfrm>
            <a:off x="5751513" y="5867400"/>
            <a:ext cx="354012" cy="457200"/>
          </a:xfrm>
          <a:prstGeom prst="rect">
            <a:avLst/>
          </a:prstGeom>
          <a:noFill/>
          <a:ln w="9525">
            <a:noFill/>
          </a:ln>
        </p:spPr>
        <p:txBody>
          <a:bodyPr wrap="none" anchor="t">
            <a:spAutoFit/>
          </a:bodyPr>
          <a:lstStyle/>
          <a:p>
            <a:r>
              <a:rPr lang="en-US" altLang="zh-CN" sz="2400" b="1" dirty="0">
                <a:solidFill>
                  <a:srgbClr val="0000FF"/>
                </a:solidFill>
                <a:latin typeface="Arial" panose="020B0604020202020204" pitchFamily="34" charset="0"/>
                <a:ea typeface="宋体" panose="02010600030101010101" pitchFamily="2" charset="-122"/>
                <a:sym typeface="Wingdings" panose="05000000000000000000" pitchFamily="2" charset="2"/>
              </a:rPr>
              <a:t>4</a:t>
            </a:r>
            <a:endParaRPr lang="zh-CN" altLang="en-US" sz="2400" b="1"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76136"/>
                                        </p:tgtEl>
                                        <p:attrNameLst>
                                          <p:attrName>style.visibility</p:attrName>
                                        </p:attrNameLst>
                                      </p:cBhvr>
                                      <p:to>
                                        <p:strVal val="visible"/>
                                      </p:to>
                                    </p:set>
                                    <p:animEffect transition="in" filter="wheel(4)">
                                      <p:cBhvr>
                                        <p:cTn id="7" dur="2000"/>
                                        <p:tgtEl>
                                          <p:spTgt spid="176136"/>
                                        </p:tgtEl>
                                      </p:cBhvr>
                                    </p:animEffect>
                                  </p:childTnLst>
                                </p:cTn>
                              </p:par>
                              <p:par>
                                <p:cTn id="8" presetID="21" presetClass="entr" presetSubtype="4" fill="hold" grpId="1" nodeType="withEffect">
                                  <p:stCondLst>
                                    <p:cond delay="0"/>
                                  </p:stCondLst>
                                  <p:childTnLst>
                                    <p:set>
                                      <p:cBhvr>
                                        <p:cTn id="9" dur="1" fill="hold">
                                          <p:stCondLst>
                                            <p:cond delay="0"/>
                                          </p:stCondLst>
                                        </p:cTn>
                                        <p:tgtEl>
                                          <p:spTgt spid="176142"/>
                                        </p:tgtEl>
                                        <p:attrNameLst>
                                          <p:attrName>style.visibility</p:attrName>
                                        </p:attrNameLst>
                                      </p:cBhvr>
                                      <p:to>
                                        <p:strVal val="visible"/>
                                      </p:to>
                                    </p:set>
                                    <p:animEffect transition="in" filter="wheel(4)">
                                      <p:cBhvr>
                                        <p:cTn id="10" dur="2000"/>
                                        <p:tgtEl>
                                          <p:spTgt spid="176142"/>
                                        </p:tgtEl>
                                      </p:cBhvr>
                                    </p:animEffect>
                                  </p:childTnLst>
                                </p:cTn>
                              </p:par>
                              <p:par>
                                <p:cTn id="11" presetID="21" presetClass="entr" presetSubtype="4" fill="hold" grpId="1" nodeType="withEffect">
                                  <p:stCondLst>
                                    <p:cond delay="0"/>
                                  </p:stCondLst>
                                  <p:childTnLst>
                                    <p:set>
                                      <p:cBhvr>
                                        <p:cTn id="12" dur="1" fill="hold">
                                          <p:stCondLst>
                                            <p:cond delay="0"/>
                                          </p:stCondLst>
                                        </p:cTn>
                                        <p:tgtEl>
                                          <p:spTgt spid="176144"/>
                                        </p:tgtEl>
                                        <p:attrNameLst>
                                          <p:attrName>style.visibility</p:attrName>
                                        </p:attrNameLst>
                                      </p:cBhvr>
                                      <p:to>
                                        <p:strVal val="visible"/>
                                      </p:to>
                                    </p:set>
                                    <p:animEffect transition="in" filter="wheel(4)">
                                      <p:cBhvr>
                                        <p:cTn id="13" dur="2000"/>
                                        <p:tgtEl>
                                          <p:spTgt spid="176144"/>
                                        </p:tgtEl>
                                      </p:cBhvr>
                                    </p:animEffect>
                                  </p:childTnLst>
                                </p:cTn>
                              </p:par>
                              <p:par>
                                <p:cTn id="14" presetID="21" presetClass="entr" presetSubtype="4" fill="hold" grpId="1" nodeType="withEffect">
                                  <p:stCondLst>
                                    <p:cond delay="0"/>
                                  </p:stCondLst>
                                  <p:childTnLst>
                                    <p:set>
                                      <p:cBhvr>
                                        <p:cTn id="15" dur="1" fill="hold">
                                          <p:stCondLst>
                                            <p:cond delay="0"/>
                                          </p:stCondLst>
                                        </p:cTn>
                                        <p:tgtEl>
                                          <p:spTgt spid="176145"/>
                                        </p:tgtEl>
                                        <p:attrNameLst>
                                          <p:attrName>style.visibility</p:attrName>
                                        </p:attrNameLst>
                                      </p:cBhvr>
                                      <p:to>
                                        <p:strVal val="visible"/>
                                      </p:to>
                                    </p:set>
                                    <p:animEffect transition="in" filter="wheel(4)">
                                      <p:cBhvr>
                                        <p:cTn id="16" dur="2000"/>
                                        <p:tgtEl>
                                          <p:spTgt spid="176145"/>
                                        </p:tgtEl>
                                      </p:cBhvr>
                                    </p:animEffect>
                                  </p:childTnLst>
                                </p:cTn>
                              </p:par>
                              <p:par>
                                <p:cTn id="17" presetID="21" presetClass="entr" presetSubtype="4" fill="hold" grpId="1" nodeType="withEffect">
                                  <p:stCondLst>
                                    <p:cond delay="0"/>
                                  </p:stCondLst>
                                  <p:childTnLst>
                                    <p:set>
                                      <p:cBhvr>
                                        <p:cTn id="18" dur="1" fill="hold">
                                          <p:stCondLst>
                                            <p:cond delay="0"/>
                                          </p:stCondLst>
                                        </p:cTn>
                                        <p:tgtEl>
                                          <p:spTgt spid="176146"/>
                                        </p:tgtEl>
                                        <p:attrNameLst>
                                          <p:attrName>style.visibility</p:attrName>
                                        </p:attrNameLst>
                                      </p:cBhvr>
                                      <p:to>
                                        <p:strVal val="visible"/>
                                      </p:to>
                                    </p:set>
                                    <p:animEffect transition="in" filter="wheel(4)">
                                      <p:cBhvr>
                                        <p:cTn id="19" dur="2000"/>
                                        <p:tgtEl>
                                          <p:spTgt spid="176146"/>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176137"/>
                                        </p:tgtEl>
                                        <p:attrNameLst>
                                          <p:attrName>style.visibility</p:attrName>
                                        </p:attrNameLst>
                                      </p:cBhvr>
                                      <p:to>
                                        <p:strVal val="visible"/>
                                      </p:to>
                                    </p:set>
                                    <p:animEffect transition="in" filter="wheel(4)">
                                      <p:cBhvr>
                                        <p:cTn id="22" dur="2000"/>
                                        <p:tgtEl>
                                          <p:spTgt spid="176137"/>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176135"/>
                                        </p:tgtEl>
                                        <p:attrNameLst>
                                          <p:attrName>style.visibility</p:attrName>
                                        </p:attrNameLst>
                                      </p:cBhvr>
                                      <p:to>
                                        <p:strVal val="visible"/>
                                      </p:to>
                                    </p:set>
                                    <p:animEffect transition="in" filter="wheel(4)">
                                      <p:cBhvr>
                                        <p:cTn id="25" dur="2000"/>
                                        <p:tgtEl>
                                          <p:spTgt spid="176135"/>
                                        </p:tgtEl>
                                      </p:cBhvr>
                                    </p:animEffect>
                                  </p:childTnLst>
                                </p:cTn>
                              </p:par>
                              <p:par>
                                <p:cTn id="26" presetID="21" presetClass="entr" presetSubtype="4" fill="hold" grpId="1" nodeType="withEffect">
                                  <p:stCondLst>
                                    <p:cond delay="0"/>
                                  </p:stCondLst>
                                  <p:iterate type="lt">
                                    <p:tmAbs val="0"/>
                                  </p:iterate>
                                  <p:childTnLst>
                                    <p:set>
                                      <p:cBhvr>
                                        <p:cTn id="27" dur="1" fill="hold">
                                          <p:stCondLst>
                                            <p:cond delay="0"/>
                                          </p:stCondLst>
                                        </p:cTn>
                                        <p:tgtEl>
                                          <p:spTgt spid="176152"/>
                                        </p:tgtEl>
                                        <p:attrNameLst>
                                          <p:attrName>style.visibility</p:attrName>
                                        </p:attrNameLst>
                                      </p:cBhvr>
                                      <p:to>
                                        <p:strVal val="visible"/>
                                      </p:to>
                                    </p:set>
                                    <p:animEffect transition="in" filter="wheel(4)">
                                      <p:cBhvr>
                                        <p:cTn id="28" dur="2000"/>
                                        <p:tgtEl>
                                          <p:spTgt spid="176152"/>
                                        </p:tgtEl>
                                      </p:cBhvr>
                                    </p:animEffect>
                                  </p:childTnLst>
                                </p:cTn>
                              </p:par>
                              <p:par>
                                <p:cTn id="29" presetID="21" presetClass="entr" presetSubtype="4" fill="hold" grpId="1" nodeType="withEffect">
                                  <p:stCondLst>
                                    <p:cond delay="0"/>
                                  </p:stCondLst>
                                  <p:iterate type="lt">
                                    <p:tmAbs val="0"/>
                                  </p:iterate>
                                  <p:childTnLst>
                                    <p:set>
                                      <p:cBhvr>
                                        <p:cTn id="30" dur="1" fill="hold">
                                          <p:stCondLst>
                                            <p:cond delay="0"/>
                                          </p:stCondLst>
                                        </p:cTn>
                                        <p:tgtEl>
                                          <p:spTgt spid="176150"/>
                                        </p:tgtEl>
                                        <p:attrNameLst>
                                          <p:attrName>style.visibility</p:attrName>
                                        </p:attrNameLst>
                                      </p:cBhvr>
                                      <p:to>
                                        <p:strVal val="visible"/>
                                      </p:to>
                                    </p:set>
                                    <p:animEffect transition="in" filter="wheel(4)">
                                      <p:cBhvr>
                                        <p:cTn id="31" dur="2000"/>
                                        <p:tgtEl>
                                          <p:spTgt spid="176150"/>
                                        </p:tgtEl>
                                      </p:cBhvr>
                                    </p:animEffect>
                                  </p:childTnLst>
                                </p:cTn>
                              </p:par>
                              <p:par>
                                <p:cTn id="32" presetID="21" presetClass="entr" presetSubtype="4" fill="hold" grpId="1" nodeType="withEffect">
                                  <p:stCondLst>
                                    <p:cond delay="0"/>
                                  </p:stCondLst>
                                  <p:childTnLst>
                                    <p:set>
                                      <p:cBhvr>
                                        <p:cTn id="33" dur="1" fill="hold">
                                          <p:stCondLst>
                                            <p:cond delay="0"/>
                                          </p:stCondLst>
                                        </p:cTn>
                                        <p:tgtEl>
                                          <p:spTgt spid="176151"/>
                                        </p:tgtEl>
                                        <p:attrNameLst>
                                          <p:attrName>style.visibility</p:attrName>
                                        </p:attrNameLst>
                                      </p:cBhvr>
                                      <p:to>
                                        <p:strVal val="visible"/>
                                      </p:to>
                                    </p:set>
                                    <p:animEffect transition="in" filter="wheel(4)">
                                      <p:cBhvr>
                                        <p:cTn id="34" dur="2000"/>
                                        <p:tgtEl>
                                          <p:spTgt spid="176151"/>
                                        </p:tgtEl>
                                      </p:cBhvr>
                                    </p:animEffect>
                                  </p:childTnLst>
                                </p:cTn>
                              </p:par>
                              <p:par>
                                <p:cTn id="35" presetID="21" presetClass="entr" presetSubtype="4" fill="hold" grpId="1" nodeType="withEffect">
                                  <p:stCondLst>
                                    <p:cond delay="0"/>
                                  </p:stCondLst>
                                  <p:iterate type="lt">
                                    <p:tmAbs val="0"/>
                                  </p:iterate>
                                  <p:childTnLst>
                                    <p:set>
                                      <p:cBhvr>
                                        <p:cTn id="36" dur="1" fill="hold">
                                          <p:stCondLst>
                                            <p:cond delay="0"/>
                                          </p:stCondLst>
                                        </p:cTn>
                                        <p:tgtEl>
                                          <p:spTgt spid="176148"/>
                                        </p:tgtEl>
                                        <p:attrNameLst>
                                          <p:attrName>style.visibility</p:attrName>
                                        </p:attrNameLst>
                                      </p:cBhvr>
                                      <p:to>
                                        <p:strVal val="visible"/>
                                      </p:to>
                                    </p:set>
                                    <p:animEffect transition="in" filter="wheel(4)">
                                      <p:cBhvr>
                                        <p:cTn id="37" dur="2000"/>
                                        <p:tgtEl>
                                          <p:spTgt spid="176148"/>
                                        </p:tgtEl>
                                      </p:cBhvr>
                                    </p:animEffect>
                                  </p:childTnLst>
                                </p:cTn>
                              </p:par>
                              <p:par>
                                <p:cTn id="38" presetID="21" presetClass="entr" presetSubtype="4" fill="hold" grpId="1" nodeType="withEffect">
                                  <p:stCondLst>
                                    <p:cond delay="0"/>
                                  </p:stCondLst>
                                  <p:iterate type="lt">
                                    <p:tmAbs val="0"/>
                                  </p:iterate>
                                  <p:childTnLst>
                                    <p:set>
                                      <p:cBhvr>
                                        <p:cTn id="39" dur="1" fill="hold">
                                          <p:stCondLst>
                                            <p:cond delay="0"/>
                                          </p:stCondLst>
                                        </p:cTn>
                                        <p:tgtEl>
                                          <p:spTgt spid="176149"/>
                                        </p:tgtEl>
                                        <p:attrNameLst>
                                          <p:attrName>style.visibility</p:attrName>
                                        </p:attrNameLst>
                                      </p:cBhvr>
                                      <p:to>
                                        <p:strVal val="visible"/>
                                      </p:to>
                                    </p:set>
                                    <p:animEffect transition="in" filter="wheel(4)">
                                      <p:cBhvr>
                                        <p:cTn id="40" dur="2000"/>
                                        <p:tgtEl>
                                          <p:spTgt spid="176149"/>
                                        </p:tgtEl>
                                      </p:cBhvr>
                                    </p:animEffect>
                                  </p:childTnLst>
                                </p:cTn>
                              </p:par>
                              <p:par>
                                <p:cTn id="41" presetID="21" presetClass="entr" presetSubtype="4" fill="hold" grpId="1" nodeType="withEffect">
                                  <p:stCondLst>
                                    <p:cond delay="0"/>
                                  </p:stCondLst>
                                  <p:childTnLst>
                                    <p:set>
                                      <p:cBhvr>
                                        <p:cTn id="42" dur="1" fill="hold">
                                          <p:stCondLst>
                                            <p:cond delay="0"/>
                                          </p:stCondLst>
                                        </p:cTn>
                                        <p:tgtEl>
                                          <p:spTgt spid="176141"/>
                                        </p:tgtEl>
                                        <p:attrNameLst>
                                          <p:attrName>style.visibility</p:attrName>
                                        </p:attrNameLst>
                                      </p:cBhvr>
                                      <p:to>
                                        <p:strVal val="visible"/>
                                      </p:to>
                                    </p:set>
                                    <p:animEffect transition="in" filter="wheel(4)">
                                      <p:cBhvr>
                                        <p:cTn id="43" dur="2000"/>
                                        <p:tgtEl>
                                          <p:spTgt spid="176141"/>
                                        </p:tgtEl>
                                      </p:cBhvr>
                                    </p:animEffect>
                                  </p:childTnLst>
                                </p:cTn>
                              </p:par>
                              <p:par>
                                <p:cTn id="44" presetID="21" presetClass="entr" presetSubtype="4" fill="hold" grpId="1" nodeType="withEffect">
                                  <p:stCondLst>
                                    <p:cond delay="0"/>
                                  </p:stCondLst>
                                  <p:childTnLst>
                                    <p:set>
                                      <p:cBhvr>
                                        <p:cTn id="45" dur="1" fill="hold">
                                          <p:stCondLst>
                                            <p:cond delay="0"/>
                                          </p:stCondLst>
                                        </p:cTn>
                                        <p:tgtEl>
                                          <p:spTgt spid="176143"/>
                                        </p:tgtEl>
                                        <p:attrNameLst>
                                          <p:attrName>style.visibility</p:attrName>
                                        </p:attrNameLst>
                                      </p:cBhvr>
                                      <p:to>
                                        <p:strVal val="visible"/>
                                      </p:to>
                                    </p:set>
                                    <p:animEffect transition="in" filter="wheel(4)">
                                      <p:cBhvr>
                                        <p:cTn id="46" dur="2000"/>
                                        <p:tgtEl>
                                          <p:spTgt spid="176143"/>
                                        </p:tgtEl>
                                      </p:cBhvr>
                                    </p:animEffect>
                                  </p:childTnLst>
                                </p:cTn>
                              </p:par>
                              <p:par>
                                <p:cTn id="47" presetID="21" presetClass="entr" presetSubtype="4" fill="hold" grpId="1" nodeType="withEffect">
                                  <p:stCondLst>
                                    <p:cond delay="0"/>
                                  </p:stCondLst>
                                  <p:childTnLst>
                                    <p:set>
                                      <p:cBhvr>
                                        <p:cTn id="48" dur="1" fill="hold">
                                          <p:stCondLst>
                                            <p:cond delay="0"/>
                                          </p:stCondLst>
                                        </p:cTn>
                                        <p:tgtEl>
                                          <p:spTgt spid="176147"/>
                                        </p:tgtEl>
                                        <p:attrNameLst>
                                          <p:attrName>style.visibility</p:attrName>
                                        </p:attrNameLst>
                                      </p:cBhvr>
                                      <p:to>
                                        <p:strVal val="visible"/>
                                      </p:to>
                                    </p:set>
                                    <p:animEffect transition="in" filter="wheel(4)">
                                      <p:cBhvr>
                                        <p:cTn id="49" dur="2000"/>
                                        <p:tgtEl>
                                          <p:spTgt spid="17614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2000"/>
                                        <p:tgtEl>
                                          <p:spTgt spid="176137"/>
                                        </p:tgtEl>
                                      </p:cBhvr>
                                    </p:animEffect>
                                    <p:set>
                                      <p:cBhvr>
                                        <p:cTn id="54" dur="1" fill="hold">
                                          <p:stCondLst>
                                            <p:cond delay="1999"/>
                                          </p:stCondLst>
                                        </p:cTn>
                                        <p:tgtEl>
                                          <p:spTgt spid="176137"/>
                                        </p:tgtEl>
                                        <p:attrNameLst>
                                          <p:attrName>style.visibility</p:attrName>
                                        </p:attrNameLst>
                                      </p:cBhvr>
                                      <p:to>
                                        <p:strVal val="hidden"/>
                                      </p:to>
                                    </p:set>
                                  </p:childTnLst>
                                </p:cTn>
                              </p:par>
                            </p:childTnLst>
                          </p:cTn>
                        </p:par>
                        <p:par>
                          <p:cTn id="55" fill="hold">
                            <p:stCondLst>
                              <p:cond delay="2000"/>
                            </p:stCondLst>
                            <p:childTnLst>
                              <p:par>
                                <p:cTn id="56" presetID="10" presetClass="entr" presetSubtype="0" fill="hold" grpId="0" nodeType="afterEffect">
                                  <p:stCondLst>
                                    <p:cond delay="0"/>
                                  </p:stCondLst>
                                  <p:childTnLst>
                                    <p:set>
                                      <p:cBhvr>
                                        <p:cTn id="57" dur="1" fill="hold">
                                          <p:stCondLst>
                                            <p:cond delay="0"/>
                                          </p:stCondLst>
                                        </p:cTn>
                                        <p:tgtEl>
                                          <p:spTgt spid="176167"/>
                                        </p:tgtEl>
                                        <p:attrNameLst>
                                          <p:attrName>style.visibility</p:attrName>
                                        </p:attrNameLst>
                                      </p:cBhvr>
                                      <p:to>
                                        <p:strVal val="visible"/>
                                      </p:to>
                                    </p:set>
                                    <p:animEffect transition="in" filter="fade">
                                      <p:cBhvr>
                                        <p:cTn id="58" dur="1000"/>
                                        <p:tgtEl>
                                          <p:spTgt spid="176167"/>
                                        </p:tgtEl>
                                      </p:cBhvr>
                                    </p:animEffect>
                                  </p:childTnLst>
                                </p:cTn>
                              </p:par>
                            </p:childTnLst>
                          </p:cTn>
                        </p:par>
                      </p:childTnLst>
                    </p:cTn>
                  </p:par>
                  <p:par>
                    <p:cTn id="59" fill="hold">
                      <p:stCondLst>
                        <p:cond delay="indefinite"/>
                      </p:stCondLst>
                      <p:childTnLst>
                        <p:par>
                          <p:cTn id="60" fill="hold">
                            <p:stCondLst>
                              <p:cond delay="0"/>
                            </p:stCondLst>
                            <p:childTnLst>
                              <p:par>
                                <p:cTn id="61" presetID="64" presetClass="path" presetSubtype="0" accel="50000" decel="50000" fill="hold" grpId="0" nodeType="clickEffect">
                                  <p:stCondLst>
                                    <p:cond delay="0"/>
                                  </p:stCondLst>
                                  <p:childTnLst>
                                    <p:animMotion origin="layout" path="M -0.00209 -1.11111E-6 L -0.00209 -0.16667 " pathEditMode="relative" rAng="0" ptsTypes="AA">
                                      <p:cBhvr>
                                        <p:cTn id="62" dur="1000" fill="hold"/>
                                        <p:tgtEl>
                                          <p:spTgt spid="176141"/>
                                        </p:tgtEl>
                                        <p:attrNameLst>
                                          <p:attrName>ppt_x</p:attrName>
                                          <p:attrName>ppt_y</p:attrName>
                                        </p:attrNameLst>
                                      </p:cBhvr>
                                      <p:rCtr x="0" y="-8300"/>
                                    </p:animMotion>
                                  </p:childTnLst>
                                  <p:subTnLst>
                                    <p:set>
                                      <p:cBhvr override="childStyle">
                                        <p:cTn dur="1" fill="hold" display="0" masterRel="sameClick" afterEffect="1">
                                          <p:stCondLst>
                                            <p:cond evt="end" delay="0">
                                              <p:tn val="61"/>
                                            </p:cond>
                                          </p:stCondLst>
                                        </p:cTn>
                                        <p:tgtEl>
                                          <p:spTgt spid="176141"/>
                                        </p:tgtEl>
                                        <p:attrNameLst>
                                          <p:attrName>style.visibility</p:attrName>
                                        </p:attrNameLst>
                                      </p:cBhvr>
                                      <p:to>
                                        <p:strVal val="hidden"/>
                                      </p:to>
                                    </p:set>
                                  </p:subTnLst>
                                </p:cTn>
                              </p:par>
                            </p:childTnLst>
                          </p:cTn>
                        </p:par>
                        <p:par>
                          <p:cTn id="63" fill="hold">
                            <p:stCondLst>
                              <p:cond delay="1000"/>
                            </p:stCondLst>
                            <p:childTnLst>
                              <p:par>
                                <p:cTn id="64" presetID="42" presetClass="path" presetSubtype="0" accel="50000" decel="50000" fill="hold" grpId="0" nodeType="afterEffect">
                                  <p:stCondLst>
                                    <p:cond delay="0"/>
                                  </p:stCondLst>
                                  <p:childTnLst>
                                    <p:animMotion origin="layout" path="M -0.00017 -4.44444E-6 L 0.13907 0.12223 " pathEditMode="relative" rAng="0" ptsTypes="AA">
                                      <p:cBhvr>
                                        <p:cTn id="65" dur="1000" fill="hold"/>
                                        <p:tgtEl>
                                          <p:spTgt spid="176158"/>
                                        </p:tgtEl>
                                        <p:attrNameLst>
                                          <p:attrName>ppt_x</p:attrName>
                                          <p:attrName>ppt_y</p:attrName>
                                        </p:attrNameLst>
                                      </p:cBhvr>
                                      <p:rCtr x="7000" y="6100"/>
                                    </p:animMotion>
                                  </p:childTnLst>
                                </p:cTn>
                              </p:par>
                            </p:childTnLst>
                          </p:cTn>
                        </p:par>
                        <p:par>
                          <p:cTn id="66" fill="hold">
                            <p:stCondLst>
                              <p:cond delay="2000"/>
                            </p:stCondLst>
                            <p:childTnLst>
                              <p:par>
                                <p:cTn id="67" presetID="64" presetClass="path" presetSubtype="0" accel="50000" decel="50000" fill="hold" grpId="1" nodeType="afterEffect">
                                  <p:stCondLst>
                                    <p:cond delay="0"/>
                                  </p:stCondLst>
                                  <p:childTnLst>
                                    <p:animMotion origin="layout" path="M 0.13594 0.12223 L 0.13594 -0.07777 " pathEditMode="relative" rAng="0" ptsTypes="AA">
                                      <p:cBhvr>
                                        <p:cTn id="68" dur="1000" fill="hold"/>
                                        <p:tgtEl>
                                          <p:spTgt spid="176158"/>
                                        </p:tgtEl>
                                        <p:attrNameLst>
                                          <p:attrName>ppt_x</p:attrName>
                                          <p:attrName>ppt_y</p:attrName>
                                        </p:attrNameLst>
                                      </p:cBhvr>
                                      <p:rCtr x="0" y="-10000"/>
                                    </p:animMotion>
                                  </p:childTnLst>
                                </p:cTn>
                              </p:par>
                            </p:childTnLst>
                          </p:cTn>
                        </p:par>
                        <p:par>
                          <p:cTn id="69" fill="hold">
                            <p:stCondLst>
                              <p:cond delay="3000"/>
                            </p:stCondLst>
                            <p:childTnLst>
                              <p:par>
                                <p:cTn id="70" presetID="42" presetClass="path" presetSubtype="0" accel="50000" decel="50000" fill="hold" grpId="2" nodeType="afterEffect">
                                  <p:stCondLst>
                                    <p:cond delay="0"/>
                                  </p:stCondLst>
                                  <p:childTnLst>
                                    <p:animMotion origin="layout" path="M 0.13594 -0.07777 L 0.13594 -4.44444E-6 " pathEditMode="relative" rAng="0" ptsTypes="AA">
                                      <p:cBhvr>
                                        <p:cTn id="71" dur="1000" fill="hold"/>
                                        <p:tgtEl>
                                          <p:spTgt spid="176158"/>
                                        </p:tgtEl>
                                        <p:attrNameLst>
                                          <p:attrName>ppt_x</p:attrName>
                                          <p:attrName>ppt_y</p:attrName>
                                        </p:attrNameLst>
                                      </p:cBhvr>
                                      <p:rCtr x="0" y="3900"/>
                                    </p:animMotion>
                                  </p:childTnLst>
                                  <p:subTnLst>
                                    <p:set>
                                      <p:cBhvr override="childStyle">
                                        <p:cTn dur="1" fill="hold" display="0" masterRel="sameClick" afterEffect="1">
                                          <p:stCondLst>
                                            <p:cond evt="end" delay="0">
                                              <p:tn val="70"/>
                                            </p:cond>
                                          </p:stCondLst>
                                        </p:cTn>
                                        <p:tgtEl>
                                          <p:spTgt spid="176158"/>
                                        </p:tgtEl>
                                        <p:attrNameLst>
                                          <p:attrName>style.visibility</p:attrName>
                                        </p:attrNameLst>
                                      </p:cBhvr>
                                      <p:to>
                                        <p:strVal val="hidden"/>
                                      </p:to>
                                    </p:set>
                                  </p:subTnLst>
                                </p:cTn>
                              </p:par>
                            </p:childTnLst>
                          </p:cTn>
                        </p:par>
                        <p:par>
                          <p:cTn id="72" fill="hold">
                            <p:stCondLst>
                              <p:cond delay="4000"/>
                            </p:stCondLst>
                            <p:childTnLst>
                              <p:par>
                                <p:cTn id="73" presetID="0" presetClass="path" presetSubtype="0" accel="50000" decel="50000" fill="hold" grpId="0" nodeType="afterEffect">
                                  <p:stCondLst>
                                    <p:cond delay="0"/>
                                  </p:stCondLst>
                                  <p:childTnLst>
                                    <p:animMotion origin="layout" path="M 0.00052 -4.44444E-6 L -0.1375 0.16667 " pathEditMode="relative" rAng="0" ptsTypes="AA">
                                      <p:cBhvr>
                                        <p:cTn id="74" dur="1000" fill="hold"/>
                                        <p:tgtEl>
                                          <p:spTgt spid="176164"/>
                                        </p:tgtEl>
                                        <p:attrNameLst>
                                          <p:attrName>ppt_x</p:attrName>
                                          <p:attrName>ppt_y</p:attrName>
                                        </p:attrNameLst>
                                      </p:cBhvr>
                                      <p:rCtr x="-6900" y="8300"/>
                                    </p:animMotion>
                                  </p:childTnLst>
                                </p:cTn>
                              </p:par>
                            </p:childTnLst>
                          </p:cTn>
                        </p:par>
                      </p:childTnLst>
                    </p:cTn>
                  </p:par>
                  <p:par>
                    <p:cTn id="75" fill="hold">
                      <p:stCondLst>
                        <p:cond delay="indefinite"/>
                      </p:stCondLst>
                      <p:childTnLst>
                        <p:par>
                          <p:cTn id="76" fill="hold">
                            <p:stCondLst>
                              <p:cond delay="0"/>
                            </p:stCondLst>
                            <p:childTnLst>
                              <p:par>
                                <p:cTn id="77" presetID="64" presetClass="path" presetSubtype="0" accel="50000" decel="50000" fill="hold" grpId="0" nodeType="clickEffect">
                                  <p:stCondLst>
                                    <p:cond delay="0"/>
                                  </p:stCondLst>
                                  <p:childTnLst>
                                    <p:animMotion origin="layout" path="M -0.00416 -1.11111E-6 L -0.00416 -0.16667 " pathEditMode="relative" rAng="0" ptsTypes="AA">
                                      <p:cBhvr>
                                        <p:cTn id="78" dur="1000" fill="hold"/>
                                        <p:tgtEl>
                                          <p:spTgt spid="176143"/>
                                        </p:tgtEl>
                                        <p:attrNameLst>
                                          <p:attrName>ppt_x</p:attrName>
                                          <p:attrName>ppt_y</p:attrName>
                                        </p:attrNameLst>
                                      </p:cBhvr>
                                      <p:rCtr x="0" y="-8300"/>
                                    </p:animMotion>
                                  </p:childTnLst>
                                  <p:subTnLst>
                                    <p:set>
                                      <p:cBhvr override="childStyle">
                                        <p:cTn dur="1" fill="hold" display="0" masterRel="sameClick" afterEffect="1">
                                          <p:stCondLst>
                                            <p:cond evt="end" delay="0">
                                              <p:tn val="77"/>
                                            </p:cond>
                                          </p:stCondLst>
                                        </p:cTn>
                                        <p:tgtEl>
                                          <p:spTgt spid="176143"/>
                                        </p:tgtEl>
                                        <p:attrNameLst>
                                          <p:attrName>style.visibility</p:attrName>
                                        </p:attrNameLst>
                                      </p:cBhvr>
                                      <p:to>
                                        <p:strVal val="hidden"/>
                                      </p:to>
                                    </p:set>
                                  </p:subTnLst>
                                </p:cTn>
                              </p:par>
                            </p:childTnLst>
                          </p:cTn>
                        </p:par>
                        <p:par>
                          <p:cTn id="79" fill="hold">
                            <p:stCondLst>
                              <p:cond delay="1000"/>
                            </p:stCondLst>
                            <p:childTnLst>
                              <p:par>
                                <p:cTn id="80" presetID="42" presetClass="path" presetSubtype="0" accel="50000" decel="50000" fill="hold" grpId="0" nodeType="afterEffect">
                                  <p:stCondLst>
                                    <p:cond delay="0"/>
                                  </p:stCondLst>
                                  <p:childTnLst>
                                    <p:animMotion origin="layout" path="M 1.66667E-6 -4.44444E-6 L 0.06979 0.12223 " pathEditMode="relative" rAng="0" ptsTypes="AA">
                                      <p:cBhvr>
                                        <p:cTn id="81" dur="1000" fill="hold"/>
                                        <p:tgtEl>
                                          <p:spTgt spid="176160"/>
                                        </p:tgtEl>
                                        <p:attrNameLst>
                                          <p:attrName>ppt_x</p:attrName>
                                          <p:attrName>ppt_y</p:attrName>
                                        </p:attrNameLst>
                                      </p:cBhvr>
                                      <p:rCtr x="3500" y="6100"/>
                                    </p:animMotion>
                                  </p:childTnLst>
                                </p:cTn>
                              </p:par>
                            </p:childTnLst>
                          </p:cTn>
                        </p:par>
                        <p:par>
                          <p:cTn id="82" fill="hold">
                            <p:stCondLst>
                              <p:cond delay="2000"/>
                            </p:stCondLst>
                            <p:childTnLst>
                              <p:par>
                                <p:cTn id="83" presetID="63" presetClass="path" presetSubtype="0" accel="50000" decel="50000" fill="hold" grpId="1" nodeType="afterEffect">
                                  <p:stCondLst>
                                    <p:cond delay="0"/>
                                  </p:stCondLst>
                                  <p:childTnLst>
                                    <p:animMotion origin="layout" path="M 0.06979 0.12223 L 0.17135 0.12223 " pathEditMode="relative" rAng="0" ptsTypes="AA">
                                      <p:cBhvr>
                                        <p:cTn id="84" dur="1000" fill="hold"/>
                                        <p:tgtEl>
                                          <p:spTgt spid="176160"/>
                                        </p:tgtEl>
                                        <p:attrNameLst>
                                          <p:attrName>ppt_x</p:attrName>
                                          <p:attrName>ppt_y</p:attrName>
                                        </p:attrNameLst>
                                      </p:cBhvr>
                                      <p:rCtr x="5100" y="0"/>
                                    </p:animMotion>
                                  </p:childTnLst>
                                </p:cTn>
                              </p:par>
                            </p:childTnLst>
                          </p:cTn>
                        </p:par>
                        <p:par>
                          <p:cTn id="85" fill="hold">
                            <p:stCondLst>
                              <p:cond delay="3000"/>
                            </p:stCondLst>
                            <p:childTnLst>
                              <p:par>
                                <p:cTn id="86" presetID="0" presetClass="path" presetSubtype="0" accel="50000" decel="50000" fill="hold" grpId="2" nodeType="afterEffect">
                                  <p:stCondLst>
                                    <p:cond delay="0"/>
                                  </p:stCondLst>
                                  <p:childTnLst>
                                    <p:animMotion origin="layout" path="M 0.17135 0.12223 L 0.00468 0.16667 " pathEditMode="relative" rAng="0" ptsTypes="AA">
                                      <p:cBhvr>
                                        <p:cTn id="87" dur="1000" fill="hold"/>
                                        <p:tgtEl>
                                          <p:spTgt spid="176160"/>
                                        </p:tgtEl>
                                        <p:attrNameLst>
                                          <p:attrName>ppt_x</p:attrName>
                                          <p:attrName>ppt_y</p:attrName>
                                        </p:attrNameLst>
                                      </p:cBhvr>
                                      <p:rCtr x="-8300" y="2200"/>
                                    </p:animMotion>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0" nodeType="clickEffect">
                                  <p:stCondLst>
                                    <p:cond delay="0"/>
                                  </p:stCondLst>
                                  <p:childTnLst>
                                    <p:animEffect transition="out" filter="fade">
                                      <p:cBhvr>
                                        <p:cTn id="91" dur="2000"/>
                                        <p:tgtEl>
                                          <p:spTgt spid="176142"/>
                                        </p:tgtEl>
                                      </p:cBhvr>
                                    </p:animEffect>
                                    <p:set>
                                      <p:cBhvr>
                                        <p:cTn id="92" dur="1" fill="hold">
                                          <p:stCondLst>
                                            <p:cond delay="1999"/>
                                          </p:stCondLst>
                                        </p:cTn>
                                        <p:tgtEl>
                                          <p:spTgt spid="176142"/>
                                        </p:tgtEl>
                                        <p:attrNameLst>
                                          <p:attrName>style.visibility</p:attrName>
                                        </p:attrNameLst>
                                      </p:cBhvr>
                                      <p:to>
                                        <p:strVal val="hidden"/>
                                      </p:to>
                                    </p:set>
                                  </p:childTnLst>
                                </p:cTn>
                              </p:par>
                            </p:childTnLst>
                          </p:cTn>
                        </p:par>
                        <p:par>
                          <p:cTn id="93" fill="hold">
                            <p:stCondLst>
                              <p:cond delay="2000"/>
                            </p:stCondLst>
                            <p:childTnLst>
                              <p:par>
                                <p:cTn id="94" presetID="10" presetClass="entr" presetSubtype="0" fill="hold" grpId="0" nodeType="afterEffect">
                                  <p:stCondLst>
                                    <p:cond delay="0"/>
                                  </p:stCondLst>
                                  <p:childTnLst>
                                    <p:set>
                                      <p:cBhvr>
                                        <p:cTn id="95" dur="1" fill="hold">
                                          <p:stCondLst>
                                            <p:cond delay="0"/>
                                          </p:stCondLst>
                                        </p:cTn>
                                        <p:tgtEl>
                                          <p:spTgt spid="176161"/>
                                        </p:tgtEl>
                                        <p:attrNameLst>
                                          <p:attrName>style.visibility</p:attrName>
                                        </p:attrNameLst>
                                      </p:cBhvr>
                                      <p:to>
                                        <p:strVal val="visible"/>
                                      </p:to>
                                    </p:set>
                                    <p:animEffect transition="in" filter="fade">
                                      <p:cBhvr>
                                        <p:cTn id="96" dur="1000"/>
                                        <p:tgtEl>
                                          <p:spTgt spid="176161"/>
                                        </p:tgtEl>
                                      </p:cBhvr>
                                    </p:animEffect>
                                  </p:childTnLst>
                                </p:cTn>
                              </p:par>
                            </p:childTnLst>
                          </p:cTn>
                        </p:par>
                      </p:childTnLst>
                    </p:cTn>
                  </p:par>
                  <p:par>
                    <p:cTn id="97" fill="hold">
                      <p:stCondLst>
                        <p:cond delay="indefinite"/>
                      </p:stCondLst>
                      <p:childTnLst>
                        <p:par>
                          <p:cTn id="98" fill="hold">
                            <p:stCondLst>
                              <p:cond delay="0"/>
                            </p:stCondLst>
                            <p:childTnLst>
                              <p:par>
                                <p:cTn id="99" presetID="53" presetClass="exit" presetSubtype="16" fill="hold" grpId="0" nodeType="clickEffect">
                                  <p:stCondLst>
                                    <p:cond delay="0"/>
                                  </p:stCondLst>
                                  <p:childTnLst>
                                    <p:anim calcmode="lin" valueType="num">
                                      <p:cBhvr>
                                        <p:cTn id="100" dur="500"/>
                                        <p:tgtEl>
                                          <p:spTgt spid="176145"/>
                                        </p:tgtEl>
                                        <p:attrNameLst>
                                          <p:attrName>ppt_w</p:attrName>
                                        </p:attrNameLst>
                                      </p:cBhvr>
                                      <p:tavLst>
                                        <p:tav tm="0">
                                          <p:val>
                                            <p:strVal val="ppt_w"/>
                                          </p:val>
                                        </p:tav>
                                        <p:tav tm="100000">
                                          <p:val>
                                            <p:fltVal val="0"/>
                                          </p:val>
                                        </p:tav>
                                      </p:tavLst>
                                    </p:anim>
                                    <p:anim calcmode="lin" valueType="num">
                                      <p:cBhvr>
                                        <p:cTn id="101" dur="500"/>
                                        <p:tgtEl>
                                          <p:spTgt spid="176145"/>
                                        </p:tgtEl>
                                        <p:attrNameLst>
                                          <p:attrName>ppt_h</p:attrName>
                                        </p:attrNameLst>
                                      </p:cBhvr>
                                      <p:tavLst>
                                        <p:tav tm="0">
                                          <p:val>
                                            <p:strVal val="ppt_h"/>
                                          </p:val>
                                        </p:tav>
                                        <p:tav tm="100000">
                                          <p:val>
                                            <p:fltVal val="0"/>
                                          </p:val>
                                        </p:tav>
                                      </p:tavLst>
                                    </p:anim>
                                    <p:animEffect transition="out" filter="fade">
                                      <p:cBhvr>
                                        <p:cTn id="102" dur="500"/>
                                        <p:tgtEl>
                                          <p:spTgt spid="176145"/>
                                        </p:tgtEl>
                                      </p:cBhvr>
                                    </p:animEffect>
                                    <p:set>
                                      <p:cBhvr>
                                        <p:cTn id="103" dur="1" fill="hold">
                                          <p:stCondLst>
                                            <p:cond delay="499"/>
                                          </p:stCondLst>
                                        </p:cTn>
                                        <p:tgtEl>
                                          <p:spTgt spid="176145"/>
                                        </p:tgtEl>
                                        <p:attrNameLst>
                                          <p:attrName>style.visibility</p:attrName>
                                        </p:attrNameLst>
                                      </p:cBhvr>
                                      <p:to>
                                        <p:strVal val="hidden"/>
                                      </p:to>
                                    </p:set>
                                  </p:childTnLst>
                                </p:cTn>
                              </p:par>
                              <p:par>
                                <p:cTn id="104" presetID="53" presetClass="exit" presetSubtype="16" fill="hold" grpId="0" nodeType="withEffect">
                                  <p:stCondLst>
                                    <p:cond delay="0"/>
                                  </p:stCondLst>
                                  <p:childTnLst>
                                    <p:anim calcmode="lin" valueType="num">
                                      <p:cBhvr>
                                        <p:cTn id="105" dur="500"/>
                                        <p:tgtEl>
                                          <p:spTgt spid="176144"/>
                                        </p:tgtEl>
                                        <p:attrNameLst>
                                          <p:attrName>ppt_w</p:attrName>
                                        </p:attrNameLst>
                                      </p:cBhvr>
                                      <p:tavLst>
                                        <p:tav tm="0">
                                          <p:val>
                                            <p:strVal val="ppt_w"/>
                                          </p:val>
                                        </p:tav>
                                        <p:tav tm="100000">
                                          <p:val>
                                            <p:fltVal val="0"/>
                                          </p:val>
                                        </p:tav>
                                      </p:tavLst>
                                    </p:anim>
                                    <p:anim calcmode="lin" valueType="num">
                                      <p:cBhvr>
                                        <p:cTn id="106" dur="500"/>
                                        <p:tgtEl>
                                          <p:spTgt spid="176144"/>
                                        </p:tgtEl>
                                        <p:attrNameLst>
                                          <p:attrName>ppt_h</p:attrName>
                                        </p:attrNameLst>
                                      </p:cBhvr>
                                      <p:tavLst>
                                        <p:tav tm="0">
                                          <p:val>
                                            <p:strVal val="ppt_h"/>
                                          </p:val>
                                        </p:tav>
                                        <p:tav tm="100000">
                                          <p:val>
                                            <p:fltVal val="0"/>
                                          </p:val>
                                        </p:tav>
                                      </p:tavLst>
                                    </p:anim>
                                    <p:animEffect transition="out" filter="fade">
                                      <p:cBhvr>
                                        <p:cTn id="107" dur="500"/>
                                        <p:tgtEl>
                                          <p:spTgt spid="176144"/>
                                        </p:tgtEl>
                                      </p:cBhvr>
                                    </p:animEffect>
                                    <p:set>
                                      <p:cBhvr>
                                        <p:cTn id="108" dur="1" fill="hold">
                                          <p:stCondLst>
                                            <p:cond delay="499"/>
                                          </p:stCondLst>
                                        </p:cTn>
                                        <p:tgtEl>
                                          <p:spTgt spid="176144"/>
                                        </p:tgtEl>
                                        <p:attrNameLst>
                                          <p:attrName>style.visibility</p:attrName>
                                        </p:attrNameLst>
                                      </p:cBhvr>
                                      <p:to>
                                        <p:strVal val="hidden"/>
                                      </p:to>
                                    </p:set>
                                  </p:childTnLst>
                                </p:cTn>
                              </p:par>
                            </p:childTnLst>
                          </p:cTn>
                        </p:par>
                        <p:par>
                          <p:cTn id="109" fill="hold">
                            <p:stCondLst>
                              <p:cond delay="500"/>
                            </p:stCondLst>
                            <p:childTnLst>
                              <p:par>
                                <p:cTn id="110" presetID="53" presetClass="entr" presetSubtype="16" fill="hold" grpId="0" nodeType="afterEffect">
                                  <p:stCondLst>
                                    <p:cond delay="0"/>
                                  </p:stCondLst>
                                  <p:childTnLst>
                                    <p:set>
                                      <p:cBhvr>
                                        <p:cTn id="111" dur="1" fill="hold">
                                          <p:stCondLst>
                                            <p:cond delay="0"/>
                                          </p:stCondLst>
                                        </p:cTn>
                                        <p:tgtEl>
                                          <p:spTgt spid="176163"/>
                                        </p:tgtEl>
                                        <p:attrNameLst>
                                          <p:attrName>style.visibility</p:attrName>
                                        </p:attrNameLst>
                                      </p:cBhvr>
                                      <p:to>
                                        <p:strVal val="visible"/>
                                      </p:to>
                                    </p:set>
                                    <p:anim calcmode="lin" valueType="num">
                                      <p:cBhvr>
                                        <p:cTn id="112" dur="500" fill="hold"/>
                                        <p:tgtEl>
                                          <p:spTgt spid="176163"/>
                                        </p:tgtEl>
                                        <p:attrNameLst>
                                          <p:attrName>ppt_w</p:attrName>
                                        </p:attrNameLst>
                                      </p:cBhvr>
                                      <p:tavLst>
                                        <p:tav tm="0">
                                          <p:val>
                                            <p:fltVal val="0"/>
                                          </p:val>
                                        </p:tav>
                                        <p:tav tm="100000">
                                          <p:val>
                                            <p:strVal val="#ppt_w"/>
                                          </p:val>
                                        </p:tav>
                                      </p:tavLst>
                                    </p:anim>
                                    <p:anim calcmode="lin" valueType="num">
                                      <p:cBhvr>
                                        <p:cTn id="113" dur="500" fill="hold"/>
                                        <p:tgtEl>
                                          <p:spTgt spid="176163"/>
                                        </p:tgtEl>
                                        <p:attrNameLst>
                                          <p:attrName>ppt_h</p:attrName>
                                        </p:attrNameLst>
                                      </p:cBhvr>
                                      <p:tavLst>
                                        <p:tav tm="0">
                                          <p:val>
                                            <p:fltVal val="0"/>
                                          </p:val>
                                        </p:tav>
                                        <p:tav tm="100000">
                                          <p:val>
                                            <p:strVal val="#ppt_h"/>
                                          </p:val>
                                        </p:tav>
                                      </p:tavLst>
                                    </p:anim>
                                    <p:animEffect transition="in" filter="fade">
                                      <p:cBhvr>
                                        <p:cTn id="114" dur="500"/>
                                        <p:tgtEl>
                                          <p:spTgt spid="176163"/>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176162"/>
                                        </p:tgtEl>
                                        <p:attrNameLst>
                                          <p:attrName>style.visibility</p:attrName>
                                        </p:attrNameLst>
                                      </p:cBhvr>
                                      <p:to>
                                        <p:strVal val="visible"/>
                                      </p:to>
                                    </p:set>
                                    <p:anim calcmode="lin" valueType="num">
                                      <p:cBhvr>
                                        <p:cTn id="117" dur="500" fill="hold"/>
                                        <p:tgtEl>
                                          <p:spTgt spid="176162"/>
                                        </p:tgtEl>
                                        <p:attrNameLst>
                                          <p:attrName>ppt_w</p:attrName>
                                        </p:attrNameLst>
                                      </p:cBhvr>
                                      <p:tavLst>
                                        <p:tav tm="0">
                                          <p:val>
                                            <p:fltVal val="0"/>
                                          </p:val>
                                        </p:tav>
                                        <p:tav tm="100000">
                                          <p:val>
                                            <p:strVal val="#ppt_w"/>
                                          </p:val>
                                        </p:tav>
                                      </p:tavLst>
                                    </p:anim>
                                    <p:anim calcmode="lin" valueType="num">
                                      <p:cBhvr>
                                        <p:cTn id="118" dur="500" fill="hold"/>
                                        <p:tgtEl>
                                          <p:spTgt spid="176162"/>
                                        </p:tgtEl>
                                        <p:attrNameLst>
                                          <p:attrName>ppt_h</p:attrName>
                                        </p:attrNameLst>
                                      </p:cBhvr>
                                      <p:tavLst>
                                        <p:tav tm="0">
                                          <p:val>
                                            <p:fltVal val="0"/>
                                          </p:val>
                                        </p:tav>
                                        <p:tav tm="100000">
                                          <p:val>
                                            <p:strVal val="#ppt_h"/>
                                          </p:val>
                                        </p:tav>
                                      </p:tavLst>
                                    </p:anim>
                                    <p:animEffect transition="in" filter="fade">
                                      <p:cBhvr>
                                        <p:cTn id="119" dur="500"/>
                                        <p:tgtEl>
                                          <p:spTgt spid="176162"/>
                                        </p:tgtEl>
                                      </p:cBhvr>
                                    </p:animEffect>
                                  </p:childTnLst>
                                </p:cTn>
                              </p:par>
                            </p:childTnLst>
                          </p:cTn>
                        </p:par>
                      </p:childTnLst>
                    </p:cTn>
                  </p:par>
                  <p:par>
                    <p:cTn id="120" fill="hold">
                      <p:stCondLst>
                        <p:cond delay="indefinite"/>
                      </p:stCondLst>
                      <p:childTnLst>
                        <p:par>
                          <p:cTn id="121" fill="hold">
                            <p:stCondLst>
                              <p:cond delay="0"/>
                            </p:stCondLst>
                            <p:childTnLst>
                              <p:par>
                                <p:cTn id="122" presetID="64" presetClass="path" presetSubtype="0" accel="50000" decel="50000" fill="hold" grpId="0" nodeType="clickEffect">
                                  <p:stCondLst>
                                    <p:cond delay="0"/>
                                  </p:stCondLst>
                                  <p:childTnLst>
                                    <p:animMotion origin="layout" path="M -0.00729 -0.00139 L -0.00729 -0.16805 " pathEditMode="relative" rAng="0" ptsTypes="AA">
                                      <p:cBhvr>
                                        <p:cTn id="123" dur="1000" fill="hold"/>
                                        <p:tgtEl>
                                          <p:spTgt spid="176146"/>
                                        </p:tgtEl>
                                        <p:attrNameLst>
                                          <p:attrName>ppt_x</p:attrName>
                                          <p:attrName>ppt_y</p:attrName>
                                        </p:attrNameLst>
                                      </p:cBhvr>
                                      <p:rCtr x="0" y="-8300"/>
                                    </p:animMotion>
                                  </p:childTnLst>
                                  <p:subTnLst>
                                    <p:set>
                                      <p:cBhvr override="childStyle">
                                        <p:cTn dur="1" fill="hold" display="0" masterRel="sameClick" afterEffect="1">
                                          <p:stCondLst>
                                            <p:cond evt="end" delay="0">
                                              <p:tn val="122"/>
                                            </p:cond>
                                          </p:stCondLst>
                                        </p:cTn>
                                        <p:tgtEl>
                                          <p:spTgt spid="176146"/>
                                        </p:tgtEl>
                                        <p:attrNameLst>
                                          <p:attrName>style.visibility</p:attrName>
                                        </p:attrNameLst>
                                      </p:cBhvr>
                                      <p:to>
                                        <p:strVal val="hidden"/>
                                      </p:to>
                                    </p:set>
                                  </p:subTnLst>
                                </p:cTn>
                              </p:par>
                            </p:childTnLst>
                          </p:cTn>
                        </p:par>
                        <p:par>
                          <p:cTn id="124" fill="hold">
                            <p:stCondLst>
                              <p:cond delay="1000"/>
                            </p:stCondLst>
                            <p:childTnLst>
                              <p:par>
                                <p:cTn id="125" presetID="0" presetClass="path" presetSubtype="0" accel="50000" decel="50000" fill="hold" grpId="0" nodeType="afterEffect">
                                  <p:stCondLst>
                                    <p:cond delay="0"/>
                                  </p:stCondLst>
                                  <p:childTnLst>
                                    <p:animMotion origin="layout" path="M 0.00052 -4.44444E-6 L -0.10781 0.12223 " pathEditMode="relative" ptsTypes="AA">
                                      <p:cBhvr>
                                        <p:cTn id="126" dur="1000" fill="hold"/>
                                        <p:tgtEl>
                                          <p:spTgt spid="176166"/>
                                        </p:tgtEl>
                                        <p:attrNameLst>
                                          <p:attrName>ppt_x</p:attrName>
                                          <p:attrName>ppt_y</p:attrName>
                                        </p:attrNameLst>
                                      </p:cBhvr>
                                    </p:animMotion>
                                  </p:childTnLst>
                                </p:cTn>
                              </p:par>
                            </p:childTnLst>
                          </p:cTn>
                        </p:par>
                        <p:par>
                          <p:cTn id="127" fill="hold">
                            <p:stCondLst>
                              <p:cond delay="2000"/>
                            </p:stCondLst>
                            <p:childTnLst>
                              <p:par>
                                <p:cTn id="128" presetID="64" presetClass="path" presetSubtype="0" accel="50000" decel="50000" fill="hold" grpId="1" nodeType="afterEffect">
                                  <p:stCondLst>
                                    <p:cond delay="0"/>
                                  </p:stCondLst>
                                  <p:childTnLst>
                                    <p:animMotion origin="layout" path="M -0.10781 0.12223 L -0.10885 -0.07777 " pathEditMode="relative" rAng="0" ptsTypes="AA">
                                      <p:cBhvr>
                                        <p:cTn id="129" dur="1000" fill="hold"/>
                                        <p:tgtEl>
                                          <p:spTgt spid="176166"/>
                                        </p:tgtEl>
                                        <p:attrNameLst>
                                          <p:attrName>ppt_x</p:attrName>
                                          <p:attrName>ppt_y</p:attrName>
                                        </p:attrNameLst>
                                      </p:cBhvr>
                                      <p:rCtr x="-100" y="-10000"/>
                                    </p:animMotion>
                                  </p:childTnLst>
                                </p:cTn>
                              </p:par>
                            </p:childTnLst>
                          </p:cTn>
                        </p:par>
                        <p:par>
                          <p:cTn id="130" fill="hold">
                            <p:stCondLst>
                              <p:cond delay="3000"/>
                            </p:stCondLst>
                            <p:childTnLst>
                              <p:par>
                                <p:cTn id="131" presetID="42" presetClass="path" presetSubtype="0" accel="50000" decel="50000" fill="hold" grpId="2" nodeType="afterEffect">
                                  <p:stCondLst>
                                    <p:cond delay="0"/>
                                  </p:stCondLst>
                                  <p:childTnLst>
                                    <p:animMotion origin="layout" path="M -0.10885 -0.07777 L -0.10885 -4.44444E-6 " pathEditMode="relative" rAng="0" ptsTypes="AA">
                                      <p:cBhvr>
                                        <p:cTn id="132" dur="1000" fill="hold"/>
                                        <p:tgtEl>
                                          <p:spTgt spid="176166"/>
                                        </p:tgtEl>
                                        <p:attrNameLst>
                                          <p:attrName>ppt_x</p:attrName>
                                          <p:attrName>ppt_y</p:attrName>
                                        </p:attrNameLst>
                                      </p:cBhvr>
                                      <p:rCtr x="0" y="3900"/>
                                    </p:animMotion>
                                  </p:childTnLst>
                                  <p:subTnLst>
                                    <p:set>
                                      <p:cBhvr override="childStyle">
                                        <p:cTn dur="1" fill="hold" display="0" masterRel="sameClick" afterEffect="1">
                                          <p:stCondLst>
                                            <p:cond evt="end" delay="0">
                                              <p:tn val="131"/>
                                            </p:cond>
                                          </p:stCondLst>
                                        </p:cTn>
                                        <p:tgtEl>
                                          <p:spTgt spid="176166"/>
                                        </p:tgtEl>
                                        <p:attrNameLst>
                                          <p:attrName>style.visibility</p:attrName>
                                        </p:attrNameLst>
                                      </p:cBhvr>
                                      <p:to>
                                        <p:strVal val="hidden"/>
                                      </p:to>
                                    </p:set>
                                  </p:subTnLst>
                                </p:cTn>
                              </p:par>
                            </p:childTnLst>
                          </p:cTn>
                        </p:par>
                        <p:par>
                          <p:cTn id="133" fill="hold">
                            <p:stCondLst>
                              <p:cond delay="4000"/>
                            </p:stCondLst>
                            <p:childTnLst>
                              <p:par>
                                <p:cTn id="134" presetID="0" presetClass="path" presetSubtype="0" accel="50000" decel="50000" fill="hold" grpId="0" nodeType="afterEffect">
                                  <p:stCondLst>
                                    <p:cond delay="0"/>
                                  </p:stCondLst>
                                  <p:childTnLst>
                                    <p:animMotion origin="layout" path="M -0.00521 -4.44444E-6 L -0.08854 -0.07777 " pathEditMode="relative" rAng="0" ptsTypes="AA">
                                      <p:cBhvr>
                                        <p:cTn id="135" dur="1000" fill="hold"/>
                                        <p:tgtEl>
                                          <p:spTgt spid="176153"/>
                                        </p:tgtEl>
                                        <p:attrNameLst>
                                          <p:attrName>ppt_x</p:attrName>
                                          <p:attrName>ppt_y</p:attrName>
                                        </p:attrNameLst>
                                      </p:cBhvr>
                                      <p:rCtr x="-4200" y="-3900"/>
                                    </p:animMotion>
                                  </p:childTnLst>
                                </p:cTn>
                              </p:par>
                            </p:childTnLst>
                          </p:cTn>
                        </p:par>
                        <p:par>
                          <p:cTn id="136" fill="hold">
                            <p:stCondLst>
                              <p:cond delay="5000"/>
                            </p:stCondLst>
                            <p:childTnLst>
                              <p:par>
                                <p:cTn id="137" presetID="42" presetClass="path" presetSubtype="0" accel="50000" decel="50000" fill="hold" grpId="1" nodeType="afterEffect">
                                  <p:stCondLst>
                                    <p:cond delay="0"/>
                                  </p:stCondLst>
                                  <p:childTnLst>
                                    <p:animMotion origin="layout" path="M -0.08229 -0.07777 L -0.08229 -4.44444E-6 " pathEditMode="relative" rAng="0" ptsTypes="AA">
                                      <p:cBhvr>
                                        <p:cTn id="138" dur="1000" fill="hold"/>
                                        <p:tgtEl>
                                          <p:spTgt spid="176153"/>
                                        </p:tgtEl>
                                        <p:attrNameLst>
                                          <p:attrName>ppt_x</p:attrName>
                                          <p:attrName>ppt_y</p:attrName>
                                        </p:attrNameLst>
                                      </p:cBhvr>
                                      <p:rCtr x="0" y="3900"/>
                                    </p:animMotion>
                                  </p:childTnLst>
                                  <p:subTnLst>
                                    <p:set>
                                      <p:cBhvr override="childStyle">
                                        <p:cTn dur="1" fill="hold" display="0" masterRel="sameClick" afterEffect="1">
                                          <p:stCondLst>
                                            <p:cond evt="end" delay="0">
                                              <p:tn val="137"/>
                                            </p:cond>
                                          </p:stCondLst>
                                        </p:cTn>
                                        <p:tgtEl>
                                          <p:spTgt spid="176153"/>
                                        </p:tgtEl>
                                        <p:attrNameLst>
                                          <p:attrName>style.visibility</p:attrName>
                                        </p:attrNameLst>
                                      </p:cBhvr>
                                      <p:to>
                                        <p:strVal val="hidden"/>
                                      </p:to>
                                    </p:set>
                                  </p:subTnLst>
                                </p:cTn>
                              </p:par>
                            </p:childTnLst>
                          </p:cTn>
                        </p:par>
                        <p:par>
                          <p:cTn id="139" fill="hold">
                            <p:stCondLst>
                              <p:cond delay="6000"/>
                            </p:stCondLst>
                            <p:childTnLst>
                              <p:par>
                                <p:cTn id="140" presetID="0" presetClass="path" presetSubtype="0" accel="50000" decel="50000" fill="hold" grpId="0" nodeType="afterEffect">
                                  <p:stCondLst>
                                    <p:cond delay="0"/>
                                  </p:stCondLst>
                                  <p:childTnLst>
                                    <p:animMotion origin="layout" path="M -7.5E-6 -4.44444E-6 L 0.19166 0.16667 " pathEditMode="relative" ptsTypes="AA">
                                      <p:cBhvr>
                                        <p:cTn id="141" dur="2000" fill="hold"/>
                                        <p:tgtEl>
                                          <p:spTgt spid="176154"/>
                                        </p:tgtEl>
                                        <p:attrNameLst>
                                          <p:attrName>ppt_x</p:attrName>
                                          <p:attrName>ppt_y</p:attrName>
                                        </p:attrNameLst>
                                      </p:cBhvr>
                                    </p:animMotion>
                                  </p:childTnLst>
                                </p:cTn>
                              </p:par>
                            </p:childTnLst>
                          </p:cTn>
                        </p:par>
                      </p:childTnLst>
                    </p:cTn>
                  </p:par>
                  <p:par>
                    <p:cTn id="142" fill="hold">
                      <p:stCondLst>
                        <p:cond delay="indefinite"/>
                      </p:stCondLst>
                      <p:childTnLst>
                        <p:par>
                          <p:cTn id="143" fill="hold">
                            <p:stCondLst>
                              <p:cond delay="0"/>
                            </p:stCondLst>
                            <p:childTnLst>
                              <p:par>
                                <p:cTn id="144" presetID="45" presetClass="exit" presetSubtype="0" fill="hold" grpId="0" nodeType="clickEffect">
                                  <p:stCondLst>
                                    <p:cond delay="0"/>
                                  </p:stCondLst>
                                  <p:iterate type="lt">
                                    <p:tmPct val="10000"/>
                                  </p:iterate>
                                  <p:childTnLst>
                                    <p:animEffect transition="out" filter="fade">
                                      <p:cBhvr>
                                        <p:cTn id="145" dur="2000"/>
                                        <p:tgtEl>
                                          <p:spTgt spid="176149"/>
                                        </p:tgtEl>
                                      </p:cBhvr>
                                    </p:animEffect>
                                    <p:anim calcmode="lin" valueType="num">
                                      <p:cBhvr>
                                        <p:cTn id="146" dur="2000"/>
                                        <p:tgtEl>
                                          <p:spTgt spid="17614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7" dur="2000"/>
                                        <p:tgtEl>
                                          <p:spTgt spid="176149"/>
                                        </p:tgtEl>
                                        <p:attrNameLst>
                                          <p:attrName>ppt_h</p:attrName>
                                        </p:attrNameLst>
                                      </p:cBhvr>
                                      <p:tavLst>
                                        <p:tav tm="0">
                                          <p:val>
                                            <p:strVal val="ppt_h"/>
                                          </p:val>
                                        </p:tav>
                                        <p:tav tm="100000">
                                          <p:val>
                                            <p:strVal val="ppt_h"/>
                                          </p:val>
                                        </p:tav>
                                      </p:tavLst>
                                    </p:anim>
                                    <p:set>
                                      <p:cBhvr>
                                        <p:cTn id="148" dur="1" fill="hold">
                                          <p:stCondLst>
                                            <p:cond delay="1999"/>
                                          </p:stCondLst>
                                        </p:cTn>
                                        <p:tgtEl>
                                          <p:spTgt spid="176149"/>
                                        </p:tgtEl>
                                        <p:attrNameLst>
                                          <p:attrName>style.visibility</p:attrName>
                                        </p:attrNameLst>
                                      </p:cBhvr>
                                      <p:to>
                                        <p:strVal val="hidden"/>
                                      </p:to>
                                    </p:set>
                                  </p:childTnLst>
                                </p:cTn>
                              </p:par>
                              <p:par>
                                <p:cTn id="149" presetID="45" presetClass="exit" presetSubtype="0" fill="hold" grpId="0" nodeType="withEffect">
                                  <p:stCondLst>
                                    <p:cond delay="0"/>
                                  </p:stCondLst>
                                  <p:iterate type="lt">
                                    <p:tmPct val="10000"/>
                                  </p:iterate>
                                  <p:childTnLst>
                                    <p:animEffect transition="out" filter="fade">
                                      <p:cBhvr>
                                        <p:cTn id="150" dur="2000"/>
                                        <p:tgtEl>
                                          <p:spTgt spid="176148"/>
                                        </p:tgtEl>
                                      </p:cBhvr>
                                    </p:animEffect>
                                    <p:anim calcmode="lin" valueType="num">
                                      <p:cBhvr>
                                        <p:cTn id="151" dur="2000"/>
                                        <p:tgtEl>
                                          <p:spTgt spid="17614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52" dur="2000"/>
                                        <p:tgtEl>
                                          <p:spTgt spid="176148"/>
                                        </p:tgtEl>
                                        <p:attrNameLst>
                                          <p:attrName>ppt_h</p:attrName>
                                        </p:attrNameLst>
                                      </p:cBhvr>
                                      <p:tavLst>
                                        <p:tav tm="0">
                                          <p:val>
                                            <p:strVal val="ppt_h"/>
                                          </p:val>
                                        </p:tav>
                                        <p:tav tm="100000">
                                          <p:val>
                                            <p:strVal val="ppt_h"/>
                                          </p:val>
                                        </p:tav>
                                      </p:tavLst>
                                    </p:anim>
                                    <p:set>
                                      <p:cBhvr>
                                        <p:cTn id="153" dur="1" fill="hold">
                                          <p:stCondLst>
                                            <p:cond delay="1999"/>
                                          </p:stCondLst>
                                        </p:cTn>
                                        <p:tgtEl>
                                          <p:spTgt spid="176148"/>
                                        </p:tgtEl>
                                        <p:attrNameLst>
                                          <p:attrName>style.visibility</p:attrName>
                                        </p:attrNameLst>
                                      </p:cBhvr>
                                      <p:to>
                                        <p:strVal val="hidden"/>
                                      </p:to>
                                    </p:set>
                                  </p:childTnLst>
                                </p:cTn>
                              </p:par>
                              <p:par>
                                <p:cTn id="154" presetID="45" presetClass="exit" presetSubtype="0" fill="hold" grpId="0" nodeType="withEffect">
                                  <p:stCondLst>
                                    <p:cond delay="0"/>
                                  </p:stCondLst>
                                  <p:iterate type="lt">
                                    <p:tmPct val="10000"/>
                                  </p:iterate>
                                  <p:childTnLst>
                                    <p:animEffect transition="out" filter="fade">
                                      <p:cBhvr>
                                        <p:cTn id="155" dur="2000"/>
                                        <p:tgtEl>
                                          <p:spTgt spid="176150"/>
                                        </p:tgtEl>
                                      </p:cBhvr>
                                    </p:animEffect>
                                    <p:anim calcmode="lin" valueType="num">
                                      <p:cBhvr>
                                        <p:cTn id="156" dur="2000"/>
                                        <p:tgtEl>
                                          <p:spTgt spid="17615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57" dur="2000"/>
                                        <p:tgtEl>
                                          <p:spTgt spid="176150"/>
                                        </p:tgtEl>
                                        <p:attrNameLst>
                                          <p:attrName>ppt_h</p:attrName>
                                        </p:attrNameLst>
                                      </p:cBhvr>
                                      <p:tavLst>
                                        <p:tav tm="0">
                                          <p:val>
                                            <p:strVal val="ppt_h"/>
                                          </p:val>
                                        </p:tav>
                                        <p:tav tm="100000">
                                          <p:val>
                                            <p:strVal val="ppt_h"/>
                                          </p:val>
                                        </p:tav>
                                      </p:tavLst>
                                    </p:anim>
                                    <p:set>
                                      <p:cBhvr>
                                        <p:cTn id="158" dur="1" fill="hold">
                                          <p:stCondLst>
                                            <p:cond delay="1999"/>
                                          </p:stCondLst>
                                        </p:cTn>
                                        <p:tgtEl>
                                          <p:spTgt spid="176150"/>
                                        </p:tgtEl>
                                        <p:attrNameLst>
                                          <p:attrName>style.visibility</p:attrName>
                                        </p:attrNameLst>
                                      </p:cBhvr>
                                      <p:to>
                                        <p:strVal val="hidden"/>
                                      </p:to>
                                    </p:set>
                                  </p:childTnLst>
                                </p:cTn>
                              </p:par>
                              <p:par>
                                <p:cTn id="159" presetID="45" presetClass="exit" presetSubtype="0" fill="hold" grpId="0" nodeType="withEffect">
                                  <p:stCondLst>
                                    <p:cond delay="0"/>
                                  </p:stCondLst>
                                  <p:iterate type="lt">
                                    <p:tmPct val="10000"/>
                                  </p:iterate>
                                  <p:childTnLst>
                                    <p:animEffect transition="out" filter="fade">
                                      <p:cBhvr>
                                        <p:cTn id="160" dur="2000"/>
                                        <p:tgtEl>
                                          <p:spTgt spid="176152"/>
                                        </p:tgtEl>
                                      </p:cBhvr>
                                    </p:animEffect>
                                    <p:anim calcmode="lin" valueType="num">
                                      <p:cBhvr>
                                        <p:cTn id="161" dur="2000"/>
                                        <p:tgtEl>
                                          <p:spTgt spid="17615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62" dur="2000"/>
                                        <p:tgtEl>
                                          <p:spTgt spid="176152"/>
                                        </p:tgtEl>
                                        <p:attrNameLst>
                                          <p:attrName>ppt_h</p:attrName>
                                        </p:attrNameLst>
                                      </p:cBhvr>
                                      <p:tavLst>
                                        <p:tav tm="0">
                                          <p:val>
                                            <p:strVal val="ppt_h"/>
                                          </p:val>
                                        </p:tav>
                                        <p:tav tm="100000">
                                          <p:val>
                                            <p:strVal val="ppt_h"/>
                                          </p:val>
                                        </p:tav>
                                      </p:tavLst>
                                    </p:anim>
                                    <p:set>
                                      <p:cBhvr>
                                        <p:cTn id="163" dur="1" fill="hold">
                                          <p:stCondLst>
                                            <p:cond delay="1999"/>
                                          </p:stCondLst>
                                        </p:cTn>
                                        <p:tgtEl>
                                          <p:spTgt spid="176152"/>
                                        </p:tgtEl>
                                        <p:attrNameLst>
                                          <p:attrName>style.visibility</p:attrName>
                                        </p:attrNameLst>
                                      </p:cBhvr>
                                      <p:to>
                                        <p:strVal val="hidden"/>
                                      </p:to>
                                    </p:set>
                                  </p:childTnLst>
                                </p:cTn>
                              </p:par>
                            </p:childTnLst>
                          </p:cTn>
                        </p:par>
                        <p:par>
                          <p:cTn id="164" fill="hold">
                            <p:stCondLst>
                              <p:cond delay="2000"/>
                            </p:stCondLst>
                            <p:childTnLst>
                              <p:par>
                                <p:cTn id="165" presetID="45" presetClass="entr" presetSubtype="0" fill="hold" grpId="0" nodeType="afterEffect">
                                  <p:stCondLst>
                                    <p:cond delay="0"/>
                                  </p:stCondLst>
                                  <p:iterate type="lt">
                                    <p:tmPct val="10000"/>
                                  </p:iterate>
                                  <p:childTnLst>
                                    <p:set>
                                      <p:cBhvr>
                                        <p:cTn id="166" dur="1" fill="hold">
                                          <p:stCondLst>
                                            <p:cond delay="0"/>
                                          </p:stCondLst>
                                        </p:cTn>
                                        <p:tgtEl>
                                          <p:spTgt spid="176159"/>
                                        </p:tgtEl>
                                        <p:attrNameLst>
                                          <p:attrName>style.visibility</p:attrName>
                                        </p:attrNameLst>
                                      </p:cBhvr>
                                      <p:to>
                                        <p:strVal val="visible"/>
                                      </p:to>
                                    </p:set>
                                    <p:animEffect transition="in" filter="fade">
                                      <p:cBhvr>
                                        <p:cTn id="167" dur="2000"/>
                                        <p:tgtEl>
                                          <p:spTgt spid="176159"/>
                                        </p:tgtEl>
                                      </p:cBhvr>
                                    </p:animEffect>
                                    <p:anim calcmode="lin" valueType="num">
                                      <p:cBhvr>
                                        <p:cTn id="168" dur="2000" fill="hold"/>
                                        <p:tgtEl>
                                          <p:spTgt spid="176159"/>
                                        </p:tgtEl>
                                        <p:attrNameLst>
                                          <p:attrName>ppt_w</p:attrName>
                                        </p:attrNameLst>
                                      </p:cBhvr>
                                      <p:tavLst>
                                        <p:tav tm="0" fmla="#ppt_w*sin(2.5*pi*$)">
                                          <p:val>
                                            <p:fltVal val="0"/>
                                          </p:val>
                                        </p:tav>
                                        <p:tav tm="100000">
                                          <p:val>
                                            <p:fltVal val="1"/>
                                          </p:val>
                                        </p:tav>
                                      </p:tavLst>
                                    </p:anim>
                                    <p:anim calcmode="lin" valueType="num">
                                      <p:cBhvr>
                                        <p:cTn id="169" dur="2000" fill="hold"/>
                                        <p:tgtEl>
                                          <p:spTgt spid="176159"/>
                                        </p:tgtEl>
                                        <p:attrNameLst>
                                          <p:attrName>ppt_h</p:attrName>
                                        </p:attrNameLst>
                                      </p:cBhvr>
                                      <p:tavLst>
                                        <p:tav tm="0">
                                          <p:val>
                                            <p:strVal val="#ppt_h"/>
                                          </p:val>
                                        </p:tav>
                                        <p:tav tm="100000">
                                          <p:val>
                                            <p:strVal val="#ppt_h"/>
                                          </p:val>
                                        </p:tav>
                                      </p:tavLst>
                                    </p:anim>
                                  </p:childTnLst>
                                </p:cTn>
                              </p:par>
                              <p:par>
                                <p:cTn id="170" presetID="45" presetClass="entr" presetSubtype="0" fill="hold" grpId="0" nodeType="withEffect">
                                  <p:stCondLst>
                                    <p:cond delay="0"/>
                                  </p:stCondLst>
                                  <p:iterate type="lt">
                                    <p:tmPct val="10000"/>
                                  </p:iterate>
                                  <p:childTnLst>
                                    <p:set>
                                      <p:cBhvr>
                                        <p:cTn id="171" dur="1" fill="hold">
                                          <p:stCondLst>
                                            <p:cond delay="0"/>
                                          </p:stCondLst>
                                        </p:cTn>
                                        <p:tgtEl>
                                          <p:spTgt spid="176157"/>
                                        </p:tgtEl>
                                        <p:attrNameLst>
                                          <p:attrName>style.visibility</p:attrName>
                                        </p:attrNameLst>
                                      </p:cBhvr>
                                      <p:to>
                                        <p:strVal val="visible"/>
                                      </p:to>
                                    </p:set>
                                    <p:animEffect transition="in" filter="fade">
                                      <p:cBhvr>
                                        <p:cTn id="172" dur="2000"/>
                                        <p:tgtEl>
                                          <p:spTgt spid="176157"/>
                                        </p:tgtEl>
                                      </p:cBhvr>
                                    </p:animEffect>
                                    <p:anim calcmode="lin" valueType="num">
                                      <p:cBhvr>
                                        <p:cTn id="173" dur="2000" fill="hold"/>
                                        <p:tgtEl>
                                          <p:spTgt spid="176157"/>
                                        </p:tgtEl>
                                        <p:attrNameLst>
                                          <p:attrName>ppt_w</p:attrName>
                                        </p:attrNameLst>
                                      </p:cBhvr>
                                      <p:tavLst>
                                        <p:tav tm="0" fmla="#ppt_w*sin(2.5*pi*$)">
                                          <p:val>
                                            <p:fltVal val="0"/>
                                          </p:val>
                                        </p:tav>
                                        <p:tav tm="100000">
                                          <p:val>
                                            <p:fltVal val="1"/>
                                          </p:val>
                                        </p:tav>
                                      </p:tavLst>
                                    </p:anim>
                                    <p:anim calcmode="lin" valueType="num">
                                      <p:cBhvr>
                                        <p:cTn id="174" dur="2000" fill="hold"/>
                                        <p:tgtEl>
                                          <p:spTgt spid="176157"/>
                                        </p:tgtEl>
                                        <p:attrNameLst>
                                          <p:attrName>ppt_h</p:attrName>
                                        </p:attrNameLst>
                                      </p:cBhvr>
                                      <p:tavLst>
                                        <p:tav tm="0">
                                          <p:val>
                                            <p:strVal val="#ppt_h"/>
                                          </p:val>
                                        </p:tav>
                                        <p:tav tm="100000">
                                          <p:val>
                                            <p:strVal val="#ppt_h"/>
                                          </p:val>
                                        </p:tav>
                                      </p:tavLst>
                                    </p:anim>
                                  </p:childTnLst>
                                </p:cTn>
                              </p:par>
                              <p:par>
                                <p:cTn id="175" presetID="45" presetClass="entr" presetSubtype="0" fill="hold" grpId="0" nodeType="withEffect">
                                  <p:stCondLst>
                                    <p:cond delay="0"/>
                                  </p:stCondLst>
                                  <p:iterate type="lt">
                                    <p:tmPct val="10000"/>
                                  </p:iterate>
                                  <p:childTnLst>
                                    <p:set>
                                      <p:cBhvr>
                                        <p:cTn id="176" dur="1" fill="hold">
                                          <p:stCondLst>
                                            <p:cond delay="0"/>
                                          </p:stCondLst>
                                        </p:cTn>
                                        <p:tgtEl>
                                          <p:spTgt spid="176155"/>
                                        </p:tgtEl>
                                        <p:attrNameLst>
                                          <p:attrName>style.visibility</p:attrName>
                                        </p:attrNameLst>
                                      </p:cBhvr>
                                      <p:to>
                                        <p:strVal val="visible"/>
                                      </p:to>
                                    </p:set>
                                    <p:animEffect transition="in" filter="fade">
                                      <p:cBhvr>
                                        <p:cTn id="177" dur="2000"/>
                                        <p:tgtEl>
                                          <p:spTgt spid="176155"/>
                                        </p:tgtEl>
                                      </p:cBhvr>
                                    </p:animEffect>
                                    <p:anim calcmode="lin" valueType="num">
                                      <p:cBhvr>
                                        <p:cTn id="178" dur="2000" fill="hold"/>
                                        <p:tgtEl>
                                          <p:spTgt spid="176155"/>
                                        </p:tgtEl>
                                        <p:attrNameLst>
                                          <p:attrName>ppt_w</p:attrName>
                                        </p:attrNameLst>
                                      </p:cBhvr>
                                      <p:tavLst>
                                        <p:tav tm="0" fmla="#ppt_w*sin(2.5*pi*$)">
                                          <p:val>
                                            <p:fltVal val="0"/>
                                          </p:val>
                                        </p:tav>
                                        <p:tav tm="100000">
                                          <p:val>
                                            <p:fltVal val="1"/>
                                          </p:val>
                                        </p:tav>
                                      </p:tavLst>
                                    </p:anim>
                                    <p:anim calcmode="lin" valueType="num">
                                      <p:cBhvr>
                                        <p:cTn id="179" dur="2000" fill="hold"/>
                                        <p:tgtEl>
                                          <p:spTgt spid="176155"/>
                                        </p:tgtEl>
                                        <p:attrNameLst>
                                          <p:attrName>ppt_h</p:attrName>
                                        </p:attrNameLst>
                                      </p:cBhvr>
                                      <p:tavLst>
                                        <p:tav tm="0">
                                          <p:val>
                                            <p:strVal val="#ppt_h"/>
                                          </p:val>
                                        </p:tav>
                                        <p:tav tm="100000">
                                          <p:val>
                                            <p:strVal val="#ppt_h"/>
                                          </p:val>
                                        </p:tav>
                                      </p:tavLst>
                                    </p:anim>
                                  </p:childTnLst>
                                </p:cTn>
                              </p:par>
                              <p:par>
                                <p:cTn id="180" presetID="45" presetClass="entr" presetSubtype="0" fill="hold" grpId="0" nodeType="withEffect">
                                  <p:stCondLst>
                                    <p:cond delay="0"/>
                                  </p:stCondLst>
                                  <p:iterate type="lt">
                                    <p:tmPct val="10000"/>
                                  </p:iterate>
                                  <p:childTnLst>
                                    <p:set>
                                      <p:cBhvr>
                                        <p:cTn id="181" dur="1" fill="hold">
                                          <p:stCondLst>
                                            <p:cond delay="0"/>
                                          </p:stCondLst>
                                        </p:cTn>
                                        <p:tgtEl>
                                          <p:spTgt spid="176156"/>
                                        </p:tgtEl>
                                        <p:attrNameLst>
                                          <p:attrName>style.visibility</p:attrName>
                                        </p:attrNameLst>
                                      </p:cBhvr>
                                      <p:to>
                                        <p:strVal val="visible"/>
                                      </p:to>
                                    </p:set>
                                    <p:animEffect transition="in" filter="fade">
                                      <p:cBhvr>
                                        <p:cTn id="182" dur="2000"/>
                                        <p:tgtEl>
                                          <p:spTgt spid="176156"/>
                                        </p:tgtEl>
                                      </p:cBhvr>
                                    </p:animEffect>
                                    <p:anim calcmode="lin" valueType="num">
                                      <p:cBhvr>
                                        <p:cTn id="183" dur="2000" fill="hold"/>
                                        <p:tgtEl>
                                          <p:spTgt spid="176156"/>
                                        </p:tgtEl>
                                        <p:attrNameLst>
                                          <p:attrName>ppt_w</p:attrName>
                                        </p:attrNameLst>
                                      </p:cBhvr>
                                      <p:tavLst>
                                        <p:tav tm="0" fmla="#ppt_w*sin(2.5*pi*$)">
                                          <p:val>
                                            <p:fltVal val="0"/>
                                          </p:val>
                                        </p:tav>
                                        <p:tav tm="100000">
                                          <p:val>
                                            <p:fltVal val="1"/>
                                          </p:val>
                                        </p:tav>
                                      </p:tavLst>
                                    </p:anim>
                                    <p:anim calcmode="lin" valueType="num">
                                      <p:cBhvr>
                                        <p:cTn id="184" dur="2000" fill="hold"/>
                                        <p:tgtEl>
                                          <p:spTgt spid="176156"/>
                                        </p:tgtEl>
                                        <p:attrNameLst>
                                          <p:attrName>ppt_h</p:attrName>
                                        </p:attrNameLst>
                                      </p:cBhvr>
                                      <p:tavLst>
                                        <p:tav tm="0">
                                          <p:val>
                                            <p:strVal val="#ppt_h"/>
                                          </p:val>
                                        </p:tav>
                                        <p:tav tm="100000">
                                          <p:val>
                                            <p:strVal val="#ppt_h"/>
                                          </p:val>
                                        </p:tav>
                                      </p:tavLst>
                                    </p:anim>
                                  </p:childTnLst>
                                </p:cTn>
                              </p:par>
                            </p:childTnLst>
                          </p:cTn>
                        </p:par>
                      </p:childTnLst>
                    </p:cTn>
                  </p:par>
                  <p:par>
                    <p:cTn id="185" fill="hold">
                      <p:stCondLst>
                        <p:cond delay="indefinite"/>
                      </p:stCondLst>
                      <p:childTnLst>
                        <p:par>
                          <p:cTn id="186" fill="hold">
                            <p:stCondLst>
                              <p:cond delay="0"/>
                            </p:stCondLst>
                            <p:childTnLst>
                              <p:par>
                                <p:cTn id="187" presetID="9" presetClass="exit" presetSubtype="0" fill="hold" grpId="0" nodeType="clickEffect">
                                  <p:stCondLst>
                                    <p:cond delay="0"/>
                                  </p:stCondLst>
                                  <p:childTnLst>
                                    <p:animEffect transition="out" filter="dissolve">
                                      <p:cBhvr>
                                        <p:cTn id="188" dur="500"/>
                                        <p:tgtEl>
                                          <p:spTgt spid="176147"/>
                                        </p:tgtEl>
                                      </p:cBhvr>
                                    </p:animEffect>
                                    <p:set>
                                      <p:cBhvr>
                                        <p:cTn id="189" dur="1" fill="hold">
                                          <p:stCondLst>
                                            <p:cond delay="499"/>
                                          </p:stCondLst>
                                        </p:cTn>
                                        <p:tgtEl>
                                          <p:spTgt spid="176147"/>
                                        </p:tgtEl>
                                        <p:attrNameLst>
                                          <p:attrName>style.visibility</p:attrName>
                                        </p:attrNameLst>
                                      </p:cBhvr>
                                      <p:to>
                                        <p:strVal val="hidden"/>
                                      </p:to>
                                    </p:set>
                                  </p:childTnLst>
                                </p:cTn>
                              </p:par>
                            </p:childTnLst>
                          </p:cTn>
                        </p:par>
                        <p:par>
                          <p:cTn id="190" fill="hold">
                            <p:stCondLst>
                              <p:cond delay="500"/>
                            </p:stCondLst>
                            <p:childTnLst>
                              <p:par>
                                <p:cTn id="191" presetID="38" presetClass="entr" presetSubtype="0" accel="50000" fill="hold" grpId="0" nodeType="afterEffect">
                                  <p:stCondLst>
                                    <p:cond delay="0"/>
                                  </p:stCondLst>
                                  <p:iterate type="lt">
                                    <p:tmPct val="50000"/>
                                  </p:iterate>
                                  <p:childTnLst>
                                    <p:set>
                                      <p:cBhvr>
                                        <p:cTn id="192" dur="1" fill="hold">
                                          <p:stCondLst>
                                            <p:cond delay="0"/>
                                          </p:stCondLst>
                                        </p:cTn>
                                        <p:tgtEl>
                                          <p:spTgt spid="176165"/>
                                        </p:tgtEl>
                                        <p:attrNameLst>
                                          <p:attrName>style.visibility</p:attrName>
                                        </p:attrNameLst>
                                      </p:cBhvr>
                                      <p:to>
                                        <p:strVal val="visible"/>
                                      </p:to>
                                    </p:set>
                                    <p:set>
                                      <p:cBhvr>
                                        <p:cTn id="193" dur="455" fill="hold">
                                          <p:stCondLst>
                                            <p:cond delay="0"/>
                                          </p:stCondLst>
                                        </p:cTn>
                                        <p:tgtEl>
                                          <p:spTgt spid="176165"/>
                                        </p:tgtEl>
                                        <p:attrNameLst>
                                          <p:attrName>style.rotation</p:attrName>
                                        </p:attrNameLst>
                                      </p:cBhvr>
                                      <p:to>
                                        <p:strVal val="-45.0"/>
                                      </p:to>
                                    </p:set>
                                    <p:anim calcmode="lin" valueType="num">
                                      <p:cBhvr>
                                        <p:cTn id="194" dur="455" fill="hold">
                                          <p:stCondLst>
                                            <p:cond delay="455"/>
                                          </p:stCondLst>
                                        </p:cTn>
                                        <p:tgtEl>
                                          <p:spTgt spid="176165"/>
                                        </p:tgtEl>
                                        <p:attrNameLst>
                                          <p:attrName>style.rotation</p:attrName>
                                        </p:attrNameLst>
                                      </p:cBhvr>
                                      <p:tavLst>
                                        <p:tav tm="0">
                                          <p:val>
                                            <p:fltVal val="-45"/>
                                          </p:val>
                                        </p:tav>
                                        <p:tav tm="69900">
                                          <p:val>
                                            <p:fltVal val="45"/>
                                          </p:val>
                                        </p:tav>
                                        <p:tav tm="100000">
                                          <p:val>
                                            <p:fltVal val="0"/>
                                          </p:val>
                                        </p:tav>
                                      </p:tavLst>
                                    </p:anim>
                                    <p:anim calcmode="lin" valueType="num">
                                      <p:cBhvr>
                                        <p:cTn id="195" dur="455" fill="hold">
                                          <p:stCondLst>
                                            <p:cond delay="0"/>
                                          </p:stCondLst>
                                        </p:cTn>
                                        <p:tgtEl>
                                          <p:spTgt spid="176165"/>
                                        </p:tgtEl>
                                        <p:attrNameLst>
                                          <p:attrName>ppt_y</p:attrName>
                                        </p:attrNameLst>
                                      </p:cBhvr>
                                      <p:tavLst>
                                        <p:tav tm="0">
                                          <p:val>
                                            <p:strVal val="#ppt_y-1"/>
                                          </p:val>
                                        </p:tav>
                                        <p:tav tm="100000">
                                          <p:val>
                                            <p:strVal val="#ppt_y-(0.354*#ppt_w-0.172*#ppt_h)"/>
                                          </p:val>
                                        </p:tav>
                                      </p:tavLst>
                                    </p:anim>
                                    <p:anim calcmode="lin" valueType="num">
                                      <p:cBhvr>
                                        <p:cTn id="196" dur="156" decel="50000" autoRev="1" fill="hold">
                                          <p:stCondLst>
                                            <p:cond delay="455"/>
                                          </p:stCondLst>
                                        </p:cTn>
                                        <p:tgtEl>
                                          <p:spTgt spid="176165"/>
                                        </p:tgtEl>
                                        <p:attrNameLst>
                                          <p:attrName>ppt_y</p:attrName>
                                        </p:attrNameLst>
                                      </p:cBhvr>
                                      <p:tavLst>
                                        <p:tav tm="0">
                                          <p:val>
                                            <p:strVal val="#ppt_y-(0.354*#ppt_w-0.172*#ppt_h)"/>
                                          </p:val>
                                        </p:tav>
                                        <p:tav tm="100000">
                                          <p:val>
                                            <p:strVal val="#ppt_y-(0.354*#ppt_w-0.172*#ppt_h)-#ppt_h/2"/>
                                          </p:val>
                                        </p:tav>
                                      </p:tavLst>
                                    </p:anim>
                                    <p:anim calcmode="lin" valueType="num">
                                      <p:cBhvr>
                                        <p:cTn id="197" dur="136" fill="hold">
                                          <p:stCondLst>
                                            <p:cond delay="864"/>
                                          </p:stCondLst>
                                        </p:cTn>
                                        <p:tgtEl>
                                          <p:spTgt spid="176165"/>
                                        </p:tgtEl>
                                        <p:attrNameLst>
                                          <p:attrName>ppt_y</p:attrName>
                                        </p:attrNameLst>
                                      </p:cBhvr>
                                      <p:tavLst>
                                        <p:tav tm="0">
                                          <p:val>
                                            <p:strVal val="#ppt_y-(0.354*#ppt_w-0.172*#ppt_h)"/>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presetID="9" presetClass="exit" presetSubtype="0" fill="hold" grpId="0" nodeType="clickEffect">
                                  <p:stCondLst>
                                    <p:cond delay="0"/>
                                  </p:stCondLst>
                                  <p:childTnLst>
                                    <p:animEffect transition="out" filter="dissolve">
                                      <p:cBhvr>
                                        <p:cTn id="201" dur="500"/>
                                        <p:tgtEl>
                                          <p:spTgt spid="176151"/>
                                        </p:tgtEl>
                                      </p:cBhvr>
                                    </p:animEffect>
                                    <p:set>
                                      <p:cBhvr>
                                        <p:cTn id="202" dur="1" fill="hold">
                                          <p:stCondLst>
                                            <p:cond delay="499"/>
                                          </p:stCondLst>
                                        </p:cTn>
                                        <p:tgtEl>
                                          <p:spTgt spid="176151"/>
                                        </p:tgtEl>
                                        <p:attrNameLst>
                                          <p:attrName>style.visibility</p:attrName>
                                        </p:attrNameLst>
                                      </p:cBhvr>
                                      <p:to>
                                        <p:strVal val="hidden"/>
                                      </p:to>
                                    </p:set>
                                  </p:childTnLst>
                                </p:cTn>
                              </p:par>
                            </p:childTnLst>
                          </p:cTn>
                        </p:par>
                        <p:par>
                          <p:cTn id="203" fill="hold">
                            <p:stCondLst>
                              <p:cond delay="500"/>
                            </p:stCondLst>
                            <p:childTnLst>
                              <p:par>
                                <p:cTn id="204" presetID="38" presetClass="entr" presetSubtype="0" accel="50000" fill="hold" grpId="0" nodeType="afterEffect">
                                  <p:stCondLst>
                                    <p:cond delay="0"/>
                                  </p:stCondLst>
                                  <p:iterate type="lt">
                                    <p:tmPct val="50000"/>
                                  </p:iterate>
                                  <p:childTnLst>
                                    <p:set>
                                      <p:cBhvr>
                                        <p:cTn id="205" dur="1" fill="hold">
                                          <p:stCondLst>
                                            <p:cond delay="0"/>
                                          </p:stCondLst>
                                        </p:cTn>
                                        <p:tgtEl>
                                          <p:spTgt spid="176168"/>
                                        </p:tgtEl>
                                        <p:attrNameLst>
                                          <p:attrName>style.visibility</p:attrName>
                                        </p:attrNameLst>
                                      </p:cBhvr>
                                      <p:to>
                                        <p:strVal val="visible"/>
                                      </p:to>
                                    </p:set>
                                    <p:set>
                                      <p:cBhvr>
                                        <p:cTn id="206" dur="455" fill="hold">
                                          <p:stCondLst>
                                            <p:cond delay="0"/>
                                          </p:stCondLst>
                                        </p:cTn>
                                        <p:tgtEl>
                                          <p:spTgt spid="176168"/>
                                        </p:tgtEl>
                                        <p:attrNameLst>
                                          <p:attrName>style.rotation</p:attrName>
                                        </p:attrNameLst>
                                      </p:cBhvr>
                                      <p:to>
                                        <p:strVal val="-45.0"/>
                                      </p:to>
                                    </p:set>
                                    <p:anim calcmode="lin" valueType="num">
                                      <p:cBhvr>
                                        <p:cTn id="207" dur="455" fill="hold">
                                          <p:stCondLst>
                                            <p:cond delay="455"/>
                                          </p:stCondLst>
                                        </p:cTn>
                                        <p:tgtEl>
                                          <p:spTgt spid="176168"/>
                                        </p:tgtEl>
                                        <p:attrNameLst>
                                          <p:attrName>style.rotation</p:attrName>
                                        </p:attrNameLst>
                                      </p:cBhvr>
                                      <p:tavLst>
                                        <p:tav tm="0">
                                          <p:val>
                                            <p:fltVal val="-45"/>
                                          </p:val>
                                        </p:tav>
                                        <p:tav tm="69900">
                                          <p:val>
                                            <p:fltVal val="45"/>
                                          </p:val>
                                        </p:tav>
                                        <p:tav tm="100000">
                                          <p:val>
                                            <p:fltVal val="0"/>
                                          </p:val>
                                        </p:tav>
                                      </p:tavLst>
                                    </p:anim>
                                    <p:anim calcmode="lin" valueType="num">
                                      <p:cBhvr>
                                        <p:cTn id="208" dur="455" fill="hold">
                                          <p:stCondLst>
                                            <p:cond delay="0"/>
                                          </p:stCondLst>
                                        </p:cTn>
                                        <p:tgtEl>
                                          <p:spTgt spid="176168"/>
                                        </p:tgtEl>
                                        <p:attrNameLst>
                                          <p:attrName>ppt_y</p:attrName>
                                        </p:attrNameLst>
                                      </p:cBhvr>
                                      <p:tavLst>
                                        <p:tav tm="0">
                                          <p:val>
                                            <p:strVal val="#ppt_y-1"/>
                                          </p:val>
                                        </p:tav>
                                        <p:tav tm="100000">
                                          <p:val>
                                            <p:strVal val="#ppt_y-(0.354*#ppt_w-0.172*#ppt_h)"/>
                                          </p:val>
                                        </p:tav>
                                      </p:tavLst>
                                    </p:anim>
                                    <p:anim calcmode="lin" valueType="num">
                                      <p:cBhvr>
                                        <p:cTn id="209" dur="156" decel="50000" autoRev="1" fill="hold">
                                          <p:stCondLst>
                                            <p:cond delay="455"/>
                                          </p:stCondLst>
                                        </p:cTn>
                                        <p:tgtEl>
                                          <p:spTgt spid="176168"/>
                                        </p:tgtEl>
                                        <p:attrNameLst>
                                          <p:attrName>ppt_y</p:attrName>
                                        </p:attrNameLst>
                                      </p:cBhvr>
                                      <p:tavLst>
                                        <p:tav tm="0">
                                          <p:val>
                                            <p:strVal val="#ppt_y-(0.354*#ppt_w-0.172*#ppt_h)"/>
                                          </p:val>
                                        </p:tav>
                                        <p:tav tm="100000">
                                          <p:val>
                                            <p:strVal val="#ppt_y-(0.354*#ppt_w-0.172*#ppt_h)-#ppt_h/2"/>
                                          </p:val>
                                        </p:tav>
                                      </p:tavLst>
                                    </p:anim>
                                    <p:anim calcmode="lin" valueType="num">
                                      <p:cBhvr>
                                        <p:cTn id="210" dur="136" fill="hold">
                                          <p:stCondLst>
                                            <p:cond delay="864"/>
                                          </p:stCondLst>
                                        </p:cTn>
                                        <p:tgtEl>
                                          <p:spTgt spid="17616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6" grpId="0"/>
      <p:bldP spid="176142" grpId="0"/>
      <p:bldP spid="176142" grpId="1"/>
      <p:bldP spid="176144" grpId="0"/>
      <p:bldP spid="176144" grpId="1"/>
      <p:bldP spid="176145" grpId="0"/>
      <p:bldP spid="176145" grpId="1"/>
      <p:bldP spid="176146" grpId="0"/>
      <p:bldP spid="176146" grpId="1"/>
      <p:bldP spid="176137" grpId="0"/>
      <p:bldP spid="176167" grpId="0"/>
      <p:bldP spid="176135" grpId="0"/>
      <p:bldP spid="176152" grpId="0"/>
      <p:bldP spid="176152" grpId="1"/>
      <p:bldP spid="176150" grpId="0"/>
      <p:bldP spid="176150" grpId="1"/>
      <p:bldP spid="176151" grpId="0"/>
      <p:bldP spid="176151" grpId="1"/>
      <p:bldP spid="176148" grpId="0"/>
      <p:bldP spid="176148" grpId="1"/>
      <p:bldP spid="176149" grpId="0"/>
      <p:bldP spid="176149" grpId="1"/>
      <p:bldP spid="176160" grpId="0"/>
      <p:bldP spid="176160" grpId="1"/>
      <p:bldP spid="176160" grpId="2"/>
      <p:bldP spid="176161" grpId="0"/>
      <p:bldP spid="176162" grpId="0"/>
      <p:bldP spid="176163" grpId="0"/>
      <p:bldP spid="176159" grpId="0"/>
      <p:bldP spid="176157" grpId="0"/>
      <p:bldP spid="176141" grpId="0"/>
      <p:bldP spid="176141" grpId="1"/>
      <p:bldP spid="176143" grpId="0"/>
      <p:bldP spid="176143" grpId="1"/>
      <p:bldP spid="176147" grpId="0"/>
      <p:bldP spid="176147" grpId="1"/>
      <p:bldP spid="176153" grpId="0"/>
      <p:bldP spid="176153" grpId="1"/>
      <p:bldP spid="176154" grpId="0"/>
      <p:bldP spid="176155" grpId="0"/>
      <p:bldP spid="176156" grpId="0"/>
      <p:bldP spid="176158" grpId="0"/>
      <p:bldP spid="176158" grpId="1"/>
      <p:bldP spid="176158" grpId="2"/>
      <p:bldP spid="176164" grpId="0"/>
      <p:bldP spid="176165" grpId="0"/>
      <p:bldP spid="176166" grpId="0"/>
      <p:bldP spid="176166" grpId="1"/>
      <p:bldP spid="176166" grpId="2"/>
      <p:bldP spid="17616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10"/>
          <p:cNvSpPr txBox="1"/>
          <p:nvPr/>
        </p:nvSpPr>
        <p:spPr>
          <a:xfrm>
            <a:off x="914400" y="4038600"/>
            <a:ext cx="2743200" cy="396875"/>
          </a:xfrm>
          <a:prstGeom prst="rect">
            <a:avLst/>
          </a:prstGeom>
          <a:noFill/>
          <a:ln w="9525">
            <a:noFill/>
          </a:ln>
        </p:spPr>
        <p:txBody>
          <a:bodyPr anchor="t">
            <a:spAutoFit/>
          </a:bodyPr>
          <a:lstStyle/>
          <a:p>
            <a:pPr>
              <a:spcBef>
                <a:spcPct val="50000"/>
              </a:spcBef>
            </a:pPr>
            <a:r>
              <a:rPr lang="zh-CN" altLang="en-US" sz="2000" b="1" dirty="0">
                <a:solidFill>
                  <a:srgbClr val="0000FF"/>
                </a:solidFill>
                <a:latin typeface="Arial" panose="020B0604020202020204" pitchFamily="34" charset="0"/>
                <a:ea typeface="宋体" panose="02010600030101010101" pitchFamily="2" charset="-122"/>
              </a:rPr>
              <a:t>变异后子代个体：</a:t>
            </a:r>
          </a:p>
        </p:txBody>
      </p:sp>
      <p:sp>
        <p:nvSpPr>
          <p:cNvPr id="67586" name="Rectangle 6"/>
          <p:cNvSpPr/>
          <p:nvPr/>
        </p:nvSpPr>
        <p:spPr>
          <a:xfrm>
            <a:off x="3048000" y="3276600"/>
            <a:ext cx="3435350" cy="519113"/>
          </a:xfrm>
          <a:prstGeom prst="rect">
            <a:avLst/>
          </a:prstGeom>
          <a:noFill/>
          <a:ln w="9525">
            <a:noFill/>
          </a:ln>
        </p:spPr>
        <p:txBody>
          <a:bodyPr wrap="none" anchor="t">
            <a:spAutoFit/>
          </a:bodyPr>
          <a:lstStyle/>
          <a:p>
            <a:r>
              <a:rPr lang="en-US" altLang="zh-CN" sz="2800" b="1" dirty="0">
                <a:solidFill>
                  <a:srgbClr val="0000FF"/>
                </a:solidFill>
                <a:latin typeface="Arial" panose="020B0604020202020204" pitchFamily="34" charset="0"/>
                <a:ea typeface="宋体" panose="02010600030101010101" pitchFamily="2" charset="-122"/>
              </a:rPr>
              <a:t>5 6 7 </a:t>
            </a:r>
            <a:r>
              <a:rPr lang="en-US" altLang="zh-CN" sz="2800" dirty="0">
                <a:solidFill>
                  <a:srgbClr val="0000FF"/>
                </a:solidFill>
                <a:latin typeface="Arial" panose="020B0604020202020204" pitchFamily="34" charset="0"/>
                <a:ea typeface="宋体" panose="02010600030101010101" pitchFamily="2" charset="-122"/>
              </a:rPr>
              <a:t>|</a:t>
            </a:r>
            <a:r>
              <a:rPr lang="en-US" altLang="zh-CN" sz="2800" b="1" dirty="0">
                <a:solidFill>
                  <a:srgbClr val="0000FF"/>
                </a:solidFill>
                <a:latin typeface="Arial" panose="020B0604020202020204" pitchFamily="34" charset="0"/>
                <a:ea typeface="宋体" panose="02010600030101010101" pitchFamily="2" charset="-122"/>
              </a:rPr>
              <a:t> 8 4 1 2 </a:t>
            </a:r>
            <a:r>
              <a:rPr lang="en-US" altLang="zh-CN" sz="2800" dirty="0">
                <a:solidFill>
                  <a:srgbClr val="0000FF"/>
                </a:solidFill>
                <a:latin typeface="Arial" panose="020B0604020202020204" pitchFamily="34" charset="0"/>
                <a:ea typeface="宋体" panose="02010600030101010101" pitchFamily="2" charset="-122"/>
              </a:rPr>
              <a:t>|</a:t>
            </a:r>
            <a:r>
              <a:rPr lang="en-US" altLang="zh-CN" sz="2800" b="1" dirty="0">
                <a:solidFill>
                  <a:srgbClr val="0000FF"/>
                </a:solidFill>
                <a:latin typeface="Arial" panose="020B0604020202020204" pitchFamily="34" charset="0"/>
                <a:ea typeface="宋体" panose="02010600030101010101" pitchFamily="2" charset="-122"/>
              </a:rPr>
              <a:t> 3 9 0</a:t>
            </a:r>
            <a:endParaRPr lang="zh-CN" altLang="en-US" sz="2800" b="1" dirty="0">
              <a:solidFill>
                <a:srgbClr val="0000FF"/>
              </a:solidFill>
              <a:latin typeface="Arial" panose="020B0604020202020204" pitchFamily="34" charset="0"/>
              <a:ea typeface="宋体" panose="02010600030101010101" pitchFamily="2" charset="-122"/>
            </a:endParaRPr>
          </a:p>
        </p:txBody>
      </p:sp>
      <p:sp>
        <p:nvSpPr>
          <p:cNvPr id="67587"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0000FF"/>
                </a:solidFill>
                <a:ea typeface="宋体" panose="02010600030101010101" pitchFamily="2" charset="-122"/>
              </a:rPr>
              <a:t>4 </a:t>
            </a:r>
            <a:r>
              <a:rPr lang="zh-CN" altLang="en-US" dirty="0">
                <a:solidFill>
                  <a:srgbClr val="0000FF"/>
                </a:solidFill>
                <a:ea typeface="宋体" panose="02010600030101010101" pitchFamily="2" charset="-122"/>
              </a:rPr>
              <a:t>遗传算法求解巡回旅行商问题</a:t>
            </a:r>
          </a:p>
        </p:txBody>
      </p:sp>
      <p:sp>
        <p:nvSpPr>
          <p:cNvPr id="67588" name="Rectangle 3"/>
          <p:cNvSpPr>
            <a:spLocks noGrp="1"/>
          </p:cNvSpPr>
          <p:nvPr>
            <p:ph idx="1"/>
          </p:nvPr>
        </p:nvSpPr>
        <p:spPr>
          <a:xfrm>
            <a:off x="609600" y="1600200"/>
            <a:ext cx="8001000" cy="1676400"/>
          </a:xfrm>
        </p:spPr>
        <p:txBody>
          <a:bodyPr wrap="square" lIns="91440" tIns="45720" rIns="91440" bIns="45720" anchor="t"/>
          <a:lstStyle/>
          <a:p>
            <a:pPr marL="0" indent="0" eaLnBrk="1" hangingPunct="1">
              <a:buNone/>
            </a:pPr>
            <a:r>
              <a:rPr lang="zh-CN" altLang="en-US" sz="2000" dirty="0">
                <a:solidFill>
                  <a:srgbClr val="0000FF"/>
                </a:solidFill>
                <a:ea typeface="宋体" panose="02010600030101010101" pitchFamily="2" charset="-122"/>
              </a:rPr>
              <a:t>       变异操作中，若变异后子代的适应度值更加优异，则保留子代染色体，否则仍保留父代染色体。本例中，采用倒置变异法。例如：假设当前个体为</a:t>
            </a:r>
            <a:r>
              <a:rPr lang="zh-CN" altLang="en-US" sz="2000" dirty="0">
                <a:solidFill>
                  <a:srgbClr val="0000FF"/>
                </a:solidFill>
                <a:latin typeface="Times New Roman" panose="02020603050405020304" pitchFamily="18" charset="0"/>
                <a:ea typeface="宋体" panose="02010600030101010101" pitchFamily="2" charset="-122"/>
              </a:rPr>
              <a:t>“</a:t>
            </a:r>
            <a:r>
              <a:rPr lang="en-US" altLang="zh-CN" sz="2000" dirty="0">
                <a:solidFill>
                  <a:srgbClr val="0000FF"/>
                </a:solidFill>
                <a:latin typeface="Times New Roman" panose="02020603050405020304" pitchFamily="18" charset="0"/>
                <a:ea typeface="宋体" panose="02010600030101010101" pitchFamily="2" charset="-122"/>
              </a:rPr>
              <a:t>5678412390”</a:t>
            </a:r>
            <a:r>
              <a:rPr lang="zh-CN" altLang="en-US" sz="2000" dirty="0">
                <a:solidFill>
                  <a:srgbClr val="0000FF"/>
                </a:solidFill>
                <a:ea typeface="宋体" panose="02010600030101010101" pitchFamily="2" charset="-122"/>
              </a:rPr>
              <a:t>，如果当前随机值</a:t>
            </a:r>
            <a:r>
              <a:rPr lang="en-US" altLang="zh-CN" sz="2000" dirty="0">
                <a:solidFill>
                  <a:srgbClr val="0000FF"/>
                </a:solidFill>
                <a:latin typeface="Times New Roman" panose="02020603050405020304" pitchFamily="18" charset="0"/>
                <a:ea typeface="宋体" panose="02010600030101010101" pitchFamily="2" charset="-122"/>
              </a:rPr>
              <a:t>p∈</a:t>
            </a:r>
            <a:r>
              <a:rPr lang="en-US" altLang="zh-CN" sz="2000" dirty="0">
                <a:solidFill>
                  <a:srgbClr val="0000FF"/>
                </a:solidFill>
                <a:latin typeface="宋体" panose="02010600030101010101" pitchFamily="2" charset="-122"/>
                <a:ea typeface="宋体" panose="02010600030101010101" pitchFamily="2" charset="-122"/>
              </a:rPr>
              <a:t>[0</a:t>
            </a:r>
            <a:r>
              <a:rPr lang="zh-CN" altLang="en-US" sz="2000" dirty="0">
                <a:solidFill>
                  <a:srgbClr val="0000FF"/>
                </a:solidFill>
                <a:latin typeface="宋体" panose="02010600030101010101" pitchFamily="2" charset="-122"/>
                <a:ea typeface="宋体" panose="02010600030101010101" pitchFamily="2" charset="-122"/>
              </a:rPr>
              <a:t>，</a:t>
            </a:r>
            <a:r>
              <a:rPr lang="en-US" altLang="zh-CN" sz="2000" dirty="0">
                <a:solidFill>
                  <a:srgbClr val="0000FF"/>
                </a:solidFill>
                <a:latin typeface="宋体" panose="02010600030101010101" pitchFamily="2" charset="-122"/>
                <a:ea typeface="宋体" panose="02010600030101010101" pitchFamily="2" charset="-122"/>
              </a:rPr>
              <a:t>1]</a:t>
            </a:r>
            <a:r>
              <a:rPr lang="en-US" altLang="zh-CN" sz="2000" dirty="0">
                <a:solidFill>
                  <a:srgbClr val="0000FF"/>
                </a:solidFill>
                <a:latin typeface="Times New Roman" panose="02020603050405020304" pitchFamily="18" charset="0"/>
                <a:ea typeface="宋体" panose="02010600030101010101" pitchFamily="2" charset="-122"/>
              </a:rPr>
              <a:t>≥p</a:t>
            </a:r>
            <a:r>
              <a:rPr lang="en-US" altLang="zh-CN" sz="2000" baseline="-25000" dirty="0">
                <a:solidFill>
                  <a:srgbClr val="0000FF"/>
                </a:solidFill>
                <a:latin typeface="Times New Roman" panose="02020603050405020304" pitchFamily="18" charset="0"/>
                <a:ea typeface="宋体" panose="02010600030101010101" pitchFamily="2" charset="-122"/>
              </a:rPr>
              <a:t>mutation</a:t>
            </a:r>
            <a:r>
              <a:rPr lang="zh-CN" altLang="en-US" sz="2000" dirty="0">
                <a:solidFill>
                  <a:srgbClr val="0000FF"/>
                </a:solidFill>
                <a:ea typeface="宋体" panose="02010600030101010101" pitchFamily="2" charset="-122"/>
              </a:rPr>
              <a:t>，则随机选择来自同一个体的两个点（设为</a:t>
            </a:r>
            <a:r>
              <a:rPr lang="zh-CN" altLang="en-US" sz="2000" dirty="0">
                <a:solidFill>
                  <a:srgbClr val="0000FF"/>
                </a:solidFill>
                <a:latin typeface="Times New Roman" panose="02020603050405020304" pitchFamily="18" charset="0"/>
                <a:ea typeface="宋体" panose="02010600030101010101" pitchFamily="2" charset="-122"/>
              </a:rPr>
              <a:t>“</a:t>
            </a:r>
            <a:r>
              <a:rPr lang="en-US" altLang="zh-CN" sz="2000" dirty="0">
                <a:solidFill>
                  <a:srgbClr val="0000FF"/>
                </a:solidFill>
                <a:latin typeface="Times New Roman" panose="02020603050405020304" pitchFamily="18" charset="0"/>
                <a:ea typeface="宋体" panose="02010600030101010101" pitchFamily="2" charset="-122"/>
              </a:rPr>
              <a:t>8”</a:t>
            </a:r>
            <a:r>
              <a:rPr lang="zh-CN" altLang="en-US" sz="2000" dirty="0">
                <a:solidFill>
                  <a:srgbClr val="0000FF"/>
                </a:solidFill>
                <a:ea typeface="宋体" panose="02010600030101010101" pitchFamily="2" charset="-122"/>
              </a:rPr>
              <a:t>和</a:t>
            </a:r>
            <a:r>
              <a:rPr lang="zh-CN" altLang="en-US" sz="2000" dirty="0">
                <a:solidFill>
                  <a:srgbClr val="0000FF"/>
                </a:solidFill>
                <a:latin typeface="Times New Roman" panose="02020603050405020304" pitchFamily="18" charset="0"/>
                <a:ea typeface="宋体" panose="02010600030101010101" pitchFamily="2" charset="-122"/>
              </a:rPr>
              <a:t>“</a:t>
            </a:r>
            <a:r>
              <a:rPr lang="en-US" altLang="zh-CN" sz="2000" dirty="0">
                <a:solidFill>
                  <a:srgbClr val="0000FF"/>
                </a:solidFill>
                <a:latin typeface="Times New Roman" panose="02020603050405020304" pitchFamily="18" charset="0"/>
                <a:ea typeface="宋体" panose="02010600030101010101" pitchFamily="2" charset="-122"/>
              </a:rPr>
              <a:t>2”</a:t>
            </a:r>
            <a:r>
              <a:rPr lang="en-US" altLang="zh-CN" sz="2000" dirty="0">
                <a:solidFill>
                  <a:srgbClr val="0000FF"/>
                </a:solidFill>
                <a:ea typeface="宋体" panose="02010600030101010101" pitchFamily="2" charset="-122"/>
              </a:rPr>
              <a:t> </a:t>
            </a:r>
            <a:r>
              <a:rPr lang="zh-CN" altLang="en-US" sz="2000" dirty="0">
                <a:solidFill>
                  <a:srgbClr val="0000FF"/>
                </a:solidFill>
                <a:ea typeface="宋体" panose="02010600030101010101" pitchFamily="2" charset="-122"/>
              </a:rPr>
              <a:t>），执行变异操作，即倒置该两点的中间部分。产生的新个体为</a:t>
            </a:r>
            <a:r>
              <a:rPr lang="zh-CN" altLang="en-US" sz="2000" dirty="0">
                <a:solidFill>
                  <a:srgbClr val="0000FF"/>
                </a:solidFill>
                <a:latin typeface="Times New Roman" panose="02020603050405020304" pitchFamily="18" charset="0"/>
                <a:ea typeface="宋体" panose="02010600030101010101" pitchFamily="2" charset="-122"/>
              </a:rPr>
              <a:t>“</a:t>
            </a:r>
            <a:r>
              <a:rPr lang="en-US" altLang="zh-CN" sz="2000" dirty="0">
                <a:solidFill>
                  <a:srgbClr val="0000FF"/>
                </a:solidFill>
                <a:latin typeface="Times New Roman" panose="02020603050405020304" pitchFamily="18" charset="0"/>
                <a:ea typeface="宋体" panose="02010600030101010101" pitchFamily="2" charset="-122"/>
              </a:rPr>
              <a:t>5672148390”</a:t>
            </a:r>
            <a:r>
              <a:rPr lang="zh-CN" altLang="en-US" sz="2000" dirty="0">
                <a:solidFill>
                  <a:srgbClr val="0000FF"/>
                </a:solidFill>
                <a:ea typeface="宋体" panose="02010600030101010101" pitchFamily="2" charset="-122"/>
              </a:rPr>
              <a:t>。 </a:t>
            </a:r>
          </a:p>
        </p:txBody>
      </p:sp>
      <p:sp>
        <p:nvSpPr>
          <p:cNvPr id="67589" name="Rectangle 4"/>
          <p:cNvSpPr/>
          <p:nvPr/>
        </p:nvSpPr>
        <p:spPr>
          <a:xfrm>
            <a:off x="609600" y="1219200"/>
            <a:ext cx="3124200" cy="396875"/>
          </a:xfrm>
          <a:prstGeom prst="rect">
            <a:avLst/>
          </a:prstGeom>
          <a:noFill/>
          <a:ln w="9525">
            <a:noFill/>
          </a:ln>
        </p:spPr>
        <p:txBody>
          <a:bodyPr anchor="ctr">
            <a:spAutoFit/>
          </a:bodyPr>
          <a:lstStyle/>
          <a:p>
            <a:r>
              <a:rPr lang="zh-CN" altLang="en-US" sz="2000" b="1" dirty="0">
                <a:solidFill>
                  <a:srgbClr val="0000FF"/>
                </a:solidFill>
                <a:latin typeface="Arial" panose="020B0604020202020204" pitchFamily="34" charset="0"/>
                <a:ea typeface="宋体" panose="02010600030101010101" pitchFamily="2" charset="-122"/>
              </a:rPr>
              <a:t>（</a:t>
            </a:r>
            <a:r>
              <a:rPr lang="en-US" altLang="zh-CN" sz="2000" b="1" dirty="0">
                <a:solidFill>
                  <a:srgbClr val="0000FF"/>
                </a:solidFill>
                <a:latin typeface="Arial" panose="020B0604020202020204" pitchFamily="34" charset="0"/>
                <a:ea typeface="宋体" panose="02010600030101010101" pitchFamily="2" charset="-122"/>
              </a:rPr>
              <a:t>5</a:t>
            </a:r>
            <a:r>
              <a:rPr lang="zh-CN" altLang="en-US" sz="2000" b="1" dirty="0">
                <a:solidFill>
                  <a:srgbClr val="0000FF"/>
                </a:solidFill>
                <a:latin typeface="Arial" panose="020B0604020202020204" pitchFamily="34" charset="0"/>
                <a:ea typeface="宋体" panose="02010600030101010101" pitchFamily="2" charset="-122"/>
              </a:rPr>
              <a:t>）变异操作 </a:t>
            </a:r>
          </a:p>
        </p:txBody>
      </p:sp>
      <p:sp>
        <p:nvSpPr>
          <p:cNvPr id="67590" name="Text Box 5"/>
          <p:cNvSpPr txBox="1"/>
          <p:nvPr/>
        </p:nvSpPr>
        <p:spPr>
          <a:xfrm>
            <a:off x="609600" y="4572000"/>
            <a:ext cx="6858000" cy="396875"/>
          </a:xfrm>
          <a:prstGeom prst="rect">
            <a:avLst/>
          </a:prstGeom>
          <a:noFill/>
          <a:ln w="9525">
            <a:noFill/>
          </a:ln>
        </p:spPr>
        <p:txBody>
          <a:bodyPr anchor="ctr">
            <a:spAutoFit/>
          </a:bodyPr>
          <a:lstStyle/>
          <a:p>
            <a:r>
              <a:rPr lang="zh-CN" altLang="en-US" sz="2000" b="1" dirty="0">
                <a:solidFill>
                  <a:srgbClr val="0000FF"/>
                </a:solidFill>
                <a:latin typeface="Arial" panose="020B0604020202020204" pitchFamily="34" charset="0"/>
                <a:ea typeface="宋体" panose="02010600030101010101" pitchFamily="2" charset="-122"/>
              </a:rPr>
              <a:t>（</a:t>
            </a:r>
            <a:r>
              <a:rPr lang="en-US" altLang="zh-CN" sz="2000" b="1" dirty="0">
                <a:solidFill>
                  <a:srgbClr val="0000FF"/>
                </a:solidFill>
                <a:latin typeface="Arial" panose="020B0604020202020204" pitchFamily="34" charset="0"/>
                <a:ea typeface="宋体" panose="02010600030101010101" pitchFamily="2" charset="-122"/>
              </a:rPr>
              <a:t>6</a:t>
            </a:r>
            <a:r>
              <a:rPr lang="zh-CN" altLang="en-US" sz="2000" b="1" dirty="0">
                <a:solidFill>
                  <a:srgbClr val="0000FF"/>
                </a:solidFill>
                <a:latin typeface="Arial" panose="020B0604020202020204" pitchFamily="34" charset="0"/>
                <a:ea typeface="宋体" panose="02010600030101010101" pitchFamily="2" charset="-122"/>
              </a:rPr>
              <a:t>）群体初始化</a:t>
            </a:r>
          </a:p>
        </p:txBody>
      </p:sp>
      <p:sp>
        <p:nvSpPr>
          <p:cNvPr id="177159" name="Rectangle 7"/>
          <p:cNvSpPr/>
          <p:nvPr/>
        </p:nvSpPr>
        <p:spPr>
          <a:xfrm>
            <a:off x="5010150" y="3276600"/>
            <a:ext cx="382588" cy="519113"/>
          </a:xfrm>
          <a:prstGeom prst="rect">
            <a:avLst/>
          </a:prstGeom>
          <a:noFill/>
          <a:ln w="9525">
            <a:noFill/>
          </a:ln>
        </p:spPr>
        <p:txBody>
          <a:bodyPr wrap="none" anchor="t">
            <a:spAutoFit/>
          </a:bodyPr>
          <a:lstStyle/>
          <a:p>
            <a:r>
              <a:rPr lang="en-US" altLang="zh-CN" sz="2800" b="1" dirty="0">
                <a:solidFill>
                  <a:srgbClr val="0000FF"/>
                </a:solidFill>
                <a:latin typeface="Arial" panose="020B0604020202020204" pitchFamily="34" charset="0"/>
                <a:ea typeface="宋体" panose="02010600030101010101" pitchFamily="2" charset="-122"/>
              </a:rPr>
              <a:t>2</a:t>
            </a:r>
            <a:endParaRPr lang="zh-CN" altLang="en-US" sz="2800" b="1" dirty="0">
              <a:solidFill>
                <a:srgbClr val="0000FF"/>
              </a:solidFill>
              <a:latin typeface="Arial" panose="020B0604020202020204" pitchFamily="34" charset="0"/>
              <a:ea typeface="宋体" panose="02010600030101010101" pitchFamily="2" charset="-122"/>
            </a:endParaRPr>
          </a:p>
        </p:txBody>
      </p:sp>
      <p:sp>
        <p:nvSpPr>
          <p:cNvPr id="67592" name="Text Box 9"/>
          <p:cNvSpPr txBox="1"/>
          <p:nvPr/>
        </p:nvSpPr>
        <p:spPr>
          <a:xfrm>
            <a:off x="914400" y="3352800"/>
            <a:ext cx="2743200" cy="396875"/>
          </a:xfrm>
          <a:prstGeom prst="rect">
            <a:avLst/>
          </a:prstGeom>
          <a:noFill/>
          <a:ln w="9525">
            <a:noFill/>
          </a:ln>
        </p:spPr>
        <p:txBody>
          <a:bodyPr anchor="t">
            <a:spAutoFit/>
          </a:bodyPr>
          <a:lstStyle/>
          <a:p>
            <a:pPr>
              <a:spcBef>
                <a:spcPct val="50000"/>
              </a:spcBef>
            </a:pPr>
            <a:r>
              <a:rPr lang="zh-CN" altLang="en-US" sz="2000" b="1" dirty="0">
                <a:solidFill>
                  <a:srgbClr val="0000FF"/>
                </a:solidFill>
                <a:latin typeface="Arial" panose="020B0604020202020204" pitchFamily="34" charset="0"/>
                <a:ea typeface="宋体" panose="02010600030101010101" pitchFamily="2" charset="-122"/>
              </a:rPr>
              <a:t>变异前父代个体：</a:t>
            </a:r>
          </a:p>
        </p:txBody>
      </p:sp>
      <p:sp>
        <p:nvSpPr>
          <p:cNvPr id="67593" name="Rectangle 11"/>
          <p:cNvSpPr/>
          <p:nvPr/>
        </p:nvSpPr>
        <p:spPr>
          <a:xfrm>
            <a:off x="3048000" y="3962400"/>
            <a:ext cx="3429000" cy="519113"/>
          </a:xfrm>
          <a:prstGeom prst="rect">
            <a:avLst/>
          </a:prstGeom>
          <a:noFill/>
          <a:ln w="9525">
            <a:noFill/>
          </a:ln>
        </p:spPr>
        <p:txBody>
          <a:bodyPr wrap="none" anchor="t">
            <a:spAutoFit/>
          </a:bodyPr>
          <a:lstStyle/>
          <a:p>
            <a:r>
              <a:rPr lang="en-US" altLang="zh-CN" sz="2800" b="1" dirty="0">
                <a:solidFill>
                  <a:srgbClr val="0000FF"/>
                </a:solidFill>
                <a:latin typeface="Arial" panose="020B0604020202020204" pitchFamily="34" charset="0"/>
                <a:ea typeface="宋体" panose="02010600030101010101" pitchFamily="2" charset="-122"/>
              </a:rPr>
              <a:t>5 6 7 </a:t>
            </a:r>
            <a:r>
              <a:rPr lang="en-US" altLang="zh-CN" sz="2800" dirty="0">
                <a:solidFill>
                  <a:srgbClr val="0000FF"/>
                </a:solidFill>
                <a:latin typeface="Arial" panose="020B0604020202020204" pitchFamily="34" charset="0"/>
                <a:ea typeface="宋体" panose="02010600030101010101" pitchFamily="2" charset="-122"/>
              </a:rPr>
              <a:t>|</a:t>
            </a:r>
            <a:r>
              <a:rPr lang="en-US" altLang="zh-CN" sz="2800" b="1" dirty="0">
                <a:solidFill>
                  <a:srgbClr val="0000FF"/>
                </a:solidFill>
                <a:latin typeface="Arial" panose="020B0604020202020204" pitchFamily="34" charset="0"/>
                <a:ea typeface="宋体" panose="02010600030101010101" pitchFamily="2" charset="-122"/>
              </a:rPr>
              <a:t>             </a:t>
            </a:r>
            <a:r>
              <a:rPr lang="en-US" altLang="zh-CN" sz="2800" dirty="0">
                <a:solidFill>
                  <a:srgbClr val="0000FF"/>
                </a:solidFill>
                <a:latin typeface="Arial" panose="020B0604020202020204" pitchFamily="34" charset="0"/>
                <a:ea typeface="宋体" panose="02010600030101010101" pitchFamily="2" charset="-122"/>
              </a:rPr>
              <a:t>|</a:t>
            </a:r>
            <a:r>
              <a:rPr lang="en-US" altLang="zh-CN" sz="2800" b="1" dirty="0">
                <a:solidFill>
                  <a:srgbClr val="0000FF"/>
                </a:solidFill>
                <a:latin typeface="Arial" panose="020B0604020202020204" pitchFamily="34" charset="0"/>
                <a:ea typeface="宋体" panose="02010600030101010101" pitchFamily="2" charset="-122"/>
              </a:rPr>
              <a:t> 3 9 0</a:t>
            </a:r>
            <a:endParaRPr lang="zh-CN" altLang="en-US" sz="2800" b="1" dirty="0">
              <a:solidFill>
                <a:srgbClr val="0000FF"/>
              </a:solidFill>
              <a:latin typeface="Arial" panose="020B0604020202020204" pitchFamily="34" charset="0"/>
              <a:ea typeface="宋体" panose="02010600030101010101" pitchFamily="2" charset="-122"/>
            </a:endParaRPr>
          </a:p>
        </p:txBody>
      </p:sp>
      <p:sp>
        <p:nvSpPr>
          <p:cNvPr id="177164" name="Rectangle 12"/>
          <p:cNvSpPr/>
          <p:nvPr/>
        </p:nvSpPr>
        <p:spPr>
          <a:xfrm>
            <a:off x="4718050" y="3276600"/>
            <a:ext cx="382588" cy="519113"/>
          </a:xfrm>
          <a:prstGeom prst="rect">
            <a:avLst/>
          </a:prstGeom>
          <a:noFill/>
          <a:ln w="9525">
            <a:noFill/>
          </a:ln>
        </p:spPr>
        <p:txBody>
          <a:bodyPr wrap="none" anchor="t">
            <a:spAutoFit/>
          </a:bodyPr>
          <a:lstStyle/>
          <a:p>
            <a:r>
              <a:rPr lang="en-US" altLang="zh-CN" sz="2800" b="1" dirty="0">
                <a:solidFill>
                  <a:srgbClr val="0000FF"/>
                </a:solidFill>
                <a:latin typeface="Arial" panose="020B0604020202020204" pitchFamily="34" charset="0"/>
                <a:ea typeface="宋体" panose="02010600030101010101" pitchFamily="2" charset="-122"/>
              </a:rPr>
              <a:t>1</a:t>
            </a:r>
            <a:endParaRPr lang="zh-CN" altLang="en-US" sz="2800" b="1" dirty="0">
              <a:solidFill>
                <a:srgbClr val="0000FF"/>
              </a:solidFill>
              <a:latin typeface="Arial" panose="020B0604020202020204" pitchFamily="34" charset="0"/>
              <a:ea typeface="宋体" panose="02010600030101010101" pitchFamily="2" charset="-122"/>
            </a:endParaRPr>
          </a:p>
        </p:txBody>
      </p:sp>
      <p:sp>
        <p:nvSpPr>
          <p:cNvPr id="177165" name="Rectangle 13"/>
          <p:cNvSpPr/>
          <p:nvPr/>
        </p:nvSpPr>
        <p:spPr>
          <a:xfrm>
            <a:off x="4422775" y="3276600"/>
            <a:ext cx="382588" cy="519113"/>
          </a:xfrm>
          <a:prstGeom prst="rect">
            <a:avLst/>
          </a:prstGeom>
          <a:noFill/>
          <a:ln w="9525">
            <a:noFill/>
          </a:ln>
        </p:spPr>
        <p:txBody>
          <a:bodyPr wrap="none" anchor="t">
            <a:spAutoFit/>
          </a:bodyPr>
          <a:lstStyle/>
          <a:p>
            <a:r>
              <a:rPr lang="en-US" altLang="zh-CN" sz="2800" b="1" dirty="0">
                <a:solidFill>
                  <a:srgbClr val="0000FF"/>
                </a:solidFill>
                <a:latin typeface="Arial" panose="020B0604020202020204" pitchFamily="34" charset="0"/>
                <a:ea typeface="宋体" panose="02010600030101010101" pitchFamily="2" charset="-122"/>
              </a:rPr>
              <a:t>4</a:t>
            </a:r>
            <a:endParaRPr lang="zh-CN" altLang="en-US" sz="2800" b="1" dirty="0">
              <a:solidFill>
                <a:srgbClr val="0000FF"/>
              </a:solidFill>
              <a:latin typeface="Arial" panose="020B0604020202020204" pitchFamily="34" charset="0"/>
              <a:ea typeface="宋体" panose="02010600030101010101" pitchFamily="2" charset="-122"/>
            </a:endParaRPr>
          </a:p>
        </p:txBody>
      </p:sp>
      <p:sp>
        <p:nvSpPr>
          <p:cNvPr id="177166" name="Rectangle 14"/>
          <p:cNvSpPr/>
          <p:nvPr/>
        </p:nvSpPr>
        <p:spPr>
          <a:xfrm>
            <a:off x="4117975" y="3276600"/>
            <a:ext cx="382588" cy="519113"/>
          </a:xfrm>
          <a:prstGeom prst="rect">
            <a:avLst/>
          </a:prstGeom>
          <a:noFill/>
          <a:ln w="9525">
            <a:noFill/>
          </a:ln>
        </p:spPr>
        <p:txBody>
          <a:bodyPr wrap="none" anchor="t">
            <a:spAutoFit/>
          </a:bodyPr>
          <a:lstStyle/>
          <a:p>
            <a:r>
              <a:rPr lang="en-US" altLang="zh-CN" sz="2800" b="1" dirty="0">
                <a:solidFill>
                  <a:srgbClr val="0000FF"/>
                </a:solidFill>
                <a:latin typeface="Arial" panose="020B0604020202020204" pitchFamily="34" charset="0"/>
                <a:ea typeface="宋体" panose="02010600030101010101" pitchFamily="2" charset="-122"/>
              </a:rPr>
              <a:t>8</a:t>
            </a:r>
            <a:endParaRPr lang="zh-CN" altLang="en-US" sz="2800" b="1" dirty="0">
              <a:solidFill>
                <a:srgbClr val="0000FF"/>
              </a:solidFill>
              <a:latin typeface="Arial" panose="020B0604020202020204" pitchFamily="34" charset="0"/>
              <a:ea typeface="宋体" panose="02010600030101010101" pitchFamily="2" charset="-122"/>
            </a:endParaRPr>
          </a:p>
        </p:txBody>
      </p:sp>
      <p:sp>
        <p:nvSpPr>
          <p:cNvPr id="67597" name="Text Box 15"/>
          <p:cNvSpPr txBox="1"/>
          <p:nvPr/>
        </p:nvSpPr>
        <p:spPr>
          <a:xfrm>
            <a:off x="762000" y="5029200"/>
            <a:ext cx="4495800" cy="1311275"/>
          </a:xfrm>
          <a:prstGeom prst="rect">
            <a:avLst/>
          </a:prstGeom>
          <a:noFill/>
          <a:ln w="9525">
            <a:noFill/>
          </a:ln>
        </p:spPr>
        <p:txBody>
          <a:bodyPr anchor="t">
            <a:spAutoFit/>
          </a:bodyPr>
          <a:lstStyle/>
          <a:p>
            <a:pPr>
              <a:spcBef>
                <a:spcPct val="50000"/>
              </a:spcBef>
            </a:pPr>
            <a:r>
              <a:rPr lang="en-US" altLang="zh-CN" sz="2000" dirty="0">
                <a:solidFill>
                  <a:srgbClr val="0000FF"/>
                </a:solidFill>
                <a:latin typeface="Arial" panose="020B0604020202020204" pitchFamily="34" charset="0"/>
                <a:ea typeface="宋体" panose="02010600030101010101" pitchFamily="2" charset="-122"/>
              </a:rPr>
              <a:t>pop=zeros(s,t);</a:t>
            </a:r>
          </a:p>
          <a:p>
            <a:r>
              <a:rPr lang="en-US" altLang="zh-CN" sz="2000" dirty="0">
                <a:solidFill>
                  <a:srgbClr val="0000FF"/>
                </a:solidFill>
                <a:latin typeface="Arial" panose="020B0604020202020204" pitchFamily="34" charset="0"/>
                <a:ea typeface="宋体" panose="02010600030101010101" pitchFamily="2" charset="-122"/>
              </a:rPr>
              <a:t>for i=1:s </a:t>
            </a:r>
          </a:p>
          <a:p>
            <a:r>
              <a:rPr lang="en-US" altLang="zh-CN" sz="2000" dirty="0">
                <a:solidFill>
                  <a:srgbClr val="0000FF"/>
                </a:solidFill>
                <a:latin typeface="Arial" panose="020B0604020202020204" pitchFamily="34" charset="0"/>
                <a:ea typeface="宋体" panose="02010600030101010101" pitchFamily="2" charset="-122"/>
              </a:rPr>
              <a:t>        pop(i,1:t-1)=randperm(t-1); </a:t>
            </a:r>
          </a:p>
          <a:p>
            <a:r>
              <a:rPr lang="en-US" altLang="zh-CN" sz="2000" dirty="0">
                <a:solidFill>
                  <a:srgbClr val="0000FF"/>
                </a:solidFill>
                <a:latin typeface="Arial" panose="020B0604020202020204" pitchFamily="34" charset="0"/>
                <a:ea typeface="宋体" panose="02010600030101010101" pitchFamily="2" charset="-122"/>
              </a:rPr>
              <a:t>end</a:t>
            </a:r>
            <a:endParaRPr lang="zh-CN" altLang="en-US" sz="2000" dirty="0">
              <a:solidFill>
                <a:srgbClr val="0000FF"/>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path" presetSubtype="0" accel="50000" decel="50000" fill="hold" grpId="0" nodeType="clickEffect">
                                  <p:stCondLst>
                                    <p:cond delay="0"/>
                                  </p:stCondLst>
                                  <p:childTnLst>
                                    <p:animMotion origin="layout" path="M -3.88889E-6 1.11111E-6 C 0.00105 -0.00417 0.00747 -0.00671 0.0099 -0.00671 C 0.02448 -0.00671 0.03959 0.04722 0.03959 0.10208 C 0.03959 0.07407 0.04653 0.04722 0.05382 0.04722 C 0.06112 0.04722 0.06858 0.0743 0.06858 0.10208 C 0.06858 0.08773 0.07205 0.07407 0.07605 0.07407 C 0.07969 0.07407 0.08334 0.08727 0.08334 0.10208 C 0.08334 0.09398 0.08525 0.08773 0.08681 0.08773 C 0.08889 0.08773 0.09063 0.09467 0.09063 0.10208 C 0.09063 0.09768 0.09167 0.09398 0.09271 0.09398 C 0.09289 0.09398 0.09445 0.09792 0.09445 0.10208 C 0.09445 0.09977 0.0948 0.09768 0.09549 0.09768 C 0.09549 0.09815 0.09636 0.09977 0.09636 0.10208 C 0.09636 0.10046 0.09636 0.09977 0.09671 0.09977 C 0.09671 0.10023 0.0974 0.10046 0.0974 0.10208 C 0.0974 0.10092 0.0974 0.10046 0.0974 0.10023 C 0.09792 0.10023 0.09792 0.10046 0.09792 0.10092 C 0.09844 0.10092 0.09844 0.10046 0.09844 0.10023 C 0.09966 0.10023 0.09966 0.10046 0.09966 0.10092 " pathEditMode="relative" rAng="0" ptsTypes="fffffffffffffffffff">
                                      <p:cBhvr>
                                        <p:cTn id="6" dur="2000" fill="hold"/>
                                        <p:tgtEl>
                                          <p:spTgt spid="177166"/>
                                        </p:tgtEl>
                                        <p:attrNameLst>
                                          <p:attrName>ppt_x</p:attrName>
                                          <p:attrName>ppt_y</p:attrName>
                                        </p:attrNameLst>
                                      </p:cBhvr>
                                      <p:rCtr x="5000" y="4800"/>
                                    </p:animMotion>
                                  </p:childTnLst>
                                </p:cTn>
                              </p:par>
                              <p:par>
                                <p:cTn id="7" presetID="41" presetClass="path" presetSubtype="0" accel="50000" decel="50000" fill="hold" grpId="0" nodeType="withEffect">
                                  <p:stCondLst>
                                    <p:cond delay="0"/>
                                  </p:stCondLst>
                                  <p:childTnLst>
                                    <p:animMotion origin="layout" path="M -0.00104 0.00532 C -0.00312 0.00185 -0.00903 -0.00116 -0.01128 -0.00116 C -0.02483 -0.00116 -0.03889 0.05023 -0.03889 0.10255 C -0.03889 0.07593 -0.04601 0.05023 -0.0526 0.05023 C -0.05972 0.05023 -0.06632 0.07662 -0.06632 0.10255 C -0.06632 0.08958 -0.06979 0.07593 -0.07344 0.07593 C -0.07691 0.07593 -0.08038 0.08889 -0.08038 0.10255 C -0.08038 0.09537 -0.08212 0.08958 -0.08385 0.08958 C -0.08559 0.08958 -0.08733 0.09606 -0.08733 0.10255 C -0.08733 0.09861 -0.08819 0.09537 -0.08906 0.09537 C -0.08958 0.09537 -0.09097 0.09861 -0.09097 0.10255 C -0.09097 0.10046 -0.09132 0.09861 -0.09167 0.09861 C -0.09167 0.09838 -0.09271 0.10046 -0.09271 0.10255 C -0.09271 0.10116 -0.09271 0.10046 -0.09306 0.10046 C -0.09306 0.10093 -0.09358 0.10139 -0.09358 0.10255 C -0.09358 0.10162 -0.09358 0.10116 -0.09358 0.10093 C -0.0941 0.10093 -0.0941 0.10139 -0.0941 0.10185 C -0.09462 0.10185 -0.09462 0.10139 -0.09462 0.10093 C -0.09479 0.10093 -0.09479 0.10139 -0.09479 0.10185 " pathEditMode="relative" rAng="0" ptsTypes="fffffffffffffffffff">
                                      <p:cBhvr>
                                        <p:cTn id="8" dur="2000" fill="hold"/>
                                        <p:tgtEl>
                                          <p:spTgt spid="177159"/>
                                        </p:tgtEl>
                                        <p:attrNameLst>
                                          <p:attrName>ppt_x</p:attrName>
                                          <p:attrName>ppt_y</p:attrName>
                                        </p:attrNameLst>
                                      </p:cBhvr>
                                      <p:rCtr x="-4700" y="4500"/>
                                    </p:animMotion>
                                  </p:childTnLst>
                                </p:cTn>
                              </p:par>
                            </p:childTnLst>
                          </p:cTn>
                        </p:par>
                      </p:childTnLst>
                    </p:cTn>
                  </p:par>
                  <p:par>
                    <p:cTn id="9" fill="hold">
                      <p:stCondLst>
                        <p:cond delay="indefinite"/>
                      </p:stCondLst>
                      <p:childTnLst>
                        <p:par>
                          <p:cTn id="10" fill="hold">
                            <p:stCondLst>
                              <p:cond delay="0"/>
                            </p:stCondLst>
                            <p:childTnLst>
                              <p:par>
                                <p:cTn id="11" presetID="62" presetClass="path" presetSubtype="0" accel="50000" decel="50000" fill="hold" grpId="0" nodeType="clickEffect">
                                  <p:stCondLst>
                                    <p:cond delay="0"/>
                                  </p:stCondLst>
                                  <p:childTnLst>
                                    <p:animMotion origin="layout" path="M -0.00104 0.00555 L 0.004 0.00555 L 0.004 0.01875 L 0.00938 0.01875 L 0.00938 0.03241 L 0.01459 0.03241 L 0.01459 0.04606 L 0.01997 0.04606 L 0.01997 0.05972 L 0.025 0.05972 L 0.025 0.07338 L 0.03039 0.07338 L 0.03039 0.08704 L 0.03612 0.08704 L 0.03612 0.10116 " pathEditMode="relative" rAng="0" ptsTypes="FFFFFFFFFFFFFFF">
                                      <p:cBhvr>
                                        <p:cTn id="12" dur="2000" fill="hold"/>
                                        <p:tgtEl>
                                          <p:spTgt spid="177165"/>
                                        </p:tgtEl>
                                        <p:attrNameLst>
                                          <p:attrName>ppt_x</p:attrName>
                                          <p:attrName>ppt_y</p:attrName>
                                        </p:attrNameLst>
                                      </p:cBhvr>
                                      <p:rCtr x="1900" y="4800"/>
                                    </p:animMotion>
                                  </p:childTnLst>
                                </p:cTn>
                              </p:par>
                              <p:par>
                                <p:cTn id="13" presetID="62" presetClass="path" presetSubtype="0" accel="50000" decel="50000" fill="hold" grpId="0" nodeType="withEffect">
                                  <p:stCondLst>
                                    <p:cond delay="0"/>
                                  </p:stCondLst>
                                  <p:childTnLst>
                                    <p:animMotion origin="layout" path="M 4.44444E-6 0.00555 L -0.00434 0.00555 L -0.00434 0.01898 L -0.00851 0.01898 L -0.00851 0.03264 L -0.0125 0.03264 L -0.0125 0.0463 L -0.0165 0.0463 L -0.0165 0.05995 L -0.02066 0.05995 L -0.02066 0.07361 L -0.02466 0.07361 L -0.02466 0.08727 L -0.02848 0.08727 L -0.02848 0.10116 " pathEditMode="relative" rAng="0" ptsTypes="FFFFFFFFFFFFFFF">
                                      <p:cBhvr>
                                        <p:cTn id="14" dur="2000" fill="hold"/>
                                        <p:tgtEl>
                                          <p:spTgt spid="177164"/>
                                        </p:tgtEl>
                                        <p:attrNameLst>
                                          <p:attrName>ppt_x</p:attrName>
                                          <p:attrName>ppt_y</p:attrName>
                                        </p:attrNameLst>
                                      </p:cBhvr>
                                      <p:rCtr x="-1400" y="4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9" grpId="0"/>
      <p:bldP spid="177164" grpId="0"/>
      <p:bldP spid="177165" grpId="0"/>
      <p:bldP spid="17716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0000FF"/>
                </a:solidFill>
                <a:ea typeface="宋体" panose="02010600030101010101" pitchFamily="2" charset="-122"/>
              </a:rPr>
              <a:t>4 </a:t>
            </a:r>
            <a:r>
              <a:rPr lang="zh-CN" altLang="en-US" dirty="0">
                <a:solidFill>
                  <a:srgbClr val="0000FF"/>
                </a:solidFill>
                <a:ea typeface="宋体" panose="02010600030101010101" pitchFamily="2" charset="-122"/>
              </a:rPr>
              <a:t>遗传算法求解巡回旅行商问题</a:t>
            </a:r>
          </a:p>
        </p:txBody>
      </p:sp>
      <p:sp>
        <p:nvSpPr>
          <p:cNvPr id="68610" name="Rectangle 4"/>
          <p:cNvSpPr>
            <a:spLocks noGrp="1"/>
          </p:cNvSpPr>
          <p:nvPr>
            <p:ph idx="1"/>
          </p:nvPr>
        </p:nvSpPr>
        <p:spPr>
          <a:xfrm>
            <a:off x="457200" y="1219200"/>
            <a:ext cx="8229600" cy="566738"/>
          </a:xfrm>
        </p:spPr>
        <p:txBody>
          <a:bodyPr wrap="square" lIns="91440" tIns="45720" rIns="91440" bIns="45720" anchor="t"/>
          <a:lstStyle/>
          <a:p>
            <a:pPr eaLnBrk="1" hangingPunct="1">
              <a:lnSpc>
                <a:spcPct val="90000"/>
              </a:lnSpc>
              <a:buNone/>
            </a:pPr>
            <a:r>
              <a:rPr lang="en-US" altLang="zh-CN" sz="2800" dirty="0">
                <a:solidFill>
                  <a:srgbClr val="0000FF"/>
                </a:solidFill>
                <a:ea typeface="宋体" panose="02010600030101010101" pitchFamily="2" charset="-122"/>
              </a:rPr>
              <a:t>4.3 </a:t>
            </a:r>
            <a:r>
              <a:rPr lang="zh-CN" altLang="en-US" sz="2800" dirty="0">
                <a:solidFill>
                  <a:srgbClr val="0000FF"/>
                </a:solidFill>
                <a:ea typeface="宋体" panose="02010600030101010101" pitchFamily="2" charset="-122"/>
              </a:rPr>
              <a:t>计算仿真结果</a:t>
            </a:r>
          </a:p>
        </p:txBody>
      </p:sp>
      <p:pic>
        <p:nvPicPr>
          <p:cNvPr id="68611" name="Picture 5"/>
          <p:cNvPicPr>
            <a:picLocks noChangeAspect="1"/>
          </p:cNvPicPr>
          <p:nvPr/>
        </p:nvPicPr>
        <p:blipFill>
          <a:blip r:embed="rId2"/>
          <a:stretch>
            <a:fillRect/>
          </a:stretch>
        </p:blipFill>
        <p:spPr>
          <a:xfrm>
            <a:off x="0" y="1639888"/>
            <a:ext cx="6953250" cy="5218112"/>
          </a:xfrm>
          <a:prstGeom prst="rect">
            <a:avLst/>
          </a:prstGeom>
          <a:noFill/>
          <a:ln w="9525">
            <a:noFill/>
          </a:ln>
        </p:spPr>
      </p:pic>
      <p:sp>
        <p:nvSpPr>
          <p:cNvPr id="68612" name="Rectangle 6"/>
          <p:cNvSpPr/>
          <p:nvPr/>
        </p:nvSpPr>
        <p:spPr>
          <a:xfrm>
            <a:off x="6772275" y="4891088"/>
            <a:ext cx="1770063" cy="519112"/>
          </a:xfrm>
          <a:prstGeom prst="rect">
            <a:avLst/>
          </a:prstGeom>
          <a:noFill/>
          <a:ln w="9525">
            <a:noFill/>
          </a:ln>
        </p:spPr>
        <p:txBody>
          <a:bodyPr wrap="none" anchor="ctr">
            <a:spAutoFit/>
          </a:bodyPr>
          <a:lstStyle/>
          <a:p>
            <a:pPr algn="ctr"/>
            <a:r>
              <a:rPr lang="en-US" altLang="zh-CN" sz="2800" b="1" dirty="0">
                <a:solidFill>
                  <a:srgbClr val="0000FF"/>
                </a:solidFill>
                <a:latin typeface="Arial" panose="020B0604020202020204" pitchFamily="34" charset="0"/>
                <a:ea typeface="宋体" panose="02010600030101010101" pitchFamily="2" charset="-122"/>
              </a:rPr>
              <a:t>990.0829 </a:t>
            </a:r>
          </a:p>
        </p:txBody>
      </p:sp>
      <p:sp>
        <p:nvSpPr>
          <p:cNvPr id="68613" name="Text Box 7"/>
          <p:cNvSpPr txBox="1"/>
          <p:nvPr/>
        </p:nvSpPr>
        <p:spPr>
          <a:xfrm>
            <a:off x="6629400" y="4357688"/>
            <a:ext cx="2057400" cy="519112"/>
          </a:xfrm>
          <a:prstGeom prst="rect">
            <a:avLst/>
          </a:prstGeom>
          <a:noFill/>
          <a:ln w="9525">
            <a:noFill/>
          </a:ln>
        </p:spPr>
        <p:txBody>
          <a:bodyPr anchor="t">
            <a:spAutoFit/>
          </a:bodyPr>
          <a:lstStyle/>
          <a:p>
            <a:pPr algn="ctr">
              <a:spcBef>
                <a:spcPct val="50000"/>
              </a:spcBef>
            </a:pPr>
            <a:r>
              <a:rPr lang="zh-CN" altLang="en-US" sz="2800" b="1" dirty="0">
                <a:solidFill>
                  <a:srgbClr val="0000FF"/>
                </a:solidFill>
                <a:latin typeface="Arial" panose="020B0604020202020204" pitchFamily="34" charset="0"/>
                <a:ea typeface="宋体" panose="02010600030101010101" pitchFamily="2" charset="-122"/>
              </a:rPr>
              <a:t>路径长度：</a:t>
            </a:r>
          </a:p>
        </p:txBody>
      </p:sp>
      <p:sp>
        <p:nvSpPr>
          <p:cNvPr id="68614" name="Text Box 8"/>
          <p:cNvSpPr txBox="1"/>
          <p:nvPr/>
        </p:nvSpPr>
        <p:spPr>
          <a:xfrm>
            <a:off x="6553200" y="2819400"/>
            <a:ext cx="2209800" cy="519113"/>
          </a:xfrm>
          <a:prstGeom prst="rect">
            <a:avLst/>
          </a:prstGeom>
          <a:noFill/>
          <a:ln w="9525">
            <a:noFill/>
          </a:ln>
        </p:spPr>
        <p:txBody>
          <a:bodyPr anchor="t">
            <a:spAutoFit/>
          </a:bodyPr>
          <a:lstStyle/>
          <a:p>
            <a:pPr algn="ctr">
              <a:spcBef>
                <a:spcPct val="50000"/>
              </a:spcBef>
            </a:pPr>
            <a:r>
              <a:rPr lang="zh-CN" altLang="en-US" sz="2800" b="1" dirty="0">
                <a:solidFill>
                  <a:srgbClr val="0000FF"/>
                </a:solidFill>
                <a:latin typeface="Arial" panose="020B0604020202020204" pitchFamily="34" charset="0"/>
                <a:ea typeface="宋体" panose="02010600030101010101" pitchFamily="2" charset="-122"/>
              </a:rPr>
              <a:t>迁移代数：</a:t>
            </a:r>
          </a:p>
        </p:txBody>
      </p:sp>
      <p:sp>
        <p:nvSpPr>
          <p:cNvPr id="68615" name="Text Box 9"/>
          <p:cNvSpPr txBox="1"/>
          <p:nvPr/>
        </p:nvSpPr>
        <p:spPr>
          <a:xfrm>
            <a:off x="7239000" y="3429000"/>
            <a:ext cx="838200" cy="519113"/>
          </a:xfrm>
          <a:prstGeom prst="rect">
            <a:avLst/>
          </a:prstGeom>
          <a:noFill/>
          <a:ln w="9525">
            <a:noFill/>
          </a:ln>
        </p:spPr>
        <p:txBody>
          <a:bodyPr anchor="ctr">
            <a:spAutoFit/>
          </a:bodyPr>
          <a:lstStyle/>
          <a:p>
            <a:pPr algn="ctr"/>
            <a:r>
              <a:rPr lang="en-US" altLang="zh-CN" sz="2800" b="1" dirty="0">
                <a:solidFill>
                  <a:srgbClr val="0000FF"/>
                </a:solidFill>
                <a:latin typeface="Arial" panose="020B0604020202020204" pitchFamily="34" charset="0"/>
                <a:ea typeface="宋体" panose="02010600030101010101" pitchFamily="2" charset="-122"/>
              </a:rPr>
              <a:t>50</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9"/>
          <p:cNvPicPr>
            <a:picLocks noChangeAspect="1"/>
          </p:cNvPicPr>
          <p:nvPr/>
        </p:nvPicPr>
        <p:blipFill>
          <a:blip r:embed="rId2"/>
          <a:stretch>
            <a:fillRect/>
          </a:stretch>
        </p:blipFill>
        <p:spPr>
          <a:xfrm>
            <a:off x="0" y="1639888"/>
            <a:ext cx="6953250" cy="5218112"/>
          </a:xfrm>
          <a:prstGeom prst="rect">
            <a:avLst/>
          </a:prstGeom>
          <a:noFill/>
          <a:ln w="9525">
            <a:noFill/>
          </a:ln>
        </p:spPr>
      </p:pic>
      <p:sp>
        <p:nvSpPr>
          <p:cNvPr id="69634"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0000FF"/>
                </a:solidFill>
                <a:ea typeface="宋体" panose="02010600030101010101" pitchFamily="2" charset="-122"/>
              </a:rPr>
              <a:t>4</a:t>
            </a:r>
            <a:r>
              <a:rPr lang="zh-CN" altLang="en-US" dirty="0">
                <a:solidFill>
                  <a:srgbClr val="0000FF"/>
                </a:solidFill>
                <a:ea typeface="宋体" panose="02010600030101010101" pitchFamily="2" charset="-122"/>
              </a:rPr>
              <a:t>遗传算法求解巡回旅行商问题</a:t>
            </a:r>
          </a:p>
        </p:txBody>
      </p:sp>
      <p:sp>
        <p:nvSpPr>
          <p:cNvPr id="69635" name="Rectangle 3"/>
          <p:cNvSpPr>
            <a:spLocks noGrp="1"/>
          </p:cNvSpPr>
          <p:nvPr>
            <p:ph idx="1"/>
          </p:nvPr>
        </p:nvSpPr>
        <p:spPr>
          <a:xfrm>
            <a:off x="457200" y="1219200"/>
            <a:ext cx="8229600" cy="566738"/>
          </a:xfrm>
        </p:spPr>
        <p:txBody>
          <a:bodyPr wrap="square" lIns="91440" tIns="45720" rIns="91440" bIns="45720" anchor="t"/>
          <a:lstStyle/>
          <a:p>
            <a:pPr eaLnBrk="1" hangingPunct="1">
              <a:lnSpc>
                <a:spcPct val="90000"/>
              </a:lnSpc>
              <a:buNone/>
            </a:pPr>
            <a:r>
              <a:rPr lang="en-US" altLang="zh-CN" sz="2800" dirty="0">
                <a:solidFill>
                  <a:srgbClr val="0000FF"/>
                </a:solidFill>
                <a:ea typeface="宋体" panose="02010600030101010101" pitchFamily="2" charset="-122"/>
              </a:rPr>
              <a:t>4.3 </a:t>
            </a:r>
            <a:r>
              <a:rPr lang="zh-CN" altLang="en-US" sz="2800" dirty="0">
                <a:solidFill>
                  <a:srgbClr val="0000FF"/>
                </a:solidFill>
                <a:ea typeface="宋体" panose="02010600030101010101" pitchFamily="2" charset="-122"/>
              </a:rPr>
              <a:t>计算仿真结果</a:t>
            </a:r>
          </a:p>
        </p:txBody>
      </p:sp>
      <p:sp>
        <p:nvSpPr>
          <p:cNvPr id="69636" name="Rectangle 5"/>
          <p:cNvSpPr/>
          <p:nvPr/>
        </p:nvSpPr>
        <p:spPr>
          <a:xfrm>
            <a:off x="6777038" y="4891088"/>
            <a:ext cx="1770062" cy="519112"/>
          </a:xfrm>
          <a:prstGeom prst="rect">
            <a:avLst/>
          </a:prstGeom>
          <a:noFill/>
          <a:ln w="9525">
            <a:noFill/>
          </a:ln>
        </p:spPr>
        <p:txBody>
          <a:bodyPr wrap="none" anchor="ctr">
            <a:spAutoFit/>
          </a:bodyPr>
          <a:lstStyle/>
          <a:p>
            <a:pPr algn="ctr"/>
            <a:r>
              <a:rPr lang="en-US" altLang="zh-CN" sz="2800" b="1" dirty="0">
                <a:solidFill>
                  <a:srgbClr val="0000FF"/>
                </a:solidFill>
                <a:latin typeface="Arial" panose="020B0604020202020204" pitchFamily="34" charset="0"/>
                <a:ea typeface="宋体" panose="02010600030101010101" pitchFamily="2" charset="-122"/>
              </a:rPr>
              <a:t>701.7754 </a:t>
            </a:r>
          </a:p>
        </p:txBody>
      </p:sp>
      <p:sp>
        <p:nvSpPr>
          <p:cNvPr id="69637" name="Text Box 6"/>
          <p:cNvSpPr txBox="1"/>
          <p:nvPr/>
        </p:nvSpPr>
        <p:spPr>
          <a:xfrm>
            <a:off x="6629400" y="4357688"/>
            <a:ext cx="2057400" cy="519112"/>
          </a:xfrm>
          <a:prstGeom prst="rect">
            <a:avLst/>
          </a:prstGeom>
          <a:noFill/>
          <a:ln w="9525">
            <a:noFill/>
          </a:ln>
        </p:spPr>
        <p:txBody>
          <a:bodyPr anchor="t">
            <a:spAutoFit/>
          </a:bodyPr>
          <a:lstStyle/>
          <a:p>
            <a:pPr algn="ctr">
              <a:spcBef>
                <a:spcPct val="50000"/>
              </a:spcBef>
            </a:pPr>
            <a:r>
              <a:rPr lang="zh-CN" altLang="en-US" sz="2800" b="1" dirty="0">
                <a:solidFill>
                  <a:srgbClr val="0000FF"/>
                </a:solidFill>
                <a:latin typeface="Arial" panose="020B0604020202020204" pitchFamily="34" charset="0"/>
                <a:ea typeface="宋体" panose="02010600030101010101" pitchFamily="2" charset="-122"/>
              </a:rPr>
              <a:t>路径长度：</a:t>
            </a:r>
          </a:p>
        </p:txBody>
      </p:sp>
      <p:sp>
        <p:nvSpPr>
          <p:cNvPr id="69638" name="Text Box 7"/>
          <p:cNvSpPr txBox="1"/>
          <p:nvPr/>
        </p:nvSpPr>
        <p:spPr>
          <a:xfrm>
            <a:off x="6553200" y="2819400"/>
            <a:ext cx="2209800" cy="519113"/>
          </a:xfrm>
          <a:prstGeom prst="rect">
            <a:avLst/>
          </a:prstGeom>
          <a:noFill/>
          <a:ln w="9525">
            <a:noFill/>
          </a:ln>
        </p:spPr>
        <p:txBody>
          <a:bodyPr anchor="t">
            <a:spAutoFit/>
          </a:bodyPr>
          <a:lstStyle/>
          <a:p>
            <a:pPr algn="ctr">
              <a:spcBef>
                <a:spcPct val="50000"/>
              </a:spcBef>
            </a:pPr>
            <a:r>
              <a:rPr lang="zh-CN" altLang="en-US" sz="2800" b="1" dirty="0">
                <a:solidFill>
                  <a:srgbClr val="0000FF"/>
                </a:solidFill>
                <a:latin typeface="Arial" panose="020B0604020202020204" pitchFamily="34" charset="0"/>
                <a:ea typeface="宋体" panose="02010600030101010101" pitchFamily="2" charset="-122"/>
              </a:rPr>
              <a:t>迁移代数：</a:t>
            </a:r>
          </a:p>
        </p:txBody>
      </p:sp>
      <p:sp>
        <p:nvSpPr>
          <p:cNvPr id="69639" name="Text Box 8"/>
          <p:cNvSpPr txBox="1"/>
          <p:nvPr/>
        </p:nvSpPr>
        <p:spPr>
          <a:xfrm>
            <a:off x="7239000" y="3429000"/>
            <a:ext cx="838200" cy="519113"/>
          </a:xfrm>
          <a:prstGeom prst="rect">
            <a:avLst/>
          </a:prstGeom>
          <a:noFill/>
          <a:ln w="9525">
            <a:noFill/>
          </a:ln>
        </p:spPr>
        <p:txBody>
          <a:bodyPr anchor="ctr">
            <a:spAutoFit/>
          </a:bodyPr>
          <a:lstStyle/>
          <a:p>
            <a:pPr algn="ctr"/>
            <a:r>
              <a:rPr lang="en-US" altLang="zh-CN" sz="2800" b="1" dirty="0">
                <a:solidFill>
                  <a:srgbClr val="0000FF"/>
                </a:solidFill>
                <a:latin typeface="Arial" panose="020B0604020202020204" pitchFamily="34" charset="0"/>
                <a:ea typeface="宋体" panose="02010600030101010101" pitchFamily="2" charset="-122"/>
              </a:rPr>
              <a:t>100</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7" name="Picture 9"/>
          <p:cNvPicPr>
            <a:picLocks noChangeAspect="1"/>
          </p:cNvPicPr>
          <p:nvPr/>
        </p:nvPicPr>
        <p:blipFill>
          <a:blip r:embed="rId2"/>
          <a:stretch>
            <a:fillRect/>
          </a:stretch>
        </p:blipFill>
        <p:spPr>
          <a:xfrm>
            <a:off x="0" y="1639888"/>
            <a:ext cx="6953250" cy="5218112"/>
          </a:xfrm>
          <a:prstGeom prst="rect">
            <a:avLst/>
          </a:prstGeom>
          <a:noFill/>
          <a:ln w="9525">
            <a:noFill/>
          </a:ln>
        </p:spPr>
      </p:pic>
      <p:sp>
        <p:nvSpPr>
          <p:cNvPr id="70658" name="Rectangle 3"/>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0000FF"/>
                </a:solidFill>
                <a:ea typeface="宋体" panose="02010600030101010101" pitchFamily="2" charset="-122"/>
              </a:rPr>
              <a:t>4 </a:t>
            </a:r>
            <a:r>
              <a:rPr lang="zh-CN" altLang="en-US" dirty="0">
                <a:solidFill>
                  <a:srgbClr val="0000FF"/>
                </a:solidFill>
                <a:ea typeface="宋体" panose="02010600030101010101" pitchFamily="2" charset="-122"/>
              </a:rPr>
              <a:t>遗传算法求解巡回旅行商问题</a:t>
            </a:r>
          </a:p>
        </p:txBody>
      </p:sp>
      <p:sp>
        <p:nvSpPr>
          <p:cNvPr id="70659" name="Rectangle 4"/>
          <p:cNvSpPr>
            <a:spLocks noGrp="1"/>
          </p:cNvSpPr>
          <p:nvPr>
            <p:ph idx="1"/>
          </p:nvPr>
        </p:nvSpPr>
        <p:spPr>
          <a:xfrm>
            <a:off x="457200" y="1219200"/>
            <a:ext cx="8229600" cy="566738"/>
          </a:xfrm>
        </p:spPr>
        <p:txBody>
          <a:bodyPr wrap="square" lIns="91440" tIns="45720" rIns="91440" bIns="45720" anchor="t"/>
          <a:lstStyle/>
          <a:p>
            <a:pPr eaLnBrk="1" hangingPunct="1">
              <a:lnSpc>
                <a:spcPct val="90000"/>
              </a:lnSpc>
              <a:buNone/>
            </a:pPr>
            <a:r>
              <a:rPr lang="en-US" altLang="zh-CN" sz="2800" dirty="0">
                <a:solidFill>
                  <a:srgbClr val="0000FF"/>
                </a:solidFill>
                <a:ea typeface="宋体" panose="02010600030101010101" pitchFamily="2" charset="-122"/>
              </a:rPr>
              <a:t>4.3 </a:t>
            </a:r>
            <a:r>
              <a:rPr lang="zh-CN" altLang="en-US" sz="2800" dirty="0">
                <a:solidFill>
                  <a:srgbClr val="0000FF"/>
                </a:solidFill>
                <a:ea typeface="宋体" panose="02010600030101010101" pitchFamily="2" charset="-122"/>
              </a:rPr>
              <a:t>计算仿真结果</a:t>
            </a:r>
          </a:p>
        </p:txBody>
      </p:sp>
      <p:sp>
        <p:nvSpPr>
          <p:cNvPr id="70660" name="Rectangle 5"/>
          <p:cNvSpPr/>
          <p:nvPr/>
        </p:nvSpPr>
        <p:spPr>
          <a:xfrm>
            <a:off x="6781800" y="4891088"/>
            <a:ext cx="1770063" cy="519112"/>
          </a:xfrm>
          <a:prstGeom prst="rect">
            <a:avLst/>
          </a:prstGeom>
          <a:noFill/>
          <a:ln w="9525">
            <a:noFill/>
          </a:ln>
        </p:spPr>
        <p:txBody>
          <a:bodyPr wrap="none" anchor="ctr">
            <a:spAutoFit/>
          </a:bodyPr>
          <a:lstStyle/>
          <a:p>
            <a:pPr algn="ctr"/>
            <a:r>
              <a:rPr lang="en-US" altLang="zh-CN" sz="2800" b="1" dirty="0">
                <a:solidFill>
                  <a:srgbClr val="0000FF"/>
                </a:solidFill>
                <a:latin typeface="Arial" panose="020B0604020202020204" pitchFamily="34" charset="0"/>
                <a:ea typeface="宋体" panose="02010600030101010101" pitchFamily="2" charset="-122"/>
              </a:rPr>
              <a:t>624.1821 </a:t>
            </a:r>
          </a:p>
        </p:txBody>
      </p:sp>
      <p:sp>
        <p:nvSpPr>
          <p:cNvPr id="70661" name="Text Box 6"/>
          <p:cNvSpPr txBox="1"/>
          <p:nvPr/>
        </p:nvSpPr>
        <p:spPr>
          <a:xfrm>
            <a:off x="6629400" y="4357688"/>
            <a:ext cx="2057400" cy="519112"/>
          </a:xfrm>
          <a:prstGeom prst="rect">
            <a:avLst/>
          </a:prstGeom>
          <a:noFill/>
          <a:ln w="9525">
            <a:noFill/>
          </a:ln>
        </p:spPr>
        <p:txBody>
          <a:bodyPr anchor="t">
            <a:spAutoFit/>
          </a:bodyPr>
          <a:lstStyle/>
          <a:p>
            <a:pPr algn="ctr">
              <a:spcBef>
                <a:spcPct val="50000"/>
              </a:spcBef>
            </a:pPr>
            <a:r>
              <a:rPr lang="zh-CN" altLang="en-US" sz="2800" b="1" dirty="0">
                <a:solidFill>
                  <a:srgbClr val="0000FF"/>
                </a:solidFill>
                <a:latin typeface="Arial" panose="020B0604020202020204" pitchFamily="34" charset="0"/>
                <a:ea typeface="宋体" panose="02010600030101010101" pitchFamily="2" charset="-122"/>
              </a:rPr>
              <a:t>路径长度：</a:t>
            </a:r>
          </a:p>
        </p:txBody>
      </p:sp>
      <p:sp>
        <p:nvSpPr>
          <p:cNvPr id="70662" name="Text Box 7"/>
          <p:cNvSpPr txBox="1"/>
          <p:nvPr/>
        </p:nvSpPr>
        <p:spPr>
          <a:xfrm>
            <a:off x="6553200" y="2819400"/>
            <a:ext cx="2209800" cy="519113"/>
          </a:xfrm>
          <a:prstGeom prst="rect">
            <a:avLst/>
          </a:prstGeom>
          <a:noFill/>
          <a:ln w="9525">
            <a:noFill/>
          </a:ln>
        </p:spPr>
        <p:txBody>
          <a:bodyPr anchor="t">
            <a:spAutoFit/>
          </a:bodyPr>
          <a:lstStyle/>
          <a:p>
            <a:pPr algn="ctr">
              <a:spcBef>
                <a:spcPct val="50000"/>
              </a:spcBef>
            </a:pPr>
            <a:r>
              <a:rPr lang="zh-CN" altLang="en-US" sz="2800" b="1" dirty="0">
                <a:solidFill>
                  <a:srgbClr val="0000FF"/>
                </a:solidFill>
                <a:latin typeface="Arial" panose="020B0604020202020204" pitchFamily="34" charset="0"/>
                <a:ea typeface="宋体" panose="02010600030101010101" pitchFamily="2" charset="-122"/>
              </a:rPr>
              <a:t>迁移代数：</a:t>
            </a:r>
          </a:p>
        </p:txBody>
      </p:sp>
      <p:sp>
        <p:nvSpPr>
          <p:cNvPr id="70663" name="Text Box 8"/>
          <p:cNvSpPr txBox="1"/>
          <p:nvPr/>
        </p:nvSpPr>
        <p:spPr>
          <a:xfrm>
            <a:off x="7239000" y="3429000"/>
            <a:ext cx="838200" cy="519113"/>
          </a:xfrm>
          <a:prstGeom prst="rect">
            <a:avLst/>
          </a:prstGeom>
          <a:noFill/>
          <a:ln w="9525">
            <a:noFill/>
          </a:ln>
        </p:spPr>
        <p:txBody>
          <a:bodyPr anchor="ctr">
            <a:spAutoFit/>
          </a:bodyPr>
          <a:lstStyle/>
          <a:p>
            <a:pPr algn="ctr"/>
            <a:r>
              <a:rPr lang="en-US" altLang="zh-CN" sz="2800" b="1" dirty="0">
                <a:solidFill>
                  <a:srgbClr val="0000FF"/>
                </a:solidFill>
                <a:latin typeface="Arial" panose="020B0604020202020204" pitchFamily="34" charset="0"/>
                <a:ea typeface="宋体" panose="02010600030101010101" pitchFamily="2" charset="-122"/>
              </a:rPr>
              <a:t>150</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1" name="Picture 9"/>
          <p:cNvPicPr>
            <a:picLocks noChangeAspect="1"/>
          </p:cNvPicPr>
          <p:nvPr/>
        </p:nvPicPr>
        <p:blipFill>
          <a:blip r:embed="rId2"/>
          <a:stretch>
            <a:fillRect/>
          </a:stretch>
        </p:blipFill>
        <p:spPr>
          <a:xfrm>
            <a:off x="0" y="1639888"/>
            <a:ext cx="6953250" cy="5218112"/>
          </a:xfrm>
          <a:prstGeom prst="rect">
            <a:avLst/>
          </a:prstGeom>
          <a:noFill/>
          <a:ln w="9525">
            <a:noFill/>
          </a:ln>
        </p:spPr>
      </p:pic>
      <p:sp>
        <p:nvSpPr>
          <p:cNvPr id="71682" name="Rectangle 3"/>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0000FF"/>
                </a:solidFill>
                <a:ea typeface="宋体" panose="02010600030101010101" pitchFamily="2" charset="-122"/>
              </a:rPr>
              <a:t>4 </a:t>
            </a:r>
            <a:r>
              <a:rPr lang="zh-CN" altLang="en-US" dirty="0">
                <a:solidFill>
                  <a:srgbClr val="0000FF"/>
                </a:solidFill>
                <a:ea typeface="宋体" panose="02010600030101010101" pitchFamily="2" charset="-122"/>
              </a:rPr>
              <a:t>遗传算法求解巡回旅行商问题</a:t>
            </a:r>
          </a:p>
        </p:txBody>
      </p:sp>
      <p:sp>
        <p:nvSpPr>
          <p:cNvPr id="71683" name="Rectangle 4"/>
          <p:cNvSpPr>
            <a:spLocks noGrp="1"/>
          </p:cNvSpPr>
          <p:nvPr>
            <p:ph idx="1"/>
          </p:nvPr>
        </p:nvSpPr>
        <p:spPr>
          <a:xfrm>
            <a:off x="457200" y="1219200"/>
            <a:ext cx="8229600" cy="566738"/>
          </a:xfrm>
        </p:spPr>
        <p:txBody>
          <a:bodyPr wrap="square" lIns="91440" tIns="45720" rIns="91440" bIns="45720" anchor="t"/>
          <a:lstStyle/>
          <a:p>
            <a:pPr eaLnBrk="1" hangingPunct="1">
              <a:lnSpc>
                <a:spcPct val="90000"/>
              </a:lnSpc>
              <a:buNone/>
            </a:pPr>
            <a:r>
              <a:rPr lang="en-US" altLang="zh-CN" sz="2800" dirty="0">
                <a:solidFill>
                  <a:srgbClr val="0000FF"/>
                </a:solidFill>
                <a:ea typeface="宋体" panose="02010600030101010101" pitchFamily="2" charset="-122"/>
              </a:rPr>
              <a:t>4.3 </a:t>
            </a:r>
            <a:r>
              <a:rPr lang="zh-CN" altLang="en-US" sz="2800" dirty="0">
                <a:solidFill>
                  <a:srgbClr val="0000FF"/>
                </a:solidFill>
                <a:ea typeface="宋体" panose="02010600030101010101" pitchFamily="2" charset="-122"/>
              </a:rPr>
              <a:t>计算仿真结果</a:t>
            </a:r>
          </a:p>
        </p:txBody>
      </p:sp>
      <p:sp>
        <p:nvSpPr>
          <p:cNvPr id="71684" name="Rectangle 5"/>
          <p:cNvSpPr/>
          <p:nvPr/>
        </p:nvSpPr>
        <p:spPr>
          <a:xfrm>
            <a:off x="6781800" y="4891088"/>
            <a:ext cx="1770063" cy="519112"/>
          </a:xfrm>
          <a:prstGeom prst="rect">
            <a:avLst/>
          </a:prstGeom>
          <a:noFill/>
          <a:ln w="9525">
            <a:noFill/>
          </a:ln>
        </p:spPr>
        <p:txBody>
          <a:bodyPr wrap="none" anchor="ctr">
            <a:spAutoFit/>
          </a:bodyPr>
          <a:lstStyle/>
          <a:p>
            <a:pPr algn="ctr"/>
            <a:r>
              <a:rPr lang="en-US" altLang="zh-CN" sz="2800" b="1" dirty="0">
                <a:solidFill>
                  <a:srgbClr val="0000FF"/>
                </a:solidFill>
                <a:latin typeface="Arial" panose="020B0604020202020204" pitchFamily="34" charset="0"/>
                <a:ea typeface="宋体" panose="02010600030101010101" pitchFamily="2" charset="-122"/>
              </a:rPr>
              <a:t>523.2674 </a:t>
            </a:r>
          </a:p>
        </p:txBody>
      </p:sp>
      <p:sp>
        <p:nvSpPr>
          <p:cNvPr id="71685" name="Text Box 6"/>
          <p:cNvSpPr txBox="1"/>
          <p:nvPr/>
        </p:nvSpPr>
        <p:spPr>
          <a:xfrm>
            <a:off x="6629400" y="4357688"/>
            <a:ext cx="2057400" cy="519112"/>
          </a:xfrm>
          <a:prstGeom prst="rect">
            <a:avLst/>
          </a:prstGeom>
          <a:noFill/>
          <a:ln w="9525">
            <a:noFill/>
          </a:ln>
        </p:spPr>
        <p:txBody>
          <a:bodyPr anchor="t">
            <a:spAutoFit/>
          </a:bodyPr>
          <a:lstStyle/>
          <a:p>
            <a:pPr algn="ctr">
              <a:spcBef>
                <a:spcPct val="50000"/>
              </a:spcBef>
            </a:pPr>
            <a:r>
              <a:rPr lang="zh-CN" altLang="en-US" sz="2800" b="1" dirty="0">
                <a:solidFill>
                  <a:srgbClr val="0000FF"/>
                </a:solidFill>
                <a:latin typeface="Arial" panose="020B0604020202020204" pitchFamily="34" charset="0"/>
                <a:ea typeface="宋体" panose="02010600030101010101" pitchFamily="2" charset="-122"/>
              </a:rPr>
              <a:t>路径长度：</a:t>
            </a:r>
          </a:p>
        </p:txBody>
      </p:sp>
      <p:sp>
        <p:nvSpPr>
          <p:cNvPr id="71686" name="Text Box 7"/>
          <p:cNvSpPr txBox="1"/>
          <p:nvPr/>
        </p:nvSpPr>
        <p:spPr>
          <a:xfrm>
            <a:off x="6553200" y="2819400"/>
            <a:ext cx="2209800" cy="519113"/>
          </a:xfrm>
          <a:prstGeom prst="rect">
            <a:avLst/>
          </a:prstGeom>
          <a:noFill/>
          <a:ln w="9525">
            <a:noFill/>
          </a:ln>
        </p:spPr>
        <p:txBody>
          <a:bodyPr anchor="t">
            <a:spAutoFit/>
          </a:bodyPr>
          <a:lstStyle/>
          <a:p>
            <a:pPr algn="ctr">
              <a:spcBef>
                <a:spcPct val="50000"/>
              </a:spcBef>
            </a:pPr>
            <a:r>
              <a:rPr lang="zh-CN" altLang="en-US" sz="2800" b="1" dirty="0">
                <a:solidFill>
                  <a:srgbClr val="0000FF"/>
                </a:solidFill>
                <a:latin typeface="Arial" panose="020B0604020202020204" pitchFamily="34" charset="0"/>
                <a:ea typeface="宋体" panose="02010600030101010101" pitchFamily="2" charset="-122"/>
              </a:rPr>
              <a:t>迁移代数：</a:t>
            </a:r>
          </a:p>
        </p:txBody>
      </p:sp>
      <p:sp>
        <p:nvSpPr>
          <p:cNvPr id="71687" name="Text Box 8"/>
          <p:cNvSpPr txBox="1"/>
          <p:nvPr/>
        </p:nvSpPr>
        <p:spPr>
          <a:xfrm>
            <a:off x="7239000" y="3429000"/>
            <a:ext cx="838200" cy="519113"/>
          </a:xfrm>
          <a:prstGeom prst="rect">
            <a:avLst/>
          </a:prstGeom>
          <a:noFill/>
          <a:ln w="9525">
            <a:noFill/>
          </a:ln>
        </p:spPr>
        <p:txBody>
          <a:bodyPr anchor="ctr">
            <a:spAutoFit/>
          </a:bodyPr>
          <a:lstStyle/>
          <a:p>
            <a:pPr algn="ctr"/>
            <a:r>
              <a:rPr lang="en-US" altLang="zh-CN" sz="2800" b="1" dirty="0">
                <a:solidFill>
                  <a:srgbClr val="0000FF"/>
                </a:solidFill>
                <a:latin typeface="Arial" panose="020B0604020202020204" pitchFamily="34" charset="0"/>
                <a:ea typeface="宋体" panose="02010600030101010101" pitchFamily="2" charset="-122"/>
              </a:rPr>
              <a:t>200</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5" name="Picture 10"/>
          <p:cNvPicPr>
            <a:picLocks noChangeAspect="1"/>
          </p:cNvPicPr>
          <p:nvPr/>
        </p:nvPicPr>
        <p:blipFill>
          <a:blip r:embed="rId2"/>
          <a:stretch>
            <a:fillRect/>
          </a:stretch>
        </p:blipFill>
        <p:spPr>
          <a:xfrm>
            <a:off x="0" y="1639888"/>
            <a:ext cx="6953250" cy="5218112"/>
          </a:xfrm>
          <a:prstGeom prst="rect">
            <a:avLst/>
          </a:prstGeom>
          <a:noFill/>
          <a:ln w="9525">
            <a:noFill/>
          </a:ln>
        </p:spPr>
      </p:pic>
      <p:sp>
        <p:nvSpPr>
          <p:cNvPr id="72706" name="Rectangle 3"/>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0000FF"/>
                </a:solidFill>
                <a:ea typeface="宋体" panose="02010600030101010101" pitchFamily="2" charset="-122"/>
              </a:rPr>
              <a:t>4 </a:t>
            </a:r>
            <a:r>
              <a:rPr lang="zh-CN" altLang="en-US" dirty="0">
                <a:solidFill>
                  <a:srgbClr val="0000FF"/>
                </a:solidFill>
                <a:ea typeface="宋体" panose="02010600030101010101" pitchFamily="2" charset="-122"/>
              </a:rPr>
              <a:t>遗传算法求解巡回旅行商问题</a:t>
            </a:r>
          </a:p>
        </p:txBody>
      </p:sp>
      <p:sp>
        <p:nvSpPr>
          <p:cNvPr id="72707" name="Rectangle 4"/>
          <p:cNvSpPr>
            <a:spLocks noGrp="1"/>
          </p:cNvSpPr>
          <p:nvPr>
            <p:ph idx="1"/>
          </p:nvPr>
        </p:nvSpPr>
        <p:spPr>
          <a:xfrm>
            <a:off x="457200" y="1219200"/>
            <a:ext cx="8229600" cy="566738"/>
          </a:xfrm>
        </p:spPr>
        <p:txBody>
          <a:bodyPr wrap="square" lIns="91440" tIns="45720" rIns="91440" bIns="45720" anchor="t"/>
          <a:lstStyle/>
          <a:p>
            <a:pPr eaLnBrk="1" hangingPunct="1">
              <a:lnSpc>
                <a:spcPct val="90000"/>
              </a:lnSpc>
              <a:buNone/>
            </a:pPr>
            <a:r>
              <a:rPr lang="en-US" altLang="zh-CN" sz="2800" dirty="0">
                <a:solidFill>
                  <a:srgbClr val="0000FF"/>
                </a:solidFill>
                <a:ea typeface="宋体" panose="02010600030101010101" pitchFamily="2" charset="-122"/>
              </a:rPr>
              <a:t>4.3 </a:t>
            </a:r>
            <a:r>
              <a:rPr lang="zh-CN" altLang="en-US" sz="2800" dirty="0">
                <a:solidFill>
                  <a:srgbClr val="0000FF"/>
                </a:solidFill>
                <a:ea typeface="宋体" panose="02010600030101010101" pitchFamily="2" charset="-122"/>
              </a:rPr>
              <a:t>计算仿真结果</a:t>
            </a:r>
          </a:p>
        </p:txBody>
      </p:sp>
      <p:sp>
        <p:nvSpPr>
          <p:cNvPr id="72708" name="Rectangle 5"/>
          <p:cNvSpPr/>
          <p:nvPr/>
        </p:nvSpPr>
        <p:spPr>
          <a:xfrm>
            <a:off x="6789738" y="4891088"/>
            <a:ext cx="1770062" cy="519112"/>
          </a:xfrm>
          <a:prstGeom prst="rect">
            <a:avLst/>
          </a:prstGeom>
          <a:noFill/>
          <a:ln w="9525">
            <a:noFill/>
          </a:ln>
        </p:spPr>
        <p:txBody>
          <a:bodyPr wrap="none" anchor="ctr">
            <a:spAutoFit/>
          </a:bodyPr>
          <a:lstStyle/>
          <a:p>
            <a:pPr algn="ctr"/>
            <a:r>
              <a:rPr lang="en-US" altLang="zh-CN" sz="2800" b="1" dirty="0">
                <a:solidFill>
                  <a:srgbClr val="0000FF"/>
                </a:solidFill>
                <a:latin typeface="Arial" panose="020B0604020202020204" pitchFamily="34" charset="0"/>
                <a:ea typeface="宋体" panose="02010600030101010101" pitchFamily="2" charset="-122"/>
              </a:rPr>
              <a:t>491.4063 </a:t>
            </a:r>
          </a:p>
        </p:txBody>
      </p:sp>
      <p:sp>
        <p:nvSpPr>
          <p:cNvPr id="72709" name="Text Box 6"/>
          <p:cNvSpPr txBox="1"/>
          <p:nvPr/>
        </p:nvSpPr>
        <p:spPr>
          <a:xfrm>
            <a:off x="6629400" y="4357688"/>
            <a:ext cx="2057400" cy="519112"/>
          </a:xfrm>
          <a:prstGeom prst="rect">
            <a:avLst/>
          </a:prstGeom>
          <a:noFill/>
          <a:ln w="9525">
            <a:noFill/>
          </a:ln>
        </p:spPr>
        <p:txBody>
          <a:bodyPr anchor="t">
            <a:spAutoFit/>
          </a:bodyPr>
          <a:lstStyle/>
          <a:p>
            <a:pPr algn="ctr">
              <a:spcBef>
                <a:spcPct val="50000"/>
              </a:spcBef>
            </a:pPr>
            <a:r>
              <a:rPr lang="zh-CN" altLang="en-US" sz="2800" b="1" dirty="0">
                <a:solidFill>
                  <a:srgbClr val="0000FF"/>
                </a:solidFill>
                <a:latin typeface="Arial" panose="020B0604020202020204" pitchFamily="34" charset="0"/>
                <a:ea typeface="宋体" panose="02010600030101010101" pitchFamily="2" charset="-122"/>
              </a:rPr>
              <a:t>路径长度：</a:t>
            </a:r>
          </a:p>
        </p:txBody>
      </p:sp>
      <p:sp>
        <p:nvSpPr>
          <p:cNvPr id="72710" name="Text Box 7"/>
          <p:cNvSpPr txBox="1"/>
          <p:nvPr/>
        </p:nvSpPr>
        <p:spPr>
          <a:xfrm>
            <a:off x="6553200" y="2819400"/>
            <a:ext cx="2209800" cy="519113"/>
          </a:xfrm>
          <a:prstGeom prst="rect">
            <a:avLst/>
          </a:prstGeom>
          <a:noFill/>
          <a:ln w="9525">
            <a:noFill/>
          </a:ln>
        </p:spPr>
        <p:txBody>
          <a:bodyPr anchor="t">
            <a:spAutoFit/>
          </a:bodyPr>
          <a:lstStyle/>
          <a:p>
            <a:pPr algn="ctr">
              <a:spcBef>
                <a:spcPct val="50000"/>
              </a:spcBef>
            </a:pPr>
            <a:r>
              <a:rPr lang="zh-CN" altLang="en-US" sz="2800" b="1" dirty="0">
                <a:solidFill>
                  <a:srgbClr val="0000FF"/>
                </a:solidFill>
                <a:latin typeface="Arial" panose="020B0604020202020204" pitchFamily="34" charset="0"/>
                <a:ea typeface="宋体" panose="02010600030101010101" pitchFamily="2" charset="-122"/>
              </a:rPr>
              <a:t>迁移代数：</a:t>
            </a:r>
          </a:p>
        </p:txBody>
      </p:sp>
      <p:sp>
        <p:nvSpPr>
          <p:cNvPr id="72711" name="Text Box 8"/>
          <p:cNvSpPr txBox="1"/>
          <p:nvPr/>
        </p:nvSpPr>
        <p:spPr>
          <a:xfrm>
            <a:off x="7239000" y="3429000"/>
            <a:ext cx="838200" cy="519113"/>
          </a:xfrm>
          <a:prstGeom prst="rect">
            <a:avLst/>
          </a:prstGeom>
          <a:noFill/>
          <a:ln w="9525">
            <a:noFill/>
          </a:ln>
        </p:spPr>
        <p:txBody>
          <a:bodyPr anchor="ctr">
            <a:spAutoFit/>
          </a:bodyPr>
          <a:lstStyle/>
          <a:p>
            <a:pPr algn="ctr"/>
            <a:r>
              <a:rPr lang="en-US" altLang="zh-CN" sz="2800" b="1" dirty="0">
                <a:solidFill>
                  <a:srgbClr val="0000FF"/>
                </a:solidFill>
                <a:latin typeface="Arial" panose="020B0604020202020204" pitchFamily="34" charset="0"/>
                <a:ea typeface="宋体" panose="02010600030101010101" pitchFamily="2" charset="-122"/>
              </a:rPr>
              <a:t>250</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29" name="Picture 10"/>
          <p:cNvPicPr>
            <a:picLocks noChangeAspect="1"/>
          </p:cNvPicPr>
          <p:nvPr/>
        </p:nvPicPr>
        <p:blipFill>
          <a:blip r:embed="rId2"/>
          <a:stretch>
            <a:fillRect/>
          </a:stretch>
        </p:blipFill>
        <p:spPr>
          <a:xfrm>
            <a:off x="0" y="1639888"/>
            <a:ext cx="6953250" cy="5218112"/>
          </a:xfrm>
          <a:prstGeom prst="rect">
            <a:avLst/>
          </a:prstGeom>
          <a:noFill/>
          <a:ln w="9525">
            <a:noFill/>
          </a:ln>
        </p:spPr>
      </p:pic>
      <p:sp>
        <p:nvSpPr>
          <p:cNvPr id="73730" name="Rectangle 3"/>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0000FF"/>
                </a:solidFill>
                <a:ea typeface="宋体" panose="02010600030101010101" pitchFamily="2" charset="-122"/>
              </a:rPr>
              <a:t>4 </a:t>
            </a:r>
            <a:r>
              <a:rPr lang="zh-CN" altLang="en-US" dirty="0">
                <a:solidFill>
                  <a:srgbClr val="0000FF"/>
                </a:solidFill>
                <a:ea typeface="宋体" panose="02010600030101010101" pitchFamily="2" charset="-122"/>
              </a:rPr>
              <a:t>遗传算法求解巡回旅行商问题</a:t>
            </a:r>
          </a:p>
        </p:txBody>
      </p:sp>
      <p:sp>
        <p:nvSpPr>
          <p:cNvPr id="73731" name="Rectangle 4"/>
          <p:cNvSpPr>
            <a:spLocks noGrp="1"/>
          </p:cNvSpPr>
          <p:nvPr>
            <p:ph idx="1"/>
          </p:nvPr>
        </p:nvSpPr>
        <p:spPr>
          <a:xfrm>
            <a:off x="457200" y="1219200"/>
            <a:ext cx="8229600" cy="566738"/>
          </a:xfrm>
        </p:spPr>
        <p:txBody>
          <a:bodyPr wrap="square" lIns="91440" tIns="45720" rIns="91440" bIns="45720" anchor="t"/>
          <a:lstStyle/>
          <a:p>
            <a:pPr eaLnBrk="1" hangingPunct="1">
              <a:lnSpc>
                <a:spcPct val="90000"/>
              </a:lnSpc>
              <a:buNone/>
            </a:pPr>
            <a:r>
              <a:rPr lang="en-US" altLang="zh-CN" sz="2800" dirty="0">
                <a:solidFill>
                  <a:srgbClr val="0000FF"/>
                </a:solidFill>
                <a:ea typeface="宋体" panose="02010600030101010101" pitchFamily="2" charset="-122"/>
              </a:rPr>
              <a:t>4.3 </a:t>
            </a:r>
            <a:r>
              <a:rPr lang="zh-CN" altLang="en-US" sz="2800" dirty="0">
                <a:solidFill>
                  <a:srgbClr val="0000FF"/>
                </a:solidFill>
                <a:ea typeface="宋体" panose="02010600030101010101" pitchFamily="2" charset="-122"/>
              </a:rPr>
              <a:t>计算仿真结果</a:t>
            </a:r>
          </a:p>
        </p:txBody>
      </p:sp>
      <p:sp>
        <p:nvSpPr>
          <p:cNvPr id="73732" name="Rectangle 5"/>
          <p:cNvSpPr/>
          <p:nvPr/>
        </p:nvSpPr>
        <p:spPr>
          <a:xfrm>
            <a:off x="6835775" y="4891088"/>
            <a:ext cx="1671638" cy="519112"/>
          </a:xfrm>
          <a:prstGeom prst="rect">
            <a:avLst/>
          </a:prstGeom>
          <a:noFill/>
          <a:ln w="9525">
            <a:noFill/>
          </a:ln>
        </p:spPr>
        <p:txBody>
          <a:bodyPr wrap="none" anchor="ctr">
            <a:spAutoFit/>
          </a:bodyPr>
          <a:lstStyle/>
          <a:p>
            <a:pPr algn="ctr"/>
            <a:r>
              <a:rPr lang="en-US" altLang="zh-CN" sz="2800" b="1" dirty="0">
                <a:solidFill>
                  <a:srgbClr val="0000FF"/>
                </a:solidFill>
                <a:latin typeface="Arial" panose="020B0604020202020204" pitchFamily="34" charset="0"/>
                <a:ea typeface="宋体" panose="02010600030101010101" pitchFamily="2" charset="-122"/>
              </a:rPr>
              <a:t>453.1959</a:t>
            </a:r>
          </a:p>
        </p:txBody>
      </p:sp>
      <p:sp>
        <p:nvSpPr>
          <p:cNvPr id="73733" name="Text Box 6"/>
          <p:cNvSpPr txBox="1"/>
          <p:nvPr/>
        </p:nvSpPr>
        <p:spPr>
          <a:xfrm>
            <a:off x="6629400" y="4357688"/>
            <a:ext cx="2057400" cy="519112"/>
          </a:xfrm>
          <a:prstGeom prst="rect">
            <a:avLst/>
          </a:prstGeom>
          <a:noFill/>
          <a:ln w="9525">
            <a:noFill/>
          </a:ln>
        </p:spPr>
        <p:txBody>
          <a:bodyPr anchor="t">
            <a:spAutoFit/>
          </a:bodyPr>
          <a:lstStyle/>
          <a:p>
            <a:pPr algn="ctr">
              <a:spcBef>
                <a:spcPct val="50000"/>
              </a:spcBef>
            </a:pPr>
            <a:r>
              <a:rPr lang="zh-CN" altLang="en-US" sz="2800" b="1" dirty="0">
                <a:solidFill>
                  <a:srgbClr val="0000FF"/>
                </a:solidFill>
                <a:latin typeface="Arial" panose="020B0604020202020204" pitchFamily="34" charset="0"/>
                <a:ea typeface="宋体" panose="02010600030101010101" pitchFamily="2" charset="-122"/>
              </a:rPr>
              <a:t>路径长度：</a:t>
            </a:r>
          </a:p>
        </p:txBody>
      </p:sp>
      <p:sp>
        <p:nvSpPr>
          <p:cNvPr id="73734" name="Text Box 7"/>
          <p:cNvSpPr txBox="1"/>
          <p:nvPr/>
        </p:nvSpPr>
        <p:spPr>
          <a:xfrm>
            <a:off x="6553200" y="2819400"/>
            <a:ext cx="2209800" cy="519113"/>
          </a:xfrm>
          <a:prstGeom prst="rect">
            <a:avLst/>
          </a:prstGeom>
          <a:noFill/>
          <a:ln w="9525">
            <a:noFill/>
          </a:ln>
        </p:spPr>
        <p:txBody>
          <a:bodyPr anchor="t">
            <a:spAutoFit/>
          </a:bodyPr>
          <a:lstStyle/>
          <a:p>
            <a:pPr algn="ctr">
              <a:spcBef>
                <a:spcPct val="50000"/>
              </a:spcBef>
            </a:pPr>
            <a:r>
              <a:rPr lang="zh-CN" altLang="en-US" sz="2800" b="1" dirty="0">
                <a:solidFill>
                  <a:srgbClr val="0000FF"/>
                </a:solidFill>
                <a:latin typeface="Arial" panose="020B0604020202020204" pitchFamily="34" charset="0"/>
                <a:ea typeface="宋体" panose="02010600030101010101" pitchFamily="2" charset="-122"/>
              </a:rPr>
              <a:t>迁移代数：</a:t>
            </a:r>
          </a:p>
        </p:txBody>
      </p:sp>
      <p:sp>
        <p:nvSpPr>
          <p:cNvPr id="73735" name="Text Box 8"/>
          <p:cNvSpPr txBox="1"/>
          <p:nvPr/>
        </p:nvSpPr>
        <p:spPr>
          <a:xfrm>
            <a:off x="7239000" y="3429000"/>
            <a:ext cx="838200" cy="519113"/>
          </a:xfrm>
          <a:prstGeom prst="rect">
            <a:avLst/>
          </a:prstGeom>
          <a:noFill/>
          <a:ln w="9525">
            <a:noFill/>
          </a:ln>
        </p:spPr>
        <p:txBody>
          <a:bodyPr anchor="ctr">
            <a:spAutoFit/>
          </a:bodyPr>
          <a:lstStyle/>
          <a:p>
            <a:pPr algn="ctr"/>
            <a:r>
              <a:rPr lang="en-US" altLang="zh-CN" sz="2800" b="1" dirty="0">
                <a:solidFill>
                  <a:srgbClr val="0000FF"/>
                </a:solidFill>
                <a:latin typeface="Arial" panose="020B0604020202020204" pitchFamily="34" charset="0"/>
                <a:ea typeface="宋体" panose="02010600030101010101" pitchFamily="2" charset="-122"/>
              </a:rPr>
              <a:t>300</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3" name="Picture 2"/>
          <p:cNvPicPr>
            <a:picLocks noChangeAspect="1"/>
          </p:cNvPicPr>
          <p:nvPr/>
        </p:nvPicPr>
        <p:blipFill>
          <a:blip r:embed="rId2"/>
          <a:stretch>
            <a:fillRect/>
          </a:stretch>
        </p:blipFill>
        <p:spPr>
          <a:xfrm>
            <a:off x="0" y="1639888"/>
            <a:ext cx="6953250" cy="5218112"/>
          </a:xfrm>
          <a:prstGeom prst="rect">
            <a:avLst/>
          </a:prstGeom>
          <a:noFill/>
          <a:ln w="9525">
            <a:noFill/>
          </a:ln>
        </p:spPr>
      </p:pic>
      <p:sp>
        <p:nvSpPr>
          <p:cNvPr id="74754" name="Rectangle 3"/>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0000FF"/>
                </a:solidFill>
                <a:ea typeface="宋体" panose="02010600030101010101" pitchFamily="2" charset="-122"/>
              </a:rPr>
              <a:t>4 </a:t>
            </a:r>
            <a:r>
              <a:rPr lang="zh-CN" altLang="en-US" dirty="0">
                <a:solidFill>
                  <a:srgbClr val="0000FF"/>
                </a:solidFill>
                <a:ea typeface="宋体" panose="02010600030101010101" pitchFamily="2" charset="-122"/>
              </a:rPr>
              <a:t>遗传算法求解巡回旅行商问题</a:t>
            </a:r>
          </a:p>
        </p:txBody>
      </p:sp>
      <p:sp>
        <p:nvSpPr>
          <p:cNvPr id="74755" name="Rectangle 4"/>
          <p:cNvSpPr>
            <a:spLocks noGrp="1"/>
          </p:cNvSpPr>
          <p:nvPr>
            <p:ph idx="1"/>
          </p:nvPr>
        </p:nvSpPr>
        <p:spPr>
          <a:xfrm>
            <a:off x="457200" y="1219200"/>
            <a:ext cx="8229600" cy="566738"/>
          </a:xfrm>
        </p:spPr>
        <p:txBody>
          <a:bodyPr wrap="square" lIns="91440" tIns="45720" rIns="91440" bIns="45720" anchor="t"/>
          <a:lstStyle/>
          <a:p>
            <a:pPr eaLnBrk="1" hangingPunct="1">
              <a:lnSpc>
                <a:spcPct val="90000"/>
              </a:lnSpc>
              <a:buNone/>
            </a:pPr>
            <a:r>
              <a:rPr lang="en-US" altLang="zh-CN" sz="2800" dirty="0">
                <a:solidFill>
                  <a:srgbClr val="0000FF"/>
                </a:solidFill>
                <a:ea typeface="宋体" panose="02010600030101010101" pitchFamily="2" charset="-122"/>
              </a:rPr>
              <a:t>4.3 </a:t>
            </a:r>
            <a:r>
              <a:rPr lang="zh-CN" altLang="en-US" sz="2800" dirty="0">
                <a:solidFill>
                  <a:srgbClr val="0000FF"/>
                </a:solidFill>
                <a:ea typeface="宋体" panose="02010600030101010101" pitchFamily="2" charset="-122"/>
              </a:rPr>
              <a:t>计算仿真结果</a:t>
            </a:r>
          </a:p>
        </p:txBody>
      </p:sp>
      <p:sp>
        <p:nvSpPr>
          <p:cNvPr id="74756" name="Rectangle 5"/>
          <p:cNvSpPr/>
          <p:nvPr/>
        </p:nvSpPr>
        <p:spPr>
          <a:xfrm>
            <a:off x="6786563" y="4891088"/>
            <a:ext cx="1770062" cy="519112"/>
          </a:xfrm>
          <a:prstGeom prst="rect">
            <a:avLst/>
          </a:prstGeom>
          <a:noFill/>
          <a:ln w="9525">
            <a:noFill/>
          </a:ln>
        </p:spPr>
        <p:txBody>
          <a:bodyPr wrap="none" anchor="ctr">
            <a:spAutoFit/>
          </a:bodyPr>
          <a:lstStyle/>
          <a:p>
            <a:pPr algn="ctr"/>
            <a:r>
              <a:rPr lang="en-US" altLang="zh-CN" sz="2800" b="1" dirty="0">
                <a:solidFill>
                  <a:srgbClr val="0000FF"/>
                </a:solidFill>
                <a:latin typeface="Arial" panose="020B0604020202020204" pitchFamily="34" charset="0"/>
                <a:ea typeface="宋体" panose="02010600030101010101" pitchFamily="2" charset="-122"/>
              </a:rPr>
              <a:t>430.3986 </a:t>
            </a:r>
          </a:p>
        </p:txBody>
      </p:sp>
      <p:sp>
        <p:nvSpPr>
          <p:cNvPr id="74757" name="Text Box 6"/>
          <p:cNvSpPr txBox="1"/>
          <p:nvPr/>
        </p:nvSpPr>
        <p:spPr>
          <a:xfrm>
            <a:off x="6629400" y="4357688"/>
            <a:ext cx="2057400" cy="519112"/>
          </a:xfrm>
          <a:prstGeom prst="rect">
            <a:avLst/>
          </a:prstGeom>
          <a:noFill/>
          <a:ln w="9525">
            <a:noFill/>
          </a:ln>
        </p:spPr>
        <p:txBody>
          <a:bodyPr anchor="t">
            <a:spAutoFit/>
          </a:bodyPr>
          <a:lstStyle/>
          <a:p>
            <a:pPr algn="ctr">
              <a:spcBef>
                <a:spcPct val="50000"/>
              </a:spcBef>
            </a:pPr>
            <a:r>
              <a:rPr lang="zh-CN" altLang="en-US" sz="2800" b="1" dirty="0">
                <a:solidFill>
                  <a:srgbClr val="0000FF"/>
                </a:solidFill>
                <a:latin typeface="Arial" panose="020B0604020202020204" pitchFamily="34" charset="0"/>
                <a:ea typeface="宋体" panose="02010600030101010101" pitchFamily="2" charset="-122"/>
              </a:rPr>
              <a:t>路径长度：</a:t>
            </a:r>
          </a:p>
        </p:txBody>
      </p:sp>
      <p:sp>
        <p:nvSpPr>
          <p:cNvPr id="74758" name="Text Box 7"/>
          <p:cNvSpPr txBox="1"/>
          <p:nvPr/>
        </p:nvSpPr>
        <p:spPr>
          <a:xfrm>
            <a:off x="6553200" y="2819400"/>
            <a:ext cx="2209800" cy="519113"/>
          </a:xfrm>
          <a:prstGeom prst="rect">
            <a:avLst/>
          </a:prstGeom>
          <a:noFill/>
          <a:ln w="9525">
            <a:noFill/>
          </a:ln>
        </p:spPr>
        <p:txBody>
          <a:bodyPr anchor="t">
            <a:spAutoFit/>
          </a:bodyPr>
          <a:lstStyle/>
          <a:p>
            <a:pPr algn="ctr">
              <a:spcBef>
                <a:spcPct val="50000"/>
              </a:spcBef>
            </a:pPr>
            <a:r>
              <a:rPr lang="zh-CN" altLang="en-US" sz="2800" b="1" dirty="0">
                <a:solidFill>
                  <a:srgbClr val="0000FF"/>
                </a:solidFill>
                <a:latin typeface="Arial" panose="020B0604020202020204" pitchFamily="34" charset="0"/>
                <a:ea typeface="宋体" panose="02010600030101010101" pitchFamily="2" charset="-122"/>
              </a:rPr>
              <a:t>迁移代数：</a:t>
            </a:r>
          </a:p>
        </p:txBody>
      </p:sp>
      <p:sp>
        <p:nvSpPr>
          <p:cNvPr id="74759" name="Text Box 8"/>
          <p:cNvSpPr txBox="1"/>
          <p:nvPr/>
        </p:nvSpPr>
        <p:spPr>
          <a:xfrm>
            <a:off x="7239000" y="3429000"/>
            <a:ext cx="838200" cy="519113"/>
          </a:xfrm>
          <a:prstGeom prst="rect">
            <a:avLst/>
          </a:prstGeom>
          <a:noFill/>
          <a:ln w="9525">
            <a:noFill/>
          </a:ln>
        </p:spPr>
        <p:txBody>
          <a:bodyPr anchor="ctr">
            <a:spAutoFit/>
          </a:bodyPr>
          <a:lstStyle/>
          <a:p>
            <a:pPr algn="ctr"/>
            <a:r>
              <a:rPr lang="en-US" altLang="zh-CN" sz="2800" b="1" dirty="0">
                <a:solidFill>
                  <a:srgbClr val="0000FF"/>
                </a:solidFill>
                <a:latin typeface="Arial" panose="020B0604020202020204" pitchFamily="34" charset="0"/>
                <a:ea typeface="宋体" panose="02010600030101010101" pitchFamily="2" charset="-122"/>
              </a:rPr>
              <a:t>350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6"/>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CC6600"/>
                </a:solidFill>
                <a:ea typeface="宋体" panose="02010600030101010101" pitchFamily="2" charset="-122"/>
              </a:rPr>
              <a:t>1 </a:t>
            </a:r>
            <a:r>
              <a:rPr lang="zh-CN" altLang="en-US" dirty="0">
                <a:solidFill>
                  <a:srgbClr val="CC6600"/>
                </a:solidFill>
                <a:ea typeface="宋体" panose="02010600030101010101" pitchFamily="2" charset="-122"/>
              </a:rPr>
              <a:t>遗传算法概述</a:t>
            </a:r>
          </a:p>
        </p:txBody>
      </p:sp>
      <p:graphicFrame>
        <p:nvGraphicFramePr>
          <p:cNvPr id="110688" name="Group 96"/>
          <p:cNvGraphicFramePr>
            <a:graphicFrameLocks noGrp="1"/>
          </p:cNvGraphicFramePr>
          <p:nvPr>
            <p:ph idx="1"/>
          </p:nvPr>
        </p:nvGraphicFramePr>
        <p:xfrm>
          <a:off x="381000" y="1828800"/>
          <a:ext cx="8458200" cy="4630889"/>
        </p:xfrm>
        <a:graphic>
          <a:graphicData uri="http://schemas.openxmlformats.org/drawingml/2006/table">
            <a:tbl>
              <a:tblPr/>
              <a:tblGrid>
                <a:gridCol w="1090613">
                  <a:extLst>
                    <a:ext uri="{9D8B030D-6E8A-4147-A177-3AD203B41FA5}">
                      <a16:colId xmlns:a16="http://schemas.microsoft.com/office/drawing/2014/main" val="20000"/>
                    </a:ext>
                  </a:extLst>
                </a:gridCol>
                <a:gridCol w="2276475">
                  <a:extLst>
                    <a:ext uri="{9D8B030D-6E8A-4147-A177-3AD203B41FA5}">
                      <a16:colId xmlns:a16="http://schemas.microsoft.com/office/drawing/2014/main" val="20001"/>
                    </a:ext>
                  </a:extLst>
                </a:gridCol>
                <a:gridCol w="5091112">
                  <a:extLst>
                    <a:ext uri="{9D8B030D-6E8A-4147-A177-3AD203B41FA5}">
                      <a16:colId xmlns:a16="http://schemas.microsoft.com/office/drawing/2014/main" val="20002"/>
                    </a:ext>
                  </a:extLst>
                </a:gridCol>
              </a:tblGrid>
              <a:tr h="368249">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年份</a:t>
                      </a:r>
                    </a:p>
                  </a:txBody>
                  <a:tcPr marT="45714" marB="45714"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贡献者</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内容</a:t>
                      </a:r>
                    </a:p>
                  </a:txBody>
                  <a:tcPr marT="45714" marB="45714"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37">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1981</a:t>
                      </a:r>
                    </a:p>
                  </a:txBody>
                  <a:tcPr marT="45714" marB="45714"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Bethke</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应用</a:t>
                      </a: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Walsh</a:t>
                      </a: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函数分析模式</a:t>
                      </a:r>
                    </a:p>
                  </a:txBody>
                  <a:tcPr marT="45714" marB="45714"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249">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1981</a:t>
                      </a:r>
                    </a:p>
                  </a:txBody>
                  <a:tcPr marT="45714" marB="45714"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Brindle</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研究遗传算法中的选择和支配问题</a:t>
                      </a:r>
                    </a:p>
                  </a:txBody>
                  <a:tcPr marT="45714" marB="45714"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1583">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1983</a:t>
                      </a:r>
                    </a:p>
                  </a:txBody>
                  <a:tcPr marT="45714" marB="45714"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Pettit, Swigger</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遗传算法应用于非稳定问题的粗略研究</a:t>
                      </a:r>
                    </a:p>
                  </a:txBody>
                  <a:tcPr marT="45714" marB="45714"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37">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1983</a:t>
                      </a:r>
                    </a:p>
                  </a:txBody>
                  <a:tcPr marT="45714" marB="45714"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Wetzel</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用遗传算法解决旅行商问题（</a:t>
                      </a: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TSP)</a:t>
                      </a:r>
                    </a:p>
                  </a:txBody>
                  <a:tcPr marT="45714" marB="45714"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1984</a:t>
                      </a:r>
                    </a:p>
                  </a:txBody>
                  <a:tcPr marT="45714" marB="45714"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Mauldin</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基本遗传算法中用启发知识维持遗传多样性</a:t>
                      </a:r>
                    </a:p>
                  </a:txBody>
                  <a:tcPr marT="45714" marB="45714"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9837">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1985</a:t>
                      </a:r>
                    </a:p>
                  </a:txBody>
                  <a:tcPr marT="45714" marB="45714"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Baker</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试验基于排序的选择方法</a:t>
                      </a:r>
                    </a:p>
                  </a:txBody>
                  <a:tcPr marT="45714" marB="45714"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8249">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1985</a:t>
                      </a:r>
                    </a:p>
                  </a:txBody>
                  <a:tcPr marT="45714" marB="45714"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Booker</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建议采用部分分配计分、分享操作和交配限制法</a:t>
                      </a:r>
                    </a:p>
                  </a:txBody>
                  <a:tcPr marT="45714" marB="45714"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39992">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1985</a:t>
                      </a:r>
                    </a:p>
                  </a:txBody>
                  <a:tcPr marT="45714" marB="45714"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Goldberg, Lingle</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TSP</a:t>
                      </a: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问题中采用部分匹配交叉</a:t>
                      </a:r>
                    </a:p>
                  </a:txBody>
                  <a:tcPr marT="45714" marB="45714"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639992">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1985</a:t>
                      </a:r>
                    </a:p>
                  </a:txBody>
                  <a:tcPr marT="45714" marB="45714"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Grefenstette, Fitzpattrick</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对含噪声的函数进行测试</a:t>
                      </a:r>
                    </a:p>
                  </a:txBody>
                  <a:tcPr marT="45714" marB="45714"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8249">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1985</a:t>
                      </a:r>
                    </a:p>
                  </a:txBody>
                  <a:tcPr marT="45714" marB="45714"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Schaffer</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多种群遗传算法解决多目标优化问题</a:t>
                      </a:r>
                    </a:p>
                  </a:txBody>
                  <a:tcPr marT="45714" marB="45714"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316" name="Text Box 63"/>
          <p:cNvSpPr txBox="1"/>
          <p:nvPr/>
        </p:nvSpPr>
        <p:spPr>
          <a:xfrm>
            <a:off x="3505200" y="1309688"/>
            <a:ext cx="2438400" cy="519112"/>
          </a:xfrm>
          <a:prstGeom prst="rect">
            <a:avLst/>
          </a:prstGeom>
          <a:noFill/>
          <a:ln w="9525">
            <a:noFill/>
          </a:ln>
        </p:spPr>
        <p:txBody>
          <a:bodyPr anchor="t">
            <a:spAutoFit/>
          </a:bodyPr>
          <a:lstStyle/>
          <a:p>
            <a:pPr algn="ctr">
              <a:spcBef>
                <a:spcPct val="50000"/>
              </a:spcBef>
            </a:pPr>
            <a:r>
              <a:rPr lang="zh-CN" altLang="en-US" sz="2800" b="1" dirty="0">
                <a:solidFill>
                  <a:srgbClr val="CC6600"/>
                </a:solidFill>
                <a:latin typeface="Arial" panose="020B0604020202020204" pitchFamily="34" charset="0"/>
                <a:ea typeface="宋体" panose="02010600030101010101" pitchFamily="2" charset="-122"/>
              </a:rPr>
              <a:t>续表</a:t>
            </a:r>
            <a:r>
              <a:rPr lang="en-US" altLang="zh-CN" sz="2800" b="1" dirty="0">
                <a:solidFill>
                  <a:srgbClr val="CC6600"/>
                </a:solidFill>
                <a:latin typeface="Arial" panose="020B0604020202020204" pitchFamily="34" charset="0"/>
                <a:ea typeface="宋体" panose="02010600030101010101" pitchFamily="2" charset="-122"/>
              </a:rPr>
              <a:t>1.1</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7" name="Picture 9"/>
          <p:cNvPicPr>
            <a:picLocks noChangeAspect="1"/>
          </p:cNvPicPr>
          <p:nvPr/>
        </p:nvPicPr>
        <p:blipFill>
          <a:blip r:embed="rId2"/>
          <a:stretch>
            <a:fillRect/>
          </a:stretch>
        </p:blipFill>
        <p:spPr>
          <a:xfrm>
            <a:off x="0" y="1639888"/>
            <a:ext cx="6953250" cy="5218112"/>
          </a:xfrm>
          <a:prstGeom prst="rect">
            <a:avLst/>
          </a:prstGeom>
          <a:noFill/>
          <a:ln w="9525">
            <a:noFill/>
          </a:ln>
        </p:spPr>
      </p:pic>
      <p:sp>
        <p:nvSpPr>
          <p:cNvPr id="75778" name="Rectangle 4"/>
          <p:cNvSpPr>
            <a:spLocks noGrp="1"/>
          </p:cNvSpPr>
          <p:nvPr>
            <p:ph idx="1"/>
          </p:nvPr>
        </p:nvSpPr>
        <p:spPr>
          <a:xfrm>
            <a:off x="457200" y="1219200"/>
            <a:ext cx="8229600" cy="566738"/>
          </a:xfrm>
        </p:spPr>
        <p:txBody>
          <a:bodyPr wrap="square" lIns="91440" tIns="45720" rIns="91440" bIns="45720" anchor="t"/>
          <a:lstStyle/>
          <a:p>
            <a:pPr eaLnBrk="1" hangingPunct="1">
              <a:lnSpc>
                <a:spcPct val="90000"/>
              </a:lnSpc>
              <a:buNone/>
            </a:pPr>
            <a:r>
              <a:rPr lang="en-US" altLang="zh-CN" sz="2800" dirty="0">
                <a:solidFill>
                  <a:srgbClr val="0000FF"/>
                </a:solidFill>
                <a:ea typeface="宋体" panose="02010600030101010101" pitchFamily="2" charset="-122"/>
              </a:rPr>
              <a:t>4.3 </a:t>
            </a:r>
            <a:r>
              <a:rPr lang="zh-CN" altLang="en-US" sz="2800" dirty="0">
                <a:solidFill>
                  <a:srgbClr val="0000FF"/>
                </a:solidFill>
                <a:ea typeface="宋体" panose="02010600030101010101" pitchFamily="2" charset="-122"/>
              </a:rPr>
              <a:t>计算仿真结果</a:t>
            </a:r>
          </a:p>
        </p:txBody>
      </p:sp>
      <p:sp>
        <p:nvSpPr>
          <p:cNvPr id="75779" name="Rectangle 5"/>
          <p:cNvSpPr/>
          <p:nvPr/>
        </p:nvSpPr>
        <p:spPr>
          <a:xfrm>
            <a:off x="6789738" y="4891088"/>
            <a:ext cx="1770062" cy="519112"/>
          </a:xfrm>
          <a:prstGeom prst="rect">
            <a:avLst/>
          </a:prstGeom>
          <a:noFill/>
          <a:ln w="9525">
            <a:noFill/>
          </a:ln>
        </p:spPr>
        <p:txBody>
          <a:bodyPr wrap="none" anchor="ctr">
            <a:spAutoFit/>
          </a:bodyPr>
          <a:lstStyle/>
          <a:p>
            <a:pPr algn="ctr"/>
            <a:r>
              <a:rPr lang="en-US" altLang="zh-CN" sz="2800" b="1" dirty="0">
                <a:solidFill>
                  <a:srgbClr val="0000FF"/>
                </a:solidFill>
                <a:latin typeface="Arial" panose="020B0604020202020204" pitchFamily="34" charset="0"/>
                <a:ea typeface="宋体" panose="02010600030101010101" pitchFamily="2" charset="-122"/>
              </a:rPr>
              <a:t>424.8693 </a:t>
            </a:r>
          </a:p>
        </p:txBody>
      </p:sp>
      <p:sp>
        <p:nvSpPr>
          <p:cNvPr id="75780" name="Text Box 6"/>
          <p:cNvSpPr txBox="1"/>
          <p:nvPr/>
        </p:nvSpPr>
        <p:spPr>
          <a:xfrm>
            <a:off x="6629400" y="4357688"/>
            <a:ext cx="2057400" cy="519112"/>
          </a:xfrm>
          <a:prstGeom prst="rect">
            <a:avLst/>
          </a:prstGeom>
          <a:noFill/>
          <a:ln w="9525">
            <a:noFill/>
          </a:ln>
        </p:spPr>
        <p:txBody>
          <a:bodyPr anchor="t">
            <a:spAutoFit/>
          </a:bodyPr>
          <a:lstStyle/>
          <a:p>
            <a:pPr algn="ctr">
              <a:spcBef>
                <a:spcPct val="50000"/>
              </a:spcBef>
            </a:pPr>
            <a:r>
              <a:rPr lang="zh-CN" altLang="en-US" sz="2800" b="1" dirty="0">
                <a:solidFill>
                  <a:srgbClr val="0000FF"/>
                </a:solidFill>
                <a:latin typeface="Arial" panose="020B0604020202020204" pitchFamily="34" charset="0"/>
                <a:ea typeface="宋体" panose="02010600030101010101" pitchFamily="2" charset="-122"/>
              </a:rPr>
              <a:t>路径长度：</a:t>
            </a:r>
          </a:p>
        </p:txBody>
      </p:sp>
      <p:sp>
        <p:nvSpPr>
          <p:cNvPr id="75781" name="Text Box 7"/>
          <p:cNvSpPr txBox="1"/>
          <p:nvPr/>
        </p:nvSpPr>
        <p:spPr>
          <a:xfrm>
            <a:off x="6553200" y="2819400"/>
            <a:ext cx="2209800" cy="519113"/>
          </a:xfrm>
          <a:prstGeom prst="rect">
            <a:avLst/>
          </a:prstGeom>
          <a:noFill/>
          <a:ln w="9525">
            <a:noFill/>
          </a:ln>
        </p:spPr>
        <p:txBody>
          <a:bodyPr anchor="t">
            <a:spAutoFit/>
          </a:bodyPr>
          <a:lstStyle/>
          <a:p>
            <a:pPr algn="ctr">
              <a:spcBef>
                <a:spcPct val="50000"/>
              </a:spcBef>
            </a:pPr>
            <a:r>
              <a:rPr lang="zh-CN" altLang="en-US" sz="2800" b="1" dirty="0">
                <a:solidFill>
                  <a:srgbClr val="0000FF"/>
                </a:solidFill>
                <a:latin typeface="Arial" panose="020B0604020202020204" pitchFamily="34" charset="0"/>
                <a:ea typeface="宋体" panose="02010600030101010101" pitchFamily="2" charset="-122"/>
              </a:rPr>
              <a:t>迁移代数：</a:t>
            </a:r>
          </a:p>
        </p:txBody>
      </p:sp>
      <p:sp>
        <p:nvSpPr>
          <p:cNvPr id="75782" name="Text Box 8"/>
          <p:cNvSpPr txBox="1"/>
          <p:nvPr/>
        </p:nvSpPr>
        <p:spPr>
          <a:xfrm>
            <a:off x="7239000" y="3429000"/>
            <a:ext cx="838200" cy="519113"/>
          </a:xfrm>
          <a:prstGeom prst="rect">
            <a:avLst/>
          </a:prstGeom>
          <a:noFill/>
          <a:ln w="9525">
            <a:noFill/>
          </a:ln>
        </p:spPr>
        <p:txBody>
          <a:bodyPr anchor="ctr">
            <a:spAutoFit/>
          </a:bodyPr>
          <a:lstStyle/>
          <a:p>
            <a:pPr algn="ctr"/>
            <a:r>
              <a:rPr lang="en-US" altLang="zh-CN" sz="2800" b="1" dirty="0">
                <a:solidFill>
                  <a:srgbClr val="0000FF"/>
                </a:solidFill>
                <a:latin typeface="Arial" panose="020B0604020202020204" pitchFamily="34" charset="0"/>
                <a:ea typeface="宋体" panose="02010600030101010101" pitchFamily="2" charset="-122"/>
              </a:rPr>
              <a:t>400</a:t>
            </a:r>
          </a:p>
        </p:txBody>
      </p:sp>
      <p:sp>
        <p:nvSpPr>
          <p:cNvPr id="75783" name="AutoShape 10"/>
          <p:cNvSpPr/>
          <p:nvPr/>
        </p:nvSpPr>
        <p:spPr>
          <a:xfrm>
            <a:off x="5410200" y="1524000"/>
            <a:ext cx="1981200" cy="1143000"/>
          </a:xfrm>
          <a:prstGeom prst="irregularSeal1">
            <a:avLst/>
          </a:prstGeom>
          <a:solidFill>
            <a:srgbClr val="CC99FF"/>
          </a:solidFill>
          <a:ln w="9525">
            <a:noFill/>
          </a:ln>
        </p:spPr>
        <p:txBody>
          <a:bodyPr wrap="none" anchor="ctr"/>
          <a:lstStyle/>
          <a:p>
            <a:pPr algn="ctr"/>
            <a:r>
              <a:rPr lang="en-US" altLang="zh-CN" sz="2400" b="1" dirty="0">
                <a:solidFill>
                  <a:srgbClr val="FF6600"/>
                </a:solidFill>
                <a:latin typeface="Arial" panose="020B0604020202020204" pitchFamily="34" charset="0"/>
                <a:ea typeface="宋体" panose="02010600030101010101" pitchFamily="2" charset="-122"/>
              </a:rPr>
              <a:t>Best</a:t>
            </a:r>
          </a:p>
        </p:txBody>
      </p:sp>
      <p:sp>
        <p:nvSpPr>
          <p:cNvPr id="75784" name="Rectangle 3"/>
          <p:cNvSpPr/>
          <p:nvPr/>
        </p:nvSpPr>
        <p:spPr>
          <a:xfrm>
            <a:off x="762000" y="304800"/>
            <a:ext cx="7924800" cy="958850"/>
          </a:xfrm>
          <a:prstGeom prst="rect">
            <a:avLst/>
          </a:prstGeom>
          <a:noFill/>
          <a:ln w="9525">
            <a:noFill/>
          </a:ln>
        </p:spPr>
        <p:txBody>
          <a:bodyPr anchor="ctr"/>
          <a:lstStyle/>
          <a:p>
            <a:pPr algn="ctr"/>
            <a:r>
              <a:rPr lang="en-US" altLang="zh-CN" sz="3600" b="1" dirty="0">
                <a:solidFill>
                  <a:srgbClr val="0000FF"/>
                </a:solidFill>
                <a:latin typeface="Verdana" panose="020B0604030504040204" pitchFamily="34" charset="0"/>
                <a:ea typeface="宋体" panose="02010600030101010101" pitchFamily="2" charset="-122"/>
              </a:rPr>
              <a:t>4 </a:t>
            </a:r>
            <a:r>
              <a:rPr lang="zh-CN" altLang="en-US" sz="3600" b="1" dirty="0">
                <a:solidFill>
                  <a:srgbClr val="0000FF"/>
                </a:solidFill>
                <a:latin typeface="Verdana" panose="020B0604030504040204" pitchFamily="34" charset="0"/>
                <a:ea typeface="宋体" panose="02010600030101010101" pitchFamily="2" charset="-122"/>
              </a:rPr>
              <a:t>遗传算法求解巡回旅行商问题</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1" name="Picture 7"/>
          <p:cNvPicPr>
            <a:picLocks noChangeAspect="1"/>
          </p:cNvPicPr>
          <p:nvPr/>
        </p:nvPicPr>
        <p:blipFill>
          <a:blip r:embed="rId2"/>
          <a:srcRect l="48750" t="1666" r="6250" b="1735"/>
          <a:stretch>
            <a:fillRect/>
          </a:stretch>
        </p:blipFill>
        <p:spPr>
          <a:xfrm>
            <a:off x="3116263" y="1219200"/>
            <a:ext cx="2979737" cy="4800600"/>
          </a:xfrm>
          <a:prstGeom prst="rect">
            <a:avLst/>
          </a:prstGeom>
          <a:noFill/>
          <a:ln w="9525">
            <a:noFill/>
          </a:ln>
        </p:spPr>
      </p:pic>
      <p:sp>
        <p:nvSpPr>
          <p:cNvPr id="76802" name="Text Box 8"/>
          <p:cNvSpPr txBox="1"/>
          <p:nvPr/>
        </p:nvSpPr>
        <p:spPr>
          <a:xfrm>
            <a:off x="3421063" y="6080125"/>
            <a:ext cx="2362200" cy="701675"/>
          </a:xfrm>
          <a:prstGeom prst="rect">
            <a:avLst/>
          </a:prstGeom>
          <a:noFill/>
          <a:ln w="9525">
            <a:noFill/>
          </a:ln>
        </p:spPr>
        <p:txBody>
          <a:bodyPr anchor="t">
            <a:spAutoFit/>
          </a:bodyPr>
          <a:lstStyle/>
          <a:p>
            <a:pPr algn="ctr">
              <a:spcBef>
                <a:spcPct val="50000"/>
              </a:spcBef>
            </a:pPr>
            <a:r>
              <a:rPr lang="zh-CN" altLang="en-US" sz="2000" b="1" dirty="0">
                <a:solidFill>
                  <a:srgbClr val="CC6600"/>
                </a:solidFill>
                <a:latin typeface="Arial" panose="020B0604020202020204" pitchFamily="34" charset="0"/>
                <a:ea typeface="宋体" panose="02010600030101010101" pitchFamily="2" charset="-122"/>
              </a:rPr>
              <a:t>距离为</a:t>
            </a:r>
            <a:r>
              <a:rPr lang="en-US" altLang="zh-CN" sz="2000" b="1" dirty="0">
                <a:solidFill>
                  <a:srgbClr val="CC6600"/>
                </a:solidFill>
                <a:latin typeface="Arial" panose="020B0604020202020204" pitchFamily="34" charset="0"/>
                <a:ea typeface="宋体" panose="02010600030101010101" pitchFamily="2" charset="-122"/>
              </a:rPr>
              <a:t>426.64Km</a:t>
            </a:r>
            <a:r>
              <a:rPr lang="zh-CN" altLang="en-US" sz="2000" b="1" dirty="0">
                <a:solidFill>
                  <a:srgbClr val="CC6600"/>
                </a:solidFill>
                <a:latin typeface="Arial" panose="020B0604020202020204" pitchFamily="34" charset="0"/>
                <a:ea typeface="宋体" panose="02010600030101010101" pitchFamily="2" charset="-122"/>
              </a:rPr>
              <a:t>的访问次序</a:t>
            </a:r>
          </a:p>
        </p:txBody>
      </p:sp>
      <p:sp>
        <p:nvSpPr>
          <p:cNvPr id="76803" name="Line 9"/>
          <p:cNvSpPr/>
          <p:nvPr/>
        </p:nvSpPr>
        <p:spPr>
          <a:xfrm>
            <a:off x="3048000" y="1219200"/>
            <a:ext cx="0" cy="5638800"/>
          </a:xfrm>
          <a:prstGeom prst="line">
            <a:avLst/>
          </a:prstGeom>
          <a:ln w="57150" cap="flat" cmpd="thickThin">
            <a:solidFill>
              <a:srgbClr val="0000FF"/>
            </a:solidFill>
            <a:prstDash val="solid"/>
            <a:round/>
            <a:headEnd type="none" w="med" len="med"/>
            <a:tailEnd type="none" w="med" len="med"/>
          </a:ln>
        </p:spPr>
      </p:sp>
      <p:sp>
        <p:nvSpPr>
          <p:cNvPr id="76804" name="Line 10"/>
          <p:cNvSpPr/>
          <p:nvPr/>
        </p:nvSpPr>
        <p:spPr>
          <a:xfrm>
            <a:off x="6096000" y="1219200"/>
            <a:ext cx="0" cy="5638800"/>
          </a:xfrm>
          <a:prstGeom prst="line">
            <a:avLst/>
          </a:prstGeom>
          <a:ln w="57150" cap="flat" cmpd="thickThin">
            <a:solidFill>
              <a:srgbClr val="0000FF"/>
            </a:solidFill>
            <a:prstDash val="solid"/>
            <a:round/>
            <a:headEnd type="none" w="med" len="med"/>
            <a:tailEnd type="none" w="med" len="med"/>
          </a:ln>
        </p:spPr>
      </p:sp>
      <p:pic>
        <p:nvPicPr>
          <p:cNvPr id="76805" name="Picture 14"/>
          <p:cNvPicPr>
            <a:picLocks noChangeAspect="1"/>
          </p:cNvPicPr>
          <p:nvPr/>
        </p:nvPicPr>
        <p:blipFill>
          <a:blip r:embed="rId3"/>
          <a:srcRect l="48837" t="2388" r="6892" b="3099"/>
          <a:stretch>
            <a:fillRect/>
          </a:stretch>
        </p:blipFill>
        <p:spPr>
          <a:xfrm>
            <a:off x="76200" y="1243013"/>
            <a:ext cx="2933700" cy="4700587"/>
          </a:xfrm>
          <a:prstGeom prst="rect">
            <a:avLst/>
          </a:prstGeom>
          <a:noFill/>
          <a:ln w="9525">
            <a:noFill/>
          </a:ln>
        </p:spPr>
      </p:pic>
      <p:sp>
        <p:nvSpPr>
          <p:cNvPr id="76806" name="Text Box 15"/>
          <p:cNvSpPr txBox="1"/>
          <p:nvPr/>
        </p:nvSpPr>
        <p:spPr>
          <a:xfrm>
            <a:off x="304800" y="6019800"/>
            <a:ext cx="2514600" cy="701675"/>
          </a:xfrm>
          <a:prstGeom prst="rect">
            <a:avLst/>
          </a:prstGeom>
          <a:noFill/>
          <a:ln w="9525">
            <a:noFill/>
          </a:ln>
        </p:spPr>
        <p:txBody>
          <a:bodyPr anchor="t">
            <a:spAutoFit/>
          </a:bodyPr>
          <a:lstStyle/>
          <a:p>
            <a:pPr algn="ctr">
              <a:spcBef>
                <a:spcPct val="50000"/>
              </a:spcBef>
            </a:pPr>
            <a:r>
              <a:rPr lang="zh-CN" altLang="en-US" sz="2000" b="1" dirty="0">
                <a:solidFill>
                  <a:srgbClr val="CC6600"/>
                </a:solidFill>
                <a:latin typeface="Arial" panose="020B0604020202020204" pitchFamily="34" charset="0"/>
                <a:ea typeface="宋体" panose="02010600030101010101" pitchFamily="2" charset="-122"/>
              </a:rPr>
              <a:t>距离为</a:t>
            </a:r>
            <a:r>
              <a:rPr lang="en-US" altLang="zh-CN" sz="2000" b="1" dirty="0">
                <a:solidFill>
                  <a:srgbClr val="CC6600"/>
                </a:solidFill>
                <a:latin typeface="Arial" panose="020B0604020202020204" pitchFamily="34" charset="0"/>
                <a:ea typeface="宋体" panose="02010600030101010101" pitchFamily="2" charset="-122"/>
              </a:rPr>
              <a:t>424.78Km</a:t>
            </a:r>
            <a:r>
              <a:rPr lang="zh-CN" altLang="en-US" sz="2000" b="1" dirty="0">
                <a:solidFill>
                  <a:srgbClr val="CC6600"/>
                </a:solidFill>
                <a:latin typeface="Arial" panose="020B0604020202020204" pitchFamily="34" charset="0"/>
                <a:ea typeface="宋体" panose="02010600030101010101" pitchFamily="2" charset="-122"/>
              </a:rPr>
              <a:t>的访问次序（最优）</a:t>
            </a:r>
          </a:p>
        </p:txBody>
      </p:sp>
      <p:sp>
        <p:nvSpPr>
          <p:cNvPr id="76807" name="Oval 16"/>
          <p:cNvSpPr/>
          <p:nvPr/>
        </p:nvSpPr>
        <p:spPr>
          <a:xfrm>
            <a:off x="4851400" y="2222500"/>
            <a:ext cx="838200" cy="838200"/>
          </a:xfrm>
          <a:prstGeom prst="ellipse">
            <a:avLst/>
          </a:prstGeom>
          <a:noFill/>
          <a:ln w="28575" cap="flat" cmpd="sng">
            <a:solidFill>
              <a:srgbClr val="0000FF"/>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pic>
        <p:nvPicPr>
          <p:cNvPr id="76808" name="Picture 17"/>
          <p:cNvPicPr>
            <a:picLocks noChangeAspect="1"/>
          </p:cNvPicPr>
          <p:nvPr/>
        </p:nvPicPr>
        <p:blipFill>
          <a:blip r:embed="rId4"/>
          <a:srcRect l="48463" t="1927" r="5968" b="1686"/>
          <a:stretch>
            <a:fillRect/>
          </a:stretch>
        </p:blipFill>
        <p:spPr>
          <a:xfrm>
            <a:off x="6121400" y="1219200"/>
            <a:ext cx="3022600" cy="4800600"/>
          </a:xfrm>
          <a:prstGeom prst="rect">
            <a:avLst/>
          </a:prstGeom>
          <a:noFill/>
          <a:ln w="9525">
            <a:noFill/>
          </a:ln>
        </p:spPr>
      </p:pic>
      <p:sp>
        <p:nvSpPr>
          <p:cNvPr id="76809" name="Text Box 18"/>
          <p:cNvSpPr txBox="1"/>
          <p:nvPr/>
        </p:nvSpPr>
        <p:spPr>
          <a:xfrm>
            <a:off x="6629400" y="6080125"/>
            <a:ext cx="2362200" cy="701675"/>
          </a:xfrm>
          <a:prstGeom prst="rect">
            <a:avLst/>
          </a:prstGeom>
          <a:noFill/>
          <a:ln w="9525">
            <a:noFill/>
          </a:ln>
        </p:spPr>
        <p:txBody>
          <a:bodyPr anchor="t">
            <a:spAutoFit/>
          </a:bodyPr>
          <a:lstStyle/>
          <a:p>
            <a:pPr algn="ctr">
              <a:spcBef>
                <a:spcPct val="50000"/>
              </a:spcBef>
            </a:pPr>
            <a:r>
              <a:rPr lang="zh-CN" altLang="en-US" sz="2000" b="1" dirty="0">
                <a:solidFill>
                  <a:srgbClr val="CC6600"/>
                </a:solidFill>
                <a:latin typeface="Arial" panose="020B0604020202020204" pitchFamily="34" charset="0"/>
                <a:ea typeface="宋体" panose="02010600030101010101" pitchFamily="2" charset="-122"/>
              </a:rPr>
              <a:t>距离为</a:t>
            </a:r>
            <a:r>
              <a:rPr lang="en-US" altLang="zh-CN" sz="2000" b="1" dirty="0">
                <a:solidFill>
                  <a:srgbClr val="CC6600"/>
                </a:solidFill>
                <a:latin typeface="Arial" panose="020B0604020202020204" pitchFamily="34" charset="0"/>
                <a:ea typeface="宋体" panose="02010600030101010101" pitchFamily="2" charset="-122"/>
              </a:rPr>
              <a:t>431.94Km</a:t>
            </a:r>
            <a:r>
              <a:rPr lang="zh-CN" altLang="en-US" sz="2000" b="1" dirty="0">
                <a:solidFill>
                  <a:srgbClr val="CC6600"/>
                </a:solidFill>
                <a:latin typeface="Arial" panose="020B0604020202020204" pitchFamily="34" charset="0"/>
                <a:ea typeface="宋体" panose="02010600030101010101" pitchFamily="2" charset="-122"/>
              </a:rPr>
              <a:t>的访问次序</a:t>
            </a:r>
          </a:p>
        </p:txBody>
      </p:sp>
      <p:sp>
        <p:nvSpPr>
          <p:cNvPr id="76810" name="Oval 20"/>
          <p:cNvSpPr/>
          <p:nvPr/>
        </p:nvSpPr>
        <p:spPr>
          <a:xfrm>
            <a:off x="6553200" y="2819400"/>
            <a:ext cx="889000" cy="889000"/>
          </a:xfrm>
          <a:prstGeom prst="ellipse">
            <a:avLst/>
          </a:prstGeom>
          <a:noFill/>
          <a:ln w="28575" cap="flat" cmpd="sng">
            <a:solidFill>
              <a:srgbClr val="0000FF"/>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76811" name="Rectangle 3"/>
          <p:cNvSpPr/>
          <p:nvPr/>
        </p:nvSpPr>
        <p:spPr>
          <a:xfrm>
            <a:off x="609600" y="152400"/>
            <a:ext cx="7924800" cy="958850"/>
          </a:xfrm>
          <a:prstGeom prst="rect">
            <a:avLst/>
          </a:prstGeom>
          <a:noFill/>
          <a:ln w="9525">
            <a:noFill/>
          </a:ln>
        </p:spPr>
        <p:txBody>
          <a:bodyPr anchor="ctr"/>
          <a:lstStyle/>
          <a:p>
            <a:pPr algn="ctr"/>
            <a:r>
              <a:rPr lang="en-US" altLang="zh-CN" sz="3600" b="1" dirty="0">
                <a:solidFill>
                  <a:srgbClr val="CC6600"/>
                </a:solidFill>
                <a:latin typeface="Verdana" panose="020B0604030504040204" pitchFamily="34" charset="0"/>
                <a:ea typeface="宋体" panose="02010600030101010101" pitchFamily="2" charset="-122"/>
              </a:rPr>
              <a:t>4 </a:t>
            </a:r>
            <a:r>
              <a:rPr lang="zh-CN" altLang="en-US" sz="3600" b="1" dirty="0">
                <a:solidFill>
                  <a:srgbClr val="CC6600"/>
                </a:solidFill>
                <a:latin typeface="Verdana" panose="020B0604030504040204" pitchFamily="34" charset="0"/>
                <a:ea typeface="宋体" panose="02010600030101010101" pitchFamily="2" charset="-122"/>
              </a:rPr>
              <a:t>遗传算法求解巡回旅行商问题</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Line 6"/>
          <p:cNvSpPr/>
          <p:nvPr/>
        </p:nvSpPr>
        <p:spPr>
          <a:xfrm>
            <a:off x="3048000" y="1219200"/>
            <a:ext cx="0" cy="5638800"/>
          </a:xfrm>
          <a:prstGeom prst="line">
            <a:avLst/>
          </a:prstGeom>
          <a:ln w="57150" cap="flat" cmpd="thickThin">
            <a:solidFill>
              <a:srgbClr val="0000FF"/>
            </a:solidFill>
            <a:prstDash val="solid"/>
            <a:round/>
            <a:headEnd type="none" w="med" len="med"/>
            <a:tailEnd type="none" w="med" len="med"/>
          </a:ln>
        </p:spPr>
      </p:sp>
      <p:pic>
        <p:nvPicPr>
          <p:cNvPr id="77826" name="Picture 7"/>
          <p:cNvPicPr>
            <a:picLocks noChangeAspect="1"/>
          </p:cNvPicPr>
          <p:nvPr/>
        </p:nvPicPr>
        <p:blipFill>
          <a:blip r:embed="rId2"/>
          <a:srcRect l="48837" t="2388" r="6892" b="3099"/>
          <a:stretch>
            <a:fillRect/>
          </a:stretch>
        </p:blipFill>
        <p:spPr>
          <a:xfrm>
            <a:off x="76200" y="1243013"/>
            <a:ext cx="2933700" cy="4700587"/>
          </a:xfrm>
          <a:prstGeom prst="rect">
            <a:avLst/>
          </a:prstGeom>
          <a:noFill/>
          <a:ln w="9525">
            <a:noFill/>
          </a:ln>
        </p:spPr>
      </p:pic>
      <p:sp>
        <p:nvSpPr>
          <p:cNvPr id="77827" name="Text Box 8"/>
          <p:cNvSpPr txBox="1"/>
          <p:nvPr/>
        </p:nvSpPr>
        <p:spPr>
          <a:xfrm>
            <a:off x="304800" y="6019800"/>
            <a:ext cx="2514600" cy="701675"/>
          </a:xfrm>
          <a:prstGeom prst="rect">
            <a:avLst/>
          </a:prstGeom>
          <a:noFill/>
          <a:ln w="9525">
            <a:noFill/>
          </a:ln>
        </p:spPr>
        <p:txBody>
          <a:bodyPr anchor="t">
            <a:spAutoFit/>
          </a:bodyPr>
          <a:lstStyle/>
          <a:p>
            <a:pPr algn="ctr">
              <a:spcBef>
                <a:spcPct val="50000"/>
              </a:spcBef>
            </a:pPr>
            <a:r>
              <a:rPr lang="zh-CN" altLang="en-US" sz="2000" b="1" dirty="0">
                <a:solidFill>
                  <a:srgbClr val="CC6600"/>
                </a:solidFill>
                <a:latin typeface="Arial" panose="020B0604020202020204" pitchFamily="34" charset="0"/>
                <a:ea typeface="宋体" panose="02010600030101010101" pitchFamily="2" charset="-122"/>
              </a:rPr>
              <a:t>距离为</a:t>
            </a:r>
            <a:r>
              <a:rPr lang="en-US" altLang="zh-CN" sz="2000" b="1" dirty="0">
                <a:solidFill>
                  <a:srgbClr val="CC6600"/>
                </a:solidFill>
                <a:latin typeface="Arial" panose="020B0604020202020204" pitchFamily="34" charset="0"/>
                <a:ea typeface="宋体" panose="02010600030101010101" pitchFamily="2" charset="-122"/>
              </a:rPr>
              <a:t>424.78Km</a:t>
            </a:r>
            <a:r>
              <a:rPr lang="zh-CN" altLang="en-US" sz="2000" b="1" dirty="0">
                <a:solidFill>
                  <a:srgbClr val="CC6600"/>
                </a:solidFill>
                <a:latin typeface="Arial" panose="020B0604020202020204" pitchFamily="34" charset="0"/>
                <a:ea typeface="宋体" panose="02010600030101010101" pitchFamily="2" charset="-122"/>
              </a:rPr>
              <a:t>的访问次序（最优）</a:t>
            </a:r>
          </a:p>
        </p:txBody>
      </p:sp>
      <p:pic>
        <p:nvPicPr>
          <p:cNvPr id="77828" name="Picture 9"/>
          <p:cNvPicPr>
            <a:picLocks noChangeAspect="1"/>
          </p:cNvPicPr>
          <p:nvPr/>
        </p:nvPicPr>
        <p:blipFill>
          <a:blip r:embed="rId3"/>
          <a:srcRect l="48804" r="6450"/>
          <a:stretch>
            <a:fillRect/>
          </a:stretch>
        </p:blipFill>
        <p:spPr>
          <a:xfrm>
            <a:off x="6251575" y="1143000"/>
            <a:ext cx="2955925" cy="4953000"/>
          </a:xfrm>
          <a:prstGeom prst="rect">
            <a:avLst/>
          </a:prstGeom>
          <a:noFill/>
          <a:ln w="9525">
            <a:noFill/>
          </a:ln>
        </p:spPr>
      </p:pic>
      <p:pic>
        <p:nvPicPr>
          <p:cNvPr id="77829" name="Picture 10"/>
          <p:cNvPicPr>
            <a:picLocks noChangeAspect="1"/>
          </p:cNvPicPr>
          <p:nvPr/>
        </p:nvPicPr>
        <p:blipFill>
          <a:blip r:embed="rId4"/>
          <a:srcRect l="48804" r="6450"/>
          <a:stretch>
            <a:fillRect/>
          </a:stretch>
        </p:blipFill>
        <p:spPr>
          <a:xfrm>
            <a:off x="3200400" y="1143000"/>
            <a:ext cx="2955925" cy="4953000"/>
          </a:xfrm>
          <a:prstGeom prst="rect">
            <a:avLst/>
          </a:prstGeom>
          <a:noFill/>
          <a:ln w="9525">
            <a:noFill/>
          </a:ln>
        </p:spPr>
      </p:pic>
      <p:sp>
        <p:nvSpPr>
          <p:cNvPr id="77830" name="Text Box 11"/>
          <p:cNvSpPr txBox="1"/>
          <p:nvPr/>
        </p:nvSpPr>
        <p:spPr>
          <a:xfrm>
            <a:off x="6632575" y="6080125"/>
            <a:ext cx="2133600" cy="701675"/>
          </a:xfrm>
          <a:prstGeom prst="rect">
            <a:avLst/>
          </a:prstGeom>
          <a:noFill/>
          <a:ln w="9525">
            <a:noFill/>
          </a:ln>
        </p:spPr>
        <p:txBody>
          <a:bodyPr anchor="t">
            <a:spAutoFit/>
          </a:bodyPr>
          <a:lstStyle/>
          <a:p>
            <a:pPr algn="ctr">
              <a:spcBef>
                <a:spcPct val="50000"/>
              </a:spcBef>
            </a:pPr>
            <a:r>
              <a:rPr lang="zh-CN" altLang="en-US" sz="2000" b="1" dirty="0">
                <a:solidFill>
                  <a:srgbClr val="CC6600"/>
                </a:solidFill>
                <a:latin typeface="Arial" panose="020B0604020202020204" pitchFamily="34" charset="0"/>
                <a:ea typeface="宋体" panose="02010600030101010101" pitchFamily="2" charset="-122"/>
              </a:rPr>
              <a:t>距离为</a:t>
            </a:r>
            <a:r>
              <a:rPr lang="en-US" altLang="zh-CN" sz="2000" b="1" dirty="0">
                <a:solidFill>
                  <a:srgbClr val="CC6600"/>
                </a:solidFill>
                <a:latin typeface="Arial" panose="020B0604020202020204" pitchFamily="34" charset="0"/>
                <a:ea typeface="宋体" panose="02010600030101010101" pitchFamily="2" charset="-122"/>
              </a:rPr>
              <a:t>466.30Km</a:t>
            </a:r>
            <a:r>
              <a:rPr lang="zh-CN" altLang="en-US" sz="2000" b="1" dirty="0">
                <a:solidFill>
                  <a:srgbClr val="CC6600"/>
                </a:solidFill>
                <a:latin typeface="Arial" panose="020B0604020202020204" pitchFamily="34" charset="0"/>
                <a:ea typeface="宋体" panose="02010600030101010101" pitchFamily="2" charset="-122"/>
              </a:rPr>
              <a:t>的访问次序</a:t>
            </a:r>
          </a:p>
        </p:txBody>
      </p:sp>
      <p:sp>
        <p:nvSpPr>
          <p:cNvPr id="77831" name="Text Box 12"/>
          <p:cNvSpPr txBox="1"/>
          <p:nvPr/>
        </p:nvSpPr>
        <p:spPr>
          <a:xfrm>
            <a:off x="3670300" y="6080125"/>
            <a:ext cx="2133600" cy="701675"/>
          </a:xfrm>
          <a:prstGeom prst="rect">
            <a:avLst/>
          </a:prstGeom>
          <a:noFill/>
          <a:ln w="9525">
            <a:noFill/>
          </a:ln>
        </p:spPr>
        <p:txBody>
          <a:bodyPr anchor="t">
            <a:spAutoFit/>
          </a:bodyPr>
          <a:lstStyle/>
          <a:p>
            <a:pPr algn="ctr">
              <a:spcBef>
                <a:spcPct val="50000"/>
              </a:spcBef>
            </a:pPr>
            <a:r>
              <a:rPr lang="zh-CN" altLang="en-US" sz="2000" b="1" dirty="0">
                <a:solidFill>
                  <a:srgbClr val="CC6600"/>
                </a:solidFill>
                <a:latin typeface="Arial" panose="020B0604020202020204" pitchFamily="34" charset="0"/>
                <a:ea typeface="宋体" panose="02010600030101010101" pitchFamily="2" charset="-122"/>
              </a:rPr>
              <a:t>距离为</a:t>
            </a:r>
            <a:r>
              <a:rPr lang="en-US" altLang="zh-CN" sz="2000" b="1" dirty="0">
                <a:solidFill>
                  <a:srgbClr val="CC6600"/>
                </a:solidFill>
                <a:latin typeface="Arial" panose="020B0604020202020204" pitchFamily="34" charset="0"/>
                <a:ea typeface="宋体" panose="02010600030101010101" pitchFamily="2" charset="-122"/>
              </a:rPr>
              <a:t>454.75Km</a:t>
            </a:r>
            <a:r>
              <a:rPr lang="zh-CN" altLang="en-US" sz="2000" b="1" dirty="0">
                <a:solidFill>
                  <a:srgbClr val="CC6600"/>
                </a:solidFill>
                <a:latin typeface="Arial" panose="020B0604020202020204" pitchFamily="34" charset="0"/>
                <a:ea typeface="宋体" panose="02010600030101010101" pitchFamily="2" charset="-122"/>
              </a:rPr>
              <a:t>的访问次序</a:t>
            </a:r>
          </a:p>
        </p:txBody>
      </p:sp>
      <p:sp>
        <p:nvSpPr>
          <p:cNvPr id="77832" name="Line 13"/>
          <p:cNvSpPr/>
          <p:nvPr/>
        </p:nvSpPr>
        <p:spPr>
          <a:xfrm>
            <a:off x="6172200" y="1219200"/>
            <a:ext cx="0" cy="5638800"/>
          </a:xfrm>
          <a:prstGeom prst="line">
            <a:avLst/>
          </a:prstGeom>
          <a:ln w="57150" cap="flat" cmpd="thickThin">
            <a:solidFill>
              <a:srgbClr val="0000FF"/>
            </a:solidFill>
            <a:prstDash val="solid"/>
            <a:round/>
            <a:headEnd type="none" w="med" len="med"/>
            <a:tailEnd type="none" w="med" len="med"/>
          </a:ln>
        </p:spPr>
      </p:sp>
      <p:sp>
        <p:nvSpPr>
          <p:cNvPr id="77833" name="Oval 14"/>
          <p:cNvSpPr/>
          <p:nvPr/>
        </p:nvSpPr>
        <p:spPr>
          <a:xfrm>
            <a:off x="4749800" y="2222500"/>
            <a:ext cx="1117600" cy="1117600"/>
          </a:xfrm>
          <a:prstGeom prst="ellipse">
            <a:avLst/>
          </a:prstGeom>
          <a:noFill/>
          <a:ln w="28575" cap="flat" cmpd="sng">
            <a:solidFill>
              <a:srgbClr val="0000FF"/>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77834" name="Oval 15"/>
          <p:cNvSpPr/>
          <p:nvPr/>
        </p:nvSpPr>
        <p:spPr>
          <a:xfrm>
            <a:off x="3670300" y="2971800"/>
            <a:ext cx="1143000" cy="1143000"/>
          </a:xfrm>
          <a:prstGeom prst="ellipse">
            <a:avLst/>
          </a:prstGeom>
          <a:noFill/>
          <a:ln w="28575" cap="flat" cmpd="sng">
            <a:solidFill>
              <a:srgbClr val="0000FF"/>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77835" name="Rectangle 3"/>
          <p:cNvSpPr/>
          <p:nvPr/>
        </p:nvSpPr>
        <p:spPr>
          <a:xfrm>
            <a:off x="609600" y="152400"/>
            <a:ext cx="7924800" cy="958850"/>
          </a:xfrm>
          <a:prstGeom prst="rect">
            <a:avLst/>
          </a:prstGeom>
          <a:noFill/>
          <a:ln w="9525">
            <a:noFill/>
          </a:ln>
        </p:spPr>
        <p:txBody>
          <a:bodyPr anchor="ctr"/>
          <a:lstStyle/>
          <a:p>
            <a:pPr algn="ctr"/>
            <a:r>
              <a:rPr lang="en-US" altLang="zh-CN" sz="3600" b="1" dirty="0">
                <a:solidFill>
                  <a:srgbClr val="CC6600"/>
                </a:solidFill>
                <a:latin typeface="Verdana" panose="020B0604030504040204" pitchFamily="34" charset="0"/>
                <a:ea typeface="宋体" panose="02010600030101010101" pitchFamily="2" charset="-122"/>
              </a:rPr>
              <a:t>4 </a:t>
            </a:r>
            <a:r>
              <a:rPr lang="zh-CN" altLang="en-US" sz="3600" b="1" dirty="0">
                <a:solidFill>
                  <a:srgbClr val="CC6600"/>
                </a:solidFill>
                <a:latin typeface="Verdana" panose="020B0604030504040204" pitchFamily="34" charset="0"/>
                <a:ea typeface="宋体" panose="02010600030101010101" pitchFamily="2" charset="-122"/>
              </a:rPr>
              <a:t>遗传算法求解巡回旅行商问题</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1309"/>
          <p:cNvPicPr>
            <a:picLocks noChangeAspect="1"/>
          </p:cNvPicPr>
          <p:nvPr/>
        </p:nvPicPr>
        <p:blipFill>
          <a:blip r:embed="rId2"/>
          <a:stretch>
            <a:fillRect/>
          </a:stretch>
        </p:blipFill>
        <p:spPr>
          <a:xfrm>
            <a:off x="1066800" y="1600200"/>
            <a:ext cx="5943600" cy="4903788"/>
          </a:xfrm>
          <a:prstGeom prst="rect">
            <a:avLst/>
          </a:prstGeom>
          <a:noFill/>
          <a:ln w="9525">
            <a:noFill/>
          </a:ln>
        </p:spPr>
      </p:pic>
      <p:sp>
        <p:nvSpPr>
          <p:cNvPr id="78850" name="Text Box 4"/>
          <p:cNvSpPr txBox="1"/>
          <p:nvPr/>
        </p:nvSpPr>
        <p:spPr>
          <a:xfrm>
            <a:off x="762000" y="1219200"/>
            <a:ext cx="6934200" cy="396875"/>
          </a:xfrm>
          <a:prstGeom prst="rect">
            <a:avLst/>
          </a:prstGeom>
          <a:noFill/>
          <a:ln w="9525">
            <a:noFill/>
          </a:ln>
        </p:spPr>
        <p:txBody>
          <a:bodyPr anchor="t">
            <a:spAutoFit/>
          </a:bodyPr>
          <a:lstStyle/>
          <a:p>
            <a:pPr>
              <a:spcBef>
                <a:spcPct val="50000"/>
              </a:spcBef>
            </a:pPr>
            <a:r>
              <a:rPr lang="en-US" altLang="zh-CN" sz="2000" b="1" dirty="0">
                <a:solidFill>
                  <a:srgbClr val="CC6600"/>
                </a:solidFill>
                <a:latin typeface="Arial" panose="020B0604020202020204" pitchFamily="34" charset="0"/>
                <a:ea typeface="宋体" panose="02010600030101010101" pitchFamily="2" charset="-122"/>
              </a:rPr>
              <a:t>4.4 </a:t>
            </a:r>
            <a:r>
              <a:rPr lang="zh-CN" altLang="en-US" sz="2000" b="1" dirty="0">
                <a:solidFill>
                  <a:srgbClr val="CC6600"/>
                </a:solidFill>
                <a:latin typeface="Arial" panose="020B0604020202020204" pitchFamily="34" charset="0"/>
                <a:ea typeface="宋体" panose="02010600030101010101" pitchFamily="2" charset="-122"/>
              </a:rPr>
              <a:t>关于遗传算法操作算子的验证</a:t>
            </a:r>
          </a:p>
        </p:txBody>
      </p:sp>
      <p:sp>
        <p:nvSpPr>
          <p:cNvPr id="78851" name="Line 394"/>
          <p:cNvSpPr/>
          <p:nvPr/>
        </p:nvSpPr>
        <p:spPr>
          <a:xfrm>
            <a:off x="2889250" y="600075"/>
            <a:ext cx="0" cy="0"/>
          </a:xfrm>
          <a:prstGeom prst="line">
            <a:avLst/>
          </a:prstGeom>
          <a:ln w="12700" cap="rnd" cmpd="sng">
            <a:solidFill>
              <a:srgbClr val="000000"/>
            </a:solidFill>
            <a:prstDash val="solid"/>
            <a:round/>
            <a:headEnd type="none" w="med" len="med"/>
            <a:tailEnd type="none" w="med" len="med"/>
          </a:ln>
        </p:spPr>
      </p:sp>
      <p:sp>
        <p:nvSpPr>
          <p:cNvPr id="78852" name="Oval 1308"/>
          <p:cNvSpPr/>
          <p:nvPr/>
        </p:nvSpPr>
        <p:spPr>
          <a:xfrm>
            <a:off x="2667000" y="6007100"/>
            <a:ext cx="2895600" cy="304800"/>
          </a:xfrm>
          <a:prstGeom prst="ellipse">
            <a:avLst/>
          </a:prstGeom>
          <a:noFill/>
          <a:ln w="2857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78853" name="Rectangle 3"/>
          <p:cNvSpPr/>
          <p:nvPr/>
        </p:nvSpPr>
        <p:spPr>
          <a:xfrm>
            <a:off x="609600" y="152400"/>
            <a:ext cx="7924800" cy="958850"/>
          </a:xfrm>
          <a:prstGeom prst="rect">
            <a:avLst/>
          </a:prstGeom>
          <a:noFill/>
          <a:ln w="9525">
            <a:noFill/>
          </a:ln>
        </p:spPr>
        <p:txBody>
          <a:bodyPr anchor="ctr"/>
          <a:lstStyle/>
          <a:p>
            <a:pPr algn="ctr"/>
            <a:r>
              <a:rPr lang="en-US" altLang="zh-CN" sz="3600" b="1" dirty="0">
                <a:solidFill>
                  <a:srgbClr val="CC6600"/>
                </a:solidFill>
                <a:latin typeface="Verdana" panose="020B0604030504040204" pitchFamily="34" charset="0"/>
                <a:ea typeface="宋体" panose="02010600030101010101" pitchFamily="2" charset="-122"/>
              </a:rPr>
              <a:t>4 </a:t>
            </a:r>
            <a:r>
              <a:rPr lang="zh-CN" altLang="en-US" sz="3600" b="1" dirty="0">
                <a:solidFill>
                  <a:srgbClr val="CC6600"/>
                </a:solidFill>
                <a:latin typeface="Verdana" panose="020B0604030504040204" pitchFamily="34" charset="0"/>
                <a:ea typeface="宋体" panose="02010600030101010101" pitchFamily="2" charset="-122"/>
              </a:rPr>
              <a:t>遗传算法求解巡回旅行商问题</a:t>
            </a:r>
          </a:p>
        </p:txBody>
      </p:sp>
      <p:sp>
        <p:nvSpPr>
          <p:cNvPr id="78854" name="Text Box 1307"/>
          <p:cNvSpPr txBox="1"/>
          <p:nvPr/>
        </p:nvSpPr>
        <p:spPr>
          <a:xfrm>
            <a:off x="7239000" y="1981200"/>
            <a:ext cx="1371600" cy="2862263"/>
          </a:xfrm>
          <a:prstGeom prst="rect">
            <a:avLst/>
          </a:prstGeom>
          <a:noFill/>
          <a:ln w="9525">
            <a:noFill/>
          </a:ln>
        </p:spPr>
        <p:txBody>
          <a:bodyPr anchor="t">
            <a:spAutoFit/>
          </a:bodyPr>
          <a:lstStyle/>
          <a:p>
            <a:pPr>
              <a:spcBef>
                <a:spcPct val="50000"/>
              </a:spcBef>
            </a:pPr>
            <a:r>
              <a:rPr lang="zh-CN" altLang="en-US" sz="2000" b="1" dirty="0">
                <a:solidFill>
                  <a:srgbClr val="CC6600"/>
                </a:solidFill>
                <a:latin typeface="Arial" panose="020B0604020202020204" pitchFamily="34" charset="0"/>
                <a:ea typeface="宋体" panose="02010600030101010101" pitchFamily="2" charset="-122"/>
              </a:rPr>
              <a:t>“实验数据”课程所做的正交试验极差分析结果（迁移</a:t>
            </a:r>
            <a:r>
              <a:rPr lang="en-US" altLang="zh-CN" sz="2000" b="1" dirty="0">
                <a:solidFill>
                  <a:srgbClr val="CC6600"/>
                </a:solidFill>
                <a:latin typeface="Arial" panose="020B0604020202020204" pitchFamily="34" charset="0"/>
                <a:ea typeface="宋体" panose="02010600030101010101" pitchFamily="2" charset="-122"/>
              </a:rPr>
              <a:t>500</a:t>
            </a:r>
            <a:r>
              <a:rPr lang="zh-CN" altLang="en-US" sz="2000" b="1" dirty="0">
                <a:solidFill>
                  <a:srgbClr val="CC6600"/>
                </a:solidFill>
                <a:latin typeface="Arial" panose="020B0604020202020204" pitchFamily="34" charset="0"/>
                <a:ea typeface="宋体" panose="02010600030101010101" pitchFamily="2" charset="-122"/>
              </a:rPr>
              <a:t>代后退出的结果）。</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ext Box 6"/>
          <p:cNvSpPr txBox="1"/>
          <p:nvPr/>
        </p:nvSpPr>
        <p:spPr>
          <a:xfrm>
            <a:off x="685800" y="1524000"/>
            <a:ext cx="7010400" cy="2124075"/>
          </a:xfrm>
          <a:prstGeom prst="rect">
            <a:avLst/>
          </a:prstGeom>
          <a:noFill/>
          <a:ln w="9525">
            <a:noFill/>
          </a:ln>
        </p:spPr>
        <p:txBody>
          <a:bodyPr anchor="t">
            <a:spAutoFit/>
          </a:bodyPr>
          <a:lstStyle/>
          <a:p>
            <a:pPr marL="342900" indent="-342900">
              <a:spcBef>
                <a:spcPct val="20000"/>
              </a:spcBef>
            </a:pPr>
            <a:r>
              <a:rPr lang="zh-CN" altLang="en-US" sz="2000" b="1" dirty="0">
                <a:solidFill>
                  <a:srgbClr val="CC6600"/>
                </a:solidFill>
                <a:latin typeface="Arial" panose="020B0604020202020204" pitchFamily="34" charset="0"/>
                <a:ea typeface="宋体" panose="02010600030101010101" pitchFamily="2" charset="-122"/>
              </a:rPr>
              <a:t>对于上表，有（验证）以下基本结论：</a:t>
            </a:r>
          </a:p>
          <a:p>
            <a:pPr marL="342900" indent="-342900">
              <a:spcBef>
                <a:spcPct val="20000"/>
              </a:spcBef>
            </a:pPr>
            <a:r>
              <a:rPr lang="zh-CN" altLang="en-US" sz="2000" b="1" dirty="0">
                <a:solidFill>
                  <a:srgbClr val="CC6600"/>
                </a:solidFill>
                <a:latin typeface="Arial" panose="020B0604020202020204" pitchFamily="34" charset="0"/>
                <a:ea typeface="宋体" panose="02010600030101010101" pitchFamily="2" charset="-122"/>
              </a:rPr>
              <a:t>（</a:t>
            </a:r>
            <a:r>
              <a:rPr lang="en-US" altLang="zh-CN" sz="2000" b="1" dirty="0">
                <a:solidFill>
                  <a:srgbClr val="CC6600"/>
                </a:solidFill>
                <a:latin typeface="Arial" panose="020B0604020202020204" pitchFamily="34" charset="0"/>
                <a:ea typeface="宋体" panose="02010600030101010101" pitchFamily="2" charset="-122"/>
              </a:rPr>
              <a:t>1</a:t>
            </a:r>
            <a:r>
              <a:rPr lang="zh-CN" altLang="en-US" sz="2000" b="1" dirty="0">
                <a:solidFill>
                  <a:srgbClr val="CC6600"/>
                </a:solidFill>
                <a:latin typeface="Arial" panose="020B0604020202020204" pitchFamily="34" charset="0"/>
                <a:ea typeface="宋体" panose="02010600030101010101" pitchFamily="2" charset="-122"/>
              </a:rPr>
              <a:t>）遗传算法搜索求解能力与四个因素有关：群体规模、选择算子、交叉率和变异率 。</a:t>
            </a:r>
          </a:p>
          <a:p>
            <a:pPr marL="342900" indent="-342900">
              <a:spcBef>
                <a:spcPct val="20000"/>
              </a:spcBef>
            </a:pPr>
            <a:r>
              <a:rPr lang="zh-CN" altLang="en-US" sz="2000" b="1" dirty="0">
                <a:solidFill>
                  <a:srgbClr val="CC6600"/>
                </a:solidFill>
                <a:latin typeface="Arial" panose="020B0604020202020204" pitchFamily="34" charset="0"/>
                <a:ea typeface="宋体" panose="02010600030101010101" pitchFamily="2" charset="-122"/>
              </a:rPr>
              <a:t>（</a:t>
            </a:r>
            <a:r>
              <a:rPr lang="en-US" altLang="zh-CN" sz="2000" b="1" dirty="0">
                <a:solidFill>
                  <a:srgbClr val="CC6600"/>
                </a:solidFill>
                <a:latin typeface="Arial" panose="020B0604020202020204" pitchFamily="34" charset="0"/>
                <a:ea typeface="宋体" panose="02010600030101010101" pitchFamily="2" charset="-122"/>
              </a:rPr>
              <a:t>2</a:t>
            </a:r>
            <a:r>
              <a:rPr lang="zh-CN" altLang="en-US" sz="2000" b="1" dirty="0">
                <a:solidFill>
                  <a:srgbClr val="CC6600"/>
                </a:solidFill>
                <a:latin typeface="Arial" panose="020B0604020202020204" pitchFamily="34" charset="0"/>
                <a:ea typeface="宋体" panose="02010600030101010101" pitchFamily="2" charset="-122"/>
              </a:rPr>
              <a:t>）从主到次依次为：交叉率</a:t>
            </a:r>
            <a:r>
              <a:rPr lang="en-US" altLang="zh-CN" sz="2000" b="1" dirty="0">
                <a:solidFill>
                  <a:srgbClr val="CC6600"/>
                </a:solidFill>
                <a:latin typeface="Arial" panose="020B0604020202020204" pitchFamily="34" charset="0"/>
                <a:ea typeface="宋体" panose="02010600030101010101" pitchFamily="2" charset="-122"/>
              </a:rPr>
              <a:t>——</a:t>
            </a:r>
            <a:r>
              <a:rPr lang="zh-CN" altLang="en-US" sz="2000" b="1" dirty="0">
                <a:solidFill>
                  <a:srgbClr val="CC6600"/>
                </a:solidFill>
                <a:latin typeface="Arial" panose="020B0604020202020204" pitchFamily="34" charset="0"/>
                <a:ea typeface="宋体" panose="02010600030101010101" pitchFamily="2" charset="-122"/>
              </a:rPr>
              <a:t>群体规模</a:t>
            </a:r>
            <a:r>
              <a:rPr lang="en-US" altLang="zh-CN" sz="2000" b="1" dirty="0">
                <a:solidFill>
                  <a:srgbClr val="CC6600"/>
                </a:solidFill>
                <a:latin typeface="Arial" panose="020B0604020202020204" pitchFamily="34" charset="0"/>
                <a:ea typeface="宋体" panose="02010600030101010101" pitchFamily="2" charset="-122"/>
              </a:rPr>
              <a:t>——</a:t>
            </a:r>
            <a:r>
              <a:rPr lang="zh-CN" altLang="en-US" sz="2000" b="1" dirty="0">
                <a:solidFill>
                  <a:srgbClr val="CC6600"/>
                </a:solidFill>
                <a:latin typeface="Arial" panose="020B0604020202020204" pitchFamily="34" charset="0"/>
                <a:ea typeface="宋体" panose="02010600030101010101" pitchFamily="2" charset="-122"/>
              </a:rPr>
              <a:t>选择算子</a:t>
            </a:r>
            <a:r>
              <a:rPr lang="en-US" altLang="zh-CN" sz="2000" b="1" dirty="0">
                <a:solidFill>
                  <a:srgbClr val="CC6600"/>
                </a:solidFill>
                <a:latin typeface="Arial" panose="020B0604020202020204" pitchFamily="34" charset="0"/>
                <a:ea typeface="宋体" panose="02010600030101010101" pitchFamily="2" charset="-122"/>
              </a:rPr>
              <a:t>——</a:t>
            </a:r>
            <a:r>
              <a:rPr lang="zh-CN" altLang="en-US" sz="2000" b="1" dirty="0">
                <a:solidFill>
                  <a:srgbClr val="CC6600"/>
                </a:solidFill>
                <a:latin typeface="Arial" panose="020B0604020202020204" pitchFamily="34" charset="0"/>
                <a:ea typeface="宋体" panose="02010600030101010101" pitchFamily="2" charset="-122"/>
              </a:rPr>
              <a:t>变异率。</a:t>
            </a:r>
          </a:p>
          <a:p>
            <a:pPr marL="342900" indent="-342900">
              <a:spcBef>
                <a:spcPct val="20000"/>
              </a:spcBef>
            </a:pPr>
            <a:r>
              <a:rPr lang="zh-CN" altLang="en-US" sz="2000" b="1" dirty="0">
                <a:solidFill>
                  <a:srgbClr val="CC6600"/>
                </a:solidFill>
                <a:latin typeface="Arial" panose="020B0604020202020204" pitchFamily="34" charset="0"/>
                <a:ea typeface="宋体" panose="02010600030101010101" pitchFamily="2" charset="-122"/>
              </a:rPr>
              <a:t>（</a:t>
            </a:r>
            <a:r>
              <a:rPr lang="en-US" altLang="zh-CN" sz="2000" b="1" dirty="0">
                <a:solidFill>
                  <a:srgbClr val="CC6600"/>
                </a:solidFill>
                <a:latin typeface="Arial" panose="020B0604020202020204" pitchFamily="34" charset="0"/>
                <a:ea typeface="宋体" panose="02010600030101010101" pitchFamily="2" charset="-122"/>
              </a:rPr>
              <a:t>3</a:t>
            </a:r>
            <a:r>
              <a:rPr lang="zh-CN" altLang="en-US" sz="2000" b="1" dirty="0">
                <a:solidFill>
                  <a:srgbClr val="CC6600"/>
                </a:solidFill>
                <a:latin typeface="Arial" panose="020B0604020202020204" pitchFamily="34" charset="0"/>
                <a:ea typeface="宋体" panose="02010600030101010101" pitchFamily="2" charset="-122"/>
              </a:rPr>
              <a:t>）</a:t>
            </a:r>
            <a:r>
              <a:rPr lang="en-US" altLang="zh-CN" sz="2000" b="1" dirty="0">
                <a:solidFill>
                  <a:srgbClr val="CC6600"/>
                </a:solidFill>
                <a:latin typeface="Arial" panose="020B0604020202020204" pitchFamily="34" charset="0"/>
                <a:ea typeface="宋体" panose="02010600030101010101" pitchFamily="2" charset="-122"/>
              </a:rPr>
              <a:t>A3-B2-C1-D3</a:t>
            </a:r>
            <a:r>
              <a:rPr lang="zh-CN" altLang="en-US" sz="2000" b="1" dirty="0">
                <a:solidFill>
                  <a:srgbClr val="CC6600"/>
                </a:solidFill>
                <a:latin typeface="Arial" panose="020B0604020202020204" pitchFamily="34" charset="0"/>
                <a:ea typeface="宋体" panose="02010600030101010101" pitchFamily="2" charset="-122"/>
              </a:rPr>
              <a:t>是优选方案。</a:t>
            </a:r>
          </a:p>
        </p:txBody>
      </p:sp>
      <p:sp>
        <p:nvSpPr>
          <p:cNvPr id="79874" name="Rectangle 3"/>
          <p:cNvSpPr/>
          <p:nvPr/>
        </p:nvSpPr>
        <p:spPr>
          <a:xfrm>
            <a:off x="609600" y="152400"/>
            <a:ext cx="7924800" cy="958850"/>
          </a:xfrm>
          <a:prstGeom prst="rect">
            <a:avLst/>
          </a:prstGeom>
          <a:noFill/>
          <a:ln w="9525">
            <a:noFill/>
          </a:ln>
        </p:spPr>
        <p:txBody>
          <a:bodyPr anchor="ctr"/>
          <a:lstStyle/>
          <a:p>
            <a:pPr algn="ctr"/>
            <a:r>
              <a:rPr lang="en-US" altLang="zh-CN" sz="3600" b="1" dirty="0">
                <a:solidFill>
                  <a:srgbClr val="CC6600"/>
                </a:solidFill>
                <a:latin typeface="Verdana" panose="020B0604030504040204" pitchFamily="34" charset="0"/>
                <a:ea typeface="宋体" panose="02010600030101010101" pitchFamily="2" charset="-122"/>
              </a:rPr>
              <a:t>4 </a:t>
            </a:r>
            <a:r>
              <a:rPr lang="zh-CN" altLang="en-US" sz="3600" b="1" dirty="0">
                <a:solidFill>
                  <a:srgbClr val="CC6600"/>
                </a:solidFill>
                <a:latin typeface="Verdana" panose="020B0604030504040204" pitchFamily="34" charset="0"/>
                <a:ea typeface="宋体" panose="02010600030101010101" pitchFamily="2" charset="-122"/>
              </a:rPr>
              <a:t>遗传算法求解巡回旅行商问题</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7" name="Picture 5"/>
          <p:cNvPicPr>
            <a:picLocks noChangeAspect="1"/>
          </p:cNvPicPr>
          <p:nvPr/>
        </p:nvPicPr>
        <p:blipFill>
          <a:blip r:embed="rId2"/>
          <a:srcRect l="2380" t="1587" r="5952"/>
          <a:stretch>
            <a:fillRect/>
          </a:stretch>
        </p:blipFill>
        <p:spPr>
          <a:xfrm>
            <a:off x="76200" y="1371600"/>
            <a:ext cx="6705600" cy="5399088"/>
          </a:xfrm>
          <a:prstGeom prst="rect">
            <a:avLst/>
          </a:prstGeom>
          <a:noFill/>
          <a:ln w="9525">
            <a:noFill/>
          </a:ln>
        </p:spPr>
      </p:pic>
      <p:sp>
        <p:nvSpPr>
          <p:cNvPr id="80898" name="Rectangle 6"/>
          <p:cNvSpPr/>
          <p:nvPr/>
        </p:nvSpPr>
        <p:spPr>
          <a:xfrm>
            <a:off x="6705600" y="1981200"/>
            <a:ext cx="2162175" cy="3662363"/>
          </a:xfrm>
          <a:prstGeom prst="rect">
            <a:avLst/>
          </a:prstGeom>
          <a:noFill/>
          <a:ln w="9525">
            <a:noFill/>
          </a:ln>
        </p:spPr>
        <p:txBody>
          <a:bodyPr anchor="t">
            <a:spAutoFit/>
          </a:bodyPr>
          <a:lstStyle/>
          <a:p>
            <a:r>
              <a:rPr lang="zh-CN" altLang="en-US" b="1" dirty="0">
                <a:solidFill>
                  <a:srgbClr val="CC6600"/>
                </a:solidFill>
                <a:latin typeface="Arial" panose="020B0604020202020204" pitchFamily="34" charset="0"/>
                <a:ea typeface="宋体" panose="02010600030101010101" pitchFamily="2" charset="-122"/>
              </a:rPr>
              <a:t>左图（进行</a:t>
            </a:r>
            <a:r>
              <a:rPr lang="en-US" altLang="zh-CN" b="1" dirty="0">
                <a:solidFill>
                  <a:srgbClr val="CC6600"/>
                </a:solidFill>
                <a:latin typeface="Arial" panose="020B0604020202020204" pitchFamily="34" charset="0"/>
                <a:ea typeface="宋体" panose="02010600030101010101" pitchFamily="2" charset="-122"/>
              </a:rPr>
              <a:t>50</a:t>
            </a:r>
            <a:r>
              <a:rPr lang="zh-CN" altLang="en-US" b="1" dirty="0">
                <a:solidFill>
                  <a:srgbClr val="CC6600"/>
                </a:solidFill>
                <a:latin typeface="Arial" panose="020B0604020202020204" pitchFamily="34" charset="0"/>
                <a:ea typeface="宋体" panose="02010600030101010101" pitchFamily="2" charset="-122"/>
              </a:rPr>
              <a:t>次独立运算求解，每次迁移</a:t>
            </a:r>
            <a:r>
              <a:rPr lang="en-US" altLang="zh-CN" b="1" dirty="0">
                <a:solidFill>
                  <a:srgbClr val="CC6600"/>
                </a:solidFill>
                <a:latin typeface="Arial" panose="020B0604020202020204" pitchFamily="34" charset="0"/>
                <a:ea typeface="宋体" panose="02010600030101010101" pitchFamily="2" charset="-122"/>
              </a:rPr>
              <a:t>1000</a:t>
            </a:r>
            <a:r>
              <a:rPr lang="zh-CN" altLang="en-US" b="1" dirty="0">
                <a:solidFill>
                  <a:srgbClr val="CC6600"/>
                </a:solidFill>
                <a:latin typeface="Arial" panose="020B0604020202020204" pitchFamily="34" charset="0"/>
                <a:ea typeface="宋体" panose="02010600030101010101" pitchFamily="2" charset="-122"/>
              </a:rPr>
              <a:t>代，有</a:t>
            </a:r>
            <a:r>
              <a:rPr lang="en-US" altLang="zh-CN" b="1" dirty="0">
                <a:solidFill>
                  <a:srgbClr val="CC6600"/>
                </a:solidFill>
                <a:latin typeface="Arial" panose="020B0604020202020204" pitchFamily="34" charset="0"/>
                <a:ea typeface="宋体" panose="02010600030101010101" pitchFamily="2" charset="-122"/>
              </a:rPr>
              <a:t>36</a:t>
            </a:r>
            <a:r>
              <a:rPr lang="zh-CN" altLang="en-US" b="1" dirty="0">
                <a:solidFill>
                  <a:srgbClr val="CC6600"/>
                </a:solidFill>
                <a:latin typeface="Arial" panose="020B0604020202020204" pitchFamily="34" charset="0"/>
                <a:ea typeface="宋体" panose="02010600030101010101" pitchFamily="2" charset="-122"/>
              </a:rPr>
              <a:t>次能收敛到全局最优解）是比较优的参数组合。实际上可看出，迭代进行到</a:t>
            </a:r>
            <a:r>
              <a:rPr lang="en-US" altLang="zh-CN" b="1" dirty="0">
                <a:solidFill>
                  <a:srgbClr val="CC6600"/>
                </a:solidFill>
                <a:latin typeface="Arial" panose="020B0604020202020204" pitchFamily="34" charset="0"/>
                <a:ea typeface="宋体" panose="02010600030101010101" pitchFamily="2" charset="-122"/>
              </a:rPr>
              <a:t>450</a:t>
            </a:r>
            <a:r>
              <a:rPr lang="zh-CN" altLang="en-US" b="1" dirty="0">
                <a:solidFill>
                  <a:srgbClr val="CC6600"/>
                </a:solidFill>
                <a:latin typeface="Arial" panose="020B0604020202020204" pitchFamily="34" charset="0"/>
                <a:ea typeface="宋体" panose="02010600030101010101" pitchFamily="2" charset="-122"/>
              </a:rPr>
              <a:t>代之后，所得到得最优个体基本不再发生变化，且其最优路径与真实的最有路径差距非常小。</a:t>
            </a:r>
          </a:p>
        </p:txBody>
      </p:sp>
      <p:sp>
        <p:nvSpPr>
          <p:cNvPr id="80899" name="Rectangle 3"/>
          <p:cNvSpPr/>
          <p:nvPr/>
        </p:nvSpPr>
        <p:spPr>
          <a:xfrm>
            <a:off x="609600" y="152400"/>
            <a:ext cx="7924800" cy="958850"/>
          </a:xfrm>
          <a:prstGeom prst="rect">
            <a:avLst/>
          </a:prstGeom>
          <a:noFill/>
          <a:ln w="9525">
            <a:noFill/>
          </a:ln>
        </p:spPr>
        <p:txBody>
          <a:bodyPr anchor="ctr"/>
          <a:lstStyle/>
          <a:p>
            <a:pPr algn="ctr"/>
            <a:r>
              <a:rPr lang="en-US" altLang="zh-CN" sz="3600" b="1" dirty="0">
                <a:solidFill>
                  <a:srgbClr val="CC6600"/>
                </a:solidFill>
                <a:latin typeface="Verdana" panose="020B0604030504040204" pitchFamily="34" charset="0"/>
                <a:ea typeface="宋体" panose="02010600030101010101" pitchFamily="2" charset="-122"/>
              </a:rPr>
              <a:t>4 </a:t>
            </a:r>
            <a:r>
              <a:rPr lang="zh-CN" altLang="en-US" sz="3600" b="1" dirty="0">
                <a:solidFill>
                  <a:srgbClr val="CC6600"/>
                </a:solidFill>
                <a:latin typeface="Verdana" panose="020B0604030504040204" pitchFamily="34" charset="0"/>
                <a:ea typeface="宋体" panose="02010600030101010101" pitchFamily="2" charset="-122"/>
              </a:rPr>
              <a:t>遗传算法求解巡回旅行商问题</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1" name="Picture 5"/>
          <p:cNvPicPr>
            <a:picLocks noChangeAspect="1"/>
          </p:cNvPicPr>
          <p:nvPr/>
        </p:nvPicPr>
        <p:blipFill>
          <a:blip r:embed="rId2"/>
          <a:srcRect l="2419" r="5669" b="2754"/>
          <a:stretch>
            <a:fillRect/>
          </a:stretch>
        </p:blipFill>
        <p:spPr>
          <a:xfrm>
            <a:off x="152400" y="1371600"/>
            <a:ext cx="6781800" cy="5380038"/>
          </a:xfrm>
          <a:prstGeom prst="rect">
            <a:avLst/>
          </a:prstGeom>
          <a:noFill/>
          <a:ln w="9525">
            <a:noFill/>
          </a:ln>
        </p:spPr>
      </p:pic>
      <p:sp>
        <p:nvSpPr>
          <p:cNvPr id="81922" name="Text Box 6"/>
          <p:cNvSpPr txBox="1"/>
          <p:nvPr/>
        </p:nvSpPr>
        <p:spPr>
          <a:xfrm>
            <a:off x="6781800" y="1981200"/>
            <a:ext cx="2057400" cy="4054475"/>
          </a:xfrm>
          <a:prstGeom prst="rect">
            <a:avLst/>
          </a:prstGeom>
          <a:noFill/>
          <a:ln w="9525">
            <a:noFill/>
          </a:ln>
        </p:spPr>
        <p:txBody>
          <a:bodyPr anchor="t">
            <a:spAutoFit/>
          </a:bodyPr>
          <a:lstStyle/>
          <a:p>
            <a:pPr>
              <a:spcBef>
                <a:spcPct val="50000"/>
              </a:spcBef>
            </a:pPr>
            <a:r>
              <a:rPr lang="zh-CN" altLang="en-US" sz="2000" b="1" dirty="0">
                <a:solidFill>
                  <a:srgbClr val="CC6600"/>
                </a:solidFill>
                <a:latin typeface="Arial" panose="020B0604020202020204" pitchFamily="34" charset="0"/>
                <a:ea typeface="宋体" panose="02010600030101010101" pitchFamily="2" charset="-122"/>
              </a:rPr>
              <a:t>左图（进行</a:t>
            </a:r>
            <a:r>
              <a:rPr lang="en-US" altLang="zh-CN" sz="2000" b="1" dirty="0">
                <a:solidFill>
                  <a:srgbClr val="CC6600"/>
                </a:solidFill>
                <a:latin typeface="Arial" panose="020B0604020202020204" pitchFamily="34" charset="0"/>
                <a:ea typeface="宋体" panose="02010600030101010101" pitchFamily="2" charset="-122"/>
              </a:rPr>
              <a:t>50</a:t>
            </a:r>
            <a:r>
              <a:rPr lang="zh-CN" altLang="en-US" sz="2000" b="1" dirty="0">
                <a:solidFill>
                  <a:srgbClr val="CC6600"/>
                </a:solidFill>
                <a:latin typeface="Arial" panose="020B0604020202020204" pitchFamily="34" charset="0"/>
                <a:ea typeface="宋体" panose="02010600030101010101" pitchFamily="2" charset="-122"/>
              </a:rPr>
              <a:t>次独立运算求解，每次迁移</a:t>
            </a:r>
            <a:r>
              <a:rPr lang="en-US" altLang="zh-CN" sz="2000" b="1" dirty="0">
                <a:solidFill>
                  <a:srgbClr val="CC6600"/>
                </a:solidFill>
                <a:latin typeface="Arial" panose="020B0604020202020204" pitchFamily="34" charset="0"/>
                <a:ea typeface="宋体" panose="02010600030101010101" pitchFamily="2" charset="-122"/>
              </a:rPr>
              <a:t>1000</a:t>
            </a:r>
            <a:r>
              <a:rPr lang="zh-CN" altLang="en-US" sz="2000" b="1" dirty="0">
                <a:solidFill>
                  <a:srgbClr val="CC6600"/>
                </a:solidFill>
                <a:latin typeface="Arial" panose="020B0604020202020204" pitchFamily="34" charset="0"/>
                <a:ea typeface="宋体" panose="02010600030101010101" pitchFamily="2" charset="-122"/>
              </a:rPr>
              <a:t>代，有</a:t>
            </a:r>
            <a:r>
              <a:rPr lang="en-US" altLang="zh-CN" sz="2000" b="1" dirty="0">
                <a:solidFill>
                  <a:srgbClr val="CC6600"/>
                </a:solidFill>
                <a:latin typeface="Arial" panose="020B0604020202020204" pitchFamily="34" charset="0"/>
                <a:ea typeface="宋体" panose="02010600030101010101" pitchFamily="2" charset="-122"/>
              </a:rPr>
              <a:t>24</a:t>
            </a:r>
            <a:r>
              <a:rPr lang="zh-CN" altLang="en-US" sz="2000" b="1" dirty="0">
                <a:solidFill>
                  <a:srgbClr val="CC6600"/>
                </a:solidFill>
                <a:latin typeface="Arial" panose="020B0604020202020204" pitchFamily="34" charset="0"/>
                <a:ea typeface="宋体" panose="02010600030101010101" pitchFamily="2" charset="-122"/>
              </a:rPr>
              <a:t>次能收敛到全局最优解）表明：选择算子取值太大，收敛速度很快，但陷入局部最优解的可能性大大提高，而基本上不可能再跳出来。</a:t>
            </a:r>
          </a:p>
        </p:txBody>
      </p:sp>
      <p:sp>
        <p:nvSpPr>
          <p:cNvPr id="81923" name="Line 7"/>
          <p:cNvSpPr/>
          <p:nvPr/>
        </p:nvSpPr>
        <p:spPr>
          <a:xfrm>
            <a:off x="5867400" y="2438400"/>
            <a:ext cx="304800" cy="0"/>
          </a:xfrm>
          <a:prstGeom prst="line">
            <a:avLst/>
          </a:prstGeom>
          <a:ln w="28575" cap="flat" cmpd="sng">
            <a:solidFill>
              <a:srgbClr val="FF0000"/>
            </a:solidFill>
            <a:prstDash val="solid"/>
            <a:round/>
            <a:headEnd type="none" w="med" len="med"/>
            <a:tailEnd type="none" w="med" len="med"/>
          </a:ln>
        </p:spPr>
      </p:sp>
      <p:sp>
        <p:nvSpPr>
          <p:cNvPr id="81924" name="Line 8"/>
          <p:cNvSpPr/>
          <p:nvPr/>
        </p:nvSpPr>
        <p:spPr>
          <a:xfrm>
            <a:off x="2933700" y="4330700"/>
            <a:ext cx="0" cy="1981200"/>
          </a:xfrm>
          <a:prstGeom prst="line">
            <a:avLst/>
          </a:prstGeom>
          <a:ln w="28575" cap="flat" cmpd="sng">
            <a:solidFill>
              <a:srgbClr val="FF0000"/>
            </a:solidFill>
            <a:prstDash val="solid"/>
            <a:round/>
            <a:headEnd type="none" w="med" len="med"/>
            <a:tailEnd type="none" w="med" len="med"/>
          </a:ln>
        </p:spPr>
      </p:sp>
      <p:sp>
        <p:nvSpPr>
          <p:cNvPr id="81925" name="Text Box 9"/>
          <p:cNvSpPr txBox="1"/>
          <p:nvPr/>
        </p:nvSpPr>
        <p:spPr>
          <a:xfrm>
            <a:off x="3048000" y="4267200"/>
            <a:ext cx="1447800" cy="822325"/>
          </a:xfrm>
          <a:prstGeom prst="rect">
            <a:avLst/>
          </a:prstGeom>
          <a:solidFill>
            <a:schemeClr val="bg1"/>
          </a:solidFill>
          <a:ln w="9525">
            <a:noFill/>
          </a:ln>
        </p:spPr>
        <p:txBody>
          <a:bodyPr anchor="t">
            <a:spAutoFit/>
          </a:bodyPr>
          <a:lstStyle/>
          <a:p>
            <a:pPr algn="ctr">
              <a:spcBef>
                <a:spcPct val="50000"/>
              </a:spcBef>
            </a:pPr>
            <a:r>
              <a:rPr lang="zh-CN" altLang="en-US" sz="2400" b="1" dirty="0">
                <a:solidFill>
                  <a:srgbClr val="CC6600"/>
                </a:solidFill>
                <a:latin typeface="Arial" panose="020B0604020202020204" pitchFamily="34" charset="0"/>
                <a:ea typeface="宋体" panose="02010600030101010101" pitchFamily="2" charset="-122"/>
              </a:rPr>
              <a:t>约</a:t>
            </a:r>
            <a:r>
              <a:rPr lang="en-US" altLang="zh-CN" sz="2400" b="1" dirty="0">
                <a:solidFill>
                  <a:srgbClr val="CC6600"/>
                </a:solidFill>
                <a:latin typeface="Arial" panose="020B0604020202020204" pitchFamily="34" charset="0"/>
                <a:ea typeface="宋体" panose="02010600030101010101" pitchFamily="2" charset="-122"/>
              </a:rPr>
              <a:t>350</a:t>
            </a:r>
            <a:r>
              <a:rPr lang="zh-CN" altLang="en-US" sz="2400" b="1" dirty="0">
                <a:solidFill>
                  <a:srgbClr val="CC6600"/>
                </a:solidFill>
                <a:latin typeface="Arial" panose="020B0604020202020204" pitchFamily="34" charset="0"/>
                <a:ea typeface="宋体" panose="02010600030101010101" pitchFamily="2" charset="-122"/>
              </a:rPr>
              <a:t>代便收敛</a:t>
            </a:r>
          </a:p>
        </p:txBody>
      </p:sp>
      <p:sp>
        <p:nvSpPr>
          <p:cNvPr id="81926" name="Rectangle 3"/>
          <p:cNvSpPr/>
          <p:nvPr/>
        </p:nvSpPr>
        <p:spPr>
          <a:xfrm>
            <a:off x="609600" y="152400"/>
            <a:ext cx="7924800" cy="958850"/>
          </a:xfrm>
          <a:prstGeom prst="rect">
            <a:avLst/>
          </a:prstGeom>
          <a:noFill/>
          <a:ln w="9525">
            <a:noFill/>
          </a:ln>
        </p:spPr>
        <p:txBody>
          <a:bodyPr anchor="ctr"/>
          <a:lstStyle/>
          <a:p>
            <a:pPr algn="ctr"/>
            <a:r>
              <a:rPr lang="en-US" altLang="zh-CN" sz="3600" b="1" dirty="0">
                <a:solidFill>
                  <a:srgbClr val="CC6600"/>
                </a:solidFill>
                <a:latin typeface="Verdana" panose="020B0604030504040204" pitchFamily="34" charset="0"/>
                <a:ea typeface="宋体" panose="02010600030101010101" pitchFamily="2" charset="-122"/>
              </a:rPr>
              <a:t>4 </a:t>
            </a:r>
            <a:r>
              <a:rPr lang="zh-CN" altLang="en-US" sz="3600" b="1" dirty="0">
                <a:solidFill>
                  <a:srgbClr val="CC6600"/>
                </a:solidFill>
                <a:latin typeface="Verdana" panose="020B0604030504040204" pitchFamily="34" charset="0"/>
                <a:ea typeface="宋体" panose="02010600030101010101" pitchFamily="2" charset="-122"/>
              </a:rPr>
              <a:t>遗传算法求解巡回旅行商问题</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ext Box 5"/>
          <p:cNvSpPr txBox="1"/>
          <p:nvPr/>
        </p:nvSpPr>
        <p:spPr>
          <a:xfrm>
            <a:off x="6781800" y="1981200"/>
            <a:ext cx="2057400" cy="3749675"/>
          </a:xfrm>
          <a:prstGeom prst="rect">
            <a:avLst/>
          </a:prstGeom>
          <a:noFill/>
          <a:ln w="9525">
            <a:noFill/>
          </a:ln>
        </p:spPr>
        <p:txBody>
          <a:bodyPr anchor="t">
            <a:spAutoFit/>
          </a:bodyPr>
          <a:lstStyle/>
          <a:p>
            <a:pPr>
              <a:spcBef>
                <a:spcPct val="50000"/>
              </a:spcBef>
            </a:pPr>
            <a:r>
              <a:rPr lang="zh-CN" altLang="en-US" sz="2000" b="1" dirty="0">
                <a:solidFill>
                  <a:srgbClr val="CC6600"/>
                </a:solidFill>
                <a:latin typeface="Arial" panose="020B0604020202020204" pitchFamily="34" charset="0"/>
                <a:ea typeface="宋体" panose="02010600030101010101" pitchFamily="2" charset="-122"/>
              </a:rPr>
              <a:t>左图（进行</a:t>
            </a:r>
            <a:r>
              <a:rPr lang="en-US" altLang="zh-CN" sz="2000" b="1" dirty="0">
                <a:solidFill>
                  <a:srgbClr val="CC6600"/>
                </a:solidFill>
                <a:latin typeface="Arial" panose="020B0604020202020204" pitchFamily="34" charset="0"/>
                <a:ea typeface="宋体" panose="02010600030101010101" pitchFamily="2" charset="-122"/>
              </a:rPr>
              <a:t>50</a:t>
            </a:r>
            <a:r>
              <a:rPr lang="zh-CN" altLang="en-US" sz="2000" b="1" dirty="0">
                <a:solidFill>
                  <a:srgbClr val="CC6600"/>
                </a:solidFill>
                <a:latin typeface="Arial" panose="020B0604020202020204" pitchFamily="34" charset="0"/>
                <a:ea typeface="宋体" panose="02010600030101010101" pitchFamily="2" charset="-122"/>
              </a:rPr>
              <a:t>次独立运算求解，每次迭代</a:t>
            </a:r>
            <a:r>
              <a:rPr lang="en-US" altLang="zh-CN" sz="2000" b="1" dirty="0">
                <a:solidFill>
                  <a:srgbClr val="CC6600"/>
                </a:solidFill>
                <a:latin typeface="Arial" panose="020B0604020202020204" pitchFamily="34" charset="0"/>
                <a:ea typeface="宋体" panose="02010600030101010101" pitchFamily="2" charset="-122"/>
              </a:rPr>
              <a:t>1000</a:t>
            </a:r>
            <a:r>
              <a:rPr lang="zh-CN" altLang="en-US" sz="2000" b="1" dirty="0">
                <a:solidFill>
                  <a:srgbClr val="CC6600"/>
                </a:solidFill>
                <a:latin typeface="Arial" panose="020B0604020202020204" pitchFamily="34" charset="0"/>
                <a:ea typeface="宋体" panose="02010600030101010101" pitchFamily="2" charset="-122"/>
              </a:rPr>
              <a:t>代，仅有</a:t>
            </a:r>
            <a:r>
              <a:rPr lang="en-US" altLang="zh-CN" sz="2000" b="1" dirty="0">
                <a:solidFill>
                  <a:srgbClr val="CC6600"/>
                </a:solidFill>
                <a:latin typeface="Arial" panose="020B0604020202020204" pitchFamily="34" charset="0"/>
                <a:ea typeface="宋体" panose="02010600030101010101" pitchFamily="2" charset="-122"/>
              </a:rPr>
              <a:t>6</a:t>
            </a:r>
            <a:r>
              <a:rPr lang="zh-CN" altLang="en-US" sz="2000" b="1" dirty="0">
                <a:solidFill>
                  <a:srgbClr val="CC6600"/>
                </a:solidFill>
                <a:latin typeface="Arial" panose="020B0604020202020204" pitchFamily="34" charset="0"/>
                <a:ea typeface="宋体" panose="02010600030101010101" pitchFamily="2" charset="-122"/>
              </a:rPr>
              <a:t>次能收敛到全局最优解）表明：交叉率选取太大，导致群体中的优良模式遭到破坏，产生较大的代沟，从而使搜索走向随机化。</a:t>
            </a:r>
          </a:p>
        </p:txBody>
      </p:sp>
      <p:pic>
        <p:nvPicPr>
          <p:cNvPr id="82946" name="Picture 6"/>
          <p:cNvPicPr>
            <a:picLocks noChangeAspect="1"/>
          </p:cNvPicPr>
          <p:nvPr/>
        </p:nvPicPr>
        <p:blipFill>
          <a:blip r:embed="rId2"/>
          <a:srcRect l="3061" r="6122"/>
          <a:stretch>
            <a:fillRect/>
          </a:stretch>
        </p:blipFill>
        <p:spPr>
          <a:xfrm>
            <a:off x="76200" y="1219200"/>
            <a:ext cx="6781800" cy="5599113"/>
          </a:xfrm>
          <a:prstGeom prst="rect">
            <a:avLst/>
          </a:prstGeom>
          <a:noFill/>
          <a:ln w="9525">
            <a:noFill/>
          </a:ln>
        </p:spPr>
      </p:pic>
      <p:sp>
        <p:nvSpPr>
          <p:cNvPr id="82947" name="Line 7"/>
          <p:cNvSpPr/>
          <p:nvPr/>
        </p:nvSpPr>
        <p:spPr>
          <a:xfrm>
            <a:off x="5562600" y="2514600"/>
            <a:ext cx="304800" cy="0"/>
          </a:xfrm>
          <a:prstGeom prst="line">
            <a:avLst/>
          </a:prstGeom>
          <a:ln w="28575" cap="flat" cmpd="sng">
            <a:solidFill>
              <a:srgbClr val="FF0000"/>
            </a:solidFill>
            <a:prstDash val="solid"/>
            <a:round/>
            <a:headEnd type="none" w="med" len="med"/>
            <a:tailEnd type="none" w="med" len="med"/>
          </a:ln>
        </p:spPr>
      </p:sp>
      <p:sp>
        <p:nvSpPr>
          <p:cNvPr id="82948" name="Line 8"/>
          <p:cNvSpPr/>
          <p:nvPr/>
        </p:nvSpPr>
        <p:spPr>
          <a:xfrm>
            <a:off x="4292600" y="4064000"/>
            <a:ext cx="0" cy="2133600"/>
          </a:xfrm>
          <a:prstGeom prst="line">
            <a:avLst/>
          </a:prstGeom>
          <a:ln w="28575" cap="flat" cmpd="sng">
            <a:solidFill>
              <a:srgbClr val="FF0000"/>
            </a:solidFill>
            <a:prstDash val="solid"/>
            <a:round/>
            <a:headEnd type="none" w="med" len="med"/>
            <a:tailEnd type="none" w="med" len="med"/>
          </a:ln>
        </p:spPr>
      </p:sp>
      <p:sp>
        <p:nvSpPr>
          <p:cNvPr id="82949" name="Text Box 9"/>
          <p:cNvSpPr txBox="1"/>
          <p:nvPr/>
        </p:nvSpPr>
        <p:spPr>
          <a:xfrm>
            <a:off x="4343400" y="4191000"/>
            <a:ext cx="1371600" cy="822325"/>
          </a:xfrm>
          <a:prstGeom prst="rect">
            <a:avLst/>
          </a:prstGeom>
          <a:solidFill>
            <a:schemeClr val="bg1"/>
          </a:solidFill>
          <a:ln w="9525">
            <a:noFill/>
          </a:ln>
        </p:spPr>
        <p:txBody>
          <a:bodyPr anchor="t">
            <a:spAutoFit/>
          </a:bodyPr>
          <a:lstStyle/>
          <a:p>
            <a:pPr algn="ctr">
              <a:spcBef>
                <a:spcPct val="50000"/>
              </a:spcBef>
            </a:pPr>
            <a:r>
              <a:rPr lang="en-US" altLang="zh-CN" sz="2400" b="1" dirty="0">
                <a:solidFill>
                  <a:srgbClr val="CC6600"/>
                </a:solidFill>
                <a:latin typeface="Arial" panose="020B0604020202020204" pitchFamily="34" charset="0"/>
                <a:ea typeface="宋体" panose="02010600030101010101" pitchFamily="2" charset="-122"/>
              </a:rPr>
              <a:t>450Km</a:t>
            </a:r>
            <a:r>
              <a:rPr lang="zh-CN" altLang="en-US" sz="2400" b="1" dirty="0">
                <a:solidFill>
                  <a:srgbClr val="CC6600"/>
                </a:solidFill>
                <a:latin typeface="Arial" panose="020B0604020202020204" pitchFamily="34" charset="0"/>
                <a:ea typeface="宋体" panose="02010600030101010101" pitchFamily="2" charset="-122"/>
              </a:rPr>
              <a:t>左右</a:t>
            </a:r>
          </a:p>
        </p:txBody>
      </p:sp>
      <p:sp>
        <p:nvSpPr>
          <p:cNvPr id="82950" name="Rectangle 3"/>
          <p:cNvSpPr/>
          <p:nvPr/>
        </p:nvSpPr>
        <p:spPr>
          <a:xfrm>
            <a:off x="609600" y="152400"/>
            <a:ext cx="7924800" cy="958850"/>
          </a:xfrm>
          <a:prstGeom prst="rect">
            <a:avLst/>
          </a:prstGeom>
          <a:noFill/>
          <a:ln w="9525">
            <a:noFill/>
          </a:ln>
        </p:spPr>
        <p:txBody>
          <a:bodyPr anchor="ctr"/>
          <a:lstStyle/>
          <a:p>
            <a:pPr algn="ctr"/>
            <a:r>
              <a:rPr lang="en-US" altLang="zh-CN" sz="3600" b="1" dirty="0">
                <a:solidFill>
                  <a:srgbClr val="CC6600"/>
                </a:solidFill>
                <a:latin typeface="Verdana" panose="020B0604030504040204" pitchFamily="34" charset="0"/>
                <a:ea typeface="宋体" panose="02010600030101010101" pitchFamily="2" charset="-122"/>
              </a:rPr>
              <a:t>4 </a:t>
            </a:r>
            <a:r>
              <a:rPr lang="zh-CN" altLang="en-US" sz="3600" b="1" dirty="0">
                <a:solidFill>
                  <a:srgbClr val="CC6600"/>
                </a:solidFill>
                <a:latin typeface="Verdana" panose="020B0604030504040204" pitchFamily="34" charset="0"/>
                <a:ea typeface="宋体" panose="02010600030101010101" pitchFamily="2" charset="-122"/>
              </a:rPr>
              <a:t>遗传算法求解巡回旅行商问题</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4"/>
          <p:cNvPicPr>
            <a:picLocks noChangeAspect="1"/>
          </p:cNvPicPr>
          <p:nvPr/>
        </p:nvPicPr>
        <p:blipFill>
          <a:blip r:embed="rId2"/>
          <a:srcRect l="2419" r="5669"/>
          <a:stretch>
            <a:fillRect/>
          </a:stretch>
        </p:blipFill>
        <p:spPr>
          <a:xfrm>
            <a:off x="152400" y="1295400"/>
            <a:ext cx="6629400" cy="5408613"/>
          </a:xfrm>
          <a:prstGeom prst="rect">
            <a:avLst/>
          </a:prstGeom>
          <a:noFill/>
          <a:ln w="9525">
            <a:noFill/>
          </a:ln>
        </p:spPr>
      </p:pic>
      <p:sp>
        <p:nvSpPr>
          <p:cNvPr id="83970" name="Text Box 5"/>
          <p:cNvSpPr txBox="1"/>
          <p:nvPr/>
        </p:nvSpPr>
        <p:spPr>
          <a:xfrm>
            <a:off x="6781800" y="1981200"/>
            <a:ext cx="2057400" cy="3444875"/>
          </a:xfrm>
          <a:prstGeom prst="rect">
            <a:avLst/>
          </a:prstGeom>
          <a:noFill/>
          <a:ln w="9525">
            <a:noFill/>
          </a:ln>
        </p:spPr>
        <p:txBody>
          <a:bodyPr anchor="t">
            <a:spAutoFit/>
          </a:bodyPr>
          <a:lstStyle/>
          <a:p>
            <a:pPr>
              <a:spcBef>
                <a:spcPct val="50000"/>
              </a:spcBef>
            </a:pPr>
            <a:r>
              <a:rPr lang="zh-CN" altLang="en-US" sz="2000" b="1" dirty="0">
                <a:solidFill>
                  <a:srgbClr val="CC6600"/>
                </a:solidFill>
                <a:latin typeface="Arial" panose="020B0604020202020204" pitchFamily="34" charset="0"/>
                <a:ea typeface="宋体" panose="02010600030101010101" pitchFamily="2" charset="-122"/>
              </a:rPr>
              <a:t>左图（进行</a:t>
            </a:r>
            <a:r>
              <a:rPr lang="en-US" altLang="zh-CN" sz="2000" b="1" dirty="0">
                <a:solidFill>
                  <a:srgbClr val="CC6600"/>
                </a:solidFill>
                <a:latin typeface="Arial" panose="020B0604020202020204" pitchFamily="34" charset="0"/>
                <a:ea typeface="宋体" panose="02010600030101010101" pitchFamily="2" charset="-122"/>
              </a:rPr>
              <a:t>50</a:t>
            </a:r>
            <a:r>
              <a:rPr lang="zh-CN" altLang="en-US" sz="2000" b="1" dirty="0">
                <a:solidFill>
                  <a:srgbClr val="CC6600"/>
                </a:solidFill>
                <a:latin typeface="Arial" panose="020B0604020202020204" pitchFamily="34" charset="0"/>
                <a:ea typeface="宋体" panose="02010600030101010101" pitchFamily="2" charset="-122"/>
              </a:rPr>
              <a:t>次独立运算求解，每次迁移</a:t>
            </a:r>
            <a:r>
              <a:rPr lang="en-US" altLang="zh-CN" sz="2000" b="1" dirty="0">
                <a:solidFill>
                  <a:srgbClr val="CC6600"/>
                </a:solidFill>
                <a:latin typeface="Arial" panose="020B0604020202020204" pitchFamily="34" charset="0"/>
                <a:ea typeface="宋体" panose="02010600030101010101" pitchFamily="2" charset="-122"/>
              </a:rPr>
              <a:t>1000</a:t>
            </a:r>
            <a:r>
              <a:rPr lang="zh-CN" altLang="en-US" sz="2000" b="1" dirty="0">
                <a:solidFill>
                  <a:srgbClr val="CC6600"/>
                </a:solidFill>
                <a:latin typeface="Arial" panose="020B0604020202020204" pitchFamily="34" charset="0"/>
                <a:ea typeface="宋体" panose="02010600030101010101" pitchFamily="2" charset="-122"/>
              </a:rPr>
              <a:t>代，有</a:t>
            </a:r>
            <a:r>
              <a:rPr lang="en-US" altLang="zh-CN" sz="2000" b="1" dirty="0">
                <a:solidFill>
                  <a:srgbClr val="CC6600"/>
                </a:solidFill>
                <a:latin typeface="Arial" panose="020B0604020202020204" pitchFamily="34" charset="0"/>
                <a:ea typeface="宋体" panose="02010600030101010101" pitchFamily="2" charset="-122"/>
              </a:rPr>
              <a:t>18</a:t>
            </a:r>
            <a:r>
              <a:rPr lang="zh-CN" altLang="en-US" sz="2000" b="1" dirty="0">
                <a:solidFill>
                  <a:srgbClr val="CC6600"/>
                </a:solidFill>
                <a:latin typeface="Arial" panose="020B0604020202020204" pitchFamily="34" charset="0"/>
                <a:ea typeface="宋体" panose="02010600030101010101" pitchFamily="2" charset="-122"/>
              </a:rPr>
              <a:t>次能收敛到全局最优解）表明：变异率选取太大，遗传算法几乎退化为随机搜索，陷入局部最优解后比较难跳出来。</a:t>
            </a:r>
          </a:p>
        </p:txBody>
      </p:sp>
      <p:sp>
        <p:nvSpPr>
          <p:cNvPr id="83971" name="Line 6"/>
          <p:cNvSpPr/>
          <p:nvPr/>
        </p:nvSpPr>
        <p:spPr>
          <a:xfrm>
            <a:off x="5410200" y="2781300"/>
            <a:ext cx="304800" cy="0"/>
          </a:xfrm>
          <a:prstGeom prst="line">
            <a:avLst/>
          </a:prstGeom>
          <a:ln w="28575" cap="flat" cmpd="sng">
            <a:solidFill>
              <a:srgbClr val="FF0000"/>
            </a:solidFill>
            <a:prstDash val="solid"/>
            <a:round/>
            <a:headEnd type="none" w="med" len="med"/>
            <a:tailEnd type="none" w="med" len="med"/>
          </a:ln>
        </p:spPr>
      </p:sp>
      <p:sp>
        <p:nvSpPr>
          <p:cNvPr id="83972" name="Line 7"/>
          <p:cNvSpPr/>
          <p:nvPr/>
        </p:nvSpPr>
        <p:spPr>
          <a:xfrm>
            <a:off x="3048000" y="4191000"/>
            <a:ext cx="0" cy="1905000"/>
          </a:xfrm>
          <a:prstGeom prst="line">
            <a:avLst/>
          </a:prstGeom>
          <a:ln w="28575" cap="flat" cmpd="sng">
            <a:solidFill>
              <a:srgbClr val="FF0000"/>
            </a:solidFill>
            <a:prstDash val="solid"/>
            <a:round/>
            <a:headEnd type="none" w="med" len="med"/>
            <a:tailEnd type="none" w="med" len="med"/>
          </a:ln>
        </p:spPr>
      </p:sp>
      <p:sp>
        <p:nvSpPr>
          <p:cNvPr id="83973" name="Text Box 8"/>
          <p:cNvSpPr txBox="1"/>
          <p:nvPr/>
        </p:nvSpPr>
        <p:spPr>
          <a:xfrm>
            <a:off x="3276600" y="4191000"/>
            <a:ext cx="1371600" cy="822325"/>
          </a:xfrm>
          <a:prstGeom prst="rect">
            <a:avLst/>
          </a:prstGeom>
          <a:solidFill>
            <a:schemeClr val="bg1"/>
          </a:solidFill>
          <a:ln w="9525">
            <a:noFill/>
          </a:ln>
        </p:spPr>
        <p:txBody>
          <a:bodyPr anchor="t">
            <a:spAutoFit/>
          </a:bodyPr>
          <a:lstStyle/>
          <a:p>
            <a:pPr algn="ctr">
              <a:spcBef>
                <a:spcPct val="50000"/>
              </a:spcBef>
            </a:pPr>
            <a:r>
              <a:rPr lang="zh-CN" altLang="en-US" sz="2400" b="1" dirty="0">
                <a:solidFill>
                  <a:srgbClr val="CC6600"/>
                </a:solidFill>
                <a:latin typeface="Arial" panose="020B0604020202020204" pitchFamily="34" charset="0"/>
                <a:ea typeface="宋体" panose="02010600030101010101" pitchFamily="2" charset="-122"/>
              </a:rPr>
              <a:t>约</a:t>
            </a:r>
            <a:r>
              <a:rPr lang="en-US" altLang="zh-CN" sz="2400" b="1" dirty="0">
                <a:solidFill>
                  <a:srgbClr val="CC6600"/>
                </a:solidFill>
                <a:latin typeface="Arial" panose="020B0604020202020204" pitchFamily="34" charset="0"/>
                <a:ea typeface="宋体" panose="02010600030101010101" pitchFamily="2" charset="-122"/>
              </a:rPr>
              <a:t>380</a:t>
            </a:r>
            <a:r>
              <a:rPr lang="zh-CN" altLang="en-US" sz="2400" b="1" dirty="0">
                <a:solidFill>
                  <a:srgbClr val="CC6600"/>
                </a:solidFill>
                <a:latin typeface="Arial" panose="020B0604020202020204" pitchFamily="34" charset="0"/>
                <a:ea typeface="宋体" panose="02010600030101010101" pitchFamily="2" charset="-122"/>
              </a:rPr>
              <a:t>代左右</a:t>
            </a:r>
          </a:p>
        </p:txBody>
      </p:sp>
      <p:sp>
        <p:nvSpPr>
          <p:cNvPr id="83974" name="Rectangle 3"/>
          <p:cNvSpPr/>
          <p:nvPr/>
        </p:nvSpPr>
        <p:spPr>
          <a:xfrm>
            <a:off x="609600" y="152400"/>
            <a:ext cx="7924800" cy="958850"/>
          </a:xfrm>
          <a:prstGeom prst="rect">
            <a:avLst/>
          </a:prstGeom>
          <a:noFill/>
          <a:ln w="9525">
            <a:noFill/>
          </a:ln>
        </p:spPr>
        <p:txBody>
          <a:bodyPr anchor="ctr"/>
          <a:lstStyle/>
          <a:p>
            <a:pPr algn="ctr"/>
            <a:r>
              <a:rPr lang="en-US" altLang="zh-CN" sz="3600" b="1" dirty="0">
                <a:solidFill>
                  <a:srgbClr val="CC6600"/>
                </a:solidFill>
                <a:latin typeface="Verdana" panose="020B0604030504040204" pitchFamily="34" charset="0"/>
                <a:ea typeface="宋体" panose="02010600030101010101" pitchFamily="2" charset="-122"/>
              </a:rPr>
              <a:t>4 </a:t>
            </a:r>
            <a:r>
              <a:rPr lang="zh-CN" altLang="en-US" sz="3600" b="1" dirty="0">
                <a:solidFill>
                  <a:srgbClr val="CC6600"/>
                </a:solidFill>
                <a:latin typeface="Verdana" panose="020B0604030504040204" pitchFamily="34" charset="0"/>
                <a:ea typeface="宋体" panose="02010600030101010101" pitchFamily="2" charset="-122"/>
              </a:rPr>
              <a:t>遗传算法求解巡回旅行商问题</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日期占位符 3"/>
          <p:cNvSpPr txBox="1">
            <a:spLocks noGrp="1"/>
          </p:cNvSpPr>
          <p:nvPr>
            <p:ph type="dt" sz="half"/>
          </p:nvPr>
        </p:nvSpPr>
        <p:spPr bwMode="auto">
          <a:xfrm>
            <a:off x="5791200" y="6530975"/>
            <a:ext cx="2895600" cy="276225"/>
          </a:xfrm>
          <a:prstGeom prst="rect">
            <a:avLst/>
          </a:prstGeom>
          <a:noFill/>
          <a:ln w="9525" cap="flat" cmpd="sng" algn="ctr">
            <a:noFill/>
            <a:prstDash val="solid"/>
            <a:miter lim="800000"/>
          </a:ln>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83E246B-A3FC-4582-821D-DFB109E4BDB6}" type="datetime2">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2021年5月25日</a:t>
            </a:fld>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4994" name="灯片编号占位符 4"/>
          <p:cNvSpPr>
            <a:spLocks noGrp="1"/>
          </p:cNvSpPr>
          <p:nvPr>
            <p:ph type="sldNum"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indent="0" algn="ctr"/>
            <a:fld id="{9A0DB2DC-4C9A-4742-B13C-FB6460FD3503}" type="slidenum">
              <a:rPr lang="zh-CN" altLang="en-US" sz="1000" b="1" dirty="0">
                <a:latin typeface="Verdana" panose="020B0604030504040204" pitchFamily="34" charset="0"/>
                <a:ea typeface="宋体" panose="02010600030101010101" pitchFamily="2" charset="-122"/>
              </a:rPr>
              <a:t>79</a:t>
            </a:fld>
            <a:endParaRPr lang="zh-CN" altLang="en-US" sz="1000" b="1" dirty="0">
              <a:latin typeface="Verdana" panose="020B0604030504040204" pitchFamily="34" charset="0"/>
              <a:ea typeface="宋体" panose="02010600030101010101" pitchFamily="2" charset="-122"/>
            </a:endParaRPr>
          </a:p>
        </p:txBody>
      </p:sp>
      <p:sp>
        <p:nvSpPr>
          <p:cNvPr id="84995" name="Rectangle 3"/>
          <p:cNvSpPr>
            <a:spLocks noGrp="1"/>
          </p:cNvSpPr>
          <p:nvPr>
            <p:ph idx="1"/>
          </p:nvPr>
        </p:nvSpPr>
        <p:spPr>
          <a:xfrm>
            <a:off x="900113" y="1268413"/>
            <a:ext cx="7391400" cy="4608512"/>
          </a:xfrm>
        </p:spPr>
        <p:txBody>
          <a:bodyPr wrap="square" lIns="91440" tIns="45720" rIns="91440" bIns="45720" anchor="t"/>
          <a:lstStyle/>
          <a:p>
            <a:pPr>
              <a:buClr>
                <a:srgbClr val="0033CC"/>
              </a:buClr>
              <a:buChar char="u"/>
            </a:pPr>
            <a:r>
              <a:rPr lang="en-US" altLang="zh-CN" dirty="0">
                <a:solidFill>
                  <a:srgbClr val="0000FF"/>
                </a:solidFill>
              </a:rPr>
              <a:t>GA</a:t>
            </a:r>
            <a:r>
              <a:rPr lang="zh-CN" altLang="en-US" dirty="0">
                <a:solidFill>
                  <a:srgbClr val="0000FF"/>
                </a:solidFill>
              </a:rPr>
              <a:t>优化</a:t>
            </a:r>
            <a:r>
              <a:rPr lang="en-US" altLang="zh-CN" dirty="0">
                <a:solidFill>
                  <a:srgbClr val="0000FF"/>
                </a:solidFill>
              </a:rPr>
              <a:t>NN</a:t>
            </a:r>
            <a:r>
              <a:rPr lang="zh-CN" altLang="en-US" dirty="0">
                <a:solidFill>
                  <a:srgbClr val="0000FF"/>
                </a:solidFill>
              </a:rPr>
              <a:t>的权重（结构确定）</a:t>
            </a:r>
            <a:endParaRPr lang="en-US" altLang="zh-CN" dirty="0">
              <a:solidFill>
                <a:srgbClr val="0000FF"/>
              </a:solidFill>
            </a:endParaRPr>
          </a:p>
          <a:p>
            <a:pPr>
              <a:buClr>
                <a:srgbClr val="0033CC"/>
              </a:buClr>
              <a:buChar char="u"/>
            </a:pPr>
            <a:r>
              <a:rPr lang="en-US" altLang="zh-CN" dirty="0">
                <a:solidFill>
                  <a:srgbClr val="0000FF"/>
                </a:solidFill>
              </a:rPr>
              <a:t>GA</a:t>
            </a:r>
            <a:r>
              <a:rPr lang="zh-CN" altLang="en-US" dirty="0">
                <a:solidFill>
                  <a:srgbClr val="0000FF"/>
                </a:solidFill>
              </a:rPr>
              <a:t>优化</a:t>
            </a:r>
            <a:r>
              <a:rPr lang="en-US" altLang="zh-CN" dirty="0">
                <a:solidFill>
                  <a:srgbClr val="0000FF"/>
                </a:solidFill>
              </a:rPr>
              <a:t>NN</a:t>
            </a:r>
            <a:r>
              <a:rPr lang="zh-CN" altLang="en-US" dirty="0">
                <a:solidFill>
                  <a:srgbClr val="0000FF"/>
                </a:solidFill>
              </a:rPr>
              <a:t>的结构：神经元数和连接状况</a:t>
            </a:r>
          </a:p>
          <a:p>
            <a:pPr>
              <a:buClr>
                <a:schemeClr val="tx1"/>
              </a:buClr>
              <a:buNone/>
            </a:pPr>
            <a:endParaRPr lang="zh-CN" altLang="en-US" dirty="0"/>
          </a:p>
        </p:txBody>
      </p:sp>
      <p:grpSp>
        <p:nvGrpSpPr>
          <p:cNvPr id="84996" name="Group 4"/>
          <p:cNvGrpSpPr/>
          <p:nvPr/>
        </p:nvGrpSpPr>
        <p:grpSpPr>
          <a:xfrm>
            <a:off x="1908175" y="2420938"/>
            <a:ext cx="5803900" cy="3865562"/>
            <a:chOff x="1292" y="1525"/>
            <a:chExt cx="3764" cy="2703"/>
          </a:xfrm>
        </p:grpSpPr>
        <p:sp>
          <p:nvSpPr>
            <p:cNvPr id="84997" name="Oval 5"/>
            <p:cNvSpPr/>
            <p:nvPr/>
          </p:nvSpPr>
          <p:spPr>
            <a:xfrm>
              <a:off x="2002" y="1655"/>
              <a:ext cx="178" cy="164"/>
            </a:xfrm>
            <a:prstGeom prst="ellipse">
              <a:avLst/>
            </a:prstGeom>
            <a:solidFill>
              <a:schemeClr val="folHlink"/>
            </a:solidFill>
            <a:ln w="9525" cap="flat" cmpd="sng">
              <a:solidFill>
                <a:schemeClr val="hlink"/>
              </a:solidFill>
              <a:prstDash val="solid"/>
              <a:round/>
              <a:headEnd type="none" w="med" len="med"/>
              <a:tailEnd type="none" w="med" len="med"/>
            </a:ln>
          </p:spPr>
          <p:txBody>
            <a:bodyPr anchor="t"/>
            <a:lstStyle/>
            <a:p>
              <a:endParaRPr lang="zh-CN" altLang="en-US" dirty="0">
                <a:latin typeface="Arial" panose="020B0604020202020204" pitchFamily="34" charset="0"/>
              </a:endParaRPr>
            </a:p>
          </p:txBody>
        </p:sp>
        <p:sp>
          <p:nvSpPr>
            <p:cNvPr id="84998" name="Oval 6"/>
            <p:cNvSpPr/>
            <p:nvPr/>
          </p:nvSpPr>
          <p:spPr>
            <a:xfrm>
              <a:off x="2002" y="2327"/>
              <a:ext cx="178" cy="164"/>
            </a:xfrm>
            <a:prstGeom prst="ellipse">
              <a:avLst/>
            </a:prstGeom>
            <a:solidFill>
              <a:schemeClr val="folHlink"/>
            </a:solidFill>
            <a:ln w="9525" cap="flat" cmpd="sng">
              <a:solidFill>
                <a:schemeClr val="hlink"/>
              </a:solidFill>
              <a:prstDash val="solid"/>
              <a:round/>
              <a:headEnd type="none" w="med" len="med"/>
              <a:tailEnd type="none" w="med" len="med"/>
            </a:ln>
          </p:spPr>
          <p:txBody>
            <a:bodyPr anchor="t"/>
            <a:lstStyle/>
            <a:p>
              <a:endParaRPr lang="zh-CN" altLang="en-US" dirty="0">
                <a:latin typeface="Arial" panose="020B0604020202020204" pitchFamily="34" charset="0"/>
              </a:endParaRPr>
            </a:p>
          </p:txBody>
        </p:sp>
        <p:sp>
          <p:nvSpPr>
            <p:cNvPr id="84999" name="Oval 7"/>
            <p:cNvSpPr/>
            <p:nvPr/>
          </p:nvSpPr>
          <p:spPr>
            <a:xfrm>
              <a:off x="2002" y="3640"/>
              <a:ext cx="178" cy="163"/>
            </a:xfrm>
            <a:prstGeom prst="ellipse">
              <a:avLst/>
            </a:prstGeom>
            <a:solidFill>
              <a:schemeClr val="folHlink"/>
            </a:solidFill>
            <a:ln w="9525" cap="flat" cmpd="sng">
              <a:solidFill>
                <a:schemeClr val="hlink"/>
              </a:solidFill>
              <a:prstDash val="solid"/>
              <a:round/>
              <a:headEnd type="none" w="med" len="med"/>
              <a:tailEnd type="none" w="med" len="med"/>
            </a:ln>
          </p:spPr>
          <p:txBody>
            <a:bodyPr anchor="t"/>
            <a:lstStyle/>
            <a:p>
              <a:endParaRPr lang="zh-CN" altLang="en-US" dirty="0">
                <a:latin typeface="Arial" panose="020B0604020202020204" pitchFamily="34" charset="0"/>
              </a:endParaRPr>
            </a:p>
          </p:txBody>
        </p:sp>
        <p:sp>
          <p:nvSpPr>
            <p:cNvPr id="85000" name="Rectangle 8"/>
            <p:cNvSpPr/>
            <p:nvPr/>
          </p:nvSpPr>
          <p:spPr>
            <a:xfrm>
              <a:off x="3245" y="1576"/>
              <a:ext cx="178" cy="328"/>
            </a:xfrm>
            <a:prstGeom prst="rect">
              <a:avLst/>
            </a:prstGeom>
            <a:solidFill>
              <a:schemeClr val="folHlink"/>
            </a:solidFill>
            <a:ln w="9525" cap="flat" cmpd="sng">
              <a:solidFill>
                <a:schemeClr val="hlink"/>
              </a:solidFill>
              <a:prstDash val="solid"/>
              <a:miter/>
              <a:headEnd type="none" w="med" len="med"/>
              <a:tailEnd type="none" w="med" len="med"/>
            </a:ln>
          </p:spPr>
          <p:txBody>
            <a:bodyPr anchor="t"/>
            <a:lstStyle/>
            <a:p>
              <a:endParaRPr lang="zh-CN" altLang="en-US" dirty="0">
                <a:latin typeface="Arial" panose="020B0604020202020204" pitchFamily="34" charset="0"/>
              </a:endParaRPr>
            </a:p>
          </p:txBody>
        </p:sp>
        <p:sp>
          <p:nvSpPr>
            <p:cNvPr id="85001" name="Rectangle 9"/>
            <p:cNvSpPr/>
            <p:nvPr/>
          </p:nvSpPr>
          <p:spPr>
            <a:xfrm>
              <a:off x="3245" y="2232"/>
              <a:ext cx="178" cy="328"/>
            </a:xfrm>
            <a:prstGeom prst="rect">
              <a:avLst/>
            </a:prstGeom>
            <a:solidFill>
              <a:schemeClr val="folHlink"/>
            </a:solidFill>
            <a:ln w="9525" cap="flat" cmpd="sng">
              <a:solidFill>
                <a:schemeClr val="hlink"/>
              </a:solidFill>
              <a:prstDash val="solid"/>
              <a:miter/>
              <a:headEnd type="none" w="med" len="med"/>
              <a:tailEnd type="none" w="med" len="med"/>
            </a:ln>
          </p:spPr>
          <p:txBody>
            <a:bodyPr anchor="t"/>
            <a:lstStyle/>
            <a:p>
              <a:endParaRPr lang="zh-CN" altLang="en-US" dirty="0">
                <a:latin typeface="Arial" panose="020B0604020202020204" pitchFamily="34" charset="0"/>
              </a:endParaRPr>
            </a:p>
          </p:txBody>
        </p:sp>
        <p:sp>
          <p:nvSpPr>
            <p:cNvPr id="85002" name="Rectangle 10"/>
            <p:cNvSpPr/>
            <p:nvPr/>
          </p:nvSpPr>
          <p:spPr>
            <a:xfrm>
              <a:off x="3245" y="3545"/>
              <a:ext cx="178" cy="328"/>
            </a:xfrm>
            <a:prstGeom prst="rect">
              <a:avLst/>
            </a:prstGeom>
            <a:solidFill>
              <a:schemeClr val="folHlink"/>
            </a:solidFill>
            <a:ln w="9525" cap="flat" cmpd="sng">
              <a:solidFill>
                <a:schemeClr val="hlink"/>
              </a:solidFill>
              <a:prstDash val="solid"/>
              <a:miter/>
              <a:headEnd type="none" w="med" len="med"/>
              <a:tailEnd type="none" w="med" len="med"/>
            </a:ln>
          </p:spPr>
          <p:txBody>
            <a:bodyPr anchor="t"/>
            <a:lstStyle/>
            <a:p>
              <a:endParaRPr lang="zh-CN" altLang="en-US" dirty="0">
                <a:latin typeface="Arial" panose="020B0604020202020204" pitchFamily="34" charset="0"/>
              </a:endParaRPr>
            </a:p>
          </p:txBody>
        </p:sp>
        <p:sp>
          <p:nvSpPr>
            <p:cNvPr id="85003" name="Rectangle 11"/>
            <p:cNvSpPr/>
            <p:nvPr/>
          </p:nvSpPr>
          <p:spPr>
            <a:xfrm>
              <a:off x="4312" y="2232"/>
              <a:ext cx="176" cy="328"/>
            </a:xfrm>
            <a:prstGeom prst="rect">
              <a:avLst/>
            </a:prstGeom>
            <a:solidFill>
              <a:schemeClr val="folHlink"/>
            </a:solidFill>
            <a:ln w="9525" cap="flat" cmpd="sng">
              <a:solidFill>
                <a:schemeClr val="hlink"/>
              </a:solidFill>
              <a:prstDash val="solid"/>
              <a:miter/>
              <a:headEnd type="none" w="med" len="med"/>
              <a:tailEnd type="none" w="med" len="med"/>
            </a:ln>
          </p:spPr>
          <p:txBody>
            <a:bodyPr anchor="t"/>
            <a:lstStyle/>
            <a:p>
              <a:endParaRPr lang="zh-CN" altLang="en-US" dirty="0">
                <a:latin typeface="Arial" panose="020B0604020202020204" pitchFamily="34" charset="0"/>
              </a:endParaRPr>
            </a:p>
          </p:txBody>
        </p:sp>
        <p:sp>
          <p:nvSpPr>
            <p:cNvPr id="85004" name="Line 12"/>
            <p:cNvSpPr/>
            <p:nvPr/>
          </p:nvSpPr>
          <p:spPr>
            <a:xfrm>
              <a:off x="1292" y="1740"/>
              <a:ext cx="710" cy="0"/>
            </a:xfrm>
            <a:prstGeom prst="line">
              <a:avLst/>
            </a:prstGeom>
            <a:ln w="9525" cap="flat" cmpd="sng">
              <a:solidFill>
                <a:schemeClr val="hlink"/>
              </a:solidFill>
              <a:prstDash val="solid"/>
              <a:round/>
              <a:headEnd type="none" w="med" len="med"/>
              <a:tailEnd type="triangle" w="med" len="med"/>
            </a:ln>
          </p:spPr>
        </p:sp>
        <p:sp>
          <p:nvSpPr>
            <p:cNvPr id="85005" name="Line 13"/>
            <p:cNvSpPr/>
            <p:nvPr/>
          </p:nvSpPr>
          <p:spPr>
            <a:xfrm>
              <a:off x="1292" y="2396"/>
              <a:ext cx="710" cy="0"/>
            </a:xfrm>
            <a:prstGeom prst="line">
              <a:avLst/>
            </a:prstGeom>
            <a:ln w="9525" cap="flat" cmpd="sng">
              <a:solidFill>
                <a:schemeClr val="hlink"/>
              </a:solidFill>
              <a:prstDash val="solid"/>
              <a:round/>
              <a:headEnd type="none" w="med" len="med"/>
              <a:tailEnd type="triangle" w="med" len="med"/>
            </a:ln>
          </p:spPr>
        </p:sp>
        <p:sp>
          <p:nvSpPr>
            <p:cNvPr id="85006" name="Line 14"/>
            <p:cNvSpPr/>
            <p:nvPr/>
          </p:nvSpPr>
          <p:spPr>
            <a:xfrm>
              <a:off x="1292" y="3709"/>
              <a:ext cx="710" cy="0"/>
            </a:xfrm>
            <a:prstGeom prst="line">
              <a:avLst/>
            </a:prstGeom>
            <a:ln w="9525" cap="flat" cmpd="sng">
              <a:solidFill>
                <a:schemeClr val="hlink"/>
              </a:solidFill>
              <a:prstDash val="solid"/>
              <a:round/>
              <a:headEnd type="none" w="med" len="med"/>
              <a:tailEnd type="triangle" w="med" len="med"/>
            </a:ln>
          </p:spPr>
        </p:sp>
        <p:sp>
          <p:nvSpPr>
            <p:cNvPr id="85007" name="Line 15"/>
            <p:cNvSpPr/>
            <p:nvPr/>
          </p:nvSpPr>
          <p:spPr>
            <a:xfrm>
              <a:off x="2180" y="1740"/>
              <a:ext cx="1065" cy="0"/>
            </a:xfrm>
            <a:prstGeom prst="line">
              <a:avLst/>
            </a:prstGeom>
            <a:ln w="9525" cap="flat" cmpd="sng">
              <a:solidFill>
                <a:schemeClr val="hlink"/>
              </a:solidFill>
              <a:prstDash val="solid"/>
              <a:round/>
              <a:headEnd type="none" w="med" len="med"/>
              <a:tailEnd type="triangle" w="med" len="med"/>
            </a:ln>
          </p:spPr>
        </p:sp>
        <p:sp>
          <p:nvSpPr>
            <p:cNvPr id="85008" name="Line 16"/>
            <p:cNvSpPr/>
            <p:nvPr/>
          </p:nvSpPr>
          <p:spPr>
            <a:xfrm>
              <a:off x="2180" y="2396"/>
              <a:ext cx="1065" cy="0"/>
            </a:xfrm>
            <a:prstGeom prst="line">
              <a:avLst/>
            </a:prstGeom>
            <a:ln w="9525" cap="flat" cmpd="sng">
              <a:solidFill>
                <a:schemeClr val="hlink"/>
              </a:solidFill>
              <a:prstDash val="solid"/>
              <a:round/>
              <a:headEnd type="none" w="med" len="med"/>
              <a:tailEnd type="triangle" w="med" len="med"/>
            </a:ln>
          </p:spPr>
        </p:sp>
        <p:sp>
          <p:nvSpPr>
            <p:cNvPr id="85009" name="Line 17"/>
            <p:cNvSpPr/>
            <p:nvPr/>
          </p:nvSpPr>
          <p:spPr>
            <a:xfrm>
              <a:off x="2180" y="3709"/>
              <a:ext cx="1065" cy="0"/>
            </a:xfrm>
            <a:prstGeom prst="line">
              <a:avLst/>
            </a:prstGeom>
            <a:ln w="9525" cap="flat" cmpd="sng">
              <a:solidFill>
                <a:schemeClr val="hlink"/>
              </a:solidFill>
              <a:prstDash val="solid"/>
              <a:round/>
              <a:headEnd type="none" w="med" len="med"/>
              <a:tailEnd type="triangle" w="med" len="med"/>
            </a:ln>
          </p:spPr>
        </p:sp>
        <p:sp>
          <p:nvSpPr>
            <p:cNvPr id="85010" name="Line 18"/>
            <p:cNvSpPr/>
            <p:nvPr/>
          </p:nvSpPr>
          <p:spPr>
            <a:xfrm>
              <a:off x="2180" y="1740"/>
              <a:ext cx="1065" cy="492"/>
            </a:xfrm>
            <a:prstGeom prst="line">
              <a:avLst/>
            </a:prstGeom>
            <a:ln w="9525" cap="flat" cmpd="sng">
              <a:solidFill>
                <a:schemeClr val="hlink"/>
              </a:solidFill>
              <a:prstDash val="solid"/>
              <a:round/>
              <a:headEnd type="none" w="med" len="med"/>
              <a:tailEnd type="triangle" w="med" len="med"/>
            </a:ln>
          </p:spPr>
        </p:sp>
        <p:sp>
          <p:nvSpPr>
            <p:cNvPr id="85011" name="Line 19"/>
            <p:cNvSpPr/>
            <p:nvPr/>
          </p:nvSpPr>
          <p:spPr>
            <a:xfrm>
              <a:off x="2180" y="1740"/>
              <a:ext cx="1065" cy="1805"/>
            </a:xfrm>
            <a:prstGeom prst="line">
              <a:avLst/>
            </a:prstGeom>
            <a:ln w="9525" cap="flat" cmpd="sng">
              <a:solidFill>
                <a:schemeClr val="hlink"/>
              </a:solidFill>
              <a:prstDash val="solid"/>
              <a:round/>
              <a:headEnd type="none" w="med" len="med"/>
              <a:tailEnd type="triangle" w="med" len="med"/>
            </a:ln>
          </p:spPr>
        </p:sp>
        <p:sp>
          <p:nvSpPr>
            <p:cNvPr id="85012" name="Line 20"/>
            <p:cNvSpPr/>
            <p:nvPr/>
          </p:nvSpPr>
          <p:spPr>
            <a:xfrm flipV="1">
              <a:off x="2180" y="1740"/>
              <a:ext cx="1065" cy="656"/>
            </a:xfrm>
            <a:prstGeom prst="line">
              <a:avLst/>
            </a:prstGeom>
            <a:ln w="9525" cap="flat" cmpd="sng">
              <a:solidFill>
                <a:schemeClr val="hlink"/>
              </a:solidFill>
              <a:prstDash val="solid"/>
              <a:round/>
              <a:headEnd type="none" w="med" len="med"/>
              <a:tailEnd type="triangle" w="med" len="med"/>
            </a:ln>
          </p:spPr>
        </p:sp>
        <p:sp>
          <p:nvSpPr>
            <p:cNvPr id="85013" name="Line 21"/>
            <p:cNvSpPr/>
            <p:nvPr/>
          </p:nvSpPr>
          <p:spPr>
            <a:xfrm flipV="1">
              <a:off x="2180" y="1904"/>
              <a:ext cx="1065" cy="1805"/>
            </a:xfrm>
            <a:prstGeom prst="line">
              <a:avLst/>
            </a:prstGeom>
            <a:ln w="9525" cap="flat" cmpd="sng">
              <a:solidFill>
                <a:schemeClr val="hlink"/>
              </a:solidFill>
              <a:prstDash val="solid"/>
              <a:round/>
              <a:headEnd type="none" w="med" len="med"/>
              <a:tailEnd type="triangle" w="med" len="med"/>
            </a:ln>
          </p:spPr>
        </p:sp>
        <p:sp>
          <p:nvSpPr>
            <p:cNvPr id="85014" name="Line 22"/>
            <p:cNvSpPr/>
            <p:nvPr/>
          </p:nvSpPr>
          <p:spPr>
            <a:xfrm>
              <a:off x="2180" y="2396"/>
              <a:ext cx="1065" cy="1313"/>
            </a:xfrm>
            <a:prstGeom prst="line">
              <a:avLst/>
            </a:prstGeom>
            <a:ln w="9525" cap="flat" cmpd="sng">
              <a:solidFill>
                <a:schemeClr val="hlink"/>
              </a:solidFill>
              <a:prstDash val="solid"/>
              <a:round/>
              <a:headEnd type="none" w="med" len="med"/>
              <a:tailEnd type="triangle" w="med" len="med"/>
            </a:ln>
          </p:spPr>
        </p:sp>
        <p:sp>
          <p:nvSpPr>
            <p:cNvPr id="85015" name="Line 23"/>
            <p:cNvSpPr/>
            <p:nvPr/>
          </p:nvSpPr>
          <p:spPr>
            <a:xfrm flipV="1">
              <a:off x="2180" y="2560"/>
              <a:ext cx="1065" cy="1149"/>
            </a:xfrm>
            <a:prstGeom prst="line">
              <a:avLst/>
            </a:prstGeom>
            <a:ln w="9525" cap="flat" cmpd="sng">
              <a:solidFill>
                <a:schemeClr val="hlink"/>
              </a:solidFill>
              <a:prstDash val="solid"/>
              <a:round/>
              <a:headEnd type="none" w="med" len="med"/>
              <a:tailEnd type="triangle" w="med" len="med"/>
            </a:ln>
          </p:spPr>
        </p:sp>
        <p:sp>
          <p:nvSpPr>
            <p:cNvPr id="85016" name="Line 24"/>
            <p:cNvSpPr/>
            <p:nvPr/>
          </p:nvSpPr>
          <p:spPr>
            <a:xfrm>
              <a:off x="3423" y="2396"/>
              <a:ext cx="889" cy="0"/>
            </a:xfrm>
            <a:prstGeom prst="line">
              <a:avLst/>
            </a:prstGeom>
            <a:ln w="9525" cap="flat" cmpd="sng">
              <a:solidFill>
                <a:schemeClr val="hlink"/>
              </a:solidFill>
              <a:prstDash val="solid"/>
              <a:round/>
              <a:headEnd type="none" w="med" len="med"/>
              <a:tailEnd type="triangle" w="med" len="med"/>
            </a:ln>
          </p:spPr>
        </p:sp>
        <p:sp>
          <p:nvSpPr>
            <p:cNvPr id="85017" name="Line 25"/>
            <p:cNvSpPr/>
            <p:nvPr/>
          </p:nvSpPr>
          <p:spPr>
            <a:xfrm>
              <a:off x="3423" y="1740"/>
              <a:ext cx="889" cy="492"/>
            </a:xfrm>
            <a:prstGeom prst="line">
              <a:avLst/>
            </a:prstGeom>
            <a:ln w="9525" cap="flat" cmpd="sng">
              <a:solidFill>
                <a:schemeClr val="hlink"/>
              </a:solidFill>
              <a:prstDash val="solid"/>
              <a:round/>
              <a:headEnd type="none" w="med" len="med"/>
              <a:tailEnd type="triangle" w="med" len="med"/>
            </a:ln>
          </p:spPr>
        </p:sp>
        <p:sp>
          <p:nvSpPr>
            <p:cNvPr id="85018" name="Line 26"/>
            <p:cNvSpPr/>
            <p:nvPr/>
          </p:nvSpPr>
          <p:spPr>
            <a:xfrm flipV="1">
              <a:off x="3423" y="2560"/>
              <a:ext cx="889" cy="1149"/>
            </a:xfrm>
            <a:prstGeom prst="line">
              <a:avLst/>
            </a:prstGeom>
            <a:ln w="9525" cap="flat" cmpd="sng">
              <a:solidFill>
                <a:schemeClr val="hlink"/>
              </a:solidFill>
              <a:prstDash val="solid"/>
              <a:round/>
              <a:headEnd type="none" w="med" len="med"/>
              <a:tailEnd type="triangle" w="med" len="med"/>
            </a:ln>
          </p:spPr>
        </p:sp>
        <p:sp>
          <p:nvSpPr>
            <p:cNvPr id="85019" name="Line 27"/>
            <p:cNvSpPr/>
            <p:nvPr/>
          </p:nvSpPr>
          <p:spPr>
            <a:xfrm>
              <a:off x="4488" y="2396"/>
              <a:ext cx="534" cy="0"/>
            </a:xfrm>
            <a:prstGeom prst="line">
              <a:avLst/>
            </a:prstGeom>
            <a:ln w="9525" cap="flat" cmpd="sng">
              <a:solidFill>
                <a:schemeClr val="hlink"/>
              </a:solidFill>
              <a:prstDash val="solid"/>
              <a:round/>
              <a:headEnd type="none" w="med" len="med"/>
              <a:tailEnd type="triangle" w="med" len="med"/>
            </a:ln>
          </p:spPr>
        </p:sp>
        <p:sp>
          <p:nvSpPr>
            <p:cNvPr id="85020" name="Rectangle 28"/>
            <p:cNvSpPr/>
            <p:nvPr/>
          </p:nvSpPr>
          <p:spPr>
            <a:xfrm>
              <a:off x="1307" y="1534"/>
              <a:ext cx="256" cy="277"/>
            </a:xfrm>
            <a:prstGeom prst="rect">
              <a:avLst/>
            </a:prstGeom>
            <a:noFill/>
            <a:ln w="9525">
              <a:noFill/>
            </a:ln>
          </p:spPr>
          <p:txBody>
            <a:bodyPr wrap="none" anchor="t">
              <a:spAutoFit/>
            </a:bodyPr>
            <a:lstStyle/>
            <a:p>
              <a:r>
                <a:rPr lang="en-US" altLang="zh-CN" i="1" dirty="0">
                  <a:solidFill>
                    <a:srgbClr val="0000FF"/>
                  </a:solidFill>
                  <a:latin typeface="Times New Roman" panose="02020603050405020304" pitchFamily="18" charset="0"/>
                </a:rPr>
                <a:t>x</a:t>
              </a:r>
              <a:r>
                <a:rPr lang="en-US" altLang="zh-CN" baseline="-30000" dirty="0">
                  <a:solidFill>
                    <a:srgbClr val="0000FF"/>
                  </a:solidFill>
                  <a:latin typeface="Times New Roman" panose="02020603050405020304" pitchFamily="18" charset="0"/>
                </a:rPr>
                <a:t>1</a:t>
              </a:r>
            </a:p>
          </p:txBody>
        </p:sp>
        <p:sp>
          <p:nvSpPr>
            <p:cNvPr id="85021" name="Rectangle 29"/>
            <p:cNvSpPr/>
            <p:nvPr/>
          </p:nvSpPr>
          <p:spPr>
            <a:xfrm>
              <a:off x="4222" y="3949"/>
              <a:ext cx="673" cy="277"/>
            </a:xfrm>
            <a:prstGeom prst="rect">
              <a:avLst/>
            </a:prstGeom>
            <a:noFill/>
            <a:ln w="9525">
              <a:noFill/>
            </a:ln>
          </p:spPr>
          <p:txBody>
            <a:bodyPr anchor="t">
              <a:spAutoFit/>
            </a:bodyPr>
            <a:lstStyle/>
            <a:p>
              <a:r>
                <a:rPr lang="zh-CN" altLang="en-US" dirty="0">
                  <a:solidFill>
                    <a:srgbClr val="0000FF"/>
                  </a:solidFill>
                  <a:latin typeface="Times New Roman" panose="02020603050405020304" pitchFamily="18" charset="0"/>
                  <a:ea typeface="楷体_GB2312" pitchFamily="49" charset="-122"/>
                </a:rPr>
                <a:t>输出层</a:t>
              </a:r>
            </a:p>
          </p:txBody>
        </p:sp>
        <p:sp>
          <p:nvSpPr>
            <p:cNvPr id="85022" name="Rectangle 30"/>
            <p:cNvSpPr/>
            <p:nvPr/>
          </p:nvSpPr>
          <p:spPr>
            <a:xfrm>
              <a:off x="3081" y="3951"/>
              <a:ext cx="617" cy="277"/>
            </a:xfrm>
            <a:prstGeom prst="rect">
              <a:avLst/>
            </a:prstGeom>
            <a:noFill/>
            <a:ln w="9525">
              <a:noFill/>
            </a:ln>
          </p:spPr>
          <p:txBody>
            <a:bodyPr wrap="none" anchor="t">
              <a:spAutoFit/>
            </a:bodyPr>
            <a:lstStyle/>
            <a:p>
              <a:r>
                <a:rPr lang="zh-CN" altLang="en-US" dirty="0">
                  <a:solidFill>
                    <a:srgbClr val="0000FF"/>
                  </a:solidFill>
                  <a:latin typeface="Times New Roman" panose="02020603050405020304" pitchFamily="18" charset="0"/>
                  <a:ea typeface="楷体_GB2312" pitchFamily="49" charset="-122"/>
                </a:rPr>
                <a:t>隐藏层</a:t>
              </a:r>
            </a:p>
          </p:txBody>
        </p:sp>
        <p:sp>
          <p:nvSpPr>
            <p:cNvPr id="85023" name="Rectangle 31"/>
            <p:cNvSpPr/>
            <p:nvPr/>
          </p:nvSpPr>
          <p:spPr>
            <a:xfrm>
              <a:off x="1597" y="3942"/>
              <a:ext cx="616" cy="277"/>
            </a:xfrm>
            <a:prstGeom prst="rect">
              <a:avLst/>
            </a:prstGeom>
            <a:noFill/>
            <a:ln w="9525">
              <a:noFill/>
            </a:ln>
          </p:spPr>
          <p:txBody>
            <a:bodyPr wrap="none" anchor="t">
              <a:spAutoFit/>
            </a:bodyPr>
            <a:lstStyle/>
            <a:p>
              <a:r>
                <a:rPr lang="zh-CN" altLang="en-US" dirty="0">
                  <a:solidFill>
                    <a:srgbClr val="0000FF"/>
                  </a:solidFill>
                  <a:latin typeface="Times New Roman" panose="02020603050405020304" pitchFamily="18" charset="0"/>
                  <a:ea typeface="楷体_GB2312" pitchFamily="49" charset="-122"/>
                </a:rPr>
                <a:t>输入层</a:t>
              </a:r>
            </a:p>
          </p:txBody>
        </p:sp>
        <p:sp>
          <p:nvSpPr>
            <p:cNvPr id="85024" name="Rectangle 32"/>
            <p:cNvSpPr/>
            <p:nvPr/>
          </p:nvSpPr>
          <p:spPr>
            <a:xfrm>
              <a:off x="1313" y="2160"/>
              <a:ext cx="255" cy="278"/>
            </a:xfrm>
            <a:prstGeom prst="rect">
              <a:avLst/>
            </a:prstGeom>
            <a:noFill/>
            <a:ln w="9525">
              <a:noFill/>
            </a:ln>
          </p:spPr>
          <p:txBody>
            <a:bodyPr wrap="none" anchor="t">
              <a:spAutoFit/>
            </a:bodyPr>
            <a:lstStyle/>
            <a:p>
              <a:r>
                <a:rPr lang="en-US" altLang="zh-CN" i="1" dirty="0">
                  <a:solidFill>
                    <a:srgbClr val="0000FF"/>
                  </a:solidFill>
                  <a:latin typeface="Times New Roman" panose="02020603050405020304" pitchFamily="18" charset="0"/>
                </a:rPr>
                <a:t>x</a:t>
              </a:r>
              <a:r>
                <a:rPr lang="en-US" altLang="zh-CN" i="1" baseline="-25000" dirty="0">
                  <a:solidFill>
                    <a:srgbClr val="0000FF"/>
                  </a:solidFill>
                  <a:latin typeface="Times New Roman" panose="02020603050405020304" pitchFamily="18" charset="0"/>
                </a:rPr>
                <a:t>2</a:t>
              </a:r>
            </a:p>
          </p:txBody>
        </p:sp>
        <p:sp>
          <p:nvSpPr>
            <p:cNvPr id="85025" name="Rectangle 33"/>
            <p:cNvSpPr/>
            <p:nvPr/>
          </p:nvSpPr>
          <p:spPr>
            <a:xfrm>
              <a:off x="4864" y="2170"/>
              <a:ext cx="192" cy="278"/>
            </a:xfrm>
            <a:prstGeom prst="rect">
              <a:avLst/>
            </a:prstGeom>
            <a:noFill/>
            <a:ln w="9525">
              <a:noFill/>
            </a:ln>
          </p:spPr>
          <p:txBody>
            <a:bodyPr wrap="none" anchor="t">
              <a:spAutoFit/>
            </a:bodyPr>
            <a:lstStyle/>
            <a:p>
              <a:r>
                <a:rPr lang="en-US" altLang="zh-CN" i="1" dirty="0">
                  <a:solidFill>
                    <a:srgbClr val="0000FF"/>
                  </a:solidFill>
                  <a:latin typeface="Times New Roman" panose="02020603050405020304" pitchFamily="18" charset="0"/>
                </a:rPr>
                <a:t>y</a:t>
              </a:r>
              <a:endParaRPr lang="en-US" altLang="zh-CN" i="1" baseline="-30000" dirty="0">
                <a:solidFill>
                  <a:srgbClr val="0000FF"/>
                </a:solidFill>
                <a:latin typeface="Times New Roman" panose="02020603050405020304" pitchFamily="18" charset="0"/>
              </a:endParaRPr>
            </a:p>
          </p:txBody>
        </p:sp>
        <p:sp>
          <p:nvSpPr>
            <p:cNvPr id="85026" name="Rectangle 34"/>
            <p:cNvSpPr/>
            <p:nvPr/>
          </p:nvSpPr>
          <p:spPr>
            <a:xfrm>
              <a:off x="1313" y="3486"/>
              <a:ext cx="261" cy="277"/>
            </a:xfrm>
            <a:prstGeom prst="rect">
              <a:avLst/>
            </a:prstGeom>
            <a:noFill/>
            <a:ln w="9525">
              <a:noFill/>
            </a:ln>
          </p:spPr>
          <p:txBody>
            <a:bodyPr wrap="none" anchor="t">
              <a:spAutoFit/>
            </a:bodyPr>
            <a:lstStyle/>
            <a:p>
              <a:r>
                <a:rPr lang="en-US" altLang="zh-CN" i="1" dirty="0">
                  <a:solidFill>
                    <a:srgbClr val="0000FF"/>
                  </a:solidFill>
                  <a:latin typeface="Times New Roman" panose="02020603050405020304" pitchFamily="18" charset="0"/>
                </a:rPr>
                <a:t>x</a:t>
              </a:r>
              <a:r>
                <a:rPr lang="en-US" altLang="zh-CN" i="1" baseline="-30000" dirty="0">
                  <a:solidFill>
                    <a:srgbClr val="0000FF"/>
                  </a:solidFill>
                  <a:latin typeface="Times New Roman" panose="02020603050405020304" pitchFamily="18" charset="0"/>
                </a:rPr>
                <a:t>n</a:t>
              </a:r>
            </a:p>
          </p:txBody>
        </p:sp>
        <p:sp>
          <p:nvSpPr>
            <p:cNvPr id="85027" name="Rectangle 35"/>
            <p:cNvSpPr/>
            <p:nvPr/>
          </p:nvSpPr>
          <p:spPr>
            <a:xfrm>
              <a:off x="1720" y="3004"/>
              <a:ext cx="284" cy="277"/>
            </a:xfrm>
            <a:prstGeom prst="rect">
              <a:avLst/>
            </a:prstGeom>
            <a:noFill/>
            <a:ln w="9525">
              <a:noFill/>
            </a:ln>
          </p:spPr>
          <p:txBody>
            <a:bodyPr wrap="none" anchor="t">
              <a:spAutoFit/>
            </a:bodyPr>
            <a:lstStyle/>
            <a:p>
              <a:r>
                <a:rPr lang="en-US" altLang="zh-CN" dirty="0">
                  <a:solidFill>
                    <a:srgbClr val="0000FF"/>
                  </a:solidFill>
                  <a:latin typeface="Times New Roman" panose="02020603050405020304" pitchFamily="18" charset="0"/>
                </a:rPr>
                <a:t>…</a:t>
              </a:r>
            </a:p>
          </p:txBody>
        </p:sp>
        <p:sp>
          <p:nvSpPr>
            <p:cNvPr id="85028" name="Rectangle 36"/>
            <p:cNvSpPr/>
            <p:nvPr/>
          </p:nvSpPr>
          <p:spPr>
            <a:xfrm>
              <a:off x="2586" y="3017"/>
              <a:ext cx="284" cy="278"/>
            </a:xfrm>
            <a:prstGeom prst="rect">
              <a:avLst/>
            </a:prstGeom>
            <a:noFill/>
            <a:ln w="9525">
              <a:noFill/>
            </a:ln>
          </p:spPr>
          <p:txBody>
            <a:bodyPr wrap="none" anchor="t">
              <a:spAutoFit/>
            </a:bodyPr>
            <a:lstStyle/>
            <a:p>
              <a:r>
                <a:rPr lang="en-US" altLang="zh-CN" dirty="0">
                  <a:solidFill>
                    <a:srgbClr val="0000FF"/>
                  </a:solidFill>
                  <a:latin typeface="Times New Roman" panose="02020603050405020304" pitchFamily="18" charset="0"/>
                </a:rPr>
                <a:t>…</a:t>
              </a:r>
            </a:p>
          </p:txBody>
        </p:sp>
        <p:sp>
          <p:nvSpPr>
            <p:cNvPr id="85029" name="Rectangle 37"/>
            <p:cNvSpPr/>
            <p:nvPr/>
          </p:nvSpPr>
          <p:spPr>
            <a:xfrm>
              <a:off x="3310" y="3017"/>
              <a:ext cx="284" cy="278"/>
            </a:xfrm>
            <a:prstGeom prst="rect">
              <a:avLst/>
            </a:prstGeom>
            <a:noFill/>
            <a:ln w="9525">
              <a:noFill/>
            </a:ln>
          </p:spPr>
          <p:txBody>
            <a:bodyPr wrap="none" anchor="t">
              <a:spAutoFit/>
            </a:bodyPr>
            <a:lstStyle/>
            <a:p>
              <a:r>
                <a:rPr lang="en-US" altLang="zh-CN" dirty="0">
                  <a:solidFill>
                    <a:srgbClr val="0000FF"/>
                  </a:solidFill>
                  <a:latin typeface="Times New Roman" panose="02020603050405020304" pitchFamily="18" charset="0"/>
                </a:rPr>
                <a:t>…</a:t>
              </a:r>
            </a:p>
          </p:txBody>
        </p:sp>
        <p:sp>
          <p:nvSpPr>
            <p:cNvPr id="85030" name="Rectangle 38"/>
            <p:cNvSpPr/>
            <p:nvPr/>
          </p:nvSpPr>
          <p:spPr>
            <a:xfrm>
              <a:off x="1292" y="3015"/>
              <a:ext cx="284" cy="277"/>
            </a:xfrm>
            <a:prstGeom prst="rect">
              <a:avLst/>
            </a:prstGeom>
            <a:noFill/>
            <a:ln w="9525">
              <a:noFill/>
            </a:ln>
          </p:spPr>
          <p:txBody>
            <a:bodyPr wrap="none" anchor="t">
              <a:spAutoFit/>
            </a:bodyPr>
            <a:lstStyle/>
            <a:p>
              <a:r>
                <a:rPr lang="en-US" altLang="zh-CN" dirty="0">
                  <a:solidFill>
                    <a:srgbClr val="0000FF"/>
                  </a:solidFill>
                  <a:latin typeface="Times New Roman" panose="02020603050405020304" pitchFamily="18" charset="0"/>
                </a:rPr>
                <a:t>…</a:t>
              </a:r>
            </a:p>
          </p:txBody>
        </p:sp>
        <p:grpSp>
          <p:nvGrpSpPr>
            <p:cNvPr id="85031" name="Group 39"/>
            <p:cNvGrpSpPr/>
            <p:nvPr/>
          </p:nvGrpSpPr>
          <p:grpSpPr>
            <a:xfrm>
              <a:off x="2662" y="1525"/>
              <a:ext cx="1370" cy="256"/>
              <a:chOff x="2256" y="1152"/>
              <a:chExt cx="1728" cy="256"/>
            </a:xfrm>
          </p:grpSpPr>
          <p:sp>
            <p:nvSpPr>
              <p:cNvPr id="85032" name="Text Box 40"/>
              <p:cNvSpPr txBox="1"/>
              <p:nvPr/>
            </p:nvSpPr>
            <p:spPr>
              <a:xfrm>
                <a:off x="3599" y="1152"/>
                <a:ext cx="385" cy="256"/>
              </a:xfrm>
              <a:prstGeom prst="rect">
                <a:avLst/>
              </a:prstGeom>
              <a:noFill/>
              <a:ln w="9525">
                <a:noFill/>
              </a:ln>
            </p:spPr>
            <p:txBody>
              <a:bodyPr anchor="t">
                <a:spAutoFit/>
              </a:bodyPr>
              <a:lstStyle/>
              <a:p>
                <a:pPr>
                  <a:spcBef>
                    <a:spcPct val="50000"/>
                  </a:spcBef>
                </a:pPr>
                <a:endParaRPr lang="zh-CN" altLang="en-US" dirty="0">
                  <a:solidFill>
                    <a:srgbClr val="0000FF"/>
                  </a:solidFill>
                  <a:latin typeface="Times New Roman" panose="02020603050405020304" pitchFamily="18" charset="0"/>
                </a:endParaRPr>
              </a:p>
            </p:txBody>
          </p:sp>
          <p:sp>
            <p:nvSpPr>
              <p:cNvPr id="85033" name="Text Box 41"/>
              <p:cNvSpPr txBox="1"/>
              <p:nvPr/>
            </p:nvSpPr>
            <p:spPr>
              <a:xfrm>
                <a:off x="2256" y="1152"/>
                <a:ext cx="385" cy="256"/>
              </a:xfrm>
              <a:prstGeom prst="rect">
                <a:avLst/>
              </a:prstGeom>
              <a:noFill/>
              <a:ln w="9525">
                <a:noFill/>
              </a:ln>
            </p:spPr>
            <p:txBody>
              <a:bodyPr anchor="t">
                <a:spAutoFit/>
              </a:bodyPr>
              <a:lstStyle/>
              <a:p>
                <a:pPr>
                  <a:spcBef>
                    <a:spcPct val="50000"/>
                  </a:spcBef>
                </a:pPr>
                <a:endParaRPr lang="zh-CN" altLang="en-US" dirty="0">
                  <a:solidFill>
                    <a:srgbClr val="0000FF"/>
                  </a:solidFill>
                  <a:latin typeface="Times New Roman" panose="02020603050405020304" pitchFamily="18" charset="0"/>
                </a:endParaRPr>
              </a:p>
            </p:txBody>
          </p:sp>
        </p:grpSp>
      </p:grpSp>
      <p:sp>
        <p:nvSpPr>
          <p:cNvPr id="85034" name="Text Box 42"/>
          <p:cNvSpPr txBox="1"/>
          <p:nvPr/>
        </p:nvSpPr>
        <p:spPr>
          <a:xfrm>
            <a:off x="3505200" y="2362200"/>
            <a:ext cx="685800" cy="366713"/>
          </a:xfrm>
          <a:prstGeom prst="rect">
            <a:avLst/>
          </a:prstGeom>
          <a:noFill/>
          <a:ln w="9525">
            <a:noFill/>
          </a:ln>
        </p:spPr>
        <p:txBody>
          <a:bodyPr anchor="t">
            <a:spAutoFit/>
          </a:bodyPr>
          <a:lstStyle/>
          <a:p>
            <a:pPr>
              <a:spcBef>
                <a:spcPct val="50000"/>
              </a:spcBef>
            </a:pPr>
            <a:r>
              <a:rPr lang="en-US" altLang="zh-CN" dirty="0">
                <a:latin typeface="Arial" panose="020B0604020202020204" pitchFamily="34" charset="0"/>
              </a:rPr>
              <a:t>w</a:t>
            </a:r>
            <a:r>
              <a:rPr lang="en-US" altLang="zh-CN" sz="1000" dirty="0">
                <a:latin typeface="Arial" panose="020B0604020202020204" pitchFamily="34" charset="0"/>
              </a:rPr>
              <a:t>1</a:t>
            </a:r>
          </a:p>
        </p:txBody>
      </p:sp>
      <p:sp>
        <p:nvSpPr>
          <p:cNvPr id="85035" name="Text Box 43"/>
          <p:cNvSpPr txBox="1"/>
          <p:nvPr/>
        </p:nvSpPr>
        <p:spPr>
          <a:xfrm>
            <a:off x="3492500" y="3573463"/>
            <a:ext cx="685800" cy="366712"/>
          </a:xfrm>
          <a:prstGeom prst="rect">
            <a:avLst/>
          </a:prstGeom>
          <a:noFill/>
          <a:ln w="9525">
            <a:noFill/>
          </a:ln>
        </p:spPr>
        <p:txBody>
          <a:bodyPr anchor="t">
            <a:spAutoFit/>
          </a:bodyPr>
          <a:lstStyle/>
          <a:p>
            <a:pPr>
              <a:spcBef>
                <a:spcPct val="50000"/>
              </a:spcBef>
            </a:pPr>
            <a:r>
              <a:rPr lang="en-US" altLang="zh-CN" dirty="0">
                <a:latin typeface="Arial" panose="020B0604020202020204" pitchFamily="34" charset="0"/>
              </a:rPr>
              <a:t>w</a:t>
            </a:r>
            <a:r>
              <a:rPr lang="en-US" altLang="zh-CN" sz="1000" dirty="0">
                <a:latin typeface="Arial" panose="020B0604020202020204" pitchFamily="34" charset="0"/>
              </a:rPr>
              <a:t>i</a:t>
            </a:r>
          </a:p>
        </p:txBody>
      </p:sp>
      <p:sp>
        <p:nvSpPr>
          <p:cNvPr id="85036" name="Text Box 44"/>
          <p:cNvSpPr txBox="1"/>
          <p:nvPr/>
        </p:nvSpPr>
        <p:spPr>
          <a:xfrm>
            <a:off x="3454400" y="5229225"/>
            <a:ext cx="685800" cy="366713"/>
          </a:xfrm>
          <a:prstGeom prst="rect">
            <a:avLst/>
          </a:prstGeom>
          <a:noFill/>
          <a:ln w="9525">
            <a:noFill/>
          </a:ln>
        </p:spPr>
        <p:txBody>
          <a:bodyPr anchor="t">
            <a:spAutoFit/>
          </a:bodyPr>
          <a:lstStyle/>
          <a:p>
            <a:pPr>
              <a:spcBef>
                <a:spcPct val="50000"/>
              </a:spcBef>
            </a:pPr>
            <a:r>
              <a:rPr lang="en-US" altLang="zh-CN" dirty="0">
                <a:latin typeface="Arial" panose="020B0604020202020204" pitchFamily="34" charset="0"/>
              </a:rPr>
              <a:t>w</a:t>
            </a:r>
            <a:r>
              <a:rPr lang="en-US" altLang="zh-CN" sz="1000" dirty="0">
                <a:latin typeface="Arial" panose="020B0604020202020204" pitchFamily="34" charset="0"/>
              </a:rPr>
              <a:t>n</a:t>
            </a:r>
          </a:p>
        </p:txBody>
      </p:sp>
      <p:sp>
        <p:nvSpPr>
          <p:cNvPr id="85037" name="Rectangle 2"/>
          <p:cNvSpPr txBox="1"/>
          <p:nvPr/>
        </p:nvSpPr>
        <p:spPr>
          <a:xfrm>
            <a:off x="0" y="304800"/>
            <a:ext cx="7924800" cy="958850"/>
          </a:xfrm>
          <a:prstGeom prst="rect">
            <a:avLst/>
          </a:prstGeom>
          <a:noFill/>
          <a:ln w="9525">
            <a:noFill/>
          </a:ln>
        </p:spPr>
        <p:txBody>
          <a:bodyPr anchor="ctr"/>
          <a:lstStyle/>
          <a:p>
            <a:pPr algn="ctr" defTabSz="914400"/>
            <a:r>
              <a:rPr lang="en-US" altLang="zh-CN" sz="3600" b="1" dirty="0">
                <a:solidFill>
                  <a:srgbClr val="CC6600"/>
                </a:solidFill>
                <a:latin typeface="Verdana" panose="020B0604030504040204" pitchFamily="34" charset="0"/>
                <a:ea typeface="宋体" panose="02010600030101010101" pitchFamily="2" charset="-122"/>
              </a:rPr>
              <a:t>5</a:t>
            </a:r>
            <a:r>
              <a:rPr lang="zh-CN" altLang="en-US" sz="3600" b="1" dirty="0">
                <a:solidFill>
                  <a:srgbClr val="CC6600"/>
                </a:solidFill>
                <a:latin typeface="Verdana" panose="020B0604030504040204" pitchFamily="34" charset="0"/>
                <a:ea typeface="宋体" panose="02010600030101010101" pitchFamily="2" charset="-122"/>
              </a:rPr>
              <a:t>遗传算法优化神经网络</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CC6600"/>
                </a:solidFill>
                <a:ea typeface="宋体" panose="02010600030101010101" pitchFamily="2" charset="-122"/>
              </a:rPr>
              <a:t>1 </a:t>
            </a:r>
            <a:r>
              <a:rPr lang="zh-CN" altLang="en-US" dirty="0">
                <a:solidFill>
                  <a:srgbClr val="CC6600"/>
                </a:solidFill>
                <a:ea typeface="宋体" panose="02010600030101010101" pitchFamily="2" charset="-122"/>
              </a:rPr>
              <a:t>遗传算法概述</a:t>
            </a:r>
          </a:p>
        </p:txBody>
      </p:sp>
      <p:graphicFrame>
        <p:nvGraphicFramePr>
          <p:cNvPr id="112726" name="Group 86"/>
          <p:cNvGraphicFramePr>
            <a:graphicFrameLocks noGrp="1"/>
          </p:cNvGraphicFramePr>
          <p:nvPr>
            <p:ph idx="1"/>
          </p:nvPr>
        </p:nvGraphicFramePr>
        <p:xfrm>
          <a:off x="381000" y="1752600"/>
          <a:ext cx="8534400" cy="4992825"/>
        </p:xfrm>
        <a:graphic>
          <a:graphicData uri="http://schemas.openxmlformats.org/drawingml/2006/table">
            <a:tbl>
              <a:tblPr/>
              <a:tblGrid>
                <a:gridCol w="1100138">
                  <a:extLst>
                    <a:ext uri="{9D8B030D-6E8A-4147-A177-3AD203B41FA5}">
                      <a16:colId xmlns:a16="http://schemas.microsoft.com/office/drawing/2014/main" val="20000"/>
                    </a:ext>
                  </a:extLst>
                </a:gridCol>
                <a:gridCol w="2862262">
                  <a:extLst>
                    <a:ext uri="{9D8B030D-6E8A-4147-A177-3AD203B41FA5}">
                      <a16:colId xmlns:a16="http://schemas.microsoft.com/office/drawing/2014/main" val="20001"/>
                    </a:ext>
                  </a:extLst>
                </a:gridCol>
                <a:gridCol w="4572000">
                  <a:extLst>
                    <a:ext uri="{9D8B030D-6E8A-4147-A177-3AD203B41FA5}">
                      <a16:colId xmlns:a16="http://schemas.microsoft.com/office/drawing/2014/main" val="20002"/>
                    </a:ext>
                  </a:extLst>
                </a:gridCol>
              </a:tblGrid>
              <a:tr h="411110">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年份</a:t>
                      </a:r>
                    </a:p>
                  </a:txBody>
                  <a:tcPr marT="45714" marB="45714"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贡献者</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内容</a:t>
                      </a:r>
                    </a:p>
                  </a:txBody>
                  <a:tcPr marT="45714" marB="45714"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10">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1986</a:t>
                      </a:r>
                    </a:p>
                  </a:txBody>
                  <a:tcPr marT="45714" marB="45714"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Goldberg</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最优种群大小估计</a:t>
                      </a:r>
                    </a:p>
                  </a:txBody>
                  <a:tcPr marT="45714" marB="45714"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110">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1986</a:t>
                      </a:r>
                    </a:p>
                  </a:txBody>
                  <a:tcPr marT="45714" marB="45714"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Grefenstette</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元级遗传算法控制的遗传算法</a:t>
                      </a:r>
                    </a:p>
                  </a:txBody>
                  <a:tcPr marT="45714" marB="45714"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110">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1987</a:t>
                      </a:r>
                    </a:p>
                  </a:txBody>
                  <a:tcPr marT="45714" marB="45714"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Baker</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选择中随机误差的较少方法</a:t>
                      </a:r>
                    </a:p>
                  </a:txBody>
                  <a:tcPr marT="45714" marB="45714"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1110">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1987</a:t>
                      </a:r>
                    </a:p>
                  </a:txBody>
                  <a:tcPr marT="45714" marB="45714"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Goldberg</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复制和交叉时最小欺骗问题（</a:t>
                      </a: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MDP</a:t>
                      </a: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a:t>
                      </a:r>
                    </a:p>
                  </a:txBody>
                  <a:tcPr marT="45714" marB="45714"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9998">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1987</a:t>
                      </a:r>
                    </a:p>
                  </a:txBody>
                  <a:tcPr marT="45714" marB="45714"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Goldberg, Richardson</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借助分享函数的小生境和物种归纳法</a:t>
                      </a:r>
                    </a:p>
                  </a:txBody>
                  <a:tcPr marT="45714" marB="45714"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1110">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1987</a:t>
                      </a:r>
                    </a:p>
                  </a:txBody>
                  <a:tcPr marT="45714" marB="45714"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Goldberg, Segrest</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复制和交叉的有限马尔科夫链</a:t>
                      </a:r>
                    </a:p>
                  </a:txBody>
                  <a:tcPr marT="45714" marB="45714"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1110">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1987</a:t>
                      </a:r>
                    </a:p>
                  </a:txBody>
                  <a:tcPr marT="45714" marB="45714"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Goldberg, Smith</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双倍染色体遗传算法应用于非稳定函数优化</a:t>
                      </a:r>
                    </a:p>
                  </a:txBody>
                  <a:tcPr marT="45714" marB="45714"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39998">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1987</a:t>
                      </a:r>
                    </a:p>
                  </a:txBody>
                  <a:tcPr marT="45714" marB="45714"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Oliver, Smith, Holland</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排列重组算子的模拟和分析</a:t>
                      </a:r>
                    </a:p>
                  </a:txBody>
                  <a:tcPr marT="45714" marB="45714"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3809">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1987</a:t>
                      </a:r>
                    </a:p>
                  </a:txBody>
                  <a:tcPr marT="45714" marB="45714"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Schaffer, Morishima</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串编码自适应交叉试验</a:t>
                      </a:r>
                    </a:p>
                  </a:txBody>
                  <a:tcPr marT="45714" marB="45714"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11110">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1987</a:t>
                      </a:r>
                    </a:p>
                  </a:txBody>
                  <a:tcPr marT="45714" marB="45714"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Whitley</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C6600"/>
                          </a:solidFill>
                          <a:effectLst/>
                          <a:latin typeface="Verdana" panose="020B0604030504040204" pitchFamily="34" charset="0"/>
                          <a:ea typeface="宋体" panose="02010600030101010101" pitchFamily="2" charset="-122"/>
                        </a:rPr>
                        <a:t>子孙测试应用于遗传算法的选择操作</a:t>
                      </a:r>
                    </a:p>
                  </a:txBody>
                  <a:tcPr marT="45714" marB="45714"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2340" name="Text Box 71"/>
          <p:cNvSpPr txBox="1"/>
          <p:nvPr/>
        </p:nvSpPr>
        <p:spPr>
          <a:xfrm>
            <a:off x="4038600" y="1219200"/>
            <a:ext cx="1447800" cy="519113"/>
          </a:xfrm>
          <a:prstGeom prst="rect">
            <a:avLst/>
          </a:prstGeom>
          <a:noFill/>
          <a:ln w="9525">
            <a:noFill/>
          </a:ln>
        </p:spPr>
        <p:txBody>
          <a:bodyPr anchor="t">
            <a:spAutoFit/>
          </a:bodyPr>
          <a:lstStyle/>
          <a:p>
            <a:pPr algn="ctr">
              <a:spcBef>
                <a:spcPct val="50000"/>
              </a:spcBef>
            </a:pPr>
            <a:r>
              <a:rPr lang="zh-CN" altLang="en-US" sz="2800" b="1" dirty="0">
                <a:solidFill>
                  <a:srgbClr val="CC6600"/>
                </a:solidFill>
                <a:latin typeface="Arial" panose="020B0604020202020204" pitchFamily="34" charset="0"/>
                <a:ea typeface="宋体" panose="02010600030101010101" pitchFamily="2" charset="-122"/>
              </a:rPr>
              <a:t>续表</a:t>
            </a:r>
            <a:r>
              <a:rPr lang="en-US" altLang="zh-CN" sz="2800" b="1" dirty="0">
                <a:solidFill>
                  <a:srgbClr val="CC6600"/>
                </a:solidFill>
                <a:latin typeface="Arial" panose="020B0604020202020204" pitchFamily="34" charset="0"/>
                <a:ea typeface="宋体" panose="02010600030101010101" pitchFamily="2" charset="-122"/>
              </a:rPr>
              <a:t>1.1</a:t>
            </a:r>
          </a:p>
        </p:txBody>
      </p:sp>
      <p:sp>
        <p:nvSpPr>
          <p:cNvPr id="112727" name="AutoShape 87"/>
          <p:cNvSpPr/>
          <p:nvPr/>
        </p:nvSpPr>
        <p:spPr>
          <a:xfrm>
            <a:off x="2057400" y="2971800"/>
            <a:ext cx="4953000" cy="2057400"/>
          </a:xfrm>
          <a:prstGeom prst="horizontalScroll">
            <a:avLst>
              <a:gd name="adj" fmla="val 12500"/>
            </a:avLst>
          </a:prstGeom>
          <a:solidFill>
            <a:srgbClr val="00FFFF"/>
          </a:solidFill>
          <a:ln w="9525" cap="flat" cmpd="sng">
            <a:solidFill>
              <a:schemeClr val="tx1"/>
            </a:solidFill>
            <a:prstDash val="solid"/>
            <a:round/>
            <a:headEnd type="none" w="med" len="med"/>
            <a:tailEnd type="none" w="med" len="med"/>
          </a:ln>
        </p:spPr>
        <p:txBody>
          <a:bodyPr wrap="none" anchor="ctr"/>
          <a:lstStyle/>
          <a:p>
            <a:pPr algn="ctr"/>
            <a:r>
              <a:rPr lang="zh-CN" altLang="en-US" sz="2400" b="1" dirty="0">
                <a:solidFill>
                  <a:srgbClr val="FF3300"/>
                </a:solidFill>
                <a:latin typeface="Arial" panose="020B0604020202020204" pitchFamily="34" charset="0"/>
                <a:ea typeface="宋体" panose="02010600030101010101" pitchFamily="2" charset="-122"/>
              </a:rPr>
              <a:t>第二阶段：</a:t>
            </a:r>
          </a:p>
          <a:p>
            <a:pPr algn="ctr"/>
            <a:r>
              <a:rPr lang="en-US" altLang="zh-CN" sz="2400" b="1" dirty="0">
                <a:solidFill>
                  <a:srgbClr val="FF3300"/>
                </a:solidFill>
                <a:latin typeface="Arial" panose="020B0604020202020204" pitchFamily="34" charset="0"/>
                <a:ea typeface="宋体" panose="02010600030101010101" pitchFamily="2" charset="-122"/>
              </a:rPr>
              <a:t>20</a:t>
            </a:r>
            <a:r>
              <a:rPr lang="zh-CN" altLang="en-US" sz="2400" b="1" dirty="0">
                <a:solidFill>
                  <a:srgbClr val="FF3300"/>
                </a:solidFill>
                <a:latin typeface="Arial" panose="020B0604020202020204" pitchFamily="34" charset="0"/>
                <a:ea typeface="宋体" panose="02010600030101010101" pitchFamily="2" charset="-122"/>
              </a:rPr>
              <a:t>世纪</a:t>
            </a:r>
            <a:r>
              <a:rPr lang="en-US" altLang="zh-CN" sz="2400" b="1" dirty="0">
                <a:solidFill>
                  <a:srgbClr val="FF3300"/>
                </a:solidFill>
                <a:latin typeface="Arial" panose="020B0604020202020204" pitchFamily="34" charset="0"/>
                <a:ea typeface="宋体" panose="02010600030101010101" pitchFamily="2" charset="-122"/>
              </a:rPr>
              <a:t>80</a:t>
            </a:r>
            <a:r>
              <a:rPr lang="zh-CN" altLang="en-US" sz="2400" b="1" dirty="0">
                <a:solidFill>
                  <a:srgbClr val="FF3300"/>
                </a:solidFill>
                <a:latin typeface="Arial" panose="020B0604020202020204" pitchFamily="34" charset="0"/>
                <a:ea typeface="宋体" panose="02010600030101010101" pitchFamily="2" charset="-122"/>
              </a:rPr>
              <a:t>年代（蓬勃发展期）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12727"/>
                                        </p:tgtEl>
                                        <p:attrNameLst>
                                          <p:attrName>style.visibility</p:attrName>
                                        </p:attrNameLst>
                                      </p:cBhvr>
                                      <p:to>
                                        <p:strVal val="visible"/>
                                      </p:to>
                                    </p:set>
                                    <p:anim calcmode="lin" valueType="num">
                                      <p:cBhvr>
                                        <p:cTn id="7" dur="1000" fill="hold"/>
                                        <p:tgtEl>
                                          <p:spTgt spid="112727"/>
                                        </p:tgtEl>
                                        <p:attrNameLst>
                                          <p:attrName>ppt_w</p:attrName>
                                        </p:attrNameLst>
                                      </p:cBhvr>
                                      <p:tavLst>
                                        <p:tav tm="0">
                                          <p:val>
                                            <p:strVal val="#ppt_w*0.70"/>
                                          </p:val>
                                        </p:tav>
                                        <p:tav tm="100000">
                                          <p:val>
                                            <p:strVal val="#ppt_w"/>
                                          </p:val>
                                        </p:tav>
                                      </p:tavLst>
                                    </p:anim>
                                    <p:anim calcmode="lin" valueType="num">
                                      <p:cBhvr>
                                        <p:cTn id="8" dur="1000" fill="hold"/>
                                        <p:tgtEl>
                                          <p:spTgt spid="112727"/>
                                        </p:tgtEl>
                                        <p:attrNameLst>
                                          <p:attrName>ppt_h</p:attrName>
                                        </p:attrNameLst>
                                      </p:cBhvr>
                                      <p:tavLst>
                                        <p:tav tm="0">
                                          <p:val>
                                            <p:strVal val="#ppt_h"/>
                                          </p:val>
                                        </p:tav>
                                        <p:tav tm="100000">
                                          <p:val>
                                            <p:strVal val="#ppt_h"/>
                                          </p:val>
                                        </p:tav>
                                      </p:tavLst>
                                    </p:anim>
                                    <p:animEffect transition="in" filter="fade">
                                      <p:cBhvr>
                                        <p:cTn id="9" dur="1000"/>
                                        <p:tgtEl>
                                          <p:spTgt spid="112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p:nvPr>
        </p:nvSpPr>
        <p:spPr bwMode="auto">
          <a:xfrm>
            <a:off x="5791200" y="6530975"/>
            <a:ext cx="2895600" cy="276225"/>
          </a:xfrm>
          <a:prstGeom prst="rect">
            <a:avLst/>
          </a:prstGeom>
          <a:noFill/>
          <a:ln w="9525" cap="flat" cmpd="sng" algn="ctr">
            <a:noFill/>
            <a:prstDash val="solid"/>
            <a:miter lim="800000"/>
          </a:ln>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908FCAA-A7A8-4C0D-98DF-AB2FB3ABEEF5}" type="datetime2">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2021年5月25日</a:t>
            </a:fld>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6018" name="灯片编号占位符 4"/>
          <p:cNvSpPr>
            <a:spLocks noGrp="1"/>
          </p:cNvSpPr>
          <p:nvPr>
            <p:ph type="sldNum"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indent="0" algn="ctr"/>
            <a:fld id="{9A0DB2DC-4C9A-4742-B13C-FB6460FD3503}" type="slidenum">
              <a:rPr lang="zh-CN" altLang="en-US" sz="1000" b="1" dirty="0">
                <a:latin typeface="Verdana" panose="020B0604030504040204" pitchFamily="34" charset="0"/>
                <a:ea typeface="宋体" panose="02010600030101010101" pitchFamily="2" charset="-122"/>
              </a:rPr>
              <a:t>80</a:t>
            </a:fld>
            <a:endParaRPr lang="zh-CN" altLang="en-US" sz="1000" b="1" dirty="0">
              <a:latin typeface="Verdana" panose="020B0604030504040204" pitchFamily="34" charset="0"/>
              <a:ea typeface="宋体" panose="02010600030101010101" pitchFamily="2" charset="-122"/>
            </a:endParaRPr>
          </a:p>
        </p:txBody>
      </p:sp>
      <p:pic>
        <p:nvPicPr>
          <p:cNvPr id="86019" name="Picture 2"/>
          <p:cNvPicPr>
            <a:picLocks noGrp="1" noChangeAspect="1"/>
          </p:cNvPicPr>
          <p:nvPr>
            <p:ph idx="1"/>
          </p:nvPr>
        </p:nvPicPr>
        <p:blipFill>
          <a:blip r:embed="rId2"/>
          <a:srcRect t="23399" r="1118" b="7152"/>
          <a:stretch>
            <a:fillRect/>
          </a:stretch>
        </p:blipFill>
        <p:spPr>
          <a:xfrm>
            <a:off x="755650" y="2060575"/>
            <a:ext cx="7489825" cy="3911600"/>
          </a:xfrm>
        </p:spPr>
      </p:pic>
      <p:sp>
        <p:nvSpPr>
          <p:cNvPr id="86020" name="Text Box 3"/>
          <p:cNvSpPr txBox="1"/>
          <p:nvPr/>
        </p:nvSpPr>
        <p:spPr>
          <a:xfrm>
            <a:off x="611188" y="1412875"/>
            <a:ext cx="2665412" cy="457200"/>
          </a:xfrm>
          <a:prstGeom prst="rect">
            <a:avLst/>
          </a:prstGeom>
          <a:noFill/>
          <a:ln w="9525">
            <a:noFill/>
          </a:ln>
        </p:spPr>
        <p:txBody>
          <a:bodyPr wrap="none" anchor="t">
            <a:spAutoFit/>
          </a:bodyPr>
          <a:lstStyle/>
          <a:p>
            <a:pPr>
              <a:buFont typeface="Wingdings" panose="05000000000000000000" pitchFamily="2" charset="2"/>
              <a:buChar char="n"/>
            </a:pPr>
            <a:r>
              <a:rPr lang="zh-CN" altLang="en-US" dirty="0">
                <a:solidFill>
                  <a:srgbClr val="0033CC"/>
                </a:solidFill>
                <a:latin typeface="Arial" panose="020B0604020202020204" pitchFamily="34" charset="0"/>
              </a:rPr>
              <a:t> </a:t>
            </a:r>
            <a:r>
              <a:rPr lang="zh-CN" altLang="en-US" sz="2400" dirty="0">
                <a:solidFill>
                  <a:srgbClr val="0033CC"/>
                </a:solidFill>
                <a:latin typeface="Arial" panose="020B0604020202020204" pitchFamily="34" charset="0"/>
              </a:rPr>
              <a:t>编码（实数编码</a:t>
            </a:r>
            <a:r>
              <a:rPr lang="en-US" altLang="zh-CN" sz="2400" dirty="0">
                <a:solidFill>
                  <a:srgbClr val="0033CC"/>
                </a:solidFill>
                <a:latin typeface="Arial" panose="020B0604020202020204" pitchFamily="34" charset="0"/>
              </a:rPr>
              <a:t>)</a:t>
            </a:r>
          </a:p>
        </p:txBody>
      </p:sp>
      <p:sp>
        <p:nvSpPr>
          <p:cNvPr id="86021" name="Text Box 4"/>
          <p:cNvSpPr txBox="1"/>
          <p:nvPr/>
        </p:nvSpPr>
        <p:spPr>
          <a:xfrm>
            <a:off x="1476375" y="368300"/>
            <a:ext cx="4511675" cy="641350"/>
          </a:xfrm>
          <a:prstGeom prst="rect">
            <a:avLst/>
          </a:prstGeom>
          <a:noFill/>
          <a:ln w="9525">
            <a:noFill/>
          </a:ln>
        </p:spPr>
        <p:txBody>
          <a:bodyPr wrap="none" anchor="t">
            <a:spAutoFit/>
          </a:bodyPr>
          <a:lstStyle/>
          <a:p>
            <a:r>
              <a:rPr lang="en-US" altLang="zh-CN" sz="3600" dirty="0">
                <a:solidFill>
                  <a:srgbClr val="FF6600"/>
                </a:solidFill>
                <a:latin typeface="Times New Roman" panose="02020603050405020304" pitchFamily="18" charset="0"/>
              </a:rPr>
              <a:t>1</a:t>
            </a:r>
            <a:r>
              <a:rPr lang="zh-CN" altLang="en-US" sz="3600" dirty="0">
                <a:solidFill>
                  <a:srgbClr val="FF6600"/>
                </a:solidFill>
                <a:latin typeface="Times New Roman" panose="02020603050405020304" pitchFamily="18" charset="0"/>
              </a:rPr>
              <a:t>、</a:t>
            </a:r>
            <a:r>
              <a:rPr lang="en-US" altLang="zh-CN" sz="3600" dirty="0">
                <a:solidFill>
                  <a:srgbClr val="FF6600"/>
                </a:solidFill>
                <a:latin typeface="Times New Roman" panose="02020603050405020304" pitchFamily="18" charset="0"/>
              </a:rPr>
              <a:t>GA</a:t>
            </a:r>
            <a:r>
              <a:rPr lang="zh-CN" altLang="en-US" sz="3600" dirty="0">
                <a:solidFill>
                  <a:srgbClr val="FF6600"/>
                </a:solidFill>
                <a:latin typeface="Times New Roman" panose="02020603050405020304" pitchFamily="18" charset="0"/>
              </a:rPr>
              <a:t>优化</a:t>
            </a:r>
            <a:r>
              <a:rPr lang="en-US" altLang="zh-CN" sz="3600" dirty="0">
                <a:solidFill>
                  <a:srgbClr val="FF6600"/>
                </a:solidFill>
                <a:latin typeface="Times New Roman" panose="02020603050405020304" pitchFamily="18" charset="0"/>
              </a:rPr>
              <a:t>NN</a:t>
            </a:r>
            <a:r>
              <a:rPr lang="zh-CN" altLang="en-US" sz="3600" dirty="0">
                <a:solidFill>
                  <a:srgbClr val="FF6600"/>
                </a:solidFill>
                <a:latin typeface="Times New Roman" panose="02020603050405020304" pitchFamily="18" charset="0"/>
              </a:rPr>
              <a:t>的权重</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p:nvPr>
        </p:nvSpPr>
        <p:spPr bwMode="auto">
          <a:xfrm>
            <a:off x="5791200" y="6530975"/>
            <a:ext cx="2895600" cy="276225"/>
          </a:xfrm>
          <a:prstGeom prst="rect">
            <a:avLst/>
          </a:prstGeom>
          <a:noFill/>
          <a:ln w="9525" cap="flat" cmpd="sng" algn="ctr">
            <a:noFill/>
            <a:prstDash val="solid"/>
            <a:miter lim="800000"/>
          </a:ln>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DB975FB-D029-4D93-80DF-B6D522C4012F}" type="datetime2">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2021年5月25日</a:t>
            </a:fld>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7042" name="灯片编号占位符 4"/>
          <p:cNvSpPr>
            <a:spLocks noGrp="1"/>
          </p:cNvSpPr>
          <p:nvPr>
            <p:ph type="sldNum"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indent="0" algn="ctr"/>
            <a:fld id="{9A0DB2DC-4C9A-4742-B13C-FB6460FD3503}" type="slidenum">
              <a:rPr lang="zh-CN" altLang="en-US" sz="1000" b="1" dirty="0">
                <a:latin typeface="Verdana" panose="020B0604030504040204" pitchFamily="34" charset="0"/>
                <a:ea typeface="宋体" panose="02010600030101010101" pitchFamily="2" charset="-122"/>
              </a:rPr>
              <a:t>81</a:t>
            </a:fld>
            <a:endParaRPr lang="zh-CN" altLang="en-US" sz="1000" b="1" dirty="0">
              <a:latin typeface="Verdana" panose="020B0604030504040204" pitchFamily="34" charset="0"/>
              <a:ea typeface="宋体" panose="02010600030101010101" pitchFamily="2" charset="-122"/>
            </a:endParaRPr>
          </a:p>
        </p:txBody>
      </p:sp>
      <p:sp>
        <p:nvSpPr>
          <p:cNvPr id="945154" name="Rectangle 2"/>
          <p:cNvSpPr>
            <a:spLocks noGrp="1"/>
          </p:cNvSpPr>
          <p:nvPr>
            <p:ph idx="1"/>
          </p:nvPr>
        </p:nvSpPr>
        <p:spPr>
          <a:xfrm>
            <a:off x="468313" y="1341438"/>
            <a:ext cx="7991475" cy="4525962"/>
          </a:xfrm>
        </p:spPr>
        <p:txBody>
          <a:bodyPr wrap="square" lIns="91440" tIns="45720" rIns="91440" bIns="45720" anchor="t"/>
          <a:lstStyle/>
          <a:p>
            <a:pPr>
              <a:buClr>
                <a:srgbClr val="0033CC"/>
              </a:buClr>
            </a:pPr>
            <a:r>
              <a:rPr lang="zh-CN" altLang="en-US" dirty="0">
                <a:solidFill>
                  <a:srgbClr val="0033CC"/>
                </a:solidFill>
              </a:rPr>
              <a:t>定义适应度</a:t>
            </a:r>
          </a:p>
          <a:p>
            <a:pPr lvl="1">
              <a:buClr>
                <a:srgbClr val="0033CC"/>
              </a:buClr>
            </a:pPr>
            <a:r>
              <a:rPr lang="zh-CN" altLang="en-US" dirty="0">
                <a:latin typeface="楷体_GB2312" pitchFamily="49" charset="-122"/>
                <a:ea typeface="楷体_GB2312" pitchFamily="49" charset="-122"/>
              </a:rPr>
              <a:t>直接采用方差和</a:t>
            </a:r>
            <a:r>
              <a:rPr lang="en-US" altLang="zh-CN" dirty="0">
                <a:latin typeface="楷体_GB2312" pitchFamily="49" charset="-122"/>
                <a:ea typeface="楷体_GB2312" pitchFamily="49" charset="-122"/>
              </a:rPr>
              <a:t>.</a:t>
            </a:r>
          </a:p>
          <a:p>
            <a:pPr lvl="1">
              <a:buClr>
                <a:srgbClr val="0033CC"/>
              </a:buClr>
            </a:pPr>
            <a:endParaRPr lang="en-US" altLang="zh-CN" dirty="0">
              <a:latin typeface="楷体_GB2312" pitchFamily="49" charset="-122"/>
              <a:ea typeface="楷体_GB2312" pitchFamily="49" charset="-122"/>
            </a:endParaRPr>
          </a:p>
          <a:p>
            <a:pPr>
              <a:buClr>
                <a:schemeClr val="tx1"/>
              </a:buClr>
              <a:buNone/>
            </a:pPr>
            <a:endParaRPr lang="en-US" altLang="zh-CN" sz="2400" dirty="0"/>
          </a:p>
          <a:p>
            <a:pPr>
              <a:buClr>
                <a:schemeClr val="tx1"/>
              </a:buClr>
              <a:buNone/>
            </a:pPr>
            <a:endParaRPr lang="zh-CN" altLang="en-US" sz="2400" b="0" dirty="0"/>
          </a:p>
          <a:p>
            <a:pPr lvl="1">
              <a:buClr>
                <a:srgbClr val="0033CC"/>
              </a:buClr>
            </a:pPr>
            <a:r>
              <a:rPr lang="zh-CN" altLang="en-US" dirty="0">
                <a:ea typeface="楷体_GB2312" pitchFamily="49" charset="-122"/>
              </a:rPr>
              <a:t>评估过程：对每个解进行样本测试（前向计算），计算其实际输出和期望输出的误差（适应度）。如果有一个个体的适应度满足精度要求，则结束</a:t>
            </a:r>
          </a:p>
        </p:txBody>
      </p:sp>
      <p:graphicFrame>
        <p:nvGraphicFramePr>
          <p:cNvPr id="945155" name="Object 2"/>
          <p:cNvGraphicFramePr/>
          <p:nvPr/>
        </p:nvGraphicFramePr>
        <p:xfrm>
          <a:off x="5148263" y="2781300"/>
          <a:ext cx="1800225" cy="720725"/>
        </p:xfrm>
        <a:graphic>
          <a:graphicData uri="http://schemas.openxmlformats.org/presentationml/2006/ole">
            <mc:AlternateContent xmlns:mc="http://schemas.openxmlformats.org/markup-compatibility/2006">
              <mc:Choice xmlns:v="urn:schemas-microsoft-com:vml" Requires="v">
                <p:oleObj spid="_x0000_s17421" r:id="rId3" imgW="862965" imgH="444500" progId="Equation.3">
                  <p:embed/>
                </p:oleObj>
              </mc:Choice>
              <mc:Fallback>
                <p:oleObj r:id="rId3" imgW="862965" imgH="444500" progId="Equation.3">
                  <p:embed/>
                  <p:pic>
                    <p:nvPicPr>
                      <p:cNvPr id="0" name="图片 3081"/>
                      <p:cNvPicPr/>
                      <p:nvPr/>
                    </p:nvPicPr>
                    <p:blipFill>
                      <a:blip r:embed="rId4"/>
                      <a:stretch>
                        <a:fillRect/>
                      </a:stretch>
                    </p:blipFill>
                    <p:spPr>
                      <a:xfrm>
                        <a:off x="5148263" y="2781300"/>
                        <a:ext cx="1800225" cy="720725"/>
                      </a:xfrm>
                      <a:prstGeom prst="rect">
                        <a:avLst/>
                      </a:prstGeom>
                      <a:noFill/>
                      <a:ln w="38100">
                        <a:noFill/>
                        <a:miter/>
                      </a:ln>
                    </p:spPr>
                  </p:pic>
                </p:oleObj>
              </mc:Fallback>
            </mc:AlternateContent>
          </a:graphicData>
        </a:graphic>
      </p:graphicFrame>
      <p:graphicFrame>
        <p:nvGraphicFramePr>
          <p:cNvPr id="945156" name="Object 3"/>
          <p:cNvGraphicFramePr/>
          <p:nvPr/>
        </p:nvGraphicFramePr>
        <p:xfrm>
          <a:off x="1476375" y="2708275"/>
          <a:ext cx="3384550" cy="847725"/>
        </p:xfrm>
        <a:graphic>
          <a:graphicData uri="http://schemas.openxmlformats.org/presentationml/2006/ole">
            <mc:AlternateContent xmlns:mc="http://schemas.openxmlformats.org/markup-compatibility/2006">
              <mc:Choice xmlns:v="urn:schemas-microsoft-com:vml" Requires="v">
                <p:oleObj spid="_x0000_s17422" r:id="rId5" imgW="1346200" imgH="419100" progId="Equation.3">
                  <p:embed/>
                </p:oleObj>
              </mc:Choice>
              <mc:Fallback>
                <p:oleObj r:id="rId5" imgW="1346200" imgH="419100" progId="Equation.3">
                  <p:embed/>
                  <p:pic>
                    <p:nvPicPr>
                      <p:cNvPr id="0" name="图片 3080"/>
                      <p:cNvPicPr/>
                      <p:nvPr/>
                    </p:nvPicPr>
                    <p:blipFill>
                      <a:blip r:embed="rId6"/>
                      <a:stretch>
                        <a:fillRect/>
                      </a:stretch>
                    </p:blipFill>
                    <p:spPr>
                      <a:xfrm>
                        <a:off x="1476375" y="2708275"/>
                        <a:ext cx="3384550" cy="847725"/>
                      </a:xfrm>
                      <a:prstGeom prst="rect">
                        <a:avLst/>
                      </a:prstGeom>
                      <a:noFill/>
                      <a:ln w="38100">
                        <a:noFill/>
                        <a:miter/>
                      </a:ln>
                    </p:spPr>
                  </p:pic>
                </p:oleObj>
              </mc:Fallback>
            </mc:AlternateContent>
          </a:graphicData>
        </a:graphic>
      </p:graphicFrame>
      <p:sp>
        <p:nvSpPr>
          <p:cNvPr id="87046" name="Text Box 5"/>
          <p:cNvSpPr txBox="1"/>
          <p:nvPr/>
        </p:nvSpPr>
        <p:spPr>
          <a:xfrm>
            <a:off x="1476375" y="368300"/>
            <a:ext cx="4511675" cy="641350"/>
          </a:xfrm>
          <a:prstGeom prst="rect">
            <a:avLst/>
          </a:prstGeom>
          <a:noFill/>
          <a:ln w="9525">
            <a:noFill/>
          </a:ln>
        </p:spPr>
        <p:txBody>
          <a:bodyPr wrap="none" anchor="t">
            <a:spAutoFit/>
          </a:bodyPr>
          <a:lstStyle/>
          <a:p>
            <a:r>
              <a:rPr lang="en-US" altLang="zh-CN" sz="3600" dirty="0">
                <a:solidFill>
                  <a:srgbClr val="FF6600"/>
                </a:solidFill>
                <a:latin typeface="Times New Roman" panose="02020603050405020304" pitchFamily="18" charset="0"/>
              </a:rPr>
              <a:t>1</a:t>
            </a:r>
            <a:r>
              <a:rPr lang="zh-CN" altLang="en-US" sz="3600" dirty="0">
                <a:solidFill>
                  <a:srgbClr val="FF6600"/>
                </a:solidFill>
                <a:latin typeface="Times New Roman" panose="02020603050405020304" pitchFamily="18" charset="0"/>
              </a:rPr>
              <a:t>、</a:t>
            </a:r>
            <a:r>
              <a:rPr lang="en-US" altLang="zh-CN" sz="3600" dirty="0">
                <a:solidFill>
                  <a:srgbClr val="FF6600"/>
                </a:solidFill>
                <a:latin typeface="Times New Roman" panose="02020603050405020304" pitchFamily="18" charset="0"/>
              </a:rPr>
              <a:t>GA</a:t>
            </a:r>
            <a:r>
              <a:rPr lang="zh-CN" altLang="en-US" sz="3600" dirty="0">
                <a:solidFill>
                  <a:srgbClr val="FF6600"/>
                </a:solidFill>
                <a:latin typeface="Times New Roman" panose="02020603050405020304" pitchFamily="18" charset="0"/>
              </a:rPr>
              <a:t>优化</a:t>
            </a:r>
            <a:r>
              <a:rPr lang="en-US" altLang="zh-CN" sz="3600" dirty="0">
                <a:solidFill>
                  <a:srgbClr val="FF6600"/>
                </a:solidFill>
                <a:latin typeface="Times New Roman" panose="02020603050405020304" pitchFamily="18" charset="0"/>
              </a:rPr>
              <a:t>NN</a:t>
            </a:r>
            <a:r>
              <a:rPr lang="zh-CN" altLang="en-US" sz="3600" dirty="0">
                <a:solidFill>
                  <a:srgbClr val="FF6600"/>
                </a:solidFill>
                <a:latin typeface="Times New Roman" panose="02020603050405020304" pitchFamily="18" charset="0"/>
              </a:rPr>
              <a:t>的权重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5154">
                                            <p:txEl>
                                              <p:pRg st="1" end="1"/>
                                            </p:txEl>
                                          </p:spTgt>
                                        </p:tgtEl>
                                        <p:attrNameLst>
                                          <p:attrName>style.visibility</p:attrName>
                                        </p:attrNameLst>
                                      </p:cBhvr>
                                      <p:to>
                                        <p:strVal val="visible"/>
                                      </p:to>
                                    </p:set>
                                    <p:animEffect transition="in" filter="blinds(horizontal)">
                                      <p:cBhvr>
                                        <p:cTn id="7" dur="500"/>
                                        <p:tgtEl>
                                          <p:spTgt spid="94515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45156"/>
                                        </p:tgtEl>
                                        <p:attrNameLst>
                                          <p:attrName>style.visibility</p:attrName>
                                        </p:attrNameLst>
                                      </p:cBhvr>
                                      <p:to>
                                        <p:strVal val="visible"/>
                                      </p:to>
                                    </p:set>
                                    <p:animEffect transition="in" filter="blinds(horizontal)">
                                      <p:cBhvr>
                                        <p:cTn id="10" dur="500"/>
                                        <p:tgtEl>
                                          <p:spTgt spid="945156"/>
                                        </p:tgtEl>
                                      </p:cBhvr>
                                    </p:animEffect>
                                  </p:childTnLst>
                                </p:cTn>
                              </p:par>
                              <p:par>
                                <p:cTn id="11" presetID="3" presetClass="entr" presetSubtype="10" fill="hold" nodeType="withEffect">
                                  <p:stCondLst>
                                    <p:cond delay="0"/>
                                  </p:stCondLst>
                                  <p:childTnLst>
                                    <p:set>
                                      <p:cBhvr>
                                        <p:cTn id="12" dur="1" fill="hold">
                                          <p:stCondLst>
                                            <p:cond delay="0"/>
                                          </p:stCondLst>
                                        </p:cTn>
                                        <p:tgtEl>
                                          <p:spTgt spid="945155"/>
                                        </p:tgtEl>
                                        <p:attrNameLst>
                                          <p:attrName>style.visibility</p:attrName>
                                        </p:attrNameLst>
                                      </p:cBhvr>
                                      <p:to>
                                        <p:strVal val="visible"/>
                                      </p:to>
                                    </p:set>
                                    <p:animEffect transition="in" filter="blinds(horizontal)">
                                      <p:cBhvr>
                                        <p:cTn id="13" dur="500"/>
                                        <p:tgtEl>
                                          <p:spTgt spid="94515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45154">
                                            <p:txEl>
                                              <p:pRg st="5" end="5"/>
                                            </p:txEl>
                                          </p:spTgt>
                                        </p:tgtEl>
                                        <p:attrNameLst>
                                          <p:attrName>style.visibility</p:attrName>
                                        </p:attrNameLst>
                                      </p:cBhvr>
                                      <p:to>
                                        <p:strVal val="visible"/>
                                      </p:to>
                                    </p:set>
                                    <p:animEffect transition="in" filter="blinds(horizontal)">
                                      <p:cBhvr>
                                        <p:cTn id="18" dur="500"/>
                                        <p:tgtEl>
                                          <p:spTgt spid="9451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p:nvPr>
        </p:nvSpPr>
        <p:spPr bwMode="auto">
          <a:xfrm>
            <a:off x="5791200" y="6530975"/>
            <a:ext cx="2895600" cy="276225"/>
          </a:xfrm>
          <a:prstGeom prst="rect">
            <a:avLst/>
          </a:prstGeom>
          <a:noFill/>
          <a:ln w="9525" cap="flat" cmpd="sng" algn="ctr">
            <a:noFill/>
            <a:prstDash val="solid"/>
            <a:miter lim="800000"/>
          </a:ln>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9060F94-832F-46F2-B646-1C02F4C088B2}" type="datetime2">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2021年5月25日</a:t>
            </a:fld>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8066" name="灯片编号占位符 4"/>
          <p:cNvSpPr>
            <a:spLocks noGrp="1"/>
          </p:cNvSpPr>
          <p:nvPr>
            <p:ph type="sldNum"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indent="0" algn="ctr"/>
            <a:fld id="{9A0DB2DC-4C9A-4742-B13C-FB6460FD3503}" type="slidenum">
              <a:rPr lang="zh-CN" altLang="en-US" sz="1000" b="1" dirty="0">
                <a:latin typeface="Verdana" panose="020B0604030504040204" pitchFamily="34" charset="0"/>
                <a:ea typeface="宋体" panose="02010600030101010101" pitchFamily="2" charset="-122"/>
              </a:rPr>
              <a:t>82</a:t>
            </a:fld>
            <a:endParaRPr lang="zh-CN" altLang="en-US" sz="1000" b="1" dirty="0">
              <a:latin typeface="Verdana" panose="020B0604030504040204" pitchFamily="34" charset="0"/>
              <a:ea typeface="宋体" panose="02010600030101010101" pitchFamily="2" charset="-122"/>
            </a:endParaRPr>
          </a:p>
        </p:txBody>
      </p:sp>
      <p:pic>
        <p:nvPicPr>
          <p:cNvPr id="88067" name="Picture 2"/>
          <p:cNvPicPr>
            <a:picLocks noGrp="1" noChangeAspect="1"/>
          </p:cNvPicPr>
          <p:nvPr>
            <p:ph idx="1"/>
          </p:nvPr>
        </p:nvPicPr>
        <p:blipFill>
          <a:blip r:embed="rId2"/>
          <a:srcRect l="2759" t="9921" r="3627" b="3043"/>
          <a:stretch>
            <a:fillRect/>
          </a:stretch>
        </p:blipFill>
        <p:spPr>
          <a:xfrm>
            <a:off x="1258888" y="1916113"/>
            <a:ext cx="6553200" cy="4289425"/>
          </a:xfrm>
        </p:spPr>
      </p:pic>
      <p:sp>
        <p:nvSpPr>
          <p:cNvPr id="88068" name="Text Box 3"/>
          <p:cNvSpPr txBox="1"/>
          <p:nvPr/>
        </p:nvSpPr>
        <p:spPr>
          <a:xfrm>
            <a:off x="755650" y="1268413"/>
            <a:ext cx="3887788" cy="457200"/>
          </a:xfrm>
          <a:prstGeom prst="rect">
            <a:avLst/>
          </a:prstGeom>
          <a:noFill/>
          <a:ln w="9525">
            <a:noFill/>
          </a:ln>
        </p:spPr>
        <p:txBody>
          <a:bodyPr anchor="t">
            <a:spAutoFit/>
          </a:bodyPr>
          <a:lstStyle/>
          <a:p>
            <a:pPr>
              <a:buFont typeface="Wingdings" panose="05000000000000000000" pitchFamily="2" charset="2"/>
              <a:buChar char="n"/>
            </a:pPr>
            <a:r>
              <a:rPr lang="zh-CN" altLang="en-US" sz="2400" dirty="0">
                <a:solidFill>
                  <a:srgbClr val="0033CC"/>
                </a:solidFill>
                <a:latin typeface="Arial" panose="020B0604020202020204" pitchFamily="34" charset="0"/>
              </a:rPr>
              <a:t>遗传操作：交叉</a:t>
            </a:r>
          </a:p>
        </p:txBody>
      </p:sp>
      <p:sp>
        <p:nvSpPr>
          <p:cNvPr id="88069" name="Text Box 4"/>
          <p:cNvSpPr txBox="1"/>
          <p:nvPr/>
        </p:nvSpPr>
        <p:spPr>
          <a:xfrm>
            <a:off x="1476375" y="368300"/>
            <a:ext cx="4511675" cy="641350"/>
          </a:xfrm>
          <a:prstGeom prst="rect">
            <a:avLst/>
          </a:prstGeom>
          <a:noFill/>
          <a:ln w="9525">
            <a:noFill/>
          </a:ln>
        </p:spPr>
        <p:txBody>
          <a:bodyPr wrap="none" anchor="t">
            <a:spAutoFit/>
          </a:bodyPr>
          <a:lstStyle/>
          <a:p>
            <a:r>
              <a:rPr lang="en-US" altLang="zh-CN" sz="3600" dirty="0">
                <a:solidFill>
                  <a:srgbClr val="FF6600"/>
                </a:solidFill>
                <a:latin typeface="Times New Roman" panose="02020603050405020304" pitchFamily="18" charset="0"/>
              </a:rPr>
              <a:t>1</a:t>
            </a:r>
            <a:r>
              <a:rPr lang="zh-CN" altLang="en-US" sz="3600" dirty="0">
                <a:solidFill>
                  <a:srgbClr val="FF6600"/>
                </a:solidFill>
                <a:latin typeface="Times New Roman" panose="02020603050405020304" pitchFamily="18" charset="0"/>
              </a:rPr>
              <a:t>、</a:t>
            </a:r>
            <a:r>
              <a:rPr lang="en-US" altLang="zh-CN" sz="3600" dirty="0">
                <a:solidFill>
                  <a:srgbClr val="FF6600"/>
                </a:solidFill>
                <a:latin typeface="Times New Roman" panose="02020603050405020304" pitchFamily="18" charset="0"/>
              </a:rPr>
              <a:t>GA</a:t>
            </a:r>
            <a:r>
              <a:rPr lang="zh-CN" altLang="en-US" sz="3600" dirty="0">
                <a:solidFill>
                  <a:srgbClr val="FF6600"/>
                </a:solidFill>
                <a:latin typeface="Times New Roman" panose="02020603050405020304" pitchFamily="18" charset="0"/>
              </a:rPr>
              <a:t>优化</a:t>
            </a:r>
            <a:r>
              <a:rPr lang="en-US" altLang="zh-CN" sz="3600" dirty="0">
                <a:solidFill>
                  <a:srgbClr val="FF6600"/>
                </a:solidFill>
                <a:latin typeface="Times New Roman" panose="02020603050405020304" pitchFamily="18" charset="0"/>
              </a:rPr>
              <a:t>NN</a:t>
            </a:r>
            <a:r>
              <a:rPr lang="zh-CN" altLang="en-US" sz="3600" dirty="0">
                <a:solidFill>
                  <a:srgbClr val="FF6600"/>
                </a:solidFill>
                <a:latin typeface="Times New Roman" panose="02020603050405020304" pitchFamily="18" charset="0"/>
              </a:rPr>
              <a:t>的权重</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p:nvPr>
        </p:nvSpPr>
        <p:spPr bwMode="auto">
          <a:xfrm>
            <a:off x="5791200" y="6530975"/>
            <a:ext cx="2895600" cy="276225"/>
          </a:xfrm>
          <a:prstGeom prst="rect">
            <a:avLst/>
          </a:prstGeom>
          <a:noFill/>
          <a:ln w="9525" cap="flat" cmpd="sng" algn="ctr">
            <a:noFill/>
            <a:prstDash val="solid"/>
            <a:miter lim="800000"/>
          </a:ln>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F6A588B-2CE6-4C6E-918C-3357017E6DEB}" type="datetime2">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2021年5月25日</a:t>
            </a:fld>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9090" name="灯片编号占位符 4"/>
          <p:cNvSpPr>
            <a:spLocks noGrp="1"/>
          </p:cNvSpPr>
          <p:nvPr>
            <p:ph type="sldNum"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indent="0" algn="ctr"/>
            <a:fld id="{9A0DB2DC-4C9A-4742-B13C-FB6460FD3503}" type="slidenum">
              <a:rPr lang="zh-CN" altLang="en-US" sz="1000" b="1" dirty="0">
                <a:latin typeface="Verdana" panose="020B0604030504040204" pitchFamily="34" charset="0"/>
                <a:ea typeface="宋体" panose="02010600030101010101" pitchFamily="2" charset="-122"/>
              </a:rPr>
              <a:t>83</a:t>
            </a:fld>
            <a:endParaRPr lang="zh-CN" altLang="en-US" sz="1000" b="1" dirty="0">
              <a:latin typeface="Verdana" panose="020B0604030504040204" pitchFamily="34" charset="0"/>
              <a:ea typeface="宋体" panose="02010600030101010101" pitchFamily="2" charset="-122"/>
            </a:endParaRPr>
          </a:p>
        </p:txBody>
      </p:sp>
      <p:pic>
        <p:nvPicPr>
          <p:cNvPr id="89091" name="Picture 2"/>
          <p:cNvPicPr>
            <a:picLocks noGrp="1" noChangeAspect="1"/>
          </p:cNvPicPr>
          <p:nvPr>
            <p:ph idx="1"/>
          </p:nvPr>
        </p:nvPicPr>
        <p:blipFill>
          <a:blip r:embed="rId2"/>
          <a:srcRect l="1003" t="18134" r="1871" b="8664"/>
          <a:stretch>
            <a:fillRect/>
          </a:stretch>
        </p:blipFill>
        <p:spPr>
          <a:xfrm>
            <a:off x="1258888" y="1916113"/>
            <a:ext cx="6910387" cy="3248025"/>
          </a:xfrm>
        </p:spPr>
      </p:pic>
      <p:sp>
        <p:nvSpPr>
          <p:cNvPr id="89092" name="Text Box 4"/>
          <p:cNvSpPr txBox="1"/>
          <p:nvPr/>
        </p:nvSpPr>
        <p:spPr>
          <a:xfrm>
            <a:off x="1476375" y="368300"/>
            <a:ext cx="4511675" cy="641350"/>
          </a:xfrm>
          <a:prstGeom prst="rect">
            <a:avLst/>
          </a:prstGeom>
          <a:noFill/>
          <a:ln w="9525">
            <a:noFill/>
          </a:ln>
        </p:spPr>
        <p:txBody>
          <a:bodyPr wrap="none" anchor="t">
            <a:spAutoFit/>
          </a:bodyPr>
          <a:lstStyle/>
          <a:p>
            <a:r>
              <a:rPr lang="en-US" altLang="zh-CN" sz="3600" dirty="0">
                <a:solidFill>
                  <a:srgbClr val="FF6600"/>
                </a:solidFill>
                <a:latin typeface="Times New Roman" panose="02020603050405020304" pitchFamily="18" charset="0"/>
              </a:rPr>
              <a:t>1</a:t>
            </a:r>
            <a:r>
              <a:rPr lang="zh-CN" altLang="en-US" sz="3600" dirty="0">
                <a:solidFill>
                  <a:srgbClr val="FF6600"/>
                </a:solidFill>
                <a:latin typeface="Times New Roman" panose="02020603050405020304" pitchFamily="18" charset="0"/>
              </a:rPr>
              <a:t>、</a:t>
            </a:r>
            <a:r>
              <a:rPr lang="en-US" altLang="zh-CN" sz="3600" dirty="0">
                <a:solidFill>
                  <a:srgbClr val="FF6600"/>
                </a:solidFill>
                <a:latin typeface="Times New Roman" panose="02020603050405020304" pitchFamily="18" charset="0"/>
              </a:rPr>
              <a:t>GA</a:t>
            </a:r>
            <a:r>
              <a:rPr lang="zh-CN" altLang="en-US" sz="3600" dirty="0">
                <a:solidFill>
                  <a:srgbClr val="FF6600"/>
                </a:solidFill>
                <a:latin typeface="Times New Roman" panose="02020603050405020304" pitchFamily="18" charset="0"/>
              </a:rPr>
              <a:t>优化</a:t>
            </a:r>
            <a:r>
              <a:rPr lang="en-US" altLang="zh-CN" sz="3600" dirty="0">
                <a:solidFill>
                  <a:srgbClr val="FF6600"/>
                </a:solidFill>
                <a:latin typeface="Times New Roman" panose="02020603050405020304" pitchFamily="18" charset="0"/>
              </a:rPr>
              <a:t>NN</a:t>
            </a:r>
            <a:r>
              <a:rPr lang="zh-CN" altLang="en-US" sz="3600" dirty="0">
                <a:solidFill>
                  <a:srgbClr val="FF6600"/>
                </a:solidFill>
                <a:latin typeface="Times New Roman" panose="02020603050405020304" pitchFamily="18" charset="0"/>
              </a:rPr>
              <a:t>的权重</a:t>
            </a:r>
          </a:p>
        </p:txBody>
      </p:sp>
      <p:sp>
        <p:nvSpPr>
          <p:cNvPr id="89093" name="Text Box 5"/>
          <p:cNvSpPr txBox="1"/>
          <p:nvPr/>
        </p:nvSpPr>
        <p:spPr>
          <a:xfrm>
            <a:off x="755650" y="1268413"/>
            <a:ext cx="3887788" cy="457200"/>
          </a:xfrm>
          <a:prstGeom prst="rect">
            <a:avLst/>
          </a:prstGeom>
          <a:noFill/>
          <a:ln w="9525">
            <a:noFill/>
          </a:ln>
        </p:spPr>
        <p:txBody>
          <a:bodyPr anchor="t">
            <a:spAutoFit/>
          </a:bodyPr>
          <a:lstStyle/>
          <a:p>
            <a:pPr>
              <a:buFont typeface="Wingdings" panose="05000000000000000000" pitchFamily="2" charset="2"/>
              <a:buChar char="n"/>
            </a:pPr>
            <a:r>
              <a:rPr lang="zh-CN" altLang="en-US" sz="2400" dirty="0">
                <a:solidFill>
                  <a:srgbClr val="0033CC"/>
                </a:solidFill>
                <a:latin typeface="Arial" panose="020B0604020202020204" pitchFamily="34" charset="0"/>
              </a:rPr>
              <a:t>遗传操作：变异</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p:nvPr>
        </p:nvSpPr>
        <p:spPr bwMode="auto">
          <a:xfrm>
            <a:off x="5791200" y="6530975"/>
            <a:ext cx="2895600" cy="276225"/>
          </a:xfrm>
          <a:prstGeom prst="rect">
            <a:avLst/>
          </a:prstGeom>
          <a:noFill/>
          <a:ln w="9525" cap="flat" cmpd="sng" algn="ctr">
            <a:noFill/>
            <a:prstDash val="solid"/>
            <a:miter lim="800000"/>
          </a:ln>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D150511-CA8F-4273-BF99-3EA9AEE090B1}" type="datetime2">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2021年5月25日</a:t>
            </a:fld>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0114" name="灯片编号占位符 4"/>
          <p:cNvSpPr>
            <a:spLocks noGrp="1"/>
          </p:cNvSpPr>
          <p:nvPr>
            <p:ph type="sldNum"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indent="0" algn="ctr"/>
            <a:fld id="{9A0DB2DC-4C9A-4742-B13C-FB6460FD3503}" type="slidenum">
              <a:rPr lang="zh-CN" altLang="en-US" sz="1000" b="1" dirty="0">
                <a:latin typeface="Verdana" panose="020B0604030504040204" pitchFamily="34" charset="0"/>
                <a:ea typeface="宋体" panose="02010600030101010101" pitchFamily="2" charset="-122"/>
              </a:rPr>
              <a:t>84</a:t>
            </a:fld>
            <a:endParaRPr lang="zh-CN" altLang="en-US" sz="1000" b="1" dirty="0">
              <a:latin typeface="Verdana" panose="020B0604030504040204" pitchFamily="34" charset="0"/>
              <a:ea typeface="宋体" panose="02010600030101010101" pitchFamily="2" charset="-122"/>
            </a:endParaRPr>
          </a:p>
        </p:txBody>
      </p:sp>
      <p:pic>
        <p:nvPicPr>
          <p:cNvPr id="90115" name="Picture 4"/>
          <p:cNvPicPr>
            <a:picLocks noChangeAspect="1"/>
          </p:cNvPicPr>
          <p:nvPr/>
        </p:nvPicPr>
        <p:blipFill>
          <a:blip r:embed="rId2"/>
          <a:stretch>
            <a:fillRect/>
          </a:stretch>
        </p:blipFill>
        <p:spPr>
          <a:xfrm>
            <a:off x="785813" y="1071563"/>
            <a:ext cx="7924800" cy="5618162"/>
          </a:xfrm>
          <a:prstGeom prst="rect">
            <a:avLst/>
          </a:prstGeom>
          <a:noFill/>
          <a:ln w="9525">
            <a:noFill/>
          </a:ln>
        </p:spPr>
      </p:pic>
      <p:sp>
        <p:nvSpPr>
          <p:cNvPr id="90116" name="Text Box 5"/>
          <p:cNvSpPr txBox="1"/>
          <p:nvPr/>
        </p:nvSpPr>
        <p:spPr>
          <a:xfrm>
            <a:off x="1476375" y="368300"/>
            <a:ext cx="4511675" cy="641350"/>
          </a:xfrm>
          <a:prstGeom prst="rect">
            <a:avLst/>
          </a:prstGeom>
          <a:noFill/>
          <a:ln w="9525">
            <a:noFill/>
          </a:ln>
        </p:spPr>
        <p:txBody>
          <a:bodyPr wrap="none" anchor="t">
            <a:spAutoFit/>
          </a:bodyPr>
          <a:lstStyle/>
          <a:p>
            <a:r>
              <a:rPr lang="en-US" altLang="zh-CN" sz="3600" dirty="0">
                <a:solidFill>
                  <a:srgbClr val="FF6600"/>
                </a:solidFill>
                <a:latin typeface="Times New Roman" panose="02020603050405020304" pitchFamily="18" charset="0"/>
              </a:rPr>
              <a:t>1</a:t>
            </a:r>
            <a:r>
              <a:rPr lang="zh-CN" altLang="en-US" sz="3600" dirty="0">
                <a:solidFill>
                  <a:srgbClr val="FF6600"/>
                </a:solidFill>
                <a:latin typeface="Times New Roman" panose="02020603050405020304" pitchFamily="18" charset="0"/>
              </a:rPr>
              <a:t>、</a:t>
            </a:r>
            <a:r>
              <a:rPr lang="en-US" altLang="zh-CN" sz="3600" dirty="0">
                <a:solidFill>
                  <a:srgbClr val="FF6600"/>
                </a:solidFill>
                <a:latin typeface="Times New Roman" panose="02020603050405020304" pitchFamily="18" charset="0"/>
              </a:rPr>
              <a:t>GA</a:t>
            </a:r>
            <a:r>
              <a:rPr lang="zh-CN" altLang="en-US" sz="3600" dirty="0">
                <a:solidFill>
                  <a:srgbClr val="FF6600"/>
                </a:solidFill>
                <a:latin typeface="Times New Roman" panose="02020603050405020304" pitchFamily="18" charset="0"/>
              </a:rPr>
              <a:t>优化</a:t>
            </a:r>
            <a:r>
              <a:rPr lang="en-US" altLang="zh-CN" sz="3600" dirty="0">
                <a:solidFill>
                  <a:srgbClr val="FF6600"/>
                </a:solidFill>
                <a:latin typeface="Times New Roman" panose="02020603050405020304" pitchFamily="18" charset="0"/>
              </a:rPr>
              <a:t>NN</a:t>
            </a:r>
            <a:r>
              <a:rPr lang="zh-CN" altLang="en-US" sz="3600" dirty="0">
                <a:solidFill>
                  <a:srgbClr val="FF6600"/>
                </a:solidFill>
                <a:latin typeface="Times New Roman" panose="02020603050405020304" pitchFamily="18" charset="0"/>
              </a:rPr>
              <a:t>的权重</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p:nvPr>
        </p:nvSpPr>
        <p:spPr bwMode="auto">
          <a:xfrm>
            <a:off x="5791200" y="6530975"/>
            <a:ext cx="2895600" cy="276225"/>
          </a:xfrm>
          <a:prstGeom prst="rect">
            <a:avLst/>
          </a:prstGeom>
          <a:noFill/>
          <a:ln w="9525" cap="flat" cmpd="sng" algn="ctr">
            <a:noFill/>
            <a:prstDash val="solid"/>
            <a:miter lim="800000"/>
          </a:ln>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7181840-1BA1-4CD1-8CAD-67D5B1F41C09}" type="datetime2">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2021年5月25日</a:t>
            </a:fld>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1138" name="灯片编号占位符 4"/>
          <p:cNvSpPr>
            <a:spLocks noGrp="1"/>
          </p:cNvSpPr>
          <p:nvPr>
            <p:ph type="sldNum"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indent="0" algn="ctr"/>
            <a:fld id="{9A0DB2DC-4C9A-4742-B13C-FB6460FD3503}" type="slidenum">
              <a:rPr lang="zh-CN" altLang="en-US" sz="1000" b="1" dirty="0">
                <a:latin typeface="Verdana" panose="020B0604030504040204" pitchFamily="34" charset="0"/>
                <a:ea typeface="宋体" panose="02010600030101010101" pitchFamily="2" charset="-122"/>
              </a:rPr>
              <a:t>85</a:t>
            </a:fld>
            <a:endParaRPr lang="zh-CN" altLang="en-US" sz="1000" b="1" dirty="0">
              <a:latin typeface="Verdana" panose="020B0604030504040204" pitchFamily="34" charset="0"/>
              <a:ea typeface="宋体" panose="02010600030101010101" pitchFamily="2" charset="-122"/>
            </a:endParaRPr>
          </a:p>
        </p:txBody>
      </p:sp>
      <p:sp>
        <p:nvSpPr>
          <p:cNvPr id="91139" name="Rectangle 2"/>
          <p:cNvSpPr>
            <a:spLocks noGrp="1"/>
          </p:cNvSpPr>
          <p:nvPr>
            <p:ph type="title"/>
          </p:nvPr>
        </p:nvSpPr>
        <p:spPr>
          <a:xfrm>
            <a:off x="900113" y="1196975"/>
            <a:ext cx="5329237" cy="762000"/>
          </a:xfrm>
          <a:prstGeom prst="rect">
            <a:avLst/>
          </a:prstGeom>
          <a:noFill/>
          <a:ln>
            <a:noFill/>
          </a:ln>
        </p:spPr>
        <p:txBody>
          <a:bodyPr anchor="t"/>
          <a:lstStyle/>
          <a:p>
            <a:pPr>
              <a:buFont typeface="Wingdings" panose="05000000000000000000" pitchFamily="2" charset="2"/>
              <a:buChar char="n"/>
            </a:pPr>
            <a:r>
              <a:rPr lang="en-US" altLang="zh-CN" sz="2800" dirty="0">
                <a:solidFill>
                  <a:srgbClr val="0033CC"/>
                </a:solidFill>
              </a:rPr>
              <a:t>BP</a:t>
            </a:r>
            <a:r>
              <a:rPr lang="zh-CN" altLang="en-US" sz="2800" dirty="0">
                <a:solidFill>
                  <a:srgbClr val="0033CC"/>
                </a:solidFill>
              </a:rPr>
              <a:t>算法和</a:t>
            </a:r>
            <a:r>
              <a:rPr lang="en-US" altLang="zh-CN" sz="2800" dirty="0">
                <a:solidFill>
                  <a:srgbClr val="0033CC"/>
                </a:solidFill>
              </a:rPr>
              <a:t>GA</a:t>
            </a:r>
            <a:r>
              <a:rPr lang="zh-CN" altLang="en-US" sz="2800" dirty="0">
                <a:solidFill>
                  <a:srgbClr val="0033CC"/>
                </a:solidFill>
              </a:rPr>
              <a:t>算法结合</a:t>
            </a:r>
          </a:p>
        </p:txBody>
      </p:sp>
      <p:sp>
        <p:nvSpPr>
          <p:cNvPr id="91140" name="Rectangle 3"/>
          <p:cNvSpPr>
            <a:spLocks noGrp="1"/>
          </p:cNvSpPr>
          <p:nvPr>
            <p:ph idx="1"/>
          </p:nvPr>
        </p:nvSpPr>
        <p:spPr/>
        <p:txBody>
          <a:bodyPr wrap="square" lIns="91440" tIns="45720" rIns="91440" bIns="45720" anchor="t"/>
          <a:lstStyle/>
          <a:p>
            <a:pPr>
              <a:buClr>
                <a:schemeClr val="tx1"/>
              </a:buClr>
              <a:buNone/>
            </a:pPr>
            <a:endParaRPr lang="zh-CN" altLang="en-US" dirty="0"/>
          </a:p>
          <a:p>
            <a:pPr>
              <a:buNone/>
            </a:pPr>
            <a:r>
              <a:rPr lang="zh-CN" altLang="en-US" dirty="0"/>
              <a:t>   </a:t>
            </a:r>
            <a:r>
              <a:rPr lang="en-US" altLang="zh-CN" dirty="0"/>
              <a:t>GA</a:t>
            </a:r>
            <a:r>
              <a:rPr lang="zh-CN" altLang="en-US" dirty="0"/>
              <a:t>擅长全局优化搜索，</a:t>
            </a:r>
            <a:r>
              <a:rPr lang="en-US" altLang="zh-CN" dirty="0"/>
              <a:t>BP</a:t>
            </a:r>
            <a:r>
              <a:rPr lang="zh-CN" altLang="en-US" dirty="0"/>
              <a:t>擅长局部优化搜索；两者结合，可提高收敛速度。克服</a:t>
            </a:r>
            <a:r>
              <a:rPr lang="en-US" altLang="zh-CN" dirty="0"/>
              <a:t>GA</a:t>
            </a:r>
            <a:r>
              <a:rPr lang="zh-CN" altLang="en-US" dirty="0"/>
              <a:t>过早收敛的问题</a:t>
            </a:r>
          </a:p>
          <a:p>
            <a:pPr>
              <a:buNone/>
            </a:pPr>
            <a:endParaRPr lang="zh-CN" altLang="en-US" dirty="0"/>
          </a:p>
        </p:txBody>
      </p:sp>
      <p:sp>
        <p:nvSpPr>
          <p:cNvPr id="91141" name="Text Box 4"/>
          <p:cNvSpPr txBox="1"/>
          <p:nvPr/>
        </p:nvSpPr>
        <p:spPr>
          <a:xfrm>
            <a:off x="1476375" y="368300"/>
            <a:ext cx="4511675" cy="641350"/>
          </a:xfrm>
          <a:prstGeom prst="rect">
            <a:avLst/>
          </a:prstGeom>
          <a:noFill/>
          <a:ln w="9525">
            <a:noFill/>
          </a:ln>
        </p:spPr>
        <p:txBody>
          <a:bodyPr wrap="none" anchor="t">
            <a:spAutoFit/>
          </a:bodyPr>
          <a:lstStyle/>
          <a:p>
            <a:r>
              <a:rPr lang="en-US" altLang="zh-CN" sz="3600" dirty="0">
                <a:solidFill>
                  <a:srgbClr val="FF6600"/>
                </a:solidFill>
                <a:latin typeface="Times New Roman" panose="02020603050405020304" pitchFamily="18" charset="0"/>
              </a:rPr>
              <a:t>1</a:t>
            </a:r>
            <a:r>
              <a:rPr lang="zh-CN" altLang="en-US" sz="3600" dirty="0">
                <a:solidFill>
                  <a:srgbClr val="FF6600"/>
                </a:solidFill>
                <a:latin typeface="Times New Roman" panose="02020603050405020304" pitchFamily="18" charset="0"/>
              </a:rPr>
              <a:t>、</a:t>
            </a:r>
            <a:r>
              <a:rPr lang="en-US" altLang="zh-CN" sz="3600" dirty="0">
                <a:solidFill>
                  <a:srgbClr val="FF6600"/>
                </a:solidFill>
                <a:latin typeface="Times New Roman" panose="02020603050405020304" pitchFamily="18" charset="0"/>
              </a:rPr>
              <a:t>GA</a:t>
            </a:r>
            <a:r>
              <a:rPr lang="zh-CN" altLang="en-US" sz="3600" dirty="0">
                <a:solidFill>
                  <a:srgbClr val="FF6600"/>
                </a:solidFill>
                <a:latin typeface="Times New Roman" panose="02020603050405020304" pitchFamily="18" charset="0"/>
              </a:rPr>
              <a:t>优化</a:t>
            </a:r>
            <a:r>
              <a:rPr lang="en-US" altLang="zh-CN" sz="3600" dirty="0">
                <a:solidFill>
                  <a:srgbClr val="FF6600"/>
                </a:solidFill>
                <a:latin typeface="Times New Roman" panose="02020603050405020304" pitchFamily="18" charset="0"/>
              </a:rPr>
              <a:t>NN</a:t>
            </a:r>
            <a:r>
              <a:rPr lang="zh-CN" altLang="en-US" sz="3600" dirty="0">
                <a:solidFill>
                  <a:srgbClr val="FF6600"/>
                </a:solidFill>
                <a:latin typeface="Times New Roman" panose="02020603050405020304" pitchFamily="18" charset="0"/>
              </a:rPr>
              <a:t>的权重</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4"/>
          <p:cNvSpPr txBox="1">
            <a:spLocks noGrp="1"/>
          </p:cNvSpPr>
          <p:nvPr>
            <p:ph type="dt" sz="half"/>
          </p:nvPr>
        </p:nvSpPr>
        <p:spPr bwMode="auto">
          <a:xfrm>
            <a:off x="5791200" y="6530975"/>
            <a:ext cx="2895600" cy="276225"/>
          </a:xfrm>
          <a:prstGeom prst="rect">
            <a:avLst/>
          </a:prstGeom>
          <a:noFill/>
          <a:ln w="9525" cap="flat" cmpd="sng" algn="ctr">
            <a:noFill/>
            <a:prstDash val="solid"/>
            <a:miter lim="800000"/>
          </a:ln>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CD81272-35E5-42D9-B3A1-199BD078E0F6}" type="datetime2">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2021年5月25日</a:t>
            </a:fld>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2162" name="灯片编号占位符 5"/>
          <p:cNvSpPr>
            <a:spLocks noGrp="1"/>
          </p:cNvSpPr>
          <p:nvPr>
            <p:ph type="sldNum"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indent="0" algn="ctr"/>
            <a:fld id="{9A0DB2DC-4C9A-4742-B13C-FB6460FD3503}" type="slidenum">
              <a:rPr lang="zh-CN" altLang="en-US" sz="1000" b="1" dirty="0">
                <a:latin typeface="Verdana" panose="020B0604030504040204" pitchFamily="34" charset="0"/>
                <a:ea typeface="宋体" panose="02010600030101010101" pitchFamily="2" charset="-122"/>
              </a:rPr>
              <a:t>86</a:t>
            </a:fld>
            <a:endParaRPr lang="zh-CN" altLang="en-US" sz="1000" b="1" dirty="0">
              <a:latin typeface="Verdana" panose="020B0604030504040204" pitchFamily="34" charset="0"/>
              <a:ea typeface="宋体" panose="02010600030101010101" pitchFamily="2" charset="-122"/>
            </a:endParaRPr>
          </a:p>
        </p:txBody>
      </p:sp>
      <p:sp>
        <p:nvSpPr>
          <p:cNvPr id="92163" name="Rectangle 2"/>
          <p:cNvSpPr>
            <a:spLocks noGrp="1"/>
          </p:cNvSpPr>
          <p:nvPr>
            <p:ph type="body" sz="half" idx="1"/>
          </p:nvPr>
        </p:nvSpPr>
        <p:spPr>
          <a:xfrm>
            <a:off x="1116013" y="2249488"/>
            <a:ext cx="7316787" cy="4608512"/>
          </a:xfrm>
        </p:spPr>
        <p:txBody>
          <a:bodyPr wrap="square" lIns="91440" tIns="45720" rIns="91440" bIns="45720" anchor="t"/>
          <a:lstStyle/>
          <a:p>
            <a:pPr>
              <a:buNone/>
            </a:pPr>
            <a:r>
              <a:rPr lang="en-US" altLang="zh-CN" sz="2400" dirty="0">
                <a:latin typeface="Times New Roman" panose="02020603050405020304" pitchFamily="18" charset="0"/>
              </a:rPr>
              <a:t>•</a:t>
            </a:r>
            <a:r>
              <a:rPr lang="zh-CN" altLang="en-US" sz="2400" dirty="0"/>
              <a:t>先用</a:t>
            </a:r>
            <a:r>
              <a:rPr lang="en-US" altLang="zh-CN" sz="2400" dirty="0"/>
              <a:t>GA</a:t>
            </a:r>
            <a:r>
              <a:rPr lang="zh-CN" altLang="en-US" sz="2400" dirty="0"/>
              <a:t>找出全局最优解的大概位置，然后采用</a:t>
            </a:r>
            <a:r>
              <a:rPr lang="en-US" altLang="zh-CN" sz="2400" dirty="0"/>
              <a:t>BP</a:t>
            </a:r>
            <a:r>
              <a:rPr lang="zh-CN" altLang="en-US" sz="2400" dirty="0"/>
              <a:t>算法微调得到全局最优解。</a:t>
            </a:r>
            <a:endParaRPr lang="zh-CN" altLang="en-US" sz="2000" dirty="0"/>
          </a:p>
        </p:txBody>
      </p:sp>
      <p:pic>
        <p:nvPicPr>
          <p:cNvPr id="92164" name="Picture 3"/>
          <p:cNvPicPr>
            <a:picLocks noGrp="1" noChangeAspect="1"/>
          </p:cNvPicPr>
          <p:nvPr>
            <p:ph sz="half" idx="2"/>
          </p:nvPr>
        </p:nvPicPr>
        <p:blipFill>
          <a:blip r:embed="rId2"/>
          <a:stretch>
            <a:fillRect/>
          </a:stretch>
        </p:blipFill>
        <p:spPr>
          <a:xfrm>
            <a:off x="611188" y="3933825"/>
            <a:ext cx="2447925" cy="641350"/>
          </a:xfrm>
        </p:spPr>
      </p:pic>
      <p:sp>
        <p:nvSpPr>
          <p:cNvPr id="92165" name="Text Box 4"/>
          <p:cNvSpPr txBox="1"/>
          <p:nvPr/>
        </p:nvSpPr>
        <p:spPr>
          <a:xfrm>
            <a:off x="1476375" y="368300"/>
            <a:ext cx="4511675" cy="641350"/>
          </a:xfrm>
          <a:prstGeom prst="rect">
            <a:avLst/>
          </a:prstGeom>
          <a:noFill/>
          <a:ln w="9525">
            <a:noFill/>
          </a:ln>
        </p:spPr>
        <p:txBody>
          <a:bodyPr wrap="none" anchor="t">
            <a:spAutoFit/>
          </a:bodyPr>
          <a:lstStyle/>
          <a:p>
            <a:r>
              <a:rPr lang="en-US" altLang="zh-CN" sz="3600" dirty="0">
                <a:solidFill>
                  <a:srgbClr val="FF6600"/>
                </a:solidFill>
                <a:latin typeface="Times New Roman" panose="02020603050405020304" pitchFamily="18" charset="0"/>
              </a:rPr>
              <a:t>1</a:t>
            </a:r>
            <a:r>
              <a:rPr lang="zh-CN" altLang="en-US" sz="3600" dirty="0">
                <a:solidFill>
                  <a:srgbClr val="FF6600"/>
                </a:solidFill>
                <a:latin typeface="Times New Roman" panose="02020603050405020304" pitchFamily="18" charset="0"/>
              </a:rPr>
              <a:t>、</a:t>
            </a:r>
            <a:r>
              <a:rPr lang="en-US" altLang="zh-CN" sz="3600" dirty="0">
                <a:solidFill>
                  <a:srgbClr val="FF6600"/>
                </a:solidFill>
                <a:latin typeface="Times New Roman" panose="02020603050405020304" pitchFamily="18" charset="0"/>
              </a:rPr>
              <a:t>GA</a:t>
            </a:r>
            <a:r>
              <a:rPr lang="zh-CN" altLang="en-US" sz="3600" dirty="0">
                <a:solidFill>
                  <a:srgbClr val="FF6600"/>
                </a:solidFill>
                <a:latin typeface="Times New Roman" panose="02020603050405020304" pitchFamily="18" charset="0"/>
              </a:rPr>
              <a:t>优化</a:t>
            </a:r>
            <a:r>
              <a:rPr lang="en-US" altLang="zh-CN" sz="3600" dirty="0">
                <a:solidFill>
                  <a:srgbClr val="FF6600"/>
                </a:solidFill>
                <a:latin typeface="Times New Roman" panose="02020603050405020304" pitchFamily="18" charset="0"/>
              </a:rPr>
              <a:t>NN</a:t>
            </a:r>
            <a:r>
              <a:rPr lang="zh-CN" altLang="en-US" sz="3600" dirty="0">
                <a:solidFill>
                  <a:srgbClr val="FF6600"/>
                </a:solidFill>
                <a:latin typeface="Times New Roman" panose="02020603050405020304" pitchFamily="18" charset="0"/>
              </a:rPr>
              <a:t>的权重</a:t>
            </a:r>
          </a:p>
        </p:txBody>
      </p:sp>
      <p:sp>
        <p:nvSpPr>
          <p:cNvPr id="92166" name="Rectangle 5"/>
          <p:cNvSpPr>
            <a:spLocks noGrp="1"/>
          </p:cNvSpPr>
          <p:nvPr>
            <p:ph type="title"/>
          </p:nvPr>
        </p:nvSpPr>
        <p:spPr>
          <a:xfrm>
            <a:off x="900113" y="1196975"/>
            <a:ext cx="6048375" cy="936625"/>
          </a:xfrm>
          <a:prstGeom prst="rect">
            <a:avLst/>
          </a:prstGeom>
          <a:noFill/>
          <a:ln>
            <a:noFill/>
          </a:ln>
        </p:spPr>
        <p:txBody>
          <a:bodyPr anchor="t"/>
          <a:lstStyle/>
          <a:p>
            <a:pPr>
              <a:buFont typeface="Wingdings" panose="05000000000000000000" pitchFamily="2" charset="2"/>
              <a:buChar char="n"/>
            </a:pPr>
            <a:r>
              <a:rPr lang="en-US" altLang="zh-CN" sz="2800" dirty="0">
                <a:solidFill>
                  <a:srgbClr val="0033CC"/>
                </a:solidFill>
              </a:rPr>
              <a:t>BP</a:t>
            </a:r>
            <a:r>
              <a:rPr lang="zh-CN" altLang="en-US" sz="2800" dirty="0">
                <a:solidFill>
                  <a:srgbClr val="0033CC"/>
                </a:solidFill>
              </a:rPr>
              <a:t>算法和</a:t>
            </a:r>
            <a:r>
              <a:rPr lang="en-US" altLang="zh-CN" sz="2800" dirty="0">
                <a:solidFill>
                  <a:srgbClr val="0033CC"/>
                </a:solidFill>
              </a:rPr>
              <a:t>GA</a:t>
            </a:r>
            <a:r>
              <a:rPr lang="zh-CN" altLang="en-US" sz="2800" dirty="0">
                <a:solidFill>
                  <a:srgbClr val="0033CC"/>
                </a:solidFill>
              </a:rPr>
              <a:t>算法结合：方法一</a:t>
            </a:r>
          </a:p>
        </p:txBody>
      </p:sp>
      <p:sp>
        <p:nvSpPr>
          <p:cNvPr id="92167" name="Line 6"/>
          <p:cNvSpPr/>
          <p:nvPr/>
        </p:nvSpPr>
        <p:spPr>
          <a:xfrm flipV="1">
            <a:off x="3779838" y="3284538"/>
            <a:ext cx="0" cy="2376487"/>
          </a:xfrm>
          <a:prstGeom prst="line">
            <a:avLst/>
          </a:prstGeom>
          <a:ln w="9525" cap="flat" cmpd="sng">
            <a:solidFill>
              <a:schemeClr val="tx1"/>
            </a:solidFill>
            <a:prstDash val="solid"/>
            <a:round/>
            <a:headEnd type="none" w="med" len="med"/>
            <a:tailEnd type="triangle" w="med" len="med"/>
          </a:ln>
        </p:spPr>
      </p:sp>
      <p:sp>
        <p:nvSpPr>
          <p:cNvPr id="92168" name="Line 7"/>
          <p:cNvSpPr/>
          <p:nvPr/>
        </p:nvSpPr>
        <p:spPr>
          <a:xfrm flipV="1">
            <a:off x="3779838" y="5661025"/>
            <a:ext cx="5329237" cy="0"/>
          </a:xfrm>
          <a:prstGeom prst="line">
            <a:avLst/>
          </a:prstGeom>
          <a:ln w="9525" cap="flat" cmpd="sng">
            <a:solidFill>
              <a:schemeClr val="tx1"/>
            </a:solidFill>
            <a:prstDash val="solid"/>
            <a:round/>
            <a:headEnd type="none" w="med" len="med"/>
            <a:tailEnd type="triangle" w="med" len="med"/>
          </a:ln>
        </p:spPr>
      </p:sp>
      <p:sp>
        <p:nvSpPr>
          <p:cNvPr id="92169" name="Freeform 8"/>
          <p:cNvSpPr/>
          <p:nvPr/>
        </p:nvSpPr>
        <p:spPr>
          <a:xfrm>
            <a:off x="3851275" y="3571875"/>
            <a:ext cx="4721225" cy="1928813"/>
          </a:xfrm>
          <a:custGeom>
            <a:avLst/>
            <a:gdLst/>
            <a:ahLst/>
            <a:cxnLst>
              <a:cxn ang="0">
                <a:pos x="0" y="7"/>
              </a:cxn>
              <a:cxn ang="0">
                <a:pos x="182" y="7"/>
              </a:cxn>
              <a:cxn ang="0">
                <a:pos x="318" y="7"/>
              </a:cxn>
              <a:cxn ang="0">
                <a:pos x="363" y="52"/>
              </a:cxn>
              <a:cxn ang="0">
                <a:pos x="499" y="52"/>
              </a:cxn>
              <a:cxn ang="0">
                <a:pos x="635" y="279"/>
              </a:cxn>
              <a:cxn ang="0">
                <a:pos x="726" y="370"/>
              </a:cxn>
              <a:cxn ang="0">
                <a:pos x="771" y="597"/>
              </a:cxn>
              <a:cxn ang="0">
                <a:pos x="771" y="687"/>
              </a:cxn>
              <a:cxn ang="0">
                <a:pos x="817" y="823"/>
              </a:cxn>
              <a:cxn ang="0">
                <a:pos x="998" y="1005"/>
              </a:cxn>
              <a:cxn ang="0">
                <a:pos x="1089" y="1050"/>
              </a:cxn>
              <a:cxn ang="0">
                <a:pos x="1225" y="1050"/>
              </a:cxn>
              <a:cxn ang="0">
                <a:pos x="1316" y="1096"/>
              </a:cxn>
              <a:cxn ang="0">
                <a:pos x="1633" y="1141"/>
              </a:cxn>
              <a:cxn ang="0">
                <a:pos x="1905" y="1141"/>
              </a:cxn>
              <a:cxn ang="0">
                <a:pos x="2087" y="1186"/>
              </a:cxn>
              <a:cxn ang="0">
                <a:pos x="2268" y="1186"/>
              </a:cxn>
              <a:cxn ang="0">
                <a:pos x="2404" y="1232"/>
              </a:cxn>
              <a:cxn ang="0">
                <a:pos x="2586" y="1232"/>
              </a:cxn>
              <a:cxn ang="0">
                <a:pos x="2767" y="1277"/>
              </a:cxn>
              <a:cxn ang="0">
                <a:pos x="2948" y="1277"/>
              </a:cxn>
            </a:cxnLst>
            <a:rect l="0" t="0" r="0" b="0"/>
            <a:pathLst>
              <a:path w="2948" h="1284">
                <a:moveTo>
                  <a:pt x="0" y="7"/>
                </a:moveTo>
                <a:cubicBezTo>
                  <a:pt x="64" y="7"/>
                  <a:pt x="129" y="7"/>
                  <a:pt x="182" y="7"/>
                </a:cubicBezTo>
                <a:cubicBezTo>
                  <a:pt x="235" y="7"/>
                  <a:pt x="288" y="0"/>
                  <a:pt x="318" y="7"/>
                </a:cubicBezTo>
                <a:cubicBezTo>
                  <a:pt x="348" y="14"/>
                  <a:pt x="333" y="45"/>
                  <a:pt x="363" y="52"/>
                </a:cubicBezTo>
                <a:cubicBezTo>
                  <a:pt x="393" y="59"/>
                  <a:pt x="454" y="14"/>
                  <a:pt x="499" y="52"/>
                </a:cubicBezTo>
                <a:cubicBezTo>
                  <a:pt x="544" y="90"/>
                  <a:pt x="597" y="226"/>
                  <a:pt x="635" y="279"/>
                </a:cubicBezTo>
                <a:cubicBezTo>
                  <a:pt x="673" y="332"/>
                  <a:pt x="703" y="317"/>
                  <a:pt x="726" y="370"/>
                </a:cubicBezTo>
                <a:cubicBezTo>
                  <a:pt x="749" y="423"/>
                  <a:pt x="764" y="544"/>
                  <a:pt x="771" y="597"/>
                </a:cubicBezTo>
                <a:cubicBezTo>
                  <a:pt x="778" y="650"/>
                  <a:pt x="763" y="649"/>
                  <a:pt x="771" y="687"/>
                </a:cubicBezTo>
                <a:cubicBezTo>
                  <a:pt x="779" y="725"/>
                  <a:pt x="779" y="770"/>
                  <a:pt x="817" y="823"/>
                </a:cubicBezTo>
                <a:cubicBezTo>
                  <a:pt x="855" y="876"/>
                  <a:pt x="953" y="967"/>
                  <a:pt x="998" y="1005"/>
                </a:cubicBezTo>
                <a:cubicBezTo>
                  <a:pt x="1043" y="1043"/>
                  <a:pt x="1051" y="1043"/>
                  <a:pt x="1089" y="1050"/>
                </a:cubicBezTo>
                <a:cubicBezTo>
                  <a:pt x="1127" y="1057"/>
                  <a:pt x="1187" y="1042"/>
                  <a:pt x="1225" y="1050"/>
                </a:cubicBezTo>
                <a:cubicBezTo>
                  <a:pt x="1263" y="1058"/>
                  <a:pt x="1248" y="1081"/>
                  <a:pt x="1316" y="1096"/>
                </a:cubicBezTo>
                <a:cubicBezTo>
                  <a:pt x="1384" y="1111"/>
                  <a:pt x="1535" y="1134"/>
                  <a:pt x="1633" y="1141"/>
                </a:cubicBezTo>
                <a:cubicBezTo>
                  <a:pt x="1731" y="1148"/>
                  <a:pt x="1829" y="1134"/>
                  <a:pt x="1905" y="1141"/>
                </a:cubicBezTo>
                <a:cubicBezTo>
                  <a:pt x="1981" y="1148"/>
                  <a:pt x="2026" y="1178"/>
                  <a:pt x="2087" y="1186"/>
                </a:cubicBezTo>
                <a:cubicBezTo>
                  <a:pt x="2148" y="1194"/>
                  <a:pt x="2215" y="1178"/>
                  <a:pt x="2268" y="1186"/>
                </a:cubicBezTo>
                <a:cubicBezTo>
                  <a:pt x="2321" y="1194"/>
                  <a:pt x="2351" y="1224"/>
                  <a:pt x="2404" y="1232"/>
                </a:cubicBezTo>
                <a:cubicBezTo>
                  <a:pt x="2457" y="1240"/>
                  <a:pt x="2526" y="1224"/>
                  <a:pt x="2586" y="1232"/>
                </a:cubicBezTo>
                <a:cubicBezTo>
                  <a:pt x="2646" y="1240"/>
                  <a:pt x="2707" y="1270"/>
                  <a:pt x="2767" y="1277"/>
                </a:cubicBezTo>
                <a:cubicBezTo>
                  <a:pt x="2827" y="1284"/>
                  <a:pt x="2918" y="1277"/>
                  <a:pt x="2948" y="1277"/>
                </a:cubicBezTo>
              </a:path>
            </a:pathLst>
          </a:custGeom>
          <a:noFill/>
          <a:ln w="28575" cap="flat" cmpd="sng">
            <a:solidFill>
              <a:srgbClr val="FF3300"/>
            </a:solidFill>
            <a:prstDash val="solid"/>
            <a:round/>
            <a:headEnd type="none" w="med" len="med"/>
            <a:tailEnd type="none" w="med" len="med"/>
          </a:ln>
        </p:spPr>
        <p:txBody>
          <a:bodyPr/>
          <a:lstStyle/>
          <a:p>
            <a:endParaRPr lang="zh-CN" altLang="en-US"/>
          </a:p>
        </p:txBody>
      </p:sp>
      <p:sp>
        <p:nvSpPr>
          <p:cNvPr id="92170" name="Freeform 9"/>
          <p:cNvSpPr/>
          <p:nvPr/>
        </p:nvSpPr>
        <p:spPr>
          <a:xfrm>
            <a:off x="3779838" y="3500438"/>
            <a:ext cx="3078162" cy="2143125"/>
          </a:xfrm>
          <a:custGeom>
            <a:avLst/>
            <a:gdLst/>
            <a:ahLst/>
            <a:cxnLst>
              <a:cxn ang="0">
                <a:pos x="0" y="8"/>
              </a:cxn>
              <a:cxn ang="0">
                <a:pos x="635" y="8"/>
              </a:cxn>
              <a:cxn ang="0">
                <a:pos x="726" y="54"/>
              </a:cxn>
              <a:cxn ang="0">
                <a:pos x="816" y="99"/>
              </a:cxn>
              <a:cxn ang="0">
                <a:pos x="862" y="235"/>
              </a:cxn>
              <a:cxn ang="0">
                <a:pos x="907" y="416"/>
              </a:cxn>
              <a:cxn ang="0">
                <a:pos x="907" y="553"/>
              </a:cxn>
              <a:cxn ang="0">
                <a:pos x="952" y="734"/>
              </a:cxn>
              <a:cxn ang="0">
                <a:pos x="998" y="961"/>
              </a:cxn>
              <a:cxn ang="0">
                <a:pos x="1088" y="1052"/>
              </a:cxn>
              <a:cxn ang="0">
                <a:pos x="1179" y="1097"/>
              </a:cxn>
              <a:cxn ang="0">
                <a:pos x="1361" y="1188"/>
              </a:cxn>
              <a:cxn ang="0">
                <a:pos x="1497" y="1188"/>
              </a:cxn>
              <a:cxn ang="0">
                <a:pos x="1587" y="1233"/>
              </a:cxn>
              <a:cxn ang="0">
                <a:pos x="1723" y="1233"/>
              </a:cxn>
              <a:cxn ang="0">
                <a:pos x="1814" y="1278"/>
              </a:cxn>
              <a:cxn ang="0">
                <a:pos x="1859" y="1324"/>
              </a:cxn>
              <a:cxn ang="0">
                <a:pos x="1950" y="1278"/>
              </a:cxn>
            </a:cxnLst>
            <a:rect l="0" t="0" r="0" b="0"/>
            <a:pathLst>
              <a:path w="1950" h="1324">
                <a:moveTo>
                  <a:pt x="0" y="8"/>
                </a:moveTo>
                <a:cubicBezTo>
                  <a:pt x="257" y="4"/>
                  <a:pt x="514" y="0"/>
                  <a:pt x="635" y="8"/>
                </a:cubicBezTo>
                <a:cubicBezTo>
                  <a:pt x="756" y="16"/>
                  <a:pt x="696" y="39"/>
                  <a:pt x="726" y="54"/>
                </a:cubicBezTo>
                <a:cubicBezTo>
                  <a:pt x="756" y="69"/>
                  <a:pt x="793" y="69"/>
                  <a:pt x="816" y="99"/>
                </a:cubicBezTo>
                <a:cubicBezTo>
                  <a:pt x="839" y="129"/>
                  <a:pt x="847" y="182"/>
                  <a:pt x="862" y="235"/>
                </a:cubicBezTo>
                <a:cubicBezTo>
                  <a:pt x="877" y="288"/>
                  <a:pt x="900" y="363"/>
                  <a:pt x="907" y="416"/>
                </a:cubicBezTo>
                <a:cubicBezTo>
                  <a:pt x="914" y="469"/>
                  <a:pt x="900" y="500"/>
                  <a:pt x="907" y="553"/>
                </a:cubicBezTo>
                <a:cubicBezTo>
                  <a:pt x="914" y="606"/>
                  <a:pt x="937" y="666"/>
                  <a:pt x="952" y="734"/>
                </a:cubicBezTo>
                <a:cubicBezTo>
                  <a:pt x="967" y="802"/>
                  <a:pt x="975" y="908"/>
                  <a:pt x="998" y="961"/>
                </a:cubicBezTo>
                <a:cubicBezTo>
                  <a:pt x="1021" y="1014"/>
                  <a:pt x="1058" y="1029"/>
                  <a:pt x="1088" y="1052"/>
                </a:cubicBezTo>
                <a:cubicBezTo>
                  <a:pt x="1118" y="1075"/>
                  <a:pt x="1133" y="1074"/>
                  <a:pt x="1179" y="1097"/>
                </a:cubicBezTo>
                <a:cubicBezTo>
                  <a:pt x="1225" y="1120"/>
                  <a:pt x="1308" y="1173"/>
                  <a:pt x="1361" y="1188"/>
                </a:cubicBezTo>
                <a:cubicBezTo>
                  <a:pt x="1414" y="1203"/>
                  <a:pt x="1459" y="1180"/>
                  <a:pt x="1497" y="1188"/>
                </a:cubicBezTo>
                <a:cubicBezTo>
                  <a:pt x="1535" y="1196"/>
                  <a:pt x="1549" y="1226"/>
                  <a:pt x="1587" y="1233"/>
                </a:cubicBezTo>
                <a:cubicBezTo>
                  <a:pt x="1625" y="1240"/>
                  <a:pt x="1685" y="1226"/>
                  <a:pt x="1723" y="1233"/>
                </a:cubicBezTo>
                <a:cubicBezTo>
                  <a:pt x="1761" y="1240"/>
                  <a:pt x="1791" y="1263"/>
                  <a:pt x="1814" y="1278"/>
                </a:cubicBezTo>
                <a:cubicBezTo>
                  <a:pt x="1837" y="1293"/>
                  <a:pt x="1836" y="1324"/>
                  <a:pt x="1859" y="1324"/>
                </a:cubicBezTo>
                <a:cubicBezTo>
                  <a:pt x="1882" y="1324"/>
                  <a:pt x="1916" y="1301"/>
                  <a:pt x="1950" y="1278"/>
                </a:cubicBezTo>
              </a:path>
            </a:pathLst>
          </a:custGeom>
          <a:noFill/>
          <a:ln w="38100" cap="flat" cmpd="sng">
            <a:solidFill>
              <a:schemeClr val="hlink"/>
            </a:solidFill>
            <a:prstDash val="solid"/>
            <a:round/>
            <a:headEnd type="none" w="med" len="med"/>
            <a:tailEnd type="none" w="med" len="med"/>
          </a:ln>
        </p:spPr>
        <p:txBody>
          <a:bodyPr/>
          <a:lstStyle/>
          <a:p>
            <a:endParaRPr lang="zh-CN" altLang="en-US"/>
          </a:p>
        </p:txBody>
      </p:sp>
      <p:sp>
        <p:nvSpPr>
          <p:cNvPr id="92171" name="Line 10"/>
          <p:cNvSpPr/>
          <p:nvPr/>
        </p:nvSpPr>
        <p:spPr>
          <a:xfrm>
            <a:off x="5075238" y="3284538"/>
            <a:ext cx="0" cy="2376487"/>
          </a:xfrm>
          <a:prstGeom prst="line">
            <a:avLst/>
          </a:prstGeom>
          <a:ln w="9525" cap="flat" cmpd="sng">
            <a:solidFill>
              <a:schemeClr val="tx1"/>
            </a:solidFill>
            <a:prstDash val="dash"/>
            <a:round/>
            <a:headEnd type="none" w="med" len="med"/>
            <a:tailEnd type="none" w="med" len="med"/>
          </a:ln>
        </p:spPr>
      </p:sp>
      <p:sp>
        <p:nvSpPr>
          <p:cNvPr id="92172" name="Text Box 11"/>
          <p:cNvSpPr txBox="1"/>
          <p:nvPr/>
        </p:nvSpPr>
        <p:spPr>
          <a:xfrm>
            <a:off x="5940425" y="3429000"/>
            <a:ext cx="962025" cy="376238"/>
          </a:xfrm>
          <a:prstGeom prst="rect">
            <a:avLst/>
          </a:prstGeom>
          <a:noFill/>
          <a:ln w="9525" cap="flat" cmpd="sng">
            <a:solidFill>
              <a:schemeClr val="hlink"/>
            </a:solidFill>
            <a:prstDash val="solid"/>
            <a:miter/>
            <a:headEnd type="none" w="med" len="med"/>
            <a:tailEnd type="none" w="med" len="med"/>
          </a:ln>
        </p:spPr>
        <p:txBody>
          <a:bodyPr anchor="t">
            <a:spAutoFit/>
          </a:bodyPr>
          <a:lstStyle/>
          <a:p>
            <a:r>
              <a:rPr lang="en-US" altLang="zh-CN" dirty="0">
                <a:latin typeface="Arial" panose="020B0604020202020204" pitchFamily="34" charset="0"/>
              </a:rPr>
              <a:t>GA+BP</a:t>
            </a:r>
          </a:p>
        </p:txBody>
      </p:sp>
      <p:sp>
        <p:nvSpPr>
          <p:cNvPr id="92173" name="Line 12"/>
          <p:cNvSpPr/>
          <p:nvPr/>
        </p:nvSpPr>
        <p:spPr>
          <a:xfrm flipH="1">
            <a:off x="5292725" y="3716338"/>
            <a:ext cx="576263" cy="144462"/>
          </a:xfrm>
          <a:prstGeom prst="line">
            <a:avLst/>
          </a:prstGeom>
          <a:ln w="9525" cap="flat" cmpd="sng">
            <a:solidFill>
              <a:schemeClr val="tx1"/>
            </a:solidFill>
            <a:prstDash val="solid"/>
            <a:round/>
            <a:headEnd type="none" w="med" len="med"/>
            <a:tailEnd type="triangle" w="med" len="med"/>
          </a:ln>
        </p:spPr>
      </p:sp>
      <p:sp>
        <p:nvSpPr>
          <p:cNvPr id="92174" name="Text Box 13"/>
          <p:cNvSpPr txBox="1"/>
          <p:nvPr/>
        </p:nvSpPr>
        <p:spPr>
          <a:xfrm>
            <a:off x="6084888" y="4508500"/>
            <a:ext cx="523875" cy="376238"/>
          </a:xfrm>
          <a:prstGeom prst="rect">
            <a:avLst/>
          </a:prstGeom>
          <a:noFill/>
          <a:ln w="9525" cap="flat" cmpd="sng">
            <a:solidFill>
              <a:srgbClr val="FF3300"/>
            </a:solidFill>
            <a:prstDash val="solid"/>
            <a:miter/>
            <a:headEnd type="none" w="med" len="med"/>
            <a:tailEnd type="none" w="med" len="med"/>
          </a:ln>
        </p:spPr>
        <p:txBody>
          <a:bodyPr wrap="none" anchor="t">
            <a:spAutoFit/>
          </a:bodyPr>
          <a:lstStyle/>
          <a:p>
            <a:r>
              <a:rPr lang="en-US" altLang="zh-CN" dirty="0">
                <a:latin typeface="Arial" panose="020B0604020202020204" pitchFamily="34" charset="0"/>
              </a:rPr>
              <a:t>GA</a:t>
            </a:r>
          </a:p>
        </p:txBody>
      </p:sp>
      <p:sp>
        <p:nvSpPr>
          <p:cNvPr id="92175" name="Line 14"/>
          <p:cNvSpPr/>
          <p:nvPr/>
        </p:nvSpPr>
        <p:spPr>
          <a:xfrm flipH="1">
            <a:off x="5148263" y="4724400"/>
            <a:ext cx="865187" cy="71438"/>
          </a:xfrm>
          <a:prstGeom prst="line">
            <a:avLst/>
          </a:prstGeom>
          <a:ln w="9525" cap="flat" cmpd="sng">
            <a:solidFill>
              <a:schemeClr val="tx1"/>
            </a:solidFill>
            <a:prstDash val="solid"/>
            <a:round/>
            <a:headEnd type="none" w="med" len="med"/>
            <a:tailEnd type="triangle" w="med" len="med"/>
          </a:ln>
        </p:spPr>
      </p:sp>
      <p:sp>
        <p:nvSpPr>
          <p:cNvPr id="92176" name="Text Box 15"/>
          <p:cNvSpPr txBox="1"/>
          <p:nvPr/>
        </p:nvSpPr>
        <p:spPr>
          <a:xfrm>
            <a:off x="4643438" y="5805488"/>
            <a:ext cx="879475" cy="376237"/>
          </a:xfrm>
          <a:prstGeom prst="rect">
            <a:avLst/>
          </a:prstGeom>
          <a:noFill/>
          <a:ln w="9525" cap="flat" cmpd="sng">
            <a:solidFill>
              <a:schemeClr val="tx1"/>
            </a:solidFill>
            <a:prstDash val="solid"/>
            <a:miter/>
            <a:headEnd type="none" w="med" len="med"/>
            <a:tailEnd type="none" w="med" len="med"/>
          </a:ln>
        </p:spPr>
        <p:txBody>
          <a:bodyPr wrap="none" anchor="t">
            <a:spAutoFit/>
          </a:bodyPr>
          <a:lstStyle/>
          <a:p>
            <a:r>
              <a:rPr lang="zh-CN" altLang="en-US" dirty="0">
                <a:latin typeface="Arial" panose="020B0604020202020204" pitchFamily="34" charset="0"/>
              </a:rPr>
              <a:t>转换点</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txBox="1">
            <a:spLocks noGrp="1"/>
          </p:cNvSpPr>
          <p:nvPr>
            <p:ph type="dt" sz="half"/>
          </p:nvPr>
        </p:nvSpPr>
        <p:spPr bwMode="auto">
          <a:xfrm>
            <a:off x="5791200" y="6530975"/>
            <a:ext cx="2895600" cy="276225"/>
          </a:xfrm>
          <a:prstGeom prst="rect">
            <a:avLst/>
          </a:prstGeom>
          <a:noFill/>
          <a:ln w="9525" cap="flat" cmpd="sng" algn="ctr">
            <a:noFill/>
            <a:prstDash val="solid"/>
            <a:miter lim="800000"/>
          </a:ln>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30BE6C4-9845-49E8-98B7-CE9326BADF4F}" type="datetime2">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2021年5月25日</a:t>
            </a:fld>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3186" name="灯片编号占位符 5"/>
          <p:cNvSpPr>
            <a:spLocks noGrp="1"/>
          </p:cNvSpPr>
          <p:nvPr>
            <p:ph type="sldNum"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indent="0" algn="ctr"/>
            <a:fld id="{9A0DB2DC-4C9A-4742-B13C-FB6460FD3503}" type="slidenum">
              <a:rPr lang="zh-CN" altLang="en-US" sz="1000" b="1" dirty="0">
                <a:latin typeface="Verdana" panose="020B0604030504040204" pitchFamily="34" charset="0"/>
                <a:ea typeface="宋体" panose="02010600030101010101" pitchFamily="2" charset="-122"/>
              </a:rPr>
              <a:t>87</a:t>
            </a:fld>
            <a:endParaRPr lang="zh-CN" altLang="en-US" sz="1000" b="1" dirty="0">
              <a:latin typeface="Verdana" panose="020B0604030504040204" pitchFamily="34" charset="0"/>
              <a:ea typeface="宋体" panose="02010600030101010101" pitchFamily="2" charset="-122"/>
            </a:endParaRPr>
          </a:p>
        </p:txBody>
      </p:sp>
      <p:sp>
        <p:nvSpPr>
          <p:cNvPr id="93187" name="Text Box 5"/>
          <p:cNvSpPr txBox="1"/>
          <p:nvPr/>
        </p:nvSpPr>
        <p:spPr>
          <a:xfrm>
            <a:off x="1476375" y="368300"/>
            <a:ext cx="4895850" cy="641350"/>
          </a:xfrm>
          <a:prstGeom prst="rect">
            <a:avLst/>
          </a:prstGeom>
          <a:noFill/>
          <a:ln w="9525">
            <a:noFill/>
          </a:ln>
        </p:spPr>
        <p:txBody>
          <a:bodyPr anchor="t">
            <a:spAutoFit/>
          </a:bodyPr>
          <a:lstStyle/>
          <a:p>
            <a:r>
              <a:rPr lang="en-US" altLang="zh-CN" sz="3600" dirty="0">
                <a:solidFill>
                  <a:srgbClr val="FF6600"/>
                </a:solidFill>
                <a:latin typeface="Times New Roman" panose="02020603050405020304" pitchFamily="18" charset="0"/>
              </a:rPr>
              <a:t>1</a:t>
            </a:r>
            <a:r>
              <a:rPr lang="zh-CN" altLang="en-US" sz="3600" dirty="0">
                <a:solidFill>
                  <a:srgbClr val="FF6600"/>
                </a:solidFill>
                <a:latin typeface="Times New Roman" panose="02020603050405020304" pitchFamily="18" charset="0"/>
              </a:rPr>
              <a:t>、</a:t>
            </a:r>
            <a:r>
              <a:rPr lang="en-US" altLang="zh-CN" sz="3600" dirty="0">
                <a:solidFill>
                  <a:srgbClr val="FF6600"/>
                </a:solidFill>
                <a:latin typeface="Times New Roman" panose="02020603050405020304" pitchFamily="18" charset="0"/>
              </a:rPr>
              <a:t>GA</a:t>
            </a:r>
            <a:r>
              <a:rPr lang="zh-CN" altLang="en-US" sz="3600" dirty="0">
                <a:solidFill>
                  <a:srgbClr val="FF6600"/>
                </a:solidFill>
                <a:latin typeface="Times New Roman" panose="02020603050405020304" pitchFamily="18" charset="0"/>
              </a:rPr>
              <a:t>优化</a:t>
            </a:r>
            <a:r>
              <a:rPr lang="en-US" altLang="zh-CN" sz="3600" dirty="0">
                <a:solidFill>
                  <a:srgbClr val="FF6600"/>
                </a:solidFill>
                <a:latin typeface="Times New Roman" panose="02020603050405020304" pitchFamily="18" charset="0"/>
              </a:rPr>
              <a:t>NN</a:t>
            </a:r>
            <a:r>
              <a:rPr lang="zh-CN" altLang="en-US" sz="3600" dirty="0">
                <a:solidFill>
                  <a:srgbClr val="FF6600"/>
                </a:solidFill>
                <a:latin typeface="Times New Roman" panose="02020603050405020304" pitchFamily="18" charset="0"/>
              </a:rPr>
              <a:t>的权重</a:t>
            </a:r>
          </a:p>
        </p:txBody>
      </p:sp>
      <p:sp>
        <p:nvSpPr>
          <p:cNvPr id="93188" name="Rectangle 6"/>
          <p:cNvSpPr>
            <a:spLocks noGrp="1"/>
          </p:cNvSpPr>
          <p:nvPr>
            <p:ph type="title"/>
          </p:nvPr>
        </p:nvSpPr>
        <p:spPr>
          <a:xfrm>
            <a:off x="900113" y="1196975"/>
            <a:ext cx="6048375" cy="936625"/>
          </a:xfrm>
          <a:prstGeom prst="rect">
            <a:avLst/>
          </a:prstGeom>
          <a:noFill/>
          <a:ln>
            <a:noFill/>
          </a:ln>
        </p:spPr>
        <p:txBody>
          <a:bodyPr anchor="t"/>
          <a:lstStyle/>
          <a:p>
            <a:pPr>
              <a:buFont typeface="Wingdings" panose="05000000000000000000" pitchFamily="2" charset="2"/>
              <a:buChar char="n"/>
            </a:pPr>
            <a:r>
              <a:rPr lang="en-US" altLang="zh-CN" sz="2800" dirty="0">
                <a:solidFill>
                  <a:srgbClr val="0033CC"/>
                </a:solidFill>
              </a:rPr>
              <a:t>BP</a:t>
            </a:r>
            <a:r>
              <a:rPr lang="zh-CN" altLang="en-US" sz="2800" dirty="0">
                <a:solidFill>
                  <a:srgbClr val="0033CC"/>
                </a:solidFill>
              </a:rPr>
              <a:t>算法和</a:t>
            </a:r>
            <a:r>
              <a:rPr lang="en-US" altLang="zh-CN" sz="2800" dirty="0">
                <a:solidFill>
                  <a:srgbClr val="0033CC"/>
                </a:solidFill>
              </a:rPr>
              <a:t>GA</a:t>
            </a:r>
            <a:r>
              <a:rPr lang="zh-CN" altLang="en-US" sz="2800" dirty="0">
                <a:solidFill>
                  <a:srgbClr val="0033CC"/>
                </a:solidFill>
              </a:rPr>
              <a:t>算法结合：方法二</a:t>
            </a:r>
          </a:p>
        </p:txBody>
      </p:sp>
      <p:sp>
        <p:nvSpPr>
          <p:cNvPr id="93189" name="Rectangle 9"/>
          <p:cNvSpPr>
            <a:spLocks noGrp="1"/>
          </p:cNvSpPr>
          <p:nvPr>
            <p:ph type="body" sz="half" idx="1"/>
          </p:nvPr>
        </p:nvSpPr>
        <p:spPr>
          <a:xfrm>
            <a:off x="1130300" y="2254250"/>
            <a:ext cx="7316788" cy="3889375"/>
          </a:xfrm>
        </p:spPr>
        <p:txBody>
          <a:bodyPr wrap="square" lIns="91440" tIns="45720" rIns="91440" bIns="45720" anchor="t"/>
          <a:lstStyle/>
          <a:p>
            <a:pPr>
              <a:buNone/>
            </a:pPr>
            <a:r>
              <a:rPr lang="zh-CN" altLang="en-US" sz="1800" dirty="0"/>
              <a:t>交替使用</a:t>
            </a:r>
            <a:r>
              <a:rPr lang="en-US" altLang="zh-CN" sz="1800" dirty="0"/>
              <a:t>BP</a:t>
            </a:r>
            <a:r>
              <a:rPr lang="zh-CN" altLang="en-US" sz="1800" dirty="0"/>
              <a:t>和</a:t>
            </a:r>
            <a:r>
              <a:rPr lang="en-US" altLang="zh-CN" sz="1800" dirty="0"/>
              <a:t>GA</a:t>
            </a:r>
          </a:p>
          <a:p>
            <a:pPr>
              <a:buNone/>
            </a:pPr>
            <a:r>
              <a:rPr lang="zh-CN" altLang="en-US" sz="1800" dirty="0"/>
              <a:t>第一步</a:t>
            </a:r>
            <a:r>
              <a:rPr lang="en-US" altLang="zh-CN" sz="1800" dirty="0"/>
              <a:t>:</a:t>
            </a:r>
            <a:r>
              <a:rPr lang="zh-CN" altLang="en-US" sz="1800" dirty="0"/>
              <a:t>利用</a:t>
            </a:r>
            <a:r>
              <a:rPr lang="en-US" altLang="zh-CN" sz="1800" dirty="0"/>
              <a:t>GA</a:t>
            </a:r>
            <a:r>
              <a:rPr lang="zh-CN" altLang="en-US" sz="1800" dirty="0"/>
              <a:t>找出一个最优解；</a:t>
            </a:r>
          </a:p>
          <a:p>
            <a:pPr>
              <a:buNone/>
            </a:pPr>
            <a:r>
              <a:rPr lang="zh-CN" altLang="en-US" sz="1800" dirty="0"/>
              <a:t>第二步：利用</a:t>
            </a:r>
            <a:r>
              <a:rPr lang="en-US" altLang="zh-CN" sz="1800" dirty="0"/>
              <a:t>BP</a:t>
            </a:r>
            <a:r>
              <a:rPr lang="zh-CN" altLang="en-US" sz="1800" dirty="0"/>
              <a:t>对该最优解进行微调；</a:t>
            </a:r>
          </a:p>
          <a:p>
            <a:pPr>
              <a:buNone/>
            </a:pPr>
            <a:r>
              <a:rPr lang="zh-CN" altLang="en-US" sz="1800" dirty="0"/>
              <a:t>第三步：如果发现微调后的最优解不够理想，则返回第一步；否则停止。</a:t>
            </a:r>
          </a:p>
          <a:p>
            <a:pPr>
              <a:buNone/>
            </a:pPr>
            <a:endParaRPr lang="zh-CN" altLang="en-US" sz="1800" dirty="0"/>
          </a:p>
        </p:txBody>
      </p:sp>
      <p:pic>
        <p:nvPicPr>
          <p:cNvPr id="93190" name="Picture 10"/>
          <p:cNvPicPr>
            <a:picLocks noGrp="1" noChangeAspect="1"/>
          </p:cNvPicPr>
          <p:nvPr>
            <p:ph sz="half" idx="2"/>
          </p:nvPr>
        </p:nvPicPr>
        <p:blipFill>
          <a:blip r:embed="rId2"/>
          <a:stretch>
            <a:fillRect/>
          </a:stretch>
        </p:blipFill>
        <p:spPr>
          <a:xfrm>
            <a:off x="2268538" y="4292600"/>
            <a:ext cx="5111750" cy="1235075"/>
          </a:xfrm>
        </p:spPr>
      </p:pic>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p:nvPr>
        </p:nvSpPr>
        <p:spPr bwMode="auto">
          <a:xfrm>
            <a:off x="5791200" y="6530975"/>
            <a:ext cx="2895600" cy="276225"/>
          </a:xfrm>
          <a:prstGeom prst="rect">
            <a:avLst/>
          </a:prstGeom>
          <a:noFill/>
          <a:ln w="9525" cap="flat" cmpd="sng" algn="ctr">
            <a:noFill/>
            <a:prstDash val="solid"/>
            <a:miter lim="800000"/>
          </a:ln>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FBCBFA3-524C-458F-B582-733A0A35C253}" type="datetime2">
              <a:rPr kumimoji="0" lang="zh-CN" altLang="en-US"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2021年5月25日</a:t>
            </a:fld>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4210" name="灯片编号占位符 4"/>
          <p:cNvSpPr>
            <a:spLocks noGrp="1"/>
          </p:cNvSpPr>
          <p:nvPr>
            <p:ph type="sldNum" sz="quarter" idx="11"/>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indent="0" algn="ctr"/>
            <a:fld id="{9A0DB2DC-4C9A-4742-B13C-FB6460FD3503}" type="slidenum">
              <a:rPr lang="zh-CN" altLang="en-US" sz="1000" b="1" dirty="0">
                <a:latin typeface="Verdana" panose="020B0604030504040204" pitchFamily="34" charset="0"/>
                <a:ea typeface="宋体" panose="02010600030101010101" pitchFamily="2" charset="-122"/>
              </a:rPr>
              <a:t>88</a:t>
            </a:fld>
            <a:endParaRPr lang="zh-CN" altLang="en-US" sz="1000" b="1" dirty="0">
              <a:latin typeface="Verdana" panose="020B0604030504040204" pitchFamily="34" charset="0"/>
              <a:ea typeface="宋体" panose="02010600030101010101" pitchFamily="2" charset="-122"/>
            </a:endParaRPr>
          </a:p>
        </p:txBody>
      </p:sp>
      <p:sp>
        <p:nvSpPr>
          <p:cNvPr id="94211" name="Rectangle 3"/>
          <p:cNvSpPr>
            <a:spLocks noGrp="1"/>
          </p:cNvSpPr>
          <p:nvPr>
            <p:ph idx="1"/>
          </p:nvPr>
        </p:nvSpPr>
        <p:spPr>
          <a:xfrm>
            <a:off x="827088" y="1341438"/>
            <a:ext cx="7489825" cy="4608512"/>
          </a:xfrm>
        </p:spPr>
        <p:txBody>
          <a:bodyPr wrap="square" lIns="91440" tIns="45720" rIns="91440" bIns="45720" anchor="t"/>
          <a:lstStyle/>
          <a:p>
            <a:pPr>
              <a:buClr>
                <a:schemeClr val="tx2"/>
              </a:buClr>
            </a:pPr>
            <a:r>
              <a:rPr lang="zh-CN" altLang="en-US" sz="2400" dirty="0">
                <a:solidFill>
                  <a:srgbClr val="0033CC"/>
                </a:solidFill>
              </a:rPr>
              <a:t>算法：</a:t>
            </a:r>
          </a:p>
          <a:p>
            <a:pPr>
              <a:buNone/>
            </a:pPr>
            <a:r>
              <a:rPr lang="en-US" altLang="zh-CN" sz="2400" dirty="0"/>
              <a:t>1.</a:t>
            </a:r>
            <a:r>
              <a:rPr lang="zh-CN" altLang="en-US" sz="2400" dirty="0"/>
              <a:t>随机产生一个具有</a:t>
            </a:r>
            <a:r>
              <a:rPr lang="en-US" altLang="zh-CN" sz="2400" dirty="0"/>
              <a:t>N</a:t>
            </a:r>
            <a:r>
              <a:rPr lang="zh-CN" altLang="en-US" sz="2400" dirty="0"/>
              <a:t>个个体的初始群体；</a:t>
            </a:r>
          </a:p>
          <a:p>
            <a:pPr>
              <a:buNone/>
            </a:pPr>
            <a:r>
              <a:rPr lang="en-US" altLang="zh-CN" sz="2400" dirty="0"/>
              <a:t>2.</a:t>
            </a:r>
            <a:r>
              <a:rPr lang="zh-CN" altLang="en-US" sz="2400" dirty="0"/>
              <a:t>计算每个个体的适应值，如果有一个个体的适应度满足精度要求，则结束，否则进行下一步；</a:t>
            </a:r>
          </a:p>
          <a:p>
            <a:pPr>
              <a:buNone/>
            </a:pPr>
            <a:r>
              <a:rPr lang="en-US" altLang="zh-CN" sz="2400" dirty="0"/>
              <a:t>3.</a:t>
            </a:r>
            <a:r>
              <a:rPr lang="zh-CN" altLang="en-US" sz="2400" dirty="0"/>
              <a:t>按适应度比例挑选出父本群体；</a:t>
            </a:r>
          </a:p>
          <a:p>
            <a:pPr>
              <a:buNone/>
            </a:pPr>
            <a:r>
              <a:rPr lang="en-US" altLang="zh-CN" sz="2400" dirty="0"/>
              <a:t>4.</a:t>
            </a:r>
            <a:r>
              <a:rPr lang="zh-CN" altLang="en-US" sz="2400" dirty="0"/>
              <a:t>对父本群体进行杂交、变异操作得到新的群体；</a:t>
            </a:r>
          </a:p>
          <a:p>
            <a:pPr>
              <a:buNone/>
            </a:pPr>
            <a:r>
              <a:rPr lang="en-US" altLang="zh-CN" sz="2400" dirty="0"/>
              <a:t>5.</a:t>
            </a:r>
            <a:r>
              <a:rPr lang="zh-CN" altLang="en-US" sz="2400" dirty="0"/>
              <a:t>找出当前群体中适应度最大的个体</a:t>
            </a:r>
            <a:r>
              <a:rPr lang="en-US" altLang="zh-CN" sz="2400" dirty="0"/>
              <a:t>best</a:t>
            </a:r>
            <a:r>
              <a:rPr lang="zh-CN" altLang="en-US" sz="2400" dirty="0"/>
              <a:t>；</a:t>
            </a:r>
          </a:p>
          <a:p>
            <a:pPr>
              <a:buNone/>
            </a:pPr>
            <a:r>
              <a:rPr lang="en-US" altLang="zh-CN" sz="2400" dirty="0"/>
              <a:t>6.</a:t>
            </a:r>
            <a:r>
              <a:rPr lang="zh-CN" altLang="en-US" sz="2400" dirty="0"/>
              <a:t>对</a:t>
            </a:r>
            <a:r>
              <a:rPr lang="en-US" altLang="zh-CN" sz="2400" dirty="0"/>
              <a:t>best</a:t>
            </a:r>
            <a:r>
              <a:rPr lang="zh-CN" altLang="en-US" sz="2400" dirty="0"/>
              <a:t>用</a:t>
            </a:r>
            <a:r>
              <a:rPr lang="en-US" altLang="zh-CN" sz="2400" dirty="0"/>
              <a:t>BP</a:t>
            </a:r>
            <a:r>
              <a:rPr lang="zh-CN" altLang="en-US" sz="2400" dirty="0"/>
              <a:t>进行一到二次学习，得</a:t>
            </a:r>
            <a:r>
              <a:rPr lang="en-US" altLang="zh-CN" sz="2400" dirty="0"/>
              <a:t>best</a:t>
            </a:r>
            <a:r>
              <a:rPr lang="en-US" altLang="zh-CN" sz="2400" dirty="0">
                <a:latin typeface="Times New Roman" panose="02020603050405020304" pitchFamily="18" charset="0"/>
              </a:rPr>
              <a:t>’</a:t>
            </a:r>
            <a:r>
              <a:rPr lang="zh-CN" altLang="en-US" sz="2400" dirty="0"/>
              <a:t>；</a:t>
            </a:r>
          </a:p>
          <a:p>
            <a:pPr>
              <a:buNone/>
            </a:pPr>
            <a:r>
              <a:rPr lang="en-US" altLang="zh-CN" sz="2400" dirty="0"/>
              <a:t>7.</a:t>
            </a:r>
            <a:r>
              <a:rPr lang="zh-CN" altLang="en-US" sz="2400" dirty="0"/>
              <a:t>用</a:t>
            </a:r>
            <a:r>
              <a:rPr lang="en-US" altLang="zh-CN" sz="2400" dirty="0"/>
              <a:t>best</a:t>
            </a:r>
            <a:r>
              <a:rPr lang="en-US" altLang="zh-CN" sz="2400" dirty="0">
                <a:latin typeface="Times New Roman" panose="02020603050405020304" pitchFamily="18" charset="0"/>
              </a:rPr>
              <a:t>’</a:t>
            </a:r>
            <a:r>
              <a:rPr lang="zh-CN" altLang="en-US" sz="2400" dirty="0"/>
              <a:t>替代</a:t>
            </a:r>
            <a:r>
              <a:rPr lang="en-US" altLang="zh-CN" sz="2400" dirty="0"/>
              <a:t>best</a:t>
            </a:r>
            <a:r>
              <a:rPr lang="zh-CN" altLang="en-US" sz="2400" dirty="0"/>
              <a:t>，转向</a:t>
            </a:r>
            <a:r>
              <a:rPr lang="en-US" altLang="zh-CN" sz="2400" dirty="0"/>
              <a:t>2</a:t>
            </a:r>
            <a:r>
              <a:rPr lang="zh-CN" altLang="en-US" sz="2400" dirty="0"/>
              <a:t>；</a:t>
            </a:r>
          </a:p>
          <a:p>
            <a:pPr>
              <a:buNone/>
            </a:pPr>
            <a:endParaRPr lang="zh-CN" altLang="en-US" sz="2400" dirty="0"/>
          </a:p>
        </p:txBody>
      </p:sp>
      <p:sp>
        <p:nvSpPr>
          <p:cNvPr id="94212" name="Text Box 4"/>
          <p:cNvSpPr txBox="1"/>
          <p:nvPr/>
        </p:nvSpPr>
        <p:spPr>
          <a:xfrm>
            <a:off x="1476375" y="368300"/>
            <a:ext cx="4895850" cy="641350"/>
          </a:xfrm>
          <a:prstGeom prst="rect">
            <a:avLst/>
          </a:prstGeom>
          <a:noFill/>
          <a:ln w="9525">
            <a:noFill/>
          </a:ln>
        </p:spPr>
        <p:txBody>
          <a:bodyPr anchor="t">
            <a:spAutoFit/>
          </a:bodyPr>
          <a:lstStyle/>
          <a:p>
            <a:r>
              <a:rPr lang="en-US" altLang="zh-CN" sz="3600" dirty="0">
                <a:solidFill>
                  <a:srgbClr val="FF6600"/>
                </a:solidFill>
                <a:latin typeface="Times New Roman" panose="02020603050405020304" pitchFamily="18" charset="0"/>
              </a:rPr>
              <a:t>1</a:t>
            </a:r>
            <a:r>
              <a:rPr lang="zh-CN" altLang="en-US" sz="3600" dirty="0">
                <a:solidFill>
                  <a:srgbClr val="FF6600"/>
                </a:solidFill>
                <a:latin typeface="Times New Roman" panose="02020603050405020304" pitchFamily="18" charset="0"/>
              </a:rPr>
              <a:t>、</a:t>
            </a:r>
            <a:r>
              <a:rPr lang="en-US" altLang="zh-CN" sz="3600" dirty="0">
                <a:solidFill>
                  <a:srgbClr val="FF6600"/>
                </a:solidFill>
                <a:latin typeface="Times New Roman" panose="02020603050405020304" pitchFamily="18" charset="0"/>
              </a:rPr>
              <a:t>GA</a:t>
            </a:r>
            <a:r>
              <a:rPr lang="zh-CN" altLang="en-US" sz="3600" dirty="0">
                <a:solidFill>
                  <a:srgbClr val="FF6600"/>
                </a:solidFill>
                <a:latin typeface="Times New Roman" panose="02020603050405020304" pitchFamily="18" charset="0"/>
              </a:rPr>
              <a:t>优化</a:t>
            </a:r>
            <a:r>
              <a:rPr lang="en-US" altLang="zh-CN" sz="3600" dirty="0">
                <a:solidFill>
                  <a:srgbClr val="FF6600"/>
                </a:solidFill>
                <a:latin typeface="Times New Roman" panose="02020603050405020304" pitchFamily="18" charset="0"/>
              </a:rPr>
              <a:t>NN</a:t>
            </a:r>
            <a:r>
              <a:rPr lang="zh-CN" altLang="en-US" sz="3600" dirty="0">
                <a:solidFill>
                  <a:srgbClr val="FF6600"/>
                </a:solidFill>
                <a:latin typeface="Times New Roman" panose="02020603050405020304" pitchFamily="18" charset="0"/>
              </a:rPr>
              <a:t>的权重</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p:cNvSpPr>
          <p:nvPr>
            <p:ph type="title"/>
          </p:nvPr>
        </p:nvSpPr>
        <p:spPr>
          <a:xfrm>
            <a:off x="381000" y="381000"/>
            <a:ext cx="6858000" cy="1143000"/>
          </a:xfrm>
          <a:prstGeom prst="rect">
            <a:avLst/>
          </a:prstGeom>
          <a:noFill/>
          <a:ln>
            <a:noFill/>
          </a:ln>
        </p:spPr>
        <p:txBody>
          <a:bodyPr anchor="t"/>
          <a:lstStyle/>
          <a:p>
            <a:r>
              <a:rPr lang="en-US" altLang="zh-CN" dirty="0">
                <a:solidFill>
                  <a:srgbClr val="FF3300"/>
                </a:solidFill>
                <a:ea typeface="宋体" panose="02010600030101010101" pitchFamily="2" charset="-122"/>
              </a:rPr>
              <a:t>6 </a:t>
            </a:r>
            <a:r>
              <a:rPr lang="zh-CN" altLang="en-US" dirty="0">
                <a:solidFill>
                  <a:srgbClr val="FF3300"/>
                </a:solidFill>
                <a:ea typeface="宋体" panose="02010600030101010101" pitchFamily="2" charset="-122"/>
              </a:rPr>
              <a:t>遗传算法的实现</a:t>
            </a:r>
          </a:p>
        </p:txBody>
      </p:sp>
      <p:sp>
        <p:nvSpPr>
          <p:cNvPr id="99330" name="Rectangle 3"/>
          <p:cNvSpPr>
            <a:spLocks noGrp="1"/>
          </p:cNvSpPr>
          <p:nvPr>
            <p:ph idx="1"/>
          </p:nvPr>
        </p:nvSpPr>
        <p:spPr>
          <a:xfrm>
            <a:off x="684213" y="1341438"/>
            <a:ext cx="8208962" cy="4679950"/>
          </a:xfrm>
        </p:spPr>
        <p:txBody>
          <a:bodyPr wrap="square" lIns="91440" tIns="45720" rIns="91440" bIns="45720" anchor="t"/>
          <a:lstStyle/>
          <a:p>
            <a:r>
              <a:rPr lang="en-US" altLang="zh-CN" dirty="0">
                <a:ea typeface="宋体" panose="02010600030101010101" pitchFamily="2" charset="-122"/>
              </a:rPr>
              <a:t>Matlab</a:t>
            </a:r>
            <a:r>
              <a:rPr lang="zh-CN" altLang="en-US" dirty="0">
                <a:ea typeface="宋体" panose="02010600030101010101" pitchFamily="2" charset="-122"/>
              </a:rPr>
              <a:t>的</a:t>
            </a:r>
            <a:r>
              <a:rPr lang="en-US" altLang="zh-CN" dirty="0">
                <a:ea typeface="宋体" panose="02010600030101010101" pitchFamily="2" charset="-122"/>
              </a:rPr>
              <a:t>GA</a:t>
            </a:r>
            <a:r>
              <a:rPr lang="zh-CN" altLang="en-US" dirty="0">
                <a:ea typeface="宋体" panose="02010600030101010101" pitchFamily="2" charset="-122"/>
              </a:rPr>
              <a:t>工具箱</a:t>
            </a:r>
          </a:p>
          <a:p>
            <a:r>
              <a:rPr lang="en-US" altLang="zh-CN" dirty="0">
                <a:ea typeface="宋体" panose="02010600030101010101" pitchFamily="2" charset="-122"/>
              </a:rPr>
              <a:t>Matlab</a:t>
            </a:r>
            <a:r>
              <a:rPr lang="zh-CN" altLang="en-US" dirty="0">
                <a:ea typeface="宋体" panose="02010600030101010101" pitchFamily="2" charset="-122"/>
              </a:rPr>
              <a:t>的</a:t>
            </a:r>
            <a:r>
              <a:rPr lang="en-US" altLang="zh-CN" dirty="0">
                <a:ea typeface="宋体" panose="02010600030101010101" pitchFamily="2" charset="-122"/>
              </a:rPr>
              <a:t>GA</a:t>
            </a:r>
            <a:r>
              <a:rPr lang="zh-CN" altLang="en-US" dirty="0">
                <a:ea typeface="宋体" panose="02010600030101010101" pitchFamily="2" charset="-122"/>
              </a:rPr>
              <a:t>函数调用</a:t>
            </a:r>
          </a:p>
          <a:p>
            <a:r>
              <a:rPr lang="zh-CN" altLang="en-US" dirty="0">
                <a:ea typeface="宋体" panose="02010600030101010101" pitchFamily="2" charset="-122"/>
              </a:rPr>
              <a:t>根据原理编写属于自己的</a:t>
            </a:r>
            <a:r>
              <a:rPr lang="en-US" altLang="zh-CN" dirty="0">
                <a:ea typeface="宋体" panose="02010600030101010101" pitchFamily="2" charset="-122"/>
              </a:rPr>
              <a:t>GA</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en-US" altLang="zh-CN" dirty="0">
                <a:solidFill>
                  <a:srgbClr val="CC6600"/>
                </a:solidFill>
                <a:ea typeface="宋体" panose="02010600030101010101" pitchFamily="2" charset="-122"/>
              </a:rPr>
              <a:t>1 </a:t>
            </a:r>
            <a:r>
              <a:rPr lang="zh-CN" altLang="en-US" dirty="0">
                <a:solidFill>
                  <a:srgbClr val="CC6600"/>
                </a:solidFill>
                <a:ea typeface="宋体" panose="02010600030101010101" pitchFamily="2" charset="-122"/>
              </a:rPr>
              <a:t>遗传算法概述</a:t>
            </a:r>
          </a:p>
        </p:txBody>
      </p:sp>
      <p:sp>
        <p:nvSpPr>
          <p:cNvPr id="13314" name="Rectangle 3"/>
          <p:cNvSpPr>
            <a:spLocks noGrp="1"/>
          </p:cNvSpPr>
          <p:nvPr>
            <p:ph idx="1"/>
          </p:nvPr>
        </p:nvSpPr>
        <p:spPr>
          <a:xfrm>
            <a:off x="457200" y="1219200"/>
            <a:ext cx="8229600" cy="566738"/>
          </a:xfrm>
        </p:spPr>
        <p:txBody>
          <a:bodyPr wrap="square" lIns="91440" tIns="45720" rIns="91440" bIns="45720" anchor="t"/>
          <a:lstStyle/>
          <a:p>
            <a:pPr eaLnBrk="1" hangingPunct="1">
              <a:lnSpc>
                <a:spcPct val="90000"/>
              </a:lnSpc>
              <a:buNone/>
            </a:pPr>
            <a:r>
              <a:rPr lang="en-US" altLang="zh-CN" dirty="0">
                <a:solidFill>
                  <a:srgbClr val="CC6600"/>
                </a:solidFill>
                <a:latin typeface="Arial" panose="020B0604020202020204" pitchFamily="34" charset="0"/>
                <a:ea typeface="宋体" panose="02010600030101010101" pitchFamily="2" charset="-122"/>
              </a:rPr>
              <a:t>1.4</a:t>
            </a:r>
            <a:r>
              <a:rPr lang="en-US" altLang="zh-CN" dirty="0">
                <a:solidFill>
                  <a:srgbClr val="CC6600"/>
                </a:solidFill>
                <a:ea typeface="宋体" panose="02010600030101010101" pitchFamily="2" charset="-122"/>
              </a:rPr>
              <a:t> </a:t>
            </a:r>
            <a:r>
              <a:rPr lang="zh-CN" altLang="en-US" dirty="0">
                <a:solidFill>
                  <a:srgbClr val="CC6600"/>
                </a:solidFill>
                <a:ea typeface="宋体" panose="02010600030101010101" pitchFamily="2" charset="-122"/>
              </a:rPr>
              <a:t>遗传算法的应用领域</a:t>
            </a:r>
          </a:p>
        </p:txBody>
      </p:sp>
      <p:sp>
        <p:nvSpPr>
          <p:cNvPr id="13315" name="Text Box 4"/>
          <p:cNvSpPr txBox="1"/>
          <p:nvPr/>
        </p:nvSpPr>
        <p:spPr>
          <a:xfrm>
            <a:off x="609600" y="1676400"/>
            <a:ext cx="8077200" cy="4111625"/>
          </a:xfrm>
          <a:prstGeom prst="rect">
            <a:avLst/>
          </a:prstGeom>
          <a:noFill/>
          <a:ln w="9525">
            <a:noFill/>
          </a:ln>
        </p:spPr>
        <p:txBody>
          <a:bodyPr anchor="t">
            <a:spAutoFit/>
          </a:bodyPr>
          <a:lstStyle/>
          <a:p>
            <a:pPr marL="622300" indent="-622300">
              <a:spcBef>
                <a:spcPct val="20000"/>
              </a:spcBef>
            </a:pPr>
            <a:r>
              <a:rPr lang="zh-CN" altLang="en-US" sz="2000" b="1" dirty="0">
                <a:solidFill>
                  <a:srgbClr val="CC6600"/>
                </a:solidFill>
                <a:latin typeface="Arial" panose="020B0604020202020204" pitchFamily="34" charset="0"/>
                <a:ea typeface="宋体" panose="02010600030101010101" pitchFamily="2" charset="-122"/>
              </a:rPr>
              <a:t>（</a:t>
            </a:r>
            <a:r>
              <a:rPr lang="en-US" altLang="zh-CN" sz="2000" b="1" dirty="0">
                <a:solidFill>
                  <a:srgbClr val="CC6600"/>
                </a:solidFill>
                <a:latin typeface="Arial" panose="020B0604020202020204" pitchFamily="34" charset="0"/>
                <a:ea typeface="宋体" panose="02010600030101010101" pitchFamily="2" charset="-122"/>
              </a:rPr>
              <a:t>1</a:t>
            </a:r>
            <a:r>
              <a:rPr lang="zh-CN" altLang="en-US" sz="2000" b="1" dirty="0">
                <a:solidFill>
                  <a:srgbClr val="CC6600"/>
                </a:solidFill>
                <a:latin typeface="Arial" panose="020B0604020202020204" pitchFamily="34" charset="0"/>
                <a:ea typeface="宋体" panose="02010600030101010101" pitchFamily="2" charset="-122"/>
              </a:rPr>
              <a:t>）函数优化（经典应用）</a:t>
            </a:r>
          </a:p>
          <a:p>
            <a:pPr marL="622300" indent="-622300">
              <a:spcBef>
                <a:spcPct val="20000"/>
              </a:spcBef>
            </a:pPr>
            <a:r>
              <a:rPr lang="zh-CN" altLang="en-US" sz="2000" b="1" dirty="0">
                <a:solidFill>
                  <a:srgbClr val="CC6600"/>
                </a:solidFill>
                <a:latin typeface="Arial" panose="020B0604020202020204" pitchFamily="34" charset="0"/>
                <a:ea typeface="宋体" panose="02010600030101010101" pitchFamily="2" charset="-122"/>
              </a:rPr>
              <a:t>（</a:t>
            </a:r>
            <a:r>
              <a:rPr lang="en-US" altLang="zh-CN" sz="2000" b="1" dirty="0">
                <a:solidFill>
                  <a:srgbClr val="CC6600"/>
                </a:solidFill>
                <a:latin typeface="Arial" panose="020B0604020202020204" pitchFamily="34" charset="0"/>
                <a:ea typeface="宋体" panose="02010600030101010101" pitchFamily="2" charset="-122"/>
              </a:rPr>
              <a:t>2</a:t>
            </a:r>
            <a:r>
              <a:rPr lang="zh-CN" altLang="en-US" sz="2000" b="1" dirty="0">
                <a:solidFill>
                  <a:srgbClr val="CC6600"/>
                </a:solidFill>
                <a:latin typeface="Arial" panose="020B0604020202020204" pitchFamily="34" charset="0"/>
                <a:ea typeface="宋体" panose="02010600030101010101" pitchFamily="2" charset="-122"/>
              </a:rPr>
              <a:t>）组合优化（旅行商问题</a:t>
            </a:r>
            <a:r>
              <a:rPr lang="en-US" altLang="zh-CN" sz="2000" b="1" dirty="0">
                <a:solidFill>
                  <a:srgbClr val="CC6600"/>
                </a:solidFill>
                <a:latin typeface="Arial" panose="020B0604020202020204" pitchFamily="34" charset="0"/>
                <a:ea typeface="宋体" panose="02010600030101010101" pitchFamily="2" charset="-122"/>
              </a:rPr>
              <a:t>——</a:t>
            </a:r>
            <a:r>
              <a:rPr lang="zh-CN" altLang="en-US" sz="2000" b="1" dirty="0">
                <a:solidFill>
                  <a:srgbClr val="CC6600"/>
                </a:solidFill>
                <a:latin typeface="Arial" panose="020B0604020202020204" pitchFamily="34" charset="0"/>
                <a:ea typeface="宋体" panose="02010600030101010101" pitchFamily="2" charset="-122"/>
              </a:rPr>
              <a:t>已成为衡量算法优劣的标准、背包问题、装箱问题等）</a:t>
            </a:r>
          </a:p>
          <a:p>
            <a:pPr marL="622300" indent="-622300">
              <a:spcBef>
                <a:spcPct val="20000"/>
              </a:spcBef>
            </a:pPr>
            <a:r>
              <a:rPr lang="zh-CN" altLang="en-US" sz="2000" b="1" dirty="0">
                <a:solidFill>
                  <a:srgbClr val="CC6600"/>
                </a:solidFill>
                <a:latin typeface="Arial" panose="020B0604020202020204" pitchFamily="34" charset="0"/>
                <a:ea typeface="宋体" panose="02010600030101010101" pitchFamily="2" charset="-122"/>
              </a:rPr>
              <a:t>（</a:t>
            </a:r>
            <a:r>
              <a:rPr lang="en-US" altLang="zh-CN" sz="2000" b="1" dirty="0">
                <a:solidFill>
                  <a:srgbClr val="CC6600"/>
                </a:solidFill>
                <a:latin typeface="Arial" panose="020B0604020202020204" pitchFamily="34" charset="0"/>
                <a:ea typeface="宋体" panose="02010600030101010101" pitchFamily="2" charset="-122"/>
              </a:rPr>
              <a:t>3</a:t>
            </a:r>
            <a:r>
              <a:rPr lang="zh-CN" altLang="en-US" sz="2000" b="1" dirty="0">
                <a:solidFill>
                  <a:srgbClr val="CC6600"/>
                </a:solidFill>
                <a:latin typeface="Arial" panose="020B0604020202020204" pitchFamily="34" charset="0"/>
                <a:ea typeface="宋体" panose="02010600030101010101" pitchFamily="2" charset="-122"/>
              </a:rPr>
              <a:t>）生产调度问题</a:t>
            </a:r>
          </a:p>
          <a:p>
            <a:pPr marL="622300" indent="-622300">
              <a:spcBef>
                <a:spcPct val="20000"/>
              </a:spcBef>
            </a:pPr>
            <a:r>
              <a:rPr lang="zh-CN" altLang="en-US" sz="2000" b="1" dirty="0">
                <a:solidFill>
                  <a:srgbClr val="CC6600"/>
                </a:solidFill>
                <a:latin typeface="Arial" panose="020B0604020202020204" pitchFamily="34" charset="0"/>
                <a:ea typeface="宋体" panose="02010600030101010101" pitchFamily="2" charset="-122"/>
              </a:rPr>
              <a:t>（</a:t>
            </a:r>
            <a:r>
              <a:rPr lang="en-US" altLang="zh-CN" sz="2000" b="1" dirty="0">
                <a:solidFill>
                  <a:srgbClr val="CC6600"/>
                </a:solidFill>
                <a:latin typeface="Arial" panose="020B0604020202020204" pitchFamily="34" charset="0"/>
                <a:ea typeface="宋体" panose="02010600030101010101" pitchFamily="2" charset="-122"/>
              </a:rPr>
              <a:t>4</a:t>
            </a:r>
            <a:r>
              <a:rPr lang="zh-CN" altLang="en-US" sz="2000" b="1" dirty="0">
                <a:solidFill>
                  <a:srgbClr val="CC6600"/>
                </a:solidFill>
                <a:latin typeface="Arial" panose="020B0604020202020204" pitchFamily="34" charset="0"/>
                <a:ea typeface="宋体" panose="02010600030101010101" pitchFamily="2" charset="-122"/>
              </a:rPr>
              <a:t>）自动控制（如航空控制系统的优化设计、模糊控制器优化设计和在线修改隶属度函数、人工神经网络结构优化设计和调整人工神经网络的连接权等优化问题）</a:t>
            </a:r>
          </a:p>
          <a:p>
            <a:pPr marL="622300" indent="-622300">
              <a:spcBef>
                <a:spcPct val="20000"/>
              </a:spcBef>
            </a:pPr>
            <a:r>
              <a:rPr lang="zh-CN" altLang="en-US" sz="2000" b="1" dirty="0">
                <a:solidFill>
                  <a:srgbClr val="CC6600"/>
                </a:solidFill>
                <a:latin typeface="Arial" panose="020B0604020202020204" pitchFamily="34" charset="0"/>
                <a:ea typeface="宋体" panose="02010600030101010101" pitchFamily="2" charset="-122"/>
              </a:rPr>
              <a:t>（</a:t>
            </a:r>
            <a:r>
              <a:rPr lang="en-US" altLang="zh-CN" sz="2000" b="1" dirty="0">
                <a:solidFill>
                  <a:srgbClr val="CC6600"/>
                </a:solidFill>
                <a:latin typeface="Arial" panose="020B0604020202020204" pitchFamily="34" charset="0"/>
                <a:ea typeface="宋体" panose="02010600030101010101" pitchFamily="2" charset="-122"/>
              </a:rPr>
              <a:t>5</a:t>
            </a:r>
            <a:r>
              <a:rPr lang="zh-CN" altLang="en-US" sz="2000" b="1" dirty="0">
                <a:solidFill>
                  <a:srgbClr val="CC6600"/>
                </a:solidFill>
                <a:latin typeface="Arial" panose="020B0604020202020204" pitchFamily="34" charset="0"/>
                <a:ea typeface="宋体" panose="02010600030101010101" pitchFamily="2" charset="-122"/>
              </a:rPr>
              <a:t>）机器人智能控制（如移动机器人路径规划、关节机器人运动轨迹规划、机器人逆运动学求解等）</a:t>
            </a:r>
          </a:p>
          <a:p>
            <a:pPr marL="622300" indent="-622300">
              <a:spcBef>
                <a:spcPct val="20000"/>
              </a:spcBef>
            </a:pPr>
            <a:r>
              <a:rPr lang="zh-CN" altLang="en-US" sz="2000" b="1" dirty="0">
                <a:solidFill>
                  <a:srgbClr val="CC6600"/>
                </a:solidFill>
                <a:latin typeface="Arial" panose="020B0604020202020204" pitchFamily="34" charset="0"/>
                <a:ea typeface="宋体" panose="02010600030101010101" pitchFamily="2" charset="-122"/>
              </a:rPr>
              <a:t>（</a:t>
            </a:r>
            <a:r>
              <a:rPr lang="en-US" altLang="zh-CN" sz="2000" b="1" dirty="0">
                <a:solidFill>
                  <a:srgbClr val="CC6600"/>
                </a:solidFill>
                <a:latin typeface="Arial" panose="020B0604020202020204" pitchFamily="34" charset="0"/>
                <a:ea typeface="宋体" panose="02010600030101010101" pitchFamily="2" charset="-122"/>
              </a:rPr>
              <a:t>6</a:t>
            </a:r>
            <a:r>
              <a:rPr lang="zh-CN" altLang="en-US" sz="2000" b="1" dirty="0">
                <a:solidFill>
                  <a:srgbClr val="CC6600"/>
                </a:solidFill>
                <a:latin typeface="Arial" panose="020B0604020202020204" pitchFamily="34" charset="0"/>
                <a:ea typeface="宋体" panose="02010600030101010101" pitchFamily="2" charset="-122"/>
              </a:rPr>
              <a:t>）图像处理和模式识别（如图像恢复、图像边缘特征提取、几何形状识别等）</a:t>
            </a:r>
          </a:p>
          <a:p>
            <a:pPr marL="622300" indent="-622300">
              <a:spcBef>
                <a:spcPct val="20000"/>
              </a:spcBef>
            </a:pPr>
            <a:r>
              <a:rPr lang="zh-CN" altLang="en-US" sz="2000" b="1" dirty="0">
                <a:solidFill>
                  <a:srgbClr val="CC6600"/>
                </a:solidFill>
                <a:latin typeface="Arial" panose="020B0604020202020204" pitchFamily="34" charset="0"/>
                <a:ea typeface="宋体" panose="02010600030101010101" pitchFamily="2" charset="-122"/>
              </a:rPr>
              <a:t>（</a:t>
            </a:r>
            <a:r>
              <a:rPr lang="en-US" altLang="zh-CN" sz="2000" b="1" dirty="0">
                <a:solidFill>
                  <a:srgbClr val="CC6600"/>
                </a:solidFill>
                <a:latin typeface="Arial" panose="020B0604020202020204" pitchFamily="34" charset="0"/>
                <a:ea typeface="宋体" panose="02010600030101010101" pitchFamily="2" charset="-122"/>
              </a:rPr>
              <a:t>7</a:t>
            </a:r>
            <a:r>
              <a:rPr lang="zh-CN" altLang="en-US" sz="2000" b="1" dirty="0">
                <a:solidFill>
                  <a:srgbClr val="CC6600"/>
                </a:solidFill>
                <a:latin typeface="Arial" panose="020B0604020202020204" pitchFamily="34" charset="0"/>
                <a:ea typeface="宋体" panose="02010600030101010101" pitchFamily="2" charset="-122"/>
              </a:rPr>
              <a:t>）机器学习（将</a:t>
            </a:r>
            <a:r>
              <a:rPr lang="en-US" altLang="zh-CN" sz="2000" b="1" dirty="0">
                <a:solidFill>
                  <a:srgbClr val="CC6600"/>
                </a:solidFill>
                <a:latin typeface="Arial" panose="020B0604020202020204" pitchFamily="34" charset="0"/>
                <a:ea typeface="宋体" panose="02010600030101010101" pitchFamily="2" charset="-122"/>
              </a:rPr>
              <a:t>GA</a:t>
            </a:r>
            <a:r>
              <a:rPr lang="zh-CN" altLang="en-US" sz="2000" b="1" dirty="0">
                <a:solidFill>
                  <a:srgbClr val="CC6600"/>
                </a:solidFill>
                <a:latin typeface="Arial" panose="020B0604020202020204" pitchFamily="34" charset="0"/>
                <a:ea typeface="宋体" panose="02010600030101010101" pitchFamily="2" charset="-122"/>
              </a:rPr>
              <a:t>用于知识获取，构建基于</a:t>
            </a:r>
            <a:r>
              <a:rPr lang="en-US" altLang="zh-CN" sz="2000" b="1" dirty="0">
                <a:solidFill>
                  <a:srgbClr val="CC6600"/>
                </a:solidFill>
                <a:latin typeface="Arial" panose="020B0604020202020204" pitchFamily="34" charset="0"/>
                <a:ea typeface="宋体" panose="02010600030101010101" pitchFamily="2" charset="-122"/>
              </a:rPr>
              <a:t>GA</a:t>
            </a:r>
            <a:r>
              <a:rPr lang="zh-CN" altLang="en-US" sz="2000" b="1" dirty="0">
                <a:solidFill>
                  <a:srgbClr val="CC6600"/>
                </a:solidFill>
                <a:latin typeface="Arial" panose="020B0604020202020204" pitchFamily="34" charset="0"/>
                <a:ea typeface="宋体" panose="02010600030101010101" pitchFamily="2" charset="-122"/>
              </a:rPr>
              <a:t>的机器学习系统）</a:t>
            </a:r>
          </a:p>
        </p:txBody>
      </p:sp>
      <p:sp>
        <p:nvSpPr>
          <p:cNvPr id="13316" name="Text Box 5"/>
          <p:cNvSpPr txBox="1"/>
          <p:nvPr/>
        </p:nvSpPr>
        <p:spPr>
          <a:xfrm>
            <a:off x="609600" y="5838825"/>
            <a:ext cx="7924800" cy="1006475"/>
          </a:xfrm>
          <a:prstGeom prst="rect">
            <a:avLst/>
          </a:prstGeom>
          <a:noFill/>
          <a:ln w="9525">
            <a:noFill/>
          </a:ln>
        </p:spPr>
        <p:txBody>
          <a:bodyPr anchor="t">
            <a:spAutoFit/>
          </a:bodyPr>
          <a:lstStyle/>
          <a:p>
            <a:pPr>
              <a:spcBef>
                <a:spcPct val="50000"/>
              </a:spcBef>
            </a:pPr>
            <a:r>
              <a:rPr lang="zh-CN" altLang="en-US" sz="2000" b="1" dirty="0">
                <a:solidFill>
                  <a:srgbClr val="CC6600"/>
                </a:solidFill>
                <a:latin typeface="Arial" panose="020B0604020202020204" pitchFamily="34" charset="0"/>
                <a:ea typeface="宋体" panose="02010600030101010101" pitchFamily="2" charset="-122"/>
              </a:rPr>
              <a:t>       此外，遗传算法在人工生命、遗传程序设计、社会和经济领域等方面的应用尽管不是很成熟，但还是取得了一定的成功。在日后，必定有更深入的发展。</a:t>
            </a:r>
          </a:p>
        </p:txBody>
      </p:sp>
      <p:sp>
        <p:nvSpPr>
          <p:cNvPr id="106503" name="Text Box 7"/>
          <p:cNvSpPr txBox="1"/>
          <p:nvPr/>
        </p:nvSpPr>
        <p:spPr>
          <a:xfrm>
            <a:off x="0" y="4800600"/>
            <a:ext cx="1676400" cy="519113"/>
          </a:xfrm>
          <a:prstGeom prst="rect">
            <a:avLst/>
          </a:prstGeom>
          <a:solidFill>
            <a:srgbClr val="CCFFFF"/>
          </a:solidFill>
          <a:ln w="9525">
            <a:noFill/>
          </a:ln>
        </p:spPr>
        <p:txBody>
          <a:bodyPr anchor="t">
            <a:spAutoFit/>
          </a:bodyPr>
          <a:lstStyle/>
          <a:p>
            <a:pPr>
              <a:spcBef>
                <a:spcPct val="50000"/>
              </a:spcBef>
            </a:pPr>
            <a:r>
              <a:rPr lang="en-US" altLang="zh-CN" sz="2800" b="1" dirty="0">
                <a:solidFill>
                  <a:srgbClr val="0000FF"/>
                </a:solidFill>
                <a:latin typeface="Arial" panose="020B0604020202020204" pitchFamily="34" charset="0"/>
                <a:ea typeface="宋体" panose="02010600030101010101" pitchFamily="2" charset="-122"/>
              </a:rPr>
              <a:t>Hotspot</a:t>
            </a:r>
          </a:p>
        </p:txBody>
      </p:sp>
      <p:sp>
        <p:nvSpPr>
          <p:cNvPr id="106502" name="AutoShape 6"/>
          <p:cNvSpPr/>
          <p:nvPr/>
        </p:nvSpPr>
        <p:spPr>
          <a:xfrm>
            <a:off x="685800" y="4114800"/>
            <a:ext cx="76200" cy="1905000"/>
          </a:xfrm>
          <a:prstGeom prst="leftBrace">
            <a:avLst>
              <a:gd name="adj1" fmla="val 208217"/>
              <a:gd name="adj2" fmla="val 50000"/>
            </a:avLst>
          </a:prstGeom>
          <a:noFill/>
          <a:ln w="31750"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06502"/>
                                        </p:tgtEl>
                                        <p:attrNameLst>
                                          <p:attrName>style.visibility</p:attrName>
                                        </p:attrNameLst>
                                      </p:cBhvr>
                                      <p:to>
                                        <p:strVal val="visible"/>
                                      </p:to>
                                    </p:set>
                                    <p:animEffect transition="in" filter="barn(inHorizontal)">
                                      <p:cBhvr>
                                        <p:cTn id="7" dur="500"/>
                                        <p:tgtEl>
                                          <p:spTgt spid="10650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06503"/>
                                        </p:tgtEl>
                                        <p:attrNameLst>
                                          <p:attrName>style.visibility</p:attrName>
                                        </p:attrNameLst>
                                      </p:cBhvr>
                                      <p:to>
                                        <p:strVal val="visible"/>
                                      </p:to>
                                    </p:set>
                                    <p:animEffect transition="in" filter="slide(fromLeft)">
                                      <p:cBhvr>
                                        <p:cTn id="12" dur="500"/>
                                        <p:tgtEl>
                                          <p:spTgt spid="106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3" grpId="0" animBg="1"/>
      <p:bldP spid="10650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p:cNvSpPr>
          <p:nvPr>
            <p:ph type="title"/>
          </p:nvPr>
        </p:nvSpPr>
        <p:spPr>
          <a:xfrm>
            <a:off x="381000" y="381000"/>
            <a:ext cx="6858000" cy="1143000"/>
          </a:xfrm>
          <a:prstGeom prst="rect">
            <a:avLst/>
          </a:prstGeom>
          <a:noFill/>
          <a:ln>
            <a:noFill/>
          </a:ln>
        </p:spPr>
        <p:txBody>
          <a:bodyPr anchor="t"/>
          <a:lstStyle/>
          <a:p>
            <a:r>
              <a:rPr lang="en-US" altLang="zh-CN" dirty="0">
                <a:solidFill>
                  <a:srgbClr val="FF3300"/>
                </a:solidFill>
                <a:ea typeface="宋体" panose="02010600030101010101" pitchFamily="2" charset="-122"/>
              </a:rPr>
              <a:t>6 </a:t>
            </a:r>
            <a:r>
              <a:rPr lang="zh-CN" altLang="en-US" dirty="0">
                <a:solidFill>
                  <a:srgbClr val="FF3300"/>
                </a:solidFill>
                <a:ea typeface="宋体" panose="02010600030101010101" pitchFamily="2" charset="-122"/>
              </a:rPr>
              <a:t>遗传算法的实现：</a:t>
            </a:r>
          </a:p>
        </p:txBody>
      </p:sp>
      <p:sp>
        <p:nvSpPr>
          <p:cNvPr id="100354" name="Rectangle 3"/>
          <p:cNvSpPr>
            <a:spLocks noGrp="1"/>
          </p:cNvSpPr>
          <p:nvPr>
            <p:ph idx="1"/>
          </p:nvPr>
        </p:nvSpPr>
        <p:spPr>
          <a:xfrm>
            <a:off x="685800" y="1371600"/>
            <a:ext cx="8208963" cy="4679950"/>
          </a:xfrm>
        </p:spPr>
        <p:txBody>
          <a:bodyPr wrap="square" lIns="91440" tIns="45720" rIns="91440" bIns="45720" anchor="t"/>
          <a:lstStyle/>
          <a:p>
            <a:r>
              <a:rPr lang="en-US" altLang="zh-CN" dirty="0">
                <a:ea typeface="宋体" panose="02010600030101010101" pitchFamily="2" charset="-122"/>
              </a:rPr>
              <a:t>Matlab</a:t>
            </a:r>
            <a:r>
              <a:rPr lang="zh-CN" altLang="en-US" dirty="0">
                <a:ea typeface="宋体" panose="02010600030101010101" pitchFamily="2" charset="-122"/>
              </a:rPr>
              <a:t>的</a:t>
            </a:r>
            <a:r>
              <a:rPr lang="en-US" altLang="zh-CN" dirty="0">
                <a:ea typeface="宋体" panose="02010600030101010101" pitchFamily="2" charset="-122"/>
              </a:rPr>
              <a:t>GA</a:t>
            </a:r>
            <a:r>
              <a:rPr lang="zh-CN" altLang="en-US" dirty="0">
                <a:ea typeface="宋体" panose="02010600030101010101" pitchFamily="2" charset="-122"/>
              </a:rPr>
              <a:t>工具箱</a:t>
            </a:r>
          </a:p>
          <a:p>
            <a:pPr>
              <a:buNone/>
            </a:pPr>
            <a:endParaRPr lang="en-US" altLang="zh-CN" dirty="0">
              <a:ea typeface="宋体" panose="02010600030101010101" pitchFamily="2" charset="-122"/>
            </a:endParaRPr>
          </a:p>
        </p:txBody>
      </p:sp>
      <p:pic>
        <p:nvPicPr>
          <p:cNvPr id="100355" name="Picture 4"/>
          <p:cNvPicPr>
            <a:picLocks noChangeAspect="1"/>
          </p:cNvPicPr>
          <p:nvPr/>
        </p:nvPicPr>
        <p:blipFill>
          <a:blip r:embed="rId2"/>
          <a:stretch>
            <a:fillRect/>
          </a:stretch>
        </p:blipFill>
        <p:spPr>
          <a:xfrm>
            <a:off x="2057400" y="1981200"/>
            <a:ext cx="5434013" cy="4586288"/>
          </a:xfrm>
          <a:prstGeom prst="rect">
            <a:avLst/>
          </a:prstGeom>
          <a:noFill/>
          <a:ln w="9525">
            <a:noFill/>
          </a:ln>
        </p:spPr>
      </p:pic>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p:cNvSpPr>
          <p:nvPr>
            <p:ph type="title"/>
          </p:nvPr>
        </p:nvSpPr>
        <p:spPr>
          <a:xfrm>
            <a:off x="381000" y="381000"/>
            <a:ext cx="6858000" cy="1143000"/>
          </a:xfrm>
          <a:prstGeom prst="rect">
            <a:avLst/>
          </a:prstGeom>
          <a:noFill/>
          <a:ln>
            <a:noFill/>
          </a:ln>
        </p:spPr>
        <p:txBody>
          <a:bodyPr anchor="t"/>
          <a:lstStyle/>
          <a:p>
            <a:r>
              <a:rPr lang="en-US" altLang="zh-CN" dirty="0">
                <a:solidFill>
                  <a:srgbClr val="FF3300"/>
                </a:solidFill>
                <a:ea typeface="宋体" panose="02010600030101010101" pitchFamily="2" charset="-122"/>
              </a:rPr>
              <a:t>6 </a:t>
            </a:r>
            <a:r>
              <a:rPr lang="zh-CN" altLang="en-US" dirty="0">
                <a:solidFill>
                  <a:srgbClr val="FF3300"/>
                </a:solidFill>
                <a:ea typeface="宋体" panose="02010600030101010101" pitchFamily="2" charset="-122"/>
              </a:rPr>
              <a:t>遗传算法的实现</a:t>
            </a:r>
          </a:p>
        </p:txBody>
      </p:sp>
      <p:sp>
        <p:nvSpPr>
          <p:cNvPr id="101378" name="Rectangle 3"/>
          <p:cNvSpPr>
            <a:spLocks noGrp="1"/>
          </p:cNvSpPr>
          <p:nvPr>
            <p:ph idx="1"/>
          </p:nvPr>
        </p:nvSpPr>
        <p:spPr>
          <a:xfrm>
            <a:off x="684213" y="1341438"/>
            <a:ext cx="8208962" cy="4679950"/>
          </a:xfrm>
        </p:spPr>
        <p:txBody>
          <a:bodyPr wrap="square" lIns="91440" tIns="45720" rIns="91440" bIns="45720" anchor="t"/>
          <a:lstStyle/>
          <a:p>
            <a:r>
              <a:rPr lang="en-US" altLang="zh-CN" dirty="0">
                <a:ea typeface="宋体" panose="02010600030101010101" pitchFamily="2" charset="-122"/>
              </a:rPr>
              <a:t>Matlab</a:t>
            </a:r>
            <a:r>
              <a:rPr lang="zh-CN" altLang="en-US" dirty="0">
                <a:ea typeface="宋体" panose="02010600030101010101" pitchFamily="2" charset="-122"/>
              </a:rPr>
              <a:t>的</a:t>
            </a:r>
            <a:r>
              <a:rPr lang="en-US" altLang="zh-CN" dirty="0">
                <a:ea typeface="宋体" panose="02010600030101010101" pitchFamily="2" charset="-122"/>
              </a:rPr>
              <a:t>GA</a:t>
            </a:r>
            <a:r>
              <a:rPr lang="zh-CN" altLang="en-US" dirty="0">
                <a:ea typeface="宋体" panose="02010600030101010101" pitchFamily="2" charset="-122"/>
              </a:rPr>
              <a:t>函数调用</a:t>
            </a:r>
          </a:p>
          <a:p>
            <a:pPr lvl="1"/>
            <a:r>
              <a:rPr lang="zh-CN" altLang="en-US" dirty="0">
                <a:ea typeface="宋体" panose="02010600030101010101" pitchFamily="2" charset="-122"/>
              </a:rPr>
              <a:t>第一步：编写适应度函数；</a:t>
            </a:r>
          </a:p>
          <a:p>
            <a:pPr lvl="1"/>
            <a:r>
              <a:rPr lang="zh-CN" altLang="en-US" dirty="0">
                <a:ea typeface="宋体" panose="02010600030101010101" pitchFamily="2" charset="-122"/>
              </a:rPr>
              <a:t>第二步：对</a:t>
            </a:r>
            <a:r>
              <a:rPr lang="en-US" altLang="zh-CN" dirty="0">
                <a:ea typeface="宋体" panose="02010600030101010101" pitchFamily="2" charset="-122"/>
              </a:rPr>
              <a:t>GA</a:t>
            </a:r>
            <a:r>
              <a:rPr lang="zh-CN" altLang="en-US" dirty="0">
                <a:ea typeface="宋体" panose="02010600030101010101" pitchFamily="2" charset="-122"/>
              </a:rPr>
              <a:t>参数进行设置；</a:t>
            </a:r>
          </a:p>
          <a:p>
            <a:pPr lvl="1">
              <a:buNone/>
            </a:pPr>
            <a:r>
              <a:rPr lang="en-US" altLang="zh-CN" sz="2000" dirty="0">
                <a:solidFill>
                  <a:srgbClr val="0000FF"/>
                </a:solidFill>
                <a:ea typeface="宋体" panose="02010600030101010101" pitchFamily="2" charset="-122"/>
              </a:rPr>
              <a:t>options = gaoptimset(‘</a:t>
            </a:r>
            <a:r>
              <a:rPr lang="zh-CN" altLang="en-US" sz="2000" dirty="0">
                <a:solidFill>
                  <a:srgbClr val="0000FF"/>
                </a:solidFill>
                <a:ea typeface="宋体" panose="02010600030101010101" pitchFamily="2" charset="-122"/>
              </a:rPr>
              <a:t>参数名</a:t>
            </a:r>
            <a:r>
              <a:rPr lang="en-US" altLang="zh-CN" sz="2000" dirty="0">
                <a:solidFill>
                  <a:srgbClr val="0000FF"/>
                </a:solidFill>
                <a:ea typeface="宋体" panose="02010600030101010101" pitchFamily="2" charset="-122"/>
              </a:rPr>
              <a:t>’, </a:t>
            </a:r>
            <a:r>
              <a:rPr lang="zh-CN" altLang="en-US" sz="2000" dirty="0">
                <a:solidFill>
                  <a:srgbClr val="0000FF"/>
                </a:solidFill>
                <a:ea typeface="宋体" panose="02010600030101010101" pitchFamily="2" charset="-122"/>
              </a:rPr>
              <a:t>参数值</a:t>
            </a:r>
            <a:r>
              <a:rPr lang="en-US" altLang="zh-CN" sz="2000" dirty="0">
                <a:solidFill>
                  <a:srgbClr val="0000FF"/>
                </a:solidFill>
                <a:ea typeface="宋体" panose="02010600030101010101" pitchFamily="2" charset="-122"/>
              </a:rPr>
              <a:t>, …, </a:t>
            </a:r>
            <a:r>
              <a:rPr lang="zh-CN" altLang="en-US" sz="2000" dirty="0">
                <a:solidFill>
                  <a:srgbClr val="0000FF"/>
                </a:solidFill>
                <a:ea typeface="宋体" panose="02010600030101010101" pitchFamily="2" charset="-122"/>
              </a:rPr>
              <a:t>‘参数名</a:t>
            </a:r>
            <a:r>
              <a:rPr lang="en-US" altLang="zh-CN" sz="2000" dirty="0">
                <a:solidFill>
                  <a:srgbClr val="0000FF"/>
                </a:solidFill>
                <a:ea typeface="宋体" panose="02010600030101010101" pitchFamily="2" charset="-122"/>
              </a:rPr>
              <a:t>’, </a:t>
            </a:r>
            <a:r>
              <a:rPr lang="zh-CN" altLang="en-US" sz="2000" dirty="0">
                <a:solidFill>
                  <a:srgbClr val="0000FF"/>
                </a:solidFill>
                <a:ea typeface="宋体" panose="02010600030101010101" pitchFamily="2" charset="-122"/>
              </a:rPr>
              <a:t>参数值</a:t>
            </a:r>
            <a:r>
              <a:rPr lang="en-US" altLang="zh-CN" sz="2000" dirty="0">
                <a:solidFill>
                  <a:srgbClr val="0000FF"/>
                </a:solidFill>
                <a:ea typeface="宋体" panose="02010600030101010101" pitchFamily="2" charset="-122"/>
              </a:rPr>
              <a:t>)</a:t>
            </a:r>
            <a:endParaRPr lang="zh-CN" altLang="en-US" sz="2000" dirty="0">
              <a:solidFill>
                <a:srgbClr val="0000FF"/>
              </a:solidFill>
              <a:ea typeface="宋体" panose="02010600030101010101" pitchFamily="2" charset="-122"/>
            </a:endParaRPr>
          </a:p>
          <a:p>
            <a:pPr lvl="1">
              <a:buNone/>
            </a:pPr>
            <a:r>
              <a:rPr lang="zh-CN" altLang="en-US" sz="2000" dirty="0">
                <a:solidFill>
                  <a:srgbClr val="0000FF"/>
                </a:solidFill>
                <a:ea typeface="宋体" panose="02010600030101010101" pitchFamily="2" charset="-122"/>
              </a:rPr>
              <a:t>例</a:t>
            </a:r>
            <a:r>
              <a:rPr lang="en-US" altLang="zh-CN" sz="2000" dirty="0">
                <a:solidFill>
                  <a:srgbClr val="0000FF"/>
                </a:solidFill>
                <a:ea typeface="宋体" panose="02010600030101010101" pitchFamily="2" charset="-122"/>
              </a:rPr>
              <a:t>:options = gaoptimset('PopulationSize', 100)</a:t>
            </a:r>
            <a:endParaRPr lang="zh-CN" altLang="en-US" sz="2000" dirty="0">
              <a:solidFill>
                <a:srgbClr val="0000FF"/>
              </a:solidFill>
              <a:ea typeface="宋体" panose="02010600030101010101" pitchFamily="2" charset="-122"/>
            </a:endParaRPr>
          </a:p>
          <a:p>
            <a:pPr lvl="1"/>
            <a:r>
              <a:rPr lang="zh-CN" altLang="en-US" dirty="0">
                <a:ea typeface="宋体" panose="02010600030101010101" pitchFamily="2" charset="-122"/>
              </a:rPr>
              <a:t>第三步：调用</a:t>
            </a:r>
            <a:r>
              <a:rPr lang="en-US" altLang="zh-CN" dirty="0">
                <a:ea typeface="宋体" panose="02010600030101010101" pitchFamily="2" charset="-122"/>
              </a:rPr>
              <a:t>GA</a:t>
            </a:r>
            <a:r>
              <a:rPr lang="zh-CN" altLang="en-US" dirty="0">
                <a:ea typeface="宋体" panose="02010600030101010101" pitchFamily="2" charset="-122"/>
              </a:rPr>
              <a:t>函数；</a:t>
            </a:r>
          </a:p>
          <a:p>
            <a:pPr lvl="1">
              <a:buNone/>
            </a:pPr>
            <a:r>
              <a:rPr lang="sv-SE" altLang="zh-CN" sz="2000" dirty="0">
                <a:solidFill>
                  <a:srgbClr val="0000FF"/>
                </a:solidFill>
                <a:ea typeface="宋体" panose="02010600030101010101" pitchFamily="2" charset="-122"/>
              </a:rPr>
              <a:t>[x fval] = ga(@fitnessfun, nvars)</a:t>
            </a:r>
          </a:p>
          <a:p>
            <a:pPr lvl="1">
              <a:buNone/>
            </a:pPr>
            <a:r>
              <a:rPr lang="en-US" altLang="zh-CN" sz="2000" dirty="0">
                <a:solidFill>
                  <a:srgbClr val="0000FF"/>
                </a:solidFill>
                <a:ea typeface="宋体" panose="02010600030101010101" pitchFamily="2" charset="-122"/>
              </a:rPr>
              <a:t>[x fval exitflag output population scores] = ga(@fitnessfcn, nvars)</a:t>
            </a:r>
          </a:p>
          <a:p>
            <a:pPr lvl="1">
              <a:buNone/>
            </a:pPr>
            <a:r>
              <a:rPr lang="en-US" altLang="zh-CN" sz="2000" dirty="0">
                <a:solidFill>
                  <a:srgbClr val="0000FF"/>
                </a:solidFill>
                <a:ea typeface="宋体" panose="02010600030101010101" pitchFamily="2" charset="-122"/>
              </a:rPr>
              <a:t>[x fval] = ga(@fitnessfun, nvars, [],[],[],[],[],[],[],options)</a:t>
            </a:r>
            <a:r>
              <a:rPr lang="zh-CN" altLang="en-US" sz="2000" dirty="0">
                <a:solidFill>
                  <a:srgbClr val="0000FF"/>
                </a:solidFill>
                <a:ea typeface="宋体" panose="02010600030101010101" pitchFamily="2" charset="-122"/>
              </a:rPr>
              <a:t>；</a:t>
            </a:r>
          </a:p>
        </p:txBody>
      </p:sp>
      <p:sp>
        <p:nvSpPr>
          <p:cNvPr id="101379" name="Text Box 4"/>
          <p:cNvSpPr txBox="1"/>
          <p:nvPr/>
        </p:nvSpPr>
        <p:spPr>
          <a:xfrm>
            <a:off x="2895600" y="5943600"/>
            <a:ext cx="4578350" cy="641350"/>
          </a:xfrm>
          <a:prstGeom prst="rect">
            <a:avLst/>
          </a:prstGeom>
          <a:noFill/>
          <a:ln w="9525">
            <a:noFill/>
          </a:ln>
        </p:spPr>
        <p:txBody>
          <a:bodyPr wrap="none" anchor="t">
            <a:spAutoFit/>
          </a:bodyPr>
          <a:lstStyle/>
          <a:p>
            <a:r>
              <a:rPr lang="en-US" altLang="zh-CN" dirty="0">
                <a:solidFill>
                  <a:schemeClr val="accent1"/>
                </a:solidFill>
                <a:latin typeface="Arial" panose="020B0604020202020204" pitchFamily="34" charset="0"/>
                <a:ea typeface="宋体" panose="02010600030101010101" pitchFamily="2" charset="-122"/>
              </a:rPr>
              <a:t>specify any linear equality, linear inequality,</a:t>
            </a:r>
          </a:p>
          <a:p>
            <a:r>
              <a:rPr lang="en-US" altLang="zh-CN" dirty="0">
                <a:solidFill>
                  <a:schemeClr val="accent1"/>
                </a:solidFill>
                <a:latin typeface="Arial" panose="020B0604020202020204" pitchFamily="34" charset="0"/>
                <a:ea typeface="宋体" panose="02010600030101010101" pitchFamily="2" charset="-122"/>
              </a:rPr>
              <a:t>or nonlinear constraints</a:t>
            </a:r>
            <a:endParaRPr lang="zh-CN" altLang="en-US" dirty="0">
              <a:solidFill>
                <a:schemeClr val="accent1"/>
              </a:solidFill>
              <a:latin typeface="Arial" panose="020B0604020202020204" pitchFamily="34" charset="0"/>
              <a:ea typeface="宋体" panose="02010600030101010101" pitchFamily="2" charset="-122"/>
            </a:endParaRPr>
          </a:p>
        </p:txBody>
      </p:sp>
      <p:sp>
        <p:nvSpPr>
          <p:cNvPr id="101380" name="AutoShape 5"/>
          <p:cNvSpPr/>
          <p:nvPr/>
        </p:nvSpPr>
        <p:spPr>
          <a:xfrm rot="-3002547">
            <a:off x="4741863" y="5665788"/>
            <a:ext cx="609600" cy="152400"/>
          </a:xfrm>
          <a:prstGeom prst="rightArrow">
            <a:avLst>
              <a:gd name="adj1" fmla="val 50000"/>
              <a:gd name="adj2" fmla="val 100000"/>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p:cNvSpPr>
          <p:nvPr>
            <p:ph type="title"/>
          </p:nvPr>
        </p:nvSpPr>
        <p:spPr>
          <a:xfrm>
            <a:off x="381000" y="381000"/>
            <a:ext cx="6858000" cy="1143000"/>
          </a:xfrm>
          <a:prstGeom prst="rect">
            <a:avLst/>
          </a:prstGeom>
          <a:noFill/>
          <a:ln>
            <a:noFill/>
          </a:ln>
        </p:spPr>
        <p:txBody>
          <a:bodyPr anchor="t"/>
          <a:lstStyle/>
          <a:p>
            <a:r>
              <a:rPr lang="en-US" altLang="zh-CN" dirty="0">
                <a:solidFill>
                  <a:srgbClr val="FF3300"/>
                </a:solidFill>
                <a:ea typeface="宋体" panose="02010600030101010101" pitchFamily="2" charset="-122"/>
              </a:rPr>
              <a:t>6 </a:t>
            </a:r>
            <a:r>
              <a:rPr lang="zh-CN" altLang="en-US" dirty="0">
                <a:solidFill>
                  <a:srgbClr val="FF3300"/>
                </a:solidFill>
                <a:ea typeface="宋体" panose="02010600030101010101" pitchFamily="2" charset="-122"/>
              </a:rPr>
              <a:t>遗传算法的实现</a:t>
            </a:r>
          </a:p>
        </p:txBody>
      </p:sp>
      <p:sp>
        <p:nvSpPr>
          <p:cNvPr id="102402" name="Rectangle 3"/>
          <p:cNvSpPr>
            <a:spLocks noGrp="1"/>
          </p:cNvSpPr>
          <p:nvPr>
            <p:ph idx="1"/>
          </p:nvPr>
        </p:nvSpPr>
        <p:spPr>
          <a:xfrm>
            <a:off x="533400" y="1341438"/>
            <a:ext cx="8359775" cy="5135562"/>
          </a:xfrm>
        </p:spPr>
        <p:txBody>
          <a:bodyPr wrap="square" lIns="91440" tIns="45720" rIns="91440" bIns="45720" anchor="t"/>
          <a:lstStyle/>
          <a:p>
            <a:pPr>
              <a:lnSpc>
                <a:spcPct val="90000"/>
              </a:lnSpc>
            </a:pPr>
            <a:r>
              <a:rPr lang="en-US" altLang="zh-CN" dirty="0">
                <a:ea typeface="宋体" panose="02010600030101010101" pitchFamily="2" charset="-122"/>
              </a:rPr>
              <a:t>Matlab</a:t>
            </a:r>
            <a:r>
              <a:rPr lang="zh-CN" altLang="en-US" dirty="0">
                <a:ea typeface="宋体" panose="02010600030101010101" pitchFamily="2" charset="-122"/>
              </a:rPr>
              <a:t>的</a:t>
            </a:r>
            <a:r>
              <a:rPr lang="en-US" altLang="zh-CN" dirty="0">
                <a:ea typeface="宋体" panose="02010600030101010101" pitchFamily="2" charset="-122"/>
              </a:rPr>
              <a:t>GA</a:t>
            </a:r>
            <a:r>
              <a:rPr lang="zh-CN" altLang="en-US" dirty="0">
                <a:ea typeface="宋体" panose="02010600030101010101" pitchFamily="2" charset="-122"/>
              </a:rPr>
              <a:t>函数调用</a:t>
            </a:r>
            <a:endParaRPr lang="en-US" altLang="zh-CN" dirty="0">
              <a:ea typeface="宋体" panose="02010600030101010101" pitchFamily="2" charset="-122"/>
            </a:endParaRPr>
          </a:p>
          <a:p>
            <a:pPr>
              <a:lnSpc>
                <a:spcPct val="90000"/>
              </a:lnSpc>
              <a:buNone/>
            </a:pPr>
            <a:r>
              <a:rPr lang="en-US" altLang="zh-CN" sz="2000" dirty="0">
                <a:solidFill>
                  <a:srgbClr val="0000FF"/>
                </a:solidFill>
                <a:ea typeface="宋体" panose="02010600030101010101" pitchFamily="2" charset="-122"/>
              </a:rPr>
              <a:t>[x fval] = ga(@fitnessfun, nvars, [],[],[],[],[],[],[], options)</a:t>
            </a:r>
            <a:r>
              <a:rPr lang="zh-CN" altLang="en-US" sz="2000" dirty="0">
                <a:solidFill>
                  <a:srgbClr val="0000FF"/>
                </a:solidFill>
                <a:ea typeface="宋体" panose="02010600030101010101" pitchFamily="2" charset="-122"/>
              </a:rPr>
              <a:t>；</a:t>
            </a:r>
          </a:p>
          <a:p>
            <a:pPr>
              <a:lnSpc>
                <a:spcPct val="90000"/>
              </a:lnSpc>
              <a:buNone/>
            </a:pPr>
            <a:r>
              <a:rPr lang="en-US" altLang="zh-CN" sz="1800" dirty="0">
                <a:ea typeface="宋体" panose="02010600030101010101" pitchFamily="2" charset="-122"/>
              </a:rPr>
              <a:t>fitnessfcn — Fitness function</a:t>
            </a:r>
          </a:p>
          <a:p>
            <a:pPr>
              <a:lnSpc>
                <a:spcPct val="90000"/>
              </a:lnSpc>
              <a:buNone/>
            </a:pPr>
            <a:r>
              <a:rPr lang="en-US" altLang="zh-CN" sz="1800" dirty="0">
                <a:ea typeface="宋体" panose="02010600030101010101" pitchFamily="2" charset="-122"/>
              </a:rPr>
              <a:t>nvars — Number of variables for the problem</a:t>
            </a:r>
          </a:p>
          <a:p>
            <a:pPr>
              <a:lnSpc>
                <a:spcPct val="90000"/>
              </a:lnSpc>
              <a:buNone/>
            </a:pPr>
            <a:r>
              <a:rPr lang="en-US" altLang="zh-CN" sz="1800" dirty="0">
                <a:ea typeface="宋体" panose="02010600030101010101" pitchFamily="2" charset="-122"/>
              </a:rPr>
              <a:t>Aineq — Matrix for inequality constraints</a:t>
            </a:r>
          </a:p>
          <a:p>
            <a:pPr>
              <a:lnSpc>
                <a:spcPct val="90000"/>
              </a:lnSpc>
              <a:buNone/>
            </a:pPr>
            <a:r>
              <a:rPr lang="en-US" altLang="zh-CN" sz="1800" dirty="0">
                <a:ea typeface="宋体" panose="02010600030101010101" pitchFamily="2" charset="-122"/>
              </a:rPr>
              <a:t>Bineq — Vector for inequality constraints</a:t>
            </a:r>
          </a:p>
          <a:p>
            <a:pPr>
              <a:lnSpc>
                <a:spcPct val="90000"/>
              </a:lnSpc>
              <a:buNone/>
            </a:pPr>
            <a:r>
              <a:rPr lang="en-US" altLang="zh-CN" sz="1800" dirty="0">
                <a:ea typeface="宋体" panose="02010600030101010101" pitchFamily="2" charset="-122"/>
              </a:rPr>
              <a:t>Aeq — Matrix for equality constraints</a:t>
            </a:r>
          </a:p>
          <a:p>
            <a:pPr>
              <a:lnSpc>
                <a:spcPct val="90000"/>
              </a:lnSpc>
              <a:buNone/>
            </a:pPr>
            <a:r>
              <a:rPr lang="en-US" altLang="zh-CN" sz="1800" dirty="0">
                <a:ea typeface="宋体" panose="02010600030101010101" pitchFamily="2" charset="-122"/>
              </a:rPr>
              <a:t>Beq —  Vector for equality constraints</a:t>
            </a:r>
          </a:p>
          <a:p>
            <a:pPr>
              <a:lnSpc>
                <a:spcPct val="90000"/>
              </a:lnSpc>
              <a:buNone/>
            </a:pPr>
            <a:r>
              <a:rPr lang="en-US" altLang="zh-CN" sz="1800" dirty="0">
                <a:ea typeface="宋体" panose="02010600030101010101" pitchFamily="2" charset="-122"/>
              </a:rPr>
              <a:t>LB — Lower bound on x</a:t>
            </a:r>
          </a:p>
          <a:p>
            <a:pPr>
              <a:lnSpc>
                <a:spcPct val="90000"/>
              </a:lnSpc>
              <a:buNone/>
            </a:pPr>
            <a:r>
              <a:rPr lang="en-US" altLang="zh-CN" sz="1800" dirty="0">
                <a:ea typeface="宋体" panose="02010600030101010101" pitchFamily="2" charset="-122"/>
              </a:rPr>
              <a:t>UB —  Upper bound on x</a:t>
            </a:r>
          </a:p>
          <a:p>
            <a:pPr>
              <a:lnSpc>
                <a:spcPct val="90000"/>
              </a:lnSpc>
              <a:buNone/>
            </a:pPr>
            <a:r>
              <a:rPr lang="en-US" altLang="zh-CN" sz="1800" dirty="0">
                <a:ea typeface="宋体" panose="02010600030101010101" pitchFamily="2" charset="-122"/>
              </a:rPr>
              <a:t>nonlcon —  Nonlinear constraint Function</a:t>
            </a:r>
          </a:p>
          <a:p>
            <a:pPr>
              <a:lnSpc>
                <a:spcPct val="90000"/>
              </a:lnSpc>
              <a:buNone/>
            </a:pPr>
            <a:r>
              <a:rPr lang="en-US" altLang="zh-CN" sz="1800" dirty="0">
                <a:ea typeface="宋体" panose="02010600030101010101" pitchFamily="2" charset="-122"/>
              </a:rPr>
              <a:t>options — Options structure</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p:cNvSpPr>
          <p:nvPr>
            <p:ph type="title"/>
          </p:nvPr>
        </p:nvSpPr>
        <p:spPr>
          <a:xfrm>
            <a:off x="381000" y="381000"/>
            <a:ext cx="6858000" cy="1143000"/>
          </a:xfrm>
          <a:prstGeom prst="rect">
            <a:avLst/>
          </a:prstGeom>
          <a:noFill/>
          <a:ln>
            <a:noFill/>
          </a:ln>
        </p:spPr>
        <p:txBody>
          <a:bodyPr anchor="t"/>
          <a:lstStyle/>
          <a:p>
            <a:r>
              <a:rPr lang="en-US" altLang="zh-CN" dirty="0">
                <a:solidFill>
                  <a:srgbClr val="FF3300"/>
                </a:solidFill>
                <a:ea typeface="宋体" panose="02010600030101010101" pitchFamily="2" charset="-122"/>
              </a:rPr>
              <a:t>6 </a:t>
            </a:r>
            <a:r>
              <a:rPr lang="zh-CN" altLang="en-US" dirty="0">
                <a:solidFill>
                  <a:srgbClr val="FF3300"/>
                </a:solidFill>
                <a:ea typeface="宋体" panose="02010600030101010101" pitchFamily="2" charset="-122"/>
              </a:rPr>
              <a:t>遗传算法的实现</a:t>
            </a:r>
          </a:p>
        </p:txBody>
      </p:sp>
      <p:sp>
        <p:nvSpPr>
          <p:cNvPr id="103426" name="Rectangle 3"/>
          <p:cNvSpPr>
            <a:spLocks noGrp="1"/>
          </p:cNvSpPr>
          <p:nvPr>
            <p:ph idx="1"/>
          </p:nvPr>
        </p:nvSpPr>
        <p:spPr>
          <a:xfrm>
            <a:off x="533400" y="1341438"/>
            <a:ext cx="8359775" cy="4679950"/>
          </a:xfrm>
        </p:spPr>
        <p:txBody>
          <a:bodyPr wrap="square" lIns="91440" tIns="45720" rIns="91440" bIns="45720" anchor="t"/>
          <a:lstStyle/>
          <a:p>
            <a:r>
              <a:rPr lang="zh-CN" altLang="en-US" dirty="0">
                <a:ea typeface="宋体" panose="02010600030101010101" pitchFamily="2" charset="-122"/>
              </a:rPr>
              <a:t>根据原理编写属于自己的</a:t>
            </a:r>
            <a:r>
              <a:rPr lang="en-US" altLang="zh-CN" dirty="0">
                <a:ea typeface="宋体" panose="02010600030101010101" pitchFamily="2" charset="-122"/>
              </a:rPr>
              <a:t>GA</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p:cNvSpPr>
          <p:nvPr>
            <p:ph type="title"/>
          </p:nvPr>
        </p:nvSpPr>
        <p:spPr>
          <a:xfrm>
            <a:off x="609600" y="152400"/>
            <a:ext cx="7924800" cy="958850"/>
          </a:xfrm>
          <a:prstGeom prst="rect">
            <a:avLst/>
          </a:prstGeom>
          <a:noFill/>
          <a:ln>
            <a:noFill/>
          </a:ln>
        </p:spPr>
        <p:txBody>
          <a:bodyPr anchor="ctr"/>
          <a:lstStyle/>
          <a:p>
            <a:pPr eaLnBrk="1" hangingPunct="1"/>
            <a:r>
              <a:rPr lang="zh-CN" altLang="en-US" dirty="0">
                <a:solidFill>
                  <a:srgbClr val="CC6600"/>
                </a:solidFill>
                <a:ea typeface="宋体" panose="02010600030101010101" pitchFamily="2" charset="-122"/>
              </a:rPr>
              <a:t>参考资源</a:t>
            </a:r>
          </a:p>
        </p:txBody>
      </p:sp>
      <p:sp>
        <p:nvSpPr>
          <p:cNvPr id="104450" name="Rectangle 3"/>
          <p:cNvSpPr>
            <a:spLocks noGrp="1"/>
          </p:cNvSpPr>
          <p:nvPr>
            <p:ph idx="1"/>
          </p:nvPr>
        </p:nvSpPr>
        <p:spPr>
          <a:xfrm>
            <a:off x="685800" y="1490663"/>
            <a:ext cx="8001000" cy="4529137"/>
          </a:xfrm>
        </p:spPr>
        <p:txBody>
          <a:bodyPr wrap="square" lIns="91440" tIns="45720" rIns="91440" bIns="45720" anchor="t"/>
          <a:lstStyle/>
          <a:p>
            <a:pPr marL="355600" indent="-355600" eaLnBrk="1" hangingPunct="1">
              <a:buNone/>
            </a:pPr>
            <a:r>
              <a:rPr lang="en-US" altLang="zh-CN" sz="2000" dirty="0">
                <a:latin typeface="宋体" panose="02010600030101010101" pitchFamily="2" charset="-122"/>
                <a:ea typeface="宋体" panose="02010600030101010101" pitchFamily="2" charset="-122"/>
              </a:rPr>
              <a:t>[1]</a:t>
            </a:r>
            <a:r>
              <a:rPr lang="zh-CN" altLang="en-US" sz="2000" dirty="0">
                <a:ea typeface="宋体" panose="02010600030101010101" pitchFamily="2" charset="-122"/>
              </a:rPr>
              <a:t>王小平，曹立明</a:t>
            </a:r>
            <a:r>
              <a:rPr lang="en-US" altLang="zh-CN" sz="2000" dirty="0">
                <a:latin typeface="宋体" panose="02010600030101010101" pitchFamily="2" charset="-122"/>
                <a:ea typeface="宋体" panose="02010600030101010101" pitchFamily="2" charset="-122"/>
              </a:rPr>
              <a:t>.</a:t>
            </a:r>
            <a:r>
              <a:rPr lang="zh-CN" altLang="en-US" sz="2000" dirty="0">
                <a:ea typeface="宋体" panose="02010600030101010101" pitchFamily="2" charset="-122"/>
              </a:rPr>
              <a:t>遗传算法</a:t>
            </a:r>
            <a:r>
              <a:rPr lang="en-US" altLang="zh-CN" sz="2000" dirty="0">
                <a:ea typeface="宋体" panose="02010600030101010101" pitchFamily="2" charset="-122"/>
              </a:rPr>
              <a:t>——</a:t>
            </a:r>
            <a:r>
              <a:rPr lang="zh-CN" altLang="en-US" sz="2000" dirty="0">
                <a:ea typeface="宋体" panose="02010600030101010101" pitchFamily="2" charset="-122"/>
              </a:rPr>
              <a:t>理论、应用与软件实现</a:t>
            </a:r>
            <a:r>
              <a:rPr lang="en-US" altLang="zh-CN" sz="2000" dirty="0">
                <a:latin typeface="宋体" panose="02010600030101010101" pitchFamily="2" charset="-122"/>
                <a:ea typeface="宋体" panose="02010600030101010101" pitchFamily="2" charset="-122"/>
              </a:rPr>
              <a:t>.</a:t>
            </a:r>
            <a:r>
              <a:rPr lang="zh-CN" altLang="en-US" sz="2000" dirty="0">
                <a:latin typeface="Arial" panose="020B0604020202020204" pitchFamily="34" charset="0"/>
                <a:ea typeface="宋体" panose="02010600030101010101" pitchFamily="2" charset="-122"/>
              </a:rPr>
              <a:t>西安交通大学出版社</a:t>
            </a:r>
            <a:r>
              <a:rPr lang="zh-CN" altLang="en-US" sz="2000" dirty="0">
                <a:latin typeface="宋体" panose="02010600030101010101" pitchFamily="2" charset="-122"/>
                <a:ea typeface="宋体" panose="02010600030101010101" pitchFamily="2" charset="-122"/>
              </a:rPr>
              <a:t>，</a:t>
            </a:r>
            <a:r>
              <a:rPr lang="en-US" altLang="zh-CN" sz="2000" dirty="0">
                <a:latin typeface="Arial" panose="020B0604020202020204" pitchFamily="34" charset="0"/>
                <a:ea typeface="宋体" panose="02010600030101010101" pitchFamily="2" charset="-122"/>
              </a:rPr>
              <a:t>2002.1</a:t>
            </a:r>
          </a:p>
          <a:p>
            <a:pPr marL="355600" indent="-355600" eaLnBrk="1" hangingPunct="1">
              <a:buNone/>
            </a:pPr>
            <a:r>
              <a:rPr lang="en-US" altLang="zh-CN" sz="2000" dirty="0">
                <a:latin typeface="宋体" panose="02010600030101010101" pitchFamily="2" charset="-122"/>
                <a:ea typeface="宋体" panose="02010600030101010101" pitchFamily="2" charset="-122"/>
              </a:rPr>
              <a:t>[2]</a:t>
            </a:r>
            <a:r>
              <a:rPr lang="zh-CN" altLang="en-US" sz="2000" dirty="0">
                <a:ea typeface="宋体" panose="02010600030101010101" pitchFamily="2" charset="-122"/>
              </a:rPr>
              <a:t>朱福喜，朱三元，伍春香</a:t>
            </a:r>
            <a:r>
              <a:rPr lang="en-US" altLang="zh-CN" sz="2000" dirty="0">
                <a:latin typeface="宋体" panose="02010600030101010101" pitchFamily="2" charset="-122"/>
                <a:ea typeface="宋体" panose="02010600030101010101" pitchFamily="2" charset="-122"/>
              </a:rPr>
              <a:t>.</a:t>
            </a:r>
            <a:r>
              <a:rPr lang="zh-CN" altLang="en-US" sz="2000" dirty="0">
                <a:ea typeface="宋体" panose="02010600030101010101" pitchFamily="2" charset="-122"/>
              </a:rPr>
              <a:t>人工智能基础教程</a:t>
            </a:r>
            <a:r>
              <a:rPr lang="en-US" altLang="zh-CN" sz="2000" dirty="0">
                <a:latin typeface="宋体" panose="02010600030101010101" pitchFamily="2" charset="-122"/>
                <a:ea typeface="宋体" panose="02010600030101010101" pitchFamily="2" charset="-122"/>
              </a:rPr>
              <a:t>.</a:t>
            </a:r>
            <a:r>
              <a:rPr lang="zh-CN" altLang="en-US" sz="2000" dirty="0">
                <a:ea typeface="宋体" panose="02010600030101010101" pitchFamily="2" charset="-122"/>
              </a:rPr>
              <a:t>清华大学出版社，</a:t>
            </a:r>
            <a:r>
              <a:rPr lang="en-US" altLang="zh-CN" sz="2000" dirty="0">
                <a:latin typeface="Arial" panose="020B0604020202020204" pitchFamily="34" charset="0"/>
                <a:ea typeface="宋体" panose="02010600030101010101" pitchFamily="2" charset="-122"/>
              </a:rPr>
              <a:t>2006.3</a:t>
            </a:r>
          </a:p>
          <a:p>
            <a:pPr marL="355600" indent="-355600" eaLnBrk="1" hangingPunct="1">
              <a:buNone/>
            </a:pPr>
            <a:r>
              <a:rPr lang="en-US" altLang="zh-CN" sz="2000" dirty="0">
                <a:latin typeface="宋体" panose="02010600030101010101" pitchFamily="2" charset="-122"/>
                <a:ea typeface="宋体" panose="02010600030101010101" pitchFamily="2" charset="-122"/>
              </a:rPr>
              <a:t>[3]</a:t>
            </a:r>
            <a:r>
              <a:rPr lang="zh-CN" altLang="en-US" sz="2000" dirty="0">
                <a:ea typeface="宋体" panose="02010600030101010101" pitchFamily="2" charset="-122"/>
              </a:rPr>
              <a:t>刘金琨</a:t>
            </a:r>
            <a:r>
              <a:rPr lang="en-US" altLang="zh-CN" sz="2000" dirty="0">
                <a:latin typeface="宋体" panose="02010600030101010101" pitchFamily="2" charset="-122"/>
                <a:ea typeface="宋体" panose="02010600030101010101" pitchFamily="2" charset="-122"/>
              </a:rPr>
              <a:t>.</a:t>
            </a:r>
            <a:r>
              <a:rPr lang="zh-CN" altLang="en-US" sz="2000" dirty="0">
                <a:ea typeface="宋体" panose="02010600030101010101" pitchFamily="2" charset="-122"/>
              </a:rPr>
              <a:t>机器人控制系统的设计与</a:t>
            </a:r>
            <a:r>
              <a:rPr lang="en-US" altLang="zh-CN" sz="2000" dirty="0">
                <a:latin typeface="Arial" panose="020B0604020202020204" pitchFamily="34" charset="0"/>
                <a:ea typeface="宋体" panose="02010600030101010101" pitchFamily="2" charset="-122"/>
              </a:rPr>
              <a:t>MATLAB</a:t>
            </a:r>
            <a:r>
              <a:rPr lang="zh-CN" altLang="en-US" sz="2000" dirty="0">
                <a:ea typeface="宋体" panose="02010600030101010101" pitchFamily="2" charset="-122"/>
              </a:rPr>
              <a:t>仿真</a:t>
            </a:r>
            <a:r>
              <a:rPr lang="en-US" altLang="zh-CN" sz="2000" dirty="0">
                <a:latin typeface="宋体" panose="02010600030101010101" pitchFamily="2" charset="-122"/>
                <a:ea typeface="宋体" panose="02010600030101010101" pitchFamily="2" charset="-122"/>
              </a:rPr>
              <a:t>.</a:t>
            </a:r>
            <a:r>
              <a:rPr lang="zh-CN" altLang="en-US" sz="2000" dirty="0">
                <a:ea typeface="宋体" panose="02010600030101010101" pitchFamily="2" charset="-122"/>
              </a:rPr>
              <a:t>清华大学出版社，</a:t>
            </a:r>
            <a:r>
              <a:rPr lang="en-US" altLang="zh-CN" sz="2000" dirty="0">
                <a:latin typeface="Arial" panose="020B0604020202020204" pitchFamily="34" charset="0"/>
                <a:ea typeface="宋体" panose="02010600030101010101" pitchFamily="2" charset="-122"/>
              </a:rPr>
              <a:t>2008.6</a:t>
            </a:r>
          </a:p>
          <a:p>
            <a:pPr marL="355600" indent="-355600" eaLnBrk="1" hangingPunct="1">
              <a:buNone/>
            </a:pPr>
            <a:r>
              <a:rPr lang="en-US" altLang="zh-CN" sz="2000" dirty="0">
                <a:latin typeface="宋体" panose="02010600030101010101" pitchFamily="2" charset="-122"/>
                <a:ea typeface="宋体" panose="02010600030101010101" pitchFamily="2" charset="-122"/>
              </a:rPr>
              <a:t>[4]</a:t>
            </a:r>
            <a:r>
              <a:rPr lang="zh-CN" altLang="en-US" sz="2000" dirty="0">
                <a:ea typeface="宋体" panose="02010600030101010101" pitchFamily="2" charset="-122"/>
              </a:rPr>
              <a:t> 雷英杰，张善文，李旭武</a:t>
            </a:r>
            <a:r>
              <a:rPr lang="en-US" altLang="zh-CN" sz="2000" dirty="0">
                <a:latin typeface="宋体" panose="02010600030101010101" pitchFamily="2" charset="-122"/>
                <a:ea typeface="宋体" panose="02010600030101010101" pitchFamily="2" charset="-122"/>
              </a:rPr>
              <a:t>.</a:t>
            </a:r>
            <a:r>
              <a:rPr lang="en-US" altLang="zh-CN" sz="2000" dirty="0">
                <a:latin typeface="Arial" panose="020B0604020202020204" pitchFamily="34" charset="0"/>
                <a:ea typeface="宋体" panose="02010600030101010101" pitchFamily="2" charset="-122"/>
              </a:rPr>
              <a:t>MATLAB</a:t>
            </a:r>
            <a:r>
              <a:rPr lang="zh-CN" altLang="en-US" sz="2000" dirty="0">
                <a:ea typeface="宋体" panose="02010600030101010101" pitchFamily="2" charset="-122"/>
              </a:rPr>
              <a:t>遗传算法工具箱及应用</a:t>
            </a:r>
            <a:r>
              <a:rPr lang="en-US" altLang="zh-CN" sz="2000" dirty="0">
                <a:latin typeface="宋体" panose="02010600030101010101" pitchFamily="2" charset="-122"/>
                <a:ea typeface="宋体" panose="02010600030101010101" pitchFamily="2" charset="-122"/>
              </a:rPr>
              <a:t>.</a:t>
            </a:r>
            <a:r>
              <a:rPr lang="zh-CN" altLang="en-US" sz="2000" dirty="0">
                <a:ea typeface="宋体" panose="02010600030101010101" pitchFamily="2" charset="-122"/>
              </a:rPr>
              <a:t>西安电子科技大学出版社，</a:t>
            </a:r>
            <a:r>
              <a:rPr lang="en-US" altLang="zh-CN" sz="2000" dirty="0">
                <a:latin typeface="Arial" panose="020B0604020202020204" pitchFamily="34" charset="0"/>
                <a:ea typeface="宋体" panose="02010600030101010101" pitchFamily="2" charset="-122"/>
              </a:rPr>
              <a:t>2005.4</a:t>
            </a:r>
            <a:endParaRPr lang="zh-CN" altLang="en-US" sz="2000" dirty="0">
              <a:latin typeface="Arial" panose="020B0604020202020204" pitchFamily="34" charset="0"/>
              <a:ea typeface="宋体" panose="02010600030101010101" pitchFamily="2" charset="-122"/>
            </a:endParaRPr>
          </a:p>
          <a:p>
            <a:pPr marL="355600" indent="-355600" eaLnBrk="1" hangingPunct="1">
              <a:buNone/>
            </a:pPr>
            <a:r>
              <a:rPr lang="en-US" altLang="zh-CN" sz="2000" dirty="0">
                <a:latin typeface="宋体" panose="02010600030101010101" pitchFamily="2" charset="-122"/>
                <a:ea typeface="宋体" panose="02010600030101010101" pitchFamily="2" charset="-122"/>
              </a:rPr>
              <a:t>[5]</a:t>
            </a:r>
            <a:r>
              <a:rPr lang="zh-CN" altLang="en-US" sz="2000" dirty="0">
                <a:ea typeface="宋体" panose="02010600030101010101" pitchFamily="2" charset="-122"/>
              </a:rPr>
              <a:t>求是科技</a:t>
            </a:r>
            <a:r>
              <a:rPr lang="en-US" altLang="zh-CN" sz="2000" dirty="0">
                <a:latin typeface="宋体" panose="02010600030101010101" pitchFamily="2" charset="-122"/>
                <a:ea typeface="宋体" panose="02010600030101010101" pitchFamily="2" charset="-122"/>
              </a:rPr>
              <a:t>.</a:t>
            </a:r>
            <a:r>
              <a:rPr lang="en-US" altLang="zh-CN" sz="2000" dirty="0">
                <a:latin typeface="Arial" panose="020B0604020202020204" pitchFamily="34" charset="0"/>
                <a:ea typeface="宋体" panose="02010600030101010101" pitchFamily="2" charset="-122"/>
              </a:rPr>
              <a:t>MATLAB7.0</a:t>
            </a:r>
            <a:r>
              <a:rPr lang="zh-CN" altLang="en-US" sz="2000" dirty="0">
                <a:ea typeface="宋体" panose="02010600030101010101" pitchFamily="2" charset="-122"/>
              </a:rPr>
              <a:t>从入门到精通</a:t>
            </a:r>
            <a:r>
              <a:rPr lang="en-US" altLang="zh-CN" sz="2000" dirty="0">
                <a:latin typeface="宋体" panose="02010600030101010101" pitchFamily="2" charset="-122"/>
                <a:ea typeface="宋体" panose="02010600030101010101" pitchFamily="2" charset="-122"/>
              </a:rPr>
              <a:t>.</a:t>
            </a:r>
            <a:r>
              <a:rPr lang="zh-CN" altLang="en-US" sz="2000" dirty="0">
                <a:ea typeface="宋体" panose="02010600030101010101" pitchFamily="2" charset="-122"/>
              </a:rPr>
              <a:t>人民邮电出版社，</a:t>
            </a:r>
            <a:r>
              <a:rPr lang="en-US" altLang="zh-CN" sz="2000" dirty="0">
                <a:latin typeface="Arial" panose="020B0604020202020204" pitchFamily="34" charset="0"/>
                <a:ea typeface="宋体" panose="02010600030101010101" pitchFamily="2" charset="-122"/>
              </a:rPr>
              <a:t>2006.3</a:t>
            </a:r>
          </a:p>
          <a:p>
            <a:pPr marL="355600" indent="-355600" eaLnBrk="1" hangingPunct="1">
              <a:buNone/>
            </a:pPr>
            <a:r>
              <a:rPr lang="en-US" altLang="zh-CN" sz="2000" dirty="0">
                <a:latin typeface="宋体" panose="02010600030101010101" pitchFamily="2" charset="-122"/>
                <a:ea typeface="宋体" panose="02010600030101010101" pitchFamily="2" charset="-122"/>
              </a:rPr>
              <a:t>[6]</a:t>
            </a:r>
            <a:r>
              <a:rPr lang="en-US" altLang="zh-CN" sz="2000" dirty="0">
                <a:ea typeface="宋体" panose="02010600030101010101" pitchFamily="2" charset="-122"/>
              </a:rPr>
              <a:t>http://en.wikipedia.org/wiki/Genetic_algorithm</a:t>
            </a:r>
            <a:endParaRPr lang="en-US" altLang="zh-CN" sz="2000" dirty="0">
              <a:latin typeface="宋体" panose="02010600030101010101" pitchFamily="2" charset="-122"/>
              <a:ea typeface="宋体" panose="02010600030101010101" pitchFamily="2" charset="-122"/>
            </a:endParaRPr>
          </a:p>
          <a:p>
            <a:pPr marL="355600" indent="-355600" eaLnBrk="1" hangingPunct="1">
              <a:buNone/>
            </a:pPr>
            <a:r>
              <a:rPr lang="en-US" altLang="zh-CN" sz="2000" dirty="0">
                <a:latin typeface="宋体" panose="02010600030101010101" pitchFamily="2" charset="-122"/>
                <a:ea typeface="宋体" panose="02010600030101010101" pitchFamily="2" charset="-122"/>
              </a:rPr>
              <a:t>[7]</a:t>
            </a:r>
            <a:r>
              <a:rPr lang="en-US" altLang="zh-CN" sz="2000" dirty="0">
                <a:ea typeface="宋体" panose="02010600030101010101" pitchFamily="2" charset="-122"/>
              </a:rPr>
              <a:t>http://en.wikipedia.org/wiki/Traveling_salesman_problem</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课后作业：</a:t>
            </a:r>
            <a:endParaRPr lang="en-US" altLang="zh-CN" dirty="0"/>
          </a:p>
          <a:p>
            <a:pPr marL="342900" lvl="1" indent="0">
              <a:buNone/>
            </a:pPr>
            <a:r>
              <a:rPr lang="zh-CN" altLang="en-US" dirty="0"/>
              <a:t>编程实现用遗传算法求取以下目标函数的极大值。</a:t>
            </a:r>
            <a:endParaRPr lang="en-US" altLang="zh-CN" dirty="0"/>
          </a:p>
          <a:p>
            <a:pPr marL="342900" lvl="1" indent="0">
              <a:buNone/>
            </a:pPr>
            <a:endParaRPr lang="en-US" altLang="zh-CN" dirty="0"/>
          </a:p>
          <a:p>
            <a:pPr marL="342900" lvl="1" indent="0">
              <a:buNone/>
            </a:pPr>
            <a:endParaRPr lang="en-US" altLang="zh-CN" dirty="0"/>
          </a:p>
          <a:p>
            <a:pPr marL="342900" lvl="1" indent="0">
              <a:buNone/>
            </a:pPr>
            <a:endParaRPr lang="en-US" altLang="zh-CN" dirty="0"/>
          </a:p>
          <a:p>
            <a:pPr marL="342900" lvl="1" indent="0">
              <a:buNone/>
            </a:pPr>
            <a:r>
              <a:rPr lang="zh-CN" altLang="en-US" dirty="0"/>
              <a:t>要求：种群初始随机，范围分别为</a:t>
            </a:r>
            <a:r>
              <a:rPr lang="en-US" altLang="zh-CN" dirty="0"/>
              <a:t>[-2, 2]</a:t>
            </a:r>
            <a:r>
              <a:rPr lang="zh-CN" altLang="en-US" dirty="0"/>
              <a:t>、</a:t>
            </a:r>
            <a:r>
              <a:rPr lang="en-US" altLang="zh-CN" dirty="0"/>
              <a:t>[-2, 2]</a:t>
            </a:r>
            <a:r>
              <a:rPr lang="zh-CN" altLang="en-US" dirty="0"/>
              <a:t>，染色体长度为</a:t>
            </a:r>
            <a:r>
              <a:rPr lang="en-US" altLang="zh-CN" dirty="0"/>
              <a:t>20</a:t>
            </a:r>
            <a:r>
              <a:rPr lang="zh-CN" altLang="en-US" dirty="0"/>
              <a:t>，交叉概率</a:t>
            </a:r>
            <a:r>
              <a:rPr lang="en-US" altLang="zh-CN" dirty="0"/>
              <a:t>0.7</a:t>
            </a:r>
            <a:r>
              <a:rPr lang="zh-CN" altLang="en-US" dirty="0"/>
              <a:t>，变异概率为</a:t>
            </a:r>
            <a:r>
              <a:rPr lang="en-US" altLang="zh-CN" dirty="0"/>
              <a:t>0.01</a:t>
            </a:r>
            <a:endParaRPr lang="zh-CN" altLang="en-US" dirty="0"/>
          </a:p>
        </p:txBody>
      </p:sp>
      <p:sp>
        <p:nvSpPr>
          <p:cNvPr id="3" name="标题 2"/>
          <p:cNvSpPr>
            <a:spLocks noGrp="1"/>
          </p:cNvSpPr>
          <p:nvPr>
            <p:ph type="title"/>
          </p:nvPr>
        </p:nvSpPr>
        <p:spPr/>
        <p:txBody>
          <a:bodyPr/>
          <a:lstStyle/>
          <a:p>
            <a:r>
              <a:rPr lang="zh-CN" altLang="en-US" dirty="0"/>
              <a:t>遗传算法</a:t>
            </a:r>
          </a:p>
        </p:txBody>
      </p:sp>
      <p:sp>
        <p:nvSpPr>
          <p:cNvPr id="4" name="AutoShape 2" descr="X·cos{2\pi Y+Y·\sin{2\pi·X}}"/>
          <p:cNvSpPr>
            <a:spLocks noChangeAspect="1" noChangeArrowheads="1"/>
          </p:cNvSpPr>
          <p:nvPr/>
        </p:nvSpPr>
        <p:spPr bwMode="auto">
          <a:xfrm>
            <a:off x="2304383" y="3214432"/>
            <a:ext cx="2119027"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b="1" dirty="0">
              <a:solidFill>
                <a:srgbClr val="FF0000"/>
              </a:solidFill>
            </a:endParaRPr>
          </a:p>
        </p:txBody>
      </p:sp>
      <p:pic>
        <p:nvPicPr>
          <p:cNvPr id="5" name="图片 4"/>
          <p:cNvPicPr>
            <a:picLocks noChangeAspect="1"/>
          </p:cNvPicPr>
          <p:nvPr/>
        </p:nvPicPr>
        <p:blipFill>
          <a:blip r:embed="rId2"/>
          <a:stretch>
            <a:fillRect/>
          </a:stretch>
        </p:blipFill>
        <p:spPr>
          <a:xfrm>
            <a:off x="1981268" y="3361661"/>
            <a:ext cx="5825570" cy="835451"/>
          </a:xfrm>
          <a:prstGeom prst="rect">
            <a:avLst/>
          </a:prstGeom>
        </p:spPr>
      </p:pic>
    </p:spTree>
    <p:extLst>
      <p:ext uri="{BB962C8B-B14F-4D97-AF65-F5344CB8AC3E}">
        <p14:creationId xmlns:p14="http://schemas.microsoft.com/office/powerpoint/2010/main" val="3239914404"/>
      </p:ext>
    </p:extLst>
  </p:cSld>
  <p:clrMapOvr>
    <a:masterClrMapping/>
  </p:clrMapOvr>
</p:sld>
</file>

<file path=ppt/theme/theme1.xml><?xml version="1.0" encoding="utf-8"?>
<a:theme xmlns:a="http://schemas.openxmlformats.org/drawingml/2006/main" name="sample">
  <a:themeElements>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66"/>
        </a:dk1>
        <a:lt1>
          <a:srgbClr val="FFFFFF"/>
        </a:lt1>
        <a:dk2>
          <a:srgbClr val="40297B"/>
        </a:dk2>
        <a:lt2>
          <a:srgbClr val="DDDDDD"/>
        </a:lt2>
        <a:accent1>
          <a:srgbClr val="35978E"/>
        </a:accent1>
        <a:accent2>
          <a:srgbClr val="1E86E4"/>
        </a:accent2>
        <a:accent3>
          <a:srgbClr val="FFFFFF"/>
        </a:accent3>
        <a:accent4>
          <a:srgbClr val="000056"/>
        </a:accent4>
        <a:accent5>
          <a:srgbClr val="AEC9C6"/>
        </a:accent5>
        <a:accent6>
          <a:srgbClr val="1A79CF"/>
        </a:accent6>
        <a:hlink>
          <a:srgbClr val="9CAA32"/>
        </a:hlink>
        <a:folHlink>
          <a:srgbClr val="ACB3D0"/>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0F5ABD"/>
        </a:dk2>
        <a:lt2>
          <a:srgbClr val="DDDDDD"/>
        </a:lt2>
        <a:accent1>
          <a:srgbClr val="7061C9"/>
        </a:accent1>
        <a:accent2>
          <a:srgbClr val="53BB9B"/>
        </a:accent2>
        <a:accent3>
          <a:srgbClr val="FFFFFF"/>
        </a:accent3>
        <a:accent4>
          <a:srgbClr val="000056"/>
        </a:accent4>
        <a:accent5>
          <a:srgbClr val="BBB7E1"/>
        </a:accent5>
        <a:accent6>
          <a:srgbClr val="4AA98C"/>
        </a:accent6>
        <a:hlink>
          <a:srgbClr val="57B2D7"/>
        </a:hlink>
        <a:folHlink>
          <a:srgbClr val="BCC8AC"/>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7596</Words>
  <Application>Microsoft Office PowerPoint</Application>
  <PresentationFormat>全屏显示(4:3)</PresentationFormat>
  <Paragraphs>1026</Paragraphs>
  <Slides>95</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95</vt:i4>
      </vt:variant>
    </vt:vector>
  </HeadingPairs>
  <TitlesOfParts>
    <vt:vector size="108" baseType="lpstr">
      <vt:lpstr>黑体</vt:lpstr>
      <vt:lpstr>楷体_GB2312</vt:lpstr>
      <vt:lpstr>宋体</vt:lpstr>
      <vt:lpstr>Arial</vt:lpstr>
      <vt:lpstr>Calibri</vt:lpstr>
      <vt:lpstr>Courier New</vt:lpstr>
      <vt:lpstr>Times New Roman</vt:lpstr>
      <vt:lpstr>Verdana</vt:lpstr>
      <vt:lpstr>Wingdings</vt:lpstr>
      <vt:lpstr>sample</vt:lpstr>
      <vt:lpstr>Equation.DSMT4</vt:lpstr>
      <vt:lpstr>Equation.3</vt:lpstr>
      <vt:lpstr>SmartDraw</vt:lpstr>
      <vt:lpstr>PowerPoint 演示文稿</vt:lpstr>
      <vt:lpstr>Contents</vt:lpstr>
      <vt:lpstr>Contents of Section 1</vt:lpstr>
      <vt:lpstr>1 遗传算法概述</vt:lpstr>
      <vt:lpstr>1 遗传算法概述</vt:lpstr>
      <vt:lpstr>1 遗传算法概述</vt:lpstr>
      <vt:lpstr>1 遗传算法概述</vt:lpstr>
      <vt:lpstr>1 遗传算法概述</vt:lpstr>
      <vt:lpstr>1 遗传算法概述</vt:lpstr>
      <vt:lpstr>Contents of Section 2</vt:lpstr>
      <vt:lpstr>2 标准遗传算法</vt:lpstr>
      <vt:lpstr>2 标准遗传算法</vt:lpstr>
      <vt:lpstr>2 标准遗传算法</vt:lpstr>
      <vt:lpstr>2 标准遗传算法</vt:lpstr>
      <vt:lpstr>2 标准遗传算法</vt:lpstr>
      <vt:lpstr>2 标准遗传算法</vt:lpstr>
      <vt:lpstr>2 标准遗传算法</vt:lpstr>
      <vt:lpstr>2 标准遗传算法</vt:lpstr>
      <vt:lpstr>2 标准遗传算法</vt:lpstr>
      <vt:lpstr>2 标准遗传算法</vt:lpstr>
      <vt:lpstr>2 标准遗传算法</vt:lpstr>
      <vt:lpstr>2 标准遗传算法</vt:lpstr>
      <vt:lpstr>2 标准遗传算法</vt:lpstr>
      <vt:lpstr>2 标准遗传算法</vt:lpstr>
      <vt:lpstr>2 标准遗传算法</vt:lpstr>
      <vt:lpstr>2 标准遗传算法</vt:lpstr>
      <vt:lpstr>2 标准遗传算法</vt:lpstr>
      <vt:lpstr>2 标准遗传算法</vt:lpstr>
      <vt:lpstr>PowerPoint 演示文稿</vt:lpstr>
      <vt:lpstr>遗传算法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Contents of Section 4</vt:lpstr>
      <vt:lpstr>4 遗传算法求解巡回旅行商问题</vt:lpstr>
      <vt:lpstr>4 遗传算法求解巡回旅行商问题</vt:lpstr>
      <vt:lpstr>4 遗传算法求解巡回旅行商问题</vt:lpstr>
      <vt:lpstr>4 遗传算法求解巡回旅行商问题</vt:lpstr>
      <vt:lpstr>4 遗传算法求解巡回旅行商问题</vt:lpstr>
      <vt:lpstr>4 遗传算法求解巡回旅行商问题</vt:lpstr>
      <vt:lpstr>4 遗传算法求解巡回旅行商问题</vt:lpstr>
      <vt:lpstr>4 遗传算法求解巡回旅行商问题</vt:lpstr>
      <vt:lpstr>4 遗传算法求解巡回旅行商问题</vt:lpstr>
      <vt:lpstr>4遗传算法求解巡回旅行商问题</vt:lpstr>
      <vt:lpstr>4 遗传算法求解巡回旅行商问题</vt:lpstr>
      <vt:lpstr>4 遗传算法求解巡回旅行商问题</vt:lpstr>
      <vt:lpstr>4 遗传算法求解巡回旅行商问题</vt:lpstr>
      <vt:lpstr>4 遗传算法求解巡回旅行商问题</vt:lpstr>
      <vt:lpstr>4 遗传算法求解巡回旅行商问题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BP算法和GA算法结合</vt:lpstr>
      <vt:lpstr>BP算法和GA算法结合：方法一</vt:lpstr>
      <vt:lpstr>BP算法和GA算法结合：方法二</vt:lpstr>
      <vt:lpstr>PowerPoint 演示文稿</vt:lpstr>
      <vt:lpstr>6 遗传算法的实现</vt:lpstr>
      <vt:lpstr>6 遗传算法的实现：</vt:lpstr>
      <vt:lpstr>6 遗传算法的实现</vt:lpstr>
      <vt:lpstr>6 遗传算法的实现</vt:lpstr>
      <vt:lpstr>6 遗传算法的实现</vt:lpstr>
      <vt:lpstr>参考资源</vt:lpstr>
      <vt:lpstr>遗传算法</vt:lpstr>
    </vt:vector>
  </TitlesOfParts>
  <Company>Guilddesign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Sung Ha, Park</dc:creator>
  <cp:lastModifiedBy>Xiaoyu Liu</cp:lastModifiedBy>
  <cp:revision>245</cp:revision>
  <dcterms:created xsi:type="dcterms:W3CDTF">2004-08-26T06:30:00Z</dcterms:created>
  <dcterms:modified xsi:type="dcterms:W3CDTF">2021-05-25T03:33:55Z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