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 id="2147483672" r:id="rId4"/>
  </p:sldMasterIdLst>
  <p:notesMasterIdLst>
    <p:notesMasterId r:id="rId8"/>
  </p:notesMasterIdLst>
  <p:handoutMasterIdLst>
    <p:handoutMasterId r:id="rId9"/>
  </p:handoutMasterIdLst>
  <p:sldIdLst>
    <p:sldId id="275" r:id="rId5"/>
    <p:sldId id="288" r:id="rId6"/>
    <p:sldId id="300" r:id="rId7"/>
  </p:sldIdLst>
  <p:sldSz cx="12192000" cy="6858000"/>
  <p:notesSz cx="6858000" cy="9144000"/>
  <p:embeddedFontLst>
    <p:embeddedFont>
      <p:font typeface="Segoe UI Light" panose="020B0502040204020203" pitchFamily="34" charset="0"/>
      <p:regular r:id="rId13"/>
      <p:italic r:id="rId14"/>
    </p:embeddedFont>
    <p:embeddedFont>
      <p:font typeface="方正中等线简体" panose="02010600030101010101" pitchFamily="2" charset="-122"/>
      <p:regular r:id="rId15"/>
    </p:embeddedFont>
    <p:embeddedFont>
      <p:font typeface="黑体" panose="02010609060101010101" charset="-122"/>
      <p:regular r:id="rId16"/>
    </p:embeddedFont>
    <p:embeddedFont>
      <p:font typeface="Calibri" panose="020F0502020204030204" charset="0"/>
      <p:regular r:id="rId17"/>
      <p:bold r:id="rId18"/>
      <p:italic r:id="rId19"/>
      <p:boldItalic r:id="rId20"/>
    </p:embeddedFont>
  </p:embeddedFont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howGuides="1">
      <p:cViewPr varScale="1">
        <p:scale>
          <a:sx n="108" d="100"/>
          <a:sy n="108" d="100"/>
        </p:scale>
        <p:origin x="-636" y="-84"/>
      </p:cViewPr>
      <p:guideLst>
        <p:guide orient="horz" pos="2135"/>
        <p:guide pos="384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notesMaster" Target="notesMasters/notesMaster1.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0" Type="http://schemas.openxmlformats.org/officeDocument/2006/relationships/font" Target="fonts/font8.fntdata"/><Relationship Id="rId2" Type="http://schemas.openxmlformats.org/officeDocument/2006/relationships/theme" Target="theme/theme1.xml"/><Relationship Id="rId19" Type="http://schemas.openxmlformats.org/officeDocument/2006/relationships/font" Target="fonts/font7.fntdata"/><Relationship Id="rId18" Type="http://schemas.openxmlformats.org/officeDocument/2006/relationships/font" Target="fonts/font6.fntdata"/><Relationship Id="rId17" Type="http://schemas.openxmlformats.org/officeDocument/2006/relationships/font" Target="fonts/font5.fntdata"/><Relationship Id="rId16" Type="http://schemas.openxmlformats.org/officeDocument/2006/relationships/font" Target="fonts/font4.fntdata"/><Relationship Id="rId15" Type="http://schemas.openxmlformats.org/officeDocument/2006/relationships/font" Target="fonts/font3.fntdata"/><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27EAD80-211C-484B-B2C3-5F83754A01C4}" type="datetimeFigureOut">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sym typeface="Segoe UI Light" panose="020B0502040204020203"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sym typeface="Segoe UI Light" panose="020B0502040204020203"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sym typeface="Segoe UI Light" panose="020B0502040204020203"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Segoe UI Light" panose="020B0502040204020203"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Segoe UI Light" panose="020B0502040204020203"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Segoe UI Light" panose="020B0502040204020203"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Segoe UI Light" panose="020B0502040204020203"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Segoe UI Light" panose="020B0502040204020203"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Segoe UI Light" panose="020B0502040204020203" pitchFamily="34" charset="0"/>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Segoe UI Light" panose="020B0502040204020203" pitchFamily="34" charset="0"/>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Segoe UI Light" panose="020B0502040204020203" pitchFamily="34" charset="0"/>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Segoe UI Light" panose="020B0502040204020203" pitchFamily="34" charset="0"/>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Segoe UI Light" panose="020B0502040204020203"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Segoe UI Light" panose="020B0502040204020203"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Segoe UI Light" panose="020B0502040204020203"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Segoe UI Light" panose="020B0502040204020203"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Segoe UI Light" panose="020B0502040204020203"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Segoe UI Light" panose="020B0502040204020203"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Segoe UI Light" panose="020B0502040204020203" pitchFamily="34" charset="0"/>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Segoe UI Light" panose="020B0502040204020203" pitchFamily="34" charset="0"/>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Segoe UI Light" panose="020B0502040204020203" pitchFamily="34" charset="0"/>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Segoe UI Light" panose="020B0502040204020203" pitchFamily="34" charset="0"/>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Segoe UI Light" panose="020B0502040204020203"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934380-AFE8-4D6D-A268-82DD30092575}"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Segoe UI Light" panose="020B0502040204020203"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Segoe UI Light" panose="020B0502040204020203" pitchFamily="34" charset="0"/>
          <a:ea typeface="方正中等线简体" panose="02010600030101010101" pitchFamily="2" charset="-122"/>
          <a:sym typeface="Segoe UI Light" panose="020B0502040204020203"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Segoe UI Light" panose="020B0502040204020203"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Segoe UI Light" panose="020B0502040204020203"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Segoe UI Light" panose="020B0502040204020203"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Segoe UI Light" panose="020B0502040204020203"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Segoe UI Light" panose="020B0502040204020203" pitchFamily="34" charset="0"/>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Segoe UI Light" panose="020B0502040204020203" pitchFamily="34" charset="0"/>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Segoe UI Light" panose="020B0502040204020203" pitchFamily="34" charset="0"/>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Segoe UI Light" panose="020B0502040204020203" pitchFamily="34" charset="0"/>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Segoe UI Light" panose="020B0502040204020203"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1"/>
          <p:cNvPicPr>
            <a:picLocks noChangeAspect="1"/>
          </p:cNvPicPr>
          <p:nvPr/>
        </p:nvPicPr>
        <p:blipFill>
          <a:blip r:embed="rId1"/>
          <a:stretch>
            <a:fillRect/>
          </a:stretch>
        </p:blipFill>
        <p:spPr>
          <a:xfrm>
            <a:off x="23813" y="-6350"/>
            <a:ext cx="12168187" cy="6870700"/>
          </a:xfrm>
          <a:prstGeom prst="rect">
            <a:avLst/>
          </a:prstGeom>
          <a:noFill/>
          <a:ln w="9525">
            <a:noFill/>
          </a:ln>
        </p:spPr>
      </p:pic>
      <p:sp>
        <p:nvSpPr>
          <p:cNvPr id="11266" name="矩形 6"/>
          <p:cNvSpPr/>
          <p:nvPr/>
        </p:nvSpPr>
        <p:spPr>
          <a:xfrm rot="-625129">
            <a:off x="863600" y="1630363"/>
            <a:ext cx="1798638" cy="350837"/>
          </a:xfrm>
          <a:prstGeom prst="rect">
            <a:avLst/>
          </a:prstGeom>
          <a:solidFill>
            <a:srgbClr val="FFC000"/>
          </a:solidFill>
          <a:ln w="9525">
            <a:noFill/>
          </a:ln>
        </p:spPr>
        <p:txBody>
          <a:bodyPr anchor="ctr" anchorCtr="0"/>
          <a:p>
            <a:pPr algn="ctr"/>
            <a:endParaRPr lang="zh-CN" altLang="en-US" dirty="0">
              <a:solidFill>
                <a:srgbClr val="FFFFFF"/>
              </a:solidFill>
              <a:latin typeface="Arial" panose="020B0604020202020204" pitchFamily="34" charset="0"/>
              <a:ea typeface="宋体" panose="02010600030101010101" pitchFamily="2" charset="-122"/>
            </a:endParaRPr>
          </a:p>
        </p:txBody>
      </p:sp>
      <p:sp>
        <p:nvSpPr>
          <p:cNvPr id="11267" name="矩形 2"/>
          <p:cNvSpPr/>
          <p:nvPr/>
        </p:nvSpPr>
        <p:spPr>
          <a:xfrm>
            <a:off x="862013" y="0"/>
            <a:ext cx="4019550" cy="233363"/>
          </a:xfrm>
          <a:prstGeom prst="rect">
            <a:avLst/>
          </a:prstGeom>
          <a:solidFill>
            <a:srgbClr val="FFC000"/>
          </a:solidFill>
          <a:ln w="9525">
            <a:noFill/>
          </a:ln>
        </p:spPr>
        <p:txBody>
          <a:bodyPr anchor="ctr" anchorCtr="0"/>
          <a:p>
            <a:pPr algn="ctr"/>
            <a:endParaRPr lang="zh-CN" altLang="en-US" dirty="0">
              <a:solidFill>
                <a:srgbClr val="FFFFFF"/>
              </a:solidFill>
              <a:latin typeface="Arial" panose="020B0604020202020204" pitchFamily="34" charset="0"/>
              <a:ea typeface="宋体" panose="02010600030101010101" pitchFamily="2" charset="-122"/>
            </a:endParaRPr>
          </a:p>
        </p:txBody>
      </p:sp>
      <p:sp>
        <p:nvSpPr>
          <p:cNvPr id="11268" name="文本框 4"/>
          <p:cNvSpPr/>
          <p:nvPr/>
        </p:nvSpPr>
        <p:spPr>
          <a:xfrm>
            <a:off x="720725" y="214313"/>
            <a:ext cx="2292350" cy="2214562"/>
          </a:xfrm>
          <a:prstGeom prst="rect">
            <a:avLst/>
          </a:prstGeom>
          <a:noFill/>
          <a:ln w="9525">
            <a:noFill/>
          </a:ln>
        </p:spPr>
        <p:txBody>
          <a:bodyPr anchor="t" anchorCtr="0">
            <a:spAutoFit/>
          </a:bodyPr>
          <a:p>
            <a:pPr algn="dist"/>
            <a:r>
              <a:rPr lang="en-US" altLang="zh-CN" sz="13800" dirty="0">
                <a:solidFill>
                  <a:srgbClr val="595959"/>
                </a:solidFill>
                <a:latin typeface="Segoe UI Light" panose="020B0502040204020203" pitchFamily="34" charset="0"/>
                <a:ea typeface="方正中等线简体" panose="02010600030101010101" pitchFamily="2" charset="-122"/>
                <a:sym typeface="Segoe UI Light" panose="020B0502040204020203" pitchFamily="34" charset="0"/>
              </a:rPr>
              <a:t>05</a:t>
            </a:r>
            <a:endParaRPr lang="zh-CN" altLang="en-US" sz="13800" dirty="0">
              <a:solidFill>
                <a:srgbClr val="595959"/>
              </a:solidFill>
              <a:latin typeface="Segoe UI Light" panose="020B0502040204020203" pitchFamily="34" charset="0"/>
              <a:ea typeface="方正中等线简体" panose="02010600030101010101" pitchFamily="2" charset="-122"/>
              <a:sym typeface="Segoe UI Light" panose="020B0502040204020203" pitchFamily="34" charset="0"/>
            </a:endParaRPr>
          </a:p>
        </p:txBody>
      </p:sp>
      <p:sp>
        <p:nvSpPr>
          <p:cNvPr id="11269" name="矩形 7"/>
          <p:cNvSpPr/>
          <p:nvPr/>
        </p:nvSpPr>
        <p:spPr>
          <a:xfrm>
            <a:off x="5047615" y="416560"/>
            <a:ext cx="4107180" cy="4411345"/>
          </a:xfrm>
          <a:prstGeom prst="rect">
            <a:avLst/>
          </a:prstGeom>
          <a:noFill/>
          <a:ln w="9525">
            <a:noFill/>
          </a:ln>
        </p:spPr>
        <p:txBody>
          <a:bodyPr wrap="square" anchor="t" anchorCtr="0">
            <a:spAutoFit/>
          </a:bodyPr>
          <a:p>
            <a:pPr>
              <a:lnSpc>
                <a:spcPct val="130000"/>
              </a:lnSpc>
            </a:pPr>
            <a:r>
              <a:rPr lang="zh-CN" altLang="en-US" sz="2000" b="1" dirty="0">
                <a:solidFill>
                  <a:srgbClr val="595959"/>
                </a:solidFill>
                <a:latin typeface="黑体" panose="02010609060101010101" charset="-122"/>
                <a:ea typeface="宋体" panose="02010600030101010101" pitchFamily="2" charset="-122"/>
                <a:cs typeface="黑体" panose="02010609060101010101" charset="-122"/>
                <a:sym typeface="Segoe UI Light" panose="020B0502040204020203" pitchFamily="34" charset="0"/>
              </a:rPr>
              <a:t>阅读的背后，是文化的传承和自信。</a:t>
            </a:r>
            <a:endParaRPr lang="zh-CN" altLang="en-US" sz="2000" b="1" dirty="0">
              <a:solidFill>
                <a:srgbClr val="595959"/>
              </a:solidFill>
              <a:latin typeface="黑体" panose="02010609060101010101" charset="-122"/>
              <a:ea typeface="宋体" panose="02010600030101010101" pitchFamily="2" charset="-122"/>
              <a:cs typeface="黑体" panose="02010609060101010101" charset="-122"/>
              <a:sym typeface="Segoe UI Light" panose="020B0502040204020203" pitchFamily="34" charset="0"/>
            </a:endParaRPr>
          </a:p>
          <a:p>
            <a:pPr>
              <a:lnSpc>
                <a:spcPct val="130000"/>
              </a:lnSpc>
            </a:pPr>
            <a:r>
              <a:rPr lang="zh-CN" altLang="en-US" sz="1600" b="1" dirty="0">
                <a:solidFill>
                  <a:srgbClr val="595959"/>
                </a:solidFill>
                <a:latin typeface="黑体" panose="02010609060101010101" charset="-122"/>
                <a:ea typeface="宋体" panose="02010600030101010101" pitchFamily="2" charset="-122"/>
                <a:cs typeface="黑体" panose="02010609060101010101" charset="-122"/>
                <a:sym typeface="Segoe UI Light" panose="020B0502040204020203" pitchFamily="34" charset="0"/>
              </a:rPr>
              <a:t> </a:t>
            </a:r>
            <a:r>
              <a:rPr lang="en-US" altLang="zh-CN" sz="1600" b="1" dirty="0">
                <a:solidFill>
                  <a:srgbClr val="595959"/>
                </a:solidFill>
                <a:latin typeface="黑体" panose="02010609060101010101" charset="-122"/>
                <a:ea typeface="宋体" panose="02010600030101010101" pitchFamily="2" charset="-122"/>
                <a:cs typeface="黑体" panose="02010609060101010101" charset="-122"/>
                <a:sym typeface="Segoe UI Light" panose="020B0502040204020203" pitchFamily="34" charset="0"/>
              </a:rPr>
              <a:t> </a:t>
            </a:r>
            <a:r>
              <a:rPr lang="en-US" altLang="zh-CN" sz="1600" dirty="0">
                <a:solidFill>
                  <a:srgbClr val="595959"/>
                </a:solidFill>
                <a:latin typeface="黑体" panose="02010609060101010101" charset="-122"/>
                <a:ea typeface="宋体" panose="02010600030101010101" pitchFamily="2" charset="-122"/>
                <a:cs typeface="黑体" panose="02010609060101010101" charset="-122"/>
                <a:sym typeface="Segoe UI Light" panose="020B0502040204020203" pitchFamily="34" charset="0"/>
              </a:rPr>
              <a:t> </a:t>
            </a:r>
            <a:endParaRPr lang="en-US" altLang="zh-CN" sz="1600" dirty="0">
              <a:solidFill>
                <a:srgbClr val="595959"/>
              </a:solidFill>
              <a:latin typeface="黑体" panose="02010609060101010101" charset="-122"/>
              <a:ea typeface="宋体" panose="02010600030101010101" pitchFamily="2" charset="-122"/>
              <a:cs typeface="黑体" panose="02010609060101010101" charset="-122"/>
              <a:sym typeface="Segoe UI Light" panose="020B0502040204020203" pitchFamily="34" charset="0"/>
            </a:endParaRPr>
          </a:p>
          <a:p>
            <a:pPr marL="0" lvl="0" indent="0">
              <a:lnSpc>
                <a:spcPct val="130000"/>
              </a:lnSpc>
              <a:buNone/>
            </a:pPr>
            <a:r>
              <a:rPr lang="en-US" altLang="zh-CN" sz="2000" dirty="0">
                <a:solidFill>
                  <a:srgbClr val="595959"/>
                </a:solidFill>
                <a:latin typeface="黑体" panose="02010609060101010101" charset="-122"/>
                <a:ea typeface="宋体" panose="02010600030101010101" pitchFamily="2" charset="-122"/>
                <a:cs typeface="黑体" panose="02010609060101010101" charset="-122"/>
                <a:sym typeface="Segoe UI Light" panose="020B0502040204020203" pitchFamily="34" charset="0"/>
              </a:rPr>
              <a:t>   </a:t>
            </a:r>
            <a:r>
              <a:rPr lang="zh-CN" altLang="en-US" sz="1600" dirty="0">
                <a:solidFill>
                  <a:srgbClr val="595959"/>
                </a:solidFill>
                <a:latin typeface="黑体" panose="02010609060101010101" charset="-122"/>
                <a:ea typeface="宋体" panose="02010600030101010101" pitchFamily="2" charset="-122"/>
                <a:cs typeface="黑体" panose="02010609060101010101" charset="-122"/>
                <a:sym typeface="Segoe UI Light" panose="020B0502040204020203" pitchFamily="34" charset="0"/>
              </a:rPr>
              <a:t>阅读，浅层次的是我们对于信息的摄入和加工，以塑造我们的三观。在更深层次里，应该是文化的熏陶和认知。阅读在潜移默化中，改变的不仅仅我们看待世界的标准，更是我们看待自己民族文化的标准。没有经过大量的阅读和学习，想要对于文化有一个的清晰的认识都是非常困难的，更不用提从文化中树立自信，找寻力量。所以，阅读绝不仅仅是一个好的学习习惯的养成，也不是停留在个人的层次。阅读的背后，是文化的传承和自信，是中华民族精神文明的力量源泉。</a:t>
            </a:r>
            <a:endParaRPr lang="en-US" altLang="zh-CN" sz="1600" b="1" dirty="0">
              <a:solidFill>
                <a:srgbClr val="595959"/>
              </a:solidFill>
              <a:latin typeface="黑体" panose="02010609060101010101" charset="-122"/>
              <a:ea typeface="宋体" panose="02010600030101010101" pitchFamily="2" charset="-122"/>
              <a:cs typeface="黑体" panose="02010609060101010101" charset="-122"/>
              <a:sym typeface="Segoe UI Light" panose="020B0502040204020203" pitchFamily="34" charset="0"/>
            </a:endParaRPr>
          </a:p>
        </p:txBody>
      </p:sp>
      <p:sp>
        <p:nvSpPr>
          <p:cNvPr id="11270" name="矩形 8"/>
          <p:cNvSpPr/>
          <p:nvPr/>
        </p:nvSpPr>
        <p:spPr>
          <a:xfrm>
            <a:off x="862013" y="4019550"/>
            <a:ext cx="4019550" cy="44450"/>
          </a:xfrm>
          <a:prstGeom prst="rect">
            <a:avLst/>
          </a:prstGeom>
          <a:solidFill>
            <a:srgbClr val="FFC000"/>
          </a:solidFill>
          <a:ln w="9525">
            <a:noFill/>
          </a:ln>
        </p:spPr>
        <p:txBody>
          <a:bodyPr anchor="ctr" anchorCtr="0"/>
          <a:p>
            <a:pPr algn="ctr"/>
            <a:endParaRPr lang="zh-CN" altLang="en-US" dirty="0">
              <a:solidFill>
                <a:srgbClr val="FFFFFF"/>
              </a:solidFill>
              <a:latin typeface="Arial" panose="020B0604020202020204" pitchFamily="34" charset="0"/>
              <a:ea typeface="宋体" panose="02010600030101010101" pitchFamily="2" charset="-122"/>
            </a:endParaRPr>
          </a:p>
        </p:txBody>
      </p:sp>
      <p:sp>
        <p:nvSpPr>
          <p:cNvPr id="11271" name="文本框 1"/>
          <p:cNvSpPr txBox="1"/>
          <p:nvPr/>
        </p:nvSpPr>
        <p:spPr>
          <a:xfrm>
            <a:off x="2941638" y="730250"/>
            <a:ext cx="1843087" cy="1630363"/>
          </a:xfrm>
          <a:prstGeom prst="rect">
            <a:avLst/>
          </a:prstGeom>
          <a:noFill/>
          <a:ln w="9525">
            <a:noFill/>
          </a:ln>
        </p:spPr>
        <p:txBody>
          <a:bodyPr wrap="square" anchor="t" anchorCtr="0">
            <a:spAutoFit/>
          </a:bodyPr>
          <a:p>
            <a:r>
              <a:rPr lang="zh-CN" altLang="en-US" sz="5000" b="1">
                <a:solidFill>
                  <a:srgbClr val="3B3838"/>
                </a:solidFill>
                <a:latin typeface="黑体" panose="02010609060101010101" charset="-122"/>
                <a:ea typeface="黑体" panose="02010609060101010101" charset="-122"/>
              </a:rPr>
              <a:t>实践思考</a:t>
            </a:r>
            <a:endParaRPr lang="zh-CN" altLang="en-US" sz="5000" b="1">
              <a:solidFill>
                <a:srgbClr val="3B3838"/>
              </a:solidFill>
              <a:latin typeface="黑体" panose="02010609060101010101" charset="-122"/>
              <a:ea typeface="黑体" panose="02010609060101010101" charset="-122"/>
            </a:endParaRPr>
          </a:p>
        </p:txBody>
      </p:sp>
      <p:sp>
        <p:nvSpPr>
          <p:cNvPr id="3" name="文本框 2"/>
          <p:cNvSpPr txBox="1"/>
          <p:nvPr/>
        </p:nvSpPr>
        <p:spPr>
          <a:xfrm>
            <a:off x="862330" y="2825750"/>
            <a:ext cx="3712210" cy="1198880"/>
          </a:xfrm>
          <a:prstGeom prst="rect">
            <a:avLst/>
          </a:prstGeom>
          <a:noFill/>
        </p:spPr>
        <p:txBody>
          <a:bodyPr wrap="square" rtlCol="0">
            <a:spAutoFit/>
          </a:bodyPr>
          <a:p>
            <a:r>
              <a:rPr lang="en-US" altLang="zh-CN"/>
              <a:t>    </a:t>
            </a:r>
            <a:r>
              <a:rPr lang="zh-CN" altLang="en-US" b="1"/>
              <a:t>文化自信，是更基础、更广泛、更深厚的自信，是更基本、更深沉、更持久的力量。</a:t>
            </a:r>
            <a:endParaRPr lang="zh-CN" altLang="en-US" b="1"/>
          </a:p>
          <a:p>
            <a:pPr algn="r"/>
            <a:r>
              <a:rPr lang="en-US" altLang="zh-CN" b="1"/>
              <a:t>——</a:t>
            </a:r>
            <a:r>
              <a:rPr lang="zh-CN" altLang="en-US" b="1"/>
              <a:t>习近平</a:t>
            </a:r>
            <a:endParaRPr lang="zh-CN" altLang="en-US" b="1"/>
          </a:p>
        </p:txBody>
      </p:sp>
      <p:sp>
        <p:nvSpPr>
          <p:cNvPr id="4" name="文本框 3"/>
          <p:cNvSpPr txBox="1"/>
          <p:nvPr/>
        </p:nvSpPr>
        <p:spPr>
          <a:xfrm>
            <a:off x="398780" y="5022850"/>
            <a:ext cx="8239760" cy="368300"/>
          </a:xfrm>
          <a:prstGeom prst="rect">
            <a:avLst/>
          </a:prstGeom>
          <a:noFill/>
        </p:spPr>
        <p:txBody>
          <a:bodyPr wrap="square" rtlCol="0">
            <a:spAutoFit/>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矩形 161"/>
          <p:cNvSpPr/>
          <p:nvPr/>
        </p:nvSpPr>
        <p:spPr>
          <a:xfrm rot="-186178">
            <a:off x="4559300" y="1408113"/>
            <a:ext cx="3117850" cy="198437"/>
          </a:xfrm>
          <a:prstGeom prst="rect">
            <a:avLst/>
          </a:prstGeom>
          <a:solidFill>
            <a:srgbClr val="FFC000"/>
          </a:solidFill>
          <a:ln w="9525">
            <a:noFill/>
          </a:ln>
        </p:spPr>
        <p:txBody>
          <a:bodyPr anchor="ctr" anchorCtr="0"/>
          <a:p>
            <a:pPr algn="ctr"/>
            <a:endParaRPr lang="zh-CN" altLang="en-US" dirty="0">
              <a:solidFill>
                <a:srgbClr val="FFFFFF"/>
              </a:solidFill>
              <a:latin typeface="Arial" panose="020B0604020202020204" pitchFamily="34" charset="0"/>
              <a:ea typeface="宋体" panose="02010600030101010101" pitchFamily="2" charset="-122"/>
            </a:endParaRPr>
          </a:p>
        </p:txBody>
      </p:sp>
      <p:sp>
        <p:nvSpPr>
          <p:cNvPr id="14338" name="矩形 12"/>
          <p:cNvSpPr/>
          <p:nvPr/>
        </p:nvSpPr>
        <p:spPr>
          <a:xfrm>
            <a:off x="0" y="1588"/>
            <a:ext cx="12192000" cy="46037"/>
          </a:xfrm>
          <a:prstGeom prst="rect">
            <a:avLst/>
          </a:prstGeom>
          <a:solidFill>
            <a:srgbClr val="FFC000"/>
          </a:solidFill>
          <a:ln w="9525">
            <a:noFill/>
          </a:ln>
        </p:spPr>
        <p:txBody>
          <a:bodyPr anchor="ctr" anchorCtr="0"/>
          <a:p>
            <a:pPr algn="ctr"/>
            <a:endParaRPr lang="zh-CN" altLang="en-US" dirty="0">
              <a:solidFill>
                <a:srgbClr val="FFFFFF"/>
              </a:solidFill>
              <a:latin typeface="Arial" panose="020B0604020202020204" pitchFamily="34" charset="0"/>
              <a:ea typeface="宋体" panose="02010600030101010101" pitchFamily="2" charset="-122"/>
            </a:endParaRPr>
          </a:p>
        </p:txBody>
      </p:sp>
      <p:sp>
        <p:nvSpPr>
          <p:cNvPr id="14339" name="矩形 14"/>
          <p:cNvSpPr/>
          <p:nvPr/>
        </p:nvSpPr>
        <p:spPr>
          <a:xfrm>
            <a:off x="0" y="6811963"/>
            <a:ext cx="12192000" cy="46037"/>
          </a:xfrm>
          <a:prstGeom prst="rect">
            <a:avLst/>
          </a:prstGeom>
          <a:solidFill>
            <a:srgbClr val="3F3F3F"/>
          </a:solidFill>
          <a:ln w="9525">
            <a:noFill/>
          </a:ln>
        </p:spPr>
        <p:txBody>
          <a:bodyPr anchor="ctr" anchorCtr="0"/>
          <a:p>
            <a:pPr algn="ctr"/>
            <a:endParaRPr lang="zh-CN" altLang="en-US" dirty="0">
              <a:solidFill>
                <a:srgbClr val="FFFFFF"/>
              </a:solidFill>
              <a:latin typeface="Arial" panose="020B0604020202020204" pitchFamily="34" charset="0"/>
              <a:ea typeface="宋体" panose="02010600030101010101" pitchFamily="2" charset="-122"/>
            </a:endParaRPr>
          </a:p>
        </p:txBody>
      </p:sp>
      <p:sp>
        <p:nvSpPr>
          <p:cNvPr id="14359" name="Rectangle 5695"/>
          <p:cNvSpPr/>
          <p:nvPr/>
        </p:nvSpPr>
        <p:spPr>
          <a:xfrm>
            <a:off x="3206750" y="1624013"/>
            <a:ext cx="44450" cy="3227387"/>
          </a:xfrm>
          <a:prstGeom prst="rect">
            <a:avLst/>
          </a:prstGeom>
          <a:solidFill>
            <a:srgbClr val="FFFFFF"/>
          </a:solidFill>
          <a:ln w="9525">
            <a:noFill/>
          </a:ln>
        </p:spPr>
        <p:txBody>
          <a:bodyPr anchor="t" anchorCtr="0"/>
          <a:p>
            <a:endParaRPr lang="zh-CN" altLang="en-US" dirty="0">
              <a:solidFill>
                <a:srgbClr val="000000"/>
              </a:solidFill>
              <a:latin typeface="Segoe UI Light" panose="020B0502040204020203" pitchFamily="34" charset="0"/>
              <a:ea typeface="方正中等线简体" panose="02010600030101010101" pitchFamily="2" charset="-122"/>
              <a:sym typeface="Segoe UI Light" panose="020B0502040204020203" pitchFamily="34" charset="0"/>
            </a:endParaRPr>
          </a:p>
        </p:txBody>
      </p:sp>
      <p:sp>
        <p:nvSpPr>
          <p:cNvPr id="14360" name="Rectangle 5696"/>
          <p:cNvSpPr/>
          <p:nvPr/>
        </p:nvSpPr>
        <p:spPr>
          <a:xfrm>
            <a:off x="2406650" y="1624013"/>
            <a:ext cx="42863" cy="3227387"/>
          </a:xfrm>
          <a:prstGeom prst="rect">
            <a:avLst/>
          </a:prstGeom>
          <a:solidFill>
            <a:srgbClr val="FFFFFF"/>
          </a:solidFill>
          <a:ln w="9525">
            <a:noFill/>
          </a:ln>
        </p:spPr>
        <p:txBody>
          <a:bodyPr anchor="t" anchorCtr="0"/>
          <a:p>
            <a:endParaRPr lang="zh-CN" altLang="en-US" dirty="0">
              <a:solidFill>
                <a:srgbClr val="000000"/>
              </a:solidFill>
              <a:latin typeface="Segoe UI Light" panose="020B0502040204020203" pitchFamily="34" charset="0"/>
              <a:ea typeface="方正中等线简体" panose="02010600030101010101" pitchFamily="2" charset="-122"/>
              <a:sym typeface="Segoe UI Light" panose="020B0502040204020203" pitchFamily="34" charset="0"/>
            </a:endParaRPr>
          </a:p>
        </p:txBody>
      </p:sp>
      <p:sp>
        <p:nvSpPr>
          <p:cNvPr id="14361" name="Rectangle 5697"/>
          <p:cNvSpPr/>
          <p:nvPr/>
        </p:nvSpPr>
        <p:spPr>
          <a:xfrm>
            <a:off x="1593850" y="1624013"/>
            <a:ext cx="53975" cy="3227387"/>
          </a:xfrm>
          <a:prstGeom prst="rect">
            <a:avLst/>
          </a:prstGeom>
          <a:solidFill>
            <a:srgbClr val="FFFFFF"/>
          </a:solidFill>
          <a:ln w="9525">
            <a:noFill/>
          </a:ln>
        </p:spPr>
        <p:txBody>
          <a:bodyPr anchor="t" anchorCtr="0"/>
          <a:p>
            <a:endParaRPr lang="zh-CN" altLang="en-US" dirty="0">
              <a:solidFill>
                <a:srgbClr val="000000"/>
              </a:solidFill>
              <a:latin typeface="Segoe UI Light" panose="020B0502040204020203" pitchFamily="34" charset="0"/>
              <a:ea typeface="方正中等线简体" panose="02010600030101010101" pitchFamily="2" charset="-122"/>
              <a:sym typeface="Segoe UI Light" panose="020B0502040204020203" pitchFamily="34" charset="0"/>
            </a:endParaRPr>
          </a:p>
        </p:txBody>
      </p:sp>
      <p:sp>
        <p:nvSpPr>
          <p:cNvPr id="14362" name="矩形 3"/>
          <p:cNvSpPr/>
          <p:nvPr/>
        </p:nvSpPr>
        <p:spPr>
          <a:xfrm>
            <a:off x="4555808" y="1691005"/>
            <a:ext cx="6792912" cy="553085"/>
          </a:xfrm>
          <a:prstGeom prst="rect">
            <a:avLst/>
          </a:prstGeom>
          <a:noFill/>
          <a:ln w="9525">
            <a:noFill/>
          </a:ln>
        </p:spPr>
        <p:txBody>
          <a:bodyPr anchor="t" anchorCtr="0">
            <a:spAutoFit/>
          </a:bodyPr>
          <a:p>
            <a:pPr>
              <a:lnSpc>
                <a:spcPct val="150000"/>
              </a:lnSpc>
            </a:pPr>
            <a:endParaRPr lang="zh-CN" altLang="en-US" sz="2000" dirty="0">
              <a:solidFill>
                <a:srgbClr val="000000"/>
              </a:solidFill>
              <a:latin typeface="Segoe UI Light" panose="020B0502040204020203" pitchFamily="34" charset="0"/>
              <a:ea typeface="方正中等线简体" panose="02010600030101010101" pitchFamily="2" charset="-122"/>
              <a:sym typeface="Segoe UI Light" panose="020B0502040204020203" pitchFamily="34" charset="0"/>
            </a:endParaRPr>
          </a:p>
        </p:txBody>
      </p:sp>
      <p:sp>
        <p:nvSpPr>
          <p:cNvPr id="14363" name="矩形 4"/>
          <p:cNvSpPr/>
          <p:nvPr/>
        </p:nvSpPr>
        <p:spPr>
          <a:xfrm>
            <a:off x="4556125" y="119380"/>
            <a:ext cx="6137275" cy="1814830"/>
          </a:xfrm>
          <a:prstGeom prst="rect">
            <a:avLst/>
          </a:prstGeom>
          <a:noFill/>
          <a:ln w="9525">
            <a:noFill/>
          </a:ln>
        </p:spPr>
        <p:txBody>
          <a:bodyPr wrap="square" anchor="t" anchorCtr="0">
            <a:spAutoFit/>
          </a:bodyPr>
          <a:p>
            <a:pPr algn="l"/>
            <a:r>
              <a:rPr lang="zh-CN" altLang="en-US" sz="2800" b="1" dirty="0">
                <a:latin typeface="黑体" panose="02010609060101010101" charset="-122"/>
                <a:cs typeface="黑体" panose="02010609060101010101" charset="-122"/>
                <a:sym typeface="Segoe UI Light" panose="020B0502040204020203" pitchFamily="34" charset="0"/>
              </a:rPr>
              <a:t>阅读能够实现民族软实力的提升，实现文化强国，帮助实现中华民民族的伟大复兴。</a:t>
            </a:r>
            <a:endParaRPr lang="zh-CN" altLang="en-US" sz="2800" b="1" dirty="0">
              <a:solidFill>
                <a:schemeClr val="tx1"/>
              </a:solidFill>
              <a:latin typeface="黑体" panose="02010609060101010101" charset="-122"/>
              <a:cs typeface="黑体" panose="02010609060101010101" charset="-122"/>
              <a:sym typeface="Segoe UI Light" panose="020B0502040204020203" pitchFamily="34" charset="0"/>
            </a:endParaRPr>
          </a:p>
          <a:p>
            <a:endParaRPr lang="zh-CN" altLang="en-US" sz="2800" dirty="0">
              <a:solidFill>
                <a:srgbClr val="000000"/>
              </a:solidFill>
              <a:latin typeface="Segoe UI Light" panose="020B0502040204020203" pitchFamily="34" charset="0"/>
              <a:ea typeface="方正中等线简体" panose="02010600030101010101" pitchFamily="2" charset="-122"/>
              <a:sym typeface="Segoe UI Light" panose="020B0502040204020203" pitchFamily="34" charset="0"/>
            </a:endParaRPr>
          </a:p>
        </p:txBody>
      </p:sp>
      <p:sp>
        <p:nvSpPr>
          <p:cNvPr id="3" name="文本框 2"/>
          <p:cNvSpPr txBox="1"/>
          <p:nvPr/>
        </p:nvSpPr>
        <p:spPr>
          <a:xfrm>
            <a:off x="0" y="1691005"/>
            <a:ext cx="4219575" cy="5354320"/>
          </a:xfrm>
          <a:prstGeom prst="rect">
            <a:avLst/>
          </a:prstGeom>
          <a:noFill/>
        </p:spPr>
        <p:txBody>
          <a:bodyPr wrap="square" rtlCol="0">
            <a:spAutoFit/>
          </a:bodyPr>
          <a:p>
            <a:r>
              <a:rPr lang="en-US" altLang="zh-CN">
                <a:sym typeface="+mn-ea"/>
              </a:rPr>
              <a:t>    </a:t>
            </a:r>
            <a:r>
              <a:rPr lang="zh-CN" altLang="en-US" b="1">
                <a:sym typeface="+mn-ea"/>
              </a:rPr>
              <a:t>一个国家、一个民族的强盛，总是以文化兴盛为支撑的，中华民族伟大复兴需要以中华文化发展繁荣为条件。</a:t>
            </a:r>
            <a:endParaRPr lang="zh-CN" altLang="en-US" b="1"/>
          </a:p>
          <a:p>
            <a:pPr algn="r"/>
            <a:r>
              <a:rPr lang="zh-CN" altLang="en-US" b="1">
                <a:sym typeface="+mn-ea"/>
              </a:rPr>
              <a:t>——2013年11月26日，习近平在山东曲阜考察时的讲话</a:t>
            </a:r>
            <a:endParaRPr lang="zh-CN" altLang="en-US" b="1">
              <a:sym typeface="+mn-ea"/>
            </a:endParaRPr>
          </a:p>
          <a:p>
            <a:pPr algn="l"/>
            <a:endParaRPr lang="zh-CN" altLang="en-US" b="1">
              <a:sym typeface="+mn-ea"/>
            </a:endParaRPr>
          </a:p>
          <a:p>
            <a:pPr algn="l"/>
            <a:r>
              <a:rPr lang="en-US" altLang="zh-CN" b="1">
                <a:sym typeface="+mn-ea"/>
              </a:rPr>
              <a:t>    </a:t>
            </a:r>
            <a:r>
              <a:rPr lang="zh-CN" altLang="en-US" b="1">
                <a:sym typeface="+mn-ea"/>
              </a:rPr>
              <a:t>提高国家文化软实力，关系“两个一百年”奋斗目标和中华民族伟大复兴中国梦的实现。要弘扬社会主义先进文化，深化文化体制改革，推动社会主义文化大发展大繁荣，增强全民族文化创造活力，推动文化事业全面繁荣、文化产业快速发展，不断丰富人民精神世界、增强人民精神力量，不断增强文化整体实力和竞争力，朝着建设社会主义文化强国的目标不断前进。</a:t>
            </a:r>
            <a:endParaRPr lang="zh-CN" altLang="en-US" b="1"/>
          </a:p>
          <a:p>
            <a:pPr algn="r"/>
            <a:r>
              <a:rPr lang="zh-CN" altLang="en-US" b="1"/>
              <a:t>——2013年12月30日，习近平在中共中央政治局第十二次集体学习时强调</a:t>
            </a:r>
            <a:endParaRPr lang="zh-CN" altLang="en-US"/>
          </a:p>
          <a:p>
            <a:pPr algn="r"/>
            <a:endParaRPr lang="zh-CN" altLang="en-US"/>
          </a:p>
        </p:txBody>
      </p:sp>
      <p:sp>
        <p:nvSpPr>
          <p:cNvPr id="2" name="文本框 1"/>
          <p:cNvSpPr txBox="1"/>
          <p:nvPr/>
        </p:nvSpPr>
        <p:spPr>
          <a:xfrm>
            <a:off x="4618355" y="1855470"/>
            <a:ext cx="7457440" cy="4246245"/>
          </a:xfrm>
          <a:prstGeom prst="rect">
            <a:avLst/>
          </a:prstGeom>
          <a:noFill/>
        </p:spPr>
        <p:txBody>
          <a:bodyPr wrap="square" rtlCol="0">
            <a:spAutoFit/>
          </a:bodyPr>
          <a:p>
            <a:r>
              <a:rPr lang="zh-CN" altLang="en-US"/>
              <a:t>现在很多人对于中国文化的认识，大多都很浅薄。也不乏有人会迷茫，中国文化是什么，是优秀的文化吗？西方文明制度真的更优异吗？在阅读的过程中，书本的文字演化成一种精神力量塑造着我们的价值观。习近平总书记曾说：</a:t>
            </a:r>
            <a:r>
              <a:rPr lang="en-US" altLang="zh-CN"/>
              <a:t>“核心价值观是文化软实力的灵魂、文化软实力建设的重点。这是决定文化性质和方向的最深层次要素。一个国家的文化软实力，从根本上说，取决于其核心价值观的生命力、凝聚力、感召力。”</a:t>
            </a:r>
            <a:r>
              <a:rPr lang="zh-CN" altLang="en-US"/>
              <a:t>阅读，直接帮助我们形成的是个人的价值观和文化自信，而每个人的文化认知和自信汇聚起来就融合成为了民族的文化软实力，所以阅读同样也会潜移默化的消除文化的迷茫性，文化的自卑性，提升民族软实力，从而实现文化强国的战略目标。而文化强国，肯定是中华民族实现伟大复兴必不可少的关键环节。没有文化底蕴和自信作为支撑，物质基础再强大的国家，都会立足不稳。只有以文化自信作为源泉和动力，中华民族才能真正的强盛，最终实现中华民族的伟大复兴。阅读，从提升个人的价值观和文化自信，再到提升民族文化软实力，再到实现文化强国，最后到实现中华民族的伟大复兴，也绝不是</a:t>
            </a:r>
            <a:r>
              <a:rPr lang="en-US" altLang="zh-CN"/>
              <a:t>“</a:t>
            </a:r>
            <a:r>
              <a:rPr lang="zh-CN" altLang="en-US"/>
              <a:t>蝴蝶效应</a:t>
            </a:r>
            <a:r>
              <a:rPr lang="en-US" altLang="zh-CN"/>
              <a:t>”</a:t>
            </a:r>
            <a:r>
              <a:rPr lang="zh-CN" altLang="en-US"/>
              <a:t>，而是紧密联系的。</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矩形 161"/>
          <p:cNvSpPr/>
          <p:nvPr/>
        </p:nvSpPr>
        <p:spPr>
          <a:xfrm rot="-186178">
            <a:off x="4559300" y="1582103"/>
            <a:ext cx="3117850" cy="198437"/>
          </a:xfrm>
          <a:prstGeom prst="rect">
            <a:avLst/>
          </a:prstGeom>
          <a:solidFill>
            <a:srgbClr val="FFC000"/>
          </a:solidFill>
          <a:ln w="9525">
            <a:noFill/>
          </a:ln>
        </p:spPr>
        <p:txBody>
          <a:bodyPr anchor="ctr" anchorCtr="0"/>
          <a:p>
            <a:pPr algn="ctr"/>
            <a:endParaRPr lang="zh-CN" altLang="en-US" dirty="0">
              <a:solidFill>
                <a:srgbClr val="FFFFFF"/>
              </a:solidFill>
              <a:latin typeface="Arial" panose="020B0604020202020204" pitchFamily="34" charset="0"/>
              <a:ea typeface="宋体" panose="02010600030101010101" pitchFamily="2" charset="-122"/>
            </a:endParaRPr>
          </a:p>
        </p:txBody>
      </p:sp>
      <p:sp>
        <p:nvSpPr>
          <p:cNvPr id="14338" name="矩形 12"/>
          <p:cNvSpPr/>
          <p:nvPr/>
        </p:nvSpPr>
        <p:spPr>
          <a:xfrm>
            <a:off x="0" y="1588"/>
            <a:ext cx="12192000" cy="46037"/>
          </a:xfrm>
          <a:prstGeom prst="rect">
            <a:avLst/>
          </a:prstGeom>
          <a:solidFill>
            <a:srgbClr val="FFC000"/>
          </a:solidFill>
          <a:ln w="9525">
            <a:noFill/>
          </a:ln>
        </p:spPr>
        <p:txBody>
          <a:bodyPr anchor="ctr" anchorCtr="0"/>
          <a:p>
            <a:pPr algn="ctr"/>
            <a:endParaRPr lang="zh-CN" altLang="en-US" dirty="0">
              <a:solidFill>
                <a:srgbClr val="FFFFFF"/>
              </a:solidFill>
              <a:latin typeface="Arial" panose="020B0604020202020204" pitchFamily="34" charset="0"/>
              <a:ea typeface="宋体" panose="02010600030101010101" pitchFamily="2" charset="-122"/>
            </a:endParaRPr>
          </a:p>
        </p:txBody>
      </p:sp>
      <p:sp>
        <p:nvSpPr>
          <p:cNvPr id="14339" name="矩形 14"/>
          <p:cNvSpPr/>
          <p:nvPr/>
        </p:nvSpPr>
        <p:spPr>
          <a:xfrm>
            <a:off x="0" y="6811963"/>
            <a:ext cx="12192000" cy="46037"/>
          </a:xfrm>
          <a:prstGeom prst="rect">
            <a:avLst/>
          </a:prstGeom>
          <a:solidFill>
            <a:srgbClr val="3F3F3F"/>
          </a:solidFill>
          <a:ln w="9525">
            <a:noFill/>
          </a:ln>
        </p:spPr>
        <p:txBody>
          <a:bodyPr anchor="ctr" anchorCtr="0"/>
          <a:p>
            <a:pPr algn="ctr"/>
            <a:endParaRPr lang="zh-CN" altLang="en-US" dirty="0">
              <a:solidFill>
                <a:srgbClr val="FFFFFF"/>
              </a:solidFill>
              <a:latin typeface="Arial" panose="020B0604020202020204" pitchFamily="34" charset="0"/>
              <a:ea typeface="宋体" panose="02010600030101010101" pitchFamily="2" charset="-122"/>
            </a:endParaRPr>
          </a:p>
        </p:txBody>
      </p:sp>
      <p:sp>
        <p:nvSpPr>
          <p:cNvPr id="2" name="文本框 1"/>
          <p:cNvSpPr txBox="1"/>
          <p:nvPr/>
        </p:nvSpPr>
        <p:spPr>
          <a:xfrm>
            <a:off x="4556125" y="849630"/>
            <a:ext cx="6508750" cy="706755"/>
          </a:xfrm>
          <a:prstGeom prst="rect">
            <a:avLst/>
          </a:prstGeom>
          <a:noFill/>
        </p:spPr>
        <p:txBody>
          <a:bodyPr wrap="square" rtlCol="0">
            <a:spAutoFit/>
          </a:bodyPr>
          <a:p>
            <a:r>
              <a:rPr lang="zh-CN" altLang="en-US" sz="2000" b="1"/>
              <a:t>阅读应当成为我们的习惯，帮助我们认识自己的文化，理解人生，建设国家。</a:t>
            </a:r>
            <a:endParaRPr lang="zh-CN" altLang="en-US" sz="2000" b="1"/>
          </a:p>
        </p:txBody>
      </p:sp>
      <p:sp>
        <p:nvSpPr>
          <p:cNvPr id="4" name="文本框 3"/>
          <p:cNvSpPr txBox="1"/>
          <p:nvPr/>
        </p:nvSpPr>
        <p:spPr>
          <a:xfrm>
            <a:off x="0" y="1556385"/>
            <a:ext cx="4613910" cy="4799965"/>
          </a:xfrm>
          <a:prstGeom prst="rect">
            <a:avLst/>
          </a:prstGeom>
          <a:noFill/>
        </p:spPr>
        <p:txBody>
          <a:bodyPr wrap="square" rtlCol="0">
            <a:spAutoFit/>
          </a:bodyPr>
          <a:p>
            <a:r>
              <a:rPr lang="en-US" altLang="zh-CN" b="1"/>
              <a:t>    </a:t>
            </a:r>
            <a:r>
              <a:rPr lang="zh-CN" altLang="en-US" b="1"/>
              <a:t>人民群众多读书，我们的民族精神就会厚重起来、深邃起来。要提倡多读书，建设书香社会。</a:t>
            </a:r>
            <a:endParaRPr lang="zh-CN" altLang="en-US" b="1"/>
          </a:p>
          <a:p>
            <a:pPr algn="r"/>
            <a:r>
              <a:rPr lang="en-US" altLang="zh-CN" b="1"/>
              <a:t>——2019</a:t>
            </a:r>
            <a:r>
              <a:rPr lang="zh-CN" altLang="en-US" b="1"/>
              <a:t>，习近平总书记来到位于兰州市区的读者出版集团有限公司考察时</a:t>
            </a:r>
            <a:endParaRPr lang="zh-CN" altLang="en-US" b="1"/>
          </a:p>
          <a:p>
            <a:pPr algn="l"/>
            <a:endParaRPr lang="zh-CN" altLang="en-US" b="1"/>
          </a:p>
          <a:p>
            <a:pPr algn="l"/>
            <a:r>
              <a:rPr lang="en-US" altLang="zh-CN" b="1"/>
              <a:t>    </a:t>
            </a:r>
            <a:r>
              <a:rPr lang="zh-CN" altLang="en-US" b="1"/>
              <a:t>爱读书”“读好书”“善读书”“会用书”“读书经”</a:t>
            </a:r>
            <a:endParaRPr lang="zh-CN" altLang="en-US" b="1"/>
          </a:p>
          <a:p>
            <a:pPr algn="r"/>
            <a:r>
              <a:rPr lang="en-US" altLang="zh-CN" b="1"/>
              <a:t>——</a:t>
            </a:r>
            <a:r>
              <a:rPr lang="zh-CN" altLang="en-US" b="1"/>
              <a:t>习近平总书记的读书</a:t>
            </a:r>
            <a:r>
              <a:rPr lang="zh-CN" altLang="en-US" b="1"/>
              <a:t>观</a:t>
            </a:r>
            <a:endParaRPr lang="zh-CN" altLang="en-US" b="1"/>
          </a:p>
          <a:p>
            <a:pPr algn="l"/>
            <a:endParaRPr lang="zh-CN" altLang="en-US" b="1"/>
          </a:p>
          <a:p>
            <a:pPr algn="l"/>
            <a:r>
              <a:rPr lang="zh-CN" altLang="en-US" b="1"/>
              <a:t>古往今来，中华民族之所以在世界有地位、有影响，不是靠穷兵黩武，不是靠对外扩张，而是靠中华文化的强大感召力和吸引力。我们的先人早就认识到</a:t>
            </a:r>
            <a:r>
              <a:rPr lang="en-US" altLang="zh-CN" b="1"/>
              <a:t>”</a:t>
            </a:r>
            <a:r>
              <a:rPr lang="zh-CN" altLang="en-US" b="1"/>
              <a:t>远人不服，则修文德以来之</a:t>
            </a:r>
            <a:r>
              <a:rPr lang="en-US" altLang="zh-CN" b="1"/>
              <a:t>“</a:t>
            </a:r>
            <a:r>
              <a:rPr lang="zh-CN" altLang="en-US" b="1"/>
              <a:t>的</a:t>
            </a:r>
            <a:r>
              <a:rPr lang="zh-CN" altLang="en-US" b="1"/>
              <a:t>道理。</a:t>
            </a:r>
            <a:endParaRPr lang="zh-CN" altLang="en-US" b="1"/>
          </a:p>
          <a:p>
            <a:pPr algn="r"/>
            <a:endParaRPr lang="en-US" altLang="zh-CN" b="1"/>
          </a:p>
          <a:p>
            <a:pPr algn="r"/>
            <a:r>
              <a:rPr lang="en-US" altLang="zh-CN" b="1"/>
              <a:t>——</a:t>
            </a:r>
            <a:r>
              <a:rPr lang="zh-CN" altLang="en-US" b="1"/>
              <a:t>习近平读马尔塞库《单向度的人》</a:t>
            </a:r>
            <a:r>
              <a:rPr lang="zh-CN" altLang="en-US" b="1"/>
              <a:t>有感</a:t>
            </a:r>
            <a:endParaRPr lang="zh-CN" altLang="en-US" b="1"/>
          </a:p>
        </p:txBody>
      </p:sp>
      <p:sp>
        <p:nvSpPr>
          <p:cNvPr id="5" name="文本框 4"/>
          <p:cNvSpPr txBox="1"/>
          <p:nvPr/>
        </p:nvSpPr>
        <p:spPr>
          <a:xfrm>
            <a:off x="4652010" y="2051050"/>
            <a:ext cx="7357110" cy="3969385"/>
          </a:xfrm>
          <a:prstGeom prst="rect">
            <a:avLst/>
          </a:prstGeom>
          <a:noFill/>
        </p:spPr>
        <p:txBody>
          <a:bodyPr wrap="square" rtlCol="0">
            <a:spAutoFit/>
          </a:bodyPr>
          <a:p>
            <a:r>
              <a:rPr lang="zh-CN" altLang="en-US"/>
              <a:t>读书不仅仅是一种获取知识的手段，更是一种享受，一种生活态度。中国人历来重视阅读，书籍对于人，对于社会，对于国家，都是进步的阶梯，提高全民族的文化素质，要从阅读开始。阅读</a:t>
            </a:r>
            <a:r>
              <a:rPr lang="zh-CN" altLang="en-US">
                <a:sym typeface="+mn-ea"/>
              </a:rPr>
              <a:t>开阔我们的眼界，</a:t>
            </a:r>
            <a:r>
              <a:rPr lang="zh-CN" altLang="en-US"/>
              <a:t>同时提升我们的思想境界和文化素养，是一个值得我们持之以恒的优良习惯。在阅读过程中，我们从不同角度，不同层次去体悟人生，体悟文化，在只字片语的累计中达成自己的价值观和文化素养，不再对自己的人生价值</a:t>
            </a:r>
            <a:r>
              <a:rPr lang="zh-CN" altLang="en-US">
                <a:sym typeface="+mn-ea"/>
              </a:rPr>
              <a:t>感到疑惑</a:t>
            </a:r>
            <a:r>
              <a:rPr lang="zh-CN" altLang="en-US"/>
              <a:t>，不再对我们自己的文化感到迷茫和自卑。我们也能更好的去理解自己人生的意义，理解工作和生活，理解自己对于民族复兴和国家建设的意义。我们不仅仅是为了自己的幸福生活而奋斗的，也是为了民族的复兴和国家的富强而奋斗的。我们每天的行动不仅是在实现自己的人生追求，也同样是在建设国家。阅读正可以让民族精神厚重，深邃起来，让文化底蕴和自信真正的扎根于每一个国民的心中，去帮助他们认识自己的文化，理解自己的人生，更好的去建设自己的人生，建设自己的国家。</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Segoe UI Light"/>
        <a:ea typeface="方正中等线简体"/>
        <a:cs typeface=""/>
      </a:majorFont>
      <a:minorFont>
        <a:latin typeface="Segoe UI Light"/>
        <a:ea typeface="方正中等线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Segoe UI Light"/>
        <a:ea typeface="方正中等线简体"/>
        <a:cs typeface=""/>
      </a:majorFont>
      <a:minorFont>
        <a:latin typeface="Segoe UI Light"/>
        <a:ea typeface="方正中等线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Segoe UI Light"/>
        <a:ea typeface="方正中等线简体"/>
        <a:cs typeface=""/>
      </a:majorFont>
      <a:minorFont>
        <a:latin typeface="Segoe UI Light"/>
        <a:ea typeface="方正中等线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1739</Words>
  <Application>WPS 演示</Application>
  <PresentationFormat>自定义</PresentationFormat>
  <Paragraphs>37</Paragraphs>
  <Slides>3</Slides>
  <Notes>1</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3</vt:i4>
      </vt:variant>
    </vt:vector>
  </HeadingPairs>
  <TitlesOfParts>
    <vt:vector size="16" baseType="lpstr">
      <vt:lpstr>Arial</vt:lpstr>
      <vt:lpstr>宋体</vt:lpstr>
      <vt:lpstr>Wingdings</vt:lpstr>
      <vt:lpstr>Segoe UI Light</vt:lpstr>
      <vt:lpstr>方正中等线简体</vt:lpstr>
      <vt:lpstr>黑体</vt:lpstr>
      <vt:lpstr>Segoe UI</vt:lpstr>
      <vt:lpstr>微软雅黑</vt:lpstr>
      <vt:lpstr>Arial Unicode MS</vt:lpstr>
      <vt:lpstr>Calibri</vt:lpstr>
      <vt:lpstr>Office 主题</vt:lpstr>
      <vt:lpstr>1_Office 主题</vt:lpstr>
      <vt:lpstr>2_Office 主题</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美人鱼战士</cp:lastModifiedBy>
  <cp:revision>10</cp:revision>
  <dcterms:created xsi:type="dcterms:W3CDTF">2021-05-24T08:58:00Z</dcterms:created>
  <dcterms:modified xsi:type="dcterms:W3CDTF">2021-05-25T13:14:28Z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8666A8638F2D4182A966753F0A9C93A4</vt:lpwstr>
  </property>
</Properties>
</file>