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  <p:sldMasterId id="2147483664" r:id="rId3"/>
  </p:sldMasterIdLst>
  <p:notesMasterIdLst>
    <p:notesMasterId r:id="rId29"/>
  </p:notesMasterIdLst>
  <p:handoutMasterIdLst>
    <p:handoutMasterId r:id="rId30"/>
  </p:handoutMasterIdLst>
  <p:sldIdLst>
    <p:sldId id="418" r:id="rId4"/>
    <p:sldId id="419" r:id="rId5"/>
    <p:sldId id="420" r:id="rId6"/>
    <p:sldId id="421" r:id="rId7"/>
    <p:sldId id="423" r:id="rId8"/>
    <p:sldId id="426" r:id="rId9"/>
    <p:sldId id="424" r:id="rId10"/>
    <p:sldId id="427" r:id="rId11"/>
    <p:sldId id="428" r:id="rId12"/>
    <p:sldId id="448" r:id="rId13"/>
    <p:sldId id="449" r:id="rId14"/>
    <p:sldId id="450" r:id="rId15"/>
    <p:sldId id="451" r:id="rId16"/>
    <p:sldId id="530" r:id="rId17"/>
    <p:sldId id="531" r:id="rId18"/>
    <p:sldId id="532" r:id="rId19"/>
    <p:sldId id="533" r:id="rId20"/>
    <p:sldId id="459" r:id="rId21"/>
    <p:sldId id="460" r:id="rId22"/>
    <p:sldId id="526" r:id="rId23"/>
    <p:sldId id="534" r:id="rId24"/>
    <p:sldId id="527" r:id="rId25"/>
    <p:sldId id="528" r:id="rId26"/>
    <p:sldId id="535" r:id="rId27"/>
    <p:sldId id="536" r:id="rId28"/>
  </p:sldIdLst>
  <p:sldSz cx="9144000" cy="6858000" type="screen4x3"/>
  <p:notesSz cx="7099300" cy="10234295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FF0000"/>
    <a:srgbClr val="A47B38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85083" autoAdjust="0"/>
  </p:normalViewPr>
  <p:slideViewPr>
    <p:cSldViewPr snapToObjects="1">
      <p:cViewPr varScale="1">
        <p:scale>
          <a:sx n="94" d="100"/>
          <a:sy n="94" d="100"/>
        </p:scale>
        <p:origin x="19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51A50BBB-C7AB-488B-A7A2-CC699D8ED7F6}" type="datetime3">
              <a:rPr lang="en-AU" altLang="zh-CN"/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  <a:endParaRPr lang="en-A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>
                <a:latin typeface="Times New Roman" panose="02020503050405090304" pitchFamily="18" charset="0"/>
              </a:defRPr>
            </a:lvl1pPr>
          </a:lstStyle>
          <a:p>
            <a:fld id="{F934B596-73AE-424E-BCB4-0CD83D4C38D2}" type="slidenum">
              <a:rPr lang="en-AU" altLang="zh-CN"/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D2614EB8-DF5B-4E20-9B60-1E8FB1B96C53}" type="datetime3">
              <a:rPr lang="en-AU" altLang="zh-CN"/>
            </a:fld>
            <a:endParaRPr lang="en-AU" altLang="zh-CN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AU" noProof="0" smtClean="0"/>
              <a:t>Click to edit Master text styles</a:t>
            </a:r>
            <a:endParaRPr lang="en-AU" noProof="0" smtClean="0"/>
          </a:p>
          <a:p>
            <a:pPr lvl="1"/>
            <a:r>
              <a:rPr lang="en-AU" noProof="0" smtClean="0"/>
              <a:t>Second level</a:t>
            </a:r>
            <a:endParaRPr lang="en-AU" noProof="0" smtClean="0"/>
          </a:p>
          <a:p>
            <a:pPr lvl="2"/>
            <a:r>
              <a:rPr lang="en-AU" noProof="0" smtClean="0"/>
              <a:t>Third level</a:t>
            </a:r>
            <a:endParaRPr lang="en-AU" noProof="0" smtClean="0"/>
          </a:p>
          <a:p>
            <a:pPr lvl="3"/>
            <a:r>
              <a:rPr lang="en-AU" noProof="0" smtClean="0"/>
              <a:t>Fourth level</a:t>
            </a:r>
            <a:endParaRPr lang="en-AU" noProof="0" smtClean="0"/>
          </a:p>
          <a:p>
            <a:pPr lvl="4"/>
            <a:r>
              <a:rPr lang="en-AU" noProof="0" smtClean="0"/>
              <a:t>Fifth level</a:t>
            </a:r>
            <a:endParaRPr lang="en-AU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  <a:endParaRPr lang="en-A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>
                <a:latin typeface="Times New Roman" panose="02020503050405090304" pitchFamily="18" charset="0"/>
              </a:defRPr>
            </a:lvl1pPr>
          </a:lstStyle>
          <a:p>
            <a:fld id="{B5E8DF75-020E-4D09-9061-74A0FDBE7551}" type="slidenum">
              <a:rPr lang="en-AU" altLang="zh-CN"/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021388"/>
            <a:ext cx="9144000" cy="8366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81075"/>
            <a:ext cx="9144000" cy="504031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-26988"/>
            <a:ext cx="9144000" cy="863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284663" y="120650"/>
            <a:ext cx="47164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3366FF"/>
                </a:solidFill>
                <a:ea typeface="黑体" pitchFamily="2" charset="-122"/>
              </a:rPr>
              <a:t>计算机学院</a:t>
            </a:r>
            <a:endParaRPr lang="zh-CN" altLang="en-US" sz="2000" smtClean="0">
              <a:solidFill>
                <a:srgbClr val="3366FF"/>
              </a:solidFill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3366FF"/>
                </a:solidFill>
                <a:latin typeface="Times New Roman" panose="02020503050405090304" pitchFamily="18" charset="0"/>
              </a:rPr>
              <a:t>COLLEGE OF COMPUTER SCIENCE</a:t>
            </a:r>
            <a:endParaRPr lang="en-US" altLang="zh-CN" sz="1000" b="1" smtClean="0">
              <a:solidFill>
                <a:srgbClr val="3366FF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9" name="Picture 17" descr="重大字样小（蓝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0963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790575" y="476250"/>
            <a:ext cx="4068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1000" smtClean="0">
                <a:solidFill>
                  <a:srgbClr val="0033CC"/>
                </a:solidFill>
                <a:latin typeface="Times New Roman" panose="02020503050405090304" pitchFamily="18" charset="0"/>
                <a:ea typeface="黑体" pitchFamily="2" charset="-122"/>
              </a:rPr>
              <a:t>CHONGQING UNIVERSITY</a:t>
            </a:r>
            <a:endParaRPr lang="en-US" altLang="zh-CN" sz="1000" smtClean="0">
              <a:solidFill>
                <a:srgbClr val="0033CC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pic>
        <p:nvPicPr>
          <p:cNvPr id="11" name="Picture 19" descr="cqdx蓝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8575"/>
            <a:ext cx="7667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60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946FA-828E-4AE3-874D-FD2631D6EB42}" type="datetime1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95209C-9D18-4955-8871-D7AB46C352A7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5C9E-214A-41B9-949F-EBC85F6BDDE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77F5F-4189-4E3D-B839-3827125350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87313"/>
            <a:ext cx="2176463" cy="6365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2250" y="87313"/>
            <a:ext cx="6378575" cy="6365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20B0-0156-45F2-9C75-EFE047DC603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0E683-0745-4750-B0FB-30CD06450A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87313"/>
            <a:ext cx="8670925" cy="965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7338" y="1268413"/>
            <a:ext cx="424497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268413"/>
            <a:ext cx="424497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937000"/>
            <a:ext cx="424497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9E9D-C5A2-4550-8837-B3D1950026B9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84DF0-B4D6-4443-9F13-88F30113D0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87313"/>
            <a:ext cx="8670925" cy="965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7338" y="1268413"/>
            <a:ext cx="424497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4497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640CB-0987-46E0-92C8-6B3FCC25DBE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3A69F-AE80-4623-9C19-87644DB8EC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87313"/>
            <a:ext cx="8670925" cy="965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87338" y="1268413"/>
            <a:ext cx="8642350" cy="5184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22681-A89F-4A08-A544-CE230DEFB40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E010-3F89-4190-BBBF-C52ABEFE3F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2250" y="87313"/>
            <a:ext cx="8707438" cy="6365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AAFF-A4F4-4049-9A84-8C54B1F2D160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1BC9F-9A78-42F9-A323-C62577B876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mtClean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728787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48299-AFC1-4540-8A72-B4EE61BF18B3}" type="datetime1">
              <a:rPr lang="zh-CN" altLang="en-US"/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9765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C81BEB-40C5-41AB-9950-51B1D50565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1DE1-4ABA-4509-9F96-C8111F0941A7}" type="datetime1">
              <a:rPr lang="zh-CN" altLang="en-US"/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C9A44-DD67-4AC9-8D10-2054E4E73E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F1D0-14AF-466D-B3A0-8BDD744A904C}" type="datetime1">
              <a:rPr lang="zh-CN" altLang="en-US"/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091ED-F011-4094-ADFB-8435E97ADD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46742-BF0E-475A-B313-5487AED994B1}" type="datetime1">
              <a:rPr lang="zh-CN" altLang="en-US"/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B90A-EF11-43DC-8899-EE0988864D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9EEB-7549-4747-A8D3-C64EE135BF93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A82A7-BB4A-47BB-AE2F-79C9C33336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89B64-7C80-4CD7-BC54-6FCA7DEDB9E7}" type="datetime1">
              <a:rPr lang="zh-CN" altLang="en-US"/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A9B02-23B8-4723-8D43-B4288B0B9F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7C516-2ECC-4B3E-B4E4-E2B834F40F54}" type="datetime1">
              <a:rPr lang="zh-CN" altLang="en-US"/>
            </a:fld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9E968-B438-4A96-96D4-21B6529E8B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29602-5FC1-4B48-A70D-1ABE8CB11FCF}" type="datetime1">
              <a:rPr lang="zh-CN" altLang="en-US"/>
            </a:fld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4BF95-5EE0-4287-8909-28075C7FB3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844B9-469E-42FE-B89E-606FA2EA40C8}" type="datetime1">
              <a:rPr lang="zh-CN" altLang="en-US"/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26F25-0329-4717-8EA7-4B0646AC01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DECD-440E-473D-85EC-3ADD3C052DCE}" type="datetime1">
              <a:rPr lang="zh-CN" altLang="en-US"/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2C842-B896-45A6-B28E-B91EA61B69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5DC0F-0175-4C32-A43D-1C2258AEA206}" type="datetime1">
              <a:rPr lang="zh-CN" altLang="en-US"/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64DD-917D-4B62-A569-B162ACB252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0739D-FF3B-4BCC-97E1-5C914374244F}" type="datetime1">
              <a:rPr lang="zh-CN" altLang="en-US"/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FFE5-BD7F-4445-A903-DC95AE9582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83F1-C984-46E3-87E9-881AD78B6B32}" type="datetime1">
              <a:rPr lang="zh-CN" altLang="en-US"/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F3ECC-72C8-4199-B2BF-60B435BCD1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7EF3-0A1C-4F23-95B5-B396609F0500}" type="datetime1">
              <a:rPr lang="zh-CN" altLang="en-US"/>
            </a:fld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2ECD1-C22A-4D45-A8FE-44F280F96E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7E276-5F65-4E88-9FF3-5DE1DAEBD5D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17F4-A65F-4099-A7A1-94154DE961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7338" y="1268413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0CECC-72EB-418F-902D-9CCFD1610C45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4BBA8-FABB-42F1-977A-6C6CF07D65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63DE7-B3C2-4F3E-9AC5-2CCBF1E5A92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1A052-4C10-4802-8154-63FA229FC6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D694-E7F4-4D91-BC74-418404DF4753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A6470-DAB0-41D9-820F-CB5C71AF65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14CC-1C39-4830-8756-562D2A2BE530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A2EC9-C8F7-407C-B22C-E3F3160416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7FDB0-6A52-47F8-A82D-7E8480F50179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A2369-897F-45A7-90E1-A9B401CAEE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BA114-3483-4272-9492-17390290952B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CFA63-5D01-4A48-A753-1DB8F6E5B0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250825" y="1268413"/>
            <a:ext cx="8642350" cy="51847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1125538"/>
            <a:ext cx="9144000" cy="573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B008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87313"/>
            <a:ext cx="86709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268413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4007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i="1">
                <a:solidFill>
                  <a:srgbClr val="3366FF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eaLnBrk="1" hangingPunct="1">
              <a:defRPr/>
            </a:pPr>
            <a:fld id="{6BE151C6-CA7C-4657-9E8E-A63A9BDA7D83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524625"/>
            <a:ext cx="5184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i="1">
                <a:solidFill>
                  <a:srgbClr val="3366FF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553200"/>
            <a:ext cx="12684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</a:lstStyle>
          <a:p>
            <a:pPr eaLnBrk="1" hangingPunct="1"/>
            <a:fld id="{037B962A-2105-4C73-AF7E-E770837339AB}" type="slidenum">
              <a:rPr lang="en-US" altLang="zh-CN"/>
            </a:fld>
            <a:endParaRPr lang="en-US" altLang="zh-CN"/>
          </a:p>
        </p:txBody>
      </p:sp>
      <p:pic>
        <p:nvPicPr>
          <p:cNvPr id="1034" name="Picture 21" descr="cqdx蓝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6516688"/>
            <a:ext cx="330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503050405090304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36513" y="6597650"/>
            <a:ext cx="213360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B04153-6407-4654-8538-0C4C4DF2DED7}" type="datetime1">
              <a:rPr lang="zh-CN" altLang="en-US"/>
            </a:fld>
            <a:endParaRPr lang="en-US" dirty="0"/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defRPr sz="10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E48583C-66D8-4CBB-8039-50C5C0F117CA}" type="slidenum">
              <a:rPr lang="en-US" altLang="zh-CN"/>
            </a:fld>
            <a:endParaRPr lang="en-US" altLang="zh-CN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457200" y="1341438"/>
            <a:ext cx="82184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250825" y="6597650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3.xml"/><Relationship Id="rId2" Type="http://schemas.openxmlformats.org/officeDocument/2006/relationships/slide" Target="slide12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7B8629-28D3-4D3B-A726-4A4B93643C79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0A94A0C3-09F7-4B75-A062-ADFD44BF4F6A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4.1  </a:t>
            </a:r>
            <a:r>
              <a:rPr lang="zh-CN" altLang="en-US" b="1" smtClean="0"/>
              <a:t>控制器的组成及指令的执行 </a:t>
            </a:r>
            <a:endParaRPr lang="zh-CN" altLang="en-US" b="1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642350" cy="4445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hlinkClick r:id="rId1" action="ppaction://hlinksldjump"/>
              </a:rPr>
              <a:t>一、控制器的功能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>
                <a:hlinkClick r:id="rId2" action="ppaction://hlinksldjump"/>
              </a:rPr>
              <a:t>二、控制器的组成 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>
                <a:hlinkClick r:id="rId3" action="ppaction://hlinksldjump"/>
              </a:rPr>
              <a:t>三、指令周期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>
                <a:hlinkClick r:id="rId4" action="ppaction://hlinksldjump"/>
              </a:rPr>
              <a:t>四、指令的执行过程</a:t>
            </a: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EAFC74-698E-47A3-9361-1F11D4D0EA3E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00645EF3-2C56-4228-B1AB-76BC424AB99E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幼圆" panose="02010509060101010101" pitchFamily="49" charset="-122"/>
              </a:rPr>
              <a:t>微程序控制器 </a:t>
            </a:r>
            <a:endParaRPr lang="zh-CN" altLang="en-US" b="1" dirty="0" smtClean="0">
              <a:latin typeface="幼圆" panose="02010509060101010101" pitchFamily="49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 smtClean="0"/>
              <a:t>4.1  </a:t>
            </a:r>
            <a:r>
              <a:rPr lang="zh-CN" altLang="en-US" sz="2400" b="1" dirty="0" smtClean="0"/>
              <a:t>控制器的组成及指令的执行</a:t>
            </a:r>
            <a:endParaRPr lang="zh-CN" altLang="en-US" sz="2400" b="1" dirty="0" smtClean="0"/>
          </a:p>
          <a:p>
            <a:pPr eaLnBrk="1" hangingPunct="1"/>
            <a:r>
              <a:rPr lang="en-US" altLang="zh-CN" sz="2400" b="1" dirty="0" smtClean="0"/>
              <a:t>4.2  </a:t>
            </a:r>
            <a:r>
              <a:rPr lang="zh-CN" altLang="en-US" sz="2400" b="1" dirty="0" smtClean="0"/>
              <a:t>控制方式和时序的产生</a:t>
            </a:r>
            <a:endParaRPr lang="zh-CN" altLang="en-US" sz="2400" b="1" dirty="0" smtClean="0"/>
          </a:p>
          <a:p>
            <a:pPr eaLnBrk="1" hangingPunct="1"/>
            <a:r>
              <a:rPr lang="en-US" altLang="zh-CN" sz="2400" b="1" dirty="0" smtClean="0">
                <a:hlinkClick r:id="rId1" action="ppaction://hlinksldjump"/>
              </a:rPr>
              <a:t>4.3  </a:t>
            </a:r>
            <a:r>
              <a:rPr lang="zh-CN" altLang="en-US" sz="2400" b="1" dirty="0" smtClean="0">
                <a:hlinkClick r:id="rId1" action="ppaction://hlinksldjump"/>
              </a:rPr>
              <a:t>微程序控制器</a:t>
            </a:r>
            <a:endParaRPr lang="zh-CN" altLang="en-US" sz="2400" b="1" dirty="0" smtClean="0"/>
          </a:p>
          <a:p>
            <a:pPr eaLnBrk="1" hangingPunct="1"/>
            <a:r>
              <a:rPr lang="en-US" altLang="zh-CN" sz="2400" b="1" dirty="0" smtClean="0"/>
              <a:t>4.4  </a:t>
            </a:r>
            <a:r>
              <a:rPr lang="zh-CN" altLang="en-US" sz="2400" b="1" dirty="0" smtClean="0"/>
              <a:t>微程序控制器及其微程序设计举例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ADA11A-9612-421C-BF8F-2D6B36C9EC1A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54E4BFE8-FCE0-4C5F-B9C7-FD05F387BF69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4.3 </a:t>
            </a:r>
            <a:r>
              <a:rPr lang="zh-CN" altLang="en-US" b="1" smtClean="0"/>
              <a:t>微程序控制器</a:t>
            </a:r>
            <a:endParaRPr lang="zh-CN" altLang="en-US" b="1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hlinkClick r:id="rId1" action="ppaction://hlinksldjump"/>
              </a:rPr>
              <a:t>一、基本概念</a:t>
            </a:r>
            <a:endParaRPr lang="zh-CN" altLang="en-US" b="1" smtClean="0"/>
          </a:p>
          <a:p>
            <a:pPr eaLnBrk="1" hangingPunct="1"/>
            <a:r>
              <a:rPr lang="zh-CN" altLang="en-US" b="1" smtClean="0">
                <a:hlinkClick r:id="" action="ppaction://noaction"/>
              </a:rPr>
              <a:t>二、微程序控制器的基本工作原理</a:t>
            </a:r>
            <a:endParaRPr lang="zh-CN" altLang="en-US" b="1" smtClean="0"/>
          </a:p>
          <a:p>
            <a:pPr eaLnBrk="1" hangingPunct="1"/>
            <a:r>
              <a:rPr lang="zh-CN" altLang="en-US" b="1" smtClean="0">
                <a:hlinkClick r:id="" action="ppaction://noaction"/>
              </a:rPr>
              <a:t>三、微程序控制器的组成</a:t>
            </a:r>
            <a:endParaRPr lang="zh-CN" altLang="en-US" b="1" smtClean="0"/>
          </a:p>
          <a:p>
            <a:pPr eaLnBrk="1" hangingPunct="1"/>
            <a:r>
              <a:rPr lang="zh-CN" altLang="en-US" b="1" smtClean="0">
                <a:hlinkClick r:id="" action="ppaction://noaction"/>
              </a:rPr>
              <a:t>四、微程序控制原理举例</a:t>
            </a:r>
            <a:endParaRPr lang="zh-CN" altLang="en-US" b="1" smtClean="0"/>
          </a:p>
          <a:p>
            <a:pPr eaLnBrk="1" hangingPunct="1"/>
            <a:r>
              <a:rPr lang="zh-CN" altLang="en-US" b="1" smtClean="0">
                <a:hlinkClick r:id="" action="ppaction://noaction"/>
              </a:rPr>
              <a:t>五、微程序设计技术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22E360-6933-4AA1-BE3D-065C4449BBCF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65D251BC-A0A4-4DC1-AA22-2AACF06B58F9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一、 基本概念</a:t>
            </a:r>
            <a:endParaRPr lang="zh-CN" altLang="en-US" b="1" smtClean="0"/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7162" cy="4464050"/>
          </a:xfrm>
        </p:spPr>
        <p:txBody>
          <a:bodyPr/>
          <a:lstStyle/>
          <a:p>
            <a:pPr marL="495300" indent="-4953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微操作：</a:t>
            </a:r>
            <a:r>
              <a:rPr lang="zh-CN" altLang="en-US" sz="2400" b="1" smtClean="0">
                <a:latin typeface="Arial" panose="020B0604020202090204" pitchFamily="34" charset="0"/>
              </a:rPr>
              <a:t>指令执行时必须完成的基本操作。例如，</a:t>
            </a:r>
            <a:r>
              <a:rPr lang="en-US" altLang="zh-CN" sz="2400" b="1" smtClean="0">
                <a:latin typeface="Arial" panose="020B0604020202090204" pitchFamily="34" charset="0"/>
              </a:rPr>
              <a:t>PC→AR</a:t>
            </a:r>
            <a:r>
              <a:rPr lang="zh-CN" altLang="en-US" sz="2400" b="1" smtClean="0">
                <a:latin typeface="Arial" panose="020B0604020202090204" pitchFamily="34" charset="0"/>
              </a:rPr>
              <a:t>，</a:t>
            </a:r>
            <a:r>
              <a:rPr lang="en-US" altLang="zh-CN" sz="2400" b="1" smtClean="0">
                <a:latin typeface="Arial" panose="020B0604020202090204" pitchFamily="34" charset="0"/>
              </a:rPr>
              <a:t>PC+1→ PC</a:t>
            </a:r>
            <a:r>
              <a:rPr lang="zh-CN" altLang="en-US" sz="2400" b="1" smtClean="0">
                <a:latin typeface="Arial" panose="020B0604020202090204" pitchFamily="34" charset="0"/>
              </a:rPr>
              <a:t>，</a:t>
            </a:r>
            <a:r>
              <a:rPr lang="en-US" altLang="zh-CN" sz="2400" b="1" smtClean="0">
                <a:latin typeface="Arial" panose="020B0604020202090204" pitchFamily="34" charset="0"/>
              </a:rPr>
              <a:t>RAM→IR</a:t>
            </a:r>
            <a:r>
              <a:rPr lang="zh-CN" altLang="en-US" sz="2400" b="1" smtClean="0">
                <a:latin typeface="Arial" panose="020B0604020202090204" pitchFamily="34" charset="0"/>
              </a:rPr>
              <a:t>。</a:t>
            </a:r>
            <a:endParaRPr lang="zh-CN" altLang="en-US" sz="2400" b="1" smtClean="0">
              <a:latin typeface="Arial" panose="020B0604020202090204" pitchFamily="34" charset="0"/>
            </a:endParaRPr>
          </a:p>
          <a:p>
            <a:pPr marL="495300" indent="-4953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微命令：</a:t>
            </a:r>
            <a:r>
              <a:rPr lang="zh-CN" altLang="en-US" sz="2400" b="1" smtClean="0">
                <a:latin typeface="Arial" panose="020B0604020202090204" pitchFamily="34" charset="0"/>
              </a:rPr>
              <a:t>是组成微指令的最小单位，也就是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控制微操作</a:t>
            </a:r>
            <a:r>
              <a:rPr lang="zh-CN" altLang="en-US" sz="2400" b="1" smtClean="0">
                <a:latin typeface="Arial" panose="020B0604020202090204" pitchFamily="34" charset="0"/>
              </a:rPr>
              <a:t>实现的控制信号。一般用于控制数据通路</a:t>
            </a:r>
            <a:r>
              <a:rPr lang="zh-CN" altLang="en-US" sz="2400" b="1" smtClean="0">
                <a:solidFill>
                  <a:srgbClr val="0000FF"/>
                </a:solidFill>
                <a:latin typeface="Arial" panose="020B0604020202090204" pitchFamily="34" charset="0"/>
              </a:rPr>
              <a:t>上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门的打开</a:t>
            </a:r>
            <a:r>
              <a:rPr lang="en-US" altLang="zh-CN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/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关闭</a:t>
            </a:r>
            <a:r>
              <a:rPr lang="zh-CN" altLang="en-US" sz="2400" b="1" smtClean="0">
                <a:latin typeface="Arial" panose="020B0604020202090204" pitchFamily="34" charset="0"/>
              </a:rPr>
              <a:t>，或者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功能选择</a:t>
            </a:r>
            <a:r>
              <a:rPr lang="zh-CN" altLang="en-US" sz="2400" b="1" smtClean="0">
                <a:latin typeface="Arial" panose="020B0604020202090204" pitchFamily="34" charset="0"/>
              </a:rPr>
              <a:t>。</a:t>
            </a:r>
            <a:endParaRPr lang="zh-CN" altLang="en-US" sz="2400" b="1" smtClean="0">
              <a:latin typeface="Arial" panose="020B0604020202090204" pitchFamily="34" charset="0"/>
            </a:endParaRPr>
          </a:p>
          <a:p>
            <a:pPr marL="495300" indent="-4953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微指令：</a:t>
            </a:r>
            <a:r>
              <a:rPr lang="zh-CN" altLang="en-US" sz="2400" b="1" smtClean="0">
                <a:latin typeface="Arial" panose="020B0604020202090204" pitchFamily="34" charset="0"/>
              </a:rPr>
              <a:t>是一组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微命令的集合</a:t>
            </a:r>
            <a:r>
              <a:rPr lang="zh-CN" altLang="en-US" sz="2400" b="1" smtClean="0">
                <a:latin typeface="Arial" panose="020B0604020202090204" pitchFamily="34" charset="0"/>
              </a:rPr>
              <a:t>，用于完成一个功能相对完整的操作。</a:t>
            </a:r>
            <a:endParaRPr lang="zh-CN" altLang="en-US" sz="2400" b="1" smtClean="0">
              <a:latin typeface="Arial" panose="020B0604020202090204" pitchFamily="34" charset="0"/>
            </a:endParaRPr>
          </a:p>
          <a:p>
            <a:pPr marL="495300" indent="-4953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微程序：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微指令的有序集合</a:t>
            </a:r>
            <a:r>
              <a:rPr lang="zh-CN" altLang="en-US" sz="2400" b="1" smtClean="0">
                <a:latin typeface="Arial" panose="020B0604020202090204" pitchFamily="34" charset="0"/>
              </a:rPr>
              <a:t>，用于实现机器指令的功能。</a:t>
            </a:r>
            <a:endParaRPr lang="zh-CN" altLang="en-US" sz="2400" b="1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283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EFE1BD-92A9-4F04-B52D-00CFB434AC8E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C3F27119-E802-48C1-833D-399D6D4444BB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一、 基本概念</a:t>
            </a:r>
            <a:endParaRPr lang="zh-CN" altLang="en-US" b="1" smtClean="0"/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7162" cy="3671887"/>
          </a:xfrm>
        </p:spPr>
        <p:txBody>
          <a:bodyPr/>
          <a:lstStyle/>
          <a:p>
            <a:pPr marL="441325" indent="-441325" algn="just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控制存储器：</a:t>
            </a:r>
            <a:r>
              <a:rPr lang="zh-CN" altLang="en-US" sz="2400" b="1" smtClean="0">
                <a:latin typeface="Arial" panose="020B0604020202090204" pitchFamily="34" charset="0"/>
              </a:rPr>
              <a:t>简称控存，用于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存放所有指令的微程序</a:t>
            </a:r>
            <a:r>
              <a:rPr lang="zh-CN" altLang="en-US" sz="2400" b="1" smtClean="0">
                <a:latin typeface="Arial" panose="020B0604020202090204" pitchFamily="34" charset="0"/>
              </a:rPr>
              <a:t>，其中一个存储单元存放一条微指令。一般为</a:t>
            </a:r>
            <a:r>
              <a:rPr lang="en-US" altLang="zh-CN" sz="2400" b="1" smtClean="0">
                <a:latin typeface="Arial" panose="020B0604020202090204" pitchFamily="34" charset="0"/>
              </a:rPr>
              <a:t>ROM</a:t>
            </a:r>
            <a:r>
              <a:rPr lang="zh-CN" altLang="en-US" sz="2400" b="1" smtClean="0">
                <a:latin typeface="Arial" panose="020B0604020202090204" pitchFamily="34" charset="0"/>
              </a:rPr>
              <a:t>。</a:t>
            </a:r>
            <a:endParaRPr lang="zh-CN" altLang="en-US" sz="2400" b="1" smtClean="0">
              <a:latin typeface="Arial" panose="020B0604020202090204" pitchFamily="34" charset="0"/>
            </a:endParaRPr>
          </a:p>
          <a:p>
            <a:pPr marL="441325" indent="-441325" algn="just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微地址：</a:t>
            </a:r>
            <a:r>
              <a:rPr lang="zh-CN" altLang="en-US" sz="2400" b="1" smtClean="0">
                <a:latin typeface="Arial" panose="020B0604020202090204" pitchFamily="34" charset="0"/>
              </a:rPr>
              <a:t>微指令在控存中的地址。</a:t>
            </a:r>
            <a:endParaRPr lang="zh-CN" altLang="en-US" sz="2400" b="1" smtClean="0">
              <a:latin typeface="Arial" panose="020B0604020202090204" pitchFamily="34" charset="0"/>
            </a:endParaRPr>
          </a:p>
          <a:p>
            <a:pPr marL="441325" indent="-441325" algn="just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400" b="1" smtClean="0">
                <a:solidFill>
                  <a:srgbClr val="800080"/>
                </a:solidFill>
                <a:latin typeface="Arial" panose="020B0604020202090204" pitchFamily="34" charset="0"/>
              </a:rPr>
              <a:t>微周期：</a:t>
            </a:r>
            <a:r>
              <a:rPr lang="zh-CN" altLang="en-US" sz="2400" b="1" smtClean="0">
                <a:latin typeface="Arial" panose="020B0604020202090204" pitchFamily="34" charset="0"/>
              </a:rPr>
              <a:t>指从控存中取出并执行一条微指令所需要的时间，一般</a:t>
            </a:r>
            <a:r>
              <a:rPr lang="zh-CN" altLang="en-US" sz="2400" b="1" smtClean="0">
                <a:solidFill>
                  <a:srgbClr val="990033"/>
                </a:solidFill>
                <a:latin typeface="Arial" panose="020B0604020202090204" pitchFamily="34" charset="0"/>
              </a:rPr>
              <a:t>与一个机器周期相当</a:t>
            </a:r>
            <a:r>
              <a:rPr lang="zh-CN" altLang="en-US" sz="2400" b="1" smtClean="0">
                <a:latin typeface="Arial" panose="020B0604020202090204" pitchFamily="34" charset="0"/>
              </a:rPr>
              <a:t>。</a:t>
            </a:r>
            <a:endParaRPr lang="zh-CN" altLang="en-US" sz="2400" b="1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307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7EBD2F-9CDE-4780-A794-1B000F97F7BD}" type="datetime1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B5251A-387B-467E-8737-7C371C8CBFE6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7313"/>
            <a:ext cx="8674100" cy="569912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模型计算机的系统结构</a:t>
            </a:r>
            <a:endParaRPr lang="zh-CN" altLang="en-US" sz="4000" b="1" smtClean="0"/>
          </a:p>
        </p:txBody>
      </p:sp>
      <p:graphicFrame>
        <p:nvGraphicFramePr>
          <p:cNvPr id="1843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765175"/>
          <a:ext cx="7056437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Visio" r:id="rId1" imgW="6137910" imgH="5066030" progId="Visio.Drawing.11">
                  <p:embed/>
                </p:oleObj>
              </mc:Choice>
              <mc:Fallback>
                <p:oleObj name="Visio" r:id="rId1" imgW="6137910" imgH="5066030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7056437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7EBD2F-9CDE-4780-A794-1B000F97F7BD}" type="datetime1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B5251A-387B-467E-8737-7C371C8CBFE6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7313"/>
            <a:ext cx="8674100" cy="56991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模型</a:t>
            </a:r>
            <a:r>
              <a:rPr lang="zh-CN" altLang="en-US" sz="4000" b="1" dirty="0"/>
              <a:t>计算机数据通路</a:t>
            </a:r>
            <a:endParaRPr lang="zh-CN" altLang="en-US" sz="4000" b="1" dirty="0" smtClean="0"/>
          </a:p>
        </p:txBody>
      </p:sp>
      <p:graphicFrame>
        <p:nvGraphicFramePr>
          <p:cNvPr id="1843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7504" y="1496780"/>
          <a:ext cx="5688806" cy="470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Visio" r:id="rId1" imgW="5543550" imgH="4581525" progId="Visio.Drawing.11">
                  <p:embed/>
                </p:oleObj>
              </mc:Choice>
              <mc:Fallback>
                <p:oleObj name="Visio" r:id="rId1" imgW="5543550" imgH="4581525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96780"/>
                        <a:ext cx="5688806" cy="470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1255425"/>
            <a:ext cx="326188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4007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b="1" kern="0" dirty="0" smtClean="0">
                <a:solidFill>
                  <a:srgbClr val="CC0099"/>
                </a:solidFill>
              </a:rPr>
              <a:t>1</a:t>
            </a:r>
            <a:r>
              <a:rPr lang="zh-CN" altLang="en-US" sz="1800" b="1" kern="0" dirty="0" smtClean="0">
                <a:solidFill>
                  <a:srgbClr val="CC0099"/>
                </a:solidFill>
              </a:rPr>
              <a:t>、存储器读操作</a:t>
            </a:r>
            <a:r>
              <a:rPr lang="zh-CN" altLang="en-US" sz="1800" b="1" kern="0" dirty="0" smtClean="0"/>
              <a:t>：分成两步：</a:t>
            </a:r>
            <a:endParaRPr lang="zh-CN" altLang="en-US" sz="1800" b="1" kern="0" dirty="0" smtClean="0"/>
          </a:p>
          <a:p>
            <a:pPr marL="457200" lvl="1" indent="0" eaLnBrk="1" hangingPunct="1">
              <a:buNone/>
            </a:pPr>
            <a:r>
              <a:rPr lang="zh-CN" altLang="en-US" sz="1800" b="1" kern="0" dirty="0" smtClean="0"/>
              <a:t>送地址到总线，并打入地址寄存器</a:t>
            </a:r>
            <a:r>
              <a:rPr lang="en-US" altLang="zh-CN" sz="1800" b="1" kern="0" dirty="0" smtClean="0"/>
              <a:t>AR</a:t>
            </a:r>
            <a:r>
              <a:rPr lang="zh-CN" altLang="en-US" sz="1800" b="1" kern="0" dirty="0" smtClean="0"/>
              <a:t>；</a:t>
            </a:r>
            <a:endParaRPr lang="zh-CN" altLang="en-US" sz="1800" b="1" kern="0" dirty="0" smtClean="0"/>
          </a:p>
          <a:p>
            <a:pPr marL="457200" lvl="1" indent="0" eaLnBrk="1" hangingPunct="1">
              <a:buNone/>
            </a:pPr>
            <a:r>
              <a:rPr lang="zh-CN" altLang="en-US" sz="1800" b="1" kern="0" dirty="0" smtClean="0"/>
              <a:t>发送存储器读信号</a:t>
            </a:r>
            <a:r>
              <a:rPr lang="en-US" altLang="zh-CN" sz="1800" b="1" kern="0" dirty="0" smtClean="0"/>
              <a:t>M-R# =0</a:t>
            </a:r>
            <a:r>
              <a:rPr lang="zh-CN" altLang="en-US" sz="1800" b="1" kern="0" dirty="0" smtClean="0"/>
              <a:t>，启动存储器读操作，并将读出的数据从总线上接收至目的部件（例如某通用寄存器或者暂存器</a:t>
            </a:r>
            <a:r>
              <a:rPr lang="en-US" altLang="zh-CN" sz="1800" b="1" kern="0" dirty="0" smtClean="0"/>
              <a:t>DA1</a:t>
            </a:r>
            <a:r>
              <a:rPr lang="zh-CN" altLang="en-US" sz="1800" b="1" kern="0" dirty="0" smtClean="0"/>
              <a:t>、</a:t>
            </a:r>
            <a:r>
              <a:rPr lang="en-US" altLang="zh-CN" sz="1800" b="1" kern="0" dirty="0" smtClean="0"/>
              <a:t>DA2</a:t>
            </a:r>
            <a:r>
              <a:rPr lang="zh-CN" altLang="en-US" sz="1800" b="1" kern="0" dirty="0" smtClean="0"/>
              <a:t>）。</a:t>
            </a:r>
            <a:endParaRPr lang="zh-CN" altLang="en-US" sz="1800" b="1" kern="0" dirty="0" smtClean="0"/>
          </a:p>
          <a:p>
            <a:pPr marL="685800" indent="-685800" eaLnBrk="1" hangingPunct="1"/>
            <a:r>
              <a:rPr lang="zh-CN" altLang="en-US" sz="1800" b="1" kern="0" dirty="0" smtClean="0"/>
              <a:t>例如：取指令操作</a:t>
            </a:r>
            <a:endParaRPr lang="zh-CN" altLang="en-US" sz="1800" b="1" kern="0" dirty="0" smtClean="0"/>
          </a:p>
          <a:p>
            <a:pPr marL="1066800" lvl="1" indent="-609600" eaLnBrk="1" hangingPunct="1"/>
            <a:r>
              <a:rPr lang="en-US" altLang="zh-CN" sz="1800" b="1" kern="0" dirty="0" smtClean="0"/>
              <a:t>PC→AR</a:t>
            </a:r>
            <a:r>
              <a:rPr lang="zh-CN" altLang="en-US" sz="1800" b="1" kern="0" dirty="0" smtClean="0"/>
              <a:t>，</a:t>
            </a:r>
            <a:r>
              <a:rPr lang="en-US" altLang="zh-CN" sz="1800" b="1" kern="0" dirty="0" smtClean="0"/>
              <a:t>PC+1</a:t>
            </a:r>
            <a:r>
              <a:rPr lang="zh-CN" altLang="en-US" sz="1800" b="1" kern="0" dirty="0" smtClean="0"/>
              <a:t>；</a:t>
            </a:r>
            <a:endParaRPr lang="zh-CN" altLang="en-US" sz="1800" b="1" kern="0" dirty="0" smtClean="0"/>
          </a:p>
          <a:p>
            <a:pPr marL="1066800" lvl="1" indent="-609600" eaLnBrk="1" hangingPunct="1"/>
            <a:r>
              <a:rPr lang="zh-CN" altLang="en-US" sz="1800" b="1" kern="0" dirty="0" smtClean="0"/>
              <a:t>发送</a:t>
            </a:r>
            <a:r>
              <a:rPr lang="en-US" altLang="zh-CN" sz="1800" b="1" kern="0" dirty="0" smtClean="0"/>
              <a:t>M-R# =0 </a:t>
            </a:r>
            <a:r>
              <a:rPr lang="zh-CN" altLang="en-US" sz="1800" b="1" kern="0" dirty="0" smtClean="0"/>
              <a:t>，并</a:t>
            </a:r>
            <a:r>
              <a:rPr lang="en-US" altLang="zh-CN" sz="1800" b="1" kern="0" dirty="0" smtClean="0"/>
              <a:t>RAM→IR</a:t>
            </a:r>
            <a:r>
              <a:rPr lang="zh-CN" altLang="en-US" sz="1800" b="1" kern="0" dirty="0" smtClean="0"/>
              <a:t>。</a:t>
            </a:r>
            <a:endParaRPr lang="zh-CN" altLang="en-US" sz="18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7EBD2F-9CDE-4780-A794-1B000F97F7BD}" type="datetime1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B5251A-387B-467E-8737-7C371C8CBFE6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7313"/>
            <a:ext cx="8674100" cy="56991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模型</a:t>
            </a:r>
            <a:r>
              <a:rPr lang="zh-CN" altLang="en-US" sz="4000" b="1" dirty="0"/>
              <a:t>计算机数据通路</a:t>
            </a:r>
            <a:endParaRPr lang="zh-CN" altLang="en-US" sz="4000" b="1" dirty="0" smtClean="0"/>
          </a:p>
        </p:txBody>
      </p:sp>
      <p:graphicFrame>
        <p:nvGraphicFramePr>
          <p:cNvPr id="1843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7504" y="1496780"/>
          <a:ext cx="5688806" cy="470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Visio" r:id="rId1" imgW="5543550" imgH="4581525" progId="Visio.Drawing.11">
                  <p:embed/>
                </p:oleObj>
              </mc:Choice>
              <mc:Fallback>
                <p:oleObj name="Visio" r:id="rId1" imgW="5543550" imgH="4581525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96780"/>
                        <a:ext cx="5688806" cy="470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1255425"/>
            <a:ext cx="326188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4007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buNone/>
            </a:pPr>
            <a:r>
              <a:rPr lang="en-US" altLang="zh-CN" sz="2400" b="1" kern="0" dirty="0" smtClean="0">
                <a:solidFill>
                  <a:srgbClr val="CC0099"/>
                </a:solidFill>
              </a:rPr>
              <a:t> </a:t>
            </a:r>
            <a:r>
              <a:rPr lang="en-US" altLang="zh-CN" sz="2400" b="1" kern="0" dirty="0">
                <a:solidFill>
                  <a:srgbClr val="CC0099"/>
                </a:solidFill>
              </a:rPr>
              <a:t>2</a:t>
            </a:r>
            <a:r>
              <a:rPr lang="zh-CN" altLang="en-US" sz="2400" b="1" kern="0" dirty="0">
                <a:solidFill>
                  <a:srgbClr val="CC0099"/>
                </a:solidFill>
              </a:rPr>
              <a:t>、存储器写操作</a:t>
            </a:r>
            <a:r>
              <a:rPr lang="zh-CN" altLang="en-US" sz="2400" b="1" kern="0" dirty="0" smtClean="0">
                <a:solidFill>
                  <a:srgbClr val="CC0099"/>
                </a:solidFill>
              </a:rPr>
              <a:t>：</a:t>
            </a:r>
            <a:endParaRPr lang="en-US" altLang="zh-CN" sz="2400" b="1" kern="0" dirty="0" smtClean="0">
              <a:solidFill>
                <a:srgbClr val="CC0099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分成</a:t>
            </a:r>
            <a:r>
              <a:rPr lang="zh-CN" altLang="en-US" sz="2400" b="1" kern="0" dirty="0">
                <a:solidFill>
                  <a:srgbClr val="000000"/>
                </a:solidFill>
              </a:rPr>
              <a:t>两步：</a:t>
            </a:r>
            <a:endParaRPr lang="zh-CN" altLang="en-US" sz="2400" b="1" kern="0" dirty="0">
              <a:solidFill>
                <a:srgbClr val="000000"/>
              </a:solidFill>
            </a:endParaRPr>
          </a:p>
          <a:p>
            <a:pPr marL="1066800" lvl="1" indent="-609600" eaLnBrk="1" hangingPunct="1"/>
            <a:r>
              <a:rPr lang="zh-CN" altLang="en-US" sz="2000" b="1" kern="0" dirty="0">
                <a:solidFill>
                  <a:srgbClr val="000000"/>
                </a:solidFill>
              </a:rPr>
              <a:t>送地址到总线，并打入地址寄存器</a:t>
            </a:r>
            <a:r>
              <a:rPr lang="en-US" altLang="zh-CN" sz="2000" b="1" kern="0" dirty="0">
                <a:solidFill>
                  <a:srgbClr val="000000"/>
                </a:solidFill>
              </a:rPr>
              <a:t>AR</a:t>
            </a:r>
            <a:r>
              <a:rPr lang="zh-CN" altLang="en-US" sz="2000" b="1" kern="0" dirty="0">
                <a:solidFill>
                  <a:srgbClr val="000000"/>
                </a:solidFill>
              </a:rPr>
              <a:t>；</a:t>
            </a:r>
            <a:endParaRPr lang="zh-CN" altLang="en-US" sz="2000" b="1" kern="0" dirty="0">
              <a:solidFill>
                <a:srgbClr val="000000"/>
              </a:solidFill>
            </a:endParaRPr>
          </a:p>
          <a:p>
            <a:pPr marL="1066800" lvl="1" indent="-609600" eaLnBrk="1" hangingPunct="1"/>
            <a:r>
              <a:rPr lang="zh-CN" altLang="en-US" sz="2000" b="1" kern="0" dirty="0">
                <a:solidFill>
                  <a:srgbClr val="000000"/>
                </a:solidFill>
              </a:rPr>
              <a:t>送数据到总线，并发送存储器写信号</a:t>
            </a:r>
            <a:r>
              <a:rPr lang="en-US" altLang="zh-CN" sz="2000" b="1" kern="0" dirty="0">
                <a:solidFill>
                  <a:srgbClr val="000000"/>
                </a:solidFill>
              </a:rPr>
              <a:t>M-W# =0</a:t>
            </a:r>
            <a:r>
              <a:rPr lang="zh-CN" altLang="en-US" sz="2000" b="1" kern="0" dirty="0">
                <a:solidFill>
                  <a:srgbClr val="000000"/>
                </a:solidFill>
              </a:rPr>
              <a:t>，启动存储器写操作</a:t>
            </a:r>
            <a:endParaRPr lang="zh-CN" altLang="en-US" sz="18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7EBD2F-9CDE-4780-A794-1B000F97F7BD}" type="datetime1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B5251A-387B-467E-8737-7C371C8CBFE6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7313"/>
            <a:ext cx="8674100" cy="56991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模型</a:t>
            </a:r>
            <a:r>
              <a:rPr lang="zh-CN" altLang="en-US" sz="4000" b="1" dirty="0"/>
              <a:t>计算机数据通路</a:t>
            </a:r>
            <a:endParaRPr lang="zh-CN" altLang="en-US" sz="4000" b="1" dirty="0" smtClean="0"/>
          </a:p>
        </p:txBody>
      </p:sp>
      <p:graphicFrame>
        <p:nvGraphicFramePr>
          <p:cNvPr id="1843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7504" y="1496780"/>
          <a:ext cx="5688806" cy="470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Visio" r:id="rId1" imgW="5543550" imgH="4581525" progId="Visio.Drawing.11">
                  <p:embed/>
                </p:oleObj>
              </mc:Choice>
              <mc:Fallback>
                <p:oleObj name="Visio" r:id="rId1" imgW="5543550" imgH="4581525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96780"/>
                        <a:ext cx="5688806" cy="470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1255425"/>
            <a:ext cx="326188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4007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buNone/>
            </a:pPr>
            <a:r>
              <a:rPr lang="en-US" altLang="zh-CN" sz="2400" b="1" kern="0" dirty="0">
                <a:solidFill>
                  <a:srgbClr val="CC0099"/>
                </a:solidFill>
              </a:rPr>
              <a:t>3</a:t>
            </a:r>
            <a:r>
              <a:rPr lang="zh-CN" altLang="en-US" sz="2400" b="1" kern="0" dirty="0">
                <a:solidFill>
                  <a:srgbClr val="CC0099"/>
                </a:solidFill>
              </a:rPr>
              <a:t>、运算器的运算操作：</a:t>
            </a:r>
            <a:r>
              <a:rPr lang="zh-CN" altLang="en-US" sz="2400" b="1" kern="0" dirty="0">
                <a:solidFill>
                  <a:srgbClr val="000000"/>
                </a:solidFill>
              </a:rPr>
              <a:t>分成三步：</a:t>
            </a:r>
            <a:endParaRPr lang="zh-CN" altLang="en-US" sz="2400" b="1" kern="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000" b="1" kern="0" dirty="0">
                <a:solidFill>
                  <a:srgbClr val="000000"/>
                </a:solidFill>
              </a:rPr>
              <a:t>送第一个数据到总线，并打入</a:t>
            </a:r>
            <a:r>
              <a:rPr lang="en-US" altLang="zh-CN" sz="2000" b="1" kern="0" dirty="0">
                <a:solidFill>
                  <a:srgbClr val="000000"/>
                </a:solidFill>
              </a:rPr>
              <a:t>ALU</a:t>
            </a:r>
            <a:r>
              <a:rPr lang="zh-CN" altLang="en-US" sz="2000" b="1" kern="0" dirty="0">
                <a:solidFill>
                  <a:srgbClr val="000000"/>
                </a:solidFill>
              </a:rPr>
              <a:t>暂存器</a:t>
            </a:r>
            <a:r>
              <a:rPr lang="en-US" altLang="zh-CN" sz="2000" b="1" kern="0" dirty="0">
                <a:solidFill>
                  <a:srgbClr val="000000"/>
                </a:solidFill>
              </a:rPr>
              <a:t>DA1/DA2</a:t>
            </a:r>
            <a:endParaRPr lang="en-US" altLang="zh-CN" sz="2000" b="1" kern="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000" b="1" kern="0" dirty="0">
                <a:solidFill>
                  <a:srgbClr val="000000"/>
                </a:solidFill>
              </a:rPr>
              <a:t>送第二个数据到总线，且打入</a:t>
            </a:r>
            <a:r>
              <a:rPr lang="en-US" altLang="zh-CN" sz="2000" b="1" kern="0" dirty="0">
                <a:solidFill>
                  <a:srgbClr val="000000"/>
                </a:solidFill>
              </a:rPr>
              <a:t>ALU</a:t>
            </a:r>
            <a:r>
              <a:rPr lang="zh-CN" altLang="en-US" sz="2000" b="1" kern="0" dirty="0">
                <a:solidFill>
                  <a:srgbClr val="000000"/>
                </a:solidFill>
              </a:rPr>
              <a:t>暂存器</a:t>
            </a:r>
            <a:r>
              <a:rPr lang="en-US" altLang="zh-CN" sz="2000" b="1" kern="0" dirty="0">
                <a:solidFill>
                  <a:srgbClr val="000000"/>
                </a:solidFill>
              </a:rPr>
              <a:t>DA2/DA1</a:t>
            </a:r>
            <a:endParaRPr lang="en-US" altLang="zh-CN" sz="2000" b="1" kern="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000" b="1" kern="0" dirty="0">
                <a:solidFill>
                  <a:srgbClr val="000000"/>
                </a:solidFill>
              </a:rPr>
              <a:t>发送运算器功能选择信号</a:t>
            </a:r>
            <a:r>
              <a:rPr lang="en-US" altLang="zh-CN" sz="2000" b="1" kern="0" dirty="0">
                <a:solidFill>
                  <a:srgbClr val="000000"/>
                </a:solidFill>
              </a:rPr>
              <a:t>S3</a:t>
            </a:r>
            <a:r>
              <a:rPr lang="zh-CN" altLang="en-US" sz="2000" b="1" kern="0" dirty="0">
                <a:solidFill>
                  <a:srgbClr val="000000"/>
                </a:solidFill>
              </a:rPr>
              <a:t>～</a:t>
            </a:r>
            <a:r>
              <a:rPr lang="en-US" altLang="zh-CN" sz="2000" b="1" kern="0" dirty="0">
                <a:solidFill>
                  <a:srgbClr val="000000"/>
                </a:solidFill>
              </a:rPr>
              <a:t>S0</a:t>
            </a:r>
            <a:r>
              <a:rPr lang="zh-CN" altLang="en-US" sz="2000" b="1" kern="0" dirty="0">
                <a:solidFill>
                  <a:srgbClr val="000000"/>
                </a:solidFill>
              </a:rPr>
              <a:t>、</a:t>
            </a:r>
            <a:r>
              <a:rPr lang="en-US" altLang="zh-CN" sz="2000" b="1" kern="0" dirty="0">
                <a:solidFill>
                  <a:srgbClr val="000000"/>
                </a:solidFill>
              </a:rPr>
              <a:t>M</a:t>
            </a:r>
            <a:r>
              <a:rPr lang="zh-CN" altLang="en-US" sz="2000" b="1" kern="0" dirty="0">
                <a:solidFill>
                  <a:srgbClr val="000000"/>
                </a:solidFill>
              </a:rPr>
              <a:t>、</a:t>
            </a:r>
            <a:r>
              <a:rPr lang="en-US" altLang="zh-CN" sz="2000" b="1" kern="0" dirty="0">
                <a:solidFill>
                  <a:srgbClr val="000000"/>
                </a:solidFill>
              </a:rPr>
              <a:t>Ci</a:t>
            </a:r>
            <a:r>
              <a:rPr lang="zh-CN" altLang="en-US" sz="2000" b="1" kern="0" dirty="0">
                <a:solidFill>
                  <a:srgbClr val="000000"/>
                </a:solidFill>
              </a:rPr>
              <a:t>，控制</a:t>
            </a:r>
            <a:r>
              <a:rPr lang="en-US" altLang="zh-CN" sz="2000" b="1" kern="0" dirty="0">
                <a:solidFill>
                  <a:srgbClr val="000000"/>
                </a:solidFill>
              </a:rPr>
              <a:t>ALU</a:t>
            </a:r>
            <a:r>
              <a:rPr lang="zh-CN" altLang="en-US" sz="2000" b="1" kern="0" dirty="0">
                <a:solidFill>
                  <a:srgbClr val="000000"/>
                </a:solidFill>
              </a:rPr>
              <a:t>进行某种运算，并打开</a:t>
            </a:r>
            <a:r>
              <a:rPr lang="en-US" altLang="zh-CN" sz="2000" b="1" kern="0" dirty="0">
                <a:solidFill>
                  <a:srgbClr val="000000"/>
                </a:solidFill>
              </a:rPr>
              <a:t>ALU</a:t>
            </a:r>
            <a:r>
              <a:rPr lang="zh-CN" altLang="en-US" sz="2000" b="1" kern="0" dirty="0">
                <a:solidFill>
                  <a:srgbClr val="000000"/>
                </a:solidFill>
              </a:rPr>
              <a:t>输出三态门</a:t>
            </a:r>
            <a:r>
              <a:rPr lang="en-US" altLang="zh-CN" sz="2000" b="1" kern="0" dirty="0">
                <a:solidFill>
                  <a:srgbClr val="000000"/>
                </a:solidFill>
              </a:rPr>
              <a:t>(ALU-B#=0)</a:t>
            </a:r>
            <a:r>
              <a:rPr lang="zh-CN" altLang="en-US" sz="2000" b="1" kern="0" dirty="0">
                <a:solidFill>
                  <a:srgbClr val="000000"/>
                </a:solidFill>
              </a:rPr>
              <a:t>，将总线上运算结果送目的部件。</a:t>
            </a:r>
            <a:endParaRPr lang="zh-CN" altLang="en-US" sz="2000" b="1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1EEC5C-C821-4812-B7C7-9328EF08CC55}" type="datetime1">
              <a:rPr lang="zh-CN" altLang="en-US"/>
            </a:fld>
            <a:endParaRPr lang="en-US" altLang="zh-CN"/>
          </a:p>
        </p:txBody>
      </p:sp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273F7441-C1E7-434F-ADCA-A8F223918D8C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（三）模型计算机控制信号</a:t>
            </a:r>
            <a:endParaRPr lang="zh-CN" altLang="en-US" b="1" smtClean="0"/>
          </a:p>
        </p:txBody>
      </p:sp>
      <p:graphicFrame>
        <p:nvGraphicFramePr>
          <p:cNvPr id="3306499" name="Group 3"/>
          <p:cNvGraphicFramePr>
            <a:graphicFrameLocks noGrp="1"/>
          </p:cNvGraphicFramePr>
          <p:nvPr>
            <p:ph type="tbl" idx="1"/>
          </p:nvPr>
        </p:nvGraphicFramePr>
        <p:xfrm>
          <a:off x="611188" y="1196975"/>
          <a:ext cx="8208962" cy="4748216"/>
        </p:xfrm>
        <a:graphic>
          <a:graphicData uri="http://schemas.openxmlformats.org/drawingml/2006/table">
            <a:tbl>
              <a:tblPr/>
              <a:tblGrid>
                <a:gridCol w="576262"/>
                <a:gridCol w="1081088"/>
                <a:gridCol w="2228850"/>
                <a:gridCol w="650875"/>
                <a:gridCol w="1152525"/>
                <a:gridCol w="2519362"/>
              </a:tblGrid>
              <a:tr h="67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序号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控制信号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功能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序号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控制信号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功能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336">
                <a:tc>
                  <a:txBody>
                    <a:bodyPr/>
                    <a:lstStyle/>
                    <a:p>
                      <a:pPr marL="609600" marR="0" lvl="0" indent="-609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PC-B#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指令地址送总线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8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S3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S3- S0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选择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ALU16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种运算之一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B-AR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AR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9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S2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cPr/>
                </a:tc>
              </a:tr>
              <a:tr h="514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PC+1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程序计数器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+1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10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S1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cPr/>
                </a:tc>
              </a:tr>
              <a:tr h="514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4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B-PC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PC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11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S0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cPr/>
                </a:tc>
              </a:tr>
              <a:tr h="67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5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B-IR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IR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12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M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选择逻辑运算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(1)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和算数运算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(0)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7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6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M-W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存储器写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13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B-DA1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总线数据打入暂存器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DA1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7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M-R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存储器读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14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B-DA2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总线数据打入暂存器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DA2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DC09BB-CDC9-4DE2-8FF8-8F8B8EC3773C}" type="datetime1">
              <a:rPr lang="zh-CN" altLang="en-US"/>
            </a:fld>
            <a:endParaRPr lang="en-US" altLang="zh-CN"/>
          </a:p>
        </p:txBody>
      </p:sp>
      <p:sp>
        <p:nvSpPr>
          <p:cNvPr id="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A8A347FC-20DA-4836-B373-2E6CA98D7C6B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（三）模型计算机控制信号</a:t>
            </a:r>
            <a:endParaRPr lang="zh-CN" altLang="en-US" b="1" smtClean="0"/>
          </a:p>
        </p:txBody>
      </p:sp>
      <p:graphicFrame>
        <p:nvGraphicFramePr>
          <p:cNvPr id="3307523" name="Group 3"/>
          <p:cNvGraphicFramePr>
            <a:graphicFrameLocks noGrp="1"/>
          </p:cNvGraphicFramePr>
          <p:nvPr>
            <p:ph type="tbl" idx="1"/>
          </p:nvPr>
        </p:nvGraphicFramePr>
        <p:xfrm>
          <a:off x="611188" y="1196975"/>
          <a:ext cx="8208962" cy="4524373"/>
        </p:xfrm>
        <a:graphic>
          <a:graphicData uri="http://schemas.openxmlformats.org/drawingml/2006/table">
            <a:tbl>
              <a:tblPr/>
              <a:tblGrid>
                <a:gridCol w="576262"/>
                <a:gridCol w="1152525"/>
                <a:gridCol w="2157413"/>
                <a:gridCol w="650875"/>
                <a:gridCol w="1152525"/>
                <a:gridCol w="2519362"/>
              </a:tblGrid>
              <a:tr h="672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序号</a:t>
                      </a: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控制信号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功能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序号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控制信号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功能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72833">
                <a:tc>
                  <a:txBody>
                    <a:bodyPr/>
                    <a:lstStyle/>
                    <a:p>
                      <a:pPr marL="609600" marR="0" lvl="0" indent="-609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15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ALU-B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运算器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ALU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内容送总线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R1-B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R1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内容送总线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16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Ci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ALU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进位输入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R2-B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R2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内容送总线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17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B-R0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R0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24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R3-B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R3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内容送总线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18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B-R1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25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I/O-W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写（输出）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I/O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端口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19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B-R2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R2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26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I/O-R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读（输入）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I/O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端口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20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B-R3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总线数据打入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R3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27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Ai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端口地址线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06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R0-B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＃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R0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内容送总线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28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</a:rPr>
                        <a:t>J1#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黑体" pitchFamily="2" charset="-122"/>
                          <a:cs typeface="Times New Roman" panose="02020503050405090304" pitchFamily="18" charset="0"/>
                        </a:rPr>
                        <a:t>指令译码器译码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黑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25EAF-261A-4838-9E96-8A085DCB7931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E4345B23-94CA-4028-BE93-721BB5BC8D81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一、控制器的功能</a:t>
            </a:r>
            <a:endParaRPr lang="zh-CN" altLang="en-US" b="1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642350" cy="4808537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CC3300"/>
                </a:solidFill>
              </a:rPr>
              <a:t>1</a:t>
            </a:r>
            <a:r>
              <a:rPr lang="zh-CN" altLang="en-US" sz="2400" b="1" smtClean="0">
                <a:solidFill>
                  <a:srgbClr val="CC3300"/>
                </a:solidFill>
              </a:rPr>
              <a:t>、取指令：</a:t>
            </a:r>
            <a:r>
              <a:rPr lang="zh-CN" altLang="en-US" sz="2400" b="1" smtClean="0">
                <a:solidFill>
                  <a:srgbClr val="0000FF"/>
                </a:solidFill>
              </a:rPr>
              <a:t>从内存取出指令（码）送</a:t>
            </a:r>
            <a:r>
              <a:rPr lang="en-US" altLang="zh-CN" sz="2400" b="1" smtClean="0">
                <a:solidFill>
                  <a:srgbClr val="0000FF"/>
                </a:solidFill>
              </a:rPr>
              <a:t>CPU</a:t>
            </a:r>
            <a:r>
              <a:rPr lang="zh-CN" altLang="en-US" sz="2400" b="1" smtClean="0">
                <a:solidFill>
                  <a:srgbClr val="0000FF"/>
                </a:solidFill>
              </a:rPr>
              <a:t>。</a:t>
            </a:r>
            <a:endParaRPr lang="zh-CN" altLang="en-US" sz="2400" b="1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b="1" smtClean="0">
                <a:solidFill>
                  <a:srgbClr val="CC3300"/>
                </a:solidFill>
              </a:rPr>
              <a:t>2</a:t>
            </a:r>
            <a:r>
              <a:rPr lang="zh-CN" altLang="en-US" sz="2400" b="1" smtClean="0">
                <a:solidFill>
                  <a:srgbClr val="CC3300"/>
                </a:solidFill>
              </a:rPr>
              <a:t>、分析指令：</a:t>
            </a:r>
            <a:r>
              <a:rPr lang="zh-CN" altLang="en-US" sz="2400" b="1" smtClean="0">
                <a:solidFill>
                  <a:srgbClr val="0000FF"/>
                </a:solidFill>
              </a:rPr>
              <a:t>对指令码进行分析译码，判断其功能、操作数寻址方式等。</a:t>
            </a:r>
            <a:endParaRPr lang="zh-CN" altLang="en-US" sz="2400" b="1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b="1" smtClean="0">
                <a:solidFill>
                  <a:srgbClr val="CC3300"/>
                </a:solidFill>
              </a:rPr>
              <a:t>3</a:t>
            </a:r>
            <a:r>
              <a:rPr lang="zh-CN" altLang="en-US" sz="2400" b="1" smtClean="0">
                <a:solidFill>
                  <a:srgbClr val="CC3300"/>
                </a:solidFill>
              </a:rPr>
              <a:t>、执行指令：</a:t>
            </a:r>
            <a:r>
              <a:rPr lang="zh-CN" altLang="en-US" sz="2400" b="1" smtClean="0">
                <a:solidFill>
                  <a:srgbClr val="0000FF"/>
                </a:solidFill>
              </a:rPr>
              <a:t>根据指令分析的结果，执行计算操作数地址、取操作数、运算等操作。</a:t>
            </a:r>
            <a:endParaRPr lang="zh-CN" altLang="en-US" sz="2400" b="1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b="1" smtClean="0">
                <a:solidFill>
                  <a:srgbClr val="CC3300"/>
                </a:solidFill>
              </a:rPr>
              <a:t>4</a:t>
            </a:r>
            <a:r>
              <a:rPr lang="zh-CN" altLang="en-US" sz="2400" b="1" smtClean="0">
                <a:solidFill>
                  <a:srgbClr val="CC3300"/>
                </a:solidFill>
              </a:rPr>
              <a:t>、中断处理和响应特殊请求。</a:t>
            </a:r>
            <a:endParaRPr lang="zh-CN" altLang="en-US" sz="2400" b="1" smtClean="0">
              <a:solidFill>
                <a:srgbClr val="CC3300"/>
              </a:solidFill>
            </a:endParaRPr>
          </a:p>
          <a:p>
            <a:pPr eaLnBrk="1" hangingPunct="1"/>
            <a:r>
              <a:rPr lang="zh-CN" altLang="en-US" sz="2400" b="1" smtClean="0">
                <a:solidFill>
                  <a:srgbClr val="006600"/>
                </a:solidFill>
              </a:rPr>
              <a:t>计算机工作的过程，就是循环往复的取指令、分析指令、执行指令的过程。</a:t>
            </a:r>
            <a:endParaRPr lang="zh-CN" altLang="en-US" sz="2400" b="1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01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765813-612E-4FF8-982D-CA3545798FC5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038" name="Rectangle 1"/>
          <p:cNvSpPr>
            <a:spLocks noChangeArrowheads="1"/>
          </p:cNvSpPr>
          <p:nvPr/>
        </p:nvSpPr>
        <p:spPr bwMode="auto">
          <a:xfrm>
            <a:off x="250825" y="44624"/>
            <a:ext cx="8208963" cy="224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某计算机字长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位，采用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位定长指令字结构，部分数据通路结构如图。图中所有的控制信号为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时表示有效，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为无效。如控制信号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MDRinE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表示允许数据从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打入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MDRin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表示允许数据从内总线打入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。假设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的输出一直处于使能状态。加法指令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(R1)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的功能为：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(R0)+((R1))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((R1))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，即将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R0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中的数据与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内容所指主存单元的内容相加，结果写入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内容所指的主存单元。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7" name="图片 3" descr="说明: jz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7093"/>
            <a:ext cx="6336704" cy="384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01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765813-612E-4FF8-982D-CA3545798FC5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7475" y="1441094"/>
          <a:ext cx="4608053" cy="151259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117"/>
                <a:gridCol w="1923034"/>
                <a:gridCol w="1761902"/>
              </a:tblGrid>
              <a:tr h="199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时钟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功能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有效控制信号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C1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MAR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(PC)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PCout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, </a:t>
                      </a: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MARin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panose="02070309020205020404"/>
                          <a:ea typeface="宋体"/>
                        </a:rPr>
                        <a:t>C2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MDR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M(MAR)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PC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(PC)+1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MemR, MDRinE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PC+1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C3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IR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(MDR)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MDRout, IRin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C4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指令译码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无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96" marR="685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9038" name="Rectangle 1"/>
          <p:cNvSpPr>
            <a:spLocks noChangeArrowheads="1"/>
          </p:cNvSpPr>
          <p:nvPr/>
        </p:nvSpPr>
        <p:spPr bwMode="auto">
          <a:xfrm>
            <a:off x="250825" y="260648"/>
            <a:ext cx="8208963" cy="132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下表给出了上述指令的取指和译码阶段的每个节拍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时钟周期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的功能和有效控制信号。请按表中描述的方式，用表格列出指令执行阶段每个节拍的功能和有效控制信号。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866" y="3068960"/>
            <a:ext cx="6047756" cy="367011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0035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D4B4E-0FC9-4A45-AA94-F2F3438D7D70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3" descr="说明: jz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60483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56803" y="4365104"/>
            <a:ext cx="78621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FFCC00"/>
              </a:buClr>
              <a:buSzPct val="75000"/>
              <a:defRPr/>
            </a:pP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解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分析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本题是想将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R0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中的数据与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内容所指主存单元的内容相加，结果写入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内容所指的主存单元。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lvl="0" indent="266700" algn="l">
              <a:defRPr/>
            </a:pP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对于存储器的读写，必须先将地址送到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，读写的数据必须经过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。所以要读写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内容所指的存储器单元，则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必须先送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。而读写数据则必须经过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lvl="0" indent="266700" algn="l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ALU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一端是寄存器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R0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或从存储器中读出的数据，必有一个需先写入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。另一个可以是总路线上的其它寄存器，如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R0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lvl="0" indent="266700" algn="l">
              <a:defRPr/>
            </a:pP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经过同一总线，一个节拍只能传送一个数据。节拍之间，数据只能从状态元件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寄存器、存储器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到状态元件。同一个节拍，数据不能越过寄存器到下一个器件。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1059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1695D-4F25-49E2-B6EF-AC81412C904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4449489"/>
            <a:ext cx="8496300" cy="1631206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5" rIns="91430" bIns="45715"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的读写要注意相关的控制信号。在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设计中，寄存器输出无需控制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某些输入也无控制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，总线数据通过多路选择器选择。而在本例中，寄存器输出由三态门控制，所以必须设置寄存器输出控制信号。对于有写控制的寄存器，如果没有改写过，其内容被认为一直不变。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图片 3" descr="说明: jz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60483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BF58-A44A-47C5-B6E7-492747F5DCB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484784"/>
          <a:ext cx="7704137" cy="19065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0087"/>
                <a:gridCol w="3128599"/>
                <a:gridCol w="3315451"/>
              </a:tblGrid>
              <a:tr h="195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时钟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功能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有效控制信号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C5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MAR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(R1)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Rlout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MARin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C6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MDR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M(MAR)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MemR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MDRinE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C7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(MDR)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C8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AC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(A)+(R0)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R0out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Add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ACin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C9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MDR 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(AC)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ACout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panose="02070309020205020404"/>
                          <a:ea typeface="宋体"/>
                        </a:rPr>
                        <a:t>C10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M(MAR)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(MDR)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MDRoutE</a:t>
                      </a:r>
                      <a:r>
                        <a:rPr lang="zh-CN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MemW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2148" name="矩形 5"/>
          <p:cNvSpPr>
            <a:spLocks noChangeArrowheads="1"/>
          </p:cNvSpPr>
          <p:nvPr/>
        </p:nvSpPr>
        <p:spPr bwMode="auto">
          <a:xfrm>
            <a:off x="323850" y="22225"/>
            <a:ext cx="85686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参考答案一：数据流：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MDR(R0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(ALU)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两个操作在同一时钟周期内并行进行，是因为这两个数据传送走不同的总线。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MDR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走系统总线，而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内部总线。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A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(R0)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也可在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AC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(MDR)+(A)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之前单列的一个时钟周期内执行。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8" name="图片 3" descr="说明: jz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3466837"/>
            <a:ext cx="5189052" cy="31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0A16-9DC9-47B8-B482-09DB89033659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208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BF58-A44A-47C5-B6E7-492747F5DCB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5938" y="1412776"/>
          <a:ext cx="7561262" cy="16430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81538"/>
                <a:gridCol w="2933573"/>
                <a:gridCol w="3446151"/>
              </a:tblGrid>
              <a:tr h="23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时钟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功能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有效控制信号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C5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MAR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(R1)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Rlout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MARin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C6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M(MAR)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(R0)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MemR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MDRinE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R0out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C7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AC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(MDR)+(A)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Add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ACin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C8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(AC)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ACout</a:t>
                      </a:r>
                      <a:r>
                        <a:rPr lang="zh-CN" sz="1000" kern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>
                          <a:effectLst/>
                          <a:latin typeface="Courier New" panose="02070309020205020404"/>
                          <a:ea typeface="宋体"/>
                        </a:rPr>
                        <a:t>MDRin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panose="02070309020205020404"/>
                          <a:ea typeface="宋体"/>
                        </a:rPr>
                        <a:t>C9</a:t>
                      </a:r>
                      <a:endParaRPr lang="zh-CN" sz="1100" kern="10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M(MAR)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  <a:sym typeface="Wingdings" panose="05000000000000000000"/>
                        </a:rPr>
                        <a:t></a:t>
                      </a:r>
                      <a:r>
                        <a:rPr lang="en-US" sz="1000" kern="0" dirty="0">
                          <a:effectLst/>
                          <a:latin typeface="Courier New" panose="02070309020205020404"/>
                          <a:ea typeface="宋体"/>
                        </a:rPr>
                        <a:t>(MDR)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MDRouE</a:t>
                      </a:r>
                      <a:r>
                        <a:rPr lang="zh-CN" sz="1000" kern="0" dirty="0">
                          <a:effectLst/>
                          <a:latin typeface="Courier New" panose="02070309020205020404"/>
                          <a:ea typeface="宋体"/>
                          <a:cs typeface="Courier New" panose="02070309020205020404"/>
                        </a:rPr>
                        <a:t>，</a:t>
                      </a:r>
                      <a:r>
                        <a:rPr lang="en-US" sz="1000" kern="0" dirty="0" err="1">
                          <a:effectLst/>
                          <a:latin typeface="Courier New" panose="02070309020205020404"/>
                          <a:ea typeface="宋体"/>
                        </a:rPr>
                        <a:t>MemW</a:t>
                      </a:r>
                      <a:endParaRPr lang="zh-CN" sz="1100" kern="100" dirty="0">
                        <a:effectLst/>
                        <a:latin typeface="Times New Roman" panose="02020503050405090304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2149" name="矩形 6"/>
          <p:cNvSpPr>
            <a:spLocks noChangeArrowheads="1"/>
          </p:cNvSpPr>
          <p:nvPr/>
        </p:nvSpPr>
        <p:spPr bwMode="auto">
          <a:xfrm>
            <a:off x="22984" y="764704"/>
            <a:ext cx="820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参考答案二：数据流：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R1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(R0)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(ALU)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MDR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8" name="图片 3" descr="说明: jz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01301"/>
            <a:ext cx="5189052" cy="31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C6F452-225A-41FD-BFE6-2E76DFE4E935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FD0E7A12-21A0-4DB3-BE6C-1680DB456ACF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二、控制器的组成</a:t>
            </a:r>
            <a:endParaRPr lang="zh-CN" altLang="en-US" b="1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137525" cy="4176713"/>
          </a:xfrm>
        </p:spPr>
        <p:txBody>
          <a:bodyPr/>
          <a:lstStyle/>
          <a:p>
            <a:pPr marL="274955" indent="-274955" eaLnBrk="1" hangingPunct="1"/>
            <a:r>
              <a:rPr lang="en-US" altLang="zh-CN" sz="2400" b="1" smtClean="0">
                <a:solidFill>
                  <a:srgbClr val="A50021"/>
                </a:solidFill>
              </a:rPr>
              <a:t>1</a:t>
            </a:r>
            <a:r>
              <a:rPr lang="zh-CN" altLang="en-US" sz="2400" b="1" smtClean="0">
                <a:solidFill>
                  <a:srgbClr val="A50021"/>
                </a:solidFill>
              </a:rPr>
              <a:t>．程序计数器（</a:t>
            </a:r>
            <a:r>
              <a:rPr lang="en-US" altLang="zh-CN" sz="2400" b="1" smtClean="0">
                <a:solidFill>
                  <a:srgbClr val="A50021"/>
                </a:solidFill>
              </a:rPr>
              <a:t>PC</a:t>
            </a:r>
            <a:r>
              <a:rPr lang="zh-CN" altLang="en-US" sz="2400" b="1" smtClean="0">
                <a:solidFill>
                  <a:srgbClr val="A50021"/>
                </a:solidFill>
              </a:rPr>
              <a:t>）：</a:t>
            </a:r>
            <a:r>
              <a:rPr lang="zh-CN" altLang="en-US" sz="2400" b="1" smtClean="0">
                <a:solidFill>
                  <a:schemeClr val="hlink"/>
                </a:solidFill>
              </a:rPr>
              <a:t>存放指令的地址（当前指令或者下一条指令地址）；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marL="713105" lvl="1" indent="-259080" eaLnBrk="1" hangingPunct="1"/>
            <a:r>
              <a:rPr lang="zh-CN" altLang="en-US" sz="2000" b="1" smtClean="0">
                <a:solidFill>
                  <a:schemeClr val="tx2"/>
                </a:solidFill>
              </a:rPr>
              <a:t>当指令顺序执行时，由</a:t>
            </a:r>
            <a:r>
              <a:rPr lang="en-US" altLang="zh-CN" sz="2000" b="1" smtClean="0">
                <a:solidFill>
                  <a:schemeClr val="tx2"/>
                </a:solidFill>
              </a:rPr>
              <a:t>PC+1</a:t>
            </a:r>
            <a:r>
              <a:rPr lang="zh-CN" altLang="en-US" sz="2000" b="1" smtClean="0">
                <a:solidFill>
                  <a:schemeClr val="tx2"/>
                </a:solidFill>
              </a:rPr>
              <a:t>产生下一条指令的地址；</a:t>
            </a:r>
            <a:endParaRPr lang="zh-CN" altLang="en-US" sz="2000" b="1" smtClean="0">
              <a:solidFill>
                <a:schemeClr val="tx2"/>
              </a:solidFill>
            </a:endParaRPr>
          </a:p>
          <a:p>
            <a:pPr marL="713105" lvl="1" indent="-259080" eaLnBrk="1" hangingPunct="1"/>
            <a:r>
              <a:rPr lang="zh-CN" altLang="en-US" sz="2000" b="1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2000" b="1" smtClean="0">
                <a:solidFill>
                  <a:srgbClr val="006600"/>
                </a:solidFill>
              </a:rPr>
              <a:t>转移地址</a:t>
            </a:r>
            <a:r>
              <a:rPr lang="zh-CN" altLang="en-US" sz="2000" b="1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b="1" smtClean="0">
                <a:solidFill>
                  <a:schemeClr val="tx2"/>
                </a:solidFill>
              </a:rPr>
              <a:t>PC</a:t>
            </a:r>
            <a:r>
              <a:rPr lang="zh-CN" altLang="en-US" sz="2000" b="1" smtClean="0">
                <a:solidFill>
                  <a:schemeClr val="tx2"/>
                </a:solidFill>
              </a:rPr>
              <a:t>作为下一条指令的地址。</a:t>
            </a:r>
            <a:endParaRPr lang="zh-CN" altLang="en-US" sz="2000" b="1" smtClean="0">
              <a:solidFill>
                <a:schemeClr val="tx2"/>
              </a:solidFill>
            </a:endParaRPr>
          </a:p>
          <a:p>
            <a:pPr marL="274955" indent="-274955" eaLnBrk="1" hangingPunct="1"/>
            <a:r>
              <a:rPr lang="en-US" altLang="zh-CN" sz="2400" b="1" smtClean="0">
                <a:solidFill>
                  <a:srgbClr val="A50021"/>
                </a:solidFill>
              </a:rPr>
              <a:t>2</a:t>
            </a:r>
            <a:r>
              <a:rPr lang="zh-CN" altLang="en-US" sz="2400" b="1" smtClean="0">
                <a:solidFill>
                  <a:srgbClr val="A50021"/>
                </a:solidFill>
              </a:rPr>
              <a:t>．指令寄存器（</a:t>
            </a:r>
            <a:r>
              <a:rPr lang="en-US" altLang="zh-CN" sz="2400" b="1" smtClean="0">
                <a:solidFill>
                  <a:srgbClr val="A50021"/>
                </a:solidFill>
              </a:rPr>
              <a:t>IR</a:t>
            </a:r>
            <a:r>
              <a:rPr lang="zh-CN" altLang="en-US" sz="2400" b="1" smtClean="0">
                <a:solidFill>
                  <a:srgbClr val="A50021"/>
                </a:solidFill>
              </a:rPr>
              <a:t>）：</a:t>
            </a:r>
            <a:r>
              <a:rPr lang="zh-CN" altLang="en-US" sz="2400" b="1" smtClean="0">
                <a:solidFill>
                  <a:schemeClr val="hlink"/>
                </a:solidFill>
              </a:rPr>
              <a:t>存放当前指令的指令码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marL="274955" indent="-274955" eaLnBrk="1" hangingPunct="1"/>
            <a:r>
              <a:rPr lang="en-US" altLang="zh-CN" sz="2400" b="1" smtClean="0">
                <a:solidFill>
                  <a:srgbClr val="A50021"/>
                </a:solidFill>
              </a:rPr>
              <a:t>3</a:t>
            </a:r>
            <a:r>
              <a:rPr lang="zh-CN" altLang="en-US" sz="2400" b="1" smtClean="0">
                <a:solidFill>
                  <a:srgbClr val="A50021"/>
                </a:solidFill>
              </a:rPr>
              <a:t>．指令译码器：</a:t>
            </a:r>
            <a:r>
              <a:rPr lang="zh-CN" altLang="en-US" sz="2400" b="1" smtClean="0">
                <a:solidFill>
                  <a:schemeClr val="hlink"/>
                </a:solidFill>
              </a:rPr>
              <a:t>对指令寄存器中的指令操作码字段进行译码。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marL="713105" lvl="1" indent="-259080" eaLnBrk="1" hangingPunct="1"/>
            <a:r>
              <a:rPr lang="zh-CN" altLang="en-US" sz="2000" b="1" smtClean="0">
                <a:solidFill>
                  <a:schemeClr val="tx2"/>
                </a:solidFill>
              </a:rPr>
              <a:t>译码器的输出信号送入操作控制信号形成部件，产生该指令所需要的有一定时序关系的操作控制信号序列</a:t>
            </a:r>
            <a:endParaRPr lang="zh-CN" altLang="en-US" sz="20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4CB455-EA80-4085-B8DE-E184EEFAF703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A5F2AC2D-360D-461B-A041-122805A11A4B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二、控制器的组成</a:t>
            </a:r>
            <a:endParaRPr lang="zh-CN" altLang="en-US" b="1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4392613"/>
          </a:xfrm>
        </p:spPr>
        <p:txBody>
          <a:bodyPr/>
          <a:lstStyle/>
          <a:p>
            <a:pPr marL="365125" indent="-365125" eaLnBrk="1" hangingPunct="1"/>
            <a:r>
              <a:rPr lang="en-US" altLang="zh-CN" sz="2400" b="1" smtClean="0">
                <a:solidFill>
                  <a:srgbClr val="A50021"/>
                </a:solidFill>
              </a:rPr>
              <a:t>4</a:t>
            </a:r>
            <a:r>
              <a:rPr lang="zh-CN" altLang="en-US" sz="2400" b="1" smtClean="0">
                <a:solidFill>
                  <a:srgbClr val="A50021"/>
                </a:solidFill>
              </a:rPr>
              <a:t>．时序信号产生器：</a:t>
            </a:r>
            <a:r>
              <a:rPr lang="zh-CN" altLang="en-US" sz="2400" b="1" smtClean="0"/>
              <a:t>负责提供时钟信号和机器周期信号，以规定每个操作的时间。</a:t>
            </a:r>
            <a:endParaRPr lang="zh-CN" altLang="en-US" sz="2400" b="1" smtClean="0"/>
          </a:p>
          <a:p>
            <a:pPr marL="803275" lvl="1" indent="-259080" eaLnBrk="1" hangingPunct="1"/>
            <a:r>
              <a:rPr lang="zh-CN" altLang="en-US" sz="2000" b="1" smtClean="0">
                <a:solidFill>
                  <a:schemeClr val="tx2"/>
                </a:solidFill>
              </a:rPr>
              <a:t>启停线路，负责控制时钟脉冲的送出与封锁，从而实现计算机的启动与停止。</a:t>
            </a:r>
            <a:endParaRPr lang="zh-CN" altLang="en-US" sz="2000" b="1" smtClean="0">
              <a:solidFill>
                <a:schemeClr val="tx2"/>
              </a:solidFill>
            </a:endParaRPr>
          </a:p>
          <a:p>
            <a:pPr marL="365125" indent="-365125" eaLnBrk="1" hangingPunct="1"/>
            <a:r>
              <a:rPr lang="en-US" altLang="zh-CN" sz="2400" b="1" smtClean="0">
                <a:solidFill>
                  <a:srgbClr val="A50021"/>
                </a:solidFill>
              </a:rPr>
              <a:t>5</a:t>
            </a:r>
            <a:r>
              <a:rPr lang="zh-CN" altLang="en-US" sz="2400" b="1" smtClean="0">
                <a:solidFill>
                  <a:srgbClr val="A50021"/>
                </a:solidFill>
              </a:rPr>
              <a:t>．操作控制信号形成部件：</a:t>
            </a:r>
            <a:r>
              <a:rPr lang="zh-CN" altLang="en-US" sz="2400" b="1" smtClean="0"/>
              <a:t>根据指令的操作码以及时序信号，产生取出指令和执行这条指令所需的各种操作控制信号，以便正确地建立数据通路，完成取出指令和执行指令的控制。</a:t>
            </a:r>
            <a:endParaRPr lang="zh-CN" altLang="en-US" sz="2400" b="1" smtClean="0"/>
          </a:p>
          <a:p>
            <a:pPr marL="803275" lvl="1" indent="-259080" eaLnBrk="1" hangingPunct="1"/>
            <a:r>
              <a:rPr lang="zh-CN" altLang="en-US" sz="2000" b="1" smtClean="0"/>
              <a:t>操作控制信号形成部件采用组合逻辑电路的控制器，称作</a:t>
            </a:r>
            <a:r>
              <a:rPr lang="zh-CN" altLang="en-US" sz="2000" b="1" smtClean="0">
                <a:solidFill>
                  <a:srgbClr val="006600"/>
                </a:solidFill>
              </a:rPr>
              <a:t>硬布线控制器</a:t>
            </a:r>
            <a:r>
              <a:rPr lang="zh-CN" altLang="en-US" sz="2000" b="1" smtClean="0"/>
              <a:t>；采用存储逻辑的称作</a:t>
            </a:r>
            <a:r>
              <a:rPr lang="zh-CN" altLang="en-US" sz="2000" b="1" smtClean="0">
                <a:solidFill>
                  <a:srgbClr val="006600"/>
                </a:solidFill>
              </a:rPr>
              <a:t>微程序控制器</a:t>
            </a:r>
            <a:r>
              <a:rPr lang="zh-CN" altLang="en-US" sz="2000" b="1" smtClean="0"/>
              <a:t>。</a:t>
            </a:r>
            <a:endParaRPr lang="zh-CN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CF73BB-0D5F-4EE3-94E0-68A3D42D2427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C648941E-689A-426C-8CC0-BC80FE3F1334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三、指令周期</a:t>
            </a:r>
            <a:endParaRPr lang="zh-CN" altLang="en-US" b="1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114800"/>
          </a:xfrm>
        </p:spPr>
        <p:txBody>
          <a:bodyPr/>
          <a:lstStyle/>
          <a:p>
            <a:pPr marL="274955" indent="-274955" eaLnBrk="1" hangingPunct="1"/>
            <a:r>
              <a:rPr lang="zh-CN" altLang="en-US" sz="2000" b="1" smtClean="0">
                <a:solidFill>
                  <a:srgbClr val="A50021"/>
                </a:solidFill>
              </a:rPr>
              <a:t>指令周期：</a:t>
            </a:r>
            <a:r>
              <a:rPr lang="zh-CN" altLang="en-US" sz="2000" b="1" smtClean="0"/>
              <a:t>是指计算机从内存取出一条指令并完成该指令的执行所需要的时间。</a:t>
            </a:r>
            <a:endParaRPr lang="zh-CN" altLang="en-US" sz="2000" b="1" smtClean="0"/>
          </a:p>
          <a:p>
            <a:pPr marL="625475" lvl="1" indent="-171450" eaLnBrk="1" hangingPunct="1"/>
            <a:r>
              <a:rPr lang="zh-CN" altLang="en-US" sz="2000" b="1" smtClean="0">
                <a:solidFill>
                  <a:srgbClr val="006600"/>
                </a:solidFill>
              </a:rPr>
              <a:t>不同指令的指令周期是不相同的。</a:t>
            </a:r>
            <a:endParaRPr lang="zh-CN" altLang="en-US" sz="2000" b="1" smtClean="0">
              <a:solidFill>
                <a:srgbClr val="006600"/>
              </a:solidFill>
            </a:endParaRPr>
          </a:p>
          <a:p>
            <a:pPr marL="625475" lvl="1" indent="-171450" eaLnBrk="1" hangingPunct="1"/>
            <a:r>
              <a:rPr lang="zh-CN" altLang="en-US" sz="2000" b="1" smtClean="0">
                <a:solidFill>
                  <a:srgbClr val="006600"/>
                </a:solidFill>
              </a:rPr>
              <a:t>一个指令周期可能由若干个机器周期组成。</a:t>
            </a:r>
            <a:endParaRPr lang="zh-CN" altLang="en-US" sz="2000" b="1" smtClean="0">
              <a:solidFill>
                <a:srgbClr val="006600"/>
              </a:solidFill>
            </a:endParaRPr>
          </a:p>
          <a:p>
            <a:pPr marL="274955" indent="-274955" eaLnBrk="1" hangingPunct="1"/>
            <a:r>
              <a:rPr lang="zh-CN" altLang="en-US" sz="2000" b="1" smtClean="0">
                <a:solidFill>
                  <a:srgbClr val="A50021"/>
                </a:solidFill>
              </a:rPr>
              <a:t>机器周期：</a:t>
            </a:r>
            <a:r>
              <a:rPr lang="zh-CN" altLang="en-US" sz="2000" b="1" smtClean="0"/>
              <a:t>又称为</a:t>
            </a:r>
            <a:r>
              <a:rPr lang="en-US" altLang="zh-CN" sz="2000" b="1" smtClean="0">
                <a:solidFill>
                  <a:srgbClr val="A50021"/>
                </a:solidFill>
              </a:rPr>
              <a:t>CPU</a:t>
            </a:r>
            <a:r>
              <a:rPr lang="zh-CN" altLang="en-US" sz="2000" b="1" smtClean="0">
                <a:solidFill>
                  <a:srgbClr val="A50021"/>
                </a:solidFill>
              </a:rPr>
              <a:t>周期</a:t>
            </a:r>
            <a:r>
              <a:rPr lang="zh-CN" altLang="en-US" sz="2000" b="1" smtClean="0"/>
              <a:t>，用于完成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次内存的操作（读或写访问）或者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次</a:t>
            </a:r>
            <a:r>
              <a:rPr lang="en-US" altLang="zh-CN" sz="2000" b="1" smtClean="0"/>
              <a:t>ALU</a:t>
            </a:r>
            <a:r>
              <a:rPr lang="zh-CN" altLang="en-US" sz="2000" b="1" smtClean="0"/>
              <a:t>的运算，或者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次总线传送</a:t>
            </a:r>
            <a:endParaRPr lang="zh-CN" altLang="en-US" sz="2000" b="1" smtClean="0"/>
          </a:p>
          <a:p>
            <a:pPr marL="625475" lvl="1" indent="-171450" eaLnBrk="1" hangingPunct="1"/>
            <a:r>
              <a:rPr lang="zh-CN" altLang="en-US" sz="2000" b="1" smtClean="0">
                <a:solidFill>
                  <a:srgbClr val="006600"/>
                </a:solidFill>
              </a:rPr>
              <a:t>一般规定为</a:t>
            </a:r>
            <a:r>
              <a:rPr lang="en-US" altLang="zh-CN" sz="2000" b="1" smtClean="0">
                <a:solidFill>
                  <a:srgbClr val="006600"/>
                </a:solidFill>
              </a:rPr>
              <a:t>CPU</a:t>
            </a:r>
            <a:r>
              <a:rPr lang="zh-CN" altLang="en-US" sz="2000" b="1" smtClean="0">
                <a:solidFill>
                  <a:srgbClr val="006600"/>
                </a:solidFill>
              </a:rPr>
              <a:t>与内存交换</a:t>
            </a:r>
            <a:r>
              <a:rPr lang="en-US" altLang="zh-CN" sz="2000" b="1" smtClean="0">
                <a:solidFill>
                  <a:srgbClr val="006600"/>
                </a:solidFill>
              </a:rPr>
              <a:t>1</a:t>
            </a:r>
            <a:r>
              <a:rPr lang="zh-CN" altLang="en-US" sz="2000" b="1" smtClean="0">
                <a:solidFill>
                  <a:srgbClr val="006600"/>
                </a:solidFill>
              </a:rPr>
              <a:t>次信息（读或写内存）所需要的时间。</a:t>
            </a:r>
            <a:endParaRPr lang="zh-CN" altLang="en-US" sz="2000" b="1" smtClean="0">
              <a:solidFill>
                <a:srgbClr val="006600"/>
              </a:solidFill>
            </a:endParaRPr>
          </a:p>
          <a:p>
            <a:pPr marL="625475" lvl="1" indent="-171450" eaLnBrk="1" hangingPunct="1"/>
            <a:r>
              <a:rPr lang="zh-CN" altLang="en-US" sz="2000" b="1" smtClean="0">
                <a:solidFill>
                  <a:srgbClr val="006600"/>
                </a:solidFill>
              </a:rPr>
              <a:t>一个机器周期的功能需要多个时钟周期完成</a:t>
            </a:r>
            <a:r>
              <a:rPr lang="zh-CN" altLang="en-US" sz="2000" smtClean="0"/>
              <a:t>。</a:t>
            </a:r>
            <a:endParaRPr lang="zh-CN" altLang="en-US" sz="2000" b="1" smtClean="0">
              <a:solidFill>
                <a:schemeClr val="tx2"/>
              </a:solidFill>
            </a:endParaRPr>
          </a:p>
          <a:p>
            <a:pPr marL="274955" indent="-274955" eaLnBrk="1" hangingPunct="1"/>
            <a:r>
              <a:rPr lang="zh-CN" altLang="en-US" sz="2000" b="1" smtClean="0">
                <a:solidFill>
                  <a:srgbClr val="A50021"/>
                </a:solidFill>
              </a:rPr>
              <a:t>时钟周期：</a:t>
            </a:r>
            <a:r>
              <a:rPr lang="zh-CN" altLang="en-US" sz="2000" b="1" smtClean="0"/>
              <a:t>又称为</a:t>
            </a:r>
            <a:r>
              <a:rPr lang="zh-CN" altLang="en-US" sz="2000" b="1" smtClean="0">
                <a:solidFill>
                  <a:srgbClr val="A50021"/>
                </a:solidFill>
              </a:rPr>
              <a:t>节拍周期</a:t>
            </a:r>
            <a:r>
              <a:rPr lang="zh-CN" altLang="en-US" sz="2000" b="1" smtClean="0"/>
              <a:t>，是指</a:t>
            </a:r>
            <a:r>
              <a:rPr lang="en-US" altLang="zh-CN" sz="2000" b="1" smtClean="0"/>
              <a:t>CPU</a:t>
            </a:r>
            <a:r>
              <a:rPr lang="zh-CN" altLang="en-US" sz="2000" b="1" smtClean="0"/>
              <a:t>执行一个微操作命令（即控制信号）的最小时间单位，也即</a:t>
            </a:r>
            <a:r>
              <a:rPr lang="en-US" altLang="zh-CN" sz="2000" b="1" smtClean="0"/>
              <a:t>T</a:t>
            </a:r>
            <a:r>
              <a:rPr lang="zh-CN" altLang="en-US" sz="2000" b="1" smtClean="0"/>
              <a:t>周期。</a:t>
            </a:r>
            <a:r>
              <a:rPr lang="zh-CN" altLang="en-US" sz="2000" smtClean="0"/>
              <a:t>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2A9787-9F30-4DB6-ACDC-39C1F6A8426F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69A6BB03-98E3-4F0A-B41F-47854771C496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四、指令的执行过程</a:t>
            </a:r>
            <a:endParaRPr lang="zh-CN" altLang="en-US" b="1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4464050"/>
          </a:xfrm>
        </p:spPr>
        <p:txBody>
          <a:bodyPr/>
          <a:lstStyle/>
          <a:p>
            <a:pPr marL="274955" indent="-274955" eaLnBrk="1" hangingPunct="1"/>
            <a:r>
              <a:rPr lang="zh-CN" altLang="en-US" b="1" smtClean="0">
                <a:hlinkClick r:id="rId1" action="ppaction://hlinksldjump"/>
              </a:rPr>
              <a:t>（一）指令执行过程概述</a:t>
            </a:r>
            <a:endParaRPr lang="zh-CN" altLang="en-US" b="1" smtClean="0"/>
          </a:p>
          <a:p>
            <a:pPr marL="274955" indent="-274955" eaLnBrk="1" hangingPunct="1"/>
            <a:r>
              <a:rPr lang="zh-CN" altLang="en-US" b="1" smtClean="0">
                <a:hlinkClick r:id="rId2" action="ppaction://hlinksldjump"/>
              </a:rPr>
              <a:t>（二）典型指令的执行过程</a:t>
            </a:r>
            <a:endParaRPr lang="zh-CN" altLang="en-US" b="1" smtClean="0"/>
          </a:p>
          <a:p>
            <a:pPr marL="274955" indent="-274955" eaLnBrk="1" hangingPunct="1"/>
            <a:r>
              <a:rPr lang="zh-CN" altLang="en-US" b="1" smtClean="0">
                <a:hlinkClick r:id="rId3" action="ppaction://hlinksldjump"/>
              </a:rPr>
              <a:t>（三）计算机的工作过程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8058B9-89A1-4AEF-BFF9-6209E19FB414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B71F539F-83B7-4575-8D40-AC88E4FAE47C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 smtClean="0"/>
              <a:t>指令周期、机器周期、时钟周期的关系</a:t>
            </a:r>
            <a:endParaRPr lang="zh-CN" altLang="en-US" sz="4000" b="1" dirty="0" smtClean="0"/>
          </a:p>
        </p:txBody>
      </p:sp>
      <p:graphicFrame>
        <p:nvGraphicFramePr>
          <p:cNvPr id="1229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916113"/>
          <a:ext cx="80645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1" imgW="5223510" imgH="2018030" progId="Visio.Drawing.11">
                  <p:embed/>
                </p:oleObj>
              </mc:Choice>
              <mc:Fallback>
                <p:oleObj name="Visio" r:id="rId1" imgW="5223510" imgH="2018030" progId="Visio.Drawing.11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8064500" cy="31178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76825" y="981075"/>
          <a:ext cx="349091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3521075" imgH="1744980" progId="Visio.Drawing.11">
                  <p:embed/>
                </p:oleObj>
              </mc:Choice>
              <mc:Fallback>
                <p:oleObj name="Visio" r:id="rId3" imgW="3521075" imgH="1744980" progId="Visio.Drawing.11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81075"/>
                        <a:ext cx="3490913" cy="17303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0C67B9-180D-4952-931D-63E13C49E023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A010DD8F-EBE0-458F-BDB3-32C80D22112E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（一）指令执行过程概述</a:t>
            </a:r>
            <a:endParaRPr lang="zh-CN" altLang="en-US" b="1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4464050"/>
          </a:xfrm>
        </p:spPr>
        <p:txBody>
          <a:bodyPr/>
          <a:lstStyle/>
          <a:p>
            <a:pPr marL="274955" indent="-274955" eaLnBrk="1" hangingPunct="1"/>
            <a:r>
              <a:rPr lang="zh-CN" altLang="en-US" sz="2400" b="1" smtClean="0"/>
              <a:t>一条指令的执行过程包括</a:t>
            </a:r>
            <a:r>
              <a:rPr lang="zh-CN" altLang="en-US" sz="2400" b="1" smtClean="0">
                <a:solidFill>
                  <a:srgbClr val="A50021"/>
                </a:solidFill>
              </a:rPr>
              <a:t>取指令</a:t>
            </a:r>
            <a:r>
              <a:rPr lang="zh-CN" altLang="en-US" sz="2400" b="1" smtClean="0"/>
              <a:t>、</a:t>
            </a:r>
            <a:r>
              <a:rPr lang="zh-CN" altLang="en-US" sz="2400" b="1" smtClean="0">
                <a:solidFill>
                  <a:srgbClr val="A50021"/>
                </a:solidFill>
              </a:rPr>
              <a:t>执行指令</a:t>
            </a:r>
            <a:r>
              <a:rPr lang="zh-CN" altLang="en-US" sz="2400" b="1" smtClean="0"/>
              <a:t>两大阶段：</a:t>
            </a:r>
            <a:endParaRPr lang="zh-CN" altLang="en-US" sz="2400" b="1" smtClean="0"/>
          </a:p>
          <a:p>
            <a:pPr marL="274955" indent="-274955" eaLnBrk="1" hangingPunct="1"/>
            <a:r>
              <a:rPr lang="en-US" altLang="zh-CN" sz="2400" b="1" smtClean="0">
                <a:solidFill>
                  <a:srgbClr val="A50021"/>
                </a:solidFill>
              </a:rPr>
              <a:t>1</a:t>
            </a:r>
            <a:r>
              <a:rPr lang="zh-CN" altLang="en-US" sz="2400" b="1" smtClean="0">
                <a:solidFill>
                  <a:srgbClr val="A50021"/>
                </a:solidFill>
              </a:rPr>
              <a:t>、取指令 </a:t>
            </a:r>
            <a:endParaRPr lang="zh-CN" altLang="en-US" sz="2400" b="1" smtClean="0">
              <a:solidFill>
                <a:srgbClr val="A50021"/>
              </a:solidFill>
            </a:endParaRPr>
          </a:p>
          <a:p>
            <a:pPr lvl="1" eaLnBrk="1" hangingPunct="1"/>
            <a:r>
              <a:rPr lang="zh-CN" altLang="en-US" sz="2000" b="1" smtClean="0">
                <a:solidFill>
                  <a:srgbClr val="006600"/>
                </a:solidFill>
              </a:rPr>
              <a:t>（</a:t>
            </a:r>
            <a:r>
              <a:rPr lang="en-US" altLang="zh-CN" sz="2000" b="1" smtClean="0">
                <a:solidFill>
                  <a:srgbClr val="006600"/>
                </a:solidFill>
              </a:rPr>
              <a:t>1</a:t>
            </a:r>
            <a:r>
              <a:rPr lang="zh-CN" altLang="en-US" sz="2000" b="1" smtClean="0">
                <a:solidFill>
                  <a:srgbClr val="006600"/>
                </a:solidFill>
              </a:rPr>
              <a:t>）送指令地址：</a:t>
            </a:r>
            <a:r>
              <a:rPr lang="zh-CN" altLang="en-US" sz="2000" b="1" smtClean="0"/>
              <a:t>当前指令的地址由程序计数器</a:t>
            </a:r>
            <a:r>
              <a:rPr lang="en-US" altLang="zh-CN" sz="2000" b="1" smtClean="0"/>
              <a:t>PC</a:t>
            </a:r>
            <a:r>
              <a:rPr lang="zh-CN" altLang="en-US" sz="2000" b="1" smtClean="0"/>
              <a:t>指出，</a:t>
            </a:r>
            <a:r>
              <a:rPr lang="en-US" altLang="zh-CN" sz="2000" b="1" smtClean="0"/>
              <a:t>PC</a:t>
            </a:r>
            <a:r>
              <a:rPr lang="zh-CN" altLang="en-US" sz="2000" b="1" smtClean="0"/>
              <a:t>的内容送到地址寄存器</a:t>
            </a:r>
            <a:r>
              <a:rPr lang="en-US" altLang="zh-CN" sz="2000" b="1" smtClean="0"/>
              <a:t>AR</a:t>
            </a:r>
            <a:r>
              <a:rPr lang="zh-CN" altLang="en-US" sz="2000" b="1" smtClean="0"/>
              <a:t>，同时</a:t>
            </a:r>
            <a:r>
              <a:rPr lang="en-US" altLang="zh-CN" sz="2000" b="1" smtClean="0"/>
              <a:t>PC</a:t>
            </a:r>
            <a:r>
              <a:rPr lang="zh-CN" altLang="en-US" sz="2000" b="1" smtClean="0"/>
              <a:t>的内容递增以指向下一条指令的地址；即</a:t>
            </a:r>
            <a:r>
              <a:rPr lang="en-US" altLang="zh-CN" sz="2000" b="1" smtClean="0">
                <a:solidFill>
                  <a:srgbClr val="A50021"/>
                </a:solidFill>
                <a:sym typeface="Wingdings" panose="05000000000000000000" pitchFamily="2" charset="2"/>
              </a:rPr>
              <a:t>PCAR, PC+1</a:t>
            </a:r>
            <a:endParaRPr lang="en-US" altLang="zh-CN" sz="2400" b="1" smtClean="0">
              <a:solidFill>
                <a:srgbClr val="A50021"/>
              </a:solidFill>
            </a:endParaRPr>
          </a:p>
          <a:p>
            <a:pPr lvl="1" eaLnBrk="1" hangingPunct="1"/>
            <a:r>
              <a:rPr lang="zh-CN" altLang="en-US" sz="2000" b="1" smtClean="0">
                <a:solidFill>
                  <a:srgbClr val="006600"/>
                </a:solidFill>
              </a:rPr>
              <a:t>（</a:t>
            </a:r>
            <a:r>
              <a:rPr lang="en-US" altLang="zh-CN" sz="2000" b="1" smtClean="0">
                <a:solidFill>
                  <a:srgbClr val="006600"/>
                </a:solidFill>
              </a:rPr>
              <a:t>2</a:t>
            </a:r>
            <a:r>
              <a:rPr lang="zh-CN" altLang="en-US" sz="2000" b="1" smtClean="0">
                <a:solidFill>
                  <a:srgbClr val="006600"/>
                </a:solidFill>
              </a:rPr>
              <a:t>）读取指令：</a:t>
            </a:r>
            <a:r>
              <a:rPr lang="en-US" altLang="zh-CN" sz="2000" b="1" smtClean="0"/>
              <a:t>AR</a:t>
            </a:r>
            <a:r>
              <a:rPr lang="zh-CN" altLang="en-US" sz="2000" b="1" smtClean="0"/>
              <a:t>的输出通过地址总线送到存储器的地址端，指明指令所在的地址单元，控制器发出</a:t>
            </a:r>
            <a:r>
              <a:rPr lang="zh-CN" altLang="en-US" sz="2000" b="1" smtClean="0">
                <a:solidFill>
                  <a:srgbClr val="CC0099"/>
                </a:solidFill>
              </a:rPr>
              <a:t>读控制信号</a:t>
            </a:r>
            <a:r>
              <a:rPr lang="zh-CN" altLang="en-US" sz="2000" b="1" smtClean="0"/>
              <a:t>，控制从存储器中读出这条指令；该指令通过数据总线送到指令寄存器</a:t>
            </a:r>
            <a:r>
              <a:rPr lang="en-US" altLang="zh-CN" sz="2000" b="1" smtClean="0"/>
              <a:t>IR</a:t>
            </a:r>
            <a:r>
              <a:rPr lang="zh-CN" altLang="en-US" sz="2000" b="1" smtClean="0"/>
              <a:t>；即</a:t>
            </a:r>
            <a:r>
              <a:rPr lang="en-US" altLang="zh-CN" sz="2000" b="1" smtClean="0">
                <a:solidFill>
                  <a:srgbClr val="A50021"/>
                </a:solidFill>
                <a:sym typeface="Wingdings" panose="05000000000000000000" pitchFamily="2" charset="2"/>
              </a:rPr>
              <a:t>RAM IR</a:t>
            </a:r>
            <a:endParaRPr lang="en-US" altLang="zh-CN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39959F-B127-40E0-B289-905E3F5BEE2E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E0657F92-1493-4B8E-BF46-5DDD59A61227}" type="slidenum">
              <a:rPr lang="en-US" altLang="zh-CN">
                <a:solidFill>
                  <a:srgbClr val="3366FF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3366FF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（一）指令执行过程概述</a:t>
            </a:r>
            <a:endParaRPr lang="zh-CN" altLang="en-US" b="1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000" b="1" smtClean="0">
                <a:solidFill>
                  <a:srgbClr val="006600"/>
                </a:solidFill>
              </a:rPr>
              <a:t>（</a:t>
            </a:r>
            <a:r>
              <a:rPr lang="en-US" altLang="zh-CN" sz="2000" b="1" smtClean="0">
                <a:solidFill>
                  <a:srgbClr val="006600"/>
                </a:solidFill>
              </a:rPr>
              <a:t>3</a:t>
            </a:r>
            <a:r>
              <a:rPr lang="zh-CN" altLang="en-US" sz="2000" b="1" smtClean="0">
                <a:solidFill>
                  <a:srgbClr val="006600"/>
                </a:solidFill>
              </a:rPr>
              <a:t>）指令译码：</a:t>
            </a:r>
            <a:r>
              <a:rPr lang="zh-CN" altLang="en-US" sz="2000" b="1" smtClean="0"/>
              <a:t>由指令译码器对</a:t>
            </a:r>
            <a:r>
              <a:rPr lang="en-US" altLang="zh-CN" sz="2000" b="1" smtClean="0"/>
              <a:t>IR</a:t>
            </a:r>
            <a:r>
              <a:rPr lang="zh-CN" altLang="en-US" sz="2000" b="1" smtClean="0"/>
              <a:t>中的指令其进行分析译码；指令译码器首先判断该指令是什么指令，然后将判断结果信息传递给操作控制信号形成部件；即</a:t>
            </a:r>
            <a:r>
              <a:rPr lang="en-US" altLang="zh-CN" sz="2000" b="1" smtClean="0">
                <a:solidFill>
                  <a:srgbClr val="A50021"/>
                </a:solidFill>
                <a:sym typeface="Wingdings" panose="05000000000000000000" pitchFamily="2" charset="2"/>
              </a:rPr>
              <a:t>J1#</a:t>
            </a:r>
            <a:r>
              <a:rPr lang="en-US" altLang="zh-CN" sz="2000" smtClean="0"/>
              <a:t> </a:t>
            </a:r>
            <a:r>
              <a:rPr lang="zh-CN" altLang="en-US" sz="2000" b="1" smtClean="0"/>
              <a:t>。</a:t>
            </a:r>
            <a:r>
              <a:rPr lang="zh-CN" altLang="en-US" b="1" smtClean="0"/>
              <a:t> </a:t>
            </a:r>
            <a:endParaRPr lang="zh-CN" altLang="en-US" b="1" smtClean="0"/>
          </a:p>
          <a:p>
            <a:pPr eaLnBrk="1" hangingPunct="1"/>
            <a:r>
              <a:rPr lang="en-US" altLang="zh-CN" sz="2400" b="1" smtClean="0">
                <a:solidFill>
                  <a:srgbClr val="A50021"/>
                </a:solidFill>
              </a:rPr>
              <a:t>2</a:t>
            </a:r>
            <a:r>
              <a:rPr lang="zh-CN" altLang="en-US" sz="2400" b="1" smtClean="0">
                <a:solidFill>
                  <a:srgbClr val="A50021"/>
                </a:solidFill>
              </a:rPr>
              <a:t>、执行指令</a:t>
            </a:r>
            <a:endParaRPr lang="zh-CN" altLang="en-US" sz="2400" b="1" smtClean="0">
              <a:solidFill>
                <a:srgbClr val="A50021"/>
              </a:solidFill>
            </a:endParaRPr>
          </a:p>
          <a:p>
            <a:pPr lvl="1" eaLnBrk="1" hangingPunct="1"/>
            <a:r>
              <a:rPr lang="zh-CN" altLang="en-US" sz="2000" b="1" smtClean="0"/>
              <a:t>操作控制信号形成部件根据指令译码信息和时序周期信号，发出该指令所需的所有部件的有一定时序关系的控制信号序列，完成指令的执行。</a:t>
            </a:r>
            <a:endParaRPr lang="zh-CN" altLang="en-US" sz="2000" b="1" smtClean="0"/>
          </a:p>
          <a:p>
            <a:pPr lvl="1" eaLnBrk="1" hangingPunct="1"/>
            <a:r>
              <a:rPr lang="zh-CN" altLang="en-US" sz="2000" b="1" smtClean="0">
                <a:solidFill>
                  <a:srgbClr val="CC0099"/>
                </a:solidFill>
              </a:rPr>
              <a:t>执行指令的具体操作与指令的功能有很大的关系，不同的指令，其执行指令阶段也是不同的。</a:t>
            </a:r>
            <a:endParaRPr lang="zh-CN" altLang="en-US" sz="2000" b="1" smtClean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网新模板">
  <a:themeElements>
    <a:clrScheme name="2_网新模板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0</TotalTime>
  <Words>3846</Words>
  <Application>WPS 演示</Application>
  <PresentationFormat>全屏显示(4:3)</PresentationFormat>
  <Paragraphs>543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60" baseType="lpstr">
      <vt:lpstr>Arial</vt:lpstr>
      <vt:lpstr>方正书宋_GBK</vt:lpstr>
      <vt:lpstr>Wingdings</vt:lpstr>
      <vt:lpstr>仿宋_GB2312</vt:lpstr>
      <vt:lpstr>宋体</vt:lpstr>
      <vt:lpstr>Times New Roman</vt:lpstr>
      <vt:lpstr>黑体</vt:lpstr>
      <vt:lpstr>Verdana</vt:lpstr>
      <vt:lpstr>Arial Black</vt:lpstr>
      <vt:lpstr>幼圆</vt:lpstr>
      <vt:lpstr>Times New Roman</vt:lpstr>
      <vt:lpstr>Verdana</vt:lpstr>
      <vt:lpstr>楷体_GB2312</vt:lpstr>
      <vt:lpstr>Courier New</vt:lpstr>
      <vt:lpstr>Courier New</vt:lpstr>
      <vt:lpstr>宋体</vt:lpstr>
      <vt:lpstr>Wingdings</vt:lpstr>
      <vt:lpstr>汉仪中黑KW</vt:lpstr>
      <vt:lpstr>微软雅黑</vt:lpstr>
      <vt:lpstr>汉仪旗黑KW</vt:lpstr>
      <vt:lpstr>宋体</vt:lpstr>
      <vt:lpstr>Arial Unicode MS</vt:lpstr>
      <vt:lpstr>汉仪书宋二KW</vt:lpstr>
      <vt:lpstr>华文宋体</vt:lpstr>
      <vt:lpstr>黑体</vt:lpstr>
      <vt:lpstr>汉仪仿宋KW</vt:lpstr>
      <vt:lpstr>汉仪楷体KW</vt:lpstr>
      <vt:lpstr>默认设计模板</vt:lpstr>
      <vt:lpstr>2_网新模板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4.1  控制器的组成及指令的执行 </vt:lpstr>
      <vt:lpstr>一、控制器的功能</vt:lpstr>
      <vt:lpstr>二、控制器的组成</vt:lpstr>
      <vt:lpstr>二、控制器的组成</vt:lpstr>
      <vt:lpstr>三、指令周期</vt:lpstr>
      <vt:lpstr>四、指令的执行过程</vt:lpstr>
      <vt:lpstr>指令周期、机器周期、时钟周期的关系</vt:lpstr>
      <vt:lpstr>（一）指令执行过程概述</vt:lpstr>
      <vt:lpstr>（一）指令执行过程概述</vt:lpstr>
      <vt:lpstr>微程序控制器 </vt:lpstr>
      <vt:lpstr>4.3 微程序控制器</vt:lpstr>
      <vt:lpstr>一、 基本概念</vt:lpstr>
      <vt:lpstr>一、 基本概念</vt:lpstr>
      <vt:lpstr>模型计算机的系统结构</vt:lpstr>
      <vt:lpstr>模型计算机数据通路</vt:lpstr>
      <vt:lpstr>模型计算机数据通路</vt:lpstr>
      <vt:lpstr>模型计算机数据通路</vt:lpstr>
      <vt:lpstr>（三）模型计算机控制信号</vt:lpstr>
      <vt:lpstr>（三）模型计算机控制信号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apple</cp:lastModifiedBy>
  <cp:revision>266</cp:revision>
  <dcterms:created xsi:type="dcterms:W3CDTF">2020-04-27T18:53:01Z</dcterms:created>
  <dcterms:modified xsi:type="dcterms:W3CDTF">2020-04-27T18:53:01Z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