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</p:sldIdLst>
  <p:sldSz cx="9144001" cy="9144000"/>
  <p:notesSz cx="9144001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3540" y="301930"/>
            <a:ext cx="8376919" cy="56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FF3300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FF3300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FF3300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66245"/>
            <a:ext cx="200660" cy="78105"/>
          </a:xfrm>
          <a:custGeom>
            <a:avLst/>
            <a:gdLst/>
            <a:ahLst/>
            <a:cxnLst/>
            <a:rect l="l" t="t" r="r" b="b"/>
            <a:pathLst>
              <a:path w="200660" h="78104">
                <a:moveTo>
                  <a:pt x="0" y="77808"/>
                </a:moveTo>
                <a:lnTo>
                  <a:pt x="200519" y="77808"/>
                </a:lnTo>
                <a:lnTo>
                  <a:pt x="101455" y="0"/>
                </a:lnTo>
                <a:lnTo>
                  <a:pt x="0" y="77808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34167" y="9066245"/>
            <a:ext cx="200660" cy="78105"/>
          </a:xfrm>
          <a:custGeom>
            <a:avLst/>
            <a:gdLst/>
            <a:ahLst/>
            <a:cxnLst/>
            <a:rect l="l" t="t" r="r" b="b"/>
            <a:pathLst>
              <a:path w="200659" h="78104">
                <a:moveTo>
                  <a:pt x="0" y="77808"/>
                </a:moveTo>
                <a:lnTo>
                  <a:pt x="200616" y="77808"/>
                </a:lnTo>
                <a:lnTo>
                  <a:pt x="101521" y="0"/>
                </a:lnTo>
                <a:lnTo>
                  <a:pt x="0" y="77808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66040" y="9066245"/>
            <a:ext cx="200660" cy="78105"/>
          </a:xfrm>
          <a:custGeom>
            <a:avLst/>
            <a:gdLst/>
            <a:ahLst/>
            <a:cxnLst/>
            <a:rect l="l" t="t" r="r" b="b"/>
            <a:pathLst>
              <a:path w="200659" h="78104">
                <a:moveTo>
                  <a:pt x="0" y="77808"/>
                </a:moveTo>
                <a:lnTo>
                  <a:pt x="200616" y="77808"/>
                </a:lnTo>
                <a:lnTo>
                  <a:pt x="101519" y="0"/>
                </a:lnTo>
                <a:lnTo>
                  <a:pt x="0" y="77808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300305" y="9066245"/>
            <a:ext cx="200660" cy="78105"/>
          </a:xfrm>
          <a:custGeom>
            <a:avLst/>
            <a:gdLst/>
            <a:ahLst/>
            <a:cxnLst/>
            <a:rect l="l" t="t" r="r" b="b"/>
            <a:pathLst>
              <a:path w="200659" h="78104">
                <a:moveTo>
                  <a:pt x="0" y="77808"/>
                </a:moveTo>
                <a:lnTo>
                  <a:pt x="200583" y="77808"/>
                </a:lnTo>
                <a:lnTo>
                  <a:pt x="101521" y="0"/>
                </a:lnTo>
                <a:lnTo>
                  <a:pt x="0" y="77808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715663" y="9066245"/>
            <a:ext cx="200660" cy="78105"/>
          </a:xfrm>
          <a:custGeom>
            <a:avLst/>
            <a:gdLst/>
            <a:ahLst/>
            <a:cxnLst/>
            <a:rect l="l" t="t" r="r" b="b"/>
            <a:pathLst>
              <a:path w="200660" h="78104">
                <a:moveTo>
                  <a:pt x="0" y="77808"/>
                </a:moveTo>
                <a:lnTo>
                  <a:pt x="200616" y="77808"/>
                </a:lnTo>
                <a:lnTo>
                  <a:pt x="101455" y="0"/>
                </a:lnTo>
                <a:lnTo>
                  <a:pt x="0" y="77808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149896" y="9066245"/>
            <a:ext cx="200660" cy="78105"/>
          </a:xfrm>
          <a:custGeom>
            <a:avLst/>
            <a:gdLst/>
            <a:ahLst/>
            <a:cxnLst/>
            <a:rect l="l" t="t" r="r" b="b"/>
            <a:pathLst>
              <a:path w="200660" h="78104">
                <a:moveTo>
                  <a:pt x="0" y="77808"/>
                </a:moveTo>
                <a:lnTo>
                  <a:pt x="200616" y="77808"/>
                </a:lnTo>
                <a:lnTo>
                  <a:pt x="101455" y="0"/>
                </a:lnTo>
                <a:lnTo>
                  <a:pt x="0" y="77808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2581802" y="9066245"/>
            <a:ext cx="200660" cy="78105"/>
          </a:xfrm>
          <a:custGeom>
            <a:avLst/>
            <a:gdLst/>
            <a:ahLst/>
            <a:cxnLst/>
            <a:rect l="l" t="t" r="r" b="b"/>
            <a:pathLst>
              <a:path w="200660" h="78104">
                <a:moveTo>
                  <a:pt x="0" y="77808"/>
                </a:moveTo>
                <a:lnTo>
                  <a:pt x="200519" y="77808"/>
                </a:lnTo>
                <a:lnTo>
                  <a:pt x="101422" y="0"/>
                </a:lnTo>
                <a:lnTo>
                  <a:pt x="0" y="77808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015936" y="9066245"/>
            <a:ext cx="198755" cy="78105"/>
          </a:xfrm>
          <a:custGeom>
            <a:avLst/>
            <a:gdLst/>
            <a:ahLst/>
            <a:cxnLst/>
            <a:rect l="l" t="t" r="r" b="b"/>
            <a:pathLst>
              <a:path w="198755" h="78104">
                <a:moveTo>
                  <a:pt x="0" y="77808"/>
                </a:moveTo>
                <a:lnTo>
                  <a:pt x="198257" y="77808"/>
                </a:lnTo>
                <a:lnTo>
                  <a:pt x="101554" y="0"/>
                </a:lnTo>
                <a:lnTo>
                  <a:pt x="0" y="77808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428967" y="9066245"/>
            <a:ext cx="200660" cy="78105"/>
          </a:xfrm>
          <a:custGeom>
            <a:avLst/>
            <a:gdLst/>
            <a:ahLst/>
            <a:cxnLst/>
            <a:rect l="l" t="t" r="r" b="b"/>
            <a:pathLst>
              <a:path w="200660" h="78104">
                <a:moveTo>
                  <a:pt x="0" y="77808"/>
                </a:moveTo>
                <a:lnTo>
                  <a:pt x="200616" y="77808"/>
                </a:lnTo>
                <a:lnTo>
                  <a:pt x="101521" y="0"/>
                </a:lnTo>
                <a:lnTo>
                  <a:pt x="0" y="77808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3863200" y="9066245"/>
            <a:ext cx="200660" cy="78105"/>
          </a:xfrm>
          <a:custGeom>
            <a:avLst/>
            <a:gdLst/>
            <a:ahLst/>
            <a:cxnLst/>
            <a:rect l="l" t="t" r="r" b="b"/>
            <a:pathLst>
              <a:path w="200660" h="78104">
                <a:moveTo>
                  <a:pt x="0" y="77808"/>
                </a:moveTo>
                <a:lnTo>
                  <a:pt x="200616" y="77808"/>
                </a:lnTo>
                <a:lnTo>
                  <a:pt x="101455" y="0"/>
                </a:lnTo>
                <a:lnTo>
                  <a:pt x="0" y="77808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297432" y="9066245"/>
            <a:ext cx="198755" cy="78105"/>
          </a:xfrm>
          <a:custGeom>
            <a:avLst/>
            <a:gdLst/>
            <a:ahLst/>
            <a:cxnLst/>
            <a:rect l="l" t="t" r="r" b="b"/>
            <a:pathLst>
              <a:path w="198754" h="78104">
                <a:moveTo>
                  <a:pt x="0" y="77808"/>
                </a:moveTo>
                <a:lnTo>
                  <a:pt x="198257" y="77808"/>
                </a:lnTo>
                <a:lnTo>
                  <a:pt x="101455" y="0"/>
                </a:lnTo>
                <a:lnTo>
                  <a:pt x="0" y="77808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729338" y="9066245"/>
            <a:ext cx="200660" cy="78105"/>
          </a:xfrm>
          <a:custGeom>
            <a:avLst/>
            <a:gdLst/>
            <a:ahLst/>
            <a:cxnLst/>
            <a:rect l="l" t="t" r="r" b="b"/>
            <a:pathLst>
              <a:path w="200660" h="78104">
                <a:moveTo>
                  <a:pt x="0" y="77808"/>
                </a:moveTo>
                <a:lnTo>
                  <a:pt x="200583" y="77808"/>
                </a:lnTo>
                <a:lnTo>
                  <a:pt x="101422" y="0"/>
                </a:lnTo>
                <a:lnTo>
                  <a:pt x="0" y="77808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5144630" y="9066245"/>
            <a:ext cx="200660" cy="78105"/>
          </a:xfrm>
          <a:custGeom>
            <a:avLst/>
            <a:gdLst/>
            <a:ahLst/>
            <a:cxnLst/>
            <a:rect l="l" t="t" r="r" b="b"/>
            <a:pathLst>
              <a:path w="200660" h="78104">
                <a:moveTo>
                  <a:pt x="0" y="77808"/>
                </a:moveTo>
                <a:lnTo>
                  <a:pt x="200583" y="77808"/>
                </a:lnTo>
                <a:lnTo>
                  <a:pt x="101521" y="0"/>
                </a:lnTo>
                <a:lnTo>
                  <a:pt x="0" y="77808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5578863" y="9066245"/>
            <a:ext cx="200660" cy="78105"/>
          </a:xfrm>
          <a:custGeom>
            <a:avLst/>
            <a:gdLst/>
            <a:ahLst/>
            <a:cxnLst/>
            <a:rect l="l" t="t" r="r" b="b"/>
            <a:pathLst>
              <a:path w="200660" h="78104">
                <a:moveTo>
                  <a:pt x="0" y="77808"/>
                </a:moveTo>
                <a:lnTo>
                  <a:pt x="200616" y="77808"/>
                </a:lnTo>
                <a:lnTo>
                  <a:pt x="101520" y="0"/>
                </a:lnTo>
                <a:lnTo>
                  <a:pt x="0" y="77808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6013096" y="9066245"/>
            <a:ext cx="198755" cy="78105"/>
          </a:xfrm>
          <a:custGeom>
            <a:avLst/>
            <a:gdLst/>
            <a:ahLst/>
            <a:cxnLst/>
            <a:rect l="l" t="t" r="r" b="b"/>
            <a:pathLst>
              <a:path w="198754" h="78104">
                <a:moveTo>
                  <a:pt x="0" y="77808"/>
                </a:moveTo>
                <a:lnTo>
                  <a:pt x="198257" y="77808"/>
                </a:lnTo>
                <a:lnTo>
                  <a:pt x="101520" y="0"/>
                </a:lnTo>
                <a:lnTo>
                  <a:pt x="0" y="77808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6445001" y="9066245"/>
            <a:ext cx="200660" cy="78105"/>
          </a:xfrm>
          <a:custGeom>
            <a:avLst/>
            <a:gdLst/>
            <a:ahLst/>
            <a:cxnLst/>
            <a:rect l="l" t="t" r="r" b="b"/>
            <a:pathLst>
              <a:path w="200659" h="78104">
                <a:moveTo>
                  <a:pt x="0" y="77808"/>
                </a:moveTo>
                <a:lnTo>
                  <a:pt x="200593" y="77808"/>
                </a:lnTo>
                <a:lnTo>
                  <a:pt x="101429" y="0"/>
                </a:lnTo>
                <a:lnTo>
                  <a:pt x="0" y="77808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217133" y="9066245"/>
            <a:ext cx="200660" cy="78105"/>
          </a:xfrm>
          <a:custGeom>
            <a:avLst/>
            <a:gdLst/>
            <a:ahLst/>
            <a:cxnLst/>
            <a:rect l="l" t="t" r="r" b="b"/>
            <a:pathLst>
              <a:path w="200659" h="78104">
                <a:moveTo>
                  <a:pt x="0" y="77808"/>
                </a:moveTo>
                <a:lnTo>
                  <a:pt x="200517" y="77808"/>
                </a:lnTo>
                <a:lnTo>
                  <a:pt x="101422" y="0"/>
                </a:lnTo>
                <a:lnTo>
                  <a:pt x="0" y="77808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648940" y="9066245"/>
            <a:ext cx="200660" cy="78105"/>
          </a:xfrm>
          <a:custGeom>
            <a:avLst/>
            <a:gdLst/>
            <a:ahLst/>
            <a:cxnLst/>
            <a:rect l="l" t="t" r="r" b="b"/>
            <a:pathLst>
              <a:path w="200659" h="78104">
                <a:moveTo>
                  <a:pt x="0" y="77808"/>
                </a:moveTo>
                <a:lnTo>
                  <a:pt x="200583" y="77808"/>
                </a:lnTo>
                <a:lnTo>
                  <a:pt x="101519" y="0"/>
                </a:lnTo>
                <a:lnTo>
                  <a:pt x="0" y="77808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1083172" y="9066245"/>
            <a:ext cx="200660" cy="78105"/>
          </a:xfrm>
          <a:custGeom>
            <a:avLst/>
            <a:gdLst/>
            <a:ahLst/>
            <a:cxnLst/>
            <a:rect l="l" t="t" r="r" b="b"/>
            <a:pathLst>
              <a:path w="200659" h="78104">
                <a:moveTo>
                  <a:pt x="0" y="77808"/>
                </a:moveTo>
                <a:lnTo>
                  <a:pt x="200616" y="77808"/>
                </a:lnTo>
                <a:lnTo>
                  <a:pt x="101521" y="0"/>
                </a:lnTo>
                <a:lnTo>
                  <a:pt x="0" y="77808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1515046" y="9066245"/>
            <a:ext cx="200660" cy="78105"/>
          </a:xfrm>
          <a:custGeom>
            <a:avLst/>
            <a:gdLst/>
            <a:ahLst/>
            <a:cxnLst/>
            <a:rect l="l" t="t" r="r" b="b"/>
            <a:pathLst>
              <a:path w="200660" h="78104">
                <a:moveTo>
                  <a:pt x="0" y="77808"/>
                </a:moveTo>
                <a:lnTo>
                  <a:pt x="200616" y="77808"/>
                </a:lnTo>
                <a:lnTo>
                  <a:pt x="103814" y="0"/>
                </a:lnTo>
                <a:lnTo>
                  <a:pt x="0" y="77808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1932796" y="9066245"/>
            <a:ext cx="200660" cy="78105"/>
          </a:xfrm>
          <a:custGeom>
            <a:avLst/>
            <a:gdLst/>
            <a:ahLst/>
            <a:cxnLst/>
            <a:rect l="l" t="t" r="r" b="b"/>
            <a:pathLst>
              <a:path w="200660" h="78104">
                <a:moveTo>
                  <a:pt x="0" y="77808"/>
                </a:moveTo>
                <a:lnTo>
                  <a:pt x="200583" y="77808"/>
                </a:lnTo>
                <a:lnTo>
                  <a:pt x="101422" y="0"/>
                </a:lnTo>
                <a:lnTo>
                  <a:pt x="0" y="77808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2364668" y="9066245"/>
            <a:ext cx="200660" cy="78105"/>
          </a:xfrm>
          <a:custGeom>
            <a:avLst/>
            <a:gdLst/>
            <a:ahLst/>
            <a:cxnLst/>
            <a:rect l="l" t="t" r="r" b="b"/>
            <a:pathLst>
              <a:path w="200660" h="78104">
                <a:moveTo>
                  <a:pt x="0" y="77808"/>
                </a:moveTo>
                <a:lnTo>
                  <a:pt x="200616" y="77808"/>
                </a:lnTo>
                <a:lnTo>
                  <a:pt x="101455" y="0"/>
                </a:lnTo>
                <a:lnTo>
                  <a:pt x="0" y="77808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2798902" y="9066245"/>
            <a:ext cx="200660" cy="78105"/>
          </a:xfrm>
          <a:custGeom>
            <a:avLst/>
            <a:gdLst/>
            <a:ahLst/>
            <a:cxnLst/>
            <a:rect l="l" t="t" r="r" b="b"/>
            <a:pathLst>
              <a:path w="200660" h="78104">
                <a:moveTo>
                  <a:pt x="0" y="77808"/>
                </a:moveTo>
                <a:lnTo>
                  <a:pt x="200550" y="77808"/>
                </a:lnTo>
                <a:lnTo>
                  <a:pt x="101455" y="0"/>
                </a:lnTo>
                <a:lnTo>
                  <a:pt x="0" y="77808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3230709" y="9066245"/>
            <a:ext cx="198755" cy="78105"/>
          </a:xfrm>
          <a:custGeom>
            <a:avLst/>
            <a:gdLst/>
            <a:ahLst/>
            <a:cxnLst/>
            <a:rect l="l" t="t" r="r" b="b"/>
            <a:pathLst>
              <a:path w="198754" h="78104">
                <a:moveTo>
                  <a:pt x="0" y="77808"/>
                </a:moveTo>
                <a:lnTo>
                  <a:pt x="198257" y="77808"/>
                </a:lnTo>
                <a:lnTo>
                  <a:pt x="101521" y="0"/>
                </a:lnTo>
                <a:lnTo>
                  <a:pt x="0" y="77808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3646066" y="9066245"/>
            <a:ext cx="200660" cy="78105"/>
          </a:xfrm>
          <a:custGeom>
            <a:avLst/>
            <a:gdLst/>
            <a:ahLst/>
            <a:cxnLst/>
            <a:rect l="l" t="t" r="r" b="b"/>
            <a:pathLst>
              <a:path w="200660" h="78104">
                <a:moveTo>
                  <a:pt x="0" y="77808"/>
                </a:moveTo>
                <a:lnTo>
                  <a:pt x="200616" y="77808"/>
                </a:lnTo>
                <a:lnTo>
                  <a:pt x="101455" y="0"/>
                </a:lnTo>
                <a:lnTo>
                  <a:pt x="0" y="77808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4077973" y="9066245"/>
            <a:ext cx="200660" cy="78105"/>
          </a:xfrm>
          <a:custGeom>
            <a:avLst/>
            <a:gdLst/>
            <a:ahLst/>
            <a:cxnLst/>
            <a:rect l="l" t="t" r="r" b="b"/>
            <a:pathLst>
              <a:path w="200660" h="78104">
                <a:moveTo>
                  <a:pt x="0" y="77808"/>
                </a:moveTo>
                <a:lnTo>
                  <a:pt x="200616" y="77808"/>
                </a:lnTo>
                <a:lnTo>
                  <a:pt x="103781" y="0"/>
                </a:lnTo>
                <a:lnTo>
                  <a:pt x="0" y="77808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4512205" y="9066245"/>
            <a:ext cx="200660" cy="78105"/>
          </a:xfrm>
          <a:custGeom>
            <a:avLst/>
            <a:gdLst/>
            <a:ahLst/>
            <a:cxnLst/>
            <a:rect l="l" t="t" r="r" b="b"/>
            <a:pathLst>
              <a:path w="200660" h="78104">
                <a:moveTo>
                  <a:pt x="0" y="77808"/>
                </a:moveTo>
                <a:lnTo>
                  <a:pt x="200616" y="77808"/>
                </a:lnTo>
                <a:lnTo>
                  <a:pt x="101455" y="0"/>
                </a:lnTo>
                <a:lnTo>
                  <a:pt x="0" y="77808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4946439" y="9066245"/>
            <a:ext cx="198755" cy="78105"/>
          </a:xfrm>
          <a:custGeom>
            <a:avLst/>
            <a:gdLst/>
            <a:ahLst/>
            <a:cxnLst/>
            <a:rect l="l" t="t" r="r" b="b"/>
            <a:pathLst>
              <a:path w="198754" h="78104">
                <a:moveTo>
                  <a:pt x="0" y="77808"/>
                </a:moveTo>
                <a:lnTo>
                  <a:pt x="198191" y="77808"/>
                </a:lnTo>
                <a:lnTo>
                  <a:pt x="101455" y="0"/>
                </a:lnTo>
                <a:lnTo>
                  <a:pt x="0" y="77808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5361730" y="9066245"/>
            <a:ext cx="200660" cy="78105"/>
          </a:xfrm>
          <a:custGeom>
            <a:avLst/>
            <a:gdLst/>
            <a:ahLst/>
            <a:cxnLst/>
            <a:rect l="l" t="t" r="r" b="b"/>
            <a:pathLst>
              <a:path w="200660" h="78104">
                <a:moveTo>
                  <a:pt x="0" y="77808"/>
                </a:moveTo>
                <a:lnTo>
                  <a:pt x="200616" y="77808"/>
                </a:lnTo>
                <a:lnTo>
                  <a:pt x="101521" y="0"/>
                </a:lnTo>
                <a:lnTo>
                  <a:pt x="0" y="77808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5795996" y="9066245"/>
            <a:ext cx="198755" cy="78105"/>
          </a:xfrm>
          <a:custGeom>
            <a:avLst/>
            <a:gdLst/>
            <a:ahLst/>
            <a:cxnLst/>
            <a:rect l="l" t="t" r="r" b="b"/>
            <a:pathLst>
              <a:path w="198754" h="78104">
                <a:moveTo>
                  <a:pt x="0" y="77808"/>
                </a:moveTo>
                <a:lnTo>
                  <a:pt x="198224" y="77808"/>
                </a:lnTo>
                <a:lnTo>
                  <a:pt x="101520" y="0"/>
                </a:lnTo>
                <a:lnTo>
                  <a:pt x="0" y="77808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6227869" y="9066245"/>
            <a:ext cx="200660" cy="78105"/>
          </a:xfrm>
          <a:custGeom>
            <a:avLst/>
            <a:gdLst/>
            <a:ahLst/>
            <a:cxnLst/>
            <a:rect l="l" t="t" r="r" b="b"/>
            <a:pathLst>
              <a:path w="200660" h="78104">
                <a:moveTo>
                  <a:pt x="0" y="77808"/>
                </a:moveTo>
                <a:lnTo>
                  <a:pt x="200616" y="77808"/>
                </a:lnTo>
                <a:lnTo>
                  <a:pt x="101455" y="0"/>
                </a:lnTo>
                <a:lnTo>
                  <a:pt x="0" y="77808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6662111" y="9066245"/>
            <a:ext cx="198755" cy="78105"/>
          </a:xfrm>
          <a:custGeom>
            <a:avLst/>
            <a:gdLst/>
            <a:ahLst/>
            <a:cxnLst/>
            <a:rect l="l" t="t" r="r" b="b"/>
            <a:pathLst>
              <a:path w="198754" h="78104">
                <a:moveTo>
                  <a:pt x="0" y="77808"/>
                </a:moveTo>
                <a:lnTo>
                  <a:pt x="198247" y="77808"/>
                </a:lnTo>
                <a:lnTo>
                  <a:pt x="101442" y="0"/>
                </a:lnTo>
                <a:lnTo>
                  <a:pt x="0" y="77808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68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382" y="71437"/>
                </a:lnTo>
                <a:lnTo>
                  <a:pt x="136180" y="0"/>
                </a:lnTo>
                <a:lnTo>
                  <a:pt x="65751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434236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59" h="71755">
                <a:moveTo>
                  <a:pt x="0" y="71437"/>
                </a:moveTo>
                <a:lnTo>
                  <a:pt x="200480" y="71437"/>
                </a:lnTo>
                <a:lnTo>
                  <a:pt x="136257" y="0"/>
                </a:lnTo>
                <a:lnTo>
                  <a:pt x="65794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866109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59" h="71755">
                <a:moveTo>
                  <a:pt x="0" y="71437"/>
                </a:moveTo>
                <a:lnTo>
                  <a:pt x="200480" y="71437"/>
                </a:lnTo>
                <a:lnTo>
                  <a:pt x="136257" y="0"/>
                </a:lnTo>
                <a:lnTo>
                  <a:pt x="65793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1300374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59" h="71755">
                <a:moveTo>
                  <a:pt x="0" y="71437"/>
                </a:moveTo>
                <a:lnTo>
                  <a:pt x="200447" y="71437"/>
                </a:lnTo>
                <a:lnTo>
                  <a:pt x="136246" y="0"/>
                </a:lnTo>
                <a:lnTo>
                  <a:pt x="65794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1715732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80" y="71437"/>
                </a:lnTo>
                <a:lnTo>
                  <a:pt x="136215" y="0"/>
                </a:lnTo>
                <a:lnTo>
                  <a:pt x="65751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2149965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80" y="71437"/>
                </a:lnTo>
                <a:lnTo>
                  <a:pt x="136215" y="0"/>
                </a:lnTo>
                <a:lnTo>
                  <a:pt x="65751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2581871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382" y="71437"/>
                </a:lnTo>
                <a:lnTo>
                  <a:pt x="136159" y="0"/>
                </a:lnTo>
                <a:lnTo>
                  <a:pt x="65730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3016005" y="0"/>
            <a:ext cx="198120" cy="71755"/>
          </a:xfrm>
          <a:custGeom>
            <a:avLst/>
            <a:gdLst/>
            <a:ahLst/>
            <a:cxnLst/>
            <a:rect l="l" t="t" r="r" b="b"/>
            <a:pathLst>
              <a:path w="198119" h="71755">
                <a:moveTo>
                  <a:pt x="0" y="71437"/>
                </a:moveTo>
                <a:lnTo>
                  <a:pt x="198122" y="71437"/>
                </a:lnTo>
                <a:lnTo>
                  <a:pt x="135450" y="0"/>
                </a:lnTo>
                <a:lnTo>
                  <a:pt x="65815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3429036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80" y="71437"/>
                </a:lnTo>
                <a:lnTo>
                  <a:pt x="136257" y="0"/>
                </a:lnTo>
                <a:lnTo>
                  <a:pt x="65794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3863269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80" y="71437"/>
                </a:lnTo>
                <a:lnTo>
                  <a:pt x="136215" y="0"/>
                </a:lnTo>
                <a:lnTo>
                  <a:pt x="65751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4297501" y="0"/>
            <a:ext cx="198120" cy="71755"/>
          </a:xfrm>
          <a:custGeom>
            <a:avLst/>
            <a:gdLst/>
            <a:ahLst/>
            <a:cxnLst/>
            <a:rect l="l" t="t" r="r" b="b"/>
            <a:pathLst>
              <a:path w="198120" h="71755">
                <a:moveTo>
                  <a:pt x="0" y="71437"/>
                </a:moveTo>
                <a:lnTo>
                  <a:pt x="198122" y="71437"/>
                </a:lnTo>
                <a:lnTo>
                  <a:pt x="135386" y="0"/>
                </a:lnTo>
                <a:lnTo>
                  <a:pt x="65751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4729407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47" y="71437"/>
                </a:lnTo>
                <a:lnTo>
                  <a:pt x="136182" y="0"/>
                </a:lnTo>
                <a:lnTo>
                  <a:pt x="65730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5144699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47" y="71437"/>
                </a:lnTo>
                <a:lnTo>
                  <a:pt x="136246" y="0"/>
                </a:lnTo>
                <a:lnTo>
                  <a:pt x="65794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5578932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80" y="71437"/>
                </a:lnTo>
                <a:lnTo>
                  <a:pt x="136257" y="0"/>
                </a:lnTo>
                <a:lnTo>
                  <a:pt x="65794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6013165" y="0"/>
            <a:ext cx="198120" cy="71755"/>
          </a:xfrm>
          <a:custGeom>
            <a:avLst/>
            <a:gdLst/>
            <a:ahLst/>
            <a:cxnLst/>
            <a:rect l="l" t="t" r="r" b="b"/>
            <a:pathLst>
              <a:path w="198120" h="71755">
                <a:moveTo>
                  <a:pt x="0" y="71437"/>
                </a:moveTo>
                <a:lnTo>
                  <a:pt x="198122" y="71437"/>
                </a:lnTo>
                <a:lnTo>
                  <a:pt x="135428" y="0"/>
                </a:lnTo>
                <a:lnTo>
                  <a:pt x="65794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6445070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59" h="71755">
                <a:moveTo>
                  <a:pt x="0" y="71437"/>
                </a:moveTo>
                <a:lnTo>
                  <a:pt x="200457" y="71437"/>
                </a:lnTo>
                <a:lnTo>
                  <a:pt x="136190" y="0"/>
                </a:lnTo>
                <a:lnTo>
                  <a:pt x="65734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217202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59" h="71755">
                <a:moveTo>
                  <a:pt x="0" y="71437"/>
                </a:moveTo>
                <a:lnTo>
                  <a:pt x="200381" y="71437"/>
                </a:lnTo>
                <a:lnTo>
                  <a:pt x="136158" y="0"/>
                </a:lnTo>
                <a:lnTo>
                  <a:pt x="65730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649009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59" h="71755">
                <a:moveTo>
                  <a:pt x="0" y="71437"/>
                </a:moveTo>
                <a:lnTo>
                  <a:pt x="200447" y="71437"/>
                </a:lnTo>
                <a:lnTo>
                  <a:pt x="136245" y="0"/>
                </a:lnTo>
                <a:lnTo>
                  <a:pt x="65793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1083241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59" h="71755">
                <a:moveTo>
                  <a:pt x="0" y="71437"/>
                </a:moveTo>
                <a:lnTo>
                  <a:pt x="200480" y="71437"/>
                </a:lnTo>
                <a:lnTo>
                  <a:pt x="136257" y="0"/>
                </a:lnTo>
                <a:lnTo>
                  <a:pt x="65794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k object 67"/>
          <p:cNvSpPr/>
          <p:nvPr/>
        </p:nvSpPr>
        <p:spPr>
          <a:xfrm>
            <a:off x="1515117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80" y="71437"/>
                </a:lnTo>
                <a:lnTo>
                  <a:pt x="137744" y="0"/>
                </a:lnTo>
                <a:lnTo>
                  <a:pt x="67280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k object 68"/>
          <p:cNvSpPr/>
          <p:nvPr/>
        </p:nvSpPr>
        <p:spPr>
          <a:xfrm>
            <a:off x="1932865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47" y="71437"/>
                </a:lnTo>
                <a:lnTo>
                  <a:pt x="136182" y="0"/>
                </a:lnTo>
                <a:lnTo>
                  <a:pt x="65730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k object 69"/>
          <p:cNvSpPr/>
          <p:nvPr/>
        </p:nvSpPr>
        <p:spPr>
          <a:xfrm>
            <a:off x="2364737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80" y="71437"/>
                </a:lnTo>
                <a:lnTo>
                  <a:pt x="136215" y="0"/>
                </a:lnTo>
                <a:lnTo>
                  <a:pt x="65751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k object 70"/>
          <p:cNvSpPr/>
          <p:nvPr/>
        </p:nvSpPr>
        <p:spPr>
          <a:xfrm>
            <a:off x="2798971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14" y="71437"/>
                </a:lnTo>
                <a:lnTo>
                  <a:pt x="136191" y="0"/>
                </a:lnTo>
                <a:lnTo>
                  <a:pt x="65751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k object 71"/>
          <p:cNvSpPr/>
          <p:nvPr/>
        </p:nvSpPr>
        <p:spPr>
          <a:xfrm>
            <a:off x="3230778" y="0"/>
            <a:ext cx="198120" cy="71755"/>
          </a:xfrm>
          <a:custGeom>
            <a:avLst/>
            <a:gdLst/>
            <a:ahLst/>
            <a:cxnLst/>
            <a:rect l="l" t="t" r="r" b="b"/>
            <a:pathLst>
              <a:path w="198120" h="71755">
                <a:moveTo>
                  <a:pt x="0" y="71437"/>
                </a:moveTo>
                <a:lnTo>
                  <a:pt x="198122" y="71437"/>
                </a:lnTo>
                <a:lnTo>
                  <a:pt x="135429" y="0"/>
                </a:lnTo>
                <a:lnTo>
                  <a:pt x="65794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k object 72"/>
          <p:cNvSpPr/>
          <p:nvPr/>
        </p:nvSpPr>
        <p:spPr>
          <a:xfrm>
            <a:off x="3646135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80" y="71437"/>
                </a:lnTo>
                <a:lnTo>
                  <a:pt x="136215" y="0"/>
                </a:lnTo>
                <a:lnTo>
                  <a:pt x="65751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k object 73"/>
          <p:cNvSpPr/>
          <p:nvPr/>
        </p:nvSpPr>
        <p:spPr>
          <a:xfrm>
            <a:off x="4078044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80" y="71437"/>
                </a:lnTo>
                <a:lnTo>
                  <a:pt x="137723" y="0"/>
                </a:lnTo>
                <a:lnTo>
                  <a:pt x="67259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k object 74"/>
          <p:cNvSpPr/>
          <p:nvPr/>
        </p:nvSpPr>
        <p:spPr>
          <a:xfrm>
            <a:off x="4512274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80" y="71437"/>
                </a:lnTo>
                <a:lnTo>
                  <a:pt x="136215" y="0"/>
                </a:lnTo>
                <a:lnTo>
                  <a:pt x="65751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k object 75"/>
          <p:cNvSpPr/>
          <p:nvPr/>
        </p:nvSpPr>
        <p:spPr>
          <a:xfrm>
            <a:off x="4946508" y="0"/>
            <a:ext cx="198120" cy="71755"/>
          </a:xfrm>
          <a:custGeom>
            <a:avLst/>
            <a:gdLst/>
            <a:ahLst/>
            <a:cxnLst/>
            <a:rect l="l" t="t" r="r" b="b"/>
            <a:pathLst>
              <a:path w="198120" h="71755">
                <a:moveTo>
                  <a:pt x="0" y="71437"/>
                </a:moveTo>
                <a:lnTo>
                  <a:pt x="198056" y="71437"/>
                </a:lnTo>
                <a:lnTo>
                  <a:pt x="135363" y="0"/>
                </a:lnTo>
                <a:lnTo>
                  <a:pt x="65751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k object 76"/>
          <p:cNvSpPr/>
          <p:nvPr/>
        </p:nvSpPr>
        <p:spPr>
          <a:xfrm>
            <a:off x="5361799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80" y="71437"/>
                </a:lnTo>
                <a:lnTo>
                  <a:pt x="136257" y="0"/>
                </a:lnTo>
                <a:lnTo>
                  <a:pt x="65794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k object 77"/>
          <p:cNvSpPr/>
          <p:nvPr/>
        </p:nvSpPr>
        <p:spPr>
          <a:xfrm>
            <a:off x="5796065" y="0"/>
            <a:ext cx="198120" cy="71755"/>
          </a:xfrm>
          <a:custGeom>
            <a:avLst/>
            <a:gdLst/>
            <a:ahLst/>
            <a:cxnLst/>
            <a:rect l="l" t="t" r="r" b="b"/>
            <a:pathLst>
              <a:path w="198120" h="71755">
                <a:moveTo>
                  <a:pt x="0" y="71437"/>
                </a:moveTo>
                <a:lnTo>
                  <a:pt x="198089" y="71437"/>
                </a:lnTo>
                <a:lnTo>
                  <a:pt x="135417" y="0"/>
                </a:lnTo>
                <a:lnTo>
                  <a:pt x="65794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k object 78"/>
          <p:cNvSpPr/>
          <p:nvPr/>
        </p:nvSpPr>
        <p:spPr>
          <a:xfrm>
            <a:off x="6227938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80" y="71437"/>
                </a:lnTo>
                <a:lnTo>
                  <a:pt x="136215" y="0"/>
                </a:lnTo>
                <a:lnTo>
                  <a:pt x="65751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k object 79"/>
          <p:cNvSpPr/>
          <p:nvPr/>
        </p:nvSpPr>
        <p:spPr>
          <a:xfrm>
            <a:off x="6662180" y="0"/>
            <a:ext cx="196215" cy="71755"/>
          </a:xfrm>
          <a:custGeom>
            <a:avLst/>
            <a:gdLst/>
            <a:ahLst/>
            <a:cxnLst/>
            <a:rect l="l" t="t" r="r" b="b"/>
            <a:pathLst>
              <a:path w="196215" h="71755">
                <a:moveTo>
                  <a:pt x="0" y="71437"/>
                </a:moveTo>
                <a:lnTo>
                  <a:pt x="195818" y="71437"/>
                </a:lnTo>
                <a:lnTo>
                  <a:pt x="195818" y="68825"/>
                </a:lnTo>
                <a:lnTo>
                  <a:pt x="135374" y="0"/>
                </a:lnTo>
                <a:lnTo>
                  <a:pt x="65743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53" y="0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519"/>
                </a:lnTo>
                <a:lnTo>
                  <a:pt x="77808" y="101455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-53" y="434167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59">
                <a:moveTo>
                  <a:pt x="0" y="0"/>
                </a:moveTo>
                <a:lnTo>
                  <a:pt x="0" y="200616"/>
                </a:lnTo>
                <a:lnTo>
                  <a:pt x="77808" y="10152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-53" y="866040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59">
                <a:moveTo>
                  <a:pt x="0" y="0"/>
                </a:moveTo>
                <a:lnTo>
                  <a:pt x="0" y="200616"/>
                </a:lnTo>
                <a:lnTo>
                  <a:pt x="77808" y="101519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-53" y="1300305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59">
                <a:moveTo>
                  <a:pt x="0" y="0"/>
                </a:moveTo>
                <a:lnTo>
                  <a:pt x="0" y="200583"/>
                </a:lnTo>
                <a:lnTo>
                  <a:pt x="77808" y="10152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-53" y="1715663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616"/>
                </a:lnTo>
                <a:lnTo>
                  <a:pt x="77808" y="101455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-53" y="2149896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616"/>
                </a:lnTo>
                <a:lnTo>
                  <a:pt x="77808" y="101455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-53" y="2581802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519"/>
                </a:lnTo>
                <a:lnTo>
                  <a:pt x="77808" y="101422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-53" y="3015936"/>
            <a:ext cx="78105" cy="198755"/>
          </a:xfrm>
          <a:custGeom>
            <a:avLst/>
            <a:gdLst/>
            <a:ahLst/>
            <a:cxnLst/>
            <a:rect l="l" t="t" r="r" b="b"/>
            <a:pathLst>
              <a:path w="78105" h="198755">
                <a:moveTo>
                  <a:pt x="0" y="0"/>
                </a:moveTo>
                <a:lnTo>
                  <a:pt x="0" y="198257"/>
                </a:lnTo>
                <a:lnTo>
                  <a:pt x="77808" y="10155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-53" y="3428967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616"/>
                </a:lnTo>
                <a:lnTo>
                  <a:pt x="77808" y="10152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-53" y="3863200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616"/>
                </a:lnTo>
                <a:lnTo>
                  <a:pt x="77808" y="101455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-53" y="4297432"/>
            <a:ext cx="78105" cy="198755"/>
          </a:xfrm>
          <a:custGeom>
            <a:avLst/>
            <a:gdLst/>
            <a:ahLst/>
            <a:cxnLst/>
            <a:rect l="l" t="t" r="r" b="b"/>
            <a:pathLst>
              <a:path w="78105" h="198754">
                <a:moveTo>
                  <a:pt x="0" y="0"/>
                </a:moveTo>
                <a:lnTo>
                  <a:pt x="0" y="198257"/>
                </a:lnTo>
                <a:lnTo>
                  <a:pt x="77808" y="101455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-53" y="4729338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583"/>
                </a:lnTo>
                <a:lnTo>
                  <a:pt x="77808" y="101422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-53" y="5144630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583"/>
                </a:lnTo>
                <a:lnTo>
                  <a:pt x="77808" y="10152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-53" y="5578863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616"/>
                </a:lnTo>
                <a:lnTo>
                  <a:pt x="77808" y="101520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-53" y="6013096"/>
            <a:ext cx="78105" cy="198755"/>
          </a:xfrm>
          <a:custGeom>
            <a:avLst/>
            <a:gdLst/>
            <a:ahLst/>
            <a:cxnLst/>
            <a:rect l="l" t="t" r="r" b="b"/>
            <a:pathLst>
              <a:path w="78105" h="198754">
                <a:moveTo>
                  <a:pt x="0" y="0"/>
                </a:moveTo>
                <a:lnTo>
                  <a:pt x="0" y="198257"/>
                </a:lnTo>
                <a:lnTo>
                  <a:pt x="77808" y="101520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-53" y="6445001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59">
                <a:moveTo>
                  <a:pt x="0" y="0"/>
                </a:moveTo>
                <a:lnTo>
                  <a:pt x="0" y="200593"/>
                </a:lnTo>
                <a:lnTo>
                  <a:pt x="77808" y="101429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-53" y="217133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59">
                <a:moveTo>
                  <a:pt x="0" y="0"/>
                </a:moveTo>
                <a:lnTo>
                  <a:pt x="0" y="200517"/>
                </a:lnTo>
                <a:lnTo>
                  <a:pt x="77808" y="101422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-53" y="648940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59">
                <a:moveTo>
                  <a:pt x="0" y="0"/>
                </a:moveTo>
                <a:lnTo>
                  <a:pt x="0" y="200583"/>
                </a:lnTo>
                <a:lnTo>
                  <a:pt x="77808" y="101519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-53" y="1083172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59">
                <a:moveTo>
                  <a:pt x="0" y="0"/>
                </a:moveTo>
                <a:lnTo>
                  <a:pt x="0" y="200616"/>
                </a:lnTo>
                <a:lnTo>
                  <a:pt x="77808" y="10152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-53" y="1515046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616"/>
                </a:lnTo>
                <a:lnTo>
                  <a:pt x="77808" y="10381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-53" y="1932796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583"/>
                </a:lnTo>
                <a:lnTo>
                  <a:pt x="77808" y="101422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-53" y="2364668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616"/>
                </a:lnTo>
                <a:lnTo>
                  <a:pt x="77808" y="101455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-53" y="2798902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550"/>
                </a:lnTo>
                <a:lnTo>
                  <a:pt x="77808" y="101455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-53" y="3230709"/>
            <a:ext cx="78105" cy="198755"/>
          </a:xfrm>
          <a:custGeom>
            <a:avLst/>
            <a:gdLst/>
            <a:ahLst/>
            <a:cxnLst/>
            <a:rect l="l" t="t" r="r" b="b"/>
            <a:pathLst>
              <a:path w="78105" h="198754">
                <a:moveTo>
                  <a:pt x="0" y="0"/>
                </a:moveTo>
                <a:lnTo>
                  <a:pt x="0" y="198257"/>
                </a:lnTo>
                <a:lnTo>
                  <a:pt x="77808" y="10152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-53" y="3646066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616"/>
                </a:lnTo>
                <a:lnTo>
                  <a:pt x="77808" y="101455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-53" y="4077973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616"/>
                </a:lnTo>
                <a:lnTo>
                  <a:pt x="77808" y="10378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-53" y="4512205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616"/>
                </a:lnTo>
                <a:lnTo>
                  <a:pt x="77808" y="101455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-53" y="4946439"/>
            <a:ext cx="78105" cy="198755"/>
          </a:xfrm>
          <a:custGeom>
            <a:avLst/>
            <a:gdLst/>
            <a:ahLst/>
            <a:cxnLst/>
            <a:rect l="l" t="t" r="r" b="b"/>
            <a:pathLst>
              <a:path w="78105" h="198754">
                <a:moveTo>
                  <a:pt x="0" y="0"/>
                </a:moveTo>
                <a:lnTo>
                  <a:pt x="0" y="198191"/>
                </a:lnTo>
                <a:lnTo>
                  <a:pt x="77808" y="101455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-53" y="5361730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616"/>
                </a:lnTo>
                <a:lnTo>
                  <a:pt x="77808" y="10152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-53" y="5795996"/>
            <a:ext cx="78105" cy="198755"/>
          </a:xfrm>
          <a:custGeom>
            <a:avLst/>
            <a:gdLst/>
            <a:ahLst/>
            <a:cxnLst/>
            <a:rect l="l" t="t" r="r" b="b"/>
            <a:pathLst>
              <a:path w="78105" h="198754">
                <a:moveTo>
                  <a:pt x="0" y="0"/>
                </a:moveTo>
                <a:lnTo>
                  <a:pt x="0" y="198224"/>
                </a:lnTo>
                <a:lnTo>
                  <a:pt x="77808" y="101520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-53" y="6227869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616"/>
                </a:lnTo>
                <a:lnTo>
                  <a:pt x="77808" y="101455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-53" y="6662111"/>
            <a:ext cx="78105" cy="198755"/>
          </a:xfrm>
          <a:custGeom>
            <a:avLst/>
            <a:gdLst/>
            <a:ahLst/>
            <a:cxnLst/>
            <a:rect l="l" t="t" r="r" b="b"/>
            <a:pathLst>
              <a:path w="78105" h="198754">
                <a:moveTo>
                  <a:pt x="0" y="0"/>
                </a:moveTo>
                <a:lnTo>
                  <a:pt x="0" y="198247"/>
                </a:lnTo>
                <a:lnTo>
                  <a:pt x="77808" y="101442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9072562" y="68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382"/>
                </a:lnTo>
                <a:lnTo>
                  <a:pt x="71437" y="136180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9072562" y="434236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9072562" y="86610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3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9072562" y="1300374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47"/>
                </a:lnTo>
                <a:lnTo>
                  <a:pt x="71437" y="136246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9072562" y="1715732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9072562" y="2149965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9072562" y="2581871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382"/>
                </a:lnTo>
                <a:lnTo>
                  <a:pt x="71437" y="136159"/>
                </a:lnTo>
                <a:lnTo>
                  <a:pt x="71437" y="65730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9072562" y="3016005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19">
                <a:moveTo>
                  <a:pt x="0" y="0"/>
                </a:moveTo>
                <a:lnTo>
                  <a:pt x="0" y="198122"/>
                </a:lnTo>
                <a:lnTo>
                  <a:pt x="71437" y="135450"/>
                </a:lnTo>
                <a:lnTo>
                  <a:pt x="71437" y="65815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9072562" y="3429036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9072562" y="386326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9072562" y="4297501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122"/>
                </a:lnTo>
                <a:lnTo>
                  <a:pt x="71437" y="135386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9072562" y="4729407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47"/>
                </a:lnTo>
                <a:lnTo>
                  <a:pt x="71437" y="136182"/>
                </a:lnTo>
                <a:lnTo>
                  <a:pt x="71437" y="65730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9072562" y="514469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47"/>
                </a:lnTo>
                <a:lnTo>
                  <a:pt x="71437" y="136246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9072562" y="5578932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9072562" y="6013165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122"/>
                </a:lnTo>
                <a:lnTo>
                  <a:pt x="71437" y="135428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9072562" y="6445070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57"/>
                </a:lnTo>
                <a:lnTo>
                  <a:pt x="71437" y="136190"/>
                </a:lnTo>
                <a:lnTo>
                  <a:pt x="71437" y="6573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9072562" y="217202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381"/>
                </a:lnTo>
                <a:lnTo>
                  <a:pt x="71437" y="136158"/>
                </a:lnTo>
                <a:lnTo>
                  <a:pt x="71437" y="65730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9072562" y="64900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47"/>
                </a:lnTo>
                <a:lnTo>
                  <a:pt x="71437" y="136245"/>
                </a:lnTo>
                <a:lnTo>
                  <a:pt x="71437" y="65793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9072562" y="1083241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k object 67"/>
          <p:cNvSpPr/>
          <p:nvPr/>
        </p:nvSpPr>
        <p:spPr>
          <a:xfrm>
            <a:off x="9072562" y="1515117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7744"/>
                </a:lnTo>
                <a:lnTo>
                  <a:pt x="71437" y="67280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k object 68"/>
          <p:cNvSpPr/>
          <p:nvPr/>
        </p:nvSpPr>
        <p:spPr>
          <a:xfrm>
            <a:off x="9072562" y="1932865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47"/>
                </a:lnTo>
                <a:lnTo>
                  <a:pt x="71437" y="136182"/>
                </a:lnTo>
                <a:lnTo>
                  <a:pt x="71437" y="65730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k object 69"/>
          <p:cNvSpPr/>
          <p:nvPr/>
        </p:nvSpPr>
        <p:spPr>
          <a:xfrm>
            <a:off x="9072562" y="2364737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k object 70"/>
          <p:cNvSpPr/>
          <p:nvPr/>
        </p:nvSpPr>
        <p:spPr>
          <a:xfrm>
            <a:off x="9072562" y="2798971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14"/>
                </a:lnTo>
                <a:lnTo>
                  <a:pt x="71437" y="136191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k object 71"/>
          <p:cNvSpPr/>
          <p:nvPr/>
        </p:nvSpPr>
        <p:spPr>
          <a:xfrm>
            <a:off x="9072562" y="3230778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122"/>
                </a:lnTo>
                <a:lnTo>
                  <a:pt x="71437" y="135429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k object 72"/>
          <p:cNvSpPr/>
          <p:nvPr/>
        </p:nvSpPr>
        <p:spPr>
          <a:xfrm>
            <a:off x="9072562" y="3646135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k object 73"/>
          <p:cNvSpPr/>
          <p:nvPr/>
        </p:nvSpPr>
        <p:spPr>
          <a:xfrm>
            <a:off x="9072562" y="4078044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7723"/>
                </a:lnTo>
                <a:lnTo>
                  <a:pt x="71437" y="67259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k object 74"/>
          <p:cNvSpPr/>
          <p:nvPr/>
        </p:nvSpPr>
        <p:spPr>
          <a:xfrm>
            <a:off x="9072562" y="4512274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k object 75"/>
          <p:cNvSpPr/>
          <p:nvPr/>
        </p:nvSpPr>
        <p:spPr>
          <a:xfrm>
            <a:off x="9072562" y="4946508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056"/>
                </a:lnTo>
                <a:lnTo>
                  <a:pt x="71437" y="135363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k object 76"/>
          <p:cNvSpPr/>
          <p:nvPr/>
        </p:nvSpPr>
        <p:spPr>
          <a:xfrm>
            <a:off x="9072562" y="536179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k object 77"/>
          <p:cNvSpPr/>
          <p:nvPr/>
        </p:nvSpPr>
        <p:spPr>
          <a:xfrm>
            <a:off x="9072562" y="5796065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089"/>
                </a:lnTo>
                <a:lnTo>
                  <a:pt x="71437" y="13541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k object 78"/>
          <p:cNvSpPr/>
          <p:nvPr/>
        </p:nvSpPr>
        <p:spPr>
          <a:xfrm>
            <a:off x="9072562" y="6227938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k object 79"/>
          <p:cNvSpPr/>
          <p:nvPr/>
        </p:nvSpPr>
        <p:spPr>
          <a:xfrm>
            <a:off x="9072562" y="6662180"/>
            <a:ext cx="71755" cy="196215"/>
          </a:xfrm>
          <a:custGeom>
            <a:avLst/>
            <a:gdLst/>
            <a:ahLst/>
            <a:cxnLst/>
            <a:rect l="l" t="t" r="r" b="b"/>
            <a:pathLst>
              <a:path w="71754" h="196215">
                <a:moveTo>
                  <a:pt x="0" y="0"/>
                </a:moveTo>
                <a:lnTo>
                  <a:pt x="0" y="195818"/>
                </a:lnTo>
                <a:lnTo>
                  <a:pt x="2611" y="195818"/>
                </a:lnTo>
                <a:lnTo>
                  <a:pt x="71437" y="135374"/>
                </a:lnTo>
                <a:lnTo>
                  <a:pt x="71437" y="65743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540" y="272407"/>
            <a:ext cx="8376919" cy="6235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rgbClr val="FF3300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5539" y="2103339"/>
            <a:ext cx="7182484" cy="1755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822240" y="6591919"/>
            <a:ext cx="228600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eliang@cqu.edu.cn" TargetMode="External"/><Relationship Id="rId3" Type="http://schemas.openxmlformats.org/officeDocument/2006/relationships/image" Target="../media/image6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jpg"/><Relationship Id="rId9" Type="http://schemas.openxmlformats.org/officeDocument/2006/relationships/image" Target="../media/image39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60.png"/><Relationship Id="rId11" Type="http://schemas.openxmlformats.org/officeDocument/2006/relationships/image" Target="../media/image61.png"/><Relationship Id="rId12" Type="http://schemas.openxmlformats.org/officeDocument/2006/relationships/image" Target="../media/image62.png"/><Relationship Id="rId13" Type="http://schemas.openxmlformats.org/officeDocument/2006/relationships/image" Target="../media/image63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5" Type="http://schemas.openxmlformats.org/officeDocument/2006/relationships/image" Target="../media/image20.jpg"/><Relationship Id="rId6" Type="http://schemas.openxmlformats.org/officeDocument/2006/relationships/image" Target="../media/image21.jp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4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5.jp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631" y="2421211"/>
            <a:ext cx="6426835" cy="419734"/>
          </a:xfrm>
          <a:custGeom>
            <a:avLst/>
            <a:gdLst/>
            <a:ahLst/>
            <a:cxnLst/>
            <a:rect l="l" t="t" r="r" b="b"/>
            <a:pathLst>
              <a:path w="6426834" h="419735">
                <a:moveTo>
                  <a:pt x="6426732" y="0"/>
                </a:moveTo>
                <a:lnTo>
                  <a:pt x="148390" y="0"/>
                </a:lnTo>
                <a:lnTo>
                  <a:pt x="102240" y="12795"/>
                </a:lnTo>
                <a:lnTo>
                  <a:pt x="69259" y="23741"/>
                </a:lnTo>
                <a:lnTo>
                  <a:pt x="46173" y="34712"/>
                </a:lnTo>
                <a:lnTo>
                  <a:pt x="32980" y="44784"/>
                </a:lnTo>
                <a:lnTo>
                  <a:pt x="26384" y="52993"/>
                </a:lnTo>
                <a:lnTo>
                  <a:pt x="28033" y="61227"/>
                </a:lnTo>
                <a:lnTo>
                  <a:pt x="75855" y="84969"/>
                </a:lnTo>
                <a:lnTo>
                  <a:pt x="125304" y="95041"/>
                </a:lnTo>
                <a:lnTo>
                  <a:pt x="145092" y="97777"/>
                </a:lnTo>
                <a:lnTo>
                  <a:pt x="148390" y="97777"/>
                </a:lnTo>
                <a:lnTo>
                  <a:pt x="145092" y="100514"/>
                </a:lnTo>
                <a:lnTo>
                  <a:pt x="131900" y="104188"/>
                </a:lnTo>
                <a:lnTo>
                  <a:pt x="117082" y="109660"/>
                </a:lnTo>
                <a:lnTo>
                  <a:pt x="98943" y="116046"/>
                </a:lnTo>
                <a:lnTo>
                  <a:pt x="59364" y="134352"/>
                </a:lnTo>
                <a:lnTo>
                  <a:pt x="23086" y="159918"/>
                </a:lnTo>
                <a:lnTo>
                  <a:pt x="1648" y="191932"/>
                </a:lnTo>
                <a:lnTo>
                  <a:pt x="0" y="209288"/>
                </a:lnTo>
                <a:lnTo>
                  <a:pt x="6596" y="228481"/>
                </a:lnTo>
                <a:lnTo>
                  <a:pt x="23086" y="249486"/>
                </a:lnTo>
                <a:lnTo>
                  <a:pt x="51120" y="271440"/>
                </a:lnTo>
                <a:lnTo>
                  <a:pt x="90697" y="294269"/>
                </a:lnTo>
                <a:lnTo>
                  <a:pt x="145092" y="318956"/>
                </a:lnTo>
                <a:lnTo>
                  <a:pt x="148390" y="321693"/>
                </a:lnTo>
                <a:lnTo>
                  <a:pt x="85750" y="339965"/>
                </a:lnTo>
                <a:lnTo>
                  <a:pt x="57716" y="357356"/>
                </a:lnTo>
                <a:lnTo>
                  <a:pt x="52769" y="373804"/>
                </a:lnTo>
                <a:lnTo>
                  <a:pt x="67610" y="388429"/>
                </a:lnTo>
                <a:lnTo>
                  <a:pt x="90697" y="401196"/>
                </a:lnTo>
                <a:lnTo>
                  <a:pt x="118731" y="411261"/>
                </a:lnTo>
                <a:lnTo>
                  <a:pt x="140145" y="417677"/>
                </a:lnTo>
                <a:lnTo>
                  <a:pt x="148390" y="419501"/>
                </a:lnTo>
                <a:lnTo>
                  <a:pt x="6426732" y="419501"/>
                </a:lnTo>
                <a:lnTo>
                  <a:pt x="6426732" y="0"/>
                </a:lnTo>
                <a:close/>
              </a:path>
            </a:pathLst>
          </a:custGeom>
          <a:solidFill>
            <a:srgbClr val="FFF2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14532" y="2831561"/>
            <a:ext cx="6295390" cy="10160"/>
          </a:xfrm>
          <a:custGeom>
            <a:avLst/>
            <a:gdLst/>
            <a:ahLst/>
            <a:cxnLst/>
            <a:rect l="l" t="t" r="r" b="b"/>
            <a:pathLst>
              <a:path w="6295390" h="10160">
                <a:moveTo>
                  <a:pt x="16489" y="0"/>
                </a:moveTo>
                <a:lnTo>
                  <a:pt x="4946" y="2735"/>
                </a:lnTo>
                <a:lnTo>
                  <a:pt x="0" y="9151"/>
                </a:lnTo>
                <a:lnTo>
                  <a:pt x="706" y="10063"/>
                </a:lnTo>
                <a:lnTo>
                  <a:pt x="6294831" y="10063"/>
                </a:lnTo>
                <a:lnTo>
                  <a:pt x="6294831" y="911"/>
                </a:lnTo>
                <a:lnTo>
                  <a:pt x="21437" y="911"/>
                </a:lnTo>
                <a:lnTo>
                  <a:pt x="16489" y="0"/>
                </a:lnTo>
                <a:close/>
              </a:path>
              <a:path w="6295390" h="10160">
                <a:moveTo>
                  <a:pt x="6294831" y="0"/>
                </a:moveTo>
                <a:lnTo>
                  <a:pt x="16489" y="0"/>
                </a:lnTo>
                <a:lnTo>
                  <a:pt x="21437" y="911"/>
                </a:lnTo>
                <a:lnTo>
                  <a:pt x="6294831" y="911"/>
                </a:lnTo>
                <a:lnTo>
                  <a:pt x="62948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67789" y="2419350"/>
            <a:ext cx="178074" cy="422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1021" y="2425700"/>
            <a:ext cx="6269990" cy="0"/>
          </a:xfrm>
          <a:custGeom>
            <a:avLst/>
            <a:gdLst/>
            <a:ahLst/>
            <a:cxnLst/>
            <a:rect l="l" t="t" r="r" b="b"/>
            <a:pathLst>
              <a:path w="6269990" h="0">
                <a:moveTo>
                  <a:pt x="0" y="0"/>
                </a:moveTo>
                <a:lnTo>
                  <a:pt x="6269964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31021" y="2419985"/>
            <a:ext cx="6292850" cy="0"/>
          </a:xfrm>
          <a:custGeom>
            <a:avLst/>
            <a:gdLst/>
            <a:ahLst/>
            <a:cxnLst/>
            <a:rect l="l" t="t" r="r" b="b"/>
            <a:pathLst>
              <a:path w="6292850" h="0">
                <a:moveTo>
                  <a:pt x="0" y="0"/>
                </a:moveTo>
                <a:lnTo>
                  <a:pt x="629262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92872" y="2419350"/>
            <a:ext cx="1065377" cy="4231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5071" y="2582979"/>
            <a:ext cx="272415" cy="92710"/>
          </a:xfrm>
          <a:custGeom>
            <a:avLst/>
            <a:gdLst/>
            <a:ahLst/>
            <a:cxnLst/>
            <a:rect l="l" t="t" r="r" b="b"/>
            <a:pathLst>
              <a:path w="272415" h="92710">
                <a:moveTo>
                  <a:pt x="225947" y="0"/>
                </a:moveTo>
                <a:lnTo>
                  <a:pt x="224298" y="0"/>
                </a:lnTo>
                <a:lnTo>
                  <a:pt x="217701" y="911"/>
                </a:lnTo>
                <a:lnTo>
                  <a:pt x="207807" y="1824"/>
                </a:lnTo>
                <a:lnTo>
                  <a:pt x="191317" y="3648"/>
                </a:lnTo>
                <a:lnTo>
                  <a:pt x="112176" y="14632"/>
                </a:lnTo>
                <a:lnTo>
                  <a:pt x="72606" y="19193"/>
                </a:lnTo>
                <a:lnTo>
                  <a:pt x="37923" y="24665"/>
                </a:lnTo>
                <a:lnTo>
                  <a:pt x="14839" y="31988"/>
                </a:lnTo>
                <a:lnTo>
                  <a:pt x="3298" y="38374"/>
                </a:lnTo>
                <a:lnTo>
                  <a:pt x="0" y="44784"/>
                </a:lnTo>
                <a:lnTo>
                  <a:pt x="3298" y="51169"/>
                </a:lnTo>
                <a:lnTo>
                  <a:pt x="49521" y="65801"/>
                </a:lnTo>
                <a:lnTo>
                  <a:pt x="105582" y="74010"/>
                </a:lnTo>
                <a:lnTo>
                  <a:pt x="140208" y="79509"/>
                </a:lnTo>
                <a:lnTo>
                  <a:pt x="171535" y="84070"/>
                </a:lnTo>
                <a:lnTo>
                  <a:pt x="199562" y="88630"/>
                </a:lnTo>
                <a:lnTo>
                  <a:pt x="225947" y="92304"/>
                </a:lnTo>
                <a:lnTo>
                  <a:pt x="252331" y="77684"/>
                </a:lnTo>
                <a:lnTo>
                  <a:pt x="239139" y="58466"/>
                </a:lnTo>
                <a:lnTo>
                  <a:pt x="245735" y="54818"/>
                </a:lnTo>
                <a:lnTo>
                  <a:pt x="258928" y="44784"/>
                </a:lnTo>
                <a:lnTo>
                  <a:pt x="270471" y="33813"/>
                </a:lnTo>
                <a:lnTo>
                  <a:pt x="272120" y="23754"/>
                </a:lnTo>
                <a:lnTo>
                  <a:pt x="262226" y="16456"/>
                </a:lnTo>
                <a:lnTo>
                  <a:pt x="247384" y="8209"/>
                </a:lnTo>
                <a:lnTo>
                  <a:pt x="232543" y="2736"/>
                </a:lnTo>
                <a:lnTo>
                  <a:pt x="2259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3208" y="2599435"/>
            <a:ext cx="250825" cy="31115"/>
          </a:xfrm>
          <a:custGeom>
            <a:avLst/>
            <a:gdLst/>
            <a:ahLst/>
            <a:cxnLst/>
            <a:rect l="l" t="t" r="r" b="b"/>
            <a:pathLst>
              <a:path w="250825" h="31114">
                <a:moveTo>
                  <a:pt x="232585" y="27390"/>
                </a:moveTo>
                <a:lnTo>
                  <a:pt x="47872" y="27390"/>
                </a:lnTo>
                <a:lnTo>
                  <a:pt x="82498" y="28327"/>
                </a:lnTo>
                <a:lnTo>
                  <a:pt x="122070" y="28327"/>
                </a:lnTo>
                <a:lnTo>
                  <a:pt x="192968" y="30152"/>
                </a:lnTo>
                <a:lnTo>
                  <a:pt x="216055" y="31064"/>
                </a:lnTo>
                <a:lnTo>
                  <a:pt x="224300" y="31064"/>
                </a:lnTo>
                <a:lnTo>
                  <a:pt x="230896" y="28327"/>
                </a:lnTo>
                <a:lnTo>
                  <a:pt x="232585" y="27390"/>
                </a:lnTo>
                <a:close/>
              </a:path>
              <a:path w="250825" h="31114">
                <a:moveTo>
                  <a:pt x="237492" y="0"/>
                </a:moveTo>
                <a:lnTo>
                  <a:pt x="6593" y="18268"/>
                </a:lnTo>
                <a:lnTo>
                  <a:pt x="4944" y="20092"/>
                </a:lnTo>
                <a:lnTo>
                  <a:pt x="0" y="24653"/>
                </a:lnTo>
                <a:lnTo>
                  <a:pt x="0" y="28327"/>
                </a:lnTo>
                <a:lnTo>
                  <a:pt x="6593" y="28327"/>
                </a:lnTo>
                <a:lnTo>
                  <a:pt x="21490" y="27390"/>
                </a:lnTo>
                <a:lnTo>
                  <a:pt x="232585" y="27390"/>
                </a:lnTo>
                <a:lnTo>
                  <a:pt x="244088" y="21004"/>
                </a:lnTo>
                <a:lnTo>
                  <a:pt x="250685" y="10946"/>
                </a:lnTo>
                <a:lnTo>
                  <a:pt x="2374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91018" y="2421211"/>
            <a:ext cx="940435" cy="419734"/>
          </a:xfrm>
          <a:custGeom>
            <a:avLst/>
            <a:gdLst/>
            <a:ahLst/>
            <a:cxnLst/>
            <a:rect l="l" t="t" r="r" b="b"/>
            <a:pathLst>
              <a:path w="940435" h="419735">
                <a:moveTo>
                  <a:pt x="940003" y="0"/>
                </a:moveTo>
                <a:lnTo>
                  <a:pt x="928460" y="913"/>
                </a:lnTo>
                <a:lnTo>
                  <a:pt x="0" y="161767"/>
                </a:lnTo>
                <a:lnTo>
                  <a:pt x="6596" y="164504"/>
                </a:lnTo>
                <a:lnTo>
                  <a:pt x="21437" y="169976"/>
                </a:lnTo>
                <a:lnTo>
                  <a:pt x="36279" y="178224"/>
                </a:lnTo>
                <a:lnTo>
                  <a:pt x="46173" y="185521"/>
                </a:lnTo>
                <a:lnTo>
                  <a:pt x="44524" y="195581"/>
                </a:lnTo>
                <a:lnTo>
                  <a:pt x="32981" y="206551"/>
                </a:lnTo>
                <a:lnTo>
                  <a:pt x="19788" y="216585"/>
                </a:lnTo>
                <a:lnTo>
                  <a:pt x="13192" y="220234"/>
                </a:lnTo>
                <a:lnTo>
                  <a:pt x="26384" y="239452"/>
                </a:lnTo>
                <a:lnTo>
                  <a:pt x="0" y="254072"/>
                </a:lnTo>
                <a:lnTo>
                  <a:pt x="916917" y="418589"/>
                </a:lnTo>
                <a:lnTo>
                  <a:pt x="940003" y="419501"/>
                </a:lnTo>
                <a:lnTo>
                  <a:pt x="931758" y="417677"/>
                </a:lnTo>
                <a:lnTo>
                  <a:pt x="910343" y="411261"/>
                </a:lnTo>
                <a:lnTo>
                  <a:pt x="883959" y="401196"/>
                </a:lnTo>
                <a:lnTo>
                  <a:pt x="859223" y="389340"/>
                </a:lnTo>
                <a:lnTo>
                  <a:pt x="846030" y="374717"/>
                </a:lnTo>
                <a:lnTo>
                  <a:pt x="849328" y="357356"/>
                </a:lnTo>
                <a:lnTo>
                  <a:pt x="879011" y="339965"/>
                </a:lnTo>
                <a:lnTo>
                  <a:pt x="940003" y="321693"/>
                </a:lnTo>
                <a:lnTo>
                  <a:pt x="885607" y="297037"/>
                </a:lnTo>
                <a:lnTo>
                  <a:pt x="844382" y="273265"/>
                </a:lnTo>
                <a:lnTo>
                  <a:pt x="816348" y="250398"/>
                </a:lnTo>
                <a:lnTo>
                  <a:pt x="799857" y="229393"/>
                </a:lnTo>
                <a:lnTo>
                  <a:pt x="791612" y="209288"/>
                </a:lnTo>
                <a:lnTo>
                  <a:pt x="793260" y="190994"/>
                </a:lnTo>
                <a:lnTo>
                  <a:pt x="814698" y="159006"/>
                </a:lnTo>
                <a:lnTo>
                  <a:pt x="852627" y="132528"/>
                </a:lnTo>
                <a:lnTo>
                  <a:pt x="893852" y="113309"/>
                </a:lnTo>
                <a:lnTo>
                  <a:pt x="911993" y="106925"/>
                </a:lnTo>
                <a:lnTo>
                  <a:pt x="926811" y="101451"/>
                </a:lnTo>
                <a:lnTo>
                  <a:pt x="940003" y="97777"/>
                </a:lnTo>
                <a:lnTo>
                  <a:pt x="936704" y="97777"/>
                </a:lnTo>
                <a:lnTo>
                  <a:pt x="928460" y="96865"/>
                </a:lnTo>
                <a:lnTo>
                  <a:pt x="916917" y="95041"/>
                </a:lnTo>
                <a:lnTo>
                  <a:pt x="902098" y="92304"/>
                </a:lnTo>
                <a:lnTo>
                  <a:pt x="883959" y="89568"/>
                </a:lnTo>
                <a:lnTo>
                  <a:pt x="836136" y="75848"/>
                </a:lnTo>
                <a:lnTo>
                  <a:pt x="817996" y="53906"/>
                </a:lnTo>
                <a:lnTo>
                  <a:pt x="824593" y="45697"/>
                </a:lnTo>
                <a:lnTo>
                  <a:pt x="837785" y="35624"/>
                </a:lnTo>
                <a:lnTo>
                  <a:pt x="860871" y="24653"/>
                </a:lnTo>
                <a:lnTo>
                  <a:pt x="893852" y="12795"/>
                </a:lnTo>
                <a:lnTo>
                  <a:pt x="940003" y="0"/>
                </a:lnTo>
                <a:close/>
              </a:path>
            </a:pathLst>
          </a:custGeom>
          <a:solidFill>
            <a:srgbClr val="DDB7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6071" y="2667049"/>
            <a:ext cx="937260" cy="174625"/>
          </a:xfrm>
          <a:custGeom>
            <a:avLst/>
            <a:gdLst/>
            <a:ahLst/>
            <a:cxnLst/>
            <a:rect l="l" t="t" r="r" b="b"/>
            <a:pathLst>
              <a:path w="937260" h="174625">
                <a:moveTo>
                  <a:pt x="9894" y="0"/>
                </a:moveTo>
                <a:lnTo>
                  <a:pt x="0" y="16443"/>
                </a:lnTo>
                <a:lnTo>
                  <a:pt x="881357" y="174575"/>
                </a:lnTo>
                <a:lnTo>
                  <a:pt x="936705" y="174575"/>
                </a:lnTo>
                <a:lnTo>
                  <a:pt x="936705" y="169071"/>
                </a:lnTo>
                <a:lnTo>
                  <a:pt x="926810" y="164511"/>
                </a:lnTo>
                <a:lnTo>
                  <a:pt x="9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67789" y="2419350"/>
            <a:ext cx="179722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76177" y="2419350"/>
            <a:ext cx="946785" cy="172085"/>
          </a:xfrm>
          <a:custGeom>
            <a:avLst/>
            <a:gdLst/>
            <a:ahLst/>
            <a:cxnLst/>
            <a:rect l="l" t="t" r="r" b="b"/>
            <a:pathLst>
              <a:path w="946785" h="172085">
                <a:moveTo>
                  <a:pt x="942196" y="0"/>
                </a:moveTo>
                <a:lnTo>
                  <a:pt x="908418" y="0"/>
                </a:lnTo>
                <a:lnTo>
                  <a:pt x="11543" y="155394"/>
                </a:lnTo>
                <a:lnTo>
                  <a:pt x="6872" y="170058"/>
                </a:lnTo>
                <a:lnTo>
                  <a:pt x="18139" y="171838"/>
                </a:lnTo>
                <a:lnTo>
                  <a:pt x="23086" y="156306"/>
                </a:lnTo>
                <a:lnTo>
                  <a:pt x="107791" y="156306"/>
                </a:lnTo>
                <a:lnTo>
                  <a:pt x="946599" y="10984"/>
                </a:lnTo>
                <a:lnTo>
                  <a:pt x="942196" y="0"/>
                </a:lnTo>
                <a:close/>
              </a:path>
              <a:path w="946785" h="172085">
                <a:moveTo>
                  <a:pt x="107791" y="156306"/>
                </a:moveTo>
                <a:lnTo>
                  <a:pt x="23086" y="156306"/>
                </a:lnTo>
                <a:lnTo>
                  <a:pt x="18139" y="171838"/>
                </a:lnTo>
                <a:lnTo>
                  <a:pt x="107791" y="156306"/>
                </a:lnTo>
                <a:close/>
              </a:path>
              <a:path w="946785" h="172085">
                <a:moveTo>
                  <a:pt x="11543" y="155394"/>
                </a:moveTo>
                <a:lnTo>
                  <a:pt x="1648" y="159043"/>
                </a:lnTo>
                <a:lnTo>
                  <a:pt x="0" y="164541"/>
                </a:lnTo>
                <a:lnTo>
                  <a:pt x="6596" y="170014"/>
                </a:lnTo>
                <a:lnTo>
                  <a:pt x="6872" y="170058"/>
                </a:lnTo>
                <a:lnTo>
                  <a:pt x="11543" y="155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4528" y="2575656"/>
            <a:ext cx="77505" cy="1087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73598" y="2708184"/>
            <a:ext cx="521334" cy="45720"/>
          </a:xfrm>
          <a:custGeom>
            <a:avLst/>
            <a:gdLst/>
            <a:ahLst/>
            <a:cxnLst/>
            <a:rect l="l" t="t" r="r" b="b"/>
            <a:pathLst>
              <a:path w="521334" h="45719">
                <a:moveTo>
                  <a:pt x="118777" y="0"/>
                </a:moveTo>
                <a:lnTo>
                  <a:pt x="77551" y="0"/>
                </a:lnTo>
                <a:lnTo>
                  <a:pt x="42943" y="2736"/>
                </a:lnTo>
                <a:lnTo>
                  <a:pt x="16490" y="8208"/>
                </a:lnTo>
                <a:lnTo>
                  <a:pt x="0" y="19184"/>
                </a:lnTo>
                <a:lnTo>
                  <a:pt x="6596" y="32895"/>
                </a:lnTo>
                <a:lnTo>
                  <a:pt x="31400" y="45695"/>
                </a:lnTo>
                <a:lnTo>
                  <a:pt x="44593" y="36544"/>
                </a:lnTo>
                <a:lnTo>
                  <a:pt x="26384" y="25599"/>
                </a:lnTo>
                <a:lnTo>
                  <a:pt x="23086" y="21007"/>
                </a:lnTo>
                <a:lnTo>
                  <a:pt x="26384" y="19184"/>
                </a:lnTo>
                <a:lnTo>
                  <a:pt x="46242" y="15535"/>
                </a:lnTo>
                <a:lnTo>
                  <a:pt x="77551" y="12799"/>
                </a:lnTo>
                <a:lnTo>
                  <a:pt x="374402" y="12799"/>
                </a:lnTo>
                <a:lnTo>
                  <a:pt x="270466" y="5472"/>
                </a:lnTo>
                <a:lnTo>
                  <a:pt x="217720" y="2736"/>
                </a:lnTo>
                <a:lnTo>
                  <a:pt x="166599" y="911"/>
                </a:lnTo>
                <a:lnTo>
                  <a:pt x="118777" y="0"/>
                </a:lnTo>
                <a:close/>
              </a:path>
              <a:path w="521334" h="45719">
                <a:moveTo>
                  <a:pt x="374402" y="12799"/>
                </a:moveTo>
                <a:lnTo>
                  <a:pt x="118777" y="12799"/>
                </a:lnTo>
                <a:lnTo>
                  <a:pt x="166599" y="13710"/>
                </a:lnTo>
                <a:lnTo>
                  <a:pt x="217720" y="15535"/>
                </a:lnTo>
                <a:lnTo>
                  <a:pt x="270466" y="18272"/>
                </a:lnTo>
                <a:lnTo>
                  <a:pt x="460153" y="31983"/>
                </a:lnTo>
                <a:lnTo>
                  <a:pt x="511273" y="36544"/>
                </a:lnTo>
                <a:lnTo>
                  <a:pt x="517869" y="37456"/>
                </a:lnTo>
                <a:lnTo>
                  <a:pt x="521167" y="24687"/>
                </a:lnTo>
                <a:lnTo>
                  <a:pt x="514571" y="23743"/>
                </a:lnTo>
                <a:lnTo>
                  <a:pt x="463451" y="19184"/>
                </a:lnTo>
                <a:lnTo>
                  <a:pt x="420576" y="16447"/>
                </a:lnTo>
                <a:lnTo>
                  <a:pt x="374402" y="12799"/>
                </a:lnTo>
                <a:close/>
              </a:path>
            </a:pathLst>
          </a:custGeom>
          <a:solidFill>
            <a:srgbClr val="A53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36899" y="2751145"/>
            <a:ext cx="287020" cy="37465"/>
          </a:xfrm>
          <a:custGeom>
            <a:avLst/>
            <a:gdLst/>
            <a:ahLst/>
            <a:cxnLst/>
            <a:rect l="l" t="t" r="r" b="b"/>
            <a:pathLst>
              <a:path w="287019" h="37464">
                <a:moveTo>
                  <a:pt x="197214" y="12800"/>
                </a:moveTo>
                <a:lnTo>
                  <a:pt x="49471" y="12800"/>
                </a:lnTo>
                <a:lnTo>
                  <a:pt x="72558" y="13710"/>
                </a:lnTo>
                <a:lnTo>
                  <a:pt x="123655" y="17359"/>
                </a:lnTo>
                <a:lnTo>
                  <a:pt x="151689" y="20096"/>
                </a:lnTo>
                <a:lnTo>
                  <a:pt x="207802" y="27423"/>
                </a:lnTo>
                <a:lnTo>
                  <a:pt x="232538" y="30159"/>
                </a:lnTo>
                <a:lnTo>
                  <a:pt x="252327" y="32895"/>
                </a:lnTo>
                <a:lnTo>
                  <a:pt x="268817" y="35631"/>
                </a:lnTo>
                <a:lnTo>
                  <a:pt x="280360" y="36544"/>
                </a:lnTo>
                <a:lnTo>
                  <a:pt x="283658" y="37456"/>
                </a:lnTo>
                <a:lnTo>
                  <a:pt x="286957" y="24655"/>
                </a:lnTo>
                <a:lnTo>
                  <a:pt x="283658" y="23743"/>
                </a:lnTo>
                <a:lnTo>
                  <a:pt x="272115" y="22832"/>
                </a:lnTo>
                <a:lnTo>
                  <a:pt x="255626" y="20096"/>
                </a:lnTo>
                <a:lnTo>
                  <a:pt x="235836" y="17359"/>
                </a:lnTo>
                <a:lnTo>
                  <a:pt x="211101" y="14622"/>
                </a:lnTo>
                <a:lnTo>
                  <a:pt x="197214" y="12800"/>
                </a:lnTo>
                <a:close/>
              </a:path>
              <a:path w="287019" h="37464">
                <a:moveTo>
                  <a:pt x="49471" y="0"/>
                </a:moveTo>
                <a:lnTo>
                  <a:pt x="31331" y="0"/>
                </a:lnTo>
                <a:lnTo>
                  <a:pt x="14841" y="2735"/>
                </a:lnTo>
                <a:lnTo>
                  <a:pt x="0" y="9119"/>
                </a:lnTo>
                <a:lnTo>
                  <a:pt x="3298" y="19183"/>
                </a:lnTo>
                <a:lnTo>
                  <a:pt x="14841" y="27423"/>
                </a:lnTo>
                <a:lnTo>
                  <a:pt x="31331" y="18271"/>
                </a:lnTo>
                <a:lnTo>
                  <a:pt x="23086" y="13710"/>
                </a:lnTo>
                <a:lnTo>
                  <a:pt x="21437" y="13710"/>
                </a:lnTo>
                <a:lnTo>
                  <a:pt x="23086" y="12800"/>
                </a:lnTo>
                <a:lnTo>
                  <a:pt x="197214" y="12800"/>
                </a:lnTo>
                <a:lnTo>
                  <a:pt x="154987" y="7294"/>
                </a:lnTo>
                <a:lnTo>
                  <a:pt x="126953" y="4560"/>
                </a:lnTo>
                <a:lnTo>
                  <a:pt x="97271" y="2735"/>
                </a:lnTo>
                <a:lnTo>
                  <a:pt x="72558" y="911"/>
                </a:lnTo>
                <a:lnTo>
                  <a:pt x="49471" y="0"/>
                </a:lnTo>
                <a:close/>
              </a:path>
              <a:path w="287019" h="37464">
                <a:moveTo>
                  <a:pt x="23086" y="12800"/>
                </a:moveTo>
                <a:lnTo>
                  <a:pt x="21437" y="13710"/>
                </a:lnTo>
                <a:lnTo>
                  <a:pt x="23086" y="13559"/>
                </a:lnTo>
                <a:lnTo>
                  <a:pt x="23086" y="12800"/>
                </a:lnTo>
                <a:close/>
              </a:path>
              <a:path w="287019" h="37464">
                <a:moveTo>
                  <a:pt x="23086" y="13559"/>
                </a:moveTo>
                <a:lnTo>
                  <a:pt x="21437" y="13710"/>
                </a:lnTo>
                <a:lnTo>
                  <a:pt x="23086" y="13710"/>
                </a:lnTo>
                <a:lnTo>
                  <a:pt x="23086" y="13559"/>
                </a:lnTo>
                <a:close/>
              </a:path>
              <a:path w="287019" h="37464">
                <a:moveTo>
                  <a:pt x="31331" y="12800"/>
                </a:moveTo>
                <a:lnTo>
                  <a:pt x="23086" y="12800"/>
                </a:lnTo>
                <a:lnTo>
                  <a:pt x="23086" y="13559"/>
                </a:lnTo>
                <a:lnTo>
                  <a:pt x="31331" y="12800"/>
                </a:lnTo>
                <a:close/>
              </a:path>
            </a:pathLst>
          </a:custGeom>
          <a:solidFill>
            <a:srgbClr val="A53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18041" y="2647868"/>
            <a:ext cx="656590" cy="52705"/>
          </a:xfrm>
          <a:custGeom>
            <a:avLst/>
            <a:gdLst/>
            <a:ahLst/>
            <a:cxnLst/>
            <a:rect l="l" t="t" r="r" b="b"/>
            <a:pathLst>
              <a:path w="656590" h="52705">
                <a:moveTo>
                  <a:pt x="375983" y="0"/>
                </a:moveTo>
                <a:lnTo>
                  <a:pt x="313342" y="0"/>
                </a:lnTo>
                <a:lnTo>
                  <a:pt x="250609" y="911"/>
                </a:lnTo>
                <a:lnTo>
                  <a:pt x="191266" y="2736"/>
                </a:lnTo>
                <a:lnTo>
                  <a:pt x="136848" y="5473"/>
                </a:lnTo>
                <a:lnTo>
                  <a:pt x="89025" y="9121"/>
                </a:lnTo>
                <a:lnTo>
                  <a:pt x="49471" y="15532"/>
                </a:lnTo>
                <a:lnTo>
                  <a:pt x="0" y="37448"/>
                </a:lnTo>
                <a:lnTo>
                  <a:pt x="4947" y="52081"/>
                </a:lnTo>
                <a:lnTo>
                  <a:pt x="24735" y="46608"/>
                </a:lnTo>
                <a:lnTo>
                  <a:pt x="23086" y="39311"/>
                </a:lnTo>
                <a:lnTo>
                  <a:pt x="31331" y="34712"/>
                </a:lnTo>
                <a:lnTo>
                  <a:pt x="92323" y="21917"/>
                </a:lnTo>
                <a:lnTo>
                  <a:pt x="136848" y="18268"/>
                </a:lnTo>
                <a:lnTo>
                  <a:pt x="191266" y="15532"/>
                </a:lnTo>
                <a:lnTo>
                  <a:pt x="250609" y="13708"/>
                </a:lnTo>
                <a:lnTo>
                  <a:pt x="313342" y="12795"/>
                </a:lnTo>
                <a:lnTo>
                  <a:pt x="656343" y="12795"/>
                </a:lnTo>
                <a:lnTo>
                  <a:pt x="656343" y="6385"/>
                </a:lnTo>
                <a:lnTo>
                  <a:pt x="648098" y="6385"/>
                </a:lnTo>
                <a:lnTo>
                  <a:pt x="626661" y="5473"/>
                </a:lnTo>
                <a:lnTo>
                  <a:pt x="592053" y="4560"/>
                </a:lnTo>
                <a:lnTo>
                  <a:pt x="547461" y="2736"/>
                </a:lnTo>
                <a:lnTo>
                  <a:pt x="375983" y="0"/>
                </a:lnTo>
                <a:close/>
              </a:path>
              <a:path w="656590" h="52705">
                <a:moveTo>
                  <a:pt x="656343" y="12795"/>
                </a:moveTo>
                <a:lnTo>
                  <a:pt x="375983" y="12795"/>
                </a:lnTo>
                <a:lnTo>
                  <a:pt x="547461" y="15532"/>
                </a:lnTo>
                <a:lnTo>
                  <a:pt x="592053" y="17355"/>
                </a:lnTo>
                <a:lnTo>
                  <a:pt x="626661" y="18268"/>
                </a:lnTo>
                <a:lnTo>
                  <a:pt x="648098" y="19180"/>
                </a:lnTo>
                <a:lnTo>
                  <a:pt x="656343" y="19180"/>
                </a:lnTo>
                <a:lnTo>
                  <a:pt x="656343" y="12795"/>
                </a:lnTo>
                <a:close/>
              </a:path>
            </a:pathLst>
          </a:custGeom>
          <a:solidFill>
            <a:srgbClr val="A53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19052" y="2576569"/>
            <a:ext cx="770255" cy="78105"/>
          </a:xfrm>
          <a:custGeom>
            <a:avLst/>
            <a:gdLst/>
            <a:ahLst/>
            <a:cxnLst/>
            <a:rect l="l" t="t" r="r" b="b"/>
            <a:pathLst>
              <a:path w="770255" h="78105">
                <a:moveTo>
                  <a:pt x="770174" y="0"/>
                </a:moveTo>
                <a:lnTo>
                  <a:pt x="695990" y="0"/>
                </a:lnTo>
                <a:lnTo>
                  <a:pt x="514549" y="2735"/>
                </a:lnTo>
                <a:lnTo>
                  <a:pt x="369386" y="8234"/>
                </a:lnTo>
                <a:lnTo>
                  <a:pt x="225942" y="15530"/>
                </a:lnTo>
                <a:lnTo>
                  <a:pt x="159980" y="21042"/>
                </a:lnTo>
                <a:lnTo>
                  <a:pt x="103935" y="28340"/>
                </a:lnTo>
                <a:lnTo>
                  <a:pt x="56067" y="36574"/>
                </a:lnTo>
                <a:lnTo>
                  <a:pt x="0" y="60316"/>
                </a:lnTo>
                <a:lnTo>
                  <a:pt x="0" y="77684"/>
                </a:lnTo>
                <a:lnTo>
                  <a:pt x="19788" y="72210"/>
                </a:lnTo>
                <a:lnTo>
                  <a:pt x="19788" y="63963"/>
                </a:lnTo>
                <a:lnTo>
                  <a:pt x="32981" y="57579"/>
                </a:lnTo>
                <a:lnTo>
                  <a:pt x="107233" y="41135"/>
                </a:lnTo>
                <a:lnTo>
                  <a:pt x="163278" y="33812"/>
                </a:lnTo>
                <a:lnTo>
                  <a:pt x="225942" y="28340"/>
                </a:lnTo>
                <a:lnTo>
                  <a:pt x="369386" y="21042"/>
                </a:lnTo>
                <a:lnTo>
                  <a:pt x="514549" y="15530"/>
                </a:lnTo>
                <a:lnTo>
                  <a:pt x="695990" y="12795"/>
                </a:lnTo>
                <a:lnTo>
                  <a:pt x="770174" y="12795"/>
                </a:lnTo>
                <a:lnTo>
                  <a:pt x="770174" y="0"/>
                </a:lnTo>
                <a:close/>
              </a:path>
            </a:pathLst>
          </a:custGeom>
          <a:solidFill>
            <a:srgbClr val="A53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20851" y="2522188"/>
            <a:ext cx="524510" cy="0"/>
          </a:xfrm>
          <a:custGeom>
            <a:avLst/>
            <a:gdLst/>
            <a:ahLst/>
            <a:cxnLst/>
            <a:rect l="l" t="t" r="r" b="b"/>
            <a:pathLst>
              <a:path w="524510" h="0">
                <a:moveTo>
                  <a:pt x="0" y="0"/>
                </a:moveTo>
                <a:lnTo>
                  <a:pt x="524442" y="0"/>
                </a:lnTo>
              </a:path>
            </a:pathLst>
          </a:custGeom>
          <a:ln w="32014">
            <a:solidFill>
              <a:srgbClr val="A53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849115" y="2442038"/>
            <a:ext cx="1520825" cy="3098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50" spc="-50" b="1" i="1">
                <a:solidFill>
                  <a:srgbClr val="0000FF"/>
                </a:solidFill>
                <a:latin typeface="宋体"/>
                <a:cs typeface="宋体"/>
              </a:rPr>
              <a:t>重庆大</a:t>
            </a:r>
            <a:r>
              <a:rPr dirty="0" sz="1850" spc="-60" b="1" i="1">
                <a:solidFill>
                  <a:srgbClr val="0000FF"/>
                </a:solidFill>
                <a:latin typeface="宋体"/>
                <a:cs typeface="宋体"/>
              </a:rPr>
              <a:t>学</a:t>
            </a:r>
            <a:r>
              <a:rPr dirty="0" sz="1850" spc="-95" b="1" i="1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z="1850" spc="-50" b="1" i="1">
                <a:solidFill>
                  <a:srgbClr val="0000FF"/>
                </a:solidFill>
                <a:latin typeface="宋体"/>
                <a:cs typeface="宋体"/>
              </a:rPr>
              <a:t>葛亮</a:t>
            </a:r>
            <a:endParaRPr sz="1850">
              <a:latin typeface="宋体"/>
              <a:cs typeface="宋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4762"/>
            <a:ext cx="1562100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433637" y="1390048"/>
            <a:ext cx="4231005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976120" algn="l"/>
              </a:tabLst>
            </a:pPr>
            <a:r>
              <a:rPr dirty="0" sz="4300" spc="90"/>
              <a:t>第</a:t>
            </a:r>
            <a:r>
              <a:rPr dirty="0" sz="4300" spc="40"/>
              <a:t>1</a:t>
            </a:r>
            <a:r>
              <a:rPr dirty="0" sz="4300" spc="80"/>
              <a:t>章</a:t>
            </a:r>
            <a:r>
              <a:rPr dirty="0" sz="4300"/>
              <a:t>	</a:t>
            </a:r>
            <a:r>
              <a:rPr dirty="0" sz="4300" spc="90"/>
              <a:t>编译概述</a:t>
            </a:r>
            <a:endParaRPr sz="4300"/>
          </a:p>
        </p:txBody>
      </p:sp>
      <p:sp>
        <p:nvSpPr>
          <p:cNvPr id="23" name="object 23"/>
          <p:cNvSpPr txBox="1"/>
          <p:nvPr/>
        </p:nvSpPr>
        <p:spPr>
          <a:xfrm>
            <a:off x="1245552" y="3975250"/>
            <a:ext cx="5542280" cy="134556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2350" spc="50" b="1">
                <a:latin typeface="黑体"/>
                <a:cs typeface="黑体"/>
              </a:rPr>
              <a:t>知识点：翻译、解释、编译</a:t>
            </a:r>
            <a:endParaRPr sz="2350">
              <a:latin typeface="黑体"/>
              <a:cs typeface="黑体"/>
            </a:endParaRPr>
          </a:p>
          <a:p>
            <a:pPr marL="1239520" marR="5080">
              <a:lnSpc>
                <a:spcPct val="120000"/>
              </a:lnSpc>
              <a:spcBef>
                <a:spcPts val="120"/>
              </a:spcBef>
            </a:pPr>
            <a:r>
              <a:rPr dirty="0" sz="2350" spc="45" b="1">
                <a:latin typeface="黑体"/>
                <a:cs typeface="黑体"/>
              </a:rPr>
              <a:t>编译的阶段、任务、及典型结构 </a:t>
            </a:r>
            <a:r>
              <a:rPr dirty="0" sz="2350" spc="50" b="1">
                <a:latin typeface="黑体"/>
                <a:cs typeface="黑体"/>
              </a:rPr>
              <a:t>编译程序的伙伴工具</a:t>
            </a:r>
            <a:endParaRPr sz="23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22240" y="6500932"/>
            <a:ext cx="229870" cy="29464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620"/>
              </a:spcBef>
            </a:pPr>
            <a:fld id="{81D60167-4931-47E6-BA6A-407CBD079E47}" type="slidenum">
              <a:rPr dirty="0" sz="1400">
                <a:latin typeface="黑体"/>
                <a:cs typeface="黑体"/>
              </a:rPr>
              <a:t>10</a:t>
            </a:fld>
            <a:endParaRPr sz="14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410210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一、程序设计语言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307340" y="1183198"/>
            <a:ext cx="1993900" cy="141033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solidFill>
                  <a:srgbClr val="3333FF"/>
                </a:solidFill>
                <a:latin typeface="黑体"/>
                <a:cs typeface="黑体"/>
              </a:rPr>
              <a:t>低级语言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机器语言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6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符号语言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3814" y="2205438"/>
            <a:ext cx="125095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黑体"/>
                <a:cs typeface="黑体"/>
              </a:rPr>
              <a:t>汇编语言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3038015"/>
            <a:ext cx="6901180" cy="181737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solidFill>
                  <a:srgbClr val="3333FF"/>
                </a:solidFill>
                <a:latin typeface="黑体"/>
                <a:cs typeface="黑体"/>
              </a:rPr>
              <a:t>高级语言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434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过程性语言</a:t>
            </a:r>
            <a:r>
              <a:rPr dirty="0" sz="2400" b="1">
                <a:latin typeface="Times New Roman"/>
                <a:cs typeface="Times New Roman"/>
              </a:rPr>
              <a:t>—</a:t>
            </a:r>
            <a:r>
              <a:rPr dirty="0" baseline="1182" sz="3525" spc="75" b="1">
                <a:latin typeface="黑体"/>
                <a:cs typeface="黑体"/>
              </a:rPr>
              <a:t>面向用户的语</a:t>
            </a:r>
            <a:r>
              <a:rPr dirty="0" baseline="1182" sz="3525" spc="60" b="1">
                <a:latin typeface="黑体"/>
                <a:cs typeface="黑体"/>
              </a:rPr>
              <a:t>言</a:t>
            </a:r>
            <a:r>
              <a:rPr dirty="0" baseline="1182" sz="3525" spc="-44" b="1">
                <a:latin typeface="黑体"/>
                <a:cs typeface="黑体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如</a:t>
            </a:r>
            <a:r>
              <a:rPr dirty="0" baseline="1182" sz="3525" spc="52" b="1">
                <a:latin typeface="黑体"/>
                <a:cs typeface="黑体"/>
              </a:rPr>
              <a:t>：C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baseline="1182" sz="3525" spc="37" b="1">
                <a:latin typeface="黑体"/>
                <a:cs typeface="黑体"/>
              </a:rPr>
              <a:t>Pascal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3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专用语言</a:t>
            </a:r>
            <a:r>
              <a:rPr dirty="0" sz="2400" b="1">
                <a:latin typeface="Times New Roman"/>
                <a:cs typeface="Times New Roman"/>
              </a:rPr>
              <a:t>—</a:t>
            </a:r>
            <a:r>
              <a:rPr dirty="0" baseline="1182" sz="3525" spc="75" b="1">
                <a:latin typeface="黑体"/>
                <a:cs typeface="黑体"/>
              </a:rPr>
              <a:t>面向问题的语</a:t>
            </a:r>
            <a:r>
              <a:rPr dirty="0" baseline="1182" sz="3525" spc="60" b="1">
                <a:latin typeface="黑体"/>
                <a:cs typeface="黑体"/>
              </a:rPr>
              <a:t>言</a:t>
            </a:r>
            <a:r>
              <a:rPr dirty="0" baseline="1182" sz="3525" spc="44" b="1">
                <a:latin typeface="黑体"/>
                <a:cs typeface="黑体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如</a:t>
            </a:r>
            <a:r>
              <a:rPr dirty="0" baseline="1182" sz="3525" spc="44" b="1">
                <a:latin typeface="黑体"/>
                <a:cs typeface="黑体"/>
              </a:rPr>
              <a:t>：SQL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77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面向对象的语</a:t>
            </a:r>
            <a:r>
              <a:rPr dirty="0" baseline="1182" sz="3525" spc="60" b="1">
                <a:latin typeface="黑体"/>
                <a:cs typeface="黑体"/>
              </a:rPr>
              <a:t>言</a:t>
            </a:r>
            <a:r>
              <a:rPr dirty="0" baseline="1182" sz="3525" spc="44" b="1">
                <a:latin typeface="黑体"/>
                <a:cs typeface="黑体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如</a:t>
            </a:r>
            <a:r>
              <a:rPr dirty="0" baseline="1182" sz="3525" spc="44" b="1">
                <a:latin typeface="黑体"/>
                <a:cs typeface="黑体"/>
              </a:rPr>
              <a:t>：Java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baseline="1182" sz="3525" spc="37" b="1">
                <a:latin typeface="黑体"/>
                <a:cs typeface="黑体"/>
              </a:rPr>
              <a:t>C++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22240" y="6500932"/>
            <a:ext cx="229870" cy="29464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620"/>
              </a:spcBef>
            </a:pPr>
            <a:fld id="{81D60167-4931-47E6-BA6A-407CBD079E47}" type="slidenum">
              <a:rPr dirty="0" sz="1400">
                <a:latin typeface="黑体"/>
                <a:cs typeface="黑体"/>
              </a:rPr>
              <a:t>10</a:t>
            </a:fld>
            <a:endParaRPr sz="14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3592829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3333FF"/>
                </a:solidFill>
              </a:rPr>
              <a:t>高级语言的优点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383540" y="1321945"/>
            <a:ext cx="7869555" cy="4765040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高级语言独立于机器。所编程序移植性比较好。</a:t>
            </a:r>
            <a:endParaRPr baseline="1010" sz="4125">
              <a:latin typeface="黑体"/>
              <a:cs typeface="黑体"/>
            </a:endParaRPr>
          </a:p>
          <a:p>
            <a:pPr marL="355600" marR="5080" indent="-342900">
              <a:lnSpc>
                <a:spcPct val="102299"/>
              </a:lnSpc>
              <a:spcBef>
                <a:spcPts val="63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不必考虑存储空间的分配问题，不需要了解数据 </a:t>
            </a:r>
            <a:r>
              <a:rPr dirty="0" sz="2750" spc="45" b="1">
                <a:latin typeface="黑体"/>
                <a:cs typeface="黑体"/>
              </a:rPr>
              <a:t>从外部形式转换成机器内部形式的细节。</a:t>
            </a:r>
            <a:endParaRPr sz="2750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1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用变量描述存储单元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具有丰富的数据结构和控制结构。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数据结构：数组、记录等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9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控制结构：循环、分支、过程调用等。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更接近于自然语言。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可读性好，便于维护。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编程效率高。</a:t>
            </a:r>
            <a:endParaRPr baseline="1010" sz="41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12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308292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二、翻译程序</a:t>
            </a:r>
            <a:endParaRPr sz="3900"/>
          </a:p>
        </p:txBody>
      </p:sp>
      <p:sp>
        <p:nvSpPr>
          <p:cNvPr id="6" name="object 6"/>
          <p:cNvSpPr txBox="1"/>
          <p:nvPr/>
        </p:nvSpPr>
        <p:spPr>
          <a:xfrm>
            <a:off x="307340" y="1272400"/>
            <a:ext cx="8227059" cy="85725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355600" marR="5080" indent="-342900">
              <a:lnSpc>
                <a:spcPts val="3250"/>
              </a:lnSpc>
              <a:spcBef>
                <a:spcPts val="245"/>
              </a:spcBef>
              <a:tabLst>
                <a:tab pos="354965" algn="l"/>
              </a:tabLst>
            </a:pPr>
            <a:r>
              <a:rPr dirty="0" sz="2000" spc="965">
                <a:solidFill>
                  <a:srgbClr val="0000FF"/>
                </a:solidFill>
                <a:latin typeface="Arial"/>
                <a:cs typeface="Arial"/>
              </a:rPr>
              <a:t>!	</a:t>
            </a:r>
            <a:r>
              <a:rPr dirty="0" baseline="1010" sz="4125" spc="67" b="1">
                <a:latin typeface="黑体"/>
                <a:cs typeface="黑体"/>
              </a:rPr>
              <a:t>翻译程序扫描所输入的源程序，并将其转换为目标 </a:t>
            </a:r>
            <a:r>
              <a:rPr dirty="0" sz="2750" spc="45" b="1">
                <a:latin typeface="黑体"/>
                <a:cs typeface="黑体"/>
              </a:rPr>
              <a:t>程序，或将源程序直接翻译成结果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94025" y="2438400"/>
            <a:ext cx="1622425" cy="528955"/>
          </a:xfrm>
          <a:custGeom>
            <a:avLst/>
            <a:gdLst/>
            <a:ahLst/>
            <a:cxnLst/>
            <a:rect l="l" t="t" r="r" b="b"/>
            <a:pathLst>
              <a:path w="1622425" h="528955">
                <a:moveTo>
                  <a:pt x="0" y="0"/>
                </a:moveTo>
                <a:lnTo>
                  <a:pt x="1622425" y="0"/>
                </a:lnTo>
                <a:lnTo>
                  <a:pt x="1622425" y="528637"/>
                </a:lnTo>
                <a:lnTo>
                  <a:pt x="0" y="528637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94025" y="2438400"/>
            <a:ext cx="1622425" cy="528955"/>
          </a:xfrm>
          <a:custGeom>
            <a:avLst/>
            <a:gdLst/>
            <a:ahLst/>
            <a:cxnLst/>
            <a:rect l="l" t="t" r="r" b="b"/>
            <a:pathLst>
              <a:path w="1622425" h="528955">
                <a:moveTo>
                  <a:pt x="0" y="0"/>
                </a:moveTo>
                <a:lnTo>
                  <a:pt x="1622425" y="0"/>
                </a:lnTo>
                <a:lnTo>
                  <a:pt x="1622425" y="528638"/>
                </a:lnTo>
                <a:lnTo>
                  <a:pt x="0" y="52863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94025" y="2459934"/>
            <a:ext cx="1622425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95"/>
              </a:spcBef>
            </a:pPr>
            <a:r>
              <a:rPr dirty="0" sz="2750" spc="45" b="1">
                <a:latin typeface="黑体"/>
                <a:cs typeface="黑体"/>
              </a:rPr>
              <a:t>翻译程序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7089" y="2467566"/>
            <a:ext cx="94488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黑体"/>
                <a:cs typeface="黑体"/>
              </a:rPr>
              <a:t>源程序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58815" y="2498046"/>
            <a:ext cx="278320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黑体"/>
                <a:cs typeface="黑体"/>
              </a:rPr>
              <a:t>目标程序或执行结果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74825" y="2690813"/>
            <a:ext cx="1219200" cy="76200"/>
          </a:xfrm>
          <a:custGeom>
            <a:avLst/>
            <a:gdLst/>
            <a:ahLst/>
            <a:cxnLst/>
            <a:rect l="l" t="t" r="r" b="b"/>
            <a:pathLst>
              <a:path w="1219200" h="76200">
                <a:moveTo>
                  <a:pt x="1143000" y="42862"/>
                </a:moveTo>
                <a:lnTo>
                  <a:pt x="1143000" y="76200"/>
                </a:lnTo>
                <a:lnTo>
                  <a:pt x="1209675" y="42862"/>
                </a:lnTo>
                <a:lnTo>
                  <a:pt x="1143000" y="42862"/>
                </a:lnTo>
                <a:close/>
              </a:path>
              <a:path w="1219200" h="76200">
                <a:moveTo>
                  <a:pt x="1143000" y="33337"/>
                </a:moveTo>
                <a:lnTo>
                  <a:pt x="1143000" y="42862"/>
                </a:lnTo>
                <a:lnTo>
                  <a:pt x="1155701" y="42862"/>
                </a:lnTo>
                <a:lnTo>
                  <a:pt x="1155701" y="33337"/>
                </a:lnTo>
                <a:lnTo>
                  <a:pt x="1143000" y="33337"/>
                </a:lnTo>
                <a:close/>
              </a:path>
              <a:path w="1219200" h="76200">
                <a:moveTo>
                  <a:pt x="1143000" y="0"/>
                </a:moveTo>
                <a:lnTo>
                  <a:pt x="1143000" y="33337"/>
                </a:lnTo>
                <a:lnTo>
                  <a:pt x="1155701" y="33337"/>
                </a:lnTo>
                <a:lnTo>
                  <a:pt x="1155701" y="42862"/>
                </a:lnTo>
                <a:lnTo>
                  <a:pt x="1209677" y="42861"/>
                </a:lnTo>
                <a:lnTo>
                  <a:pt x="1219200" y="38100"/>
                </a:lnTo>
                <a:lnTo>
                  <a:pt x="1143000" y="0"/>
                </a:lnTo>
                <a:close/>
              </a:path>
              <a:path w="1219200" h="76200">
                <a:moveTo>
                  <a:pt x="0" y="33336"/>
                </a:moveTo>
                <a:lnTo>
                  <a:pt x="0" y="42861"/>
                </a:lnTo>
                <a:lnTo>
                  <a:pt x="1143000" y="42862"/>
                </a:lnTo>
                <a:lnTo>
                  <a:pt x="1143000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16442" y="2666887"/>
            <a:ext cx="1064260" cy="76200"/>
          </a:xfrm>
          <a:custGeom>
            <a:avLst/>
            <a:gdLst/>
            <a:ahLst/>
            <a:cxnLst/>
            <a:rect l="l" t="t" r="r" b="b"/>
            <a:pathLst>
              <a:path w="1064260" h="76200">
                <a:moveTo>
                  <a:pt x="987425" y="42862"/>
                </a:moveTo>
                <a:lnTo>
                  <a:pt x="987375" y="76200"/>
                </a:lnTo>
                <a:lnTo>
                  <a:pt x="1054263" y="42881"/>
                </a:lnTo>
                <a:lnTo>
                  <a:pt x="1000125" y="42881"/>
                </a:lnTo>
                <a:lnTo>
                  <a:pt x="987425" y="42862"/>
                </a:lnTo>
                <a:close/>
              </a:path>
              <a:path w="1064260" h="76200">
                <a:moveTo>
                  <a:pt x="987439" y="33337"/>
                </a:moveTo>
                <a:lnTo>
                  <a:pt x="987425" y="42862"/>
                </a:lnTo>
                <a:lnTo>
                  <a:pt x="1000125" y="42881"/>
                </a:lnTo>
                <a:lnTo>
                  <a:pt x="1000138" y="33356"/>
                </a:lnTo>
                <a:lnTo>
                  <a:pt x="987439" y="33337"/>
                </a:lnTo>
                <a:close/>
              </a:path>
              <a:path w="1064260" h="76200">
                <a:moveTo>
                  <a:pt x="987489" y="0"/>
                </a:moveTo>
                <a:lnTo>
                  <a:pt x="987439" y="33337"/>
                </a:lnTo>
                <a:lnTo>
                  <a:pt x="1000138" y="33356"/>
                </a:lnTo>
                <a:lnTo>
                  <a:pt x="1000125" y="42881"/>
                </a:lnTo>
                <a:lnTo>
                  <a:pt x="1054263" y="42881"/>
                </a:lnTo>
                <a:lnTo>
                  <a:pt x="1063632" y="38214"/>
                </a:lnTo>
                <a:lnTo>
                  <a:pt x="987489" y="0"/>
                </a:lnTo>
                <a:close/>
              </a:path>
              <a:path w="1064260" h="76200">
                <a:moveTo>
                  <a:pt x="15" y="31863"/>
                </a:moveTo>
                <a:lnTo>
                  <a:pt x="0" y="41388"/>
                </a:lnTo>
                <a:lnTo>
                  <a:pt x="987425" y="42862"/>
                </a:lnTo>
                <a:lnTo>
                  <a:pt x="987439" y="33337"/>
                </a:lnTo>
                <a:lnTo>
                  <a:pt x="15" y="31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29565" y="3397822"/>
            <a:ext cx="8500110" cy="240157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翻译程序分为两大类：</a:t>
            </a:r>
            <a:endParaRPr baseline="1010" sz="4125">
              <a:latin typeface="黑体"/>
              <a:cs typeface="黑体"/>
            </a:endParaRPr>
          </a:p>
          <a:p>
            <a:pPr lvl="1" marL="984250" marR="5080" indent="-514350">
              <a:lnSpc>
                <a:spcPct val="103000"/>
              </a:lnSpc>
              <a:spcBef>
                <a:spcPts val="560"/>
              </a:spcBef>
              <a:buClr>
                <a:srgbClr val="0000FF"/>
              </a:buClr>
              <a:buSzPct val="70909"/>
              <a:buAutoNum type="arabicPeriod"/>
              <a:tabLst>
                <a:tab pos="983615" algn="l"/>
                <a:tab pos="984250" algn="l"/>
              </a:tabLst>
            </a:pPr>
            <a:r>
              <a:rPr dirty="0" sz="2750" spc="45" b="1">
                <a:latin typeface="黑体"/>
                <a:cs typeface="黑体"/>
              </a:rPr>
              <a:t>编译程序</a:t>
            </a:r>
            <a:r>
              <a:rPr dirty="0" sz="2750" spc="20" b="1">
                <a:latin typeface="黑体"/>
                <a:cs typeface="黑体"/>
              </a:rPr>
              <a:t>(</a:t>
            </a:r>
            <a:r>
              <a:rPr dirty="0" sz="2750" spc="45" b="1">
                <a:latin typeface="黑体"/>
                <a:cs typeface="黑体"/>
              </a:rPr>
              <a:t>即编译器</a:t>
            </a:r>
            <a:r>
              <a:rPr dirty="0" sz="2750" spc="35" b="1">
                <a:latin typeface="黑体"/>
                <a:cs typeface="黑体"/>
              </a:rPr>
              <a:t>)：</a:t>
            </a:r>
            <a:r>
              <a:rPr dirty="0" sz="2750" spc="45" b="1">
                <a:latin typeface="黑体"/>
                <a:cs typeface="黑体"/>
              </a:rPr>
              <a:t>把源程序翻译成目标程序 的翻译程序。</a:t>
            </a:r>
            <a:endParaRPr sz="2750">
              <a:latin typeface="黑体"/>
              <a:cs typeface="黑体"/>
            </a:endParaRPr>
          </a:p>
          <a:p>
            <a:pPr lvl="1" marL="984250" marR="5080" indent="-514350">
              <a:lnSpc>
                <a:spcPct val="102299"/>
              </a:lnSpc>
              <a:spcBef>
                <a:spcPts val="635"/>
              </a:spcBef>
              <a:buClr>
                <a:srgbClr val="0000FF"/>
              </a:buClr>
              <a:buSzPct val="70909"/>
              <a:buAutoNum type="arabicPeriod"/>
              <a:tabLst>
                <a:tab pos="983615" algn="l"/>
                <a:tab pos="984250" algn="l"/>
              </a:tabLst>
            </a:pPr>
            <a:r>
              <a:rPr dirty="0" sz="2750" spc="45" b="1">
                <a:latin typeface="黑体"/>
                <a:cs typeface="黑体"/>
              </a:rPr>
              <a:t>解释程序</a:t>
            </a:r>
            <a:r>
              <a:rPr dirty="0" sz="2750" spc="20" b="1">
                <a:latin typeface="黑体"/>
                <a:cs typeface="黑体"/>
              </a:rPr>
              <a:t>(</a:t>
            </a:r>
            <a:r>
              <a:rPr dirty="0" sz="2750" spc="45" b="1">
                <a:latin typeface="黑体"/>
                <a:cs typeface="黑体"/>
              </a:rPr>
              <a:t>即解释器</a:t>
            </a:r>
            <a:r>
              <a:rPr dirty="0" sz="2750" spc="35" b="1">
                <a:latin typeface="黑体"/>
                <a:cs typeface="黑体"/>
              </a:rPr>
              <a:t>)：</a:t>
            </a:r>
            <a:r>
              <a:rPr dirty="0" sz="2750" spc="45" b="1">
                <a:latin typeface="黑体"/>
                <a:cs typeface="黑体"/>
              </a:rPr>
              <a:t>直接执行源程序的翻译程 序。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13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206375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编译程序</a:t>
            </a:r>
            <a:endParaRPr sz="3900"/>
          </a:p>
        </p:txBody>
      </p:sp>
      <p:sp>
        <p:nvSpPr>
          <p:cNvPr id="6" name="object 6"/>
          <p:cNvSpPr/>
          <p:nvPr/>
        </p:nvSpPr>
        <p:spPr>
          <a:xfrm>
            <a:off x="3391832" y="4160800"/>
            <a:ext cx="1623695" cy="528955"/>
          </a:xfrm>
          <a:custGeom>
            <a:avLst/>
            <a:gdLst/>
            <a:ahLst/>
            <a:cxnLst/>
            <a:rect l="l" t="t" r="r" b="b"/>
            <a:pathLst>
              <a:path w="1623695" h="528954">
                <a:moveTo>
                  <a:pt x="0" y="0"/>
                </a:moveTo>
                <a:lnTo>
                  <a:pt x="1623110" y="0"/>
                </a:lnTo>
                <a:lnTo>
                  <a:pt x="1623110" y="528638"/>
                </a:lnTo>
                <a:lnTo>
                  <a:pt x="0" y="52863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0572" y="4185102"/>
            <a:ext cx="1454785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50" spc="45" b="1">
                <a:solidFill>
                  <a:srgbClr val="0000FF"/>
                </a:solidFill>
                <a:latin typeface="黑体"/>
                <a:cs typeface="黑体"/>
              </a:rPr>
              <a:t>汇编程序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5965" y="4183590"/>
            <a:ext cx="186372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黑体"/>
                <a:cs typeface="黑体"/>
              </a:rPr>
              <a:t>汇编语言程序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33120" y="4183590"/>
            <a:ext cx="186372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黑体"/>
                <a:cs typeface="黑体"/>
              </a:rPr>
              <a:t>机器语言程序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09119" y="4363237"/>
            <a:ext cx="864869" cy="76200"/>
          </a:xfrm>
          <a:custGeom>
            <a:avLst/>
            <a:gdLst/>
            <a:ahLst/>
            <a:cxnLst/>
            <a:rect l="l" t="t" r="r" b="b"/>
            <a:pathLst>
              <a:path w="864870" h="76200">
                <a:moveTo>
                  <a:pt x="788498" y="0"/>
                </a:moveTo>
                <a:lnTo>
                  <a:pt x="788497" y="76200"/>
                </a:lnTo>
                <a:lnTo>
                  <a:pt x="855173" y="42862"/>
                </a:lnTo>
                <a:lnTo>
                  <a:pt x="801198" y="42862"/>
                </a:lnTo>
                <a:lnTo>
                  <a:pt x="801198" y="33337"/>
                </a:lnTo>
                <a:lnTo>
                  <a:pt x="855173" y="33337"/>
                </a:lnTo>
                <a:lnTo>
                  <a:pt x="788498" y="0"/>
                </a:lnTo>
                <a:close/>
              </a:path>
              <a:path w="864870" h="76200">
                <a:moveTo>
                  <a:pt x="788497" y="33337"/>
                </a:moveTo>
                <a:lnTo>
                  <a:pt x="0" y="33337"/>
                </a:lnTo>
                <a:lnTo>
                  <a:pt x="0" y="42862"/>
                </a:lnTo>
                <a:lnTo>
                  <a:pt x="788497" y="42862"/>
                </a:lnTo>
                <a:lnTo>
                  <a:pt x="788497" y="33337"/>
                </a:lnTo>
                <a:close/>
              </a:path>
              <a:path w="864870" h="76200">
                <a:moveTo>
                  <a:pt x="855173" y="33337"/>
                </a:moveTo>
                <a:lnTo>
                  <a:pt x="801198" y="33337"/>
                </a:lnTo>
                <a:lnTo>
                  <a:pt x="801198" y="42862"/>
                </a:lnTo>
                <a:lnTo>
                  <a:pt x="855173" y="42862"/>
                </a:lnTo>
                <a:lnTo>
                  <a:pt x="864698" y="38100"/>
                </a:lnTo>
                <a:lnTo>
                  <a:pt x="855173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016743" y="4363235"/>
            <a:ext cx="1038225" cy="76200"/>
          </a:xfrm>
          <a:custGeom>
            <a:avLst/>
            <a:gdLst/>
            <a:ahLst/>
            <a:cxnLst/>
            <a:rect l="l" t="t" r="r" b="b"/>
            <a:pathLst>
              <a:path w="1038225" h="76200">
                <a:moveTo>
                  <a:pt x="1028113" y="33337"/>
                </a:moveTo>
                <a:lnTo>
                  <a:pt x="974138" y="33337"/>
                </a:lnTo>
                <a:lnTo>
                  <a:pt x="974138" y="42862"/>
                </a:lnTo>
                <a:lnTo>
                  <a:pt x="961438" y="42862"/>
                </a:lnTo>
                <a:lnTo>
                  <a:pt x="961438" y="76199"/>
                </a:lnTo>
                <a:lnTo>
                  <a:pt x="1037638" y="38099"/>
                </a:lnTo>
                <a:lnTo>
                  <a:pt x="1028113" y="33337"/>
                </a:lnTo>
                <a:close/>
              </a:path>
              <a:path w="1038225" h="76200">
                <a:moveTo>
                  <a:pt x="961438" y="33337"/>
                </a:moveTo>
                <a:lnTo>
                  <a:pt x="0" y="33338"/>
                </a:lnTo>
                <a:lnTo>
                  <a:pt x="0" y="42863"/>
                </a:lnTo>
                <a:lnTo>
                  <a:pt x="961438" y="42862"/>
                </a:lnTo>
                <a:lnTo>
                  <a:pt x="961438" y="33337"/>
                </a:lnTo>
                <a:close/>
              </a:path>
              <a:path w="1038225" h="76200">
                <a:moveTo>
                  <a:pt x="974138" y="33337"/>
                </a:moveTo>
                <a:lnTo>
                  <a:pt x="961438" y="33337"/>
                </a:lnTo>
                <a:lnTo>
                  <a:pt x="961438" y="42862"/>
                </a:lnTo>
                <a:lnTo>
                  <a:pt x="974138" y="42862"/>
                </a:lnTo>
                <a:lnTo>
                  <a:pt x="974138" y="33337"/>
                </a:lnTo>
                <a:close/>
              </a:path>
              <a:path w="1038225" h="76200">
                <a:moveTo>
                  <a:pt x="961438" y="0"/>
                </a:moveTo>
                <a:lnTo>
                  <a:pt x="961438" y="33337"/>
                </a:lnTo>
                <a:lnTo>
                  <a:pt x="1028113" y="33337"/>
                </a:lnTo>
                <a:lnTo>
                  <a:pt x="9614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391832" y="5274204"/>
            <a:ext cx="1623695" cy="5289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dirty="0" sz="2750" spc="45" b="1">
                <a:solidFill>
                  <a:srgbClr val="0000FF"/>
                </a:solidFill>
                <a:latin typeface="黑体"/>
                <a:cs typeface="黑体"/>
              </a:rPr>
              <a:t>编译程序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5965" y="5296110"/>
            <a:ext cx="186372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黑体"/>
                <a:cs typeface="黑体"/>
              </a:rPr>
              <a:t>高级语言程序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33120" y="5296110"/>
            <a:ext cx="186372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黑体"/>
                <a:cs typeface="黑体"/>
              </a:rPr>
              <a:t>低级语言程序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09119" y="5476642"/>
            <a:ext cx="864869" cy="76200"/>
          </a:xfrm>
          <a:custGeom>
            <a:avLst/>
            <a:gdLst/>
            <a:ahLst/>
            <a:cxnLst/>
            <a:rect l="l" t="t" r="r" b="b"/>
            <a:pathLst>
              <a:path w="864870" h="76200">
                <a:moveTo>
                  <a:pt x="788498" y="0"/>
                </a:moveTo>
                <a:lnTo>
                  <a:pt x="788497" y="76200"/>
                </a:lnTo>
                <a:lnTo>
                  <a:pt x="855173" y="42862"/>
                </a:lnTo>
                <a:lnTo>
                  <a:pt x="801198" y="42862"/>
                </a:lnTo>
                <a:lnTo>
                  <a:pt x="801198" y="33337"/>
                </a:lnTo>
                <a:lnTo>
                  <a:pt x="855173" y="33337"/>
                </a:lnTo>
                <a:lnTo>
                  <a:pt x="788498" y="0"/>
                </a:lnTo>
                <a:close/>
              </a:path>
              <a:path w="864870" h="76200">
                <a:moveTo>
                  <a:pt x="788497" y="33337"/>
                </a:moveTo>
                <a:lnTo>
                  <a:pt x="0" y="33337"/>
                </a:lnTo>
                <a:lnTo>
                  <a:pt x="0" y="42862"/>
                </a:lnTo>
                <a:lnTo>
                  <a:pt x="788497" y="42862"/>
                </a:lnTo>
                <a:lnTo>
                  <a:pt x="788497" y="33337"/>
                </a:lnTo>
                <a:close/>
              </a:path>
              <a:path w="864870" h="76200">
                <a:moveTo>
                  <a:pt x="855173" y="33337"/>
                </a:moveTo>
                <a:lnTo>
                  <a:pt x="801198" y="33337"/>
                </a:lnTo>
                <a:lnTo>
                  <a:pt x="801198" y="42862"/>
                </a:lnTo>
                <a:lnTo>
                  <a:pt x="855173" y="42862"/>
                </a:lnTo>
                <a:lnTo>
                  <a:pt x="864698" y="38100"/>
                </a:lnTo>
                <a:lnTo>
                  <a:pt x="855173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16743" y="5476641"/>
            <a:ext cx="1038225" cy="76200"/>
          </a:xfrm>
          <a:custGeom>
            <a:avLst/>
            <a:gdLst/>
            <a:ahLst/>
            <a:cxnLst/>
            <a:rect l="l" t="t" r="r" b="b"/>
            <a:pathLst>
              <a:path w="1038225" h="76200">
                <a:moveTo>
                  <a:pt x="1028113" y="33337"/>
                </a:moveTo>
                <a:lnTo>
                  <a:pt x="974138" y="33337"/>
                </a:lnTo>
                <a:lnTo>
                  <a:pt x="974138" y="42862"/>
                </a:lnTo>
                <a:lnTo>
                  <a:pt x="961438" y="42862"/>
                </a:lnTo>
                <a:lnTo>
                  <a:pt x="961438" y="76199"/>
                </a:lnTo>
                <a:lnTo>
                  <a:pt x="1037638" y="38099"/>
                </a:lnTo>
                <a:lnTo>
                  <a:pt x="1028113" y="33337"/>
                </a:lnTo>
                <a:close/>
              </a:path>
              <a:path w="1038225" h="76200">
                <a:moveTo>
                  <a:pt x="961438" y="33337"/>
                </a:moveTo>
                <a:lnTo>
                  <a:pt x="0" y="33338"/>
                </a:lnTo>
                <a:lnTo>
                  <a:pt x="0" y="42863"/>
                </a:lnTo>
                <a:lnTo>
                  <a:pt x="961438" y="42862"/>
                </a:lnTo>
                <a:lnTo>
                  <a:pt x="961438" y="33337"/>
                </a:lnTo>
                <a:close/>
              </a:path>
              <a:path w="1038225" h="76200">
                <a:moveTo>
                  <a:pt x="974138" y="33337"/>
                </a:moveTo>
                <a:lnTo>
                  <a:pt x="961438" y="33337"/>
                </a:lnTo>
                <a:lnTo>
                  <a:pt x="961438" y="42862"/>
                </a:lnTo>
                <a:lnTo>
                  <a:pt x="974138" y="42862"/>
                </a:lnTo>
                <a:lnTo>
                  <a:pt x="974138" y="33337"/>
                </a:lnTo>
                <a:close/>
              </a:path>
              <a:path w="1038225" h="76200">
                <a:moveTo>
                  <a:pt x="961438" y="0"/>
                </a:moveTo>
                <a:lnTo>
                  <a:pt x="961438" y="33337"/>
                </a:lnTo>
                <a:lnTo>
                  <a:pt x="1028113" y="33337"/>
                </a:lnTo>
                <a:lnTo>
                  <a:pt x="9614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07340" y="1272400"/>
            <a:ext cx="8227059" cy="226314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355600" marR="5080" indent="-342900">
              <a:lnSpc>
                <a:spcPts val="3250"/>
              </a:lnSpc>
              <a:spcBef>
                <a:spcPts val="24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源程序是用高级语言或汇编语言编写的，目标程序 </a:t>
            </a:r>
            <a:r>
              <a:rPr dirty="0" sz="2750" spc="45" b="1">
                <a:latin typeface="黑体"/>
                <a:cs typeface="黑体"/>
              </a:rPr>
              <a:t>是用汇编或机器语言表示的。</a:t>
            </a:r>
            <a:endParaRPr sz="27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两类编译程序：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汇编程序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编译程序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4179" y="8871756"/>
            <a:ext cx="63500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4780" y="8871756"/>
            <a:ext cx="25400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1919" y="105859"/>
            <a:ext cx="203200" cy="2032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585"/>
              </a:lnSpc>
            </a:pPr>
            <a:r>
              <a:rPr dirty="0" sz="1400">
                <a:latin typeface="黑体"/>
                <a:cs typeface="黑体"/>
              </a:rPr>
              <a:t>14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04950" y="685800"/>
            <a:ext cx="4546599" cy="765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15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323723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3333FF"/>
                </a:solidFill>
              </a:rPr>
              <a:t>编译和执行阶段</a:t>
            </a:r>
            <a:endParaRPr sz="3500"/>
          </a:p>
        </p:txBody>
      </p:sp>
      <p:sp>
        <p:nvSpPr>
          <p:cNvPr id="6" name="object 6"/>
          <p:cNvSpPr txBox="1"/>
          <p:nvPr/>
        </p:nvSpPr>
        <p:spPr>
          <a:xfrm>
            <a:off x="307340" y="4021696"/>
            <a:ext cx="8227059" cy="179895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355600" marR="5080" indent="-342900">
              <a:lnSpc>
                <a:spcPts val="3250"/>
              </a:lnSpc>
              <a:spcBef>
                <a:spcPts val="24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编译时间：实现源程序到目标程序的转换所占用的 </a:t>
            </a:r>
            <a:r>
              <a:rPr dirty="0" sz="2750" spc="45" b="1">
                <a:latin typeface="黑体"/>
                <a:cs typeface="黑体"/>
              </a:rPr>
              <a:t>时间。</a:t>
            </a:r>
            <a:endParaRPr sz="2750">
              <a:latin typeface="黑体"/>
              <a:cs typeface="黑体"/>
            </a:endParaRPr>
          </a:p>
          <a:p>
            <a:pPr marL="355600" marR="5080" indent="-342900">
              <a:lnSpc>
                <a:spcPts val="3279"/>
              </a:lnSpc>
              <a:spcBef>
                <a:spcPts val="86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源程序和数据是在不同时间（即分别在编译阶段和 </a:t>
            </a:r>
            <a:r>
              <a:rPr dirty="0" sz="2750" spc="45" b="1">
                <a:latin typeface="黑体"/>
                <a:cs typeface="黑体"/>
              </a:rPr>
              <a:t>运行阶段）进行处理的。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4864" y="2155155"/>
            <a:ext cx="792480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50" b="1">
                <a:solidFill>
                  <a:srgbClr val="0000FF"/>
                </a:solidFill>
                <a:latin typeface="黑体"/>
                <a:cs typeface="黑体"/>
              </a:rPr>
              <a:t>源程序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69740" y="2155155"/>
            <a:ext cx="1048385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50" b="1">
                <a:latin typeface="黑体"/>
                <a:cs typeface="黑体"/>
              </a:rPr>
              <a:t>目标程序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46405" y="2141537"/>
            <a:ext cx="1489710" cy="466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dirty="0" sz="2350" spc="50" b="1">
                <a:latin typeface="黑体"/>
                <a:cs typeface="黑体"/>
              </a:rPr>
              <a:t>编译程序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81175" y="2311401"/>
            <a:ext cx="401955" cy="76200"/>
          </a:xfrm>
          <a:custGeom>
            <a:avLst/>
            <a:gdLst/>
            <a:ahLst/>
            <a:cxnLst/>
            <a:rect l="l" t="t" r="r" b="b"/>
            <a:pathLst>
              <a:path w="401955" h="76200">
                <a:moveTo>
                  <a:pt x="325437" y="0"/>
                </a:moveTo>
                <a:lnTo>
                  <a:pt x="325437" y="76200"/>
                </a:lnTo>
                <a:lnTo>
                  <a:pt x="392114" y="42862"/>
                </a:lnTo>
                <a:lnTo>
                  <a:pt x="338137" y="42862"/>
                </a:lnTo>
                <a:lnTo>
                  <a:pt x="338137" y="33337"/>
                </a:lnTo>
                <a:lnTo>
                  <a:pt x="392110" y="33337"/>
                </a:lnTo>
                <a:lnTo>
                  <a:pt x="325437" y="0"/>
                </a:lnTo>
                <a:close/>
              </a:path>
              <a:path w="401955" h="76200">
                <a:moveTo>
                  <a:pt x="325437" y="33337"/>
                </a:moveTo>
                <a:lnTo>
                  <a:pt x="0" y="33337"/>
                </a:lnTo>
                <a:lnTo>
                  <a:pt x="0" y="42862"/>
                </a:lnTo>
                <a:lnTo>
                  <a:pt x="325437" y="42862"/>
                </a:lnTo>
                <a:lnTo>
                  <a:pt x="325437" y="33337"/>
                </a:lnTo>
                <a:close/>
              </a:path>
              <a:path w="401955" h="76200">
                <a:moveTo>
                  <a:pt x="392110" y="33337"/>
                </a:moveTo>
                <a:lnTo>
                  <a:pt x="338137" y="33337"/>
                </a:lnTo>
                <a:lnTo>
                  <a:pt x="338137" y="42862"/>
                </a:lnTo>
                <a:lnTo>
                  <a:pt x="392114" y="42862"/>
                </a:lnTo>
                <a:lnTo>
                  <a:pt x="401637" y="38101"/>
                </a:lnTo>
                <a:lnTo>
                  <a:pt x="392110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89362" y="2311401"/>
            <a:ext cx="401955" cy="76200"/>
          </a:xfrm>
          <a:custGeom>
            <a:avLst/>
            <a:gdLst/>
            <a:ahLst/>
            <a:cxnLst/>
            <a:rect l="l" t="t" r="r" b="b"/>
            <a:pathLst>
              <a:path w="401954" h="76200">
                <a:moveTo>
                  <a:pt x="325438" y="0"/>
                </a:moveTo>
                <a:lnTo>
                  <a:pt x="325438" y="76200"/>
                </a:lnTo>
                <a:lnTo>
                  <a:pt x="392115" y="42862"/>
                </a:lnTo>
                <a:lnTo>
                  <a:pt x="338138" y="42862"/>
                </a:lnTo>
                <a:lnTo>
                  <a:pt x="338138" y="33337"/>
                </a:lnTo>
                <a:lnTo>
                  <a:pt x="392111" y="33337"/>
                </a:lnTo>
                <a:lnTo>
                  <a:pt x="325438" y="0"/>
                </a:lnTo>
                <a:close/>
              </a:path>
              <a:path w="401954" h="76200">
                <a:moveTo>
                  <a:pt x="325438" y="33337"/>
                </a:moveTo>
                <a:lnTo>
                  <a:pt x="0" y="33337"/>
                </a:lnTo>
                <a:lnTo>
                  <a:pt x="0" y="42862"/>
                </a:lnTo>
                <a:lnTo>
                  <a:pt x="325438" y="42862"/>
                </a:lnTo>
                <a:lnTo>
                  <a:pt x="325438" y="33337"/>
                </a:lnTo>
                <a:close/>
              </a:path>
              <a:path w="401954" h="76200">
                <a:moveTo>
                  <a:pt x="392111" y="33337"/>
                </a:moveTo>
                <a:lnTo>
                  <a:pt x="338138" y="33337"/>
                </a:lnTo>
                <a:lnTo>
                  <a:pt x="338138" y="42862"/>
                </a:lnTo>
                <a:lnTo>
                  <a:pt x="392115" y="42862"/>
                </a:lnTo>
                <a:lnTo>
                  <a:pt x="401638" y="38101"/>
                </a:lnTo>
                <a:lnTo>
                  <a:pt x="392111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653664" y="2914107"/>
            <a:ext cx="792480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50" b="1">
                <a:latin typeface="黑体"/>
                <a:cs typeface="黑体"/>
              </a:rPr>
              <a:t>编译时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68390" y="1402299"/>
            <a:ext cx="537210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50" b="1">
                <a:solidFill>
                  <a:srgbClr val="0000FF"/>
                </a:solidFill>
                <a:latin typeface="黑体"/>
                <a:cs typeface="黑体"/>
              </a:rPr>
              <a:t>数据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86400" y="2311401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42862"/>
                </a:moveTo>
                <a:lnTo>
                  <a:pt x="304800" y="76200"/>
                </a:lnTo>
                <a:lnTo>
                  <a:pt x="371475" y="42862"/>
                </a:lnTo>
                <a:lnTo>
                  <a:pt x="304800" y="42862"/>
                </a:lnTo>
                <a:close/>
              </a:path>
              <a:path w="381000" h="76200">
                <a:moveTo>
                  <a:pt x="304800" y="33337"/>
                </a:moveTo>
                <a:lnTo>
                  <a:pt x="304800" y="42862"/>
                </a:lnTo>
                <a:lnTo>
                  <a:pt x="317500" y="42862"/>
                </a:lnTo>
                <a:lnTo>
                  <a:pt x="317500" y="33337"/>
                </a:lnTo>
                <a:lnTo>
                  <a:pt x="304800" y="33337"/>
                </a:lnTo>
                <a:close/>
              </a:path>
              <a:path w="381000" h="76200">
                <a:moveTo>
                  <a:pt x="304800" y="0"/>
                </a:moveTo>
                <a:lnTo>
                  <a:pt x="304800" y="33337"/>
                </a:lnTo>
                <a:lnTo>
                  <a:pt x="317500" y="33337"/>
                </a:lnTo>
                <a:lnTo>
                  <a:pt x="317500" y="42862"/>
                </a:lnTo>
                <a:lnTo>
                  <a:pt x="371477" y="42861"/>
                </a:lnTo>
                <a:lnTo>
                  <a:pt x="381000" y="38100"/>
                </a:lnTo>
                <a:lnTo>
                  <a:pt x="304800" y="0"/>
                </a:lnTo>
                <a:close/>
              </a:path>
              <a:path w="381000" h="76200">
                <a:moveTo>
                  <a:pt x="0" y="33336"/>
                </a:moveTo>
                <a:lnTo>
                  <a:pt x="0" y="42861"/>
                </a:lnTo>
                <a:lnTo>
                  <a:pt x="304800" y="42862"/>
                </a:lnTo>
                <a:lnTo>
                  <a:pt x="304800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927725" y="2124075"/>
            <a:ext cx="1113155" cy="466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85"/>
              </a:spcBef>
            </a:pPr>
            <a:r>
              <a:rPr dirty="0" sz="2350" spc="50" b="1">
                <a:latin typeface="黑体"/>
                <a:cs typeface="黑体"/>
              </a:rPr>
              <a:t>计算机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62700" y="182880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338" y="228600"/>
                </a:moveTo>
                <a:lnTo>
                  <a:pt x="0" y="228600"/>
                </a:lnTo>
                <a:lnTo>
                  <a:pt x="38101" y="304800"/>
                </a:lnTo>
                <a:lnTo>
                  <a:pt x="69850" y="241300"/>
                </a:lnTo>
                <a:lnTo>
                  <a:pt x="33338" y="241300"/>
                </a:lnTo>
                <a:lnTo>
                  <a:pt x="33338" y="228600"/>
                </a:lnTo>
                <a:close/>
              </a:path>
              <a:path w="76200" h="304800">
                <a:moveTo>
                  <a:pt x="42862" y="0"/>
                </a:moveTo>
                <a:lnTo>
                  <a:pt x="33337" y="0"/>
                </a:lnTo>
                <a:lnTo>
                  <a:pt x="33338" y="241300"/>
                </a:lnTo>
                <a:lnTo>
                  <a:pt x="42863" y="241300"/>
                </a:lnTo>
                <a:lnTo>
                  <a:pt x="42862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42863" y="228600"/>
                </a:lnTo>
                <a:lnTo>
                  <a:pt x="42863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086600" y="2324101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42862"/>
                </a:moveTo>
                <a:lnTo>
                  <a:pt x="304800" y="76200"/>
                </a:lnTo>
                <a:lnTo>
                  <a:pt x="371475" y="42862"/>
                </a:lnTo>
                <a:lnTo>
                  <a:pt x="304800" y="42862"/>
                </a:lnTo>
                <a:close/>
              </a:path>
              <a:path w="381000" h="76200">
                <a:moveTo>
                  <a:pt x="304800" y="33337"/>
                </a:moveTo>
                <a:lnTo>
                  <a:pt x="304800" y="42862"/>
                </a:lnTo>
                <a:lnTo>
                  <a:pt x="317500" y="42862"/>
                </a:lnTo>
                <a:lnTo>
                  <a:pt x="317500" y="33337"/>
                </a:lnTo>
                <a:lnTo>
                  <a:pt x="304800" y="33337"/>
                </a:lnTo>
                <a:close/>
              </a:path>
              <a:path w="381000" h="76200">
                <a:moveTo>
                  <a:pt x="304800" y="0"/>
                </a:moveTo>
                <a:lnTo>
                  <a:pt x="304800" y="33337"/>
                </a:lnTo>
                <a:lnTo>
                  <a:pt x="317500" y="33337"/>
                </a:lnTo>
                <a:lnTo>
                  <a:pt x="317500" y="42862"/>
                </a:lnTo>
                <a:lnTo>
                  <a:pt x="371477" y="42861"/>
                </a:lnTo>
                <a:lnTo>
                  <a:pt x="381000" y="38100"/>
                </a:lnTo>
                <a:lnTo>
                  <a:pt x="304800" y="0"/>
                </a:lnTo>
                <a:close/>
              </a:path>
              <a:path w="381000" h="76200">
                <a:moveTo>
                  <a:pt x="0" y="33336"/>
                </a:moveTo>
                <a:lnTo>
                  <a:pt x="0" y="42861"/>
                </a:lnTo>
                <a:lnTo>
                  <a:pt x="304800" y="42862"/>
                </a:lnTo>
                <a:lnTo>
                  <a:pt x="304800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546340" y="2167347"/>
            <a:ext cx="537210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50" b="1">
                <a:latin typeface="黑体"/>
                <a:cs typeface="黑体"/>
              </a:rPr>
              <a:t>结果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90590" y="2914107"/>
            <a:ext cx="792480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50" b="1">
                <a:latin typeface="黑体"/>
                <a:cs typeface="黑体"/>
              </a:rPr>
              <a:t>执行时</a:t>
            </a:r>
            <a:endParaRPr sz="19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4179" y="8871756"/>
            <a:ext cx="63500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4780" y="8871756"/>
            <a:ext cx="25400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1919" y="105859"/>
            <a:ext cx="203200" cy="2032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585"/>
              </a:lnSpc>
            </a:pPr>
            <a:r>
              <a:rPr dirty="0" sz="1400">
                <a:latin typeface="黑体"/>
                <a:cs typeface="黑体"/>
              </a:rPr>
              <a:t>16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68760" y="2544700"/>
            <a:ext cx="4267198" cy="652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16879" y="8907091"/>
            <a:ext cx="381000" cy="161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65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1379" y="8871756"/>
            <a:ext cx="17780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94780" y="8871756"/>
            <a:ext cx="25400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91919" y="105859"/>
            <a:ext cx="203200" cy="2032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585"/>
              </a:lnSpc>
            </a:pPr>
            <a:r>
              <a:rPr dirty="0" sz="1400">
                <a:latin typeface="黑体"/>
                <a:cs typeface="黑体"/>
              </a:rPr>
              <a:t>17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46200" y="165100"/>
            <a:ext cx="4178300" cy="8858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4179" y="8871756"/>
            <a:ext cx="63500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4780" y="8871756"/>
            <a:ext cx="25400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1919" y="105859"/>
            <a:ext cx="203200" cy="2032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585"/>
              </a:lnSpc>
            </a:pPr>
            <a:r>
              <a:rPr dirty="0" sz="1400">
                <a:latin typeface="黑体"/>
                <a:cs typeface="黑体"/>
              </a:rPr>
              <a:t>18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2815" y="2607090"/>
            <a:ext cx="4114798" cy="6330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19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186118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/>
              <a:t>解释程序</a:t>
            </a:r>
            <a:endParaRPr sz="3500"/>
          </a:p>
        </p:txBody>
      </p:sp>
      <p:sp>
        <p:nvSpPr>
          <p:cNvPr id="6" name="object 6"/>
          <p:cNvSpPr txBox="1"/>
          <p:nvPr/>
        </p:nvSpPr>
        <p:spPr>
          <a:xfrm>
            <a:off x="307340" y="3574417"/>
            <a:ext cx="8583930" cy="197548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解释程序解释执行源程序，不</a:t>
            </a:r>
            <a:r>
              <a:rPr dirty="0" baseline="1010" sz="4125" spc="37" b="1">
                <a:latin typeface="黑体"/>
                <a:cs typeface="黑体"/>
              </a:rPr>
              <a:t>Th</a:t>
            </a:r>
            <a:r>
              <a:rPr dirty="0" baseline="1010" sz="4125" spc="67" b="1">
                <a:latin typeface="黑体"/>
                <a:cs typeface="黑体"/>
              </a:rPr>
              <a:t>成目标程序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同时处理源程序和数据</a:t>
            </a:r>
            <a:endParaRPr baseline="1010" sz="4125">
              <a:latin typeface="黑体"/>
              <a:cs typeface="黑体"/>
            </a:endParaRPr>
          </a:p>
          <a:p>
            <a:pPr marL="355600" marR="5080" indent="-342900">
              <a:lnSpc>
                <a:spcPts val="3279"/>
              </a:lnSpc>
              <a:spcBef>
                <a:spcPts val="93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一种有效的方法：先将源程序转换为某种中间形式，  </a:t>
            </a:r>
            <a:r>
              <a:rPr dirty="0" sz="2750" spc="45" b="1">
                <a:latin typeface="黑体"/>
                <a:cs typeface="黑体"/>
              </a:rPr>
              <a:t>然后对中间形式的程序解释执行。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0402" y="2363934"/>
            <a:ext cx="94488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源程序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4177" y="1425150"/>
            <a:ext cx="63817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数据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09652" y="2327358"/>
            <a:ext cx="63817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黑体"/>
                <a:cs typeface="黑体"/>
              </a:rPr>
              <a:t>结果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27662" y="2546351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200" y="0"/>
                </a:moveTo>
                <a:lnTo>
                  <a:pt x="457200" y="76200"/>
                </a:lnTo>
                <a:lnTo>
                  <a:pt x="523877" y="42862"/>
                </a:lnTo>
                <a:lnTo>
                  <a:pt x="469900" y="42862"/>
                </a:lnTo>
                <a:lnTo>
                  <a:pt x="469900" y="33337"/>
                </a:lnTo>
                <a:lnTo>
                  <a:pt x="523872" y="33337"/>
                </a:lnTo>
                <a:lnTo>
                  <a:pt x="457200" y="0"/>
                </a:lnTo>
                <a:close/>
              </a:path>
              <a:path w="533400" h="76200">
                <a:moveTo>
                  <a:pt x="457200" y="33337"/>
                </a:moveTo>
                <a:lnTo>
                  <a:pt x="0" y="33337"/>
                </a:lnTo>
                <a:lnTo>
                  <a:pt x="0" y="42862"/>
                </a:lnTo>
                <a:lnTo>
                  <a:pt x="457200" y="42862"/>
                </a:lnTo>
                <a:lnTo>
                  <a:pt x="457200" y="33337"/>
                </a:lnTo>
                <a:close/>
              </a:path>
              <a:path w="533400" h="76200">
                <a:moveTo>
                  <a:pt x="523872" y="33337"/>
                </a:moveTo>
                <a:lnTo>
                  <a:pt x="469900" y="33337"/>
                </a:lnTo>
                <a:lnTo>
                  <a:pt x="469900" y="42862"/>
                </a:lnTo>
                <a:lnTo>
                  <a:pt x="523877" y="42862"/>
                </a:lnTo>
                <a:lnTo>
                  <a:pt x="533400" y="38101"/>
                </a:lnTo>
                <a:lnTo>
                  <a:pt x="523872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738486" y="2333625"/>
            <a:ext cx="1643380" cy="5289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dirty="0" sz="2750" spc="45" b="1">
                <a:latin typeface="黑体"/>
                <a:cs typeface="黑体"/>
              </a:rPr>
              <a:t>解释程序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48000" y="2524126"/>
            <a:ext cx="620395" cy="76200"/>
          </a:xfrm>
          <a:custGeom>
            <a:avLst/>
            <a:gdLst/>
            <a:ahLst/>
            <a:cxnLst/>
            <a:rect l="l" t="t" r="r" b="b"/>
            <a:pathLst>
              <a:path w="620395" h="76200">
                <a:moveTo>
                  <a:pt x="544130" y="42862"/>
                </a:moveTo>
                <a:lnTo>
                  <a:pt x="544130" y="76200"/>
                </a:lnTo>
                <a:lnTo>
                  <a:pt x="610806" y="42862"/>
                </a:lnTo>
                <a:lnTo>
                  <a:pt x="544130" y="42862"/>
                </a:lnTo>
                <a:close/>
              </a:path>
              <a:path w="620395" h="76200">
                <a:moveTo>
                  <a:pt x="544130" y="33337"/>
                </a:moveTo>
                <a:lnTo>
                  <a:pt x="544130" y="42862"/>
                </a:lnTo>
                <a:lnTo>
                  <a:pt x="556831" y="42862"/>
                </a:lnTo>
                <a:lnTo>
                  <a:pt x="556831" y="33337"/>
                </a:lnTo>
                <a:lnTo>
                  <a:pt x="544130" y="33337"/>
                </a:lnTo>
                <a:close/>
              </a:path>
              <a:path w="620395" h="76200">
                <a:moveTo>
                  <a:pt x="544131" y="0"/>
                </a:moveTo>
                <a:lnTo>
                  <a:pt x="544130" y="33337"/>
                </a:lnTo>
                <a:lnTo>
                  <a:pt x="556831" y="33337"/>
                </a:lnTo>
                <a:lnTo>
                  <a:pt x="556831" y="42862"/>
                </a:lnTo>
                <a:lnTo>
                  <a:pt x="610808" y="42861"/>
                </a:lnTo>
                <a:lnTo>
                  <a:pt x="620331" y="38100"/>
                </a:lnTo>
                <a:lnTo>
                  <a:pt x="544131" y="0"/>
                </a:lnTo>
                <a:close/>
              </a:path>
              <a:path w="620395" h="76200">
                <a:moveTo>
                  <a:pt x="0" y="33336"/>
                </a:moveTo>
                <a:lnTo>
                  <a:pt x="0" y="42861"/>
                </a:lnTo>
                <a:lnTo>
                  <a:pt x="544130" y="42862"/>
                </a:lnTo>
                <a:lnTo>
                  <a:pt x="544130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16418" y="1952625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3337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3337" y="317500"/>
                </a:lnTo>
                <a:lnTo>
                  <a:pt x="33337" y="304800"/>
                </a:lnTo>
                <a:close/>
              </a:path>
              <a:path w="76200" h="381000">
                <a:moveTo>
                  <a:pt x="42861" y="0"/>
                </a:moveTo>
                <a:lnTo>
                  <a:pt x="33336" y="0"/>
                </a:lnTo>
                <a:lnTo>
                  <a:pt x="33337" y="317500"/>
                </a:lnTo>
                <a:lnTo>
                  <a:pt x="42862" y="317500"/>
                </a:lnTo>
                <a:lnTo>
                  <a:pt x="42861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2862" y="304800"/>
                </a:lnTo>
                <a:lnTo>
                  <a:pt x="42862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1140" y="6565900"/>
            <a:ext cx="1270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003366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3075" y="681397"/>
            <a:ext cx="205740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5">
                <a:latin typeface="华文新魏"/>
                <a:cs typeface="华文新魏"/>
              </a:rPr>
              <a:t>自我介绍</a:t>
            </a:r>
            <a:endParaRPr sz="3900">
              <a:latin typeface="华文新魏"/>
              <a:cs typeface="华文新魏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1743127"/>
            <a:ext cx="3469004" cy="995044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5"/>
              </a:spcBef>
              <a:buClr>
                <a:srgbClr val="0099CC"/>
              </a:buClr>
              <a:buSzPct val="71698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48" sz="3975" spc="22" b="1">
                <a:latin typeface="华文新魏"/>
                <a:cs typeface="华文新魏"/>
              </a:rPr>
              <a:t>姓名：葛亮</a:t>
            </a:r>
            <a:endParaRPr baseline="1048" sz="3975">
              <a:latin typeface="华文新魏"/>
              <a:cs typeface="华文新魏"/>
            </a:endParaRPr>
          </a:p>
          <a:p>
            <a:pPr marL="355600" indent="-342900">
              <a:lnSpc>
                <a:spcPct val="100000"/>
              </a:lnSpc>
              <a:spcBef>
                <a:spcPts val="635"/>
              </a:spcBef>
              <a:buClr>
                <a:srgbClr val="0099CC"/>
              </a:buClr>
              <a:buSzPct val="71698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48" sz="3975" spc="22" b="1">
                <a:latin typeface="华文新魏"/>
                <a:cs typeface="华文新魏"/>
              </a:rPr>
              <a:t>办公室：主教</a:t>
            </a:r>
            <a:r>
              <a:rPr dirty="0" baseline="1048" sz="3975" spc="30" b="1">
                <a:latin typeface="华文新魏"/>
                <a:cs typeface="华文新魏"/>
              </a:rPr>
              <a:t>楼</a:t>
            </a:r>
            <a:r>
              <a:rPr dirty="0" baseline="1048" sz="3975" spc="7" b="1">
                <a:latin typeface="华文新魏"/>
                <a:cs typeface="华文新魏"/>
              </a:rPr>
              <a:t>1607</a:t>
            </a:r>
            <a:endParaRPr baseline="1048" sz="3975">
              <a:latin typeface="华文新魏"/>
              <a:cs typeface="华文新魏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2897632"/>
            <a:ext cx="20955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915">
                <a:solidFill>
                  <a:srgbClr val="0099CC"/>
                </a:solidFill>
                <a:latin typeface="Arial"/>
                <a:cs typeface="Arial"/>
              </a:rPr>
              <a:t>!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7889" y="2798647"/>
            <a:ext cx="3014980" cy="4292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50" spc="10" b="1">
                <a:latin typeface="华文新魏"/>
                <a:cs typeface="华文新魏"/>
                <a:hlinkClick r:id="rId2"/>
              </a:rPr>
              <a:t>geliang@cqu.edu.cn</a:t>
            </a:r>
            <a:endParaRPr sz="2650">
              <a:latin typeface="华文新魏"/>
              <a:cs typeface="华文新魏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90981" y="2697841"/>
            <a:ext cx="688731" cy="597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10483" y="2238792"/>
            <a:ext cx="4577764" cy="27285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70414"/>
            <a:ext cx="743140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40">
                <a:solidFill>
                  <a:srgbClr val="3366CC"/>
                </a:solidFill>
              </a:rPr>
              <a:t>total:=total+rate*4</a:t>
            </a:r>
            <a:r>
              <a:rPr dirty="0" sz="3900" spc="45">
                <a:solidFill>
                  <a:srgbClr val="3366CC"/>
                </a:solidFill>
              </a:rPr>
              <a:t> </a:t>
            </a:r>
            <a:r>
              <a:rPr dirty="0" sz="3500" spc="95">
                <a:solidFill>
                  <a:srgbClr val="3366CC"/>
                </a:solidFill>
              </a:rPr>
              <a:t>的解释过程</a:t>
            </a:r>
            <a:endParaRPr sz="3500"/>
          </a:p>
        </p:txBody>
      </p:sp>
      <p:sp>
        <p:nvSpPr>
          <p:cNvPr id="6" name="object 6"/>
          <p:cNvSpPr txBox="1"/>
          <p:nvPr/>
        </p:nvSpPr>
        <p:spPr>
          <a:xfrm>
            <a:off x="307340" y="1430896"/>
            <a:ext cx="3940810" cy="85725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355600" marR="5080" indent="-342900">
              <a:lnSpc>
                <a:spcPts val="3250"/>
              </a:lnSpc>
              <a:spcBef>
                <a:spcPts val="245"/>
              </a:spcBef>
              <a:tabLst>
                <a:tab pos="354965" algn="l"/>
              </a:tabLst>
            </a:pPr>
            <a:r>
              <a:rPr dirty="0" sz="2000" spc="965">
                <a:solidFill>
                  <a:srgbClr val="0000FF"/>
                </a:solidFill>
                <a:latin typeface="Arial"/>
                <a:cs typeface="Arial"/>
              </a:rPr>
              <a:t>!</a:t>
            </a:r>
            <a:r>
              <a:rPr dirty="0" sz="2000" spc="965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dirty="0" baseline="1010" sz="4125" spc="67" b="1">
                <a:latin typeface="黑体"/>
                <a:cs typeface="黑体"/>
              </a:rPr>
              <a:t>解释程序先将源程序转 </a:t>
            </a:r>
            <a:r>
              <a:rPr dirty="0" sz="2750" spc="45" b="1">
                <a:latin typeface="黑体"/>
                <a:cs typeface="黑体"/>
              </a:rPr>
              <a:t>换成一棵树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4896472"/>
            <a:ext cx="4297680" cy="85725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355600" marR="5080" indent="-342900">
              <a:lnSpc>
                <a:spcPts val="3250"/>
              </a:lnSpc>
              <a:spcBef>
                <a:spcPts val="245"/>
              </a:spcBef>
              <a:tabLst>
                <a:tab pos="354965" algn="l"/>
              </a:tabLst>
            </a:pPr>
            <a:r>
              <a:rPr dirty="0" sz="2000" spc="965">
                <a:solidFill>
                  <a:srgbClr val="0099CC"/>
                </a:solidFill>
                <a:latin typeface="Arial"/>
                <a:cs typeface="Arial"/>
              </a:rPr>
              <a:t>!</a:t>
            </a:r>
            <a:r>
              <a:rPr dirty="0" sz="2000" spc="965">
                <a:solidFill>
                  <a:srgbClr val="0099CC"/>
                </a:solidFill>
                <a:latin typeface="Arial"/>
                <a:cs typeface="Arial"/>
              </a:rPr>
              <a:t>	</a:t>
            </a:r>
            <a:r>
              <a:rPr dirty="0" baseline="1010" sz="4125" spc="67" b="1">
                <a:latin typeface="黑体"/>
                <a:cs typeface="黑体"/>
              </a:rPr>
              <a:t>遍历该树，执行结点上所 </a:t>
            </a:r>
            <a:r>
              <a:rPr dirty="0" sz="2750" spc="45" b="1">
                <a:latin typeface="黑体"/>
                <a:cs typeface="黑体"/>
              </a:rPr>
              <a:t>规定的动作。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2000" y="981075"/>
            <a:ext cx="4365625" cy="1158875"/>
          </a:xfrm>
          <a:custGeom>
            <a:avLst/>
            <a:gdLst/>
            <a:ahLst/>
            <a:cxnLst/>
            <a:rect l="l" t="t" r="r" b="b"/>
            <a:pathLst>
              <a:path w="4365625" h="1158875">
                <a:moveTo>
                  <a:pt x="1819009" y="792162"/>
                </a:moveTo>
                <a:lnTo>
                  <a:pt x="727604" y="792162"/>
                </a:lnTo>
                <a:lnTo>
                  <a:pt x="450923" y="1158872"/>
                </a:lnTo>
                <a:lnTo>
                  <a:pt x="1819009" y="792162"/>
                </a:lnTo>
                <a:close/>
              </a:path>
              <a:path w="4365625" h="1158875">
                <a:moveTo>
                  <a:pt x="4365625" y="0"/>
                </a:moveTo>
                <a:lnTo>
                  <a:pt x="0" y="0"/>
                </a:lnTo>
                <a:lnTo>
                  <a:pt x="0" y="792162"/>
                </a:lnTo>
                <a:lnTo>
                  <a:pt x="4365625" y="792162"/>
                </a:lnTo>
                <a:lnTo>
                  <a:pt x="4365625" y="0"/>
                </a:lnTo>
                <a:close/>
              </a:path>
            </a:pathLst>
          </a:custGeom>
          <a:solidFill>
            <a:srgbClr val="FD9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72000" y="981075"/>
            <a:ext cx="4365625" cy="1158875"/>
          </a:xfrm>
          <a:custGeom>
            <a:avLst/>
            <a:gdLst/>
            <a:ahLst/>
            <a:cxnLst/>
            <a:rect l="l" t="t" r="r" b="b"/>
            <a:pathLst>
              <a:path w="4365625" h="1158875">
                <a:moveTo>
                  <a:pt x="0" y="0"/>
                </a:moveTo>
                <a:lnTo>
                  <a:pt x="727604" y="0"/>
                </a:lnTo>
                <a:lnTo>
                  <a:pt x="1819010" y="0"/>
                </a:lnTo>
                <a:lnTo>
                  <a:pt x="4365625" y="0"/>
                </a:lnTo>
                <a:lnTo>
                  <a:pt x="4365625" y="462095"/>
                </a:lnTo>
                <a:lnTo>
                  <a:pt x="4365625" y="660134"/>
                </a:lnTo>
                <a:lnTo>
                  <a:pt x="4365625" y="792163"/>
                </a:lnTo>
                <a:lnTo>
                  <a:pt x="1819010" y="792163"/>
                </a:lnTo>
                <a:lnTo>
                  <a:pt x="450923" y="1158873"/>
                </a:lnTo>
                <a:lnTo>
                  <a:pt x="727604" y="792163"/>
                </a:lnTo>
                <a:lnTo>
                  <a:pt x="0" y="792163"/>
                </a:lnTo>
                <a:lnTo>
                  <a:pt x="0" y="660134"/>
                </a:lnTo>
                <a:lnTo>
                  <a:pt x="0" y="46209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650740" y="1027395"/>
            <a:ext cx="4115435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50" b="1">
                <a:latin typeface="黑体"/>
                <a:cs typeface="黑体"/>
              </a:rPr>
              <a:t>调用一个过程，执行右边的表达式，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0740" y="1318259"/>
            <a:ext cx="3500754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424" sz="2925" spc="75" b="1">
                <a:latin typeface="黑体"/>
                <a:cs typeface="黑体"/>
              </a:rPr>
              <a:t>计算结果送入</a:t>
            </a:r>
            <a:r>
              <a:rPr dirty="0" sz="2000" b="1">
                <a:latin typeface="Verdana"/>
                <a:cs typeface="Verdana"/>
              </a:rPr>
              <a:t>total</a:t>
            </a:r>
            <a:r>
              <a:rPr dirty="0" baseline="1424" sz="2925" spc="75" b="1">
                <a:latin typeface="黑体"/>
                <a:cs typeface="黑体"/>
              </a:rPr>
              <a:t>的存储单元</a:t>
            </a:r>
            <a:endParaRPr baseline="1424" sz="2925">
              <a:latin typeface="黑体"/>
              <a:cs typeface="黑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84887" y="2133600"/>
            <a:ext cx="2590800" cy="970280"/>
          </a:xfrm>
          <a:custGeom>
            <a:avLst/>
            <a:gdLst/>
            <a:ahLst/>
            <a:cxnLst/>
            <a:rect l="l" t="t" r="r" b="b"/>
            <a:pathLst>
              <a:path w="2590800" h="970280">
                <a:moveTo>
                  <a:pt x="1079500" y="719137"/>
                </a:moveTo>
                <a:lnTo>
                  <a:pt x="431800" y="719137"/>
                </a:lnTo>
                <a:lnTo>
                  <a:pt x="112753" y="969973"/>
                </a:lnTo>
                <a:lnTo>
                  <a:pt x="1079500" y="719137"/>
                </a:lnTo>
                <a:close/>
              </a:path>
              <a:path w="2590800" h="970280">
                <a:moveTo>
                  <a:pt x="2590800" y="0"/>
                </a:moveTo>
                <a:lnTo>
                  <a:pt x="0" y="0"/>
                </a:lnTo>
                <a:lnTo>
                  <a:pt x="0" y="719137"/>
                </a:lnTo>
                <a:lnTo>
                  <a:pt x="2590800" y="719137"/>
                </a:lnTo>
                <a:lnTo>
                  <a:pt x="2590800" y="0"/>
                </a:lnTo>
                <a:close/>
              </a:path>
            </a:pathLst>
          </a:custGeom>
          <a:solidFill>
            <a:srgbClr val="FD9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84887" y="2133600"/>
            <a:ext cx="2590800" cy="970280"/>
          </a:xfrm>
          <a:custGeom>
            <a:avLst/>
            <a:gdLst/>
            <a:ahLst/>
            <a:cxnLst/>
            <a:rect l="l" t="t" r="r" b="b"/>
            <a:pathLst>
              <a:path w="2590800" h="970280">
                <a:moveTo>
                  <a:pt x="0" y="0"/>
                </a:moveTo>
                <a:lnTo>
                  <a:pt x="431800" y="0"/>
                </a:lnTo>
                <a:lnTo>
                  <a:pt x="1079500" y="0"/>
                </a:lnTo>
                <a:lnTo>
                  <a:pt x="2590800" y="0"/>
                </a:lnTo>
                <a:lnTo>
                  <a:pt x="2590800" y="419498"/>
                </a:lnTo>
                <a:lnTo>
                  <a:pt x="2590800" y="599282"/>
                </a:lnTo>
                <a:lnTo>
                  <a:pt x="2590800" y="719138"/>
                </a:lnTo>
                <a:lnTo>
                  <a:pt x="1079500" y="719138"/>
                </a:lnTo>
                <a:lnTo>
                  <a:pt x="112752" y="969973"/>
                </a:lnTo>
                <a:lnTo>
                  <a:pt x="431800" y="719138"/>
                </a:lnTo>
                <a:lnTo>
                  <a:pt x="0" y="719138"/>
                </a:lnTo>
                <a:lnTo>
                  <a:pt x="0" y="599282"/>
                </a:lnTo>
                <a:lnTo>
                  <a:pt x="0" y="41949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163627" y="2179539"/>
            <a:ext cx="2326005" cy="61722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220"/>
              </a:spcBef>
            </a:pPr>
            <a:r>
              <a:rPr dirty="0" sz="1950" spc="50" b="1">
                <a:latin typeface="黑体"/>
                <a:cs typeface="黑体"/>
              </a:rPr>
              <a:t>递归调用过程，对表 </a:t>
            </a:r>
            <a:r>
              <a:rPr dirty="0" sz="1950" spc="50" b="1">
                <a:latin typeface="黑体"/>
                <a:cs typeface="黑体"/>
              </a:rPr>
              <a:t>达式进行计算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639953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40"/>
              <a:t>Java</a:t>
            </a:r>
            <a:r>
              <a:rPr dirty="0" sz="3900" spc="90"/>
              <a:t>语言处理器：编译</a:t>
            </a:r>
            <a:r>
              <a:rPr dirty="0" sz="3900" spc="40"/>
              <a:t>+</a:t>
            </a:r>
            <a:r>
              <a:rPr dirty="0" sz="3900" spc="90"/>
              <a:t>解释</a:t>
            </a:r>
            <a:endParaRPr sz="3900"/>
          </a:p>
        </p:txBody>
      </p:sp>
      <p:sp>
        <p:nvSpPr>
          <p:cNvPr id="5" name="object 5"/>
          <p:cNvSpPr/>
          <p:nvPr/>
        </p:nvSpPr>
        <p:spPr>
          <a:xfrm>
            <a:off x="379629" y="1056515"/>
            <a:ext cx="4962524" cy="5657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05123" y="1043735"/>
            <a:ext cx="3487420" cy="1215390"/>
          </a:xfrm>
          <a:custGeom>
            <a:avLst/>
            <a:gdLst/>
            <a:ahLst/>
            <a:cxnLst/>
            <a:rect l="l" t="t" r="r" b="b"/>
            <a:pathLst>
              <a:path w="3487420" h="1215389">
                <a:moveTo>
                  <a:pt x="0" y="190738"/>
                </a:moveTo>
                <a:lnTo>
                  <a:pt x="697045" y="506305"/>
                </a:lnTo>
                <a:lnTo>
                  <a:pt x="697045" y="1215134"/>
                </a:lnTo>
                <a:lnTo>
                  <a:pt x="3487356" y="1215134"/>
                </a:lnTo>
                <a:lnTo>
                  <a:pt x="3487356" y="202524"/>
                </a:lnTo>
                <a:lnTo>
                  <a:pt x="697045" y="202524"/>
                </a:lnTo>
                <a:lnTo>
                  <a:pt x="0" y="190738"/>
                </a:lnTo>
                <a:close/>
              </a:path>
              <a:path w="3487420" h="1215389">
                <a:moveTo>
                  <a:pt x="3487356" y="0"/>
                </a:moveTo>
                <a:lnTo>
                  <a:pt x="697045" y="0"/>
                </a:lnTo>
                <a:lnTo>
                  <a:pt x="697045" y="202524"/>
                </a:lnTo>
                <a:lnTo>
                  <a:pt x="3487356" y="202524"/>
                </a:lnTo>
                <a:lnTo>
                  <a:pt x="348735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05123" y="1043735"/>
            <a:ext cx="3487420" cy="1215390"/>
          </a:xfrm>
          <a:custGeom>
            <a:avLst/>
            <a:gdLst/>
            <a:ahLst/>
            <a:cxnLst/>
            <a:rect l="l" t="t" r="r" b="b"/>
            <a:pathLst>
              <a:path w="3487420" h="1215389">
                <a:moveTo>
                  <a:pt x="697046" y="0"/>
                </a:moveTo>
                <a:lnTo>
                  <a:pt x="1162098" y="0"/>
                </a:lnTo>
                <a:lnTo>
                  <a:pt x="1859675" y="0"/>
                </a:lnTo>
                <a:lnTo>
                  <a:pt x="3487356" y="0"/>
                </a:lnTo>
                <a:lnTo>
                  <a:pt x="3487356" y="202523"/>
                </a:lnTo>
                <a:lnTo>
                  <a:pt x="3487356" y="506305"/>
                </a:lnTo>
                <a:lnTo>
                  <a:pt x="3487356" y="1215134"/>
                </a:lnTo>
                <a:lnTo>
                  <a:pt x="1859675" y="1215134"/>
                </a:lnTo>
                <a:lnTo>
                  <a:pt x="1162098" y="1215134"/>
                </a:lnTo>
                <a:lnTo>
                  <a:pt x="697046" y="1215134"/>
                </a:lnTo>
                <a:lnTo>
                  <a:pt x="697046" y="506305"/>
                </a:lnTo>
                <a:lnTo>
                  <a:pt x="0" y="190738"/>
                </a:lnTo>
                <a:lnTo>
                  <a:pt x="697046" y="202523"/>
                </a:lnTo>
                <a:lnTo>
                  <a:pt x="69704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180909" y="1076931"/>
            <a:ext cx="2495550" cy="110871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ts val="2095"/>
              </a:lnSpc>
              <a:spcBef>
                <a:spcPts val="115"/>
              </a:spcBef>
            </a:pPr>
            <a:r>
              <a:rPr dirty="0" sz="1750" spc="50" b="1">
                <a:latin typeface="黑体"/>
                <a:cs typeface="黑体"/>
              </a:rPr>
              <a:t>编译：</a:t>
            </a:r>
            <a:endParaRPr sz="1750">
              <a:latin typeface="黑体"/>
              <a:cs typeface="黑体"/>
            </a:endParaRPr>
          </a:p>
          <a:p>
            <a:pPr marL="12700">
              <a:lnSpc>
                <a:spcPts val="2155"/>
              </a:lnSpc>
            </a:pPr>
            <a:r>
              <a:rPr dirty="0" sz="1750" spc="50" b="1">
                <a:latin typeface="黑体"/>
                <a:cs typeface="黑体"/>
              </a:rPr>
              <a:t>用</a:t>
            </a:r>
            <a:r>
              <a:rPr dirty="0" sz="1800" b="1">
                <a:latin typeface="Times New Roman"/>
                <a:cs typeface="Times New Roman"/>
              </a:rPr>
              <a:t>javac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750" spc="50" b="1">
                <a:latin typeface="黑体"/>
                <a:cs typeface="黑体"/>
              </a:rPr>
              <a:t>把源代码编译成</a:t>
            </a:r>
            <a:endParaRPr sz="1750">
              <a:latin typeface="黑体"/>
              <a:cs typeface="黑体"/>
            </a:endParaRPr>
          </a:p>
          <a:p>
            <a:pPr marL="12700" marR="5080" indent="57150">
              <a:lnSpc>
                <a:spcPts val="2060"/>
              </a:lnSpc>
              <a:spcBef>
                <a:spcPts val="200"/>
              </a:spcBef>
            </a:pPr>
            <a:r>
              <a:rPr dirty="0" sz="1800" spc="-5" b="1">
                <a:latin typeface="Times New Roman"/>
                <a:cs typeface="Times New Roman"/>
              </a:rPr>
              <a:t>.class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750" spc="50" b="1">
                <a:latin typeface="黑体"/>
                <a:cs typeface="黑体"/>
              </a:rPr>
              <a:t>文件（平台无关的 字节码）。</a:t>
            </a:r>
            <a:endParaRPr sz="1750">
              <a:latin typeface="黑体"/>
              <a:cs typeface="黑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05123" y="3113966"/>
            <a:ext cx="3487420" cy="1215390"/>
          </a:xfrm>
          <a:custGeom>
            <a:avLst/>
            <a:gdLst/>
            <a:ahLst/>
            <a:cxnLst/>
            <a:rect l="l" t="t" r="r" b="b"/>
            <a:pathLst>
              <a:path w="3487420" h="1215389">
                <a:moveTo>
                  <a:pt x="0" y="190737"/>
                </a:moveTo>
                <a:lnTo>
                  <a:pt x="697045" y="506304"/>
                </a:lnTo>
                <a:lnTo>
                  <a:pt x="697045" y="1215133"/>
                </a:lnTo>
                <a:lnTo>
                  <a:pt x="3487356" y="1215133"/>
                </a:lnTo>
                <a:lnTo>
                  <a:pt x="3487356" y="202523"/>
                </a:lnTo>
                <a:lnTo>
                  <a:pt x="697045" y="202523"/>
                </a:lnTo>
                <a:lnTo>
                  <a:pt x="0" y="190737"/>
                </a:lnTo>
                <a:close/>
              </a:path>
              <a:path w="3487420" h="1215389">
                <a:moveTo>
                  <a:pt x="3487356" y="0"/>
                </a:moveTo>
                <a:lnTo>
                  <a:pt x="697045" y="0"/>
                </a:lnTo>
                <a:lnTo>
                  <a:pt x="697045" y="202523"/>
                </a:lnTo>
                <a:lnTo>
                  <a:pt x="3487356" y="202523"/>
                </a:lnTo>
                <a:lnTo>
                  <a:pt x="348735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05123" y="3113966"/>
            <a:ext cx="3487420" cy="1215390"/>
          </a:xfrm>
          <a:custGeom>
            <a:avLst/>
            <a:gdLst/>
            <a:ahLst/>
            <a:cxnLst/>
            <a:rect l="l" t="t" r="r" b="b"/>
            <a:pathLst>
              <a:path w="3487420" h="1215389">
                <a:moveTo>
                  <a:pt x="697046" y="0"/>
                </a:moveTo>
                <a:lnTo>
                  <a:pt x="1162098" y="0"/>
                </a:lnTo>
                <a:lnTo>
                  <a:pt x="1859675" y="0"/>
                </a:lnTo>
                <a:lnTo>
                  <a:pt x="3487356" y="0"/>
                </a:lnTo>
                <a:lnTo>
                  <a:pt x="3487356" y="202523"/>
                </a:lnTo>
                <a:lnTo>
                  <a:pt x="3487356" y="506305"/>
                </a:lnTo>
                <a:lnTo>
                  <a:pt x="3487356" y="1215134"/>
                </a:lnTo>
                <a:lnTo>
                  <a:pt x="1859675" y="1215134"/>
                </a:lnTo>
                <a:lnTo>
                  <a:pt x="1162098" y="1215134"/>
                </a:lnTo>
                <a:lnTo>
                  <a:pt x="697046" y="1215134"/>
                </a:lnTo>
                <a:lnTo>
                  <a:pt x="697046" y="506305"/>
                </a:lnTo>
                <a:lnTo>
                  <a:pt x="0" y="190738"/>
                </a:lnTo>
                <a:lnTo>
                  <a:pt x="697046" y="202523"/>
                </a:lnTo>
                <a:lnTo>
                  <a:pt x="69704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180909" y="3149571"/>
            <a:ext cx="2554605" cy="84010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ts val="2080"/>
              </a:lnSpc>
              <a:spcBef>
                <a:spcPts val="115"/>
              </a:spcBef>
            </a:pPr>
            <a:r>
              <a:rPr dirty="0" sz="1750" spc="50" b="1">
                <a:latin typeface="黑体"/>
                <a:cs typeface="黑体"/>
              </a:rPr>
              <a:t>解释：</a:t>
            </a:r>
            <a:endParaRPr sz="1750">
              <a:latin typeface="黑体"/>
              <a:cs typeface="黑体"/>
            </a:endParaRPr>
          </a:p>
          <a:p>
            <a:pPr marL="12700" marR="5080">
              <a:lnSpc>
                <a:spcPts val="2180"/>
              </a:lnSpc>
              <a:spcBef>
                <a:spcPts val="35"/>
              </a:spcBef>
            </a:pPr>
            <a:r>
              <a:rPr dirty="0" sz="1800" b="1">
                <a:latin typeface="Times New Roman"/>
                <a:cs typeface="Times New Roman"/>
              </a:rPr>
              <a:t>Java</a:t>
            </a:r>
            <a:r>
              <a:rPr dirty="0" sz="1750" spc="50" b="1">
                <a:latin typeface="黑体"/>
                <a:cs typeface="黑体"/>
              </a:rPr>
              <a:t>虚拟机对字节码解释 </a:t>
            </a:r>
            <a:r>
              <a:rPr dirty="0" sz="1750" spc="50" b="1">
                <a:latin typeface="黑体"/>
                <a:cs typeface="黑体"/>
              </a:rPr>
              <a:t>执行。</a:t>
            </a:r>
            <a:endParaRPr sz="1750">
              <a:latin typeface="黑体"/>
              <a:cs typeface="黑体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512445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40"/>
              <a:t>Java</a:t>
            </a:r>
            <a:r>
              <a:rPr dirty="0" sz="3900" spc="90"/>
              <a:t>语言处理器（续）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307340" y="1052134"/>
            <a:ext cx="8428355" cy="543877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37" b="1">
                <a:latin typeface="黑体"/>
                <a:cs typeface="黑体"/>
              </a:rPr>
              <a:t>JIT（Just-in-time）</a:t>
            </a:r>
            <a:r>
              <a:rPr dirty="0" baseline="1010" sz="4125" spc="67" b="1">
                <a:latin typeface="黑体"/>
                <a:cs typeface="黑体"/>
              </a:rPr>
              <a:t>即时编译</a:t>
            </a:r>
            <a:endParaRPr baseline="1010" sz="4125">
              <a:latin typeface="黑体"/>
              <a:cs typeface="黑体"/>
            </a:endParaRPr>
          </a:p>
          <a:p>
            <a:pPr lvl="1" marL="755650" marR="5080" indent="-285750">
              <a:lnSpc>
                <a:spcPct val="101899"/>
              </a:lnSpc>
              <a:spcBef>
                <a:spcPts val="55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在运行中，程序处理输入的前一刻首先把字节码翻译成为 </a:t>
            </a:r>
            <a:r>
              <a:rPr dirty="0" sz="2350" spc="50" b="1">
                <a:latin typeface="黑体"/>
                <a:cs typeface="黑体"/>
              </a:rPr>
              <a:t>机器语言，然后再执行程序。</a:t>
            </a:r>
            <a:endParaRPr sz="2350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9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可以加快</a:t>
            </a:r>
            <a:r>
              <a:rPr dirty="0" baseline="1182" sz="3525" spc="37" b="1">
                <a:latin typeface="黑体"/>
                <a:cs typeface="黑体"/>
              </a:rPr>
              <a:t>java</a:t>
            </a:r>
            <a:r>
              <a:rPr dirty="0" baseline="1182" sz="3525" spc="75" b="1">
                <a:latin typeface="黑体"/>
                <a:cs typeface="黑体"/>
              </a:rPr>
              <a:t>程序的启动速度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代码的执行效率相对差些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30" b="1">
                <a:latin typeface="黑体"/>
                <a:cs typeface="黑体"/>
              </a:rPr>
              <a:t>HotSpot</a:t>
            </a:r>
            <a:r>
              <a:rPr dirty="0" baseline="1010" sz="4125" spc="44" b="1">
                <a:latin typeface="黑体"/>
                <a:cs typeface="黑体"/>
              </a:rPr>
              <a:t> </a:t>
            </a:r>
            <a:r>
              <a:rPr dirty="0" baseline="1010" sz="4125" spc="30" b="1">
                <a:latin typeface="黑体"/>
                <a:cs typeface="黑体"/>
              </a:rPr>
              <a:t>VM</a:t>
            </a:r>
            <a:r>
              <a:rPr dirty="0" baseline="1010" sz="4125" spc="67" b="1">
                <a:latin typeface="黑体"/>
                <a:cs typeface="黑体"/>
              </a:rPr>
              <a:t>中的</a:t>
            </a:r>
            <a:r>
              <a:rPr dirty="0" baseline="1010" sz="4125" spc="30" b="1">
                <a:latin typeface="黑体"/>
                <a:cs typeface="黑体"/>
              </a:rPr>
              <a:t>JIT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组合了编译、性能分析以及动态编译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6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只编译“热门”代码，即执行最频繁的代码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37" b="1">
                <a:latin typeface="黑体"/>
                <a:cs typeface="黑体"/>
              </a:rPr>
              <a:t>client</a:t>
            </a:r>
            <a:r>
              <a:rPr dirty="0" baseline="1182" sz="3525" spc="75" b="1">
                <a:latin typeface="黑体"/>
                <a:cs typeface="黑体"/>
              </a:rPr>
              <a:t>版和</a:t>
            </a:r>
            <a:r>
              <a:rPr dirty="0" baseline="1182" sz="3525" spc="37" b="1">
                <a:latin typeface="黑体"/>
                <a:cs typeface="黑体"/>
              </a:rPr>
              <a:t>server</a:t>
            </a:r>
            <a:r>
              <a:rPr dirty="0" baseline="1182" sz="3525" spc="75" b="1">
                <a:latin typeface="黑体"/>
                <a:cs typeface="黑体"/>
              </a:rPr>
              <a:t>版两个编译器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lvl="2" marL="1155700" indent="-228600">
              <a:lnSpc>
                <a:spcPct val="100000"/>
              </a:lnSpc>
              <a:spcBef>
                <a:spcPts val="530"/>
              </a:spcBef>
              <a:buClr>
                <a:srgbClr val="0000FF"/>
              </a:buClr>
              <a:buSzPct val="102564"/>
              <a:buFont typeface="Wingdings"/>
              <a:buChar char="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默认：用</a:t>
            </a:r>
            <a:r>
              <a:rPr dirty="0" baseline="1424" sz="2925" spc="37" b="1">
                <a:latin typeface="黑体"/>
                <a:cs typeface="黑体"/>
              </a:rPr>
              <a:t>client</a:t>
            </a:r>
            <a:r>
              <a:rPr dirty="0" baseline="1424" sz="2925" spc="75" b="1">
                <a:latin typeface="黑体"/>
                <a:cs typeface="黑体"/>
              </a:rPr>
              <a:t>版的。</a:t>
            </a:r>
            <a:endParaRPr baseline="1424" sz="2925">
              <a:latin typeface="黑体"/>
              <a:cs typeface="黑体"/>
            </a:endParaRPr>
          </a:p>
          <a:p>
            <a:pPr lvl="2" marL="1155700" indent="-228600">
              <a:lnSpc>
                <a:spcPct val="100000"/>
              </a:lnSpc>
              <a:spcBef>
                <a:spcPts val="405"/>
              </a:spcBef>
              <a:buClr>
                <a:srgbClr val="0000FF"/>
              </a:buClr>
              <a:buSzPct val="102564"/>
              <a:buFont typeface="Wingdings"/>
              <a:buChar char="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启动时，指定</a:t>
            </a:r>
            <a:r>
              <a:rPr dirty="0" baseline="1424" sz="2925" spc="37" b="1">
                <a:latin typeface="黑体"/>
                <a:cs typeface="黑体"/>
              </a:rPr>
              <a:t>-server</a:t>
            </a:r>
            <a:r>
              <a:rPr dirty="0" baseline="1424" sz="2925" spc="75" b="1">
                <a:latin typeface="黑体"/>
                <a:cs typeface="黑体"/>
              </a:rPr>
              <a:t>参数，启动</a:t>
            </a:r>
            <a:r>
              <a:rPr dirty="0" baseline="1424" sz="2925" spc="37" b="1">
                <a:latin typeface="黑体"/>
                <a:cs typeface="黑体"/>
              </a:rPr>
              <a:t>server</a:t>
            </a:r>
            <a:r>
              <a:rPr dirty="0" baseline="1424" sz="2925" spc="75" b="1">
                <a:latin typeface="黑体"/>
                <a:cs typeface="黑体"/>
              </a:rPr>
              <a:t>版的编译器。</a:t>
            </a:r>
            <a:endParaRPr baseline="1424" sz="2925">
              <a:latin typeface="黑体"/>
              <a:cs typeface="黑体"/>
            </a:endParaRPr>
          </a:p>
          <a:p>
            <a:pPr lvl="2" marL="1155700" marR="102870" indent="-228600">
              <a:lnSpc>
                <a:spcPct val="101000"/>
              </a:lnSpc>
              <a:spcBef>
                <a:spcPts val="480"/>
              </a:spcBef>
              <a:buClr>
                <a:srgbClr val="0000FF"/>
              </a:buClr>
              <a:buSzPct val="102564"/>
              <a:buFont typeface="Wingdings"/>
              <a:buChar char=""/>
              <a:tabLst>
                <a:tab pos="1155700" algn="l"/>
              </a:tabLst>
            </a:pPr>
            <a:r>
              <a:rPr dirty="0" baseline="1424" sz="2925" spc="37" b="1">
                <a:latin typeface="黑体"/>
                <a:cs typeface="黑体"/>
              </a:rPr>
              <a:t>Server</a:t>
            </a:r>
            <a:r>
              <a:rPr dirty="0" baseline="1424" sz="2925" spc="75" b="1">
                <a:latin typeface="黑体"/>
                <a:cs typeface="黑体"/>
              </a:rPr>
              <a:t>版适用于需要长期运行的服务器应用程序，针对最大峰值 </a:t>
            </a:r>
            <a:r>
              <a:rPr dirty="0" sz="1950" spc="50" b="1">
                <a:latin typeface="黑体"/>
                <a:cs typeface="黑体"/>
              </a:rPr>
              <a:t>操作速度进行了优化</a:t>
            </a:r>
            <a:r>
              <a:rPr dirty="0" sz="1950" spc="40" b="1">
                <a:latin typeface="黑体"/>
                <a:cs typeface="黑体"/>
              </a:rPr>
              <a:t>。</a:t>
            </a:r>
            <a:endParaRPr sz="19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23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538035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90320" algn="l"/>
              </a:tabLst>
            </a:pPr>
            <a:r>
              <a:rPr dirty="0" sz="3900" spc="40">
                <a:latin typeface="宋体"/>
                <a:cs typeface="宋体"/>
              </a:rPr>
              <a:t>1.2	</a:t>
            </a:r>
            <a:r>
              <a:rPr dirty="0" sz="3900" spc="90"/>
              <a:t>编译的阶段和任务</a:t>
            </a:r>
            <a:endParaRPr sz="39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1189695"/>
            <a:ext cx="6456680" cy="523494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2750" spc="45" b="1">
                <a:latin typeface="黑体"/>
                <a:cs typeface="黑体"/>
              </a:rPr>
              <a:t>一、分析阶段</a:t>
            </a:r>
            <a:endParaRPr sz="2750">
              <a:latin typeface="黑体"/>
              <a:cs typeface="黑体"/>
            </a:endParaRPr>
          </a:p>
          <a:p>
            <a:pPr marL="371475">
              <a:lnSpc>
                <a:spcPct val="100000"/>
              </a:lnSpc>
              <a:spcBef>
                <a:spcPts val="300"/>
              </a:spcBef>
            </a:pPr>
            <a:r>
              <a:rPr dirty="0" sz="2750" spc="45" b="1">
                <a:latin typeface="黑体"/>
                <a:cs typeface="黑体"/>
              </a:rPr>
              <a:t>根据源语言的定义，分析源程序的结构</a:t>
            </a:r>
            <a:endParaRPr sz="2750">
              <a:latin typeface="黑体"/>
              <a:cs typeface="黑体"/>
            </a:endParaRPr>
          </a:p>
          <a:p>
            <a:pPr marL="777875" indent="-307975">
              <a:lnSpc>
                <a:spcPct val="100000"/>
              </a:lnSpc>
              <a:spcBef>
                <a:spcPts val="415"/>
              </a:spcBef>
              <a:buSzPct val="95744"/>
              <a:buAutoNum type="arabicPeriod"/>
              <a:tabLst>
                <a:tab pos="777875" algn="l"/>
              </a:tabLst>
            </a:pPr>
            <a:r>
              <a:rPr dirty="0" sz="2350" spc="50" b="1">
                <a:latin typeface="黑体"/>
                <a:cs typeface="黑体"/>
              </a:rPr>
              <a:t>词法分析</a:t>
            </a:r>
            <a:endParaRPr sz="2350">
              <a:latin typeface="黑体"/>
              <a:cs typeface="黑体"/>
            </a:endParaRPr>
          </a:p>
          <a:p>
            <a:pPr marL="777875" indent="-307975">
              <a:lnSpc>
                <a:spcPct val="100000"/>
              </a:lnSpc>
              <a:spcBef>
                <a:spcPts val="370"/>
              </a:spcBef>
              <a:buSzPct val="95744"/>
              <a:buAutoNum type="arabicPeriod"/>
              <a:tabLst>
                <a:tab pos="777875" algn="l"/>
              </a:tabLst>
            </a:pPr>
            <a:r>
              <a:rPr dirty="0" sz="2350" spc="50" b="1">
                <a:latin typeface="黑体"/>
                <a:cs typeface="黑体"/>
              </a:rPr>
              <a:t>语法分析</a:t>
            </a:r>
            <a:endParaRPr sz="2350">
              <a:latin typeface="黑体"/>
              <a:cs typeface="黑体"/>
            </a:endParaRPr>
          </a:p>
          <a:p>
            <a:pPr marL="777875" indent="-307975">
              <a:lnSpc>
                <a:spcPct val="100000"/>
              </a:lnSpc>
              <a:spcBef>
                <a:spcPts val="280"/>
              </a:spcBef>
              <a:buSzPct val="95744"/>
              <a:buAutoNum type="arabicPeriod"/>
              <a:tabLst>
                <a:tab pos="777875" algn="l"/>
              </a:tabLst>
            </a:pPr>
            <a:r>
              <a:rPr dirty="0" sz="2350" spc="50" b="1">
                <a:latin typeface="黑体"/>
                <a:cs typeface="黑体"/>
              </a:rPr>
              <a:t>语义分析</a:t>
            </a:r>
            <a:endParaRPr sz="235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2750" spc="45" b="1">
                <a:latin typeface="黑体"/>
                <a:cs typeface="黑体"/>
              </a:rPr>
              <a:t>二、综合阶段</a:t>
            </a:r>
            <a:endParaRPr sz="2750">
              <a:latin typeface="黑体"/>
              <a:cs typeface="黑体"/>
            </a:endParaRPr>
          </a:p>
          <a:p>
            <a:pPr marL="371475">
              <a:lnSpc>
                <a:spcPct val="100000"/>
              </a:lnSpc>
              <a:spcBef>
                <a:spcPts val="395"/>
              </a:spcBef>
            </a:pPr>
            <a:r>
              <a:rPr dirty="0" sz="2750" spc="45" b="1">
                <a:latin typeface="黑体"/>
                <a:cs typeface="黑体"/>
              </a:rPr>
              <a:t>根据分析结果构造出所要求的目标程序</a:t>
            </a:r>
            <a:endParaRPr sz="2750">
              <a:latin typeface="黑体"/>
              <a:cs typeface="黑体"/>
            </a:endParaRPr>
          </a:p>
          <a:p>
            <a:pPr marL="777875" indent="-307975">
              <a:lnSpc>
                <a:spcPct val="100000"/>
              </a:lnSpc>
              <a:spcBef>
                <a:spcPts val="415"/>
              </a:spcBef>
              <a:buSzPct val="95744"/>
              <a:buAutoNum type="arabicPeriod" startAt="4"/>
              <a:tabLst>
                <a:tab pos="777875" algn="l"/>
              </a:tabLst>
            </a:pPr>
            <a:r>
              <a:rPr dirty="0" sz="2350" spc="45" b="1">
                <a:latin typeface="黑体"/>
                <a:cs typeface="黑体"/>
              </a:rPr>
              <a:t>中间代码</a:t>
            </a:r>
            <a:r>
              <a:rPr dirty="0" sz="2350" spc="25" b="1">
                <a:latin typeface="黑体"/>
                <a:cs typeface="黑体"/>
              </a:rPr>
              <a:t>Th</a:t>
            </a:r>
            <a:r>
              <a:rPr dirty="0" sz="2350" spc="45" b="1">
                <a:latin typeface="黑体"/>
                <a:cs typeface="黑体"/>
              </a:rPr>
              <a:t>成</a:t>
            </a:r>
            <a:endParaRPr sz="2350">
              <a:latin typeface="黑体"/>
              <a:cs typeface="黑体"/>
            </a:endParaRPr>
          </a:p>
          <a:p>
            <a:pPr marL="777875" indent="-307975">
              <a:lnSpc>
                <a:spcPct val="100000"/>
              </a:lnSpc>
              <a:spcBef>
                <a:spcPts val="275"/>
              </a:spcBef>
              <a:buSzPct val="95744"/>
              <a:buAutoNum type="arabicPeriod" startAt="4"/>
              <a:tabLst>
                <a:tab pos="777875" algn="l"/>
              </a:tabLst>
            </a:pPr>
            <a:r>
              <a:rPr dirty="0" sz="2350" spc="50" b="1">
                <a:latin typeface="黑体"/>
                <a:cs typeface="黑体"/>
              </a:rPr>
              <a:t>代码优化</a:t>
            </a:r>
            <a:endParaRPr sz="2350">
              <a:latin typeface="黑体"/>
              <a:cs typeface="黑体"/>
            </a:endParaRPr>
          </a:p>
          <a:p>
            <a:pPr marL="777875" indent="-307975">
              <a:lnSpc>
                <a:spcPct val="100000"/>
              </a:lnSpc>
              <a:spcBef>
                <a:spcPts val="375"/>
              </a:spcBef>
              <a:buSzPct val="95744"/>
              <a:buAutoNum type="arabicPeriod" startAt="4"/>
              <a:tabLst>
                <a:tab pos="777875" algn="l"/>
              </a:tabLst>
            </a:pPr>
            <a:r>
              <a:rPr dirty="0" sz="2350" spc="45" b="1">
                <a:latin typeface="黑体"/>
                <a:cs typeface="黑体"/>
              </a:rPr>
              <a:t>目标代码</a:t>
            </a:r>
            <a:r>
              <a:rPr dirty="0" sz="2350" spc="25" b="1">
                <a:latin typeface="黑体"/>
                <a:cs typeface="黑体"/>
              </a:rPr>
              <a:t>Th</a:t>
            </a:r>
            <a:r>
              <a:rPr dirty="0" sz="2350" spc="45" b="1">
                <a:latin typeface="黑体"/>
                <a:cs typeface="黑体"/>
              </a:rPr>
              <a:t>成</a:t>
            </a:r>
            <a:endParaRPr sz="2350">
              <a:latin typeface="黑体"/>
              <a:cs typeface="黑体"/>
            </a:endParaRPr>
          </a:p>
          <a:p>
            <a:pPr marL="12700" marR="3221355">
              <a:lnSpc>
                <a:spcPts val="3720"/>
              </a:lnSpc>
              <a:spcBef>
                <a:spcPts val="150"/>
              </a:spcBef>
            </a:pPr>
            <a:r>
              <a:rPr dirty="0" sz="2750" spc="45" b="1">
                <a:latin typeface="黑体"/>
                <a:cs typeface="黑体"/>
              </a:rPr>
              <a:t>三、符号表的管理 </a:t>
            </a:r>
            <a:r>
              <a:rPr dirty="0" sz="2750" spc="45" b="1">
                <a:latin typeface="黑体"/>
                <a:cs typeface="黑体"/>
              </a:rPr>
              <a:t>四、错误诊断和处理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1919" y="105859"/>
            <a:ext cx="203200" cy="2032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585"/>
              </a:lnSpc>
            </a:pPr>
            <a:r>
              <a:rPr dirty="0" sz="1400">
                <a:latin typeface="黑体"/>
                <a:cs typeface="黑体"/>
              </a:rPr>
              <a:t>24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25550" y="361950"/>
            <a:ext cx="4464049" cy="839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504179" y="8894391"/>
            <a:ext cx="63500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94780" y="8894391"/>
            <a:ext cx="25400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1919" y="105859"/>
            <a:ext cx="203200" cy="2032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585"/>
              </a:lnSpc>
            </a:pPr>
            <a:r>
              <a:rPr dirty="0" sz="1400">
                <a:latin typeface="黑体"/>
                <a:cs typeface="黑体"/>
              </a:rPr>
              <a:t>25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44960" y="717550"/>
            <a:ext cx="3778248" cy="8020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504179" y="8894391"/>
            <a:ext cx="63500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94780" y="8894391"/>
            <a:ext cx="25400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16879" y="8907091"/>
            <a:ext cx="152400" cy="161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65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56579" y="8871756"/>
            <a:ext cx="48260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94780" y="8871756"/>
            <a:ext cx="25400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91919" y="105859"/>
            <a:ext cx="203200" cy="2032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585"/>
              </a:lnSpc>
            </a:pPr>
            <a:r>
              <a:rPr dirty="0" sz="1400">
                <a:latin typeface="黑体"/>
                <a:cs typeface="黑体"/>
              </a:rPr>
              <a:t>26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3805" y="0"/>
            <a:ext cx="4003656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4154804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3333FF"/>
                </a:solidFill>
              </a:rPr>
              <a:t>编译程序的典型结构</a:t>
            </a:r>
            <a:endParaRPr sz="3500"/>
          </a:p>
        </p:txBody>
      </p:sp>
      <p:sp>
        <p:nvSpPr>
          <p:cNvPr id="5" name="object 5"/>
          <p:cNvSpPr/>
          <p:nvPr/>
        </p:nvSpPr>
        <p:spPr>
          <a:xfrm>
            <a:off x="3473990" y="1630623"/>
            <a:ext cx="0" cy="123189"/>
          </a:xfrm>
          <a:custGeom>
            <a:avLst/>
            <a:gdLst/>
            <a:ahLst/>
            <a:cxnLst/>
            <a:rect l="l" t="t" r="r" b="b"/>
            <a:pathLst>
              <a:path w="0" h="123189">
                <a:moveTo>
                  <a:pt x="0" y="0"/>
                </a:moveTo>
                <a:lnTo>
                  <a:pt x="0" y="122739"/>
                </a:lnTo>
              </a:path>
            </a:pathLst>
          </a:custGeom>
          <a:ln w="159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73990" y="1847037"/>
            <a:ext cx="0" cy="120650"/>
          </a:xfrm>
          <a:custGeom>
            <a:avLst/>
            <a:gdLst/>
            <a:ahLst/>
            <a:cxnLst/>
            <a:rect l="l" t="t" r="r" b="b"/>
            <a:pathLst>
              <a:path w="0" h="120650">
                <a:moveTo>
                  <a:pt x="0" y="0"/>
                </a:moveTo>
                <a:lnTo>
                  <a:pt x="0" y="120389"/>
                </a:lnTo>
              </a:path>
            </a:pathLst>
          </a:custGeom>
          <a:ln w="159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73990" y="2058091"/>
            <a:ext cx="0" cy="123825"/>
          </a:xfrm>
          <a:custGeom>
            <a:avLst/>
            <a:gdLst/>
            <a:ahLst/>
            <a:cxnLst/>
            <a:rect l="l" t="t" r="r" b="b"/>
            <a:pathLst>
              <a:path w="0" h="123825">
                <a:moveTo>
                  <a:pt x="0" y="0"/>
                </a:moveTo>
                <a:lnTo>
                  <a:pt x="0" y="123209"/>
                </a:lnTo>
              </a:path>
            </a:pathLst>
          </a:custGeom>
          <a:ln w="159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73990" y="2272057"/>
            <a:ext cx="0" cy="123189"/>
          </a:xfrm>
          <a:custGeom>
            <a:avLst/>
            <a:gdLst/>
            <a:ahLst/>
            <a:cxnLst/>
            <a:rect l="l" t="t" r="r" b="b"/>
            <a:pathLst>
              <a:path w="0" h="123189">
                <a:moveTo>
                  <a:pt x="0" y="0"/>
                </a:moveTo>
                <a:lnTo>
                  <a:pt x="0" y="122739"/>
                </a:lnTo>
              </a:path>
            </a:pathLst>
          </a:custGeom>
          <a:ln w="159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73990" y="2488471"/>
            <a:ext cx="0" cy="120650"/>
          </a:xfrm>
          <a:custGeom>
            <a:avLst/>
            <a:gdLst/>
            <a:ahLst/>
            <a:cxnLst/>
            <a:rect l="l" t="t" r="r" b="b"/>
            <a:pathLst>
              <a:path w="0" h="120650">
                <a:moveTo>
                  <a:pt x="0" y="0"/>
                </a:moveTo>
                <a:lnTo>
                  <a:pt x="0" y="120389"/>
                </a:lnTo>
              </a:path>
            </a:pathLst>
          </a:custGeom>
          <a:ln w="159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73990" y="2699525"/>
            <a:ext cx="0" cy="123825"/>
          </a:xfrm>
          <a:custGeom>
            <a:avLst/>
            <a:gdLst/>
            <a:ahLst/>
            <a:cxnLst/>
            <a:rect l="l" t="t" r="r" b="b"/>
            <a:pathLst>
              <a:path w="0" h="123825">
                <a:moveTo>
                  <a:pt x="0" y="0"/>
                </a:moveTo>
                <a:lnTo>
                  <a:pt x="0" y="123209"/>
                </a:lnTo>
              </a:path>
            </a:pathLst>
          </a:custGeom>
          <a:ln w="159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73990" y="2916031"/>
            <a:ext cx="0" cy="120650"/>
          </a:xfrm>
          <a:custGeom>
            <a:avLst/>
            <a:gdLst/>
            <a:ahLst/>
            <a:cxnLst/>
            <a:rect l="l" t="t" r="r" b="b"/>
            <a:pathLst>
              <a:path w="0" h="120650">
                <a:moveTo>
                  <a:pt x="0" y="0"/>
                </a:moveTo>
                <a:lnTo>
                  <a:pt x="0" y="120389"/>
                </a:lnTo>
              </a:path>
            </a:pathLst>
          </a:custGeom>
          <a:ln w="159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73990" y="3129435"/>
            <a:ext cx="0" cy="121285"/>
          </a:xfrm>
          <a:custGeom>
            <a:avLst/>
            <a:gdLst/>
            <a:ahLst/>
            <a:cxnLst/>
            <a:rect l="l" t="t" r="r" b="b"/>
            <a:pathLst>
              <a:path w="0" h="121285">
                <a:moveTo>
                  <a:pt x="0" y="0"/>
                </a:moveTo>
                <a:lnTo>
                  <a:pt x="0" y="120858"/>
                </a:lnTo>
              </a:path>
            </a:pathLst>
          </a:custGeom>
          <a:ln w="159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73990" y="3343322"/>
            <a:ext cx="0" cy="123189"/>
          </a:xfrm>
          <a:custGeom>
            <a:avLst/>
            <a:gdLst/>
            <a:ahLst/>
            <a:cxnLst/>
            <a:rect l="l" t="t" r="r" b="b"/>
            <a:pathLst>
              <a:path w="0" h="123189">
                <a:moveTo>
                  <a:pt x="0" y="0"/>
                </a:moveTo>
                <a:lnTo>
                  <a:pt x="0" y="122739"/>
                </a:lnTo>
              </a:path>
            </a:pathLst>
          </a:custGeom>
          <a:ln w="159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73990" y="3557463"/>
            <a:ext cx="0" cy="120650"/>
          </a:xfrm>
          <a:custGeom>
            <a:avLst/>
            <a:gdLst/>
            <a:ahLst/>
            <a:cxnLst/>
            <a:rect l="l" t="t" r="r" b="b"/>
            <a:pathLst>
              <a:path w="0" h="120650">
                <a:moveTo>
                  <a:pt x="0" y="0"/>
                </a:moveTo>
                <a:lnTo>
                  <a:pt x="0" y="120389"/>
                </a:lnTo>
              </a:path>
            </a:pathLst>
          </a:custGeom>
          <a:ln w="159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84328" y="3776511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 h="0">
                <a:moveTo>
                  <a:pt x="0" y="0"/>
                </a:moveTo>
                <a:lnTo>
                  <a:pt x="122689" y="0"/>
                </a:lnTo>
              </a:path>
            </a:pathLst>
          </a:custGeom>
          <a:ln w="15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98210" y="3776511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 h="0">
                <a:moveTo>
                  <a:pt x="0" y="0"/>
                </a:moveTo>
                <a:lnTo>
                  <a:pt x="123159" y="0"/>
                </a:lnTo>
              </a:path>
            </a:pathLst>
          </a:custGeom>
          <a:ln w="15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12092" y="3776511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 h="0">
                <a:moveTo>
                  <a:pt x="0" y="0"/>
                </a:moveTo>
                <a:lnTo>
                  <a:pt x="123159" y="0"/>
                </a:lnTo>
              </a:path>
            </a:pathLst>
          </a:custGeom>
          <a:ln w="15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26389" y="3776511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 h="0">
                <a:moveTo>
                  <a:pt x="0" y="0"/>
                </a:moveTo>
                <a:lnTo>
                  <a:pt x="122689" y="0"/>
                </a:lnTo>
              </a:path>
            </a:pathLst>
          </a:custGeom>
          <a:ln w="15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340367" y="3776511"/>
            <a:ext cx="121285" cy="0"/>
          </a:xfrm>
          <a:custGeom>
            <a:avLst/>
            <a:gdLst/>
            <a:ahLst/>
            <a:cxnLst/>
            <a:rect l="l" t="t" r="r" b="b"/>
            <a:pathLst>
              <a:path w="121285" h="0">
                <a:moveTo>
                  <a:pt x="0" y="0"/>
                </a:moveTo>
                <a:lnTo>
                  <a:pt x="120809" y="0"/>
                </a:lnTo>
              </a:path>
            </a:pathLst>
          </a:custGeom>
          <a:ln w="15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54153" y="3776511"/>
            <a:ext cx="121285" cy="0"/>
          </a:xfrm>
          <a:custGeom>
            <a:avLst/>
            <a:gdLst/>
            <a:ahLst/>
            <a:cxnLst/>
            <a:rect l="l" t="t" r="r" b="b"/>
            <a:pathLst>
              <a:path w="121285" h="0">
                <a:moveTo>
                  <a:pt x="0" y="0"/>
                </a:moveTo>
                <a:lnTo>
                  <a:pt x="120809" y="0"/>
                </a:lnTo>
              </a:path>
            </a:pathLst>
          </a:custGeom>
          <a:ln w="15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768509" y="3776511"/>
            <a:ext cx="121285" cy="0"/>
          </a:xfrm>
          <a:custGeom>
            <a:avLst/>
            <a:gdLst/>
            <a:ahLst/>
            <a:cxnLst/>
            <a:rect l="l" t="t" r="r" b="b"/>
            <a:pathLst>
              <a:path w="121285" h="0">
                <a:moveTo>
                  <a:pt x="0" y="0"/>
                </a:moveTo>
                <a:lnTo>
                  <a:pt x="120809" y="0"/>
                </a:lnTo>
              </a:path>
            </a:pathLst>
          </a:custGeom>
          <a:ln w="15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980024" y="3776511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 h="0">
                <a:moveTo>
                  <a:pt x="0" y="0"/>
                </a:moveTo>
                <a:lnTo>
                  <a:pt x="123159" y="0"/>
                </a:lnTo>
              </a:path>
            </a:pathLst>
          </a:custGeom>
          <a:ln w="15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196841" y="3776511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 h="0">
                <a:moveTo>
                  <a:pt x="0" y="0"/>
                </a:moveTo>
                <a:lnTo>
                  <a:pt x="120339" y="0"/>
                </a:lnTo>
              </a:path>
            </a:pathLst>
          </a:custGeom>
          <a:ln w="15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08355" y="3776511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 h="0">
                <a:moveTo>
                  <a:pt x="0" y="0"/>
                </a:moveTo>
                <a:lnTo>
                  <a:pt x="123159" y="0"/>
                </a:lnTo>
              </a:path>
            </a:pathLst>
          </a:custGeom>
          <a:ln w="15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624603" y="3776511"/>
            <a:ext cx="121285" cy="0"/>
          </a:xfrm>
          <a:custGeom>
            <a:avLst/>
            <a:gdLst/>
            <a:ahLst/>
            <a:cxnLst/>
            <a:rect l="l" t="t" r="r" b="b"/>
            <a:pathLst>
              <a:path w="121285" h="0">
                <a:moveTo>
                  <a:pt x="0" y="0"/>
                </a:moveTo>
                <a:lnTo>
                  <a:pt x="120809" y="0"/>
                </a:lnTo>
              </a:path>
            </a:pathLst>
          </a:custGeom>
          <a:ln w="15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836498" y="3776511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 h="0">
                <a:moveTo>
                  <a:pt x="0" y="0"/>
                </a:moveTo>
                <a:lnTo>
                  <a:pt x="122689" y="0"/>
                </a:lnTo>
              </a:path>
            </a:pathLst>
          </a:custGeom>
          <a:ln w="15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050474" y="3776511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 h="0">
                <a:moveTo>
                  <a:pt x="0" y="0"/>
                </a:moveTo>
                <a:lnTo>
                  <a:pt x="123159" y="0"/>
                </a:lnTo>
              </a:path>
            </a:pathLst>
          </a:custGeom>
          <a:ln w="15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212376" y="3584665"/>
            <a:ext cx="0" cy="123189"/>
          </a:xfrm>
          <a:custGeom>
            <a:avLst/>
            <a:gdLst/>
            <a:ahLst/>
            <a:cxnLst/>
            <a:rect l="l" t="t" r="r" b="b"/>
            <a:pathLst>
              <a:path w="0" h="123189">
                <a:moveTo>
                  <a:pt x="0" y="0"/>
                </a:moveTo>
                <a:lnTo>
                  <a:pt x="0" y="122739"/>
                </a:lnTo>
              </a:path>
            </a:pathLst>
          </a:custGeom>
          <a:ln w="136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12376" y="3370602"/>
            <a:ext cx="0" cy="123189"/>
          </a:xfrm>
          <a:custGeom>
            <a:avLst/>
            <a:gdLst/>
            <a:ahLst/>
            <a:cxnLst/>
            <a:rect l="l" t="t" r="r" b="b"/>
            <a:pathLst>
              <a:path w="0" h="123189">
                <a:moveTo>
                  <a:pt x="0" y="0"/>
                </a:moveTo>
                <a:lnTo>
                  <a:pt x="0" y="122739"/>
                </a:lnTo>
              </a:path>
            </a:pathLst>
          </a:custGeom>
          <a:ln w="136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12376" y="3156636"/>
            <a:ext cx="0" cy="123825"/>
          </a:xfrm>
          <a:custGeom>
            <a:avLst/>
            <a:gdLst/>
            <a:ahLst/>
            <a:cxnLst/>
            <a:rect l="l" t="t" r="r" b="b"/>
            <a:pathLst>
              <a:path w="0" h="123825">
                <a:moveTo>
                  <a:pt x="0" y="0"/>
                </a:moveTo>
                <a:lnTo>
                  <a:pt x="0" y="123209"/>
                </a:lnTo>
              </a:path>
            </a:pathLst>
          </a:custGeom>
          <a:ln w="136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212376" y="2943231"/>
            <a:ext cx="0" cy="123189"/>
          </a:xfrm>
          <a:custGeom>
            <a:avLst/>
            <a:gdLst/>
            <a:ahLst/>
            <a:cxnLst/>
            <a:rect l="l" t="t" r="r" b="b"/>
            <a:pathLst>
              <a:path w="0" h="123189">
                <a:moveTo>
                  <a:pt x="0" y="0"/>
                </a:moveTo>
                <a:lnTo>
                  <a:pt x="0" y="122739"/>
                </a:lnTo>
              </a:path>
            </a:pathLst>
          </a:custGeom>
          <a:ln w="136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212376" y="2729168"/>
            <a:ext cx="0" cy="123189"/>
          </a:xfrm>
          <a:custGeom>
            <a:avLst/>
            <a:gdLst/>
            <a:ahLst/>
            <a:cxnLst/>
            <a:rect l="l" t="t" r="r" b="b"/>
            <a:pathLst>
              <a:path w="0" h="123189">
                <a:moveTo>
                  <a:pt x="0" y="0"/>
                </a:moveTo>
                <a:lnTo>
                  <a:pt x="0" y="122739"/>
                </a:lnTo>
              </a:path>
            </a:pathLst>
          </a:custGeom>
          <a:ln w="136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212376" y="2515672"/>
            <a:ext cx="0" cy="123189"/>
          </a:xfrm>
          <a:custGeom>
            <a:avLst/>
            <a:gdLst/>
            <a:ahLst/>
            <a:cxnLst/>
            <a:rect l="l" t="t" r="r" b="b"/>
            <a:pathLst>
              <a:path w="0" h="123189">
                <a:moveTo>
                  <a:pt x="0" y="0"/>
                </a:moveTo>
                <a:lnTo>
                  <a:pt x="0" y="122739"/>
                </a:lnTo>
              </a:path>
            </a:pathLst>
          </a:custGeom>
          <a:ln w="136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212376" y="2301798"/>
            <a:ext cx="0" cy="123189"/>
          </a:xfrm>
          <a:custGeom>
            <a:avLst/>
            <a:gdLst/>
            <a:ahLst/>
            <a:cxnLst/>
            <a:rect l="l" t="t" r="r" b="b"/>
            <a:pathLst>
              <a:path w="0" h="123189">
                <a:moveTo>
                  <a:pt x="0" y="0"/>
                </a:moveTo>
                <a:lnTo>
                  <a:pt x="0" y="122739"/>
                </a:lnTo>
              </a:path>
            </a:pathLst>
          </a:custGeom>
          <a:ln w="136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212376" y="2087721"/>
            <a:ext cx="0" cy="121285"/>
          </a:xfrm>
          <a:custGeom>
            <a:avLst/>
            <a:gdLst/>
            <a:ahLst/>
            <a:cxnLst/>
            <a:rect l="l" t="t" r="r" b="b"/>
            <a:pathLst>
              <a:path w="0" h="121285">
                <a:moveTo>
                  <a:pt x="0" y="0"/>
                </a:moveTo>
                <a:lnTo>
                  <a:pt x="0" y="120858"/>
                </a:lnTo>
              </a:path>
            </a:pathLst>
          </a:custGeom>
          <a:ln w="136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212376" y="1874239"/>
            <a:ext cx="0" cy="123189"/>
          </a:xfrm>
          <a:custGeom>
            <a:avLst/>
            <a:gdLst/>
            <a:ahLst/>
            <a:cxnLst/>
            <a:rect l="l" t="t" r="r" b="b"/>
            <a:pathLst>
              <a:path w="0" h="123189">
                <a:moveTo>
                  <a:pt x="0" y="0"/>
                </a:moveTo>
                <a:lnTo>
                  <a:pt x="0" y="122739"/>
                </a:lnTo>
              </a:path>
            </a:pathLst>
          </a:custGeom>
          <a:ln w="136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212376" y="1660365"/>
            <a:ext cx="0" cy="123189"/>
          </a:xfrm>
          <a:custGeom>
            <a:avLst/>
            <a:gdLst/>
            <a:ahLst/>
            <a:cxnLst/>
            <a:rect l="l" t="t" r="r" b="b"/>
            <a:pathLst>
              <a:path w="0" h="123189">
                <a:moveTo>
                  <a:pt x="0" y="0"/>
                </a:moveTo>
                <a:lnTo>
                  <a:pt x="0" y="122739"/>
                </a:lnTo>
              </a:path>
            </a:pathLst>
          </a:custGeom>
          <a:ln w="136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018472" y="1623790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 h="0">
                <a:moveTo>
                  <a:pt x="0" y="0"/>
                </a:moveTo>
                <a:lnTo>
                  <a:pt x="123159" y="0"/>
                </a:lnTo>
              </a:path>
            </a:pathLst>
          </a:custGeom>
          <a:ln w="13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804685" y="1623790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 h="0">
                <a:moveTo>
                  <a:pt x="0" y="0"/>
                </a:moveTo>
                <a:lnTo>
                  <a:pt x="123159" y="0"/>
                </a:lnTo>
              </a:path>
            </a:pathLst>
          </a:custGeom>
          <a:ln w="13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590708" y="1623790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 h="0">
                <a:moveTo>
                  <a:pt x="0" y="0"/>
                </a:moveTo>
                <a:lnTo>
                  <a:pt x="122689" y="0"/>
                </a:lnTo>
              </a:path>
            </a:pathLst>
          </a:custGeom>
          <a:ln w="13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376354" y="1623790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 h="0">
                <a:moveTo>
                  <a:pt x="0" y="0"/>
                </a:moveTo>
                <a:lnTo>
                  <a:pt x="123159" y="0"/>
                </a:lnTo>
              </a:path>
            </a:pathLst>
          </a:custGeom>
          <a:ln w="13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162566" y="1623790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 h="0">
                <a:moveTo>
                  <a:pt x="0" y="0"/>
                </a:moveTo>
                <a:lnTo>
                  <a:pt x="122689" y="0"/>
                </a:lnTo>
              </a:path>
            </a:pathLst>
          </a:custGeom>
          <a:ln w="13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948590" y="1623790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 h="0">
                <a:moveTo>
                  <a:pt x="0" y="0"/>
                </a:moveTo>
                <a:lnTo>
                  <a:pt x="122689" y="0"/>
                </a:lnTo>
              </a:path>
            </a:pathLst>
          </a:custGeom>
          <a:ln w="13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736697" y="1623790"/>
            <a:ext cx="121285" cy="0"/>
          </a:xfrm>
          <a:custGeom>
            <a:avLst/>
            <a:gdLst/>
            <a:ahLst/>
            <a:cxnLst/>
            <a:rect l="l" t="t" r="r" b="b"/>
            <a:pathLst>
              <a:path w="121285" h="0">
                <a:moveTo>
                  <a:pt x="0" y="0"/>
                </a:moveTo>
                <a:lnTo>
                  <a:pt x="120809" y="0"/>
                </a:lnTo>
              </a:path>
            </a:pathLst>
          </a:custGeom>
          <a:ln w="13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520448" y="1623790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 h="0">
                <a:moveTo>
                  <a:pt x="0" y="0"/>
                </a:moveTo>
                <a:lnTo>
                  <a:pt x="122689" y="0"/>
                </a:lnTo>
              </a:path>
            </a:pathLst>
          </a:custGeom>
          <a:ln w="13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308365" y="1623790"/>
            <a:ext cx="121285" cy="0"/>
          </a:xfrm>
          <a:custGeom>
            <a:avLst/>
            <a:gdLst/>
            <a:ahLst/>
            <a:cxnLst/>
            <a:rect l="l" t="t" r="r" b="b"/>
            <a:pathLst>
              <a:path w="121285" h="0">
                <a:moveTo>
                  <a:pt x="0" y="0"/>
                </a:moveTo>
                <a:lnTo>
                  <a:pt x="120809" y="0"/>
                </a:lnTo>
              </a:path>
            </a:pathLst>
          </a:custGeom>
          <a:ln w="13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094388" y="1623790"/>
            <a:ext cx="121285" cy="0"/>
          </a:xfrm>
          <a:custGeom>
            <a:avLst/>
            <a:gdLst/>
            <a:ahLst/>
            <a:cxnLst/>
            <a:rect l="l" t="t" r="r" b="b"/>
            <a:pathLst>
              <a:path w="121285" h="0">
                <a:moveTo>
                  <a:pt x="0" y="0"/>
                </a:moveTo>
                <a:lnTo>
                  <a:pt x="120809" y="0"/>
                </a:lnTo>
              </a:path>
            </a:pathLst>
          </a:custGeom>
          <a:ln w="13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880601" y="1623790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 h="0">
                <a:moveTo>
                  <a:pt x="0" y="0"/>
                </a:moveTo>
                <a:lnTo>
                  <a:pt x="120339" y="0"/>
                </a:lnTo>
              </a:path>
            </a:pathLst>
          </a:custGeom>
          <a:ln w="13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666245" y="1623790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 h="0">
                <a:moveTo>
                  <a:pt x="0" y="0"/>
                </a:moveTo>
                <a:lnTo>
                  <a:pt x="123159" y="0"/>
                </a:lnTo>
              </a:path>
            </a:pathLst>
          </a:custGeom>
          <a:ln w="13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481980" y="162379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0" y="0"/>
                </a:moveTo>
                <a:lnTo>
                  <a:pt x="91193" y="0"/>
                </a:lnTo>
              </a:path>
            </a:pathLst>
          </a:custGeom>
          <a:ln w="13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4189825" y="1994592"/>
            <a:ext cx="1296035" cy="373380"/>
          </a:xfrm>
          <a:prstGeom prst="rect">
            <a:avLst/>
          </a:prstGeom>
          <a:ln w="15988">
            <a:solidFill>
              <a:srgbClr val="00000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213995">
              <a:lnSpc>
                <a:spcPct val="100000"/>
              </a:lnSpc>
              <a:spcBef>
                <a:spcPts val="270"/>
              </a:spcBef>
            </a:pPr>
            <a:r>
              <a:rPr dirty="0" sz="1450" spc="50">
                <a:latin typeface="宋体"/>
                <a:cs typeface="宋体"/>
              </a:rPr>
              <a:t>词法</a:t>
            </a:r>
            <a:r>
              <a:rPr dirty="0" sz="1450" spc="45">
                <a:latin typeface="宋体"/>
                <a:cs typeface="宋体"/>
              </a:rPr>
              <a:t>分</a:t>
            </a:r>
            <a:r>
              <a:rPr dirty="0" sz="1450" spc="50">
                <a:latin typeface="宋体"/>
                <a:cs typeface="宋体"/>
              </a:rPr>
              <a:t>析</a:t>
            </a:r>
            <a:r>
              <a:rPr dirty="0" sz="1450" spc="30">
                <a:latin typeface="宋体"/>
                <a:cs typeface="宋体"/>
              </a:rPr>
              <a:t>器</a:t>
            </a:r>
            <a:endParaRPr sz="1450">
              <a:latin typeface="宋体"/>
              <a:cs typeface="宋体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189825" y="2631479"/>
            <a:ext cx="1296035" cy="373380"/>
          </a:xfrm>
          <a:prstGeom prst="rect">
            <a:avLst/>
          </a:prstGeom>
          <a:ln w="15988">
            <a:solidFill>
              <a:srgbClr val="00000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213995">
              <a:lnSpc>
                <a:spcPct val="100000"/>
              </a:lnSpc>
              <a:spcBef>
                <a:spcPts val="270"/>
              </a:spcBef>
            </a:pPr>
            <a:r>
              <a:rPr dirty="0" sz="1450" spc="50">
                <a:latin typeface="宋体"/>
                <a:cs typeface="宋体"/>
              </a:rPr>
              <a:t>语法</a:t>
            </a:r>
            <a:r>
              <a:rPr dirty="0" sz="1450" spc="45">
                <a:latin typeface="宋体"/>
                <a:cs typeface="宋体"/>
              </a:rPr>
              <a:t>分</a:t>
            </a:r>
            <a:r>
              <a:rPr dirty="0" sz="1450" spc="50">
                <a:latin typeface="宋体"/>
                <a:cs typeface="宋体"/>
              </a:rPr>
              <a:t>析</a:t>
            </a:r>
            <a:r>
              <a:rPr dirty="0" sz="1450" spc="30">
                <a:latin typeface="宋体"/>
                <a:cs typeface="宋体"/>
              </a:rPr>
              <a:t>器</a:t>
            </a:r>
            <a:endParaRPr sz="1450">
              <a:latin typeface="宋体"/>
              <a:cs typeface="宋体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189825" y="3266282"/>
            <a:ext cx="1296035" cy="373380"/>
          </a:xfrm>
          <a:prstGeom prst="rect">
            <a:avLst/>
          </a:prstGeom>
          <a:ln w="15988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213995">
              <a:lnSpc>
                <a:spcPct val="100000"/>
              </a:lnSpc>
              <a:spcBef>
                <a:spcPts val="265"/>
              </a:spcBef>
            </a:pPr>
            <a:r>
              <a:rPr dirty="0" sz="1450" spc="50">
                <a:latin typeface="宋体"/>
                <a:cs typeface="宋体"/>
              </a:rPr>
              <a:t>语义</a:t>
            </a:r>
            <a:r>
              <a:rPr dirty="0" sz="1450" spc="45">
                <a:latin typeface="宋体"/>
                <a:cs typeface="宋体"/>
              </a:rPr>
              <a:t>分</a:t>
            </a:r>
            <a:r>
              <a:rPr dirty="0" sz="1450" spc="50">
                <a:latin typeface="宋体"/>
                <a:cs typeface="宋体"/>
              </a:rPr>
              <a:t>析</a:t>
            </a:r>
            <a:r>
              <a:rPr dirty="0" sz="1450" spc="30">
                <a:latin typeface="宋体"/>
                <a:cs typeface="宋体"/>
              </a:rPr>
              <a:t>器</a:t>
            </a:r>
            <a:endParaRPr sz="1450">
              <a:latin typeface="宋体"/>
              <a:cs typeface="宋体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457196" y="1627321"/>
            <a:ext cx="6426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latin typeface="宋体"/>
                <a:cs typeface="宋体"/>
              </a:rPr>
              <a:t>分</a:t>
            </a:r>
            <a:r>
              <a:rPr dirty="0" sz="1200" spc="15">
                <a:latin typeface="宋体"/>
                <a:cs typeface="宋体"/>
              </a:rPr>
              <a:t>析</a:t>
            </a:r>
            <a:r>
              <a:rPr dirty="0" sz="1200" spc="10">
                <a:latin typeface="宋体"/>
                <a:cs typeface="宋体"/>
              </a:rPr>
              <a:t>阶</a:t>
            </a:r>
            <a:r>
              <a:rPr dirty="0" sz="1200" spc="-5">
                <a:latin typeface="宋体"/>
                <a:cs typeface="宋体"/>
              </a:rPr>
              <a:t>段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3184" y="917852"/>
            <a:ext cx="59690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50">
                <a:latin typeface="宋体"/>
                <a:cs typeface="宋体"/>
              </a:rPr>
              <a:t>源程</a:t>
            </a:r>
            <a:r>
              <a:rPr dirty="0" sz="1450" spc="30">
                <a:latin typeface="宋体"/>
                <a:cs typeface="宋体"/>
              </a:rPr>
              <a:t>序</a:t>
            </a:r>
            <a:endParaRPr sz="1450">
              <a:latin typeface="宋体"/>
              <a:cs typeface="宋体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473990" y="4003130"/>
            <a:ext cx="0" cy="123189"/>
          </a:xfrm>
          <a:custGeom>
            <a:avLst/>
            <a:gdLst/>
            <a:ahLst/>
            <a:cxnLst/>
            <a:rect l="l" t="t" r="r" b="b"/>
            <a:pathLst>
              <a:path w="0" h="123189">
                <a:moveTo>
                  <a:pt x="0" y="0"/>
                </a:moveTo>
                <a:lnTo>
                  <a:pt x="0" y="122739"/>
                </a:lnTo>
              </a:path>
            </a:pathLst>
          </a:custGeom>
          <a:ln w="159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473990" y="4216626"/>
            <a:ext cx="0" cy="123189"/>
          </a:xfrm>
          <a:custGeom>
            <a:avLst/>
            <a:gdLst/>
            <a:ahLst/>
            <a:cxnLst/>
            <a:rect l="l" t="t" r="r" b="b"/>
            <a:pathLst>
              <a:path w="0" h="123189">
                <a:moveTo>
                  <a:pt x="0" y="0"/>
                </a:moveTo>
                <a:lnTo>
                  <a:pt x="0" y="122739"/>
                </a:lnTo>
              </a:path>
            </a:pathLst>
          </a:custGeom>
          <a:ln w="159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473990" y="4430690"/>
            <a:ext cx="0" cy="123189"/>
          </a:xfrm>
          <a:custGeom>
            <a:avLst/>
            <a:gdLst/>
            <a:ahLst/>
            <a:cxnLst/>
            <a:rect l="l" t="t" r="r" b="b"/>
            <a:pathLst>
              <a:path w="0" h="123189">
                <a:moveTo>
                  <a:pt x="0" y="0"/>
                </a:moveTo>
                <a:lnTo>
                  <a:pt x="0" y="122739"/>
                </a:lnTo>
              </a:path>
            </a:pathLst>
          </a:custGeom>
          <a:ln w="159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473990" y="4644564"/>
            <a:ext cx="0" cy="123189"/>
          </a:xfrm>
          <a:custGeom>
            <a:avLst/>
            <a:gdLst/>
            <a:ahLst/>
            <a:cxnLst/>
            <a:rect l="l" t="t" r="r" b="b"/>
            <a:pathLst>
              <a:path w="0" h="123189">
                <a:moveTo>
                  <a:pt x="0" y="0"/>
                </a:moveTo>
                <a:lnTo>
                  <a:pt x="0" y="122739"/>
                </a:lnTo>
              </a:path>
            </a:pathLst>
          </a:custGeom>
          <a:ln w="159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473990" y="4860486"/>
            <a:ext cx="0" cy="120650"/>
          </a:xfrm>
          <a:custGeom>
            <a:avLst/>
            <a:gdLst/>
            <a:ahLst/>
            <a:cxnLst/>
            <a:rect l="l" t="t" r="r" b="b"/>
            <a:pathLst>
              <a:path w="0" h="120650">
                <a:moveTo>
                  <a:pt x="0" y="0"/>
                </a:moveTo>
                <a:lnTo>
                  <a:pt x="0" y="120389"/>
                </a:lnTo>
              </a:path>
            </a:pathLst>
          </a:custGeom>
          <a:ln w="159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473990" y="5072104"/>
            <a:ext cx="0" cy="123189"/>
          </a:xfrm>
          <a:custGeom>
            <a:avLst/>
            <a:gdLst/>
            <a:ahLst/>
            <a:cxnLst/>
            <a:rect l="l" t="t" r="r" b="b"/>
            <a:pathLst>
              <a:path w="0" h="123189">
                <a:moveTo>
                  <a:pt x="0" y="0"/>
                </a:moveTo>
                <a:lnTo>
                  <a:pt x="0" y="122739"/>
                </a:lnTo>
              </a:path>
            </a:pathLst>
          </a:custGeom>
          <a:ln w="159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473990" y="5285622"/>
            <a:ext cx="0" cy="123825"/>
          </a:xfrm>
          <a:custGeom>
            <a:avLst/>
            <a:gdLst/>
            <a:ahLst/>
            <a:cxnLst/>
            <a:rect l="l" t="t" r="r" b="b"/>
            <a:pathLst>
              <a:path w="0" h="123825">
                <a:moveTo>
                  <a:pt x="0" y="0"/>
                </a:moveTo>
                <a:lnTo>
                  <a:pt x="0" y="123209"/>
                </a:lnTo>
              </a:path>
            </a:pathLst>
          </a:custGeom>
          <a:ln w="159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473990" y="5501938"/>
            <a:ext cx="0" cy="120650"/>
          </a:xfrm>
          <a:custGeom>
            <a:avLst/>
            <a:gdLst/>
            <a:ahLst/>
            <a:cxnLst/>
            <a:rect l="l" t="t" r="r" b="b"/>
            <a:pathLst>
              <a:path w="0" h="120650">
                <a:moveTo>
                  <a:pt x="0" y="0"/>
                </a:moveTo>
                <a:lnTo>
                  <a:pt x="0" y="120389"/>
                </a:lnTo>
              </a:path>
            </a:pathLst>
          </a:custGeom>
          <a:ln w="159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473990" y="5715908"/>
            <a:ext cx="0" cy="120650"/>
          </a:xfrm>
          <a:custGeom>
            <a:avLst/>
            <a:gdLst/>
            <a:ahLst/>
            <a:cxnLst/>
            <a:rect l="l" t="t" r="r" b="b"/>
            <a:pathLst>
              <a:path w="0" h="120650">
                <a:moveTo>
                  <a:pt x="0" y="0"/>
                </a:moveTo>
                <a:lnTo>
                  <a:pt x="0" y="120389"/>
                </a:lnTo>
              </a:path>
            </a:pathLst>
          </a:custGeom>
          <a:ln w="159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473990" y="5929407"/>
            <a:ext cx="0" cy="121285"/>
          </a:xfrm>
          <a:custGeom>
            <a:avLst/>
            <a:gdLst/>
            <a:ahLst/>
            <a:cxnLst/>
            <a:rect l="l" t="t" r="r" b="b"/>
            <a:pathLst>
              <a:path w="0" h="121285">
                <a:moveTo>
                  <a:pt x="0" y="0"/>
                </a:moveTo>
                <a:lnTo>
                  <a:pt x="0" y="120858"/>
                </a:lnTo>
              </a:path>
            </a:pathLst>
          </a:custGeom>
          <a:ln w="159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506881" y="6126218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 h="0">
                <a:moveTo>
                  <a:pt x="0" y="0"/>
                </a:moveTo>
                <a:lnTo>
                  <a:pt x="123159" y="0"/>
                </a:lnTo>
              </a:path>
            </a:pathLst>
          </a:custGeom>
          <a:ln w="15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720763" y="6126218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 h="0">
                <a:moveTo>
                  <a:pt x="0" y="0"/>
                </a:moveTo>
                <a:lnTo>
                  <a:pt x="123159" y="0"/>
                </a:lnTo>
              </a:path>
            </a:pathLst>
          </a:custGeom>
          <a:ln w="15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935117" y="6126218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 h="0">
                <a:moveTo>
                  <a:pt x="0" y="0"/>
                </a:moveTo>
                <a:lnTo>
                  <a:pt x="122689" y="0"/>
                </a:lnTo>
              </a:path>
            </a:pathLst>
          </a:custGeom>
          <a:ln w="15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148925" y="6126218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 h="0">
                <a:moveTo>
                  <a:pt x="0" y="0"/>
                </a:moveTo>
                <a:lnTo>
                  <a:pt x="123159" y="0"/>
                </a:lnTo>
              </a:path>
            </a:pathLst>
          </a:custGeom>
          <a:ln w="15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363279" y="6126218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 h="0">
                <a:moveTo>
                  <a:pt x="0" y="0"/>
                </a:moveTo>
                <a:lnTo>
                  <a:pt x="120339" y="0"/>
                </a:lnTo>
              </a:path>
            </a:pathLst>
          </a:custGeom>
          <a:ln w="15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577256" y="6126218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 h="0">
                <a:moveTo>
                  <a:pt x="0" y="0"/>
                </a:moveTo>
                <a:lnTo>
                  <a:pt x="122689" y="0"/>
                </a:lnTo>
              </a:path>
            </a:pathLst>
          </a:custGeom>
          <a:ln w="15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791043" y="6126218"/>
            <a:ext cx="121285" cy="0"/>
          </a:xfrm>
          <a:custGeom>
            <a:avLst/>
            <a:gdLst/>
            <a:ahLst/>
            <a:cxnLst/>
            <a:rect l="l" t="t" r="r" b="b"/>
            <a:pathLst>
              <a:path w="121285" h="0">
                <a:moveTo>
                  <a:pt x="0" y="0"/>
                </a:moveTo>
                <a:lnTo>
                  <a:pt x="120809" y="0"/>
                </a:lnTo>
              </a:path>
            </a:pathLst>
          </a:custGeom>
          <a:ln w="15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005398" y="6126218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 h="0">
                <a:moveTo>
                  <a:pt x="0" y="0"/>
                </a:moveTo>
                <a:lnTo>
                  <a:pt x="120339" y="0"/>
                </a:lnTo>
              </a:path>
            </a:pathLst>
          </a:custGeom>
          <a:ln w="15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219374" y="6126218"/>
            <a:ext cx="121285" cy="0"/>
          </a:xfrm>
          <a:custGeom>
            <a:avLst/>
            <a:gdLst/>
            <a:ahLst/>
            <a:cxnLst/>
            <a:rect l="l" t="t" r="r" b="b"/>
            <a:pathLst>
              <a:path w="121285" h="0">
                <a:moveTo>
                  <a:pt x="0" y="0"/>
                </a:moveTo>
                <a:lnTo>
                  <a:pt x="120809" y="0"/>
                </a:lnTo>
              </a:path>
            </a:pathLst>
          </a:custGeom>
          <a:ln w="15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431457" y="6126218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 h="0">
                <a:moveTo>
                  <a:pt x="0" y="0"/>
                </a:moveTo>
                <a:lnTo>
                  <a:pt x="122689" y="0"/>
                </a:lnTo>
              </a:path>
            </a:pathLst>
          </a:custGeom>
          <a:ln w="15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647517" y="6126218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 h="0">
                <a:moveTo>
                  <a:pt x="0" y="0"/>
                </a:moveTo>
                <a:lnTo>
                  <a:pt x="120339" y="0"/>
                </a:lnTo>
              </a:path>
            </a:pathLst>
          </a:custGeom>
          <a:ln w="15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859221" y="6126218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 h="0">
                <a:moveTo>
                  <a:pt x="0" y="0"/>
                </a:moveTo>
                <a:lnTo>
                  <a:pt x="123159" y="0"/>
                </a:lnTo>
              </a:path>
            </a:pathLst>
          </a:custGeom>
          <a:ln w="15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073576" y="6126218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 h="0">
                <a:moveTo>
                  <a:pt x="0" y="0"/>
                </a:moveTo>
                <a:lnTo>
                  <a:pt x="122689" y="0"/>
                </a:lnTo>
              </a:path>
            </a:pathLst>
          </a:custGeom>
          <a:ln w="15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212376" y="5911067"/>
            <a:ext cx="0" cy="123825"/>
          </a:xfrm>
          <a:custGeom>
            <a:avLst/>
            <a:gdLst/>
            <a:ahLst/>
            <a:cxnLst/>
            <a:rect l="l" t="t" r="r" b="b"/>
            <a:pathLst>
              <a:path w="0" h="123825">
                <a:moveTo>
                  <a:pt x="0" y="0"/>
                </a:moveTo>
                <a:lnTo>
                  <a:pt x="0" y="123209"/>
                </a:lnTo>
              </a:path>
            </a:pathLst>
          </a:custGeom>
          <a:ln w="136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212376" y="5697568"/>
            <a:ext cx="0" cy="123189"/>
          </a:xfrm>
          <a:custGeom>
            <a:avLst/>
            <a:gdLst/>
            <a:ahLst/>
            <a:cxnLst/>
            <a:rect l="l" t="t" r="r" b="b"/>
            <a:pathLst>
              <a:path w="0" h="123189">
                <a:moveTo>
                  <a:pt x="0" y="0"/>
                </a:moveTo>
                <a:lnTo>
                  <a:pt x="0" y="122739"/>
                </a:lnTo>
              </a:path>
            </a:pathLst>
          </a:custGeom>
          <a:ln w="136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212376" y="5483599"/>
            <a:ext cx="0" cy="123189"/>
          </a:xfrm>
          <a:custGeom>
            <a:avLst/>
            <a:gdLst/>
            <a:ahLst/>
            <a:cxnLst/>
            <a:rect l="l" t="t" r="r" b="b"/>
            <a:pathLst>
              <a:path w="0" h="123189">
                <a:moveTo>
                  <a:pt x="0" y="0"/>
                </a:moveTo>
                <a:lnTo>
                  <a:pt x="0" y="122739"/>
                </a:lnTo>
              </a:path>
            </a:pathLst>
          </a:custGeom>
          <a:ln w="136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212376" y="5270085"/>
            <a:ext cx="0" cy="123189"/>
          </a:xfrm>
          <a:custGeom>
            <a:avLst/>
            <a:gdLst/>
            <a:ahLst/>
            <a:cxnLst/>
            <a:rect l="l" t="t" r="r" b="b"/>
            <a:pathLst>
              <a:path w="0" h="123189">
                <a:moveTo>
                  <a:pt x="0" y="0"/>
                </a:moveTo>
                <a:lnTo>
                  <a:pt x="0" y="122739"/>
                </a:lnTo>
              </a:path>
            </a:pathLst>
          </a:custGeom>
          <a:ln w="136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212376" y="5056118"/>
            <a:ext cx="0" cy="120650"/>
          </a:xfrm>
          <a:custGeom>
            <a:avLst/>
            <a:gdLst/>
            <a:ahLst/>
            <a:cxnLst/>
            <a:rect l="l" t="t" r="r" b="b"/>
            <a:pathLst>
              <a:path w="0" h="120650">
                <a:moveTo>
                  <a:pt x="0" y="0"/>
                </a:moveTo>
                <a:lnTo>
                  <a:pt x="0" y="120389"/>
                </a:lnTo>
              </a:path>
            </a:pathLst>
          </a:custGeom>
          <a:ln w="136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212376" y="4842147"/>
            <a:ext cx="0" cy="123189"/>
          </a:xfrm>
          <a:custGeom>
            <a:avLst/>
            <a:gdLst/>
            <a:ahLst/>
            <a:cxnLst/>
            <a:rect l="l" t="t" r="r" b="b"/>
            <a:pathLst>
              <a:path w="0" h="123189">
                <a:moveTo>
                  <a:pt x="0" y="0"/>
                </a:moveTo>
                <a:lnTo>
                  <a:pt x="0" y="122739"/>
                </a:lnTo>
              </a:path>
            </a:pathLst>
          </a:custGeom>
          <a:ln w="136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212376" y="4628651"/>
            <a:ext cx="0" cy="123189"/>
          </a:xfrm>
          <a:custGeom>
            <a:avLst/>
            <a:gdLst/>
            <a:ahLst/>
            <a:cxnLst/>
            <a:rect l="l" t="t" r="r" b="b"/>
            <a:pathLst>
              <a:path w="0" h="123189">
                <a:moveTo>
                  <a:pt x="0" y="0"/>
                </a:moveTo>
                <a:lnTo>
                  <a:pt x="0" y="122739"/>
                </a:lnTo>
              </a:path>
            </a:pathLst>
          </a:custGeom>
          <a:ln w="136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212376" y="4414665"/>
            <a:ext cx="0" cy="120650"/>
          </a:xfrm>
          <a:custGeom>
            <a:avLst/>
            <a:gdLst/>
            <a:ahLst/>
            <a:cxnLst/>
            <a:rect l="l" t="t" r="r" b="b"/>
            <a:pathLst>
              <a:path w="0" h="120650">
                <a:moveTo>
                  <a:pt x="0" y="0"/>
                </a:moveTo>
                <a:lnTo>
                  <a:pt x="0" y="120389"/>
                </a:lnTo>
              </a:path>
            </a:pathLst>
          </a:custGeom>
          <a:ln w="136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212376" y="4200700"/>
            <a:ext cx="0" cy="121285"/>
          </a:xfrm>
          <a:custGeom>
            <a:avLst/>
            <a:gdLst/>
            <a:ahLst/>
            <a:cxnLst/>
            <a:rect l="l" t="t" r="r" b="b"/>
            <a:pathLst>
              <a:path w="0" h="121285">
                <a:moveTo>
                  <a:pt x="0" y="0"/>
                </a:moveTo>
                <a:lnTo>
                  <a:pt x="0" y="120858"/>
                </a:lnTo>
              </a:path>
            </a:pathLst>
          </a:custGeom>
          <a:ln w="136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212376" y="4003207"/>
            <a:ext cx="0" cy="107314"/>
          </a:xfrm>
          <a:custGeom>
            <a:avLst/>
            <a:gdLst/>
            <a:ahLst/>
            <a:cxnLst/>
            <a:rect l="l" t="t" r="r" b="b"/>
            <a:pathLst>
              <a:path w="0" h="107314">
                <a:moveTo>
                  <a:pt x="0" y="0"/>
                </a:moveTo>
                <a:lnTo>
                  <a:pt x="0" y="106751"/>
                </a:lnTo>
              </a:path>
            </a:pathLst>
          </a:custGeom>
          <a:ln w="136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972836" y="3996297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 h="0">
                <a:moveTo>
                  <a:pt x="0" y="0"/>
                </a:moveTo>
                <a:lnTo>
                  <a:pt x="123159" y="0"/>
                </a:lnTo>
              </a:path>
            </a:pathLst>
          </a:custGeom>
          <a:ln w="13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759050" y="3996297"/>
            <a:ext cx="121285" cy="0"/>
          </a:xfrm>
          <a:custGeom>
            <a:avLst/>
            <a:gdLst/>
            <a:ahLst/>
            <a:cxnLst/>
            <a:rect l="l" t="t" r="r" b="b"/>
            <a:pathLst>
              <a:path w="121285" h="0">
                <a:moveTo>
                  <a:pt x="0" y="0"/>
                </a:moveTo>
                <a:lnTo>
                  <a:pt x="120809" y="0"/>
                </a:lnTo>
              </a:path>
            </a:pathLst>
          </a:custGeom>
          <a:ln w="13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545073" y="3996297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 h="0">
                <a:moveTo>
                  <a:pt x="0" y="0"/>
                </a:moveTo>
                <a:lnTo>
                  <a:pt x="122689" y="0"/>
                </a:lnTo>
              </a:path>
            </a:pathLst>
          </a:custGeom>
          <a:ln w="13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330718" y="3996297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 h="0">
                <a:moveTo>
                  <a:pt x="0" y="0"/>
                </a:moveTo>
                <a:lnTo>
                  <a:pt x="123159" y="0"/>
                </a:lnTo>
              </a:path>
            </a:pathLst>
          </a:custGeom>
          <a:ln w="13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116931" y="3996297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 h="0">
                <a:moveTo>
                  <a:pt x="0" y="0"/>
                </a:moveTo>
                <a:lnTo>
                  <a:pt x="123159" y="0"/>
                </a:lnTo>
              </a:path>
            </a:pathLst>
          </a:custGeom>
          <a:ln w="13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902954" y="3996297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 h="0">
                <a:moveTo>
                  <a:pt x="0" y="0"/>
                </a:moveTo>
                <a:lnTo>
                  <a:pt x="122689" y="0"/>
                </a:lnTo>
              </a:path>
            </a:pathLst>
          </a:custGeom>
          <a:ln w="13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691061" y="3996297"/>
            <a:ext cx="121285" cy="0"/>
          </a:xfrm>
          <a:custGeom>
            <a:avLst/>
            <a:gdLst/>
            <a:ahLst/>
            <a:cxnLst/>
            <a:rect l="l" t="t" r="r" b="b"/>
            <a:pathLst>
              <a:path w="121285" h="0">
                <a:moveTo>
                  <a:pt x="0" y="0"/>
                </a:moveTo>
                <a:lnTo>
                  <a:pt x="120809" y="0"/>
                </a:lnTo>
              </a:path>
            </a:pathLst>
          </a:custGeom>
          <a:ln w="13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474812" y="3996297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 h="0">
                <a:moveTo>
                  <a:pt x="0" y="0"/>
                </a:moveTo>
                <a:lnTo>
                  <a:pt x="122689" y="0"/>
                </a:lnTo>
              </a:path>
            </a:pathLst>
          </a:custGeom>
          <a:ln w="13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262729" y="3996297"/>
            <a:ext cx="121285" cy="0"/>
          </a:xfrm>
          <a:custGeom>
            <a:avLst/>
            <a:gdLst/>
            <a:ahLst/>
            <a:cxnLst/>
            <a:rect l="l" t="t" r="r" b="b"/>
            <a:pathLst>
              <a:path w="121285" h="0">
                <a:moveTo>
                  <a:pt x="0" y="0"/>
                </a:moveTo>
                <a:lnTo>
                  <a:pt x="120809" y="0"/>
                </a:lnTo>
              </a:path>
            </a:pathLst>
          </a:custGeom>
          <a:ln w="13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046480" y="3996297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 h="0">
                <a:moveTo>
                  <a:pt x="0" y="0"/>
                </a:moveTo>
                <a:lnTo>
                  <a:pt x="123159" y="0"/>
                </a:lnTo>
              </a:path>
            </a:pathLst>
          </a:custGeom>
          <a:ln w="13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835003" y="3996297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 h="0">
                <a:moveTo>
                  <a:pt x="0" y="0"/>
                </a:moveTo>
                <a:lnTo>
                  <a:pt x="120339" y="0"/>
                </a:lnTo>
              </a:path>
            </a:pathLst>
          </a:custGeom>
          <a:ln w="13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620647" y="3996297"/>
            <a:ext cx="121285" cy="0"/>
          </a:xfrm>
          <a:custGeom>
            <a:avLst/>
            <a:gdLst/>
            <a:ahLst/>
            <a:cxnLst/>
            <a:rect l="l" t="t" r="r" b="b"/>
            <a:pathLst>
              <a:path w="121285" h="0">
                <a:moveTo>
                  <a:pt x="0" y="0"/>
                </a:moveTo>
                <a:lnTo>
                  <a:pt x="120809" y="0"/>
                </a:lnTo>
              </a:path>
            </a:pathLst>
          </a:custGeom>
          <a:ln w="13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481980" y="3989478"/>
            <a:ext cx="45720" cy="13970"/>
          </a:xfrm>
          <a:custGeom>
            <a:avLst/>
            <a:gdLst/>
            <a:ahLst/>
            <a:cxnLst/>
            <a:rect l="l" t="t" r="r" b="b"/>
            <a:pathLst>
              <a:path w="45720" h="13970">
                <a:moveTo>
                  <a:pt x="0" y="13637"/>
                </a:moveTo>
                <a:lnTo>
                  <a:pt x="45597" y="13637"/>
                </a:lnTo>
                <a:lnTo>
                  <a:pt x="45597" y="0"/>
                </a:lnTo>
                <a:lnTo>
                  <a:pt x="0" y="0"/>
                </a:lnTo>
                <a:lnTo>
                  <a:pt x="0" y="13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 txBox="1"/>
          <p:nvPr/>
        </p:nvSpPr>
        <p:spPr>
          <a:xfrm>
            <a:off x="4281096" y="4824287"/>
            <a:ext cx="1082040" cy="373380"/>
          </a:xfrm>
          <a:prstGeom prst="rect">
            <a:avLst/>
          </a:prstGeom>
          <a:ln w="15988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118110">
              <a:lnSpc>
                <a:spcPct val="100000"/>
              </a:lnSpc>
              <a:spcBef>
                <a:spcPts val="265"/>
              </a:spcBef>
            </a:pPr>
            <a:r>
              <a:rPr dirty="0" sz="1450" spc="50">
                <a:latin typeface="宋体"/>
                <a:cs typeface="宋体"/>
              </a:rPr>
              <a:t>代码优</a:t>
            </a:r>
            <a:r>
              <a:rPr dirty="0" sz="1450" spc="30">
                <a:latin typeface="宋体"/>
                <a:cs typeface="宋体"/>
              </a:rPr>
              <a:t>化</a:t>
            </a:r>
            <a:endParaRPr sz="1450">
              <a:latin typeface="宋体"/>
              <a:cs typeface="宋体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3932769" y="4194144"/>
            <a:ext cx="1810385" cy="373380"/>
          </a:xfrm>
          <a:custGeom>
            <a:avLst/>
            <a:gdLst/>
            <a:ahLst/>
            <a:cxnLst/>
            <a:rect l="l" t="t" r="r" b="b"/>
            <a:pathLst>
              <a:path w="1810385" h="373379">
                <a:moveTo>
                  <a:pt x="0" y="372925"/>
                </a:moveTo>
                <a:lnTo>
                  <a:pt x="1810259" y="372925"/>
                </a:lnTo>
                <a:lnTo>
                  <a:pt x="1810259" y="0"/>
                </a:lnTo>
                <a:lnTo>
                  <a:pt x="0" y="0"/>
                </a:lnTo>
                <a:lnTo>
                  <a:pt x="0" y="372925"/>
                </a:lnTo>
                <a:close/>
              </a:path>
            </a:pathLst>
          </a:custGeom>
          <a:ln w="15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4273130" y="4211023"/>
            <a:ext cx="117030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50">
                <a:latin typeface="宋体"/>
                <a:cs typeface="宋体"/>
              </a:rPr>
              <a:t>中间代码</a:t>
            </a:r>
            <a:r>
              <a:rPr dirty="0" sz="1450" spc="45">
                <a:latin typeface="宋体"/>
                <a:cs typeface="宋体"/>
              </a:rPr>
              <a:t>生</a:t>
            </a:r>
            <a:r>
              <a:rPr dirty="0" sz="1450" spc="30">
                <a:latin typeface="宋体"/>
                <a:cs typeface="宋体"/>
              </a:rPr>
              <a:t>成</a:t>
            </a:r>
            <a:endParaRPr sz="1450">
              <a:latin typeface="宋体"/>
              <a:cs typeface="宋体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281096" y="5408813"/>
            <a:ext cx="1082040" cy="373380"/>
          </a:xfrm>
          <a:prstGeom prst="rect">
            <a:avLst/>
          </a:prstGeom>
          <a:ln w="15988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118110">
              <a:lnSpc>
                <a:spcPct val="100000"/>
              </a:lnSpc>
              <a:spcBef>
                <a:spcPts val="265"/>
              </a:spcBef>
            </a:pPr>
            <a:r>
              <a:rPr dirty="0" sz="1450" spc="50">
                <a:latin typeface="宋体"/>
                <a:cs typeface="宋体"/>
              </a:rPr>
              <a:t>代码生</a:t>
            </a:r>
            <a:r>
              <a:rPr dirty="0" sz="1450" spc="30">
                <a:latin typeface="宋体"/>
                <a:cs typeface="宋体"/>
              </a:rPr>
              <a:t>成</a:t>
            </a:r>
            <a:endParaRPr sz="1450">
              <a:latin typeface="宋体"/>
              <a:cs typeface="宋体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482373" y="5866862"/>
            <a:ext cx="1587500" cy="771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57580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latin typeface="宋体"/>
                <a:cs typeface="宋体"/>
              </a:rPr>
              <a:t>综</a:t>
            </a:r>
            <a:r>
              <a:rPr dirty="0" sz="1200" spc="15">
                <a:latin typeface="宋体"/>
                <a:cs typeface="宋体"/>
              </a:rPr>
              <a:t>合</a:t>
            </a:r>
            <a:r>
              <a:rPr dirty="0" sz="1200" spc="10">
                <a:latin typeface="宋体"/>
                <a:cs typeface="宋体"/>
              </a:rPr>
              <a:t>阶</a:t>
            </a:r>
            <a:r>
              <a:rPr dirty="0" sz="1200" spc="-5">
                <a:latin typeface="宋体"/>
                <a:cs typeface="宋体"/>
              </a:rPr>
              <a:t>段</a:t>
            </a:r>
            <a:endParaRPr sz="12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50" spc="10">
                <a:latin typeface="宋体"/>
                <a:cs typeface="宋体"/>
              </a:rPr>
              <a:t>目</a:t>
            </a:r>
            <a:r>
              <a:rPr dirty="0" sz="1350" spc="5">
                <a:latin typeface="宋体"/>
                <a:cs typeface="宋体"/>
              </a:rPr>
              <a:t>标程</a:t>
            </a:r>
            <a:r>
              <a:rPr dirty="0" sz="1350" spc="-10">
                <a:latin typeface="宋体"/>
                <a:cs typeface="宋体"/>
              </a:rPr>
              <a:t>序</a:t>
            </a:r>
            <a:endParaRPr sz="1350">
              <a:latin typeface="宋体"/>
              <a:cs typeface="宋体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065633" y="3193406"/>
            <a:ext cx="441959" cy="1653539"/>
          </a:xfrm>
          <a:prstGeom prst="rect">
            <a:avLst/>
          </a:prstGeom>
          <a:ln w="1598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17475" marR="127000">
              <a:lnSpc>
                <a:spcPct val="115399"/>
              </a:lnSpc>
            </a:pPr>
            <a:r>
              <a:rPr dirty="0" sz="1450" spc="25">
                <a:latin typeface="宋体"/>
                <a:cs typeface="宋体"/>
              </a:rPr>
              <a:t>符 号</a:t>
            </a:r>
            <a:endParaRPr sz="1450">
              <a:latin typeface="宋体"/>
              <a:cs typeface="宋体"/>
            </a:endParaRPr>
          </a:p>
          <a:p>
            <a:pPr algn="just" marL="117475" marR="127000">
              <a:lnSpc>
                <a:spcPct val="115999"/>
              </a:lnSpc>
            </a:pPr>
            <a:r>
              <a:rPr dirty="0" sz="1450" spc="25">
                <a:latin typeface="宋体"/>
                <a:cs typeface="宋体"/>
              </a:rPr>
              <a:t>表 管 理 器</a:t>
            </a:r>
            <a:endParaRPr sz="1450">
              <a:latin typeface="宋体"/>
              <a:cs typeface="宋体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7198372" y="3352419"/>
            <a:ext cx="548640" cy="1397000"/>
          </a:xfrm>
          <a:custGeom>
            <a:avLst/>
            <a:gdLst/>
            <a:ahLst/>
            <a:cxnLst/>
            <a:rect l="l" t="t" r="r" b="b"/>
            <a:pathLst>
              <a:path w="548640" h="1397000">
                <a:moveTo>
                  <a:pt x="0" y="1396699"/>
                </a:moveTo>
                <a:lnTo>
                  <a:pt x="548574" y="1396699"/>
                </a:lnTo>
                <a:lnTo>
                  <a:pt x="548574" y="0"/>
                </a:lnTo>
                <a:lnTo>
                  <a:pt x="0" y="0"/>
                </a:lnTo>
                <a:lnTo>
                  <a:pt x="0" y="1396699"/>
                </a:lnTo>
                <a:close/>
              </a:path>
            </a:pathLst>
          </a:custGeom>
          <a:ln w="159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/>
          <p:nvPr/>
        </p:nvSpPr>
        <p:spPr>
          <a:xfrm>
            <a:off x="7304210" y="3341612"/>
            <a:ext cx="213995" cy="130365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12700" marR="5080">
              <a:lnSpc>
                <a:spcPct val="115799"/>
              </a:lnSpc>
              <a:spcBef>
                <a:spcPts val="80"/>
              </a:spcBef>
            </a:pPr>
            <a:r>
              <a:rPr dirty="0" sz="1450" spc="25">
                <a:latin typeface="宋体"/>
                <a:cs typeface="宋体"/>
              </a:rPr>
              <a:t>错 误 处 理 器</a:t>
            </a:r>
            <a:endParaRPr sz="1450">
              <a:latin typeface="宋体"/>
              <a:cs typeface="宋体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4843873" y="1246430"/>
            <a:ext cx="0" cy="655320"/>
          </a:xfrm>
          <a:custGeom>
            <a:avLst/>
            <a:gdLst/>
            <a:ahLst/>
            <a:cxnLst/>
            <a:rect l="l" t="t" r="r" b="b"/>
            <a:pathLst>
              <a:path w="0" h="655319">
                <a:moveTo>
                  <a:pt x="0" y="0"/>
                </a:moveTo>
                <a:lnTo>
                  <a:pt x="0" y="655072"/>
                </a:lnTo>
              </a:path>
            </a:pathLst>
          </a:custGeom>
          <a:ln w="159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793504" y="1869677"/>
            <a:ext cx="97709" cy="11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804676" y="2392523"/>
            <a:ext cx="98277" cy="23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804676" y="3033957"/>
            <a:ext cx="98277" cy="23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843873" y="3664213"/>
            <a:ext cx="0" cy="436880"/>
          </a:xfrm>
          <a:custGeom>
            <a:avLst/>
            <a:gdLst/>
            <a:ahLst/>
            <a:cxnLst/>
            <a:rect l="l" t="t" r="r" b="b"/>
            <a:pathLst>
              <a:path w="0" h="436879">
                <a:moveTo>
                  <a:pt x="0" y="0"/>
                </a:moveTo>
                <a:lnTo>
                  <a:pt x="0" y="436841"/>
                </a:lnTo>
              </a:path>
            </a:pathLst>
          </a:custGeom>
          <a:ln w="159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793504" y="4069040"/>
            <a:ext cx="97709" cy="1138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793504" y="4591885"/>
            <a:ext cx="97709" cy="2206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804676" y="5222123"/>
            <a:ext cx="98277" cy="186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855045" y="5806668"/>
            <a:ext cx="0" cy="505459"/>
          </a:xfrm>
          <a:custGeom>
            <a:avLst/>
            <a:gdLst/>
            <a:ahLst/>
            <a:cxnLst/>
            <a:rect l="l" t="t" r="r" b="b"/>
            <a:pathLst>
              <a:path w="0" h="505460">
                <a:moveTo>
                  <a:pt x="0" y="0"/>
                </a:moveTo>
                <a:lnTo>
                  <a:pt x="0" y="505076"/>
                </a:lnTo>
              </a:path>
            </a:pathLst>
          </a:custGeom>
          <a:ln w="159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804676" y="6279749"/>
            <a:ext cx="98277" cy="1138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527720" y="2165388"/>
            <a:ext cx="1639570" cy="1926589"/>
          </a:xfrm>
          <a:custGeom>
            <a:avLst/>
            <a:gdLst/>
            <a:ahLst/>
            <a:cxnLst/>
            <a:rect l="l" t="t" r="r" b="b"/>
            <a:pathLst>
              <a:path w="1639570" h="1926589">
                <a:moveTo>
                  <a:pt x="0" y="1926194"/>
                </a:moveTo>
                <a:lnTo>
                  <a:pt x="1639570" y="0"/>
                </a:lnTo>
              </a:path>
            </a:pathLst>
          </a:custGeom>
          <a:ln w="159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539006" y="2843004"/>
            <a:ext cx="1640205" cy="1249045"/>
          </a:xfrm>
          <a:custGeom>
            <a:avLst/>
            <a:gdLst/>
            <a:ahLst/>
            <a:cxnLst/>
            <a:rect l="l" t="t" r="r" b="b"/>
            <a:pathLst>
              <a:path w="1640204" h="1249045">
                <a:moveTo>
                  <a:pt x="0" y="1248578"/>
                </a:moveTo>
                <a:lnTo>
                  <a:pt x="1639646" y="0"/>
                </a:lnTo>
              </a:path>
            </a:pathLst>
          </a:custGeom>
          <a:ln w="159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539006" y="3450149"/>
            <a:ext cx="1640205" cy="641985"/>
          </a:xfrm>
          <a:custGeom>
            <a:avLst/>
            <a:gdLst/>
            <a:ahLst/>
            <a:cxnLst/>
            <a:rect l="l" t="t" r="r" b="b"/>
            <a:pathLst>
              <a:path w="1640204" h="641985">
                <a:moveTo>
                  <a:pt x="0" y="641433"/>
                </a:moveTo>
                <a:lnTo>
                  <a:pt x="1639646" y="0"/>
                </a:lnTo>
              </a:path>
            </a:pathLst>
          </a:custGeom>
          <a:ln w="15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2539006" y="4091583"/>
            <a:ext cx="1376045" cy="287020"/>
          </a:xfrm>
          <a:custGeom>
            <a:avLst/>
            <a:gdLst/>
            <a:ahLst/>
            <a:cxnLst/>
            <a:rect l="l" t="t" r="r" b="b"/>
            <a:pathLst>
              <a:path w="1376045" h="287020">
                <a:moveTo>
                  <a:pt x="0" y="0"/>
                </a:moveTo>
                <a:lnTo>
                  <a:pt x="1375432" y="286807"/>
                </a:lnTo>
              </a:path>
            </a:pathLst>
          </a:custGeom>
          <a:ln w="15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539006" y="4091583"/>
            <a:ext cx="1719580" cy="928369"/>
          </a:xfrm>
          <a:custGeom>
            <a:avLst/>
            <a:gdLst/>
            <a:ahLst/>
            <a:cxnLst/>
            <a:rect l="l" t="t" r="r" b="b"/>
            <a:pathLst>
              <a:path w="1719579" h="928370">
                <a:moveTo>
                  <a:pt x="0" y="0"/>
                </a:moveTo>
                <a:lnTo>
                  <a:pt x="1719556" y="928335"/>
                </a:lnTo>
              </a:path>
            </a:pathLst>
          </a:custGeom>
          <a:ln w="159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2527720" y="4091583"/>
            <a:ext cx="1742439" cy="1501140"/>
          </a:xfrm>
          <a:custGeom>
            <a:avLst/>
            <a:gdLst/>
            <a:ahLst/>
            <a:cxnLst/>
            <a:rect l="l" t="t" r="r" b="b"/>
            <a:pathLst>
              <a:path w="1742439" h="1501139">
                <a:moveTo>
                  <a:pt x="0" y="0"/>
                </a:moveTo>
                <a:lnTo>
                  <a:pt x="1742014" y="1501116"/>
                </a:lnTo>
              </a:path>
            </a:pathLst>
          </a:custGeom>
          <a:ln w="159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506064" y="2142277"/>
            <a:ext cx="1674495" cy="1949450"/>
          </a:xfrm>
          <a:custGeom>
            <a:avLst/>
            <a:gdLst/>
            <a:ahLst/>
            <a:cxnLst/>
            <a:rect l="l" t="t" r="r" b="b"/>
            <a:pathLst>
              <a:path w="1674495" h="1949450">
                <a:moveTo>
                  <a:pt x="0" y="0"/>
                </a:moveTo>
                <a:lnTo>
                  <a:pt x="1673939" y="1949305"/>
                </a:lnTo>
              </a:path>
            </a:pathLst>
          </a:custGeom>
          <a:ln w="159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5506064" y="2806822"/>
            <a:ext cx="1674495" cy="1285240"/>
          </a:xfrm>
          <a:custGeom>
            <a:avLst/>
            <a:gdLst/>
            <a:ahLst/>
            <a:cxnLst/>
            <a:rect l="l" t="t" r="r" b="b"/>
            <a:pathLst>
              <a:path w="1674495" h="1285239">
                <a:moveTo>
                  <a:pt x="0" y="0"/>
                </a:moveTo>
                <a:lnTo>
                  <a:pt x="1673939" y="1284760"/>
                </a:lnTo>
              </a:path>
            </a:pathLst>
          </a:custGeom>
          <a:ln w="159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506064" y="3450149"/>
            <a:ext cx="1674495" cy="641985"/>
          </a:xfrm>
          <a:custGeom>
            <a:avLst/>
            <a:gdLst/>
            <a:ahLst/>
            <a:cxnLst/>
            <a:rect l="l" t="t" r="r" b="b"/>
            <a:pathLst>
              <a:path w="1674495" h="641985">
                <a:moveTo>
                  <a:pt x="0" y="0"/>
                </a:moveTo>
                <a:lnTo>
                  <a:pt x="1673939" y="641433"/>
                </a:lnTo>
              </a:path>
            </a:pathLst>
          </a:custGeom>
          <a:ln w="15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759049" y="4091583"/>
            <a:ext cx="1432560" cy="287020"/>
          </a:xfrm>
          <a:custGeom>
            <a:avLst/>
            <a:gdLst/>
            <a:ahLst/>
            <a:cxnLst/>
            <a:rect l="l" t="t" r="r" b="b"/>
            <a:pathLst>
              <a:path w="1432559" h="287020">
                <a:moveTo>
                  <a:pt x="0" y="286807"/>
                </a:moveTo>
                <a:lnTo>
                  <a:pt x="1432316" y="0"/>
                </a:lnTo>
              </a:path>
            </a:pathLst>
          </a:custGeom>
          <a:ln w="15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5381087" y="4091583"/>
            <a:ext cx="1798955" cy="939800"/>
          </a:xfrm>
          <a:custGeom>
            <a:avLst/>
            <a:gdLst/>
            <a:ahLst/>
            <a:cxnLst/>
            <a:rect l="l" t="t" r="r" b="b"/>
            <a:pathLst>
              <a:path w="1798954" h="939800">
                <a:moveTo>
                  <a:pt x="0" y="939606"/>
                </a:moveTo>
                <a:lnTo>
                  <a:pt x="1798916" y="0"/>
                </a:lnTo>
              </a:path>
            </a:pathLst>
          </a:custGeom>
          <a:ln w="159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381087" y="4091583"/>
            <a:ext cx="1810385" cy="1524635"/>
          </a:xfrm>
          <a:custGeom>
            <a:avLst/>
            <a:gdLst/>
            <a:ahLst/>
            <a:cxnLst/>
            <a:rect l="l" t="t" r="r" b="b"/>
            <a:pathLst>
              <a:path w="1810384" h="1524635">
                <a:moveTo>
                  <a:pt x="0" y="1524152"/>
                </a:moveTo>
                <a:lnTo>
                  <a:pt x="1810278" y="0"/>
                </a:lnTo>
              </a:path>
            </a:pathLst>
          </a:custGeom>
          <a:ln w="159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1196625" y="1448780"/>
            <a:ext cx="2222499" cy="1727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1145825" y="4859054"/>
            <a:ext cx="2273299" cy="176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27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27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308292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一、分析阶段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307340" y="1272400"/>
            <a:ext cx="8227059" cy="3630929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355600" marR="5080" indent="-342900">
              <a:lnSpc>
                <a:spcPct val="100899"/>
              </a:lnSpc>
              <a:spcBef>
                <a:spcPts val="6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任务：根据源语言的定义，对源程序进行结构分析 </a:t>
            </a:r>
            <a:r>
              <a:rPr dirty="0" sz="2750" spc="45" b="1">
                <a:latin typeface="黑体"/>
                <a:cs typeface="黑体"/>
              </a:rPr>
              <a:t>和语义分析，从而把源程序正文转换为某种内部表 示。</a:t>
            </a:r>
            <a:endParaRPr sz="2750">
              <a:latin typeface="黑体"/>
              <a:cs typeface="黑体"/>
            </a:endParaRPr>
          </a:p>
          <a:p>
            <a:pPr algn="just" marL="355600" indent="-342900">
              <a:lnSpc>
                <a:spcPct val="100000"/>
              </a:lnSpc>
              <a:spcBef>
                <a:spcPts val="74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分析阶段是对源程序结构的静态分析。</a:t>
            </a:r>
            <a:endParaRPr baseline="1010" sz="4125">
              <a:latin typeface="黑体"/>
              <a:cs typeface="黑体"/>
            </a:endParaRPr>
          </a:p>
          <a:p>
            <a:pPr algn="just" marL="355600" indent="-342900">
              <a:lnSpc>
                <a:spcPct val="100000"/>
              </a:lnSpc>
              <a:spcBef>
                <a:spcPts val="78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任务划分：</a:t>
            </a:r>
            <a:endParaRPr baseline="1010" sz="4125">
              <a:latin typeface="黑体"/>
              <a:cs typeface="黑体"/>
            </a:endParaRPr>
          </a:p>
          <a:p>
            <a:pPr lvl="1" marL="1235075" indent="-307975">
              <a:lnSpc>
                <a:spcPct val="100000"/>
              </a:lnSpc>
              <a:spcBef>
                <a:spcPts val="575"/>
              </a:spcBef>
              <a:buSzPct val="95744"/>
              <a:buFont typeface=""/>
              <a:buAutoNum type="arabicPeriod"/>
              <a:tabLst>
                <a:tab pos="1235075" algn="l"/>
              </a:tabLst>
            </a:pPr>
            <a:r>
              <a:rPr dirty="0" sz="2350" spc="50" b="1">
                <a:latin typeface="黑体"/>
                <a:cs typeface="黑体"/>
              </a:rPr>
              <a:t>词法分析</a:t>
            </a:r>
            <a:endParaRPr sz="2350">
              <a:latin typeface="黑体"/>
              <a:cs typeface="黑体"/>
            </a:endParaRPr>
          </a:p>
          <a:p>
            <a:pPr lvl="1" marL="1235075" indent="-307975">
              <a:lnSpc>
                <a:spcPct val="100000"/>
              </a:lnSpc>
              <a:spcBef>
                <a:spcPts val="685"/>
              </a:spcBef>
              <a:buSzPct val="95744"/>
              <a:buFont typeface=""/>
              <a:buAutoNum type="arabicPeriod"/>
              <a:tabLst>
                <a:tab pos="1235075" algn="l"/>
              </a:tabLst>
            </a:pPr>
            <a:r>
              <a:rPr dirty="0" sz="2350" spc="50" b="1">
                <a:latin typeface="黑体"/>
                <a:cs typeface="黑体"/>
              </a:rPr>
              <a:t>语法分析</a:t>
            </a:r>
            <a:endParaRPr sz="2350">
              <a:latin typeface="黑体"/>
              <a:cs typeface="黑体"/>
            </a:endParaRPr>
          </a:p>
          <a:p>
            <a:pPr lvl="1" marL="1235075" indent="-307975">
              <a:lnSpc>
                <a:spcPct val="100000"/>
              </a:lnSpc>
              <a:spcBef>
                <a:spcPts val="585"/>
              </a:spcBef>
              <a:buSzPct val="95744"/>
              <a:buFont typeface=""/>
              <a:buAutoNum type="arabicPeriod"/>
              <a:tabLst>
                <a:tab pos="1235075" algn="l"/>
              </a:tabLst>
            </a:pPr>
            <a:r>
              <a:rPr dirty="0" sz="2350" spc="50" b="1">
                <a:latin typeface="黑体"/>
                <a:cs typeface="黑体"/>
              </a:rPr>
              <a:t>语义分析</a:t>
            </a:r>
            <a:endParaRPr sz="23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27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283083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35">
                <a:solidFill>
                  <a:srgbClr val="3333FF"/>
                </a:solidFill>
              </a:rPr>
              <a:t>1.</a:t>
            </a:r>
            <a:r>
              <a:rPr dirty="0" sz="3900" spc="-15">
                <a:solidFill>
                  <a:srgbClr val="3333FF"/>
                </a:solidFill>
              </a:rPr>
              <a:t> </a:t>
            </a:r>
            <a:r>
              <a:rPr dirty="0" sz="3900" spc="90">
                <a:solidFill>
                  <a:srgbClr val="3333FF"/>
                </a:solidFill>
              </a:rPr>
              <a:t>词法分析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307340" y="1169545"/>
            <a:ext cx="8647430" cy="480060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扫描，线性分析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词法分析器：</a:t>
            </a:r>
            <a:endParaRPr baseline="1010" sz="4125">
              <a:latin typeface="黑体"/>
              <a:cs typeface="黑体"/>
            </a:endParaRPr>
          </a:p>
          <a:p>
            <a:pPr lvl="1" marL="755650" marR="476250" indent="-285750">
              <a:lnSpc>
                <a:spcPct val="89400"/>
              </a:lnSpc>
              <a:spcBef>
                <a:spcPts val="71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依次读入源程序中的每个字符，对构成源程序的字符串 </a:t>
            </a:r>
            <a:r>
              <a:rPr dirty="0" sz="2350" spc="50" b="1">
                <a:latin typeface="黑体"/>
                <a:cs typeface="黑体"/>
              </a:rPr>
              <a:t>进行分解，识别出每个具有独立意义的字符串（即单 </a:t>
            </a:r>
            <a:r>
              <a:rPr dirty="0" baseline="1182" sz="3525" spc="75" b="1">
                <a:latin typeface="黑体"/>
                <a:cs typeface="黑体"/>
              </a:rPr>
              <a:t>词），将其转换成记号（</a:t>
            </a:r>
            <a:r>
              <a:rPr dirty="0" sz="2400" spc="-10" b="1">
                <a:latin typeface="Verdana"/>
                <a:cs typeface="Verdana"/>
              </a:rPr>
              <a:t>t</a:t>
            </a:r>
            <a:r>
              <a:rPr dirty="0" sz="2400" b="1">
                <a:latin typeface="Verdana"/>
                <a:cs typeface="Verdana"/>
              </a:rPr>
              <a:t>ok</a:t>
            </a:r>
            <a:r>
              <a:rPr dirty="0" sz="2400" spc="5" b="1">
                <a:latin typeface="Verdana"/>
                <a:cs typeface="Verdana"/>
              </a:rPr>
              <a:t>e</a:t>
            </a:r>
            <a:r>
              <a:rPr dirty="0" sz="2400" b="1">
                <a:latin typeface="Verdana"/>
                <a:cs typeface="Verdana"/>
              </a:rPr>
              <a:t>n</a:t>
            </a:r>
            <a:r>
              <a:rPr dirty="0" baseline="1182" sz="3525" spc="75" b="1">
                <a:latin typeface="黑体"/>
                <a:cs typeface="黑体"/>
              </a:rPr>
              <a:t>），并组织成记号流。</a:t>
            </a:r>
            <a:endParaRPr baseline="1182" sz="3525">
              <a:latin typeface="黑体"/>
              <a:cs typeface="黑体"/>
            </a:endParaRPr>
          </a:p>
          <a:p>
            <a:pPr lvl="1" marL="755650" marR="532765" indent="-285750">
              <a:lnSpc>
                <a:spcPts val="2560"/>
              </a:lnSpc>
              <a:spcBef>
                <a:spcPts val="69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把需要存放的单词放到符号表中，如变量名，标号，</a:t>
            </a:r>
            <a:r>
              <a:rPr dirty="0" baseline="1182" sz="3525" spc="44" b="1">
                <a:latin typeface="黑体"/>
                <a:cs typeface="黑体"/>
              </a:rPr>
              <a:t>常 </a:t>
            </a:r>
            <a:r>
              <a:rPr dirty="0" sz="2350" spc="50" b="1">
                <a:latin typeface="黑体"/>
                <a:cs typeface="黑体"/>
              </a:rPr>
              <a:t>量等。</a:t>
            </a:r>
            <a:endParaRPr sz="23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形成记号的字符串叫做该记号的单词</a:t>
            </a:r>
            <a:r>
              <a:rPr dirty="0" baseline="1010" sz="4125" spc="15" b="1">
                <a:latin typeface="黑体"/>
                <a:cs typeface="黑体"/>
              </a:rPr>
              <a:t>（</a:t>
            </a:r>
            <a:r>
              <a:rPr dirty="0" sz="2800" spc="10" b="1">
                <a:latin typeface="Verdana"/>
                <a:cs typeface="Verdana"/>
              </a:rPr>
              <a:t>lexeme</a:t>
            </a:r>
            <a:r>
              <a:rPr dirty="0" baseline="1010" sz="4125" spc="15" b="1">
                <a:latin typeface="黑体"/>
                <a:cs typeface="黑体"/>
              </a:rPr>
              <a:t>）</a:t>
            </a:r>
            <a:r>
              <a:rPr dirty="0" baseline="1010" sz="4125" spc="67" b="1">
                <a:latin typeface="黑体"/>
                <a:cs typeface="黑体"/>
              </a:rPr>
              <a:t>。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ts val="3075"/>
              </a:lnSpc>
              <a:spcBef>
                <a:spcPts val="48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工作依据：源语言的构词规则（即词法），也称</a:t>
            </a:r>
            <a:r>
              <a:rPr dirty="0" baseline="1010" sz="4125" spc="52" b="1">
                <a:latin typeface="黑体"/>
                <a:cs typeface="黑体"/>
              </a:rPr>
              <a:t>为</a:t>
            </a:r>
            <a:endParaRPr baseline="1010" sz="4125">
              <a:latin typeface="黑体"/>
              <a:cs typeface="黑体"/>
            </a:endParaRPr>
          </a:p>
          <a:p>
            <a:pPr marL="355600">
              <a:lnSpc>
                <a:spcPts val="3135"/>
              </a:lnSpc>
            </a:pPr>
            <a:r>
              <a:rPr dirty="0" baseline="1010" sz="4125" spc="67" b="1">
                <a:latin typeface="黑体"/>
                <a:cs typeface="黑体"/>
              </a:rPr>
              <a:t>模式</a:t>
            </a:r>
            <a:r>
              <a:rPr dirty="0" baseline="1010" sz="4125" spc="7" b="1">
                <a:latin typeface="黑体"/>
                <a:cs typeface="黑体"/>
              </a:rPr>
              <a:t>（</a:t>
            </a:r>
            <a:r>
              <a:rPr dirty="0" sz="2800" spc="5" b="1">
                <a:latin typeface="Verdana"/>
                <a:cs typeface="Verdana"/>
              </a:rPr>
              <a:t>pattern</a:t>
            </a:r>
            <a:r>
              <a:rPr dirty="0" baseline="1010" sz="4125" spc="7" b="1">
                <a:latin typeface="黑体"/>
                <a:cs typeface="黑体"/>
              </a:rPr>
              <a:t>）</a:t>
            </a:r>
            <a:r>
              <a:rPr dirty="0" baseline="1010" sz="4125" spc="67" b="1">
                <a:latin typeface="黑体"/>
                <a:cs typeface="黑体"/>
              </a:rPr>
              <a:t>。</a:t>
            </a:r>
            <a:endParaRPr baseline="1010" sz="4125">
              <a:latin typeface="黑体"/>
              <a:cs typeface="黑体"/>
            </a:endParaRPr>
          </a:p>
          <a:p>
            <a:pPr lvl="1" marL="755650" marR="5080" indent="-285750">
              <a:lnSpc>
                <a:spcPts val="2590"/>
              </a:lnSpc>
              <a:spcBef>
                <a:spcPts val="560"/>
              </a:spcBef>
              <a:buClr>
                <a:srgbClr val="240CB4"/>
              </a:buClr>
              <a:buSzPct val="79166"/>
              <a:buFont typeface="Wingdings"/>
              <a:buChar char=""/>
              <a:tabLst>
                <a:tab pos="755650" algn="l"/>
              </a:tabLst>
            </a:pPr>
            <a:r>
              <a:rPr dirty="0" sz="2400" b="1">
                <a:latin typeface="Verdana"/>
                <a:cs typeface="Verdana"/>
              </a:rPr>
              <a:t>C</a:t>
            </a:r>
            <a:r>
              <a:rPr dirty="0" baseline="1182" sz="3525" spc="75" b="1">
                <a:latin typeface="黑体"/>
                <a:cs typeface="黑体"/>
              </a:rPr>
              <a:t>语言的标识符的模式是：以字母或下划线开头，由字母</a:t>
            </a:r>
            <a:r>
              <a:rPr dirty="0" baseline="1182" sz="3525" spc="44" b="1">
                <a:latin typeface="黑体"/>
                <a:cs typeface="黑体"/>
              </a:rPr>
              <a:t>、 </a:t>
            </a:r>
            <a:r>
              <a:rPr dirty="0" sz="2350" spc="50" b="1">
                <a:latin typeface="黑体"/>
                <a:cs typeface="黑体"/>
              </a:rPr>
              <a:t>数字或下划线组成的符号串。</a:t>
            </a:r>
            <a:endParaRPr sz="23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53" y="0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519"/>
                </a:lnTo>
                <a:lnTo>
                  <a:pt x="77808" y="101455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-53" y="434167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59">
                <a:moveTo>
                  <a:pt x="0" y="0"/>
                </a:moveTo>
                <a:lnTo>
                  <a:pt x="0" y="200616"/>
                </a:lnTo>
                <a:lnTo>
                  <a:pt x="77808" y="10152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-53" y="866040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59">
                <a:moveTo>
                  <a:pt x="0" y="0"/>
                </a:moveTo>
                <a:lnTo>
                  <a:pt x="0" y="200616"/>
                </a:lnTo>
                <a:lnTo>
                  <a:pt x="77808" y="101519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-53" y="1300305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59">
                <a:moveTo>
                  <a:pt x="0" y="0"/>
                </a:moveTo>
                <a:lnTo>
                  <a:pt x="0" y="200583"/>
                </a:lnTo>
                <a:lnTo>
                  <a:pt x="77808" y="10152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53" y="1715663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616"/>
                </a:lnTo>
                <a:lnTo>
                  <a:pt x="77808" y="101455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-53" y="2149896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616"/>
                </a:lnTo>
                <a:lnTo>
                  <a:pt x="77808" y="101455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-53" y="2581802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519"/>
                </a:lnTo>
                <a:lnTo>
                  <a:pt x="77808" y="101422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-53" y="3015936"/>
            <a:ext cx="78105" cy="198755"/>
          </a:xfrm>
          <a:custGeom>
            <a:avLst/>
            <a:gdLst/>
            <a:ahLst/>
            <a:cxnLst/>
            <a:rect l="l" t="t" r="r" b="b"/>
            <a:pathLst>
              <a:path w="78105" h="198755">
                <a:moveTo>
                  <a:pt x="0" y="0"/>
                </a:moveTo>
                <a:lnTo>
                  <a:pt x="0" y="198257"/>
                </a:lnTo>
                <a:lnTo>
                  <a:pt x="77808" y="10155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-53" y="3428967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616"/>
                </a:lnTo>
                <a:lnTo>
                  <a:pt x="77808" y="10152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-53" y="3863200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616"/>
                </a:lnTo>
                <a:lnTo>
                  <a:pt x="77808" y="101455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-53" y="4297432"/>
            <a:ext cx="78105" cy="198755"/>
          </a:xfrm>
          <a:custGeom>
            <a:avLst/>
            <a:gdLst/>
            <a:ahLst/>
            <a:cxnLst/>
            <a:rect l="l" t="t" r="r" b="b"/>
            <a:pathLst>
              <a:path w="78105" h="198754">
                <a:moveTo>
                  <a:pt x="0" y="0"/>
                </a:moveTo>
                <a:lnTo>
                  <a:pt x="0" y="198257"/>
                </a:lnTo>
                <a:lnTo>
                  <a:pt x="77808" y="101455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-53" y="4729338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583"/>
                </a:lnTo>
                <a:lnTo>
                  <a:pt x="77808" y="101422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-53" y="5144630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583"/>
                </a:lnTo>
                <a:lnTo>
                  <a:pt x="77808" y="10152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-53" y="5578863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616"/>
                </a:lnTo>
                <a:lnTo>
                  <a:pt x="77808" y="101520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-53" y="6013096"/>
            <a:ext cx="78105" cy="198755"/>
          </a:xfrm>
          <a:custGeom>
            <a:avLst/>
            <a:gdLst/>
            <a:ahLst/>
            <a:cxnLst/>
            <a:rect l="l" t="t" r="r" b="b"/>
            <a:pathLst>
              <a:path w="78105" h="198754">
                <a:moveTo>
                  <a:pt x="0" y="0"/>
                </a:moveTo>
                <a:lnTo>
                  <a:pt x="0" y="198257"/>
                </a:lnTo>
                <a:lnTo>
                  <a:pt x="77808" y="101520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-53" y="6445001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59">
                <a:moveTo>
                  <a:pt x="0" y="0"/>
                </a:moveTo>
                <a:lnTo>
                  <a:pt x="0" y="200593"/>
                </a:lnTo>
                <a:lnTo>
                  <a:pt x="77808" y="101429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-53" y="217133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59">
                <a:moveTo>
                  <a:pt x="0" y="0"/>
                </a:moveTo>
                <a:lnTo>
                  <a:pt x="0" y="200517"/>
                </a:lnTo>
                <a:lnTo>
                  <a:pt x="77808" y="101422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-53" y="648940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59">
                <a:moveTo>
                  <a:pt x="0" y="0"/>
                </a:moveTo>
                <a:lnTo>
                  <a:pt x="0" y="200583"/>
                </a:lnTo>
                <a:lnTo>
                  <a:pt x="77808" y="101519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-53" y="1083172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59">
                <a:moveTo>
                  <a:pt x="0" y="0"/>
                </a:moveTo>
                <a:lnTo>
                  <a:pt x="0" y="200616"/>
                </a:lnTo>
                <a:lnTo>
                  <a:pt x="77808" y="10152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-53" y="1515046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616"/>
                </a:lnTo>
                <a:lnTo>
                  <a:pt x="77808" y="10381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-53" y="1932796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583"/>
                </a:lnTo>
                <a:lnTo>
                  <a:pt x="77808" y="101422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-53" y="2364668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616"/>
                </a:lnTo>
                <a:lnTo>
                  <a:pt x="77808" y="101455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-53" y="2798902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550"/>
                </a:lnTo>
                <a:lnTo>
                  <a:pt x="77808" y="101455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-53" y="3230709"/>
            <a:ext cx="78105" cy="198755"/>
          </a:xfrm>
          <a:custGeom>
            <a:avLst/>
            <a:gdLst/>
            <a:ahLst/>
            <a:cxnLst/>
            <a:rect l="l" t="t" r="r" b="b"/>
            <a:pathLst>
              <a:path w="78105" h="198754">
                <a:moveTo>
                  <a:pt x="0" y="0"/>
                </a:moveTo>
                <a:lnTo>
                  <a:pt x="0" y="198257"/>
                </a:lnTo>
                <a:lnTo>
                  <a:pt x="77808" y="10152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-53" y="3646066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616"/>
                </a:lnTo>
                <a:lnTo>
                  <a:pt x="77808" y="101455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-53" y="4077973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616"/>
                </a:lnTo>
                <a:lnTo>
                  <a:pt x="77808" y="10378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-53" y="4512205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616"/>
                </a:lnTo>
                <a:lnTo>
                  <a:pt x="77808" y="101455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-53" y="4946439"/>
            <a:ext cx="78105" cy="198755"/>
          </a:xfrm>
          <a:custGeom>
            <a:avLst/>
            <a:gdLst/>
            <a:ahLst/>
            <a:cxnLst/>
            <a:rect l="l" t="t" r="r" b="b"/>
            <a:pathLst>
              <a:path w="78105" h="198754">
                <a:moveTo>
                  <a:pt x="0" y="0"/>
                </a:moveTo>
                <a:lnTo>
                  <a:pt x="0" y="198191"/>
                </a:lnTo>
                <a:lnTo>
                  <a:pt x="77808" y="101455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-53" y="5361730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616"/>
                </a:lnTo>
                <a:lnTo>
                  <a:pt x="77808" y="10152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-53" y="5795996"/>
            <a:ext cx="78105" cy="198755"/>
          </a:xfrm>
          <a:custGeom>
            <a:avLst/>
            <a:gdLst/>
            <a:ahLst/>
            <a:cxnLst/>
            <a:rect l="l" t="t" r="r" b="b"/>
            <a:pathLst>
              <a:path w="78105" h="198754">
                <a:moveTo>
                  <a:pt x="0" y="0"/>
                </a:moveTo>
                <a:lnTo>
                  <a:pt x="0" y="198224"/>
                </a:lnTo>
                <a:lnTo>
                  <a:pt x="77808" y="101520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-53" y="6227869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616"/>
                </a:lnTo>
                <a:lnTo>
                  <a:pt x="77808" y="101455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-53" y="6662111"/>
            <a:ext cx="78105" cy="198755"/>
          </a:xfrm>
          <a:custGeom>
            <a:avLst/>
            <a:gdLst/>
            <a:ahLst/>
            <a:cxnLst/>
            <a:rect l="l" t="t" r="r" b="b"/>
            <a:pathLst>
              <a:path w="78105" h="198754">
                <a:moveTo>
                  <a:pt x="0" y="0"/>
                </a:moveTo>
                <a:lnTo>
                  <a:pt x="0" y="198247"/>
                </a:lnTo>
                <a:lnTo>
                  <a:pt x="77808" y="101442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072562" y="68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382"/>
                </a:lnTo>
                <a:lnTo>
                  <a:pt x="71437" y="136180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072562" y="434236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072562" y="86610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3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072562" y="1300374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47"/>
                </a:lnTo>
                <a:lnTo>
                  <a:pt x="71437" y="136246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072562" y="1715732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072562" y="2149965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072562" y="2581871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382"/>
                </a:lnTo>
                <a:lnTo>
                  <a:pt x="71437" y="136159"/>
                </a:lnTo>
                <a:lnTo>
                  <a:pt x="71437" y="65730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072562" y="3016005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19">
                <a:moveTo>
                  <a:pt x="0" y="0"/>
                </a:moveTo>
                <a:lnTo>
                  <a:pt x="0" y="198122"/>
                </a:lnTo>
                <a:lnTo>
                  <a:pt x="71437" y="135450"/>
                </a:lnTo>
                <a:lnTo>
                  <a:pt x="71437" y="65815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072562" y="3429036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072562" y="386326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072562" y="4297501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122"/>
                </a:lnTo>
                <a:lnTo>
                  <a:pt x="71437" y="135386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9072562" y="4729407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47"/>
                </a:lnTo>
                <a:lnTo>
                  <a:pt x="71437" y="136182"/>
                </a:lnTo>
                <a:lnTo>
                  <a:pt x="71437" y="65730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072562" y="514469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47"/>
                </a:lnTo>
                <a:lnTo>
                  <a:pt x="71437" y="136246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9072562" y="5578932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9072562" y="6013165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122"/>
                </a:lnTo>
                <a:lnTo>
                  <a:pt x="71437" y="135428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9072562" y="6445070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57"/>
                </a:lnTo>
                <a:lnTo>
                  <a:pt x="71437" y="136190"/>
                </a:lnTo>
                <a:lnTo>
                  <a:pt x="71437" y="6573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9072562" y="217202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381"/>
                </a:lnTo>
                <a:lnTo>
                  <a:pt x="71437" y="136158"/>
                </a:lnTo>
                <a:lnTo>
                  <a:pt x="71437" y="65730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9072562" y="64900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47"/>
                </a:lnTo>
                <a:lnTo>
                  <a:pt x="71437" y="136245"/>
                </a:lnTo>
                <a:lnTo>
                  <a:pt x="71437" y="65793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9072562" y="1083241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9072562" y="1515117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7744"/>
                </a:lnTo>
                <a:lnTo>
                  <a:pt x="71437" y="67280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9072562" y="1932865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47"/>
                </a:lnTo>
                <a:lnTo>
                  <a:pt x="71437" y="136182"/>
                </a:lnTo>
                <a:lnTo>
                  <a:pt x="71437" y="65730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072562" y="2364737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9072562" y="2798971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14"/>
                </a:lnTo>
                <a:lnTo>
                  <a:pt x="71437" y="136191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9072562" y="3230778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122"/>
                </a:lnTo>
                <a:lnTo>
                  <a:pt x="71437" y="135429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9072562" y="3646135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9072562" y="4078044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7723"/>
                </a:lnTo>
                <a:lnTo>
                  <a:pt x="71437" y="67259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9072562" y="4512274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9072562" y="4946508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056"/>
                </a:lnTo>
                <a:lnTo>
                  <a:pt x="71437" y="135363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9072562" y="536179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9072562" y="5796065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089"/>
                </a:lnTo>
                <a:lnTo>
                  <a:pt x="71437" y="13541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9072562" y="6227938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9072562" y="6662180"/>
            <a:ext cx="71755" cy="196215"/>
          </a:xfrm>
          <a:custGeom>
            <a:avLst/>
            <a:gdLst/>
            <a:ahLst/>
            <a:cxnLst/>
            <a:rect l="l" t="t" r="r" b="b"/>
            <a:pathLst>
              <a:path w="71754" h="196215">
                <a:moveTo>
                  <a:pt x="0" y="0"/>
                </a:moveTo>
                <a:lnTo>
                  <a:pt x="0" y="195818"/>
                </a:lnTo>
                <a:lnTo>
                  <a:pt x="2611" y="195818"/>
                </a:lnTo>
                <a:lnTo>
                  <a:pt x="71437" y="135374"/>
                </a:lnTo>
                <a:lnTo>
                  <a:pt x="71437" y="65743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56721" y="609406"/>
            <a:ext cx="7960359" cy="871855"/>
          </a:xfrm>
          <a:prstGeom prst="rect">
            <a:avLst/>
          </a:prstGeom>
        </p:spPr>
        <p:txBody>
          <a:bodyPr wrap="square" lIns="0" tIns="62229" rIns="0" bIns="0" rtlCol="0" vert="horz">
            <a:spAutoFit/>
          </a:bodyPr>
          <a:lstStyle/>
          <a:p>
            <a:pPr marL="99060" marR="5080" indent="-86995">
              <a:lnSpc>
                <a:spcPts val="3190"/>
              </a:lnSpc>
              <a:spcBef>
                <a:spcPts val="489"/>
              </a:spcBef>
            </a:pPr>
            <a:r>
              <a:rPr dirty="0" baseline="-1883" sz="4425" spc="142" b="1">
                <a:latin typeface="华文新魏"/>
                <a:cs typeface="华文新魏"/>
              </a:rPr>
              <a:t>开课目的及应用前景</a:t>
            </a:r>
            <a:r>
              <a:rPr dirty="0" baseline="-1883" sz="4425" spc="-44" b="1">
                <a:latin typeface="华文新魏"/>
                <a:cs typeface="华文新魏"/>
              </a:rPr>
              <a:t>：</a:t>
            </a:r>
            <a:r>
              <a:rPr dirty="0" sz="2650" spc="15" b="1">
                <a:latin typeface="华文新魏"/>
                <a:cs typeface="华文新魏"/>
              </a:rPr>
              <a:t>介绍设计与构造程序设计语 </a:t>
            </a:r>
            <a:r>
              <a:rPr dirty="0" sz="2650" spc="20" b="1">
                <a:latin typeface="华文新魏"/>
                <a:cs typeface="华文新魏"/>
              </a:rPr>
              <a:t>言</a:t>
            </a:r>
            <a:r>
              <a:rPr dirty="0" sz="2650" spc="15" b="1">
                <a:solidFill>
                  <a:srgbClr val="CC0099"/>
                </a:solidFill>
                <a:latin typeface="华文新魏"/>
                <a:cs typeface="华文新魏"/>
              </a:rPr>
              <a:t>编译程</a:t>
            </a:r>
            <a:r>
              <a:rPr dirty="0" sz="2650" spc="20" b="1">
                <a:solidFill>
                  <a:srgbClr val="CC0099"/>
                </a:solidFill>
                <a:latin typeface="华文新魏"/>
                <a:cs typeface="华文新魏"/>
              </a:rPr>
              <a:t>序</a:t>
            </a:r>
            <a:r>
              <a:rPr dirty="0" sz="2650" spc="20" b="1">
                <a:latin typeface="华文新魏"/>
                <a:cs typeface="华文新魏"/>
              </a:rPr>
              <a:t>的</a:t>
            </a:r>
            <a:r>
              <a:rPr dirty="0" sz="2650" spc="15" b="1">
                <a:solidFill>
                  <a:srgbClr val="CC3300"/>
                </a:solidFill>
                <a:latin typeface="华文新魏"/>
                <a:cs typeface="华文新魏"/>
              </a:rPr>
              <a:t>原理与方法</a:t>
            </a:r>
            <a:endParaRPr sz="2650">
              <a:latin typeface="华文新魏"/>
              <a:cs typeface="华文新魏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85800" y="1918187"/>
            <a:ext cx="1678305" cy="972185"/>
          </a:xfrm>
          <a:custGeom>
            <a:avLst/>
            <a:gdLst/>
            <a:ahLst/>
            <a:cxnLst/>
            <a:rect l="l" t="t" r="r" b="b"/>
            <a:pathLst>
              <a:path w="1678305" h="972185">
                <a:moveTo>
                  <a:pt x="1515863" y="0"/>
                </a:moveTo>
                <a:lnTo>
                  <a:pt x="162002" y="0"/>
                </a:lnTo>
                <a:lnTo>
                  <a:pt x="118936" y="5786"/>
                </a:lnTo>
                <a:lnTo>
                  <a:pt x="80236" y="22118"/>
                </a:lnTo>
                <a:lnTo>
                  <a:pt x="47449" y="47449"/>
                </a:lnTo>
                <a:lnTo>
                  <a:pt x="22118" y="80237"/>
                </a:lnTo>
                <a:lnTo>
                  <a:pt x="5786" y="118936"/>
                </a:lnTo>
                <a:lnTo>
                  <a:pt x="0" y="162003"/>
                </a:lnTo>
                <a:lnTo>
                  <a:pt x="0" y="809997"/>
                </a:lnTo>
                <a:lnTo>
                  <a:pt x="5786" y="853063"/>
                </a:lnTo>
                <a:lnTo>
                  <a:pt x="22118" y="891763"/>
                </a:lnTo>
                <a:lnTo>
                  <a:pt x="47449" y="924550"/>
                </a:lnTo>
                <a:lnTo>
                  <a:pt x="80236" y="949882"/>
                </a:lnTo>
                <a:lnTo>
                  <a:pt x="118936" y="966213"/>
                </a:lnTo>
                <a:lnTo>
                  <a:pt x="162002" y="972000"/>
                </a:lnTo>
                <a:lnTo>
                  <a:pt x="1515863" y="972000"/>
                </a:lnTo>
                <a:lnTo>
                  <a:pt x="1558929" y="966213"/>
                </a:lnTo>
                <a:lnTo>
                  <a:pt x="1597628" y="949882"/>
                </a:lnTo>
                <a:lnTo>
                  <a:pt x="1630416" y="924550"/>
                </a:lnTo>
                <a:lnTo>
                  <a:pt x="1655747" y="891763"/>
                </a:lnTo>
                <a:lnTo>
                  <a:pt x="1672078" y="853063"/>
                </a:lnTo>
                <a:lnTo>
                  <a:pt x="1677865" y="809997"/>
                </a:lnTo>
                <a:lnTo>
                  <a:pt x="1677865" y="162003"/>
                </a:lnTo>
                <a:lnTo>
                  <a:pt x="1672078" y="118936"/>
                </a:lnTo>
                <a:lnTo>
                  <a:pt x="1655747" y="80237"/>
                </a:lnTo>
                <a:lnTo>
                  <a:pt x="1630416" y="47449"/>
                </a:lnTo>
                <a:lnTo>
                  <a:pt x="1597628" y="22118"/>
                </a:lnTo>
                <a:lnTo>
                  <a:pt x="1558929" y="5786"/>
                </a:lnTo>
                <a:lnTo>
                  <a:pt x="1515863" y="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85800" y="1918187"/>
            <a:ext cx="1678305" cy="972185"/>
          </a:xfrm>
          <a:custGeom>
            <a:avLst/>
            <a:gdLst/>
            <a:ahLst/>
            <a:cxnLst/>
            <a:rect l="l" t="t" r="r" b="b"/>
            <a:pathLst>
              <a:path w="1678305" h="972185">
                <a:moveTo>
                  <a:pt x="0" y="162003"/>
                </a:moveTo>
                <a:lnTo>
                  <a:pt x="5786" y="118936"/>
                </a:lnTo>
                <a:lnTo>
                  <a:pt x="22118" y="80237"/>
                </a:lnTo>
                <a:lnTo>
                  <a:pt x="47449" y="47449"/>
                </a:lnTo>
                <a:lnTo>
                  <a:pt x="80236" y="22118"/>
                </a:lnTo>
                <a:lnTo>
                  <a:pt x="118936" y="5786"/>
                </a:lnTo>
                <a:lnTo>
                  <a:pt x="162002" y="0"/>
                </a:lnTo>
                <a:lnTo>
                  <a:pt x="1515863" y="0"/>
                </a:lnTo>
                <a:lnTo>
                  <a:pt x="1558929" y="5786"/>
                </a:lnTo>
                <a:lnTo>
                  <a:pt x="1597629" y="22118"/>
                </a:lnTo>
                <a:lnTo>
                  <a:pt x="1630416" y="47449"/>
                </a:lnTo>
                <a:lnTo>
                  <a:pt x="1655747" y="80237"/>
                </a:lnTo>
                <a:lnTo>
                  <a:pt x="1672079" y="118936"/>
                </a:lnTo>
                <a:lnTo>
                  <a:pt x="1677866" y="162003"/>
                </a:lnTo>
                <a:lnTo>
                  <a:pt x="1677866" y="809997"/>
                </a:lnTo>
                <a:lnTo>
                  <a:pt x="1672079" y="853063"/>
                </a:lnTo>
                <a:lnTo>
                  <a:pt x="1655747" y="891763"/>
                </a:lnTo>
                <a:lnTo>
                  <a:pt x="1630416" y="924550"/>
                </a:lnTo>
                <a:lnTo>
                  <a:pt x="1597629" y="949881"/>
                </a:lnTo>
                <a:lnTo>
                  <a:pt x="1558929" y="966213"/>
                </a:lnTo>
                <a:lnTo>
                  <a:pt x="1515863" y="972000"/>
                </a:lnTo>
                <a:lnTo>
                  <a:pt x="162002" y="972000"/>
                </a:lnTo>
                <a:lnTo>
                  <a:pt x="118936" y="966213"/>
                </a:lnTo>
                <a:lnTo>
                  <a:pt x="80236" y="949881"/>
                </a:lnTo>
                <a:lnTo>
                  <a:pt x="47449" y="924550"/>
                </a:lnTo>
                <a:lnTo>
                  <a:pt x="22118" y="891763"/>
                </a:lnTo>
                <a:lnTo>
                  <a:pt x="5786" y="853063"/>
                </a:lnTo>
                <a:lnTo>
                  <a:pt x="0" y="809997"/>
                </a:lnTo>
                <a:lnTo>
                  <a:pt x="0" y="1620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1002445" y="2164662"/>
            <a:ext cx="1044575" cy="4292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50" spc="15" b="1">
                <a:latin typeface="华文新魏"/>
                <a:cs typeface="华文新魏"/>
              </a:rPr>
              <a:t>源程序</a:t>
            </a:r>
            <a:endParaRPr sz="2650">
              <a:latin typeface="华文新魏"/>
              <a:cs typeface="华文新魏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438400" y="2233245"/>
            <a:ext cx="838200" cy="211454"/>
          </a:xfrm>
          <a:custGeom>
            <a:avLst/>
            <a:gdLst/>
            <a:ahLst/>
            <a:cxnLst/>
            <a:rect l="l" t="t" r="r" b="b"/>
            <a:pathLst>
              <a:path w="838200" h="211455">
                <a:moveTo>
                  <a:pt x="628650" y="0"/>
                </a:moveTo>
                <a:lnTo>
                  <a:pt x="628650" y="52754"/>
                </a:lnTo>
                <a:lnTo>
                  <a:pt x="0" y="52754"/>
                </a:lnTo>
                <a:lnTo>
                  <a:pt x="0" y="158262"/>
                </a:lnTo>
                <a:lnTo>
                  <a:pt x="628650" y="158262"/>
                </a:lnTo>
                <a:lnTo>
                  <a:pt x="628650" y="211015"/>
                </a:lnTo>
                <a:lnTo>
                  <a:pt x="838200" y="105507"/>
                </a:lnTo>
                <a:lnTo>
                  <a:pt x="628650" y="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438400" y="2233245"/>
            <a:ext cx="838200" cy="211454"/>
          </a:xfrm>
          <a:custGeom>
            <a:avLst/>
            <a:gdLst/>
            <a:ahLst/>
            <a:cxnLst/>
            <a:rect l="l" t="t" r="r" b="b"/>
            <a:pathLst>
              <a:path w="838200" h="211455">
                <a:moveTo>
                  <a:pt x="0" y="52754"/>
                </a:moveTo>
                <a:lnTo>
                  <a:pt x="628650" y="52754"/>
                </a:lnTo>
                <a:lnTo>
                  <a:pt x="628650" y="0"/>
                </a:lnTo>
                <a:lnTo>
                  <a:pt x="838200" y="105507"/>
                </a:lnTo>
                <a:lnTo>
                  <a:pt x="628650" y="211015"/>
                </a:lnTo>
                <a:lnTo>
                  <a:pt x="628650" y="158261"/>
                </a:lnTo>
                <a:lnTo>
                  <a:pt x="0" y="158261"/>
                </a:lnTo>
                <a:lnTo>
                  <a:pt x="0" y="5275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675045" y="3363886"/>
            <a:ext cx="2136140" cy="1617345"/>
          </a:xfrm>
          <a:custGeom>
            <a:avLst/>
            <a:gdLst/>
            <a:ahLst/>
            <a:cxnLst/>
            <a:rect l="l" t="t" r="r" b="b"/>
            <a:pathLst>
              <a:path w="2136140" h="1617345">
                <a:moveTo>
                  <a:pt x="1369311" y="1463836"/>
                </a:moveTo>
                <a:lnTo>
                  <a:pt x="815306" y="1463836"/>
                </a:lnTo>
                <a:lnTo>
                  <a:pt x="843469" y="1501483"/>
                </a:lnTo>
                <a:lnTo>
                  <a:pt x="876132" y="1534544"/>
                </a:lnTo>
                <a:lnTo>
                  <a:pt x="912774" y="1562619"/>
                </a:lnTo>
                <a:lnTo>
                  <a:pt x="952872" y="1585307"/>
                </a:lnTo>
                <a:lnTo>
                  <a:pt x="995903" y="1602209"/>
                </a:lnTo>
                <a:lnTo>
                  <a:pt x="1040094" y="1612754"/>
                </a:lnTo>
                <a:lnTo>
                  <a:pt x="1084201" y="1616983"/>
                </a:lnTo>
                <a:lnTo>
                  <a:pt x="1127730" y="1615168"/>
                </a:lnTo>
                <a:lnTo>
                  <a:pt x="1170185" y="1607584"/>
                </a:lnTo>
                <a:lnTo>
                  <a:pt x="1211070" y="1594506"/>
                </a:lnTo>
                <a:lnTo>
                  <a:pt x="1249890" y="1576208"/>
                </a:lnTo>
                <a:lnTo>
                  <a:pt x="1286150" y="1552963"/>
                </a:lnTo>
                <a:lnTo>
                  <a:pt x="1319354" y="1525046"/>
                </a:lnTo>
                <a:lnTo>
                  <a:pt x="1349007" y="1492730"/>
                </a:lnTo>
                <a:lnTo>
                  <a:pt x="1369311" y="1463836"/>
                </a:lnTo>
                <a:close/>
              </a:path>
              <a:path w="2136140" h="1617345">
                <a:moveTo>
                  <a:pt x="1772187" y="1321880"/>
                </a:moveTo>
                <a:lnTo>
                  <a:pt x="288054" y="1321880"/>
                </a:lnTo>
                <a:lnTo>
                  <a:pt x="289374" y="1324261"/>
                </a:lnTo>
                <a:lnTo>
                  <a:pt x="319271" y="1369808"/>
                </a:lnTo>
                <a:lnTo>
                  <a:pt x="350433" y="1406021"/>
                </a:lnTo>
                <a:lnTo>
                  <a:pt x="385078" y="1437495"/>
                </a:lnTo>
                <a:lnTo>
                  <a:pt x="422718" y="1464106"/>
                </a:lnTo>
                <a:lnTo>
                  <a:pt x="462862" y="1485725"/>
                </a:lnTo>
                <a:lnTo>
                  <a:pt x="505019" y="1502226"/>
                </a:lnTo>
                <a:lnTo>
                  <a:pt x="548699" y="1513484"/>
                </a:lnTo>
                <a:lnTo>
                  <a:pt x="593412" y="1519372"/>
                </a:lnTo>
                <a:lnTo>
                  <a:pt x="638667" y="1519764"/>
                </a:lnTo>
                <a:lnTo>
                  <a:pt x="683975" y="1514532"/>
                </a:lnTo>
                <a:lnTo>
                  <a:pt x="728844" y="1503551"/>
                </a:lnTo>
                <a:lnTo>
                  <a:pt x="772785" y="1486695"/>
                </a:lnTo>
                <a:lnTo>
                  <a:pt x="815306" y="1463836"/>
                </a:lnTo>
                <a:lnTo>
                  <a:pt x="1369311" y="1463836"/>
                </a:lnTo>
                <a:lnTo>
                  <a:pt x="1374613" y="1456291"/>
                </a:lnTo>
                <a:lnTo>
                  <a:pt x="1395677" y="1416002"/>
                </a:lnTo>
                <a:lnTo>
                  <a:pt x="1411703" y="1372137"/>
                </a:lnTo>
                <a:lnTo>
                  <a:pt x="1712784" y="1372137"/>
                </a:lnTo>
                <a:lnTo>
                  <a:pt x="1729892" y="1361394"/>
                </a:lnTo>
                <a:lnTo>
                  <a:pt x="1763411" y="1332250"/>
                </a:lnTo>
                <a:lnTo>
                  <a:pt x="1772187" y="1321880"/>
                </a:lnTo>
                <a:close/>
              </a:path>
              <a:path w="2136140" h="1617345">
                <a:moveTo>
                  <a:pt x="1712784" y="1372137"/>
                </a:moveTo>
                <a:lnTo>
                  <a:pt x="1411703" y="1372137"/>
                </a:lnTo>
                <a:lnTo>
                  <a:pt x="1446440" y="1391187"/>
                </a:lnTo>
                <a:lnTo>
                  <a:pt x="1483211" y="1405085"/>
                </a:lnTo>
                <a:lnTo>
                  <a:pt x="1521481" y="1413672"/>
                </a:lnTo>
                <a:lnTo>
                  <a:pt x="1560716" y="1416788"/>
                </a:lnTo>
                <a:lnTo>
                  <a:pt x="1607089" y="1413319"/>
                </a:lnTo>
                <a:lnTo>
                  <a:pt x="1651138" y="1402529"/>
                </a:lnTo>
                <a:lnTo>
                  <a:pt x="1692270" y="1385020"/>
                </a:lnTo>
                <a:lnTo>
                  <a:pt x="1712784" y="1372137"/>
                </a:lnTo>
                <a:close/>
              </a:path>
              <a:path w="2136140" h="1617345">
                <a:moveTo>
                  <a:pt x="535010" y="142411"/>
                </a:moveTo>
                <a:lnTo>
                  <a:pt x="479497" y="145377"/>
                </a:lnTo>
                <a:lnTo>
                  <a:pt x="435063" y="154776"/>
                </a:lnTo>
                <a:lnTo>
                  <a:pt x="393248" y="169868"/>
                </a:lnTo>
                <a:lnTo>
                  <a:pt x="354392" y="190191"/>
                </a:lnTo>
                <a:lnTo>
                  <a:pt x="318835" y="215284"/>
                </a:lnTo>
                <a:lnTo>
                  <a:pt x="286918" y="244687"/>
                </a:lnTo>
                <a:lnTo>
                  <a:pt x="258980" y="277938"/>
                </a:lnTo>
                <a:lnTo>
                  <a:pt x="235361" y="314575"/>
                </a:lnTo>
                <a:lnTo>
                  <a:pt x="216403" y="354139"/>
                </a:lnTo>
                <a:lnTo>
                  <a:pt x="202444" y="396167"/>
                </a:lnTo>
                <a:lnTo>
                  <a:pt x="193826" y="440198"/>
                </a:lnTo>
                <a:lnTo>
                  <a:pt x="190888" y="485771"/>
                </a:lnTo>
                <a:lnTo>
                  <a:pt x="193972" y="532426"/>
                </a:lnTo>
                <a:lnTo>
                  <a:pt x="192173" y="537460"/>
                </a:lnTo>
                <a:lnTo>
                  <a:pt x="142844" y="548935"/>
                </a:lnTo>
                <a:lnTo>
                  <a:pt x="98042" y="571679"/>
                </a:lnTo>
                <a:lnTo>
                  <a:pt x="59514" y="604527"/>
                </a:lnTo>
                <a:lnTo>
                  <a:pt x="29006" y="646313"/>
                </a:lnTo>
                <a:lnTo>
                  <a:pt x="10913" y="687280"/>
                </a:lnTo>
                <a:lnTo>
                  <a:pt x="1347" y="729858"/>
                </a:lnTo>
                <a:lnTo>
                  <a:pt x="0" y="772826"/>
                </a:lnTo>
                <a:lnTo>
                  <a:pt x="6562" y="814958"/>
                </a:lnTo>
                <a:lnTo>
                  <a:pt x="20726" y="855031"/>
                </a:lnTo>
                <a:lnTo>
                  <a:pt x="42182" y="891821"/>
                </a:lnTo>
                <a:lnTo>
                  <a:pt x="70623" y="924104"/>
                </a:lnTo>
                <a:lnTo>
                  <a:pt x="105740" y="950657"/>
                </a:lnTo>
                <a:lnTo>
                  <a:pt x="77573" y="989305"/>
                </a:lnTo>
                <a:lnTo>
                  <a:pt x="58397" y="1032787"/>
                </a:lnTo>
                <a:lnTo>
                  <a:pt x="48728" y="1079485"/>
                </a:lnTo>
                <a:lnTo>
                  <a:pt x="49085" y="1127779"/>
                </a:lnTo>
                <a:lnTo>
                  <a:pt x="60489" y="1177521"/>
                </a:lnTo>
                <a:lnTo>
                  <a:pt x="81862" y="1221867"/>
                </a:lnTo>
                <a:lnTo>
                  <a:pt x="111769" y="1259651"/>
                </a:lnTo>
                <a:lnTo>
                  <a:pt x="148776" y="1289710"/>
                </a:lnTo>
                <a:lnTo>
                  <a:pt x="191449" y="1310878"/>
                </a:lnTo>
                <a:lnTo>
                  <a:pt x="238353" y="1321990"/>
                </a:lnTo>
                <a:lnTo>
                  <a:pt x="1772187" y="1321880"/>
                </a:lnTo>
                <a:lnTo>
                  <a:pt x="1815770" y="1259816"/>
                </a:lnTo>
                <a:lnTo>
                  <a:pt x="1833423" y="1217728"/>
                </a:lnTo>
                <a:lnTo>
                  <a:pt x="1844602" y="1172528"/>
                </a:lnTo>
                <a:lnTo>
                  <a:pt x="1848713" y="1124816"/>
                </a:lnTo>
                <a:lnTo>
                  <a:pt x="1890768" y="1115744"/>
                </a:lnTo>
                <a:lnTo>
                  <a:pt x="1931187" y="1101260"/>
                </a:lnTo>
                <a:lnTo>
                  <a:pt x="1969483" y="1081577"/>
                </a:lnTo>
                <a:lnTo>
                  <a:pt x="2005168" y="1056907"/>
                </a:lnTo>
                <a:lnTo>
                  <a:pt x="2039317" y="1025896"/>
                </a:lnTo>
                <a:lnTo>
                  <a:pt x="2068434" y="991274"/>
                </a:lnTo>
                <a:lnTo>
                  <a:pt x="2092445" y="953616"/>
                </a:lnTo>
                <a:lnTo>
                  <a:pt x="2111278" y="913500"/>
                </a:lnTo>
                <a:lnTo>
                  <a:pt x="2124860" y="871500"/>
                </a:lnTo>
                <a:lnTo>
                  <a:pt x="2133116" y="828194"/>
                </a:lnTo>
                <a:lnTo>
                  <a:pt x="2135974" y="784158"/>
                </a:lnTo>
                <a:lnTo>
                  <a:pt x="2133360" y="739968"/>
                </a:lnTo>
                <a:lnTo>
                  <a:pt x="2125200" y="696201"/>
                </a:lnTo>
                <a:lnTo>
                  <a:pt x="2111423" y="653433"/>
                </a:lnTo>
                <a:lnTo>
                  <a:pt x="2091953" y="612240"/>
                </a:lnTo>
                <a:lnTo>
                  <a:pt x="2066719" y="573198"/>
                </a:lnTo>
                <a:lnTo>
                  <a:pt x="2070184" y="564428"/>
                </a:lnTo>
                <a:lnTo>
                  <a:pt x="2073352" y="555541"/>
                </a:lnTo>
                <a:lnTo>
                  <a:pt x="2076218" y="546546"/>
                </a:lnTo>
                <a:lnTo>
                  <a:pt x="2078781" y="537450"/>
                </a:lnTo>
                <a:lnTo>
                  <a:pt x="2087125" y="489103"/>
                </a:lnTo>
                <a:lnTo>
                  <a:pt x="2087028" y="441362"/>
                </a:lnTo>
                <a:lnTo>
                  <a:pt x="2079010" y="395171"/>
                </a:lnTo>
                <a:lnTo>
                  <a:pt x="2063595" y="351473"/>
                </a:lnTo>
                <a:lnTo>
                  <a:pt x="2041306" y="311211"/>
                </a:lnTo>
                <a:lnTo>
                  <a:pt x="2012663" y="275330"/>
                </a:lnTo>
                <a:lnTo>
                  <a:pt x="1978190" y="244772"/>
                </a:lnTo>
                <a:lnTo>
                  <a:pt x="1938409" y="220480"/>
                </a:lnTo>
                <a:lnTo>
                  <a:pt x="1893842" y="203399"/>
                </a:lnTo>
                <a:lnTo>
                  <a:pt x="1890155" y="189409"/>
                </a:lnTo>
                <a:lnTo>
                  <a:pt x="693052" y="189409"/>
                </a:lnTo>
                <a:lnTo>
                  <a:pt x="642916" y="164660"/>
                </a:lnTo>
                <a:lnTo>
                  <a:pt x="589859" y="148916"/>
                </a:lnTo>
                <a:lnTo>
                  <a:pt x="535010" y="142411"/>
                </a:lnTo>
                <a:close/>
              </a:path>
              <a:path w="2136140" h="1617345">
                <a:moveTo>
                  <a:pt x="914950" y="45244"/>
                </a:moveTo>
                <a:lnTo>
                  <a:pt x="870294" y="51132"/>
                </a:lnTo>
                <a:lnTo>
                  <a:pt x="827367" y="64700"/>
                </a:lnTo>
                <a:lnTo>
                  <a:pt x="787173" y="85630"/>
                </a:lnTo>
                <a:lnTo>
                  <a:pt x="750719" y="113603"/>
                </a:lnTo>
                <a:lnTo>
                  <a:pt x="719010" y="148302"/>
                </a:lnTo>
                <a:lnTo>
                  <a:pt x="693052" y="189409"/>
                </a:lnTo>
                <a:lnTo>
                  <a:pt x="1890155" y="189409"/>
                </a:lnTo>
                <a:lnTo>
                  <a:pt x="1882998" y="162251"/>
                </a:lnTo>
                <a:lnTo>
                  <a:pt x="1865581" y="123907"/>
                </a:lnTo>
                <a:lnTo>
                  <a:pt x="1865093" y="123186"/>
                </a:lnTo>
                <a:lnTo>
                  <a:pt x="1110431" y="123186"/>
                </a:lnTo>
                <a:lnTo>
                  <a:pt x="1096379" y="109905"/>
                </a:lnTo>
                <a:lnTo>
                  <a:pt x="1065714" y="86685"/>
                </a:lnTo>
                <a:lnTo>
                  <a:pt x="1005420" y="57778"/>
                </a:lnTo>
                <a:lnTo>
                  <a:pt x="960327" y="47353"/>
                </a:lnTo>
                <a:lnTo>
                  <a:pt x="914950" y="45244"/>
                </a:lnTo>
                <a:close/>
              </a:path>
              <a:path w="2136140" h="1617345">
                <a:moveTo>
                  <a:pt x="1304957" y="0"/>
                </a:moveTo>
                <a:lnTo>
                  <a:pt x="1257778" y="5061"/>
                </a:lnTo>
                <a:lnTo>
                  <a:pt x="1213000" y="20509"/>
                </a:lnTo>
                <a:lnTo>
                  <a:pt x="1172359" y="45745"/>
                </a:lnTo>
                <a:lnTo>
                  <a:pt x="1137591" y="80170"/>
                </a:lnTo>
                <a:lnTo>
                  <a:pt x="1110431" y="123186"/>
                </a:lnTo>
                <a:lnTo>
                  <a:pt x="1865093" y="123186"/>
                </a:lnTo>
                <a:lnTo>
                  <a:pt x="1842050" y="89187"/>
                </a:lnTo>
                <a:lnTo>
                  <a:pt x="1840516" y="87596"/>
                </a:lnTo>
                <a:lnTo>
                  <a:pt x="1474770" y="87596"/>
                </a:lnTo>
                <a:lnTo>
                  <a:pt x="1458738" y="68299"/>
                </a:lnTo>
                <a:lnTo>
                  <a:pt x="1440738" y="51068"/>
                </a:lnTo>
                <a:lnTo>
                  <a:pt x="1420956" y="36059"/>
                </a:lnTo>
                <a:lnTo>
                  <a:pt x="1399576" y="23433"/>
                </a:lnTo>
                <a:lnTo>
                  <a:pt x="1352801" y="5924"/>
                </a:lnTo>
                <a:lnTo>
                  <a:pt x="1304957" y="0"/>
                </a:lnTo>
                <a:close/>
              </a:path>
              <a:path w="2136140" h="1617345">
                <a:moveTo>
                  <a:pt x="1638044" y="1228"/>
                </a:moveTo>
                <a:lnTo>
                  <a:pt x="1592744" y="9603"/>
                </a:lnTo>
                <a:lnTo>
                  <a:pt x="1549525" y="26867"/>
                </a:lnTo>
                <a:lnTo>
                  <a:pt x="1509747" y="52903"/>
                </a:lnTo>
                <a:lnTo>
                  <a:pt x="1474770" y="87596"/>
                </a:lnTo>
                <a:lnTo>
                  <a:pt x="1840516" y="87596"/>
                </a:lnTo>
                <a:lnTo>
                  <a:pt x="1812866" y="58914"/>
                </a:lnTo>
                <a:lnTo>
                  <a:pt x="1772836" y="30584"/>
                </a:lnTo>
                <a:lnTo>
                  <a:pt x="1729449" y="11603"/>
                </a:lnTo>
                <a:lnTo>
                  <a:pt x="1684065" y="1856"/>
                </a:lnTo>
                <a:lnTo>
                  <a:pt x="1638044" y="1228"/>
                </a:lnTo>
                <a:close/>
              </a:path>
            </a:pathLst>
          </a:custGeom>
          <a:solidFill>
            <a:srgbClr val="E1E1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682407" y="2435343"/>
            <a:ext cx="89795" cy="89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639984" y="2653327"/>
            <a:ext cx="179591" cy="179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598412" y="2961105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693" y="0"/>
                </a:moveTo>
                <a:lnTo>
                  <a:pt x="92120" y="6866"/>
                </a:lnTo>
                <a:lnTo>
                  <a:pt x="55145" y="25988"/>
                </a:lnTo>
                <a:lnTo>
                  <a:pt x="25988" y="55145"/>
                </a:lnTo>
                <a:lnTo>
                  <a:pt x="6866" y="92120"/>
                </a:lnTo>
                <a:lnTo>
                  <a:pt x="0" y="134694"/>
                </a:lnTo>
                <a:lnTo>
                  <a:pt x="6866" y="177268"/>
                </a:lnTo>
                <a:lnTo>
                  <a:pt x="25988" y="214243"/>
                </a:lnTo>
                <a:lnTo>
                  <a:pt x="55145" y="243400"/>
                </a:lnTo>
                <a:lnTo>
                  <a:pt x="92120" y="262521"/>
                </a:lnTo>
                <a:lnTo>
                  <a:pt x="134693" y="269388"/>
                </a:lnTo>
                <a:lnTo>
                  <a:pt x="177267" y="262521"/>
                </a:lnTo>
                <a:lnTo>
                  <a:pt x="214241" y="243400"/>
                </a:lnTo>
                <a:lnTo>
                  <a:pt x="243399" y="214243"/>
                </a:lnTo>
                <a:lnTo>
                  <a:pt x="262520" y="177268"/>
                </a:lnTo>
                <a:lnTo>
                  <a:pt x="269387" y="134694"/>
                </a:lnTo>
                <a:lnTo>
                  <a:pt x="262520" y="92120"/>
                </a:lnTo>
                <a:lnTo>
                  <a:pt x="243399" y="55145"/>
                </a:lnTo>
                <a:lnTo>
                  <a:pt x="214241" y="25988"/>
                </a:lnTo>
                <a:lnTo>
                  <a:pt x="177267" y="6866"/>
                </a:lnTo>
                <a:lnTo>
                  <a:pt x="134693" y="0"/>
                </a:lnTo>
                <a:close/>
              </a:path>
            </a:pathLst>
          </a:custGeom>
          <a:solidFill>
            <a:srgbClr val="E1E1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675045" y="3363886"/>
            <a:ext cx="2136140" cy="1617345"/>
          </a:xfrm>
          <a:custGeom>
            <a:avLst/>
            <a:gdLst/>
            <a:ahLst/>
            <a:cxnLst/>
            <a:rect l="l" t="t" r="r" b="b"/>
            <a:pathLst>
              <a:path w="2136140" h="1617345">
                <a:moveTo>
                  <a:pt x="193971" y="532426"/>
                </a:moveTo>
                <a:lnTo>
                  <a:pt x="190888" y="485771"/>
                </a:lnTo>
                <a:lnTo>
                  <a:pt x="193826" y="440198"/>
                </a:lnTo>
                <a:lnTo>
                  <a:pt x="202444" y="396166"/>
                </a:lnTo>
                <a:lnTo>
                  <a:pt x="216402" y="354138"/>
                </a:lnTo>
                <a:lnTo>
                  <a:pt x="235361" y="314575"/>
                </a:lnTo>
                <a:lnTo>
                  <a:pt x="258979" y="277937"/>
                </a:lnTo>
                <a:lnTo>
                  <a:pt x="286917" y="244687"/>
                </a:lnTo>
                <a:lnTo>
                  <a:pt x="318835" y="215284"/>
                </a:lnTo>
                <a:lnTo>
                  <a:pt x="354392" y="190191"/>
                </a:lnTo>
                <a:lnTo>
                  <a:pt x="393248" y="169868"/>
                </a:lnTo>
                <a:lnTo>
                  <a:pt x="435063" y="154776"/>
                </a:lnTo>
                <a:lnTo>
                  <a:pt x="479497" y="145377"/>
                </a:lnTo>
                <a:lnTo>
                  <a:pt x="535010" y="142411"/>
                </a:lnTo>
                <a:lnTo>
                  <a:pt x="589859" y="148916"/>
                </a:lnTo>
                <a:lnTo>
                  <a:pt x="642916" y="164660"/>
                </a:lnTo>
                <a:lnTo>
                  <a:pt x="693052" y="189409"/>
                </a:lnTo>
                <a:lnTo>
                  <a:pt x="719010" y="148302"/>
                </a:lnTo>
                <a:lnTo>
                  <a:pt x="750719" y="113603"/>
                </a:lnTo>
                <a:lnTo>
                  <a:pt x="787173" y="85630"/>
                </a:lnTo>
                <a:lnTo>
                  <a:pt x="827367" y="64700"/>
                </a:lnTo>
                <a:lnTo>
                  <a:pt x="870294" y="51132"/>
                </a:lnTo>
                <a:lnTo>
                  <a:pt x="914950" y="45244"/>
                </a:lnTo>
                <a:lnTo>
                  <a:pt x="960327" y="47353"/>
                </a:lnTo>
                <a:lnTo>
                  <a:pt x="1005419" y="57778"/>
                </a:lnTo>
                <a:lnTo>
                  <a:pt x="1049222" y="76837"/>
                </a:lnTo>
                <a:lnTo>
                  <a:pt x="1081453" y="97723"/>
                </a:lnTo>
                <a:lnTo>
                  <a:pt x="1110431" y="123186"/>
                </a:lnTo>
                <a:lnTo>
                  <a:pt x="1137591" y="80170"/>
                </a:lnTo>
                <a:lnTo>
                  <a:pt x="1172359" y="45744"/>
                </a:lnTo>
                <a:lnTo>
                  <a:pt x="1213000" y="20508"/>
                </a:lnTo>
                <a:lnTo>
                  <a:pt x="1257778" y="5061"/>
                </a:lnTo>
                <a:lnTo>
                  <a:pt x="1304956" y="0"/>
                </a:lnTo>
                <a:lnTo>
                  <a:pt x="1352801" y="5924"/>
                </a:lnTo>
                <a:lnTo>
                  <a:pt x="1399575" y="23433"/>
                </a:lnTo>
                <a:lnTo>
                  <a:pt x="1440737" y="51068"/>
                </a:lnTo>
                <a:lnTo>
                  <a:pt x="1474770" y="87596"/>
                </a:lnTo>
                <a:lnTo>
                  <a:pt x="1509747" y="52903"/>
                </a:lnTo>
                <a:lnTo>
                  <a:pt x="1549525" y="26867"/>
                </a:lnTo>
                <a:lnTo>
                  <a:pt x="1592744" y="9604"/>
                </a:lnTo>
                <a:lnTo>
                  <a:pt x="1638044" y="1229"/>
                </a:lnTo>
                <a:lnTo>
                  <a:pt x="1684065" y="1857"/>
                </a:lnTo>
                <a:lnTo>
                  <a:pt x="1729450" y="11604"/>
                </a:lnTo>
                <a:lnTo>
                  <a:pt x="1772836" y="30585"/>
                </a:lnTo>
                <a:lnTo>
                  <a:pt x="1812866" y="58915"/>
                </a:lnTo>
                <a:lnTo>
                  <a:pt x="1842050" y="89188"/>
                </a:lnTo>
                <a:lnTo>
                  <a:pt x="1865581" y="123907"/>
                </a:lnTo>
                <a:lnTo>
                  <a:pt x="1882998" y="162251"/>
                </a:lnTo>
                <a:lnTo>
                  <a:pt x="1893841" y="203400"/>
                </a:lnTo>
                <a:lnTo>
                  <a:pt x="1938408" y="220481"/>
                </a:lnTo>
                <a:lnTo>
                  <a:pt x="1978189" y="244772"/>
                </a:lnTo>
                <a:lnTo>
                  <a:pt x="2012662" y="275330"/>
                </a:lnTo>
                <a:lnTo>
                  <a:pt x="2041305" y="311212"/>
                </a:lnTo>
                <a:lnTo>
                  <a:pt x="2063595" y="351473"/>
                </a:lnTo>
                <a:lnTo>
                  <a:pt x="2079010" y="395171"/>
                </a:lnTo>
                <a:lnTo>
                  <a:pt x="2087027" y="441363"/>
                </a:lnTo>
                <a:lnTo>
                  <a:pt x="2087125" y="489103"/>
                </a:lnTo>
                <a:lnTo>
                  <a:pt x="2078781" y="537451"/>
                </a:lnTo>
                <a:lnTo>
                  <a:pt x="2076219" y="546546"/>
                </a:lnTo>
                <a:lnTo>
                  <a:pt x="2073352" y="555541"/>
                </a:lnTo>
                <a:lnTo>
                  <a:pt x="2070184" y="564428"/>
                </a:lnTo>
                <a:lnTo>
                  <a:pt x="2066718" y="573198"/>
                </a:lnTo>
                <a:lnTo>
                  <a:pt x="2091953" y="612240"/>
                </a:lnTo>
                <a:lnTo>
                  <a:pt x="2111422" y="653433"/>
                </a:lnTo>
                <a:lnTo>
                  <a:pt x="2125200" y="696201"/>
                </a:lnTo>
                <a:lnTo>
                  <a:pt x="2133359" y="739968"/>
                </a:lnTo>
                <a:lnTo>
                  <a:pt x="2135973" y="784158"/>
                </a:lnTo>
                <a:lnTo>
                  <a:pt x="2133115" y="828194"/>
                </a:lnTo>
                <a:lnTo>
                  <a:pt x="2124859" y="871500"/>
                </a:lnTo>
                <a:lnTo>
                  <a:pt x="2111278" y="913500"/>
                </a:lnTo>
                <a:lnTo>
                  <a:pt x="2092445" y="953617"/>
                </a:lnTo>
                <a:lnTo>
                  <a:pt x="2068433" y="991274"/>
                </a:lnTo>
                <a:lnTo>
                  <a:pt x="2039317" y="1025897"/>
                </a:lnTo>
                <a:lnTo>
                  <a:pt x="2005168" y="1056907"/>
                </a:lnTo>
                <a:lnTo>
                  <a:pt x="1969484" y="1081578"/>
                </a:lnTo>
                <a:lnTo>
                  <a:pt x="1931188" y="1101260"/>
                </a:lnTo>
                <a:lnTo>
                  <a:pt x="1890768" y="1115744"/>
                </a:lnTo>
                <a:lnTo>
                  <a:pt x="1848713" y="1124816"/>
                </a:lnTo>
                <a:lnTo>
                  <a:pt x="1844602" y="1172528"/>
                </a:lnTo>
                <a:lnTo>
                  <a:pt x="1833423" y="1217728"/>
                </a:lnTo>
                <a:lnTo>
                  <a:pt x="1815770" y="1259816"/>
                </a:lnTo>
                <a:lnTo>
                  <a:pt x="1792235" y="1298190"/>
                </a:lnTo>
                <a:lnTo>
                  <a:pt x="1763411" y="1332250"/>
                </a:lnTo>
                <a:lnTo>
                  <a:pt x="1729892" y="1361393"/>
                </a:lnTo>
                <a:lnTo>
                  <a:pt x="1692270" y="1385020"/>
                </a:lnTo>
                <a:lnTo>
                  <a:pt x="1651138" y="1402529"/>
                </a:lnTo>
                <a:lnTo>
                  <a:pt x="1607089" y="1413319"/>
                </a:lnTo>
                <a:lnTo>
                  <a:pt x="1560716" y="1416788"/>
                </a:lnTo>
                <a:lnTo>
                  <a:pt x="1521481" y="1413672"/>
                </a:lnTo>
                <a:lnTo>
                  <a:pt x="1483211" y="1405085"/>
                </a:lnTo>
                <a:lnTo>
                  <a:pt x="1446440" y="1391186"/>
                </a:lnTo>
                <a:lnTo>
                  <a:pt x="1411704" y="1372137"/>
                </a:lnTo>
                <a:lnTo>
                  <a:pt x="1395678" y="1416002"/>
                </a:lnTo>
                <a:lnTo>
                  <a:pt x="1374614" y="1456291"/>
                </a:lnTo>
                <a:lnTo>
                  <a:pt x="1349007" y="1492730"/>
                </a:lnTo>
                <a:lnTo>
                  <a:pt x="1319355" y="1525045"/>
                </a:lnTo>
                <a:lnTo>
                  <a:pt x="1286151" y="1552963"/>
                </a:lnTo>
                <a:lnTo>
                  <a:pt x="1249891" y="1576207"/>
                </a:lnTo>
                <a:lnTo>
                  <a:pt x="1211071" y="1594506"/>
                </a:lnTo>
                <a:lnTo>
                  <a:pt x="1170185" y="1607584"/>
                </a:lnTo>
                <a:lnTo>
                  <a:pt x="1127731" y="1615168"/>
                </a:lnTo>
                <a:lnTo>
                  <a:pt x="1084202" y="1616982"/>
                </a:lnTo>
                <a:lnTo>
                  <a:pt x="1040094" y="1612754"/>
                </a:lnTo>
                <a:lnTo>
                  <a:pt x="995903" y="1602209"/>
                </a:lnTo>
                <a:lnTo>
                  <a:pt x="952872" y="1585307"/>
                </a:lnTo>
                <a:lnTo>
                  <a:pt x="912774" y="1562619"/>
                </a:lnTo>
                <a:lnTo>
                  <a:pt x="876132" y="1534544"/>
                </a:lnTo>
                <a:lnTo>
                  <a:pt x="843469" y="1501483"/>
                </a:lnTo>
                <a:lnTo>
                  <a:pt x="815306" y="1463837"/>
                </a:lnTo>
                <a:lnTo>
                  <a:pt x="772785" y="1486696"/>
                </a:lnTo>
                <a:lnTo>
                  <a:pt x="728844" y="1503552"/>
                </a:lnTo>
                <a:lnTo>
                  <a:pt x="683975" y="1514533"/>
                </a:lnTo>
                <a:lnTo>
                  <a:pt x="638667" y="1519764"/>
                </a:lnTo>
                <a:lnTo>
                  <a:pt x="593412" y="1519373"/>
                </a:lnTo>
                <a:lnTo>
                  <a:pt x="548699" y="1513485"/>
                </a:lnTo>
                <a:lnTo>
                  <a:pt x="505019" y="1502227"/>
                </a:lnTo>
                <a:lnTo>
                  <a:pt x="462862" y="1485725"/>
                </a:lnTo>
                <a:lnTo>
                  <a:pt x="422718" y="1464106"/>
                </a:lnTo>
                <a:lnTo>
                  <a:pt x="385078" y="1437495"/>
                </a:lnTo>
                <a:lnTo>
                  <a:pt x="350432" y="1406021"/>
                </a:lnTo>
                <a:lnTo>
                  <a:pt x="319271" y="1369807"/>
                </a:lnTo>
                <a:lnTo>
                  <a:pt x="292084" y="1328982"/>
                </a:lnTo>
                <a:lnTo>
                  <a:pt x="288054" y="1321879"/>
                </a:lnTo>
                <a:lnTo>
                  <a:pt x="238353" y="1321989"/>
                </a:lnTo>
                <a:lnTo>
                  <a:pt x="191449" y="1310878"/>
                </a:lnTo>
                <a:lnTo>
                  <a:pt x="148776" y="1289710"/>
                </a:lnTo>
                <a:lnTo>
                  <a:pt x="111769" y="1259652"/>
                </a:lnTo>
                <a:lnTo>
                  <a:pt x="81861" y="1221867"/>
                </a:lnTo>
                <a:lnTo>
                  <a:pt x="60489" y="1177521"/>
                </a:lnTo>
                <a:lnTo>
                  <a:pt x="49085" y="1127779"/>
                </a:lnTo>
                <a:lnTo>
                  <a:pt x="48728" y="1079485"/>
                </a:lnTo>
                <a:lnTo>
                  <a:pt x="58397" y="1032787"/>
                </a:lnTo>
                <a:lnTo>
                  <a:pt x="77573" y="989305"/>
                </a:lnTo>
                <a:lnTo>
                  <a:pt x="105740" y="950658"/>
                </a:lnTo>
                <a:lnTo>
                  <a:pt x="70623" y="924105"/>
                </a:lnTo>
                <a:lnTo>
                  <a:pt x="42182" y="891821"/>
                </a:lnTo>
                <a:lnTo>
                  <a:pt x="20726" y="855031"/>
                </a:lnTo>
                <a:lnTo>
                  <a:pt x="6562" y="814958"/>
                </a:lnTo>
                <a:lnTo>
                  <a:pt x="0" y="772826"/>
                </a:lnTo>
                <a:lnTo>
                  <a:pt x="1347" y="729859"/>
                </a:lnTo>
                <a:lnTo>
                  <a:pt x="10913" y="687280"/>
                </a:lnTo>
                <a:lnTo>
                  <a:pt x="29006" y="646314"/>
                </a:lnTo>
                <a:lnTo>
                  <a:pt x="59514" y="604527"/>
                </a:lnTo>
                <a:lnTo>
                  <a:pt x="98042" y="571679"/>
                </a:lnTo>
                <a:lnTo>
                  <a:pt x="142844" y="548935"/>
                </a:lnTo>
                <a:lnTo>
                  <a:pt x="192174" y="537460"/>
                </a:lnTo>
                <a:lnTo>
                  <a:pt x="193971" y="5324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677644" y="2430580"/>
            <a:ext cx="99321" cy="993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635222" y="2648565"/>
            <a:ext cx="189117" cy="1891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598411" y="2961106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269388" y="134694"/>
                </a:moveTo>
                <a:lnTo>
                  <a:pt x="262521" y="177267"/>
                </a:lnTo>
                <a:lnTo>
                  <a:pt x="243399" y="214242"/>
                </a:lnTo>
                <a:lnTo>
                  <a:pt x="214242" y="243400"/>
                </a:lnTo>
                <a:lnTo>
                  <a:pt x="177267" y="262521"/>
                </a:lnTo>
                <a:lnTo>
                  <a:pt x="134694" y="269388"/>
                </a:lnTo>
                <a:lnTo>
                  <a:pt x="92120" y="262521"/>
                </a:lnTo>
                <a:lnTo>
                  <a:pt x="55145" y="243400"/>
                </a:lnTo>
                <a:lnTo>
                  <a:pt x="25988" y="214242"/>
                </a:lnTo>
                <a:lnTo>
                  <a:pt x="6866" y="177267"/>
                </a:lnTo>
                <a:lnTo>
                  <a:pt x="0" y="134694"/>
                </a:lnTo>
                <a:lnTo>
                  <a:pt x="6866" y="92120"/>
                </a:lnTo>
                <a:lnTo>
                  <a:pt x="25988" y="55145"/>
                </a:lnTo>
                <a:lnTo>
                  <a:pt x="55145" y="25988"/>
                </a:lnTo>
                <a:lnTo>
                  <a:pt x="92120" y="6866"/>
                </a:lnTo>
                <a:lnTo>
                  <a:pt x="134694" y="0"/>
                </a:lnTo>
                <a:lnTo>
                  <a:pt x="177267" y="6866"/>
                </a:lnTo>
                <a:lnTo>
                  <a:pt x="214242" y="25988"/>
                </a:lnTo>
                <a:lnTo>
                  <a:pt x="243399" y="55145"/>
                </a:lnTo>
                <a:lnTo>
                  <a:pt x="262521" y="92120"/>
                </a:lnTo>
                <a:lnTo>
                  <a:pt x="269388" y="13469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783074" y="4308250"/>
            <a:ext cx="125730" cy="30480"/>
          </a:xfrm>
          <a:custGeom>
            <a:avLst/>
            <a:gdLst/>
            <a:ahLst/>
            <a:cxnLst/>
            <a:rect l="l" t="t" r="r" b="b"/>
            <a:pathLst>
              <a:path w="125730" h="30479">
                <a:moveTo>
                  <a:pt x="125107" y="29819"/>
                </a:moveTo>
                <a:lnTo>
                  <a:pt x="92454" y="29873"/>
                </a:lnTo>
                <a:lnTo>
                  <a:pt x="60352" y="24833"/>
                </a:lnTo>
                <a:lnTo>
                  <a:pt x="29350" y="14832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963828" y="4664402"/>
            <a:ext cx="55244" cy="14604"/>
          </a:xfrm>
          <a:custGeom>
            <a:avLst/>
            <a:gdLst/>
            <a:ahLst/>
            <a:cxnLst/>
            <a:rect l="l" t="t" r="r" b="b"/>
            <a:pathLst>
              <a:path w="55244" h="14604">
                <a:moveTo>
                  <a:pt x="54737" y="0"/>
                </a:moveTo>
                <a:lnTo>
                  <a:pt x="41417" y="4951"/>
                </a:lnTo>
                <a:lnTo>
                  <a:pt x="27825" y="8988"/>
                </a:lnTo>
                <a:lnTo>
                  <a:pt x="14004" y="12098"/>
                </a:lnTo>
                <a:lnTo>
                  <a:pt x="0" y="1427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457248" y="4756105"/>
            <a:ext cx="33020" cy="65405"/>
          </a:xfrm>
          <a:custGeom>
            <a:avLst/>
            <a:gdLst/>
            <a:ahLst/>
            <a:cxnLst/>
            <a:rect l="l" t="t" r="r" b="b"/>
            <a:pathLst>
              <a:path w="33019" h="65404">
                <a:moveTo>
                  <a:pt x="32981" y="65102"/>
                </a:moveTo>
                <a:lnTo>
                  <a:pt x="23482" y="49527"/>
                </a:lnTo>
                <a:lnTo>
                  <a:pt x="14808" y="33461"/>
                </a:lnTo>
                <a:lnTo>
                  <a:pt x="6974" y="16941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086964" y="4658864"/>
            <a:ext cx="13335" cy="71755"/>
          </a:xfrm>
          <a:custGeom>
            <a:avLst/>
            <a:gdLst/>
            <a:ahLst/>
            <a:cxnLst/>
            <a:rect l="l" t="t" r="r" b="b"/>
            <a:pathLst>
              <a:path w="13335" h="71754">
                <a:moveTo>
                  <a:pt x="13169" y="0"/>
                </a:moveTo>
                <a:lnTo>
                  <a:pt x="11250" y="18110"/>
                </a:lnTo>
                <a:lnTo>
                  <a:pt x="8411" y="36077"/>
                </a:lnTo>
                <a:lnTo>
                  <a:pt x="4658" y="53865"/>
                </a:lnTo>
                <a:lnTo>
                  <a:pt x="0" y="7143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361992" y="4217482"/>
            <a:ext cx="160655" cy="267335"/>
          </a:xfrm>
          <a:custGeom>
            <a:avLst/>
            <a:gdLst/>
            <a:ahLst/>
            <a:cxnLst/>
            <a:rect l="l" t="t" r="r" b="b"/>
            <a:pathLst>
              <a:path w="160654" h="267335">
                <a:moveTo>
                  <a:pt x="0" y="0"/>
                </a:moveTo>
                <a:lnTo>
                  <a:pt x="40112" y="24478"/>
                </a:lnTo>
                <a:lnTo>
                  <a:pt x="75282" y="54810"/>
                </a:lnTo>
                <a:lnTo>
                  <a:pt x="105042" y="90217"/>
                </a:lnTo>
                <a:lnTo>
                  <a:pt x="128921" y="129918"/>
                </a:lnTo>
                <a:lnTo>
                  <a:pt x="146451" y="173132"/>
                </a:lnTo>
                <a:lnTo>
                  <a:pt x="157162" y="219079"/>
                </a:lnTo>
                <a:lnTo>
                  <a:pt x="160584" y="26697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669252" y="3933129"/>
            <a:ext cx="71755" cy="100330"/>
          </a:xfrm>
          <a:custGeom>
            <a:avLst/>
            <a:gdLst/>
            <a:ahLst/>
            <a:cxnLst/>
            <a:rect l="l" t="t" r="r" b="b"/>
            <a:pathLst>
              <a:path w="71754" h="100329">
                <a:moveTo>
                  <a:pt x="71505" y="0"/>
                </a:moveTo>
                <a:lnTo>
                  <a:pt x="57927" y="28110"/>
                </a:lnTo>
                <a:lnTo>
                  <a:pt x="41364" y="54333"/>
                </a:lnTo>
                <a:lnTo>
                  <a:pt x="21995" y="78417"/>
                </a:lnTo>
                <a:lnTo>
                  <a:pt x="0" y="10011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569180" y="3561675"/>
            <a:ext cx="3810" cy="47625"/>
          </a:xfrm>
          <a:custGeom>
            <a:avLst/>
            <a:gdLst/>
            <a:ahLst/>
            <a:cxnLst/>
            <a:rect l="l" t="t" r="r" b="b"/>
            <a:pathLst>
              <a:path w="3810" h="47625">
                <a:moveTo>
                  <a:pt x="0" y="0"/>
                </a:moveTo>
                <a:lnTo>
                  <a:pt x="1773" y="11739"/>
                </a:lnTo>
                <a:lnTo>
                  <a:pt x="2994" y="23546"/>
                </a:lnTo>
                <a:lnTo>
                  <a:pt x="3662" y="35399"/>
                </a:lnTo>
                <a:lnTo>
                  <a:pt x="3775" y="4727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112529" y="3446229"/>
            <a:ext cx="36830" cy="60325"/>
          </a:xfrm>
          <a:custGeom>
            <a:avLst/>
            <a:gdLst/>
            <a:ahLst/>
            <a:cxnLst/>
            <a:rect l="l" t="t" r="r" b="b"/>
            <a:pathLst>
              <a:path w="36830" h="60325">
                <a:moveTo>
                  <a:pt x="0" y="60295"/>
                </a:moveTo>
                <a:lnTo>
                  <a:pt x="7547" y="44228"/>
                </a:lnTo>
                <a:lnTo>
                  <a:pt x="16193" y="28783"/>
                </a:lnTo>
                <a:lnTo>
                  <a:pt x="25899" y="14021"/>
                </a:lnTo>
                <a:lnTo>
                  <a:pt x="3663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769919" y="3483259"/>
            <a:ext cx="17780" cy="52069"/>
          </a:xfrm>
          <a:custGeom>
            <a:avLst/>
            <a:gdLst/>
            <a:ahLst/>
            <a:cxnLst/>
            <a:rect l="l" t="t" r="r" b="b"/>
            <a:pathLst>
              <a:path w="17780" h="52070">
                <a:moveTo>
                  <a:pt x="0" y="52000"/>
                </a:moveTo>
                <a:lnTo>
                  <a:pt x="3253" y="38592"/>
                </a:lnTo>
                <a:lnTo>
                  <a:pt x="7303" y="25431"/>
                </a:lnTo>
                <a:lnTo>
                  <a:pt x="12137" y="12554"/>
                </a:lnTo>
                <a:lnTo>
                  <a:pt x="1774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367844" y="3552919"/>
            <a:ext cx="64769" cy="50800"/>
          </a:xfrm>
          <a:custGeom>
            <a:avLst/>
            <a:gdLst/>
            <a:ahLst/>
            <a:cxnLst/>
            <a:rect l="l" t="t" r="r" b="b"/>
            <a:pathLst>
              <a:path w="64769" h="50800">
                <a:moveTo>
                  <a:pt x="0" y="0"/>
                </a:moveTo>
                <a:lnTo>
                  <a:pt x="17142" y="11087"/>
                </a:lnTo>
                <a:lnTo>
                  <a:pt x="33585" y="23215"/>
                </a:lnTo>
                <a:lnTo>
                  <a:pt x="49285" y="36347"/>
                </a:lnTo>
                <a:lnTo>
                  <a:pt x="64199" y="5044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869024" y="3896326"/>
            <a:ext cx="11430" cy="53340"/>
          </a:xfrm>
          <a:custGeom>
            <a:avLst/>
            <a:gdLst/>
            <a:ahLst/>
            <a:cxnLst/>
            <a:rect l="l" t="t" r="r" b="b"/>
            <a:pathLst>
              <a:path w="11430" h="53339">
                <a:moveTo>
                  <a:pt x="11203" y="53078"/>
                </a:moveTo>
                <a:lnTo>
                  <a:pt x="7640" y="39988"/>
                </a:lnTo>
                <a:lnTo>
                  <a:pt x="4583" y="26767"/>
                </a:lnTo>
                <a:lnTo>
                  <a:pt x="2035" y="13433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2221251" y="3600634"/>
            <a:ext cx="892810" cy="10668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70"/>
              </a:spcBef>
            </a:pPr>
            <a:r>
              <a:rPr dirty="0" sz="3300" spc="90" b="1">
                <a:solidFill>
                  <a:srgbClr val="FF3300"/>
                </a:solidFill>
                <a:latin typeface="华文新魏"/>
                <a:cs typeface="华文新魏"/>
              </a:rPr>
              <a:t>编译 程序</a:t>
            </a:r>
            <a:endParaRPr sz="3300">
              <a:latin typeface="华文新魏"/>
              <a:cs typeface="华文新魏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311860" y="1918187"/>
            <a:ext cx="1905000" cy="972185"/>
          </a:xfrm>
          <a:custGeom>
            <a:avLst/>
            <a:gdLst/>
            <a:ahLst/>
            <a:cxnLst/>
            <a:rect l="l" t="t" r="r" b="b"/>
            <a:pathLst>
              <a:path w="1905000" h="972185">
                <a:moveTo>
                  <a:pt x="1742994" y="0"/>
                </a:moveTo>
                <a:lnTo>
                  <a:pt x="162003" y="0"/>
                </a:lnTo>
                <a:lnTo>
                  <a:pt x="118936" y="5786"/>
                </a:lnTo>
                <a:lnTo>
                  <a:pt x="80237" y="22118"/>
                </a:lnTo>
                <a:lnTo>
                  <a:pt x="47449" y="47450"/>
                </a:lnTo>
                <a:lnTo>
                  <a:pt x="22118" y="80238"/>
                </a:lnTo>
                <a:lnTo>
                  <a:pt x="5786" y="118937"/>
                </a:lnTo>
                <a:lnTo>
                  <a:pt x="0" y="162005"/>
                </a:lnTo>
                <a:lnTo>
                  <a:pt x="0" y="809995"/>
                </a:lnTo>
                <a:lnTo>
                  <a:pt x="5786" y="853063"/>
                </a:lnTo>
                <a:lnTo>
                  <a:pt x="22118" y="891762"/>
                </a:lnTo>
                <a:lnTo>
                  <a:pt x="47449" y="924550"/>
                </a:lnTo>
                <a:lnTo>
                  <a:pt x="80237" y="949882"/>
                </a:lnTo>
                <a:lnTo>
                  <a:pt x="118936" y="966213"/>
                </a:lnTo>
                <a:lnTo>
                  <a:pt x="162003" y="972000"/>
                </a:lnTo>
                <a:lnTo>
                  <a:pt x="1742994" y="972000"/>
                </a:lnTo>
                <a:lnTo>
                  <a:pt x="1786062" y="966213"/>
                </a:lnTo>
                <a:lnTo>
                  <a:pt x="1824761" y="949882"/>
                </a:lnTo>
                <a:lnTo>
                  <a:pt x="1857549" y="924550"/>
                </a:lnTo>
                <a:lnTo>
                  <a:pt x="1882881" y="891762"/>
                </a:lnTo>
                <a:lnTo>
                  <a:pt x="1899213" y="853063"/>
                </a:lnTo>
                <a:lnTo>
                  <a:pt x="1905000" y="809995"/>
                </a:lnTo>
                <a:lnTo>
                  <a:pt x="1905000" y="162005"/>
                </a:lnTo>
                <a:lnTo>
                  <a:pt x="1899213" y="118937"/>
                </a:lnTo>
                <a:lnTo>
                  <a:pt x="1882881" y="80238"/>
                </a:lnTo>
                <a:lnTo>
                  <a:pt x="1857549" y="47450"/>
                </a:lnTo>
                <a:lnTo>
                  <a:pt x="1824761" y="22118"/>
                </a:lnTo>
                <a:lnTo>
                  <a:pt x="1786062" y="5786"/>
                </a:lnTo>
                <a:lnTo>
                  <a:pt x="1742994" y="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311860" y="1918187"/>
            <a:ext cx="1905000" cy="972185"/>
          </a:xfrm>
          <a:custGeom>
            <a:avLst/>
            <a:gdLst/>
            <a:ahLst/>
            <a:cxnLst/>
            <a:rect l="l" t="t" r="r" b="b"/>
            <a:pathLst>
              <a:path w="1905000" h="972185">
                <a:moveTo>
                  <a:pt x="0" y="162004"/>
                </a:moveTo>
                <a:lnTo>
                  <a:pt x="5786" y="118937"/>
                </a:lnTo>
                <a:lnTo>
                  <a:pt x="22118" y="80237"/>
                </a:lnTo>
                <a:lnTo>
                  <a:pt x="47449" y="47449"/>
                </a:lnTo>
                <a:lnTo>
                  <a:pt x="80237" y="22118"/>
                </a:lnTo>
                <a:lnTo>
                  <a:pt x="118937" y="5786"/>
                </a:lnTo>
                <a:lnTo>
                  <a:pt x="162004" y="0"/>
                </a:lnTo>
                <a:lnTo>
                  <a:pt x="1742996" y="0"/>
                </a:lnTo>
                <a:lnTo>
                  <a:pt x="1786062" y="5786"/>
                </a:lnTo>
                <a:lnTo>
                  <a:pt x="1824762" y="22118"/>
                </a:lnTo>
                <a:lnTo>
                  <a:pt x="1857550" y="47449"/>
                </a:lnTo>
                <a:lnTo>
                  <a:pt x="1882881" y="80237"/>
                </a:lnTo>
                <a:lnTo>
                  <a:pt x="1899213" y="118937"/>
                </a:lnTo>
                <a:lnTo>
                  <a:pt x="1905000" y="162004"/>
                </a:lnTo>
                <a:lnTo>
                  <a:pt x="1905000" y="809995"/>
                </a:lnTo>
                <a:lnTo>
                  <a:pt x="1899213" y="853062"/>
                </a:lnTo>
                <a:lnTo>
                  <a:pt x="1882881" y="891762"/>
                </a:lnTo>
                <a:lnTo>
                  <a:pt x="1857550" y="924550"/>
                </a:lnTo>
                <a:lnTo>
                  <a:pt x="1824762" y="949881"/>
                </a:lnTo>
                <a:lnTo>
                  <a:pt x="1786062" y="966213"/>
                </a:lnTo>
                <a:lnTo>
                  <a:pt x="1742996" y="972000"/>
                </a:lnTo>
                <a:lnTo>
                  <a:pt x="162004" y="972000"/>
                </a:lnTo>
                <a:lnTo>
                  <a:pt x="118937" y="966213"/>
                </a:lnTo>
                <a:lnTo>
                  <a:pt x="80237" y="949881"/>
                </a:lnTo>
                <a:lnTo>
                  <a:pt x="47449" y="924550"/>
                </a:lnTo>
                <a:lnTo>
                  <a:pt x="22118" y="891762"/>
                </a:lnTo>
                <a:lnTo>
                  <a:pt x="5786" y="853062"/>
                </a:lnTo>
                <a:lnTo>
                  <a:pt x="0" y="809995"/>
                </a:lnTo>
                <a:lnTo>
                  <a:pt x="0" y="16200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/>
          <p:nvPr/>
        </p:nvSpPr>
        <p:spPr>
          <a:xfrm>
            <a:off x="3572210" y="2164662"/>
            <a:ext cx="1384300" cy="4292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50" spc="15" b="1">
                <a:latin typeface="华文新魏"/>
                <a:cs typeface="华文新魏"/>
              </a:rPr>
              <a:t>目标程序</a:t>
            </a:r>
            <a:endParaRPr sz="2650">
              <a:latin typeface="华文新魏"/>
              <a:cs typeface="华文新魏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5257801" y="2303584"/>
            <a:ext cx="684530" cy="211454"/>
          </a:xfrm>
          <a:custGeom>
            <a:avLst/>
            <a:gdLst/>
            <a:ahLst/>
            <a:cxnLst/>
            <a:rect l="l" t="t" r="r" b="b"/>
            <a:pathLst>
              <a:path w="684529" h="211455">
                <a:moveTo>
                  <a:pt x="513252" y="0"/>
                </a:moveTo>
                <a:lnTo>
                  <a:pt x="513252" y="52754"/>
                </a:lnTo>
                <a:lnTo>
                  <a:pt x="0" y="52754"/>
                </a:lnTo>
                <a:lnTo>
                  <a:pt x="0" y="158261"/>
                </a:lnTo>
                <a:lnTo>
                  <a:pt x="513252" y="158261"/>
                </a:lnTo>
                <a:lnTo>
                  <a:pt x="513252" y="211015"/>
                </a:lnTo>
                <a:lnTo>
                  <a:pt x="684334" y="105507"/>
                </a:lnTo>
                <a:lnTo>
                  <a:pt x="513252" y="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257801" y="2303584"/>
            <a:ext cx="684530" cy="211454"/>
          </a:xfrm>
          <a:custGeom>
            <a:avLst/>
            <a:gdLst/>
            <a:ahLst/>
            <a:cxnLst/>
            <a:rect l="l" t="t" r="r" b="b"/>
            <a:pathLst>
              <a:path w="684529" h="211455">
                <a:moveTo>
                  <a:pt x="0" y="52753"/>
                </a:moveTo>
                <a:lnTo>
                  <a:pt x="513252" y="52753"/>
                </a:lnTo>
                <a:lnTo>
                  <a:pt x="513252" y="0"/>
                </a:lnTo>
                <a:lnTo>
                  <a:pt x="684335" y="105507"/>
                </a:lnTo>
                <a:lnTo>
                  <a:pt x="513252" y="211015"/>
                </a:lnTo>
                <a:lnTo>
                  <a:pt x="513252" y="158261"/>
                </a:lnTo>
                <a:lnTo>
                  <a:pt x="0" y="158261"/>
                </a:lnTo>
                <a:lnTo>
                  <a:pt x="0" y="527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416753" y="3433203"/>
            <a:ext cx="1449070" cy="1124585"/>
          </a:xfrm>
          <a:custGeom>
            <a:avLst/>
            <a:gdLst/>
            <a:ahLst/>
            <a:cxnLst/>
            <a:rect l="l" t="t" r="r" b="b"/>
            <a:pathLst>
              <a:path w="1449070" h="1124585">
                <a:moveTo>
                  <a:pt x="927765" y="1018387"/>
                </a:moveTo>
                <a:lnTo>
                  <a:pt x="552776" y="1018387"/>
                </a:lnTo>
                <a:lnTo>
                  <a:pt x="577155" y="1050665"/>
                </a:lnTo>
                <a:lnTo>
                  <a:pt x="606167" y="1077845"/>
                </a:lnTo>
                <a:lnTo>
                  <a:pt x="639121" y="1099383"/>
                </a:lnTo>
                <a:lnTo>
                  <a:pt x="675324" y="1114734"/>
                </a:lnTo>
                <a:lnTo>
                  <a:pt x="720304" y="1124086"/>
                </a:lnTo>
                <a:lnTo>
                  <a:pt x="764778" y="1123757"/>
                </a:lnTo>
                <a:lnTo>
                  <a:pt x="807613" y="1114390"/>
                </a:lnTo>
                <a:lnTo>
                  <a:pt x="847673" y="1096629"/>
                </a:lnTo>
                <a:lnTo>
                  <a:pt x="883824" y="1071120"/>
                </a:lnTo>
                <a:lnTo>
                  <a:pt x="914931" y="1038506"/>
                </a:lnTo>
                <a:lnTo>
                  <a:pt x="927765" y="1018387"/>
                </a:lnTo>
                <a:close/>
              </a:path>
              <a:path w="1449070" h="1124585">
                <a:moveTo>
                  <a:pt x="362575" y="98303"/>
                </a:moveTo>
                <a:lnTo>
                  <a:pt x="280330" y="111691"/>
                </a:lnTo>
                <a:lnTo>
                  <a:pt x="240013" y="131571"/>
                </a:lnTo>
                <a:lnTo>
                  <a:pt x="204733" y="158924"/>
                </a:lnTo>
                <a:lnTo>
                  <a:pt x="175268" y="192667"/>
                </a:lnTo>
                <a:lnTo>
                  <a:pt x="152399" y="231716"/>
                </a:lnTo>
                <a:lnTo>
                  <a:pt x="136905" y="274988"/>
                </a:lnTo>
                <a:lnTo>
                  <a:pt x="129564" y="321398"/>
                </a:lnTo>
                <a:lnTo>
                  <a:pt x="131155" y="369863"/>
                </a:lnTo>
                <a:lnTo>
                  <a:pt x="129936" y="373368"/>
                </a:lnTo>
                <a:lnTo>
                  <a:pt x="66061" y="397194"/>
                </a:lnTo>
                <a:lnTo>
                  <a:pt x="19215" y="449160"/>
                </a:lnTo>
                <a:lnTo>
                  <a:pt x="2362" y="495392"/>
                </a:lnTo>
                <a:lnTo>
                  <a:pt x="0" y="543190"/>
                </a:lnTo>
                <a:lnTo>
                  <a:pt x="11271" y="589062"/>
                </a:lnTo>
                <a:lnTo>
                  <a:pt x="35318" y="629519"/>
                </a:lnTo>
                <a:lnTo>
                  <a:pt x="71284" y="661070"/>
                </a:lnTo>
                <a:lnTo>
                  <a:pt x="52171" y="687980"/>
                </a:lnTo>
                <a:lnTo>
                  <a:pt x="39159" y="718255"/>
                </a:lnTo>
                <a:lnTo>
                  <a:pt x="32598" y="750770"/>
                </a:lnTo>
                <a:lnTo>
                  <a:pt x="32839" y="784396"/>
                </a:lnTo>
                <a:lnTo>
                  <a:pt x="45622" y="831878"/>
                </a:lnTo>
                <a:lnTo>
                  <a:pt x="70900" y="871360"/>
                </a:lnTo>
                <a:lnTo>
                  <a:pt x="106002" y="900616"/>
                </a:lnTo>
                <a:lnTo>
                  <a:pt x="148258" y="917420"/>
                </a:lnTo>
                <a:lnTo>
                  <a:pt x="194997" y="919546"/>
                </a:lnTo>
                <a:lnTo>
                  <a:pt x="195892" y="921204"/>
                </a:lnTo>
                <a:lnTo>
                  <a:pt x="225265" y="964525"/>
                </a:lnTo>
                <a:lnTo>
                  <a:pt x="258117" y="997777"/>
                </a:lnTo>
                <a:lnTo>
                  <a:pt x="295284" y="1023983"/>
                </a:lnTo>
                <a:lnTo>
                  <a:pt x="335766" y="1042877"/>
                </a:lnTo>
                <a:lnTo>
                  <a:pt x="378557" y="1054194"/>
                </a:lnTo>
                <a:lnTo>
                  <a:pt x="422657" y="1057669"/>
                </a:lnTo>
                <a:lnTo>
                  <a:pt x="467062" y="1053036"/>
                </a:lnTo>
                <a:lnTo>
                  <a:pt x="510769" y="1040030"/>
                </a:lnTo>
                <a:lnTo>
                  <a:pt x="552776" y="1018387"/>
                </a:lnTo>
                <a:lnTo>
                  <a:pt x="927765" y="1018387"/>
                </a:lnTo>
                <a:lnTo>
                  <a:pt x="939859" y="999431"/>
                </a:lnTo>
                <a:lnTo>
                  <a:pt x="957474" y="954539"/>
                </a:lnTo>
                <a:lnTo>
                  <a:pt x="1160642" y="954539"/>
                </a:lnTo>
                <a:lnTo>
                  <a:pt x="1210452" y="910151"/>
                </a:lnTo>
                <a:lnTo>
                  <a:pt x="1233627" y="872294"/>
                </a:lnTo>
                <a:lnTo>
                  <a:pt x="1248540" y="829281"/>
                </a:lnTo>
                <a:lnTo>
                  <a:pt x="1254017" y="782333"/>
                </a:lnTo>
                <a:lnTo>
                  <a:pt x="1282554" y="776017"/>
                </a:lnTo>
                <a:lnTo>
                  <a:pt x="1335967" y="752227"/>
                </a:lnTo>
                <a:lnTo>
                  <a:pt x="1393663" y="701694"/>
                </a:lnTo>
                <a:lnTo>
                  <a:pt x="1419406" y="663131"/>
                </a:lnTo>
                <a:lnTo>
                  <a:pt x="1437242" y="620715"/>
                </a:lnTo>
                <a:lnTo>
                  <a:pt x="1447004" y="575801"/>
                </a:lnTo>
                <a:lnTo>
                  <a:pt x="1448523" y="529744"/>
                </a:lnTo>
                <a:lnTo>
                  <a:pt x="1441632" y="483897"/>
                </a:lnTo>
                <a:lnTo>
                  <a:pt x="1426163" y="439614"/>
                </a:lnTo>
                <a:lnTo>
                  <a:pt x="1401948" y="398251"/>
                </a:lnTo>
                <a:lnTo>
                  <a:pt x="1404300" y="392145"/>
                </a:lnTo>
                <a:lnTo>
                  <a:pt x="1406450" y="385957"/>
                </a:lnTo>
                <a:lnTo>
                  <a:pt x="1408395" y="379694"/>
                </a:lnTo>
                <a:lnTo>
                  <a:pt x="1410134" y="373362"/>
                </a:lnTo>
                <a:lnTo>
                  <a:pt x="1416457" y="322984"/>
                </a:lnTo>
                <a:lnTo>
                  <a:pt x="1410289" y="274295"/>
                </a:lnTo>
                <a:lnTo>
                  <a:pt x="1392828" y="229512"/>
                </a:lnTo>
                <a:lnTo>
                  <a:pt x="1365268" y="190851"/>
                </a:lnTo>
                <a:lnTo>
                  <a:pt x="1328806" y="160531"/>
                </a:lnTo>
                <a:lnTo>
                  <a:pt x="1284639" y="140768"/>
                </a:lnTo>
                <a:lnTo>
                  <a:pt x="1282137" y="131025"/>
                </a:lnTo>
                <a:lnTo>
                  <a:pt x="469817" y="131025"/>
                </a:lnTo>
                <a:lnTo>
                  <a:pt x="435797" y="113794"/>
                </a:lnTo>
                <a:lnTo>
                  <a:pt x="399794" y="102832"/>
                </a:lnTo>
                <a:lnTo>
                  <a:pt x="362575" y="98303"/>
                </a:lnTo>
                <a:close/>
              </a:path>
              <a:path w="1449070" h="1124585">
                <a:moveTo>
                  <a:pt x="1160642" y="954539"/>
                </a:moveTo>
                <a:lnTo>
                  <a:pt x="957474" y="954539"/>
                </a:lnTo>
                <a:lnTo>
                  <a:pt x="981045" y="967802"/>
                </a:lnTo>
                <a:lnTo>
                  <a:pt x="1005996" y="977480"/>
                </a:lnTo>
                <a:lnTo>
                  <a:pt x="1031966" y="983459"/>
                </a:lnTo>
                <a:lnTo>
                  <a:pt x="1058589" y="985629"/>
                </a:lnTo>
                <a:lnTo>
                  <a:pt x="1103083" y="980593"/>
                </a:lnTo>
                <a:lnTo>
                  <a:pt x="1144007" y="965522"/>
                </a:lnTo>
                <a:lnTo>
                  <a:pt x="1160642" y="954539"/>
                </a:lnTo>
                <a:close/>
              </a:path>
              <a:path w="1449070" h="1124585">
                <a:moveTo>
                  <a:pt x="620391" y="30647"/>
                </a:moveTo>
                <a:lnTo>
                  <a:pt x="575335" y="38815"/>
                </a:lnTo>
                <a:lnTo>
                  <a:pt x="533685" y="58766"/>
                </a:lnTo>
                <a:lnTo>
                  <a:pt x="497745" y="89752"/>
                </a:lnTo>
                <a:lnTo>
                  <a:pt x="469817" y="131025"/>
                </a:lnTo>
                <a:lnTo>
                  <a:pt x="1282137" y="131025"/>
                </a:lnTo>
                <a:lnTo>
                  <a:pt x="1277281" y="112116"/>
                </a:lnTo>
                <a:lnTo>
                  <a:pt x="1265462" y="85418"/>
                </a:lnTo>
                <a:lnTo>
                  <a:pt x="1265131" y="84916"/>
                </a:lnTo>
                <a:lnTo>
                  <a:pt x="753040" y="84916"/>
                </a:lnTo>
                <a:lnTo>
                  <a:pt x="743504" y="75669"/>
                </a:lnTo>
                <a:lnTo>
                  <a:pt x="733376" y="67186"/>
                </a:lnTo>
                <a:lnTo>
                  <a:pt x="722696" y="59501"/>
                </a:lnTo>
                <a:lnTo>
                  <a:pt x="711505" y="52644"/>
                </a:lnTo>
                <a:lnTo>
                  <a:pt x="666549" y="35007"/>
                </a:lnTo>
                <a:lnTo>
                  <a:pt x="620391" y="30647"/>
                </a:lnTo>
                <a:close/>
              </a:path>
              <a:path w="1449070" h="1124585">
                <a:moveTo>
                  <a:pt x="904540" y="674"/>
                </a:moveTo>
                <a:lnTo>
                  <a:pt x="859335" y="1371"/>
                </a:lnTo>
                <a:lnTo>
                  <a:pt x="816862" y="16406"/>
                </a:lnTo>
                <a:lnTo>
                  <a:pt x="780353" y="44635"/>
                </a:lnTo>
                <a:lnTo>
                  <a:pt x="753040" y="84916"/>
                </a:lnTo>
                <a:lnTo>
                  <a:pt x="1265131" y="84916"/>
                </a:lnTo>
                <a:lnTo>
                  <a:pt x="1249495" y="61244"/>
                </a:lnTo>
                <a:lnTo>
                  <a:pt x="1248453" y="60135"/>
                </a:lnTo>
                <a:lnTo>
                  <a:pt x="1000270" y="60135"/>
                </a:lnTo>
                <a:lnTo>
                  <a:pt x="989390" y="46700"/>
                </a:lnTo>
                <a:lnTo>
                  <a:pt x="977176" y="34702"/>
                </a:lnTo>
                <a:lnTo>
                  <a:pt x="963752" y="24252"/>
                </a:lnTo>
                <a:lnTo>
                  <a:pt x="949245" y="15460"/>
                </a:lnTo>
                <a:lnTo>
                  <a:pt x="904540" y="674"/>
                </a:lnTo>
                <a:close/>
              </a:path>
              <a:path w="1449070" h="1124585">
                <a:moveTo>
                  <a:pt x="1111062" y="0"/>
                </a:moveTo>
                <a:lnTo>
                  <a:pt x="1070344" y="9154"/>
                </a:lnTo>
                <a:lnTo>
                  <a:pt x="1032685" y="29263"/>
                </a:lnTo>
                <a:lnTo>
                  <a:pt x="1000270" y="60135"/>
                </a:lnTo>
                <a:lnTo>
                  <a:pt x="1248453" y="60135"/>
                </a:lnTo>
                <a:lnTo>
                  <a:pt x="1229691" y="40166"/>
                </a:lnTo>
                <a:lnTo>
                  <a:pt x="1192922" y="15315"/>
                </a:lnTo>
                <a:lnTo>
                  <a:pt x="1152650" y="1990"/>
                </a:lnTo>
                <a:lnTo>
                  <a:pt x="1111062" y="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445495" y="2554850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31261" y="0"/>
                </a:moveTo>
                <a:lnTo>
                  <a:pt x="19093" y="2456"/>
                </a:lnTo>
                <a:lnTo>
                  <a:pt x="9156" y="9156"/>
                </a:lnTo>
                <a:lnTo>
                  <a:pt x="2456" y="19093"/>
                </a:lnTo>
                <a:lnTo>
                  <a:pt x="0" y="31262"/>
                </a:lnTo>
                <a:lnTo>
                  <a:pt x="2456" y="43430"/>
                </a:lnTo>
                <a:lnTo>
                  <a:pt x="9156" y="53366"/>
                </a:lnTo>
                <a:lnTo>
                  <a:pt x="19093" y="60066"/>
                </a:lnTo>
                <a:lnTo>
                  <a:pt x="31261" y="62523"/>
                </a:lnTo>
                <a:lnTo>
                  <a:pt x="43429" y="60066"/>
                </a:lnTo>
                <a:lnTo>
                  <a:pt x="53366" y="53366"/>
                </a:lnTo>
                <a:lnTo>
                  <a:pt x="60066" y="43430"/>
                </a:lnTo>
                <a:lnTo>
                  <a:pt x="62523" y="31262"/>
                </a:lnTo>
                <a:lnTo>
                  <a:pt x="60066" y="19093"/>
                </a:lnTo>
                <a:lnTo>
                  <a:pt x="53366" y="9156"/>
                </a:lnTo>
                <a:lnTo>
                  <a:pt x="43429" y="2456"/>
                </a:lnTo>
                <a:lnTo>
                  <a:pt x="31261" y="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181596" y="3166652"/>
            <a:ext cx="187568" cy="1875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789662" y="2840583"/>
            <a:ext cx="125045" cy="1250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416753" y="3433204"/>
            <a:ext cx="1449070" cy="1124585"/>
          </a:xfrm>
          <a:custGeom>
            <a:avLst/>
            <a:gdLst/>
            <a:ahLst/>
            <a:cxnLst/>
            <a:rect l="l" t="t" r="r" b="b"/>
            <a:pathLst>
              <a:path w="1449070" h="1124585">
                <a:moveTo>
                  <a:pt x="131155" y="369863"/>
                </a:moveTo>
                <a:lnTo>
                  <a:pt x="129563" y="321398"/>
                </a:lnTo>
                <a:lnTo>
                  <a:pt x="136904" y="274988"/>
                </a:lnTo>
                <a:lnTo>
                  <a:pt x="152399" y="231716"/>
                </a:lnTo>
                <a:lnTo>
                  <a:pt x="175268" y="192667"/>
                </a:lnTo>
                <a:lnTo>
                  <a:pt x="204732" y="158924"/>
                </a:lnTo>
                <a:lnTo>
                  <a:pt x="240012" y="131570"/>
                </a:lnTo>
                <a:lnTo>
                  <a:pt x="280330" y="111690"/>
                </a:lnTo>
                <a:lnTo>
                  <a:pt x="324905" y="100368"/>
                </a:lnTo>
                <a:lnTo>
                  <a:pt x="362575" y="98303"/>
                </a:lnTo>
                <a:lnTo>
                  <a:pt x="399793" y="102832"/>
                </a:lnTo>
                <a:lnTo>
                  <a:pt x="435796" y="113794"/>
                </a:lnTo>
                <a:lnTo>
                  <a:pt x="469817" y="131026"/>
                </a:lnTo>
                <a:lnTo>
                  <a:pt x="497745" y="89752"/>
                </a:lnTo>
                <a:lnTo>
                  <a:pt x="533685" y="58766"/>
                </a:lnTo>
                <a:lnTo>
                  <a:pt x="575335" y="38816"/>
                </a:lnTo>
                <a:lnTo>
                  <a:pt x="620391" y="30647"/>
                </a:lnTo>
                <a:lnTo>
                  <a:pt x="666548" y="35007"/>
                </a:lnTo>
                <a:lnTo>
                  <a:pt x="711504" y="52644"/>
                </a:lnTo>
                <a:lnTo>
                  <a:pt x="743503" y="75669"/>
                </a:lnTo>
                <a:lnTo>
                  <a:pt x="753039" y="84916"/>
                </a:lnTo>
                <a:lnTo>
                  <a:pt x="780352" y="44636"/>
                </a:lnTo>
                <a:lnTo>
                  <a:pt x="816861" y="16406"/>
                </a:lnTo>
                <a:lnTo>
                  <a:pt x="859334" y="1371"/>
                </a:lnTo>
                <a:lnTo>
                  <a:pt x="904539" y="674"/>
                </a:lnTo>
                <a:lnTo>
                  <a:pt x="949244" y="15460"/>
                </a:lnTo>
                <a:lnTo>
                  <a:pt x="963751" y="24252"/>
                </a:lnTo>
                <a:lnTo>
                  <a:pt x="977175" y="34702"/>
                </a:lnTo>
                <a:lnTo>
                  <a:pt x="989390" y="46700"/>
                </a:lnTo>
                <a:lnTo>
                  <a:pt x="1000269" y="60136"/>
                </a:lnTo>
                <a:lnTo>
                  <a:pt x="1032684" y="29263"/>
                </a:lnTo>
                <a:lnTo>
                  <a:pt x="1070344" y="9154"/>
                </a:lnTo>
                <a:lnTo>
                  <a:pt x="1111061" y="0"/>
                </a:lnTo>
                <a:lnTo>
                  <a:pt x="1152649" y="1990"/>
                </a:lnTo>
                <a:lnTo>
                  <a:pt x="1192922" y="15315"/>
                </a:lnTo>
                <a:lnTo>
                  <a:pt x="1229691" y="40165"/>
                </a:lnTo>
                <a:lnTo>
                  <a:pt x="1265461" y="85418"/>
                </a:lnTo>
                <a:lnTo>
                  <a:pt x="1284639" y="140768"/>
                </a:lnTo>
                <a:lnTo>
                  <a:pt x="1328806" y="160531"/>
                </a:lnTo>
                <a:lnTo>
                  <a:pt x="1365267" y="190852"/>
                </a:lnTo>
                <a:lnTo>
                  <a:pt x="1392827" y="229512"/>
                </a:lnTo>
                <a:lnTo>
                  <a:pt x="1410289" y="274295"/>
                </a:lnTo>
                <a:lnTo>
                  <a:pt x="1416456" y="322984"/>
                </a:lnTo>
                <a:lnTo>
                  <a:pt x="1410134" y="373361"/>
                </a:lnTo>
                <a:lnTo>
                  <a:pt x="1408395" y="379694"/>
                </a:lnTo>
                <a:lnTo>
                  <a:pt x="1406449" y="385958"/>
                </a:lnTo>
                <a:lnTo>
                  <a:pt x="1404300" y="392145"/>
                </a:lnTo>
                <a:lnTo>
                  <a:pt x="1401948" y="398252"/>
                </a:lnTo>
                <a:lnTo>
                  <a:pt x="1426163" y="439614"/>
                </a:lnTo>
                <a:lnTo>
                  <a:pt x="1441632" y="483897"/>
                </a:lnTo>
                <a:lnTo>
                  <a:pt x="1448522" y="529744"/>
                </a:lnTo>
                <a:lnTo>
                  <a:pt x="1447003" y="575801"/>
                </a:lnTo>
                <a:lnTo>
                  <a:pt x="1437241" y="620715"/>
                </a:lnTo>
                <a:lnTo>
                  <a:pt x="1419405" y="663131"/>
                </a:lnTo>
                <a:lnTo>
                  <a:pt x="1393663" y="701694"/>
                </a:lnTo>
                <a:lnTo>
                  <a:pt x="1360182" y="735050"/>
                </a:lnTo>
                <a:lnTo>
                  <a:pt x="1309981" y="765932"/>
                </a:lnTo>
                <a:lnTo>
                  <a:pt x="1254016" y="782334"/>
                </a:lnTo>
                <a:lnTo>
                  <a:pt x="1248539" y="829281"/>
                </a:lnTo>
                <a:lnTo>
                  <a:pt x="1233627" y="872294"/>
                </a:lnTo>
                <a:lnTo>
                  <a:pt x="1210452" y="910151"/>
                </a:lnTo>
                <a:lnTo>
                  <a:pt x="1180188" y="941634"/>
                </a:lnTo>
                <a:lnTo>
                  <a:pt x="1144007" y="965521"/>
                </a:lnTo>
                <a:lnTo>
                  <a:pt x="1103083" y="980593"/>
                </a:lnTo>
                <a:lnTo>
                  <a:pt x="1058589" y="985629"/>
                </a:lnTo>
                <a:lnTo>
                  <a:pt x="1031965" y="983459"/>
                </a:lnTo>
                <a:lnTo>
                  <a:pt x="1005996" y="977480"/>
                </a:lnTo>
                <a:lnTo>
                  <a:pt x="981045" y="967803"/>
                </a:lnTo>
                <a:lnTo>
                  <a:pt x="957474" y="954539"/>
                </a:lnTo>
                <a:lnTo>
                  <a:pt x="939858" y="999431"/>
                </a:lnTo>
                <a:lnTo>
                  <a:pt x="914930" y="1038506"/>
                </a:lnTo>
                <a:lnTo>
                  <a:pt x="883823" y="1071120"/>
                </a:lnTo>
                <a:lnTo>
                  <a:pt x="847672" y="1096630"/>
                </a:lnTo>
                <a:lnTo>
                  <a:pt x="807612" y="1114390"/>
                </a:lnTo>
                <a:lnTo>
                  <a:pt x="764778" y="1123757"/>
                </a:lnTo>
                <a:lnTo>
                  <a:pt x="720303" y="1124086"/>
                </a:lnTo>
                <a:lnTo>
                  <a:pt x="675323" y="1114734"/>
                </a:lnTo>
                <a:lnTo>
                  <a:pt x="639121" y="1099383"/>
                </a:lnTo>
                <a:lnTo>
                  <a:pt x="606167" y="1077845"/>
                </a:lnTo>
                <a:lnTo>
                  <a:pt x="577154" y="1050665"/>
                </a:lnTo>
                <a:lnTo>
                  <a:pt x="552776" y="1018388"/>
                </a:lnTo>
                <a:lnTo>
                  <a:pt x="510769" y="1040031"/>
                </a:lnTo>
                <a:lnTo>
                  <a:pt x="467061" y="1053036"/>
                </a:lnTo>
                <a:lnTo>
                  <a:pt x="422657" y="1057669"/>
                </a:lnTo>
                <a:lnTo>
                  <a:pt x="378557" y="1054194"/>
                </a:lnTo>
                <a:lnTo>
                  <a:pt x="335765" y="1042877"/>
                </a:lnTo>
                <a:lnTo>
                  <a:pt x="295284" y="1023983"/>
                </a:lnTo>
                <a:lnTo>
                  <a:pt x="258116" y="997778"/>
                </a:lnTo>
                <a:lnTo>
                  <a:pt x="225265" y="964525"/>
                </a:lnTo>
                <a:lnTo>
                  <a:pt x="197732" y="924491"/>
                </a:lnTo>
                <a:lnTo>
                  <a:pt x="194997" y="919545"/>
                </a:lnTo>
                <a:lnTo>
                  <a:pt x="148258" y="917419"/>
                </a:lnTo>
                <a:lnTo>
                  <a:pt x="106002" y="900616"/>
                </a:lnTo>
                <a:lnTo>
                  <a:pt x="70900" y="871360"/>
                </a:lnTo>
                <a:lnTo>
                  <a:pt x="45622" y="831878"/>
                </a:lnTo>
                <a:lnTo>
                  <a:pt x="32839" y="784397"/>
                </a:lnTo>
                <a:lnTo>
                  <a:pt x="32597" y="750770"/>
                </a:lnTo>
                <a:lnTo>
                  <a:pt x="39158" y="718256"/>
                </a:lnTo>
                <a:lnTo>
                  <a:pt x="52171" y="687980"/>
                </a:lnTo>
                <a:lnTo>
                  <a:pt x="71284" y="661070"/>
                </a:lnTo>
                <a:lnTo>
                  <a:pt x="35318" y="629519"/>
                </a:lnTo>
                <a:lnTo>
                  <a:pt x="11271" y="589062"/>
                </a:lnTo>
                <a:lnTo>
                  <a:pt x="0" y="543190"/>
                </a:lnTo>
                <a:lnTo>
                  <a:pt x="2362" y="495393"/>
                </a:lnTo>
                <a:lnTo>
                  <a:pt x="19215" y="449161"/>
                </a:lnTo>
                <a:lnTo>
                  <a:pt x="66060" y="397194"/>
                </a:lnTo>
                <a:lnTo>
                  <a:pt x="129935" y="373368"/>
                </a:lnTo>
                <a:lnTo>
                  <a:pt x="131155" y="36986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440733" y="2550088"/>
            <a:ext cx="72047" cy="720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784898" y="2835821"/>
            <a:ext cx="134570" cy="13457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176834" y="3161890"/>
            <a:ext cx="197092" cy="19709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489590" y="4089891"/>
            <a:ext cx="85090" cy="20955"/>
          </a:xfrm>
          <a:custGeom>
            <a:avLst/>
            <a:gdLst/>
            <a:ahLst/>
            <a:cxnLst/>
            <a:rect l="l" t="t" r="r" b="b"/>
            <a:pathLst>
              <a:path w="85090" h="20954">
                <a:moveTo>
                  <a:pt x="84894" y="20763"/>
                </a:moveTo>
                <a:lnTo>
                  <a:pt x="62736" y="20800"/>
                </a:lnTo>
                <a:lnTo>
                  <a:pt x="40953" y="17291"/>
                </a:lnTo>
                <a:lnTo>
                  <a:pt x="19916" y="10327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612246" y="4337873"/>
            <a:ext cx="37465" cy="10160"/>
          </a:xfrm>
          <a:custGeom>
            <a:avLst/>
            <a:gdLst/>
            <a:ahLst/>
            <a:cxnLst/>
            <a:rect l="l" t="t" r="r" b="b"/>
            <a:pathLst>
              <a:path w="37465" h="10160">
                <a:moveTo>
                  <a:pt x="37143" y="0"/>
                </a:moveTo>
                <a:lnTo>
                  <a:pt x="28104" y="3447"/>
                </a:lnTo>
                <a:lnTo>
                  <a:pt x="18881" y="6258"/>
                </a:lnTo>
                <a:lnTo>
                  <a:pt x="9503" y="8424"/>
                </a:lnTo>
                <a:lnTo>
                  <a:pt x="0" y="993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947066" y="4401725"/>
            <a:ext cx="22860" cy="45720"/>
          </a:xfrm>
          <a:custGeom>
            <a:avLst/>
            <a:gdLst/>
            <a:ahLst/>
            <a:cxnLst/>
            <a:rect l="l" t="t" r="r" b="b"/>
            <a:pathLst>
              <a:path w="22859" h="45720">
                <a:moveTo>
                  <a:pt x="22380" y="45329"/>
                </a:moveTo>
                <a:lnTo>
                  <a:pt x="15934" y="34484"/>
                </a:lnTo>
                <a:lnTo>
                  <a:pt x="10048" y="23299"/>
                </a:lnTo>
                <a:lnTo>
                  <a:pt x="4732" y="11796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374373" y="4334018"/>
            <a:ext cx="9525" cy="50165"/>
          </a:xfrm>
          <a:custGeom>
            <a:avLst/>
            <a:gdLst/>
            <a:ahLst/>
            <a:cxnLst/>
            <a:rect l="l" t="t" r="r" b="b"/>
            <a:pathLst>
              <a:path w="9525" h="50164">
                <a:moveTo>
                  <a:pt x="8936" y="0"/>
                </a:moveTo>
                <a:lnTo>
                  <a:pt x="7634" y="12609"/>
                </a:lnTo>
                <a:lnTo>
                  <a:pt x="5707" y="25120"/>
                </a:lnTo>
                <a:lnTo>
                  <a:pt x="3161" y="37505"/>
                </a:lnTo>
                <a:lnTo>
                  <a:pt x="0" y="4973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561000" y="4026691"/>
            <a:ext cx="109220" cy="186055"/>
          </a:xfrm>
          <a:custGeom>
            <a:avLst/>
            <a:gdLst/>
            <a:ahLst/>
            <a:cxnLst/>
            <a:rect l="l" t="t" r="r" b="b"/>
            <a:pathLst>
              <a:path w="109220" h="186054">
                <a:moveTo>
                  <a:pt x="0" y="0"/>
                </a:moveTo>
                <a:lnTo>
                  <a:pt x="37184" y="25032"/>
                </a:lnTo>
                <a:lnTo>
                  <a:pt x="67548" y="57629"/>
                </a:lnTo>
                <a:lnTo>
                  <a:pt x="90215" y="96299"/>
                </a:lnTo>
                <a:lnTo>
                  <a:pt x="104313" y="139550"/>
                </a:lnTo>
                <a:lnTo>
                  <a:pt x="108967" y="18589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769497" y="3828701"/>
            <a:ext cx="48895" cy="69850"/>
          </a:xfrm>
          <a:custGeom>
            <a:avLst/>
            <a:gdLst/>
            <a:ahLst/>
            <a:cxnLst/>
            <a:rect l="l" t="t" r="r" b="b"/>
            <a:pathLst>
              <a:path w="48895" h="69850">
                <a:moveTo>
                  <a:pt x="48521" y="0"/>
                </a:moveTo>
                <a:lnTo>
                  <a:pt x="39307" y="19572"/>
                </a:lnTo>
                <a:lnTo>
                  <a:pt x="28068" y="37831"/>
                </a:lnTo>
                <a:lnTo>
                  <a:pt x="14925" y="54600"/>
                </a:lnTo>
                <a:lnTo>
                  <a:pt x="0" y="6970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701590" y="3570064"/>
            <a:ext cx="3175" cy="33020"/>
          </a:xfrm>
          <a:custGeom>
            <a:avLst/>
            <a:gdLst/>
            <a:ahLst/>
            <a:cxnLst/>
            <a:rect l="l" t="t" r="r" b="b"/>
            <a:pathLst>
              <a:path w="3175" h="33020">
                <a:moveTo>
                  <a:pt x="0" y="0"/>
                </a:moveTo>
                <a:lnTo>
                  <a:pt x="1203" y="8173"/>
                </a:lnTo>
                <a:lnTo>
                  <a:pt x="2032" y="16394"/>
                </a:lnTo>
                <a:lnTo>
                  <a:pt x="2485" y="24648"/>
                </a:lnTo>
                <a:lnTo>
                  <a:pt x="2562" y="329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391721" y="3489682"/>
            <a:ext cx="25400" cy="42545"/>
          </a:xfrm>
          <a:custGeom>
            <a:avLst/>
            <a:gdLst/>
            <a:ahLst/>
            <a:cxnLst/>
            <a:rect l="l" t="t" r="r" b="b"/>
            <a:pathLst>
              <a:path w="25400" h="42545">
                <a:moveTo>
                  <a:pt x="0" y="41982"/>
                </a:moveTo>
                <a:lnTo>
                  <a:pt x="5121" y="30795"/>
                </a:lnTo>
                <a:lnTo>
                  <a:pt x="10988" y="20041"/>
                </a:lnTo>
                <a:lnTo>
                  <a:pt x="17574" y="9762"/>
                </a:lnTo>
                <a:lnTo>
                  <a:pt x="2485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159235" y="3515465"/>
            <a:ext cx="12065" cy="36830"/>
          </a:xfrm>
          <a:custGeom>
            <a:avLst/>
            <a:gdLst/>
            <a:ahLst/>
            <a:cxnLst/>
            <a:rect l="l" t="t" r="r" b="b"/>
            <a:pathLst>
              <a:path w="12065" h="36829">
                <a:moveTo>
                  <a:pt x="0" y="36207"/>
                </a:moveTo>
                <a:lnTo>
                  <a:pt x="2207" y="26871"/>
                </a:lnTo>
                <a:lnTo>
                  <a:pt x="4955" y="17707"/>
                </a:lnTo>
                <a:lnTo>
                  <a:pt x="8235" y="8741"/>
                </a:lnTo>
                <a:lnTo>
                  <a:pt x="1203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886399" y="3563968"/>
            <a:ext cx="43815" cy="35560"/>
          </a:xfrm>
          <a:custGeom>
            <a:avLst/>
            <a:gdLst/>
            <a:ahLst/>
            <a:cxnLst/>
            <a:rect l="l" t="t" r="r" b="b"/>
            <a:pathLst>
              <a:path w="43815" h="35560">
                <a:moveTo>
                  <a:pt x="0" y="0"/>
                </a:moveTo>
                <a:lnTo>
                  <a:pt x="11632" y="7720"/>
                </a:lnTo>
                <a:lnTo>
                  <a:pt x="22790" y="16164"/>
                </a:lnTo>
                <a:lnTo>
                  <a:pt x="33444" y="25307"/>
                </a:lnTo>
                <a:lnTo>
                  <a:pt x="43563" y="3512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547914" y="3803076"/>
            <a:ext cx="7620" cy="37465"/>
          </a:xfrm>
          <a:custGeom>
            <a:avLst/>
            <a:gdLst/>
            <a:ahLst/>
            <a:cxnLst/>
            <a:rect l="l" t="t" r="r" b="b"/>
            <a:pathLst>
              <a:path w="7620" h="37464">
                <a:moveTo>
                  <a:pt x="7602" y="36957"/>
                </a:moveTo>
                <a:lnTo>
                  <a:pt x="5184" y="27843"/>
                </a:lnTo>
                <a:lnTo>
                  <a:pt x="3110" y="18637"/>
                </a:lnTo>
                <a:lnTo>
                  <a:pt x="1381" y="9353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6737202" y="3606366"/>
            <a:ext cx="704850" cy="4292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50" spc="15" b="1">
                <a:latin typeface="华文新魏"/>
                <a:cs typeface="华文新魏"/>
              </a:rPr>
              <a:t>连接</a:t>
            </a:r>
            <a:endParaRPr sz="2650">
              <a:latin typeface="华文新魏"/>
              <a:cs typeface="华文新魏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5992329" y="1918187"/>
            <a:ext cx="2135505" cy="972185"/>
          </a:xfrm>
          <a:custGeom>
            <a:avLst/>
            <a:gdLst/>
            <a:ahLst/>
            <a:cxnLst/>
            <a:rect l="l" t="t" r="r" b="b"/>
            <a:pathLst>
              <a:path w="2135504" h="972185">
                <a:moveTo>
                  <a:pt x="1973061" y="0"/>
                </a:moveTo>
                <a:lnTo>
                  <a:pt x="162002" y="0"/>
                </a:lnTo>
                <a:lnTo>
                  <a:pt x="118935" y="5786"/>
                </a:lnTo>
                <a:lnTo>
                  <a:pt x="80236" y="22118"/>
                </a:lnTo>
                <a:lnTo>
                  <a:pt x="47449" y="47449"/>
                </a:lnTo>
                <a:lnTo>
                  <a:pt x="22118" y="80236"/>
                </a:lnTo>
                <a:lnTo>
                  <a:pt x="5786" y="118935"/>
                </a:lnTo>
                <a:lnTo>
                  <a:pt x="0" y="162002"/>
                </a:lnTo>
                <a:lnTo>
                  <a:pt x="0" y="809997"/>
                </a:lnTo>
                <a:lnTo>
                  <a:pt x="5786" y="853063"/>
                </a:lnTo>
                <a:lnTo>
                  <a:pt x="22118" y="891763"/>
                </a:lnTo>
                <a:lnTo>
                  <a:pt x="47449" y="924550"/>
                </a:lnTo>
                <a:lnTo>
                  <a:pt x="80236" y="949882"/>
                </a:lnTo>
                <a:lnTo>
                  <a:pt x="118935" y="966213"/>
                </a:lnTo>
                <a:lnTo>
                  <a:pt x="162002" y="972000"/>
                </a:lnTo>
                <a:lnTo>
                  <a:pt x="1973061" y="972000"/>
                </a:lnTo>
                <a:lnTo>
                  <a:pt x="2016128" y="966213"/>
                </a:lnTo>
                <a:lnTo>
                  <a:pt x="2054827" y="949882"/>
                </a:lnTo>
                <a:lnTo>
                  <a:pt x="2087614" y="924550"/>
                </a:lnTo>
                <a:lnTo>
                  <a:pt x="2112946" y="891763"/>
                </a:lnTo>
                <a:lnTo>
                  <a:pt x="2129277" y="853063"/>
                </a:lnTo>
                <a:lnTo>
                  <a:pt x="2135064" y="809997"/>
                </a:lnTo>
                <a:lnTo>
                  <a:pt x="2135064" y="162002"/>
                </a:lnTo>
                <a:lnTo>
                  <a:pt x="2129277" y="118935"/>
                </a:lnTo>
                <a:lnTo>
                  <a:pt x="2112946" y="80236"/>
                </a:lnTo>
                <a:lnTo>
                  <a:pt x="2087614" y="47449"/>
                </a:lnTo>
                <a:lnTo>
                  <a:pt x="2054827" y="22118"/>
                </a:lnTo>
                <a:lnTo>
                  <a:pt x="2016128" y="5786"/>
                </a:lnTo>
                <a:lnTo>
                  <a:pt x="1973061" y="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992329" y="1918187"/>
            <a:ext cx="2135505" cy="972185"/>
          </a:xfrm>
          <a:custGeom>
            <a:avLst/>
            <a:gdLst/>
            <a:ahLst/>
            <a:cxnLst/>
            <a:rect l="l" t="t" r="r" b="b"/>
            <a:pathLst>
              <a:path w="2135504" h="972185">
                <a:moveTo>
                  <a:pt x="0" y="162002"/>
                </a:moveTo>
                <a:lnTo>
                  <a:pt x="5786" y="118935"/>
                </a:lnTo>
                <a:lnTo>
                  <a:pt x="22118" y="80236"/>
                </a:lnTo>
                <a:lnTo>
                  <a:pt x="47449" y="47449"/>
                </a:lnTo>
                <a:lnTo>
                  <a:pt x="80236" y="22118"/>
                </a:lnTo>
                <a:lnTo>
                  <a:pt x="118935" y="5786"/>
                </a:lnTo>
                <a:lnTo>
                  <a:pt x="162002" y="0"/>
                </a:lnTo>
                <a:lnTo>
                  <a:pt x="1973062" y="0"/>
                </a:lnTo>
                <a:lnTo>
                  <a:pt x="2016128" y="5786"/>
                </a:lnTo>
                <a:lnTo>
                  <a:pt x="2054828" y="22118"/>
                </a:lnTo>
                <a:lnTo>
                  <a:pt x="2087615" y="47449"/>
                </a:lnTo>
                <a:lnTo>
                  <a:pt x="2112946" y="80236"/>
                </a:lnTo>
                <a:lnTo>
                  <a:pt x="2129278" y="118935"/>
                </a:lnTo>
                <a:lnTo>
                  <a:pt x="2135065" y="162002"/>
                </a:lnTo>
                <a:lnTo>
                  <a:pt x="2135065" y="809997"/>
                </a:lnTo>
                <a:lnTo>
                  <a:pt x="2129278" y="853064"/>
                </a:lnTo>
                <a:lnTo>
                  <a:pt x="2112946" y="891763"/>
                </a:lnTo>
                <a:lnTo>
                  <a:pt x="2087615" y="924550"/>
                </a:lnTo>
                <a:lnTo>
                  <a:pt x="2054828" y="949881"/>
                </a:lnTo>
                <a:lnTo>
                  <a:pt x="2016128" y="966213"/>
                </a:lnTo>
                <a:lnTo>
                  <a:pt x="1973062" y="972000"/>
                </a:lnTo>
                <a:lnTo>
                  <a:pt x="162002" y="972000"/>
                </a:lnTo>
                <a:lnTo>
                  <a:pt x="118935" y="966213"/>
                </a:lnTo>
                <a:lnTo>
                  <a:pt x="80236" y="949881"/>
                </a:lnTo>
                <a:lnTo>
                  <a:pt x="47449" y="924550"/>
                </a:lnTo>
                <a:lnTo>
                  <a:pt x="22118" y="891763"/>
                </a:lnTo>
                <a:lnTo>
                  <a:pt x="5786" y="853064"/>
                </a:lnTo>
                <a:lnTo>
                  <a:pt x="0" y="809997"/>
                </a:lnTo>
                <a:lnTo>
                  <a:pt x="0" y="1620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 txBox="1"/>
          <p:nvPr/>
        </p:nvSpPr>
        <p:spPr>
          <a:xfrm>
            <a:off x="6197848" y="2164662"/>
            <a:ext cx="1724025" cy="4292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50" spc="15" b="1">
                <a:latin typeface="华文新魏"/>
                <a:cs typeface="华文新魏"/>
              </a:rPr>
              <a:t>可执行程序</a:t>
            </a:r>
            <a:endParaRPr sz="2650">
              <a:latin typeface="华文新魏"/>
              <a:cs typeface="华文新魏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26304" y="5056063"/>
            <a:ext cx="1962785" cy="47370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950" spc="95" b="1">
                <a:latin typeface="华文新魏"/>
                <a:cs typeface="华文新魏"/>
              </a:rPr>
              <a:t>预备知识：</a:t>
            </a:r>
            <a:endParaRPr sz="2950">
              <a:latin typeface="华文新魏"/>
              <a:cs typeface="华文新魏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2742722" y="5127318"/>
            <a:ext cx="2063750" cy="124015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00400"/>
              </a:lnSpc>
              <a:spcBef>
                <a:spcPts val="85"/>
              </a:spcBef>
            </a:pPr>
            <a:r>
              <a:rPr dirty="0" sz="2650" spc="10" b="1">
                <a:latin typeface="华文新魏"/>
                <a:cs typeface="华文新魏"/>
              </a:rPr>
              <a:t>两门以上的高 级程序设计语 </a:t>
            </a:r>
            <a:r>
              <a:rPr dirty="0" sz="2650" spc="45" b="1">
                <a:latin typeface="华文新魏"/>
                <a:cs typeface="华文新魏"/>
              </a:rPr>
              <a:t>言</a:t>
            </a:r>
            <a:endParaRPr sz="2650">
              <a:latin typeface="华文新魏"/>
              <a:cs typeface="华文新魏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5485922" y="5102935"/>
            <a:ext cx="1724025" cy="782955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 marR="5080">
              <a:lnSpc>
                <a:spcPts val="2780"/>
              </a:lnSpc>
              <a:spcBef>
                <a:spcPts val="520"/>
              </a:spcBef>
            </a:pPr>
            <a:r>
              <a:rPr dirty="0" sz="2650" spc="15" b="1">
                <a:latin typeface="华文新魏"/>
                <a:cs typeface="华文新魏"/>
              </a:rPr>
              <a:t>汇编语言 </a:t>
            </a:r>
            <a:r>
              <a:rPr dirty="0" sz="2650" spc="15" b="1">
                <a:latin typeface="华文新魏"/>
                <a:cs typeface="华文新魏"/>
              </a:rPr>
              <a:t>数据结构等</a:t>
            </a:r>
            <a:endParaRPr sz="2650">
              <a:latin typeface="华文新魏"/>
              <a:cs typeface="华文新魏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3538452" y="3288320"/>
            <a:ext cx="2075814" cy="0"/>
          </a:xfrm>
          <a:custGeom>
            <a:avLst/>
            <a:gdLst/>
            <a:ahLst/>
            <a:cxnLst/>
            <a:rect l="l" t="t" r="r" b="b"/>
            <a:pathLst>
              <a:path w="2075814" h="0">
                <a:moveTo>
                  <a:pt x="207536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 txBox="1"/>
          <p:nvPr/>
        </p:nvSpPr>
        <p:spPr>
          <a:xfrm>
            <a:off x="3962400" y="3358662"/>
            <a:ext cx="1765935" cy="1131570"/>
          </a:xfrm>
          <a:prstGeom prst="rect">
            <a:avLst/>
          </a:prstGeom>
          <a:solidFill>
            <a:srgbClr val="00CCFF"/>
          </a:solidFill>
          <a:ln w="9525">
            <a:solidFill>
              <a:srgbClr val="000000"/>
            </a:solidFill>
          </a:ln>
        </p:spPr>
        <p:txBody>
          <a:bodyPr wrap="square" lIns="0" tIns="264160" rIns="0" bIns="0" rtlCol="0" vert="horz">
            <a:spAutoFit/>
          </a:bodyPr>
          <a:lstStyle/>
          <a:p>
            <a:pPr marL="281940">
              <a:lnSpc>
                <a:spcPct val="100000"/>
              </a:lnSpc>
              <a:spcBef>
                <a:spcPts val="2080"/>
              </a:spcBef>
            </a:pPr>
            <a:r>
              <a:rPr dirty="0" sz="3800" spc="-15" b="1">
                <a:solidFill>
                  <a:srgbClr val="FF3300"/>
                </a:solidFill>
                <a:latin typeface="Times New Roman"/>
                <a:cs typeface="Times New Roman"/>
              </a:rPr>
              <a:t>How?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8822240" y="6500932"/>
            <a:ext cx="229870" cy="29464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620"/>
              </a:spcBef>
            </a:pPr>
            <a:fld id="{81D60167-4931-47E6-BA6A-407CBD079E47}" type="slidenum">
              <a:rPr dirty="0" sz="1400">
                <a:latin typeface="黑体"/>
                <a:cs typeface="黑体"/>
              </a:rPr>
              <a:t>10</a:t>
            </a:fld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27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70414"/>
            <a:ext cx="8046084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500" spc="85">
                <a:solidFill>
                  <a:srgbClr val="3333FF"/>
                </a:solidFill>
              </a:rPr>
              <a:t>对</a:t>
            </a:r>
            <a:r>
              <a:rPr dirty="0" sz="3500" spc="-535">
                <a:solidFill>
                  <a:srgbClr val="3333FF"/>
                </a:solidFill>
              </a:rPr>
              <a:t> </a:t>
            </a:r>
            <a:r>
              <a:rPr dirty="0" sz="3900" spc="40"/>
              <a:t>total:=total+rate*4</a:t>
            </a:r>
            <a:r>
              <a:rPr dirty="0" sz="3900" spc="50"/>
              <a:t> </a:t>
            </a:r>
            <a:r>
              <a:rPr dirty="0" sz="3500" spc="95">
                <a:solidFill>
                  <a:srgbClr val="3333FF"/>
                </a:solidFill>
              </a:rPr>
              <a:t>的词法分析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307340" y="1173987"/>
            <a:ext cx="3018790" cy="360426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774700" indent="-762000">
              <a:lnSpc>
                <a:spcPct val="100000"/>
              </a:lnSpc>
              <a:spcBef>
                <a:spcPts val="720"/>
              </a:spcBef>
              <a:buSzPct val="101818"/>
              <a:buFont typeface="Verdana"/>
              <a:buAutoNum type="arabicParenBoth"/>
              <a:tabLst>
                <a:tab pos="774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标识</a:t>
            </a:r>
            <a:r>
              <a:rPr dirty="0" baseline="1010" sz="4125" spc="52" b="1">
                <a:latin typeface="黑体"/>
                <a:cs typeface="黑体"/>
              </a:rPr>
              <a:t>符</a:t>
            </a:r>
            <a:r>
              <a:rPr dirty="0" baseline="1010" sz="4125" spc="719" b="1">
                <a:latin typeface="黑体"/>
                <a:cs typeface="黑体"/>
              </a:rPr>
              <a:t> </a:t>
            </a:r>
            <a:r>
              <a:rPr dirty="0" sz="2800" spc="-5" b="1">
                <a:latin typeface="Verdana"/>
                <a:cs typeface="Verdana"/>
              </a:rPr>
              <a:t>total</a:t>
            </a:r>
            <a:endParaRPr sz="2800">
              <a:latin typeface="Verdana"/>
              <a:cs typeface="Verdana"/>
            </a:endParaRPr>
          </a:p>
          <a:p>
            <a:pPr marL="774700" indent="-762000">
              <a:lnSpc>
                <a:spcPct val="100000"/>
              </a:lnSpc>
              <a:spcBef>
                <a:spcPts val="625"/>
              </a:spcBef>
              <a:buSzPct val="101818"/>
              <a:buFont typeface="Verdana"/>
              <a:buAutoNum type="arabicParenBoth"/>
              <a:tabLst>
                <a:tab pos="774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赋值</a:t>
            </a:r>
            <a:r>
              <a:rPr dirty="0" baseline="1010" sz="4125" spc="52" b="1">
                <a:latin typeface="黑体"/>
                <a:cs typeface="黑体"/>
              </a:rPr>
              <a:t>号</a:t>
            </a:r>
            <a:r>
              <a:rPr dirty="0" baseline="1010" sz="4125" spc="780" b="1">
                <a:latin typeface="黑体"/>
                <a:cs typeface="黑体"/>
              </a:rPr>
              <a:t> </a:t>
            </a:r>
            <a:r>
              <a:rPr dirty="0" sz="2800" spc="-5" b="1">
                <a:latin typeface="Verdana"/>
                <a:cs typeface="Verdana"/>
              </a:rPr>
              <a:t>:=</a:t>
            </a:r>
            <a:endParaRPr sz="2800">
              <a:latin typeface="Verdana"/>
              <a:cs typeface="Verdana"/>
            </a:endParaRPr>
          </a:p>
          <a:p>
            <a:pPr marL="774700" indent="-762000">
              <a:lnSpc>
                <a:spcPct val="100000"/>
              </a:lnSpc>
              <a:spcBef>
                <a:spcPts val="745"/>
              </a:spcBef>
              <a:buSzPct val="101818"/>
              <a:buFont typeface="Verdana"/>
              <a:buAutoNum type="arabicParenBoth"/>
              <a:tabLst>
                <a:tab pos="774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标识</a:t>
            </a:r>
            <a:r>
              <a:rPr dirty="0" baseline="1010" sz="4125" spc="52" b="1">
                <a:latin typeface="黑体"/>
                <a:cs typeface="黑体"/>
              </a:rPr>
              <a:t>符</a:t>
            </a:r>
            <a:r>
              <a:rPr dirty="0" baseline="1010" sz="4125" spc="719" b="1">
                <a:latin typeface="黑体"/>
                <a:cs typeface="黑体"/>
              </a:rPr>
              <a:t> </a:t>
            </a:r>
            <a:r>
              <a:rPr dirty="0" sz="2800" spc="-5" b="1">
                <a:latin typeface="Verdana"/>
                <a:cs typeface="Verdana"/>
              </a:rPr>
              <a:t>total</a:t>
            </a:r>
            <a:endParaRPr sz="2800">
              <a:latin typeface="Verdana"/>
              <a:cs typeface="Verdana"/>
            </a:endParaRPr>
          </a:p>
          <a:p>
            <a:pPr marL="774700" indent="-762000">
              <a:lnSpc>
                <a:spcPct val="100000"/>
              </a:lnSpc>
              <a:spcBef>
                <a:spcPts val="650"/>
              </a:spcBef>
              <a:buSzPct val="101818"/>
              <a:buFont typeface="Verdana"/>
              <a:buAutoNum type="arabicParenBoth"/>
              <a:tabLst>
                <a:tab pos="774700" algn="l"/>
                <a:tab pos="1977389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加</a:t>
            </a:r>
            <a:r>
              <a:rPr dirty="0" baseline="1010" sz="4125" spc="52" b="1">
                <a:latin typeface="黑体"/>
                <a:cs typeface="黑体"/>
              </a:rPr>
              <a:t>号	</a:t>
            </a:r>
            <a:r>
              <a:rPr dirty="0" sz="2800" b="1">
                <a:latin typeface="Verdana"/>
                <a:cs typeface="Verdana"/>
              </a:rPr>
              <a:t>+</a:t>
            </a:r>
            <a:endParaRPr sz="2800">
              <a:latin typeface="Verdana"/>
              <a:cs typeface="Verdana"/>
            </a:endParaRPr>
          </a:p>
          <a:p>
            <a:pPr marL="774700" indent="-762000">
              <a:lnSpc>
                <a:spcPct val="100000"/>
              </a:lnSpc>
              <a:spcBef>
                <a:spcPts val="620"/>
              </a:spcBef>
              <a:buSzPct val="101818"/>
              <a:buFont typeface="Verdana"/>
              <a:buAutoNum type="arabicParenBoth"/>
              <a:tabLst>
                <a:tab pos="774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标识</a:t>
            </a:r>
            <a:r>
              <a:rPr dirty="0" baseline="1010" sz="4125" spc="52" b="1">
                <a:latin typeface="黑体"/>
                <a:cs typeface="黑体"/>
              </a:rPr>
              <a:t>符</a:t>
            </a:r>
            <a:r>
              <a:rPr dirty="0" baseline="1010" sz="4125" spc="742" b="1">
                <a:latin typeface="黑体"/>
                <a:cs typeface="黑体"/>
              </a:rPr>
              <a:t> </a:t>
            </a:r>
            <a:r>
              <a:rPr dirty="0" sz="2800" spc="-5" b="1">
                <a:latin typeface="Verdana"/>
                <a:cs typeface="Verdana"/>
              </a:rPr>
              <a:t>rate</a:t>
            </a:r>
            <a:endParaRPr sz="2800">
              <a:latin typeface="Verdana"/>
              <a:cs typeface="Verdana"/>
            </a:endParaRPr>
          </a:p>
          <a:p>
            <a:pPr marL="774700" indent="-762000">
              <a:lnSpc>
                <a:spcPct val="100000"/>
              </a:lnSpc>
              <a:spcBef>
                <a:spcPts val="745"/>
              </a:spcBef>
              <a:buSzPct val="101818"/>
              <a:buFont typeface="Verdana"/>
              <a:buAutoNum type="arabicParenBoth"/>
              <a:tabLst>
                <a:tab pos="774700" algn="l"/>
                <a:tab pos="1977389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乘</a:t>
            </a:r>
            <a:r>
              <a:rPr dirty="0" baseline="1010" sz="4125" spc="52" b="1">
                <a:latin typeface="黑体"/>
                <a:cs typeface="黑体"/>
              </a:rPr>
              <a:t>号	</a:t>
            </a:r>
            <a:r>
              <a:rPr dirty="0" sz="2800" b="1">
                <a:latin typeface="Verdana"/>
                <a:cs typeface="Verdana"/>
              </a:rPr>
              <a:t>*</a:t>
            </a:r>
            <a:endParaRPr sz="2800">
              <a:latin typeface="Verdana"/>
              <a:cs typeface="Verdana"/>
            </a:endParaRPr>
          </a:p>
          <a:p>
            <a:pPr marL="774700" indent="-762000">
              <a:lnSpc>
                <a:spcPct val="100000"/>
              </a:lnSpc>
              <a:spcBef>
                <a:spcPts val="650"/>
              </a:spcBef>
              <a:buSzPct val="101818"/>
              <a:buFont typeface="Verdana"/>
              <a:buAutoNum type="arabicParenBoth"/>
              <a:tabLst>
                <a:tab pos="774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整常</a:t>
            </a:r>
            <a:r>
              <a:rPr dirty="0" baseline="1010" sz="4125" spc="52" b="1">
                <a:latin typeface="黑体"/>
                <a:cs typeface="黑体"/>
              </a:rPr>
              <a:t>数</a:t>
            </a:r>
            <a:r>
              <a:rPr dirty="0" baseline="1010" sz="4125" spc="787" b="1">
                <a:latin typeface="黑体"/>
                <a:cs typeface="黑体"/>
              </a:rPr>
              <a:t> </a:t>
            </a:r>
            <a:r>
              <a:rPr dirty="0" sz="2800" b="1">
                <a:latin typeface="Verdana"/>
                <a:cs typeface="Verdana"/>
              </a:rPr>
              <a:t>4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27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563118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3333FF"/>
                </a:solidFill>
              </a:rPr>
              <a:t>空格、注释的处理及其他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307340" y="1172593"/>
            <a:ext cx="8177530" cy="514350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分隔单词的空格：被跳过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源程序中的注释：被跳过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识别出来的标识符要放入符号表。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某些记号还要具有“属性值”</a:t>
            </a:r>
            <a:endParaRPr baseline="1010" sz="4125">
              <a:latin typeface="黑体"/>
              <a:cs typeface="黑体"/>
            </a:endParaRPr>
          </a:p>
          <a:p>
            <a:pPr algn="just" lvl="1" marL="755650" marR="177165" indent="-285750">
              <a:lnSpc>
                <a:spcPct val="100000"/>
              </a:lnSpc>
              <a:spcBef>
                <a:spcPts val="55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如发现标识符</a:t>
            </a:r>
            <a:r>
              <a:rPr dirty="0" sz="2400" spc="-5" b="1">
                <a:latin typeface="Verdana"/>
                <a:cs typeface="Verdana"/>
              </a:rPr>
              <a:t>total</a:t>
            </a:r>
            <a:r>
              <a:rPr dirty="0" baseline="1182" sz="3525" spc="75" b="1">
                <a:latin typeface="黑体"/>
                <a:cs typeface="黑体"/>
              </a:rPr>
              <a:t>时，词法分析器不仅产</a:t>
            </a:r>
            <a:r>
              <a:rPr dirty="0" baseline="1182" sz="3525" spc="37" b="1">
                <a:latin typeface="黑体"/>
                <a:cs typeface="黑体"/>
              </a:rPr>
              <a:t>Th</a:t>
            </a:r>
            <a:r>
              <a:rPr dirty="0" baseline="1182" sz="3525" spc="67" b="1">
                <a:latin typeface="黑体"/>
                <a:cs typeface="黑体"/>
              </a:rPr>
              <a:t>一个单词 </a:t>
            </a:r>
            <a:r>
              <a:rPr dirty="0" baseline="1182" sz="3525" spc="75" b="1">
                <a:latin typeface="黑体"/>
                <a:cs typeface="黑体"/>
              </a:rPr>
              <a:t>符号的类别标记如</a:t>
            </a:r>
            <a:r>
              <a:rPr dirty="0" sz="2400" b="1">
                <a:latin typeface="Verdana"/>
                <a:cs typeface="Verdana"/>
              </a:rPr>
              <a:t>i</a:t>
            </a:r>
            <a:r>
              <a:rPr dirty="0" sz="2400" spc="-5" b="1">
                <a:latin typeface="Verdana"/>
                <a:cs typeface="Verdana"/>
              </a:rPr>
              <a:t>d</a:t>
            </a:r>
            <a:r>
              <a:rPr dirty="0" baseline="1182" sz="3525" spc="75" b="1">
                <a:latin typeface="黑体"/>
                <a:cs typeface="黑体"/>
              </a:rPr>
              <a:t>，还把它的单词</a:t>
            </a:r>
            <a:r>
              <a:rPr dirty="0" sz="2400" spc="-10" b="1">
                <a:latin typeface="Verdana"/>
                <a:cs typeface="Verdana"/>
              </a:rPr>
              <a:t>t</a:t>
            </a:r>
            <a:r>
              <a:rPr dirty="0" sz="2400" b="1">
                <a:latin typeface="Verdana"/>
                <a:cs typeface="Verdana"/>
              </a:rPr>
              <a:t>o</a:t>
            </a:r>
            <a:r>
              <a:rPr dirty="0" sz="2400" spc="-10" b="1">
                <a:latin typeface="Verdana"/>
                <a:cs typeface="Verdana"/>
              </a:rPr>
              <a:t>t</a:t>
            </a:r>
            <a:r>
              <a:rPr dirty="0" sz="2400" spc="-5" b="1">
                <a:latin typeface="Verdana"/>
                <a:cs typeface="Verdana"/>
              </a:rPr>
              <a:t>a</a:t>
            </a:r>
            <a:r>
              <a:rPr dirty="0" sz="2400" b="1">
                <a:latin typeface="Verdana"/>
                <a:cs typeface="Verdana"/>
              </a:rPr>
              <a:t>l</a:t>
            </a:r>
            <a:r>
              <a:rPr dirty="0" baseline="1182" sz="3525" spc="75" b="1">
                <a:latin typeface="黑体"/>
                <a:cs typeface="黑体"/>
              </a:rPr>
              <a:t>填入符号</a:t>
            </a:r>
            <a:r>
              <a:rPr dirty="0" baseline="1182" sz="3525" spc="60" b="1">
                <a:latin typeface="黑体"/>
                <a:cs typeface="黑体"/>
              </a:rPr>
              <a:t>表</a:t>
            </a:r>
            <a:endParaRPr baseline="1182" sz="3525">
              <a:latin typeface="黑体"/>
              <a:cs typeface="黑体"/>
            </a:endParaRPr>
          </a:p>
          <a:p>
            <a:pPr algn="just" marL="755650" marR="5080">
              <a:lnSpc>
                <a:spcPct val="100800"/>
              </a:lnSpc>
            </a:pPr>
            <a:r>
              <a:rPr dirty="0" baseline="1182" sz="3525" spc="75" b="1">
                <a:latin typeface="黑体"/>
                <a:cs typeface="黑体"/>
              </a:rPr>
              <a:t>（如果</a:t>
            </a:r>
            <a:r>
              <a:rPr dirty="0" sz="2400" spc="-10" b="1">
                <a:latin typeface="Verdana"/>
                <a:cs typeface="Verdana"/>
              </a:rPr>
              <a:t>t</a:t>
            </a:r>
            <a:r>
              <a:rPr dirty="0" sz="2400" b="1">
                <a:latin typeface="Verdana"/>
                <a:cs typeface="Verdana"/>
              </a:rPr>
              <a:t>o</a:t>
            </a:r>
            <a:r>
              <a:rPr dirty="0" sz="2400" spc="-10" b="1">
                <a:latin typeface="Verdana"/>
                <a:cs typeface="Verdana"/>
              </a:rPr>
              <a:t>t</a:t>
            </a:r>
            <a:r>
              <a:rPr dirty="0" sz="2400" spc="-5" b="1">
                <a:latin typeface="Verdana"/>
                <a:cs typeface="Verdana"/>
              </a:rPr>
              <a:t>a</a:t>
            </a:r>
            <a:r>
              <a:rPr dirty="0" sz="2400" b="1">
                <a:latin typeface="Verdana"/>
                <a:cs typeface="Verdana"/>
              </a:rPr>
              <a:t>l</a:t>
            </a:r>
            <a:r>
              <a:rPr dirty="0" baseline="1182" sz="3525" spc="75" b="1">
                <a:latin typeface="黑体"/>
                <a:cs typeface="黑体"/>
              </a:rPr>
              <a:t>在表中不存在的话），则</a:t>
            </a:r>
            <a:r>
              <a:rPr dirty="0" sz="2400" spc="-10" b="1">
                <a:latin typeface="Verdana"/>
                <a:cs typeface="Verdana"/>
              </a:rPr>
              <a:t>t</a:t>
            </a:r>
            <a:r>
              <a:rPr dirty="0" sz="2400" b="1">
                <a:latin typeface="Verdana"/>
                <a:cs typeface="Verdana"/>
              </a:rPr>
              <a:t>o</a:t>
            </a:r>
            <a:r>
              <a:rPr dirty="0" sz="2400" spc="-10" b="1">
                <a:latin typeface="Verdana"/>
                <a:cs typeface="Verdana"/>
              </a:rPr>
              <a:t>t</a:t>
            </a:r>
            <a:r>
              <a:rPr dirty="0" sz="2400" spc="-5" b="1">
                <a:latin typeface="Verdana"/>
                <a:cs typeface="Verdana"/>
              </a:rPr>
              <a:t>a</a:t>
            </a:r>
            <a:r>
              <a:rPr dirty="0" sz="2400" b="1">
                <a:latin typeface="Verdana"/>
                <a:cs typeface="Verdana"/>
              </a:rPr>
              <a:t>l</a:t>
            </a:r>
            <a:r>
              <a:rPr dirty="0" baseline="1182" sz="3525" spc="67" b="1">
                <a:latin typeface="黑体"/>
                <a:cs typeface="黑体"/>
              </a:rPr>
              <a:t>的记号就包 </a:t>
            </a:r>
            <a:r>
              <a:rPr dirty="0" baseline="1182" sz="3525" spc="75" b="1">
                <a:latin typeface="黑体"/>
                <a:cs typeface="黑体"/>
              </a:rPr>
              <a:t>括两部分：单词符号的类别标记</a:t>
            </a:r>
            <a:r>
              <a:rPr dirty="0" sz="2400" spc="-5" b="1">
                <a:latin typeface="Verdana"/>
                <a:cs typeface="Verdana"/>
              </a:rPr>
              <a:t>id</a:t>
            </a:r>
            <a:r>
              <a:rPr dirty="0" baseline="1182" sz="3525" spc="75" b="1">
                <a:latin typeface="黑体"/>
                <a:cs typeface="黑体"/>
              </a:rPr>
              <a:t>、属性值（即指向符 号表中</a:t>
            </a:r>
            <a:r>
              <a:rPr dirty="0" sz="2400" spc="-5" b="1">
                <a:latin typeface="Verdana"/>
                <a:cs typeface="Verdana"/>
              </a:rPr>
              <a:t>R</a:t>
            </a:r>
            <a:r>
              <a:rPr dirty="0" baseline="1182" sz="3525" spc="75" b="1">
                <a:latin typeface="黑体"/>
                <a:cs typeface="黑体"/>
              </a:rPr>
              <a:t>条目的指针）。</a:t>
            </a:r>
            <a:endParaRPr baseline="1182" sz="3525">
              <a:latin typeface="黑体"/>
              <a:cs typeface="黑体"/>
            </a:endParaRPr>
          </a:p>
          <a:p>
            <a:pPr lvl="1" marL="755650" marR="73025" indent="-285750">
              <a:lnSpc>
                <a:spcPct val="100400"/>
              </a:lnSpc>
              <a:spcBef>
                <a:spcPts val="51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如发现常数</a:t>
            </a:r>
            <a:r>
              <a:rPr dirty="0" sz="2400" b="1">
                <a:latin typeface="Verdana"/>
                <a:cs typeface="Verdana"/>
              </a:rPr>
              <a:t>3.14</a:t>
            </a:r>
            <a:r>
              <a:rPr dirty="0" baseline="1182" sz="3525" spc="75" b="1">
                <a:latin typeface="黑体"/>
                <a:cs typeface="黑体"/>
              </a:rPr>
              <a:t>时，词法分析器产</a:t>
            </a:r>
            <a:r>
              <a:rPr dirty="0" baseline="1182" sz="3525" spc="37" b="1">
                <a:latin typeface="黑体"/>
                <a:cs typeface="黑体"/>
              </a:rPr>
              <a:t>Th</a:t>
            </a:r>
            <a:r>
              <a:rPr dirty="0" baseline="1182" sz="3525" spc="67" b="1">
                <a:latin typeface="黑体"/>
                <a:cs typeface="黑体"/>
              </a:rPr>
              <a:t>一个</a:t>
            </a:r>
            <a:r>
              <a:rPr dirty="0" baseline="1182" sz="3525" spc="75" b="1">
                <a:latin typeface="黑体"/>
                <a:cs typeface="黑体"/>
              </a:rPr>
              <a:t>类别标记如 </a:t>
            </a:r>
            <a:r>
              <a:rPr dirty="0" sz="2400" b="1">
                <a:latin typeface="Verdana"/>
                <a:cs typeface="Verdana"/>
              </a:rPr>
              <a:t>nu</a:t>
            </a:r>
            <a:r>
              <a:rPr dirty="0" sz="2400" spc="-5" b="1">
                <a:latin typeface="Verdana"/>
                <a:cs typeface="Verdana"/>
              </a:rPr>
              <a:t>m</a:t>
            </a:r>
            <a:r>
              <a:rPr dirty="0" baseline="1182" sz="3525" spc="75" b="1">
                <a:latin typeface="黑体"/>
                <a:cs typeface="黑体"/>
              </a:rPr>
              <a:t>，这样，</a:t>
            </a:r>
            <a:r>
              <a:rPr dirty="0" sz="2400" spc="5" b="1">
                <a:latin typeface="Verdana"/>
                <a:cs typeface="Verdana"/>
              </a:rPr>
              <a:t>3</a:t>
            </a:r>
            <a:r>
              <a:rPr dirty="0" sz="2400" spc="-5" b="1">
                <a:latin typeface="Verdana"/>
                <a:cs typeface="Verdana"/>
              </a:rPr>
              <a:t>.</a:t>
            </a:r>
            <a:r>
              <a:rPr dirty="0" sz="2400" spc="5" b="1">
                <a:latin typeface="Verdana"/>
                <a:cs typeface="Verdana"/>
              </a:rPr>
              <a:t>14</a:t>
            </a:r>
            <a:r>
              <a:rPr dirty="0" baseline="1182" sz="3525" spc="67" b="1">
                <a:latin typeface="黑体"/>
                <a:cs typeface="黑体"/>
              </a:rPr>
              <a:t>的记号就包括两部分：单词符号的 </a:t>
            </a:r>
            <a:r>
              <a:rPr dirty="0" baseline="1182" sz="3525" spc="75" b="1">
                <a:latin typeface="黑体"/>
                <a:cs typeface="黑体"/>
              </a:rPr>
              <a:t>类别标记</a:t>
            </a:r>
            <a:r>
              <a:rPr dirty="0" sz="2400" spc="-5" b="1">
                <a:latin typeface="Verdana"/>
                <a:cs typeface="Verdana"/>
              </a:rPr>
              <a:t>num</a:t>
            </a:r>
            <a:r>
              <a:rPr dirty="0" baseline="1182" sz="3525" spc="75" b="1">
                <a:latin typeface="黑体"/>
                <a:cs typeface="黑体"/>
              </a:rPr>
              <a:t>、属性值</a:t>
            </a:r>
            <a:r>
              <a:rPr dirty="0" baseline="1182" sz="3525" spc="22" b="1">
                <a:latin typeface="黑体"/>
                <a:cs typeface="黑体"/>
              </a:rPr>
              <a:t>（</a:t>
            </a:r>
            <a:r>
              <a:rPr dirty="0" sz="2400" spc="15" b="1">
                <a:latin typeface="Verdana"/>
                <a:cs typeface="Verdana"/>
              </a:rPr>
              <a:t>3.14</a:t>
            </a:r>
            <a:r>
              <a:rPr dirty="0" baseline="1182" sz="3525" spc="22" b="1">
                <a:latin typeface="黑体"/>
                <a:cs typeface="黑体"/>
              </a:rPr>
              <a:t>）</a:t>
            </a:r>
            <a:r>
              <a:rPr dirty="0" baseline="1182" sz="3525" spc="75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84788"/>
            <a:ext cx="2783205" cy="623570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4000">
                <a:solidFill>
                  <a:srgbClr val="3333FF"/>
                </a:solidFill>
                <a:latin typeface="Verdana"/>
                <a:cs typeface="Verdana"/>
              </a:rPr>
              <a:t>2.</a:t>
            </a:r>
            <a:r>
              <a:rPr dirty="0" sz="4000" spc="-75">
                <a:solidFill>
                  <a:srgbClr val="3333FF"/>
                </a:solidFill>
                <a:latin typeface="Verdana"/>
                <a:cs typeface="Verdana"/>
              </a:rPr>
              <a:t> </a:t>
            </a:r>
            <a:r>
              <a:rPr dirty="0" sz="3900" spc="90">
                <a:solidFill>
                  <a:srgbClr val="3333FF"/>
                </a:solidFill>
              </a:rPr>
              <a:t>语法分析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297561"/>
            <a:ext cx="8227059" cy="3438525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层次结构的分析</a:t>
            </a:r>
            <a:endParaRPr baseline="1010" sz="4125">
              <a:latin typeface="黑体"/>
              <a:cs typeface="黑体"/>
            </a:endParaRPr>
          </a:p>
          <a:p>
            <a:pPr marL="355600" marR="5080" indent="-342900">
              <a:lnSpc>
                <a:spcPts val="3250"/>
              </a:lnSpc>
              <a:spcBef>
                <a:spcPts val="95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把记号流按语言的语法结构层次地分组，以形成语 </a:t>
            </a:r>
            <a:r>
              <a:rPr dirty="0" sz="2750" spc="45" b="1">
                <a:latin typeface="黑体"/>
                <a:cs typeface="黑体"/>
              </a:rPr>
              <a:t>法短语。</a:t>
            </a:r>
            <a:endParaRPr sz="27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源程序的语法短语常用分析树表示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工作依据：源语言的语法规</a:t>
            </a:r>
            <a:r>
              <a:rPr dirty="0" baseline="1010" sz="4125" spc="52" b="1">
                <a:latin typeface="黑体"/>
                <a:cs typeface="黑体"/>
              </a:rPr>
              <a:t>则</a:t>
            </a:r>
            <a:endParaRPr baseline="1010" sz="4125">
              <a:latin typeface="黑体"/>
              <a:cs typeface="黑体"/>
            </a:endParaRPr>
          </a:p>
          <a:p>
            <a:pPr marL="355600" marR="6350" indent="-342900">
              <a:lnSpc>
                <a:spcPts val="3160"/>
              </a:lnSpc>
              <a:spcBef>
                <a:spcPts val="103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程序的层次结构通常由递归的规则表示，如表达</a:t>
            </a:r>
            <a:r>
              <a:rPr dirty="0" baseline="1010" sz="4125" spc="52" b="1">
                <a:latin typeface="黑体"/>
                <a:cs typeface="黑体"/>
              </a:rPr>
              <a:t>式 </a:t>
            </a:r>
            <a:r>
              <a:rPr dirty="0" sz="2750" spc="45" b="1">
                <a:latin typeface="黑体"/>
                <a:cs typeface="黑体"/>
              </a:rPr>
              <a:t>的定义如下</a:t>
            </a:r>
            <a:r>
              <a:rPr dirty="0" sz="2750" spc="35" b="1">
                <a:latin typeface="黑体"/>
                <a:cs typeface="黑体"/>
              </a:rPr>
              <a:t>：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39" y="4729988"/>
            <a:ext cx="4764405" cy="133604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769620" indent="-757555">
              <a:lnSpc>
                <a:spcPct val="100000"/>
              </a:lnSpc>
              <a:spcBef>
                <a:spcPts val="625"/>
              </a:spcBef>
              <a:buSzPct val="102127"/>
              <a:buFont typeface="Verdana"/>
              <a:buAutoNum type="arabicParenBoth"/>
              <a:tabLst>
                <a:tab pos="769620" algn="l"/>
                <a:tab pos="77025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任何一个标识符是一个表达</a:t>
            </a:r>
            <a:r>
              <a:rPr dirty="0" baseline="1182" sz="3525" spc="60" b="1">
                <a:latin typeface="黑体"/>
                <a:cs typeface="黑体"/>
              </a:rPr>
              <a:t>式</a:t>
            </a:r>
            <a:endParaRPr baseline="1182" sz="3525">
              <a:latin typeface="黑体"/>
              <a:cs typeface="黑体"/>
            </a:endParaRPr>
          </a:p>
          <a:p>
            <a:pPr marL="769620" indent="-757555">
              <a:lnSpc>
                <a:spcPct val="100000"/>
              </a:lnSpc>
              <a:spcBef>
                <a:spcPts val="530"/>
              </a:spcBef>
              <a:buSzPct val="102127"/>
              <a:buFont typeface="Verdana"/>
              <a:buAutoNum type="arabicParenBoth"/>
              <a:tabLst>
                <a:tab pos="769620" algn="l"/>
                <a:tab pos="77025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任何一个数是一个表达</a:t>
            </a:r>
            <a:r>
              <a:rPr dirty="0" baseline="1182" sz="3525" spc="60" b="1">
                <a:latin typeface="黑体"/>
                <a:cs typeface="黑体"/>
              </a:rPr>
              <a:t>式</a:t>
            </a:r>
            <a:endParaRPr baseline="1182" sz="3525">
              <a:latin typeface="黑体"/>
              <a:cs typeface="黑体"/>
            </a:endParaRPr>
          </a:p>
          <a:p>
            <a:pPr marL="561340" indent="-549275">
              <a:lnSpc>
                <a:spcPct val="100000"/>
              </a:lnSpc>
              <a:spcBef>
                <a:spcPts val="625"/>
              </a:spcBef>
              <a:buFont typeface="Verdana"/>
              <a:buAutoNum type="arabicParenBoth"/>
              <a:tabLst>
                <a:tab pos="561975" algn="l"/>
              </a:tabLst>
            </a:pP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2577" y="5674867"/>
            <a:ext cx="67551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182" sz="3525" spc="75" b="1">
                <a:latin typeface="黑体"/>
                <a:cs typeface="黑体"/>
              </a:rPr>
              <a:t>如果</a:t>
            </a:r>
            <a:r>
              <a:rPr dirty="0" sz="2400" spc="-5" b="1">
                <a:latin typeface="Verdana"/>
                <a:cs typeface="Verdana"/>
              </a:rPr>
              <a:t>expr</a:t>
            </a:r>
            <a:r>
              <a:rPr dirty="0" baseline="-17361" sz="2400" spc="-7" b="1">
                <a:latin typeface="Verdana"/>
                <a:cs typeface="Verdana"/>
              </a:rPr>
              <a:t>1</a:t>
            </a:r>
            <a:r>
              <a:rPr dirty="0" baseline="1182" sz="3525" spc="75" b="1">
                <a:latin typeface="黑体"/>
                <a:cs typeface="黑体"/>
              </a:rPr>
              <a:t>和</a:t>
            </a:r>
            <a:r>
              <a:rPr dirty="0" sz="2400" spc="-5" b="1">
                <a:latin typeface="Verdana"/>
                <a:cs typeface="Verdana"/>
              </a:rPr>
              <a:t>expr</a:t>
            </a:r>
            <a:r>
              <a:rPr dirty="0" baseline="-17361" sz="2400" spc="-7" b="1">
                <a:latin typeface="Verdana"/>
                <a:cs typeface="Verdana"/>
              </a:rPr>
              <a:t>2</a:t>
            </a:r>
            <a:r>
              <a:rPr dirty="0" baseline="1182" sz="3525" spc="75" b="1">
                <a:latin typeface="黑体"/>
                <a:cs typeface="黑体"/>
              </a:rPr>
              <a:t>是表达式</a:t>
            </a:r>
            <a:r>
              <a:rPr dirty="0" baseline="1182" sz="3525" b="1">
                <a:latin typeface="黑体"/>
                <a:cs typeface="黑体"/>
              </a:rPr>
              <a:t>，</a:t>
            </a:r>
            <a:r>
              <a:rPr dirty="0" sz="2400" b="1">
                <a:latin typeface="Verdana"/>
                <a:cs typeface="Verdana"/>
              </a:rPr>
              <a:t>expr</a:t>
            </a:r>
            <a:r>
              <a:rPr dirty="0" baseline="-17361" sz="2400" b="1">
                <a:latin typeface="Verdana"/>
                <a:cs typeface="Verdana"/>
              </a:rPr>
              <a:t>1</a:t>
            </a:r>
            <a:r>
              <a:rPr dirty="0" sz="2400" b="1">
                <a:latin typeface="Verdana"/>
                <a:cs typeface="Verdana"/>
              </a:rPr>
              <a:t>+expr</a:t>
            </a:r>
            <a:r>
              <a:rPr dirty="0" baseline="-17361" sz="2400" b="1">
                <a:latin typeface="Verdana"/>
                <a:cs typeface="Verdana"/>
              </a:rPr>
              <a:t>2</a:t>
            </a:r>
            <a:r>
              <a:rPr dirty="0" baseline="1182" sz="3525" spc="60" b="1">
                <a:latin typeface="黑体"/>
                <a:cs typeface="黑体"/>
              </a:rPr>
              <a:t>、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1089" y="6040628"/>
            <a:ext cx="5818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Verdana"/>
                <a:cs typeface="Verdana"/>
              </a:rPr>
              <a:t>expr</a:t>
            </a:r>
            <a:r>
              <a:rPr dirty="0" baseline="-17361" sz="2400" spc="-7" b="1">
                <a:latin typeface="Verdana"/>
                <a:cs typeface="Verdana"/>
              </a:rPr>
              <a:t>1</a:t>
            </a:r>
            <a:r>
              <a:rPr dirty="0" sz="2400" spc="-5" b="1">
                <a:latin typeface="Verdana"/>
                <a:cs typeface="Verdana"/>
              </a:rPr>
              <a:t>*expr</a:t>
            </a:r>
            <a:r>
              <a:rPr dirty="0" baseline="-17361" sz="2400" spc="-7" b="1">
                <a:latin typeface="Verdana"/>
                <a:cs typeface="Verdana"/>
              </a:rPr>
              <a:t>2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spc="-5" b="1">
                <a:latin typeface="Verdana"/>
                <a:cs typeface="Verdana"/>
              </a:rPr>
              <a:t>(expr</a:t>
            </a:r>
            <a:r>
              <a:rPr dirty="0" baseline="-17361" sz="2400" spc="-7" b="1">
                <a:latin typeface="Verdana"/>
                <a:cs typeface="Verdana"/>
              </a:rPr>
              <a:t>1</a:t>
            </a:r>
            <a:r>
              <a:rPr dirty="0" sz="2400" spc="-5" b="1">
                <a:latin typeface="Verdana"/>
                <a:cs typeface="Verdana"/>
              </a:rPr>
              <a:t>)</a:t>
            </a:r>
            <a:r>
              <a:rPr dirty="0" baseline="1182" sz="3525" spc="75" b="1">
                <a:latin typeface="黑体"/>
                <a:cs typeface="黑体"/>
              </a:rPr>
              <a:t>也都是表达式。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70414"/>
            <a:ext cx="6972934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40"/>
              <a:t>total:=total+rate*4</a:t>
            </a:r>
            <a:r>
              <a:rPr dirty="0" sz="3900" spc="45"/>
              <a:t> </a:t>
            </a:r>
            <a:r>
              <a:rPr dirty="0" sz="3500" spc="95">
                <a:solidFill>
                  <a:srgbClr val="3333FF"/>
                </a:solidFill>
              </a:rPr>
              <a:t>的分析树</a:t>
            </a:r>
            <a:endParaRPr sz="3500"/>
          </a:p>
        </p:txBody>
      </p:sp>
      <p:sp>
        <p:nvSpPr>
          <p:cNvPr id="5" name="object 5"/>
          <p:cNvSpPr/>
          <p:nvPr/>
        </p:nvSpPr>
        <p:spPr>
          <a:xfrm>
            <a:off x="1552093" y="1243464"/>
            <a:ext cx="5455612" cy="5030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32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86690"/>
            <a:ext cx="323723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3333FF"/>
                </a:solidFill>
              </a:rPr>
              <a:t>语句的递归定义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307340" y="1173987"/>
            <a:ext cx="7710805" cy="338772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如果</a:t>
            </a:r>
            <a:r>
              <a:rPr dirty="0" sz="2800" b="1">
                <a:latin typeface="Verdana"/>
                <a:cs typeface="Verdana"/>
              </a:rPr>
              <a:t>id</a:t>
            </a:r>
            <a:r>
              <a:rPr dirty="0" baseline="1010" sz="4125" spc="67" b="1">
                <a:latin typeface="黑体"/>
                <a:cs typeface="黑体"/>
              </a:rPr>
              <a:t>是一个标识符</a:t>
            </a:r>
            <a:r>
              <a:rPr dirty="0" baseline="1010" sz="4125" spc="7" b="1">
                <a:latin typeface="黑体"/>
                <a:cs typeface="黑体"/>
              </a:rPr>
              <a:t>，</a:t>
            </a:r>
            <a:r>
              <a:rPr dirty="0" sz="2800" spc="5" b="1">
                <a:latin typeface="Verdana"/>
                <a:cs typeface="Verdana"/>
              </a:rPr>
              <a:t>expr</a:t>
            </a:r>
            <a:r>
              <a:rPr dirty="0" baseline="1010" sz="4125" spc="67" b="1">
                <a:latin typeface="黑体"/>
                <a:cs typeface="黑体"/>
              </a:rPr>
              <a:t>是一个表达式，</a:t>
            </a:r>
            <a:r>
              <a:rPr dirty="0" baseline="1010" sz="4125" spc="52" b="1">
                <a:latin typeface="黑体"/>
                <a:cs typeface="黑体"/>
              </a:rPr>
              <a:t>则</a:t>
            </a:r>
            <a:endParaRPr baseline="1010" sz="41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  <a:tabLst>
                <a:tab pos="2436495" algn="l"/>
              </a:tabLst>
            </a:pPr>
            <a:r>
              <a:rPr dirty="0" sz="2800" b="1">
                <a:latin typeface="Verdana"/>
                <a:cs typeface="Verdana"/>
              </a:rPr>
              <a:t>id:=expr	</a:t>
            </a:r>
            <a:r>
              <a:rPr dirty="0" baseline="1010" sz="4125" spc="67" b="1">
                <a:latin typeface="黑体"/>
                <a:cs typeface="黑体"/>
              </a:rPr>
              <a:t>是一个语句</a:t>
            </a:r>
            <a:r>
              <a:rPr dirty="0" baseline="1010" sz="4125" spc="52" b="1">
                <a:latin typeface="黑体"/>
                <a:cs typeface="黑体"/>
              </a:rPr>
              <a:t>。</a:t>
            </a:r>
            <a:endParaRPr baseline="1010" sz="4125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如果</a:t>
            </a:r>
            <a:r>
              <a:rPr dirty="0" sz="2800" b="1">
                <a:latin typeface="Verdana"/>
                <a:cs typeface="Verdana"/>
              </a:rPr>
              <a:t>expr</a:t>
            </a:r>
            <a:r>
              <a:rPr dirty="0" baseline="1010" sz="4125" spc="67" b="1">
                <a:latin typeface="黑体"/>
                <a:cs typeface="黑体"/>
              </a:rPr>
              <a:t>是表达式</a:t>
            </a:r>
            <a:r>
              <a:rPr dirty="0" baseline="1010" sz="4125" spc="7" b="1">
                <a:latin typeface="黑体"/>
                <a:cs typeface="黑体"/>
              </a:rPr>
              <a:t>，</a:t>
            </a:r>
            <a:r>
              <a:rPr dirty="0" sz="2800" spc="5" b="1">
                <a:latin typeface="Verdana"/>
                <a:cs typeface="Verdana"/>
              </a:rPr>
              <a:t>stmt</a:t>
            </a:r>
            <a:r>
              <a:rPr dirty="0" baseline="1010" sz="4125" spc="67" b="1">
                <a:latin typeface="黑体"/>
                <a:cs typeface="黑体"/>
              </a:rPr>
              <a:t>是语句，</a:t>
            </a:r>
            <a:r>
              <a:rPr dirty="0" baseline="1010" sz="4125" spc="52" b="1">
                <a:latin typeface="黑体"/>
                <a:cs typeface="黑体"/>
              </a:rPr>
              <a:t>则</a:t>
            </a:r>
            <a:endParaRPr baseline="1010" sz="41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745"/>
              </a:spcBef>
            </a:pPr>
            <a:r>
              <a:rPr dirty="0" sz="2800" b="1">
                <a:latin typeface="Verdana"/>
                <a:cs typeface="Verdana"/>
              </a:rPr>
              <a:t>while </a:t>
            </a:r>
            <a:r>
              <a:rPr dirty="0" sz="2800" spc="-5" b="1">
                <a:latin typeface="Verdana"/>
                <a:cs typeface="Verdana"/>
              </a:rPr>
              <a:t>(expr)</a:t>
            </a:r>
            <a:r>
              <a:rPr dirty="0" sz="2800" spc="5" b="1">
                <a:latin typeface="Verdana"/>
                <a:cs typeface="Verdana"/>
              </a:rPr>
              <a:t> </a:t>
            </a:r>
            <a:r>
              <a:rPr dirty="0" sz="2800" b="1">
                <a:latin typeface="Verdana"/>
                <a:cs typeface="Verdana"/>
              </a:rPr>
              <a:t>do</a:t>
            </a:r>
            <a:r>
              <a:rPr dirty="0" sz="2800" spc="-5" b="1">
                <a:latin typeface="Verdana"/>
                <a:cs typeface="Verdana"/>
              </a:rPr>
              <a:t> stmt</a:t>
            </a:r>
            <a:r>
              <a:rPr dirty="0" sz="2800" spc="5" b="1">
                <a:latin typeface="Verdana"/>
                <a:cs typeface="Verdana"/>
              </a:rPr>
              <a:t> </a:t>
            </a:r>
            <a:r>
              <a:rPr dirty="0" baseline="1010" sz="4125" spc="67" b="1">
                <a:latin typeface="黑体"/>
                <a:cs typeface="黑体"/>
              </a:rPr>
              <a:t>是语</a:t>
            </a:r>
            <a:r>
              <a:rPr dirty="0" baseline="1010" sz="4125" spc="52" b="1">
                <a:latin typeface="黑体"/>
                <a:cs typeface="黑体"/>
              </a:rPr>
              <a:t>句</a:t>
            </a:r>
            <a:endParaRPr baseline="1010" sz="4125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tabLst>
                <a:tab pos="4458970" algn="l"/>
              </a:tabLst>
            </a:pPr>
            <a:r>
              <a:rPr dirty="0" sz="2800" b="1">
                <a:latin typeface="Verdana"/>
                <a:cs typeface="Verdana"/>
              </a:rPr>
              <a:t>if </a:t>
            </a:r>
            <a:r>
              <a:rPr dirty="0" sz="2800" spc="-5" b="1">
                <a:latin typeface="Verdana"/>
                <a:cs typeface="Verdana"/>
              </a:rPr>
              <a:t>(expr)</a:t>
            </a:r>
            <a:r>
              <a:rPr dirty="0" sz="2800" spc="30" b="1">
                <a:latin typeface="Verdana"/>
                <a:cs typeface="Verdana"/>
              </a:rPr>
              <a:t> </a:t>
            </a:r>
            <a:r>
              <a:rPr dirty="0" sz="2800" b="1">
                <a:latin typeface="Verdana"/>
                <a:cs typeface="Verdana"/>
              </a:rPr>
              <a:t>then</a:t>
            </a:r>
            <a:r>
              <a:rPr dirty="0" sz="2800" spc="20" b="1">
                <a:latin typeface="Verdana"/>
                <a:cs typeface="Verdana"/>
              </a:rPr>
              <a:t> </a:t>
            </a:r>
            <a:r>
              <a:rPr dirty="0" sz="2800" spc="-5" b="1">
                <a:latin typeface="Verdana"/>
                <a:cs typeface="Verdana"/>
              </a:rPr>
              <a:t>stmt	</a:t>
            </a:r>
            <a:r>
              <a:rPr dirty="0" baseline="1010" sz="4125" spc="67" b="1">
                <a:latin typeface="黑体"/>
                <a:cs typeface="黑体"/>
              </a:rPr>
              <a:t>是语句</a:t>
            </a:r>
            <a:r>
              <a:rPr dirty="0" baseline="1010" sz="4125" spc="52" b="1">
                <a:latin typeface="黑体"/>
                <a:cs typeface="黑体"/>
              </a:rPr>
              <a:t>。</a:t>
            </a:r>
            <a:endParaRPr baseline="1010" sz="41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283083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35">
                <a:solidFill>
                  <a:srgbClr val="3333FF"/>
                </a:solidFill>
              </a:rPr>
              <a:t>3.</a:t>
            </a:r>
            <a:r>
              <a:rPr dirty="0" sz="3900" spc="-15">
                <a:solidFill>
                  <a:srgbClr val="3333FF"/>
                </a:solidFill>
              </a:rPr>
              <a:t> </a:t>
            </a:r>
            <a:r>
              <a:rPr dirty="0" sz="3900" spc="90">
                <a:solidFill>
                  <a:srgbClr val="3333FF"/>
                </a:solidFill>
              </a:rPr>
              <a:t>语义分析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307340" y="1184785"/>
            <a:ext cx="8121650" cy="389890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对语句的意义进行检查分析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收集类型等必要信息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用语法分析确定的层次结构表示各语法成</a:t>
            </a:r>
            <a:r>
              <a:rPr dirty="0" baseline="1010" sz="4125" spc="52" b="1">
                <a:latin typeface="黑体"/>
                <a:cs typeface="黑体"/>
              </a:rPr>
              <a:t>份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工作依据：源语言的语义规</a:t>
            </a:r>
            <a:r>
              <a:rPr dirty="0" baseline="1010" sz="4125" spc="52" b="1">
                <a:latin typeface="黑体"/>
                <a:cs typeface="黑体"/>
              </a:rPr>
              <a:t>则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一个重要任务：类型检查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8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根据规则检查每个运算符及其运算对象是否符合要求；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数组的下标是否合法</a:t>
            </a:r>
            <a:r>
              <a:rPr dirty="0" baseline="1182" sz="3525" spc="60" b="1">
                <a:latin typeface="黑体"/>
                <a:cs typeface="黑体"/>
              </a:rPr>
              <a:t>；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过程调用时，形参与实参个数、类型是否匹配</a:t>
            </a:r>
            <a:r>
              <a:rPr dirty="0" baseline="1182" sz="3525" spc="60" b="1">
                <a:latin typeface="黑体"/>
                <a:cs typeface="黑体"/>
              </a:rPr>
              <a:t>等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40" y="316634"/>
            <a:ext cx="6718300" cy="111252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100" spc="95">
                <a:solidFill>
                  <a:srgbClr val="3333FF"/>
                </a:solidFill>
              </a:rPr>
              <a:t>赋值语</a:t>
            </a:r>
            <a:r>
              <a:rPr dirty="0" sz="3100" spc="85">
                <a:solidFill>
                  <a:srgbClr val="3333FF"/>
                </a:solidFill>
              </a:rPr>
              <a:t>句</a:t>
            </a:r>
            <a:r>
              <a:rPr dirty="0" sz="3100" spc="60">
                <a:solidFill>
                  <a:srgbClr val="3333FF"/>
                </a:solidFill>
              </a:rPr>
              <a:t> </a:t>
            </a:r>
            <a:r>
              <a:rPr dirty="0" sz="3900" spc="40"/>
              <a:t>total:=total+rate*4</a:t>
            </a:r>
            <a:endParaRPr sz="3900"/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100" spc="95">
                <a:solidFill>
                  <a:srgbClr val="3333FF"/>
                </a:solidFill>
              </a:rPr>
              <a:t>插入转换符的语法树</a:t>
            </a:r>
            <a:endParaRPr sz="3100"/>
          </a:p>
        </p:txBody>
      </p:sp>
      <p:sp>
        <p:nvSpPr>
          <p:cNvPr id="5" name="object 5"/>
          <p:cNvSpPr/>
          <p:nvPr/>
        </p:nvSpPr>
        <p:spPr>
          <a:xfrm>
            <a:off x="2544926" y="1870809"/>
            <a:ext cx="3542807" cy="43971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32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2915" y="186126"/>
            <a:ext cx="7900034" cy="4438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50" spc="20"/>
              <a:t>total:=total+rate*4</a:t>
            </a:r>
            <a:r>
              <a:rPr dirty="0" sz="2750" spc="50"/>
              <a:t> </a:t>
            </a:r>
            <a:r>
              <a:rPr dirty="0" sz="2750" spc="45">
                <a:solidFill>
                  <a:srgbClr val="3333FF"/>
                </a:solidFill>
              </a:rPr>
              <a:t>的各分析步骤及其中间结果</a:t>
            </a:r>
            <a:endParaRPr sz="2750"/>
          </a:p>
        </p:txBody>
      </p:sp>
      <p:sp>
        <p:nvSpPr>
          <p:cNvPr id="5" name="object 5"/>
          <p:cNvSpPr txBox="1"/>
          <p:nvPr/>
        </p:nvSpPr>
        <p:spPr>
          <a:xfrm>
            <a:off x="3344862" y="851915"/>
            <a:ext cx="14605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total:=total+rate*4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76885" y="1268412"/>
            <a:ext cx="2540" cy="158115"/>
          </a:xfrm>
          <a:custGeom>
            <a:avLst/>
            <a:gdLst/>
            <a:ahLst/>
            <a:cxnLst/>
            <a:rect l="l" t="t" r="r" b="b"/>
            <a:pathLst>
              <a:path w="2539" h="158115">
                <a:moveTo>
                  <a:pt x="1019" y="-7937"/>
                </a:moveTo>
                <a:lnTo>
                  <a:pt x="1019" y="165990"/>
                </a:lnTo>
              </a:path>
            </a:pathLst>
          </a:custGeom>
          <a:ln w="179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02012" y="1519773"/>
            <a:ext cx="1317625" cy="310515"/>
          </a:xfrm>
          <a:prstGeom prst="rect">
            <a:avLst/>
          </a:prstGeom>
          <a:solidFill>
            <a:srgbClr val="FFFF66"/>
          </a:solidFill>
          <a:ln w="15875">
            <a:solidFill>
              <a:srgbClr val="000000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marL="356235">
              <a:lnSpc>
                <a:spcPct val="100000"/>
              </a:lnSpc>
              <a:spcBef>
                <a:spcPts val="575"/>
              </a:spcBef>
            </a:pPr>
            <a:r>
              <a:rPr dirty="0" sz="1400">
                <a:latin typeface="宋体"/>
                <a:cs typeface="宋体"/>
              </a:rPr>
              <a:t>词法分析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17757" y="1399805"/>
            <a:ext cx="118256" cy="91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17757" y="1846985"/>
            <a:ext cx="118256" cy="232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56676" y="2393950"/>
            <a:ext cx="2540" cy="160020"/>
          </a:xfrm>
          <a:custGeom>
            <a:avLst/>
            <a:gdLst/>
            <a:ahLst/>
            <a:cxnLst/>
            <a:rect l="l" t="t" r="r" b="b"/>
            <a:pathLst>
              <a:path w="2539" h="160019">
                <a:moveTo>
                  <a:pt x="989" y="-7937"/>
                </a:moveTo>
                <a:lnTo>
                  <a:pt x="989" y="167520"/>
                </a:lnTo>
              </a:path>
            </a:pathLst>
          </a:custGeom>
          <a:ln w="178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402012" y="2646622"/>
            <a:ext cx="1278255" cy="309880"/>
          </a:xfrm>
          <a:prstGeom prst="rect">
            <a:avLst/>
          </a:prstGeom>
          <a:solidFill>
            <a:srgbClr val="FFFF66"/>
          </a:solidFill>
          <a:ln w="15875">
            <a:solidFill>
              <a:srgbClr val="000000"/>
            </a:solidFill>
          </a:ln>
        </p:spPr>
        <p:txBody>
          <a:bodyPr wrap="square" lIns="0" tIns="74295" rIns="0" bIns="0" rtlCol="0" vert="horz">
            <a:spAutoFit/>
          </a:bodyPr>
          <a:lstStyle/>
          <a:p>
            <a:pPr marL="250825">
              <a:lnSpc>
                <a:spcPct val="100000"/>
              </a:lnSpc>
              <a:spcBef>
                <a:spcPts val="585"/>
              </a:spcBef>
            </a:pPr>
            <a:r>
              <a:rPr dirty="0" sz="1400">
                <a:latin typeface="宋体"/>
                <a:cs typeface="宋体"/>
              </a:rPr>
              <a:t>语法分析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99317" y="2526935"/>
            <a:ext cx="114714" cy="911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99317" y="2974949"/>
            <a:ext cx="114714" cy="230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438650" y="4040123"/>
            <a:ext cx="3206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15" b="1">
                <a:latin typeface="Times New Roman"/>
                <a:cs typeface="Times New Roman"/>
              </a:rPr>
              <a:t>id</a:t>
            </a:r>
            <a:r>
              <a:rPr dirty="0" baseline="-19841" sz="2100" spc="22" b="1">
                <a:latin typeface="Times New Roman"/>
                <a:cs typeface="Times New Roman"/>
              </a:rPr>
              <a:t>2</a:t>
            </a:r>
            <a:endParaRPr baseline="-19841" sz="2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92750" y="4040123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49700" y="3244596"/>
            <a:ext cx="1854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:=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09950" y="3549396"/>
            <a:ext cx="3194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10" b="1">
                <a:latin typeface="Times New Roman"/>
                <a:cs typeface="Times New Roman"/>
              </a:rPr>
              <a:t>id</a:t>
            </a:r>
            <a:r>
              <a:rPr dirty="0" baseline="-19841" sz="2100" spc="15" b="1">
                <a:latin typeface="Times New Roman"/>
                <a:cs typeface="Times New Roman"/>
              </a:rPr>
              <a:t>1</a:t>
            </a:r>
            <a:endParaRPr baseline="-19841" sz="2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64050" y="3549396"/>
            <a:ext cx="1270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+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24300" y="3796284"/>
            <a:ext cx="3206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15" b="1">
                <a:latin typeface="Times New Roman"/>
                <a:cs typeface="Times New Roman"/>
              </a:rPr>
              <a:t>id</a:t>
            </a:r>
            <a:r>
              <a:rPr dirty="0" baseline="-19841" sz="2100" spc="22" b="1">
                <a:latin typeface="Times New Roman"/>
                <a:cs typeface="Times New Roman"/>
              </a:rPr>
              <a:t>1</a:t>
            </a:r>
            <a:endParaRPr baseline="-19841" sz="2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79987" y="3796284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*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05225" y="3438525"/>
            <a:ext cx="257175" cy="123825"/>
          </a:xfrm>
          <a:custGeom>
            <a:avLst/>
            <a:gdLst/>
            <a:ahLst/>
            <a:cxnLst/>
            <a:rect l="l" t="t" r="r" b="b"/>
            <a:pathLst>
              <a:path w="257175" h="123825">
                <a:moveTo>
                  <a:pt x="257175" y="0"/>
                </a:moveTo>
                <a:lnTo>
                  <a:pt x="0" y="123825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33850" y="3438525"/>
            <a:ext cx="342900" cy="123825"/>
          </a:xfrm>
          <a:custGeom>
            <a:avLst/>
            <a:gdLst/>
            <a:ahLst/>
            <a:cxnLst/>
            <a:rect l="l" t="t" r="r" b="b"/>
            <a:pathLst>
              <a:path w="342900" h="123825">
                <a:moveTo>
                  <a:pt x="0" y="0"/>
                </a:moveTo>
                <a:lnTo>
                  <a:pt x="342900" y="123825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219575" y="3683000"/>
            <a:ext cx="257175" cy="125730"/>
          </a:xfrm>
          <a:custGeom>
            <a:avLst/>
            <a:gdLst/>
            <a:ahLst/>
            <a:cxnLst/>
            <a:rect l="l" t="t" r="r" b="b"/>
            <a:pathLst>
              <a:path w="257175" h="125729">
                <a:moveTo>
                  <a:pt x="257175" y="0"/>
                </a:moveTo>
                <a:lnTo>
                  <a:pt x="0" y="125412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648200" y="3683000"/>
            <a:ext cx="344805" cy="125730"/>
          </a:xfrm>
          <a:custGeom>
            <a:avLst/>
            <a:gdLst/>
            <a:ahLst/>
            <a:cxnLst/>
            <a:rect l="l" t="t" r="r" b="b"/>
            <a:pathLst>
              <a:path w="344804" h="125729">
                <a:moveTo>
                  <a:pt x="0" y="0"/>
                </a:moveTo>
                <a:lnTo>
                  <a:pt x="344487" y="125412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733924" y="3929062"/>
            <a:ext cx="259079" cy="123825"/>
          </a:xfrm>
          <a:custGeom>
            <a:avLst/>
            <a:gdLst/>
            <a:ahLst/>
            <a:cxnLst/>
            <a:rect l="l" t="t" r="r" b="b"/>
            <a:pathLst>
              <a:path w="259079" h="123825">
                <a:moveTo>
                  <a:pt x="258762" y="0"/>
                </a:moveTo>
                <a:lnTo>
                  <a:pt x="0" y="123825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160962" y="3929062"/>
            <a:ext cx="344805" cy="123825"/>
          </a:xfrm>
          <a:custGeom>
            <a:avLst/>
            <a:gdLst/>
            <a:ahLst/>
            <a:cxnLst/>
            <a:rect l="l" t="t" r="r" b="b"/>
            <a:pathLst>
              <a:path w="344804" h="123825">
                <a:moveTo>
                  <a:pt x="0" y="0"/>
                </a:moveTo>
                <a:lnTo>
                  <a:pt x="344487" y="123825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033520" y="4194175"/>
            <a:ext cx="2540" cy="160655"/>
          </a:xfrm>
          <a:custGeom>
            <a:avLst/>
            <a:gdLst/>
            <a:ahLst/>
            <a:cxnLst/>
            <a:rect l="l" t="t" r="r" b="b"/>
            <a:pathLst>
              <a:path w="2539" h="160654">
                <a:moveTo>
                  <a:pt x="1049" y="-7937"/>
                </a:moveTo>
                <a:lnTo>
                  <a:pt x="1049" y="168144"/>
                </a:lnTo>
              </a:path>
            </a:pathLst>
          </a:custGeom>
          <a:ln w="179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357562" y="4445929"/>
            <a:ext cx="1358265" cy="311150"/>
          </a:xfrm>
          <a:prstGeom prst="rect">
            <a:avLst/>
          </a:prstGeom>
          <a:solidFill>
            <a:srgbClr val="FFFF66"/>
          </a:solidFill>
          <a:ln w="15875">
            <a:solidFill>
              <a:srgbClr val="000000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marL="347980">
              <a:lnSpc>
                <a:spcPct val="100000"/>
              </a:lnSpc>
              <a:spcBef>
                <a:spcPts val="575"/>
              </a:spcBef>
            </a:pPr>
            <a:r>
              <a:rPr dirty="0" sz="1400">
                <a:latin typeface="宋体"/>
                <a:cs typeface="宋体"/>
              </a:rPr>
              <a:t>语义分析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972641" y="4327681"/>
            <a:ext cx="121756" cy="896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972641" y="4775572"/>
            <a:ext cx="121756" cy="2329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814762" y="5085588"/>
            <a:ext cx="1854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:=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75012" y="5393435"/>
            <a:ext cx="3194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10" b="1">
                <a:latin typeface="Times New Roman"/>
                <a:cs typeface="Times New Roman"/>
              </a:rPr>
              <a:t>id</a:t>
            </a:r>
            <a:r>
              <a:rPr dirty="0" baseline="-19841" sz="2100" spc="15" b="1">
                <a:latin typeface="Times New Roman"/>
                <a:cs typeface="Times New Roman"/>
              </a:rPr>
              <a:t>1</a:t>
            </a:r>
            <a:endParaRPr baseline="-19841" sz="21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29112" y="5393435"/>
            <a:ext cx="1270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+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89362" y="5640323"/>
            <a:ext cx="3206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15" b="1">
                <a:latin typeface="Times New Roman"/>
                <a:cs typeface="Times New Roman"/>
              </a:rPr>
              <a:t>id</a:t>
            </a:r>
            <a:r>
              <a:rPr dirty="0" baseline="-19841" sz="2100" spc="22" b="1">
                <a:latin typeface="Times New Roman"/>
                <a:cs typeface="Times New Roman"/>
              </a:rPr>
              <a:t>1</a:t>
            </a:r>
            <a:endParaRPr baseline="-19841" sz="21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45050" y="5640323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*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03712" y="5884164"/>
            <a:ext cx="3206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15" b="1">
                <a:latin typeface="Times New Roman"/>
                <a:cs typeface="Times New Roman"/>
              </a:rPr>
              <a:t>id</a:t>
            </a:r>
            <a:r>
              <a:rPr dirty="0" baseline="-19841" sz="2100" spc="22" b="1">
                <a:latin typeface="Times New Roman"/>
                <a:cs typeface="Times New Roman"/>
              </a:rPr>
              <a:t>2</a:t>
            </a:r>
            <a:endParaRPr baseline="-19841" sz="21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102225" y="5884164"/>
            <a:ext cx="6737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intt</a:t>
            </a:r>
            <a:r>
              <a:rPr dirty="0" sz="1400" b="1">
                <a:latin typeface="Times New Roman"/>
                <a:cs typeface="Times New Roman"/>
              </a:rPr>
              <a:t>o</a:t>
            </a:r>
            <a:r>
              <a:rPr dirty="0" sz="1400" spc="-25" b="1">
                <a:latin typeface="Times New Roman"/>
                <a:cs typeface="Times New Roman"/>
              </a:rPr>
              <a:t>r</a:t>
            </a:r>
            <a:r>
              <a:rPr dirty="0" sz="1400" b="1">
                <a:latin typeface="Times New Roman"/>
                <a:cs typeface="Times New Roman"/>
              </a:rPr>
              <a:t>eal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570287" y="5283201"/>
            <a:ext cx="257175" cy="122555"/>
          </a:xfrm>
          <a:custGeom>
            <a:avLst/>
            <a:gdLst/>
            <a:ahLst/>
            <a:cxnLst/>
            <a:rect l="l" t="t" r="r" b="b"/>
            <a:pathLst>
              <a:path w="257175" h="122554">
                <a:moveTo>
                  <a:pt x="257175" y="0"/>
                </a:moveTo>
                <a:lnTo>
                  <a:pt x="0" y="12223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998912" y="5283201"/>
            <a:ext cx="342900" cy="122555"/>
          </a:xfrm>
          <a:custGeom>
            <a:avLst/>
            <a:gdLst/>
            <a:ahLst/>
            <a:cxnLst/>
            <a:rect l="l" t="t" r="r" b="b"/>
            <a:pathLst>
              <a:path w="342900" h="122554">
                <a:moveTo>
                  <a:pt x="0" y="0"/>
                </a:moveTo>
                <a:lnTo>
                  <a:pt x="342900" y="12223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084637" y="5527676"/>
            <a:ext cx="257175" cy="123825"/>
          </a:xfrm>
          <a:custGeom>
            <a:avLst/>
            <a:gdLst/>
            <a:ahLst/>
            <a:cxnLst/>
            <a:rect l="l" t="t" r="r" b="b"/>
            <a:pathLst>
              <a:path w="257175" h="123825">
                <a:moveTo>
                  <a:pt x="257175" y="0"/>
                </a:moveTo>
                <a:lnTo>
                  <a:pt x="0" y="123825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13262" y="5527676"/>
            <a:ext cx="344805" cy="123825"/>
          </a:xfrm>
          <a:custGeom>
            <a:avLst/>
            <a:gdLst/>
            <a:ahLst/>
            <a:cxnLst/>
            <a:rect l="l" t="t" r="r" b="b"/>
            <a:pathLst>
              <a:path w="344804" h="123825">
                <a:moveTo>
                  <a:pt x="0" y="0"/>
                </a:moveTo>
                <a:lnTo>
                  <a:pt x="344488" y="123825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598988" y="5773737"/>
            <a:ext cx="259079" cy="122555"/>
          </a:xfrm>
          <a:custGeom>
            <a:avLst/>
            <a:gdLst/>
            <a:ahLst/>
            <a:cxnLst/>
            <a:rect l="l" t="t" r="r" b="b"/>
            <a:pathLst>
              <a:path w="259079" h="122554">
                <a:moveTo>
                  <a:pt x="258763" y="0"/>
                </a:moveTo>
                <a:lnTo>
                  <a:pt x="0" y="12223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026025" y="5773737"/>
            <a:ext cx="344805" cy="122555"/>
          </a:xfrm>
          <a:custGeom>
            <a:avLst/>
            <a:gdLst/>
            <a:ahLst/>
            <a:cxnLst/>
            <a:rect l="l" t="t" r="r" b="b"/>
            <a:pathLst>
              <a:path w="344804" h="122554">
                <a:moveTo>
                  <a:pt x="0" y="0"/>
                </a:moveTo>
                <a:lnTo>
                  <a:pt x="344488" y="12223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5357812" y="6313932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456237" y="6076951"/>
            <a:ext cx="1905" cy="190500"/>
          </a:xfrm>
          <a:custGeom>
            <a:avLst/>
            <a:gdLst/>
            <a:ahLst/>
            <a:cxnLst/>
            <a:rect l="l" t="t" r="r" b="b"/>
            <a:pathLst>
              <a:path w="1904" h="190500">
                <a:moveTo>
                  <a:pt x="0" y="0"/>
                </a:moveTo>
                <a:lnTo>
                  <a:pt x="1588" y="19050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451302" y="2110740"/>
            <a:ext cx="11353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id</a:t>
            </a:r>
            <a:r>
              <a:rPr dirty="0" baseline="-18518" sz="1350" spc="-7" b="1">
                <a:latin typeface="Times New Roman"/>
                <a:cs typeface="Times New Roman"/>
              </a:rPr>
              <a:t>1</a:t>
            </a:r>
            <a:r>
              <a:rPr dirty="0" sz="1400" spc="-5" b="1">
                <a:latin typeface="Times New Roman"/>
                <a:cs typeface="Times New Roman"/>
              </a:rPr>
              <a:t>:=id</a:t>
            </a:r>
            <a:r>
              <a:rPr dirty="0" baseline="-18518" sz="1350" spc="-7" b="1">
                <a:latin typeface="Times New Roman"/>
                <a:cs typeface="Times New Roman"/>
              </a:rPr>
              <a:t>1</a:t>
            </a:r>
            <a:r>
              <a:rPr dirty="0" sz="1400" spc="-5" b="1">
                <a:latin typeface="Times New Roman"/>
                <a:cs typeface="Times New Roman"/>
              </a:rPr>
              <a:t>+id</a:t>
            </a:r>
            <a:r>
              <a:rPr dirty="0" baseline="-18518" sz="1350" spc="-7" b="1">
                <a:latin typeface="Times New Roman"/>
                <a:cs typeface="Times New Roman"/>
              </a:rPr>
              <a:t>2</a:t>
            </a:r>
            <a:r>
              <a:rPr dirty="0" sz="1400" spc="-5" b="1">
                <a:latin typeface="Times New Roman"/>
                <a:cs typeface="Times New Roman"/>
              </a:rPr>
              <a:t>*4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32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308292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二、综合阶段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307340" y="1272400"/>
            <a:ext cx="8582660" cy="312166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355600" marR="5080" indent="-342900">
              <a:lnSpc>
                <a:spcPct val="100899"/>
              </a:lnSpc>
              <a:spcBef>
                <a:spcPts val="6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任务：根据所制定的源语言到目标语言的对应关系</a:t>
            </a:r>
            <a:r>
              <a:rPr dirty="0" baseline="1010" sz="4125" spc="52" b="1">
                <a:latin typeface="黑体"/>
                <a:cs typeface="黑体"/>
              </a:rPr>
              <a:t>，  </a:t>
            </a:r>
            <a:r>
              <a:rPr dirty="0" sz="2750" spc="45" b="1">
                <a:latin typeface="黑体"/>
                <a:cs typeface="黑体"/>
              </a:rPr>
              <a:t>对分析阶段所产</a:t>
            </a:r>
            <a:r>
              <a:rPr dirty="0" sz="2750" spc="25" b="1">
                <a:latin typeface="黑体"/>
                <a:cs typeface="黑体"/>
              </a:rPr>
              <a:t>Th</a:t>
            </a:r>
            <a:r>
              <a:rPr dirty="0" sz="2750" spc="45" b="1">
                <a:latin typeface="黑体"/>
                <a:cs typeface="黑体"/>
              </a:rPr>
              <a:t>的中间形式进行综合加工，从而 得到与源程序等价的目标程序。</a:t>
            </a:r>
            <a:endParaRPr sz="27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任务划分：</a:t>
            </a:r>
            <a:endParaRPr baseline="1010" sz="4125">
              <a:latin typeface="黑体"/>
              <a:cs typeface="黑体"/>
            </a:endParaRPr>
          </a:p>
          <a:p>
            <a:pPr lvl="1" marL="1543050" indent="-615950">
              <a:lnSpc>
                <a:spcPct val="100000"/>
              </a:lnSpc>
              <a:spcBef>
                <a:spcPts val="670"/>
              </a:spcBef>
              <a:buFont typeface=""/>
              <a:buAutoNum type="arabicParenBoth" startAt="4"/>
              <a:tabLst>
                <a:tab pos="1543050" algn="l"/>
              </a:tabLst>
            </a:pPr>
            <a:r>
              <a:rPr dirty="0" sz="2350" spc="45" b="1">
                <a:latin typeface="黑体"/>
                <a:cs typeface="黑体"/>
              </a:rPr>
              <a:t>中间代码</a:t>
            </a:r>
            <a:r>
              <a:rPr dirty="0" sz="2350" spc="25" b="1">
                <a:latin typeface="黑体"/>
                <a:cs typeface="黑体"/>
              </a:rPr>
              <a:t>Th</a:t>
            </a:r>
            <a:r>
              <a:rPr dirty="0" sz="2350" spc="45" b="1">
                <a:latin typeface="黑体"/>
                <a:cs typeface="黑体"/>
              </a:rPr>
              <a:t>成</a:t>
            </a:r>
            <a:endParaRPr sz="2350">
              <a:latin typeface="黑体"/>
              <a:cs typeface="黑体"/>
            </a:endParaRPr>
          </a:p>
          <a:p>
            <a:pPr lvl="1" marL="1543050" indent="-615950">
              <a:lnSpc>
                <a:spcPct val="100000"/>
              </a:lnSpc>
              <a:spcBef>
                <a:spcPts val="565"/>
              </a:spcBef>
              <a:buFont typeface=""/>
              <a:buAutoNum type="arabicParenBoth" startAt="4"/>
              <a:tabLst>
                <a:tab pos="1543050" algn="l"/>
              </a:tabLst>
            </a:pPr>
            <a:r>
              <a:rPr dirty="0" sz="2350" spc="50" b="1">
                <a:latin typeface="黑体"/>
                <a:cs typeface="黑体"/>
              </a:rPr>
              <a:t>代码优化</a:t>
            </a:r>
            <a:endParaRPr sz="2350">
              <a:latin typeface="黑体"/>
              <a:cs typeface="黑体"/>
            </a:endParaRPr>
          </a:p>
          <a:p>
            <a:pPr lvl="1" marL="1543050" indent="-615950">
              <a:lnSpc>
                <a:spcPct val="100000"/>
              </a:lnSpc>
              <a:spcBef>
                <a:spcPts val="685"/>
              </a:spcBef>
              <a:buFont typeface=""/>
              <a:buAutoNum type="arabicParenBoth" startAt="4"/>
              <a:tabLst>
                <a:tab pos="1543050" algn="l"/>
              </a:tabLst>
            </a:pPr>
            <a:r>
              <a:rPr dirty="0" sz="2350" spc="45" b="1">
                <a:latin typeface="黑体"/>
                <a:cs typeface="黑体"/>
              </a:rPr>
              <a:t>目标代码</a:t>
            </a:r>
            <a:r>
              <a:rPr dirty="0" sz="2350" spc="25" b="1">
                <a:latin typeface="黑体"/>
                <a:cs typeface="黑体"/>
              </a:rPr>
              <a:t>Th</a:t>
            </a:r>
            <a:r>
              <a:rPr dirty="0" sz="2350" spc="45" b="1">
                <a:latin typeface="黑体"/>
                <a:cs typeface="黑体"/>
              </a:rPr>
              <a:t>成</a:t>
            </a:r>
            <a:endParaRPr sz="23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3850004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35">
                <a:solidFill>
                  <a:srgbClr val="3333FF"/>
                </a:solidFill>
              </a:rPr>
              <a:t>4.</a:t>
            </a:r>
            <a:r>
              <a:rPr dirty="0" sz="3900" spc="-20">
                <a:solidFill>
                  <a:srgbClr val="3333FF"/>
                </a:solidFill>
              </a:rPr>
              <a:t> </a:t>
            </a:r>
            <a:r>
              <a:rPr dirty="0" sz="3900" spc="90">
                <a:solidFill>
                  <a:srgbClr val="3333FF"/>
                </a:solidFill>
              </a:rPr>
              <a:t>中间代码</a:t>
            </a:r>
            <a:r>
              <a:rPr dirty="0" sz="3900" spc="50">
                <a:solidFill>
                  <a:srgbClr val="3333FF"/>
                </a:solidFill>
              </a:rPr>
              <a:t>Th</a:t>
            </a:r>
            <a:r>
              <a:rPr dirty="0" sz="3900" spc="90">
                <a:solidFill>
                  <a:srgbClr val="3333FF"/>
                </a:solidFill>
              </a:rPr>
              <a:t>成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307340" y="1184785"/>
            <a:ext cx="8428355" cy="462407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中间代码：一种抽象的机器程序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中间代码应具有两个重要的特点：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易于产</a:t>
            </a:r>
            <a:r>
              <a:rPr dirty="0" baseline="1182" sz="3525" spc="22" b="1">
                <a:latin typeface="黑体"/>
                <a:cs typeface="黑体"/>
              </a:rPr>
              <a:t>Th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易于翻译成目标代码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中间代码有多种形式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solidFill>
                  <a:srgbClr val="FF3300"/>
                </a:solidFill>
                <a:latin typeface="黑体"/>
                <a:cs typeface="黑体"/>
              </a:rPr>
              <a:t>三地址代码</a:t>
            </a:r>
            <a:r>
              <a:rPr dirty="0" baseline="1010" sz="4125" spc="67" b="1">
                <a:latin typeface="黑体"/>
                <a:cs typeface="黑体"/>
              </a:rPr>
              <a:t>具有的特点：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每条指令除了赋值号之外，最多还有一个运算符。</a:t>
            </a:r>
            <a:endParaRPr baseline="1182" sz="3525">
              <a:latin typeface="黑体"/>
              <a:cs typeface="黑体"/>
            </a:endParaRPr>
          </a:p>
          <a:p>
            <a:pPr lvl="1" marL="755650" marR="5080" indent="-285750">
              <a:lnSpc>
                <a:spcPct val="101899"/>
              </a:lnSpc>
              <a:spcBef>
                <a:spcPts val="63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编译程序必须</a:t>
            </a:r>
            <a:r>
              <a:rPr dirty="0" baseline="1182" sz="3525" spc="44" b="1">
                <a:latin typeface="黑体"/>
                <a:cs typeface="黑体"/>
              </a:rPr>
              <a:t>Th成</a:t>
            </a:r>
            <a:r>
              <a:rPr dirty="0" baseline="1182" sz="3525" spc="67" b="1">
                <a:latin typeface="黑体"/>
                <a:cs typeface="黑体"/>
              </a:rPr>
              <a:t>临时变量名，以便保留每条指令的计算 </a:t>
            </a:r>
            <a:r>
              <a:rPr dirty="0" sz="2350" spc="50" b="1">
                <a:latin typeface="黑体"/>
                <a:cs typeface="黑体"/>
              </a:rPr>
              <a:t>结果。</a:t>
            </a:r>
            <a:endParaRPr sz="2350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2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有些“三地址”指令少于三个操作数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104457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教材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307340" y="1183198"/>
            <a:ext cx="4477385" cy="184340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编译原理与技术（第</a:t>
            </a:r>
            <a:r>
              <a:rPr dirty="0" baseline="1010" sz="4125" spc="30" b="1">
                <a:latin typeface="黑体"/>
                <a:cs typeface="黑体"/>
              </a:rPr>
              <a:t>2</a:t>
            </a:r>
            <a:r>
              <a:rPr dirty="0" baseline="1010" sz="4125" spc="67" b="1">
                <a:latin typeface="黑体"/>
                <a:cs typeface="黑体"/>
              </a:rPr>
              <a:t>版）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作者</a:t>
            </a:r>
            <a:r>
              <a:rPr dirty="0" baseline="1182" sz="3525" spc="37" b="1">
                <a:latin typeface="黑体"/>
                <a:cs typeface="黑体"/>
              </a:rPr>
              <a:t>:</a:t>
            </a:r>
            <a:r>
              <a:rPr dirty="0" baseline="1182" sz="3525" spc="67" b="1">
                <a:latin typeface="黑体"/>
                <a:cs typeface="黑体"/>
              </a:rPr>
              <a:t>李文</a:t>
            </a:r>
            <a:r>
              <a:rPr dirty="0" baseline="1182" sz="3525" spc="37" b="1">
                <a:latin typeface="黑体"/>
                <a:cs typeface="黑体"/>
              </a:rPr>
              <a:t>Th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6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出版社</a:t>
            </a:r>
            <a:r>
              <a:rPr dirty="0" baseline="1182" sz="3525" spc="37" b="1">
                <a:latin typeface="黑体"/>
                <a:cs typeface="黑体"/>
              </a:rPr>
              <a:t>:</a:t>
            </a:r>
            <a:r>
              <a:rPr dirty="0" baseline="1182" sz="3525" spc="75" b="1">
                <a:latin typeface="黑体"/>
                <a:cs typeface="黑体"/>
              </a:rPr>
              <a:t>清华大学出版社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9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出版时间</a:t>
            </a:r>
            <a:r>
              <a:rPr dirty="0" baseline="1182" sz="3525" spc="37" b="1">
                <a:latin typeface="黑体"/>
                <a:cs typeface="黑体"/>
              </a:rPr>
              <a:t>:2016</a:t>
            </a:r>
            <a:r>
              <a:rPr dirty="0" baseline="1182" sz="3525" spc="75" b="1">
                <a:latin typeface="黑体"/>
                <a:cs typeface="黑体"/>
              </a:rPr>
              <a:t>年</a:t>
            </a:r>
            <a:r>
              <a:rPr dirty="0" baseline="1182" sz="3525" spc="37" b="1">
                <a:latin typeface="黑体"/>
                <a:cs typeface="黑体"/>
              </a:rPr>
              <a:t>10</a:t>
            </a:r>
            <a:r>
              <a:rPr dirty="0" baseline="1182" sz="3525" spc="60" b="1">
                <a:latin typeface="黑体"/>
                <a:cs typeface="黑体"/>
              </a:rPr>
              <a:t>月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22149" y="1294160"/>
            <a:ext cx="2247899" cy="3619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822240" y="6500932"/>
            <a:ext cx="229870" cy="29464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620"/>
              </a:spcBef>
            </a:pPr>
            <a:fld id="{81D60167-4931-47E6-BA6A-407CBD079E47}" type="slidenum">
              <a:rPr dirty="0" sz="1400">
                <a:latin typeface="黑体"/>
                <a:cs typeface="黑体"/>
              </a:rPr>
              <a:t>10</a:t>
            </a:fld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30898"/>
            <a:ext cx="6543675" cy="5035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45"/>
              <a:t>total:=total+rate*4</a:t>
            </a:r>
            <a:r>
              <a:rPr dirty="0" sz="3100" spc="-175"/>
              <a:t> </a:t>
            </a:r>
            <a:r>
              <a:rPr dirty="0" sz="3100" spc="95">
                <a:solidFill>
                  <a:srgbClr val="3333FF"/>
                </a:solidFill>
              </a:rPr>
              <a:t>的三地址代码</a:t>
            </a:r>
            <a:endParaRPr sz="3100"/>
          </a:p>
        </p:txBody>
      </p:sp>
      <p:sp>
        <p:nvSpPr>
          <p:cNvPr id="5" name="object 5"/>
          <p:cNvSpPr txBox="1"/>
          <p:nvPr/>
        </p:nvSpPr>
        <p:spPr>
          <a:xfrm>
            <a:off x="1388427" y="1144612"/>
            <a:ext cx="4371975" cy="2668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23800"/>
              </a:lnSpc>
              <a:spcBef>
                <a:spcPts val="100"/>
              </a:spcBef>
            </a:pPr>
            <a:r>
              <a:rPr dirty="0" sz="3500" spc="40" b="1">
                <a:latin typeface="宋体"/>
                <a:cs typeface="宋体"/>
              </a:rPr>
              <a:t>temp</a:t>
            </a:r>
            <a:r>
              <a:rPr dirty="0" baseline="-18912" sz="3525" spc="60" b="1">
                <a:latin typeface="宋体"/>
                <a:cs typeface="宋体"/>
              </a:rPr>
              <a:t>1</a:t>
            </a:r>
            <a:r>
              <a:rPr dirty="0" sz="3500" spc="40" b="1">
                <a:latin typeface="宋体"/>
                <a:cs typeface="宋体"/>
              </a:rPr>
              <a:t>:=inttoreal(4)  temp</a:t>
            </a:r>
            <a:r>
              <a:rPr dirty="0" baseline="-18912" sz="3525" spc="60" b="1">
                <a:latin typeface="宋体"/>
                <a:cs typeface="宋体"/>
              </a:rPr>
              <a:t>2</a:t>
            </a:r>
            <a:r>
              <a:rPr dirty="0" sz="3500" spc="40" b="1">
                <a:latin typeface="宋体"/>
                <a:cs typeface="宋体"/>
              </a:rPr>
              <a:t>:=id</a:t>
            </a:r>
            <a:r>
              <a:rPr dirty="0" baseline="-18912" sz="3525" spc="60" b="1">
                <a:latin typeface="宋体"/>
                <a:cs typeface="宋体"/>
              </a:rPr>
              <a:t>2</a:t>
            </a:r>
            <a:r>
              <a:rPr dirty="0" sz="3500" spc="40" b="1">
                <a:latin typeface="宋体"/>
                <a:cs typeface="宋体"/>
              </a:rPr>
              <a:t>*temp</a:t>
            </a:r>
            <a:r>
              <a:rPr dirty="0" baseline="-18912" sz="3525" spc="60" b="1">
                <a:latin typeface="宋体"/>
                <a:cs typeface="宋体"/>
              </a:rPr>
              <a:t>1  </a:t>
            </a:r>
            <a:r>
              <a:rPr dirty="0" sz="3500" spc="40" b="1">
                <a:latin typeface="宋体"/>
                <a:cs typeface="宋体"/>
              </a:rPr>
              <a:t>temp</a:t>
            </a:r>
            <a:r>
              <a:rPr dirty="0" baseline="-20094" sz="3525" spc="60" b="1">
                <a:latin typeface="宋体"/>
                <a:cs typeface="宋体"/>
              </a:rPr>
              <a:t>3</a:t>
            </a:r>
            <a:r>
              <a:rPr dirty="0" sz="3500" spc="40" b="1">
                <a:latin typeface="宋体"/>
                <a:cs typeface="宋体"/>
              </a:rPr>
              <a:t>:=id</a:t>
            </a:r>
            <a:r>
              <a:rPr dirty="0" baseline="-20094" sz="3525" spc="60" b="1">
                <a:latin typeface="宋体"/>
                <a:cs typeface="宋体"/>
              </a:rPr>
              <a:t>1</a:t>
            </a:r>
            <a:r>
              <a:rPr dirty="0" sz="3500" spc="40" b="1">
                <a:latin typeface="宋体"/>
                <a:cs typeface="宋体"/>
              </a:rPr>
              <a:t>+temp</a:t>
            </a:r>
            <a:r>
              <a:rPr dirty="0" baseline="-20094" sz="3525" spc="60" b="1">
                <a:latin typeface="宋体"/>
                <a:cs typeface="宋体"/>
              </a:rPr>
              <a:t>2  </a:t>
            </a:r>
            <a:r>
              <a:rPr dirty="0" sz="3500" spc="40" b="1">
                <a:latin typeface="宋体"/>
                <a:cs typeface="宋体"/>
              </a:rPr>
              <a:t>id</a:t>
            </a:r>
            <a:r>
              <a:rPr dirty="0" baseline="-18912" sz="3525" spc="60" b="1">
                <a:latin typeface="宋体"/>
                <a:cs typeface="宋体"/>
              </a:rPr>
              <a:t>1</a:t>
            </a:r>
            <a:r>
              <a:rPr dirty="0" sz="3500" spc="40" b="1">
                <a:latin typeface="宋体"/>
                <a:cs typeface="宋体"/>
              </a:rPr>
              <a:t>:=temp</a:t>
            </a:r>
            <a:r>
              <a:rPr dirty="0" baseline="-18912" sz="3525" spc="60" b="1">
                <a:latin typeface="宋体"/>
                <a:cs typeface="宋体"/>
              </a:rPr>
              <a:t>3</a:t>
            </a:r>
            <a:endParaRPr baseline="-18912" sz="3525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283083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35">
                <a:solidFill>
                  <a:srgbClr val="3333FF"/>
                </a:solidFill>
              </a:rPr>
              <a:t>5.</a:t>
            </a:r>
            <a:r>
              <a:rPr dirty="0" sz="3900" spc="-15">
                <a:solidFill>
                  <a:srgbClr val="3333FF"/>
                </a:solidFill>
              </a:rPr>
              <a:t> </a:t>
            </a:r>
            <a:r>
              <a:rPr dirty="0" sz="3900" spc="90">
                <a:solidFill>
                  <a:srgbClr val="3333FF"/>
                </a:solidFill>
              </a:rPr>
              <a:t>代码优化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269240" y="1272400"/>
            <a:ext cx="8671560" cy="1887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93700" indent="-342900">
              <a:lnSpc>
                <a:spcPts val="3275"/>
              </a:lnSpc>
              <a:spcBef>
                <a:spcPts val="9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代码优化</a:t>
            </a:r>
            <a:r>
              <a:rPr dirty="0" baseline="1010" sz="4125" spc="52" b="1">
                <a:latin typeface="黑体"/>
                <a:cs typeface="黑体"/>
              </a:rPr>
              <a:t>：</a:t>
            </a:r>
            <a:endParaRPr baseline="1010" sz="4125">
              <a:latin typeface="黑体"/>
              <a:cs typeface="黑体"/>
            </a:endParaRPr>
          </a:p>
          <a:p>
            <a:pPr marL="393700">
              <a:lnSpc>
                <a:spcPts val="3275"/>
              </a:lnSpc>
            </a:pPr>
            <a:r>
              <a:rPr dirty="0" sz="2750" spc="45" b="1">
                <a:latin typeface="黑体"/>
                <a:cs typeface="黑体"/>
              </a:rPr>
              <a:t>对代码进行改进，使之占用的空间少、运行速度快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  <a:p>
            <a:pPr marL="393700" marR="2199005" indent="-342900">
              <a:lnSpc>
                <a:spcPct val="120400"/>
              </a:lnSpc>
              <a:spcBef>
                <a:spcPts val="16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代码优化首先是在中间代码上进行的</a:t>
            </a:r>
            <a:r>
              <a:rPr dirty="0" baseline="1010" sz="4125" spc="52" b="1">
                <a:latin typeface="宋体"/>
                <a:cs typeface="宋体"/>
              </a:rPr>
              <a:t>。 </a:t>
            </a:r>
            <a:r>
              <a:rPr dirty="0" sz="2750" spc="20" b="1">
                <a:latin typeface="宋体"/>
                <a:cs typeface="宋体"/>
              </a:rPr>
              <a:t>temp</a:t>
            </a:r>
            <a:r>
              <a:rPr dirty="0" baseline="-18018" sz="2775" spc="30" b="1">
                <a:latin typeface="宋体"/>
                <a:cs typeface="宋体"/>
              </a:rPr>
              <a:t>1</a:t>
            </a:r>
            <a:r>
              <a:rPr dirty="0" sz="2750" spc="20" b="1">
                <a:latin typeface="宋体"/>
                <a:cs typeface="宋体"/>
              </a:rPr>
              <a:t>:=inttoreal(4)</a:t>
            </a:r>
            <a:endParaRPr sz="27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" y="3119079"/>
            <a:ext cx="2767330" cy="1068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24400"/>
              </a:lnSpc>
              <a:spcBef>
                <a:spcPts val="100"/>
              </a:spcBef>
            </a:pPr>
            <a:r>
              <a:rPr dirty="0" sz="2750" spc="20" b="1">
                <a:latin typeface="宋体"/>
                <a:cs typeface="宋体"/>
              </a:rPr>
              <a:t>temp</a:t>
            </a:r>
            <a:r>
              <a:rPr dirty="0" baseline="-18018" sz="2775" b="1">
                <a:latin typeface="宋体"/>
                <a:cs typeface="宋体"/>
              </a:rPr>
              <a:t>2</a:t>
            </a:r>
            <a:r>
              <a:rPr dirty="0" sz="2750" spc="20" b="1">
                <a:latin typeface="宋体"/>
                <a:cs typeface="宋体"/>
              </a:rPr>
              <a:t>:=id</a:t>
            </a:r>
            <a:r>
              <a:rPr dirty="0" baseline="-18018" sz="2775" b="1">
                <a:latin typeface="宋体"/>
                <a:cs typeface="宋体"/>
              </a:rPr>
              <a:t>2</a:t>
            </a:r>
            <a:r>
              <a:rPr dirty="0" sz="2750" spc="20" b="1">
                <a:latin typeface="宋体"/>
                <a:cs typeface="宋体"/>
              </a:rPr>
              <a:t>*temp</a:t>
            </a:r>
            <a:r>
              <a:rPr dirty="0" baseline="-18018" sz="2775" spc="22" b="1">
                <a:latin typeface="宋体"/>
                <a:cs typeface="宋体"/>
              </a:rPr>
              <a:t>1  </a:t>
            </a:r>
            <a:r>
              <a:rPr dirty="0" sz="2750" spc="20" b="1">
                <a:latin typeface="宋体"/>
                <a:cs typeface="宋体"/>
              </a:rPr>
              <a:t>temp</a:t>
            </a:r>
            <a:r>
              <a:rPr dirty="0" baseline="-18018" sz="2775" b="1">
                <a:latin typeface="宋体"/>
                <a:cs typeface="宋体"/>
              </a:rPr>
              <a:t>3</a:t>
            </a:r>
            <a:r>
              <a:rPr dirty="0" sz="2750" spc="20" b="1">
                <a:latin typeface="宋体"/>
                <a:cs typeface="宋体"/>
              </a:rPr>
              <a:t>:=id</a:t>
            </a:r>
            <a:r>
              <a:rPr dirty="0" baseline="-18018" sz="2775" b="1">
                <a:latin typeface="宋体"/>
                <a:cs typeface="宋体"/>
              </a:rPr>
              <a:t>1</a:t>
            </a:r>
            <a:r>
              <a:rPr dirty="0" sz="2750" spc="20" b="1">
                <a:latin typeface="宋体"/>
                <a:cs typeface="宋体"/>
              </a:rPr>
              <a:t>+temp</a:t>
            </a:r>
            <a:r>
              <a:rPr dirty="0" baseline="-18018" sz="2775" spc="22" b="1">
                <a:latin typeface="宋体"/>
                <a:cs typeface="宋体"/>
              </a:rPr>
              <a:t>2</a:t>
            </a:r>
            <a:endParaRPr baseline="-18018" sz="2775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840" y="4252159"/>
            <a:ext cx="1751330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750" spc="20" b="1">
                <a:latin typeface="宋体"/>
                <a:cs typeface="宋体"/>
              </a:rPr>
              <a:t>id</a:t>
            </a:r>
            <a:r>
              <a:rPr dirty="0" baseline="-18018" sz="2775" spc="30" b="1">
                <a:latin typeface="宋体"/>
                <a:cs typeface="宋体"/>
              </a:rPr>
              <a:t>1</a:t>
            </a:r>
            <a:r>
              <a:rPr dirty="0" sz="2750" spc="20" b="1">
                <a:latin typeface="宋体"/>
                <a:cs typeface="宋体"/>
              </a:rPr>
              <a:t>:=temp</a:t>
            </a:r>
            <a:r>
              <a:rPr dirty="0" baseline="-18018" sz="2775" spc="30" b="1">
                <a:latin typeface="宋体"/>
                <a:cs typeface="宋体"/>
              </a:rPr>
              <a:t>3</a:t>
            </a:r>
            <a:endParaRPr baseline="-18018" sz="2775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5106784"/>
            <a:ext cx="8227059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dirty="0" sz="2000" spc="965">
                <a:solidFill>
                  <a:srgbClr val="0000FF"/>
                </a:solidFill>
                <a:latin typeface="Arial"/>
                <a:cs typeface="Arial"/>
              </a:rPr>
              <a:t>!	</a:t>
            </a:r>
            <a:r>
              <a:rPr dirty="0" baseline="1010" sz="4125" spc="67" b="1">
                <a:latin typeface="黑体"/>
                <a:cs typeface="黑体"/>
              </a:rPr>
              <a:t>优化编译程序：能够完成大多数优化的编译程序。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7175" y="3203575"/>
            <a:ext cx="3124200" cy="1484630"/>
          </a:xfrm>
          <a:prstGeom prst="rect">
            <a:avLst/>
          </a:prstGeom>
          <a:solidFill>
            <a:srgbClr val="99CCFF"/>
          </a:solidFill>
        </p:spPr>
        <p:txBody>
          <a:bodyPr wrap="square" lIns="0" tIns="36194" rIns="0" bIns="0" rtlCol="0" vert="horz">
            <a:spAutoFit/>
          </a:bodyPr>
          <a:lstStyle/>
          <a:p>
            <a:pPr marL="90805" marR="472440">
              <a:lnSpc>
                <a:spcPct val="99600"/>
              </a:lnSpc>
              <a:spcBef>
                <a:spcPts val="284"/>
              </a:spcBef>
            </a:pPr>
            <a:r>
              <a:rPr dirty="0" sz="2800" spc="-5">
                <a:latin typeface="Times New Roman"/>
                <a:cs typeface="Times New Roman"/>
              </a:rPr>
              <a:t>temp</a:t>
            </a:r>
            <a:r>
              <a:rPr dirty="0" baseline="-17543" sz="2850" spc="-7">
                <a:latin typeface="Times New Roman"/>
                <a:cs typeface="Times New Roman"/>
              </a:rPr>
              <a:t>1</a:t>
            </a:r>
            <a:r>
              <a:rPr dirty="0" sz="2800" spc="-5">
                <a:latin typeface="Times New Roman"/>
                <a:cs typeface="Times New Roman"/>
              </a:rPr>
              <a:t>:=id</a:t>
            </a:r>
            <a:r>
              <a:rPr dirty="0" baseline="-17543" sz="2850" spc="-7">
                <a:latin typeface="Times New Roman"/>
                <a:cs typeface="Times New Roman"/>
              </a:rPr>
              <a:t>2</a:t>
            </a:r>
            <a:r>
              <a:rPr dirty="0" sz="2800" spc="-5">
                <a:latin typeface="Times New Roman"/>
                <a:cs typeface="Times New Roman"/>
              </a:rPr>
              <a:t>*4.0  t</a:t>
            </a:r>
            <a:r>
              <a:rPr dirty="0" sz="2800" spc="-10">
                <a:latin typeface="Times New Roman"/>
                <a:cs typeface="Times New Roman"/>
              </a:rPr>
              <a:t>e</a:t>
            </a:r>
            <a:r>
              <a:rPr dirty="0" sz="2800" spc="-5">
                <a:latin typeface="Times New Roman"/>
                <a:cs typeface="Times New Roman"/>
              </a:rPr>
              <a:t>m</a:t>
            </a:r>
            <a:r>
              <a:rPr dirty="0" sz="2800">
                <a:latin typeface="Times New Roman"/>
                <a:cs typeface="Times New Roman"/>
              </a:rPr>
              <a:t>p</a:t>
            </a:r>
            <a:r>
              <a:rPr dirty="0" baseline="-17543" sz="2850" spc="-22">
                <a:latin typeface="Times New Roman"/>
                <a:cs typeface="Times New Roman"/>
              </a:rPr>
              <a:t>2</a:t>
            </a:r>
            <a:r>
              <a:rPr dirty="0" sz="2800" spc="-5">
                <a:latin typeface="Times New Roman"/>
                <a:cs typeface="Times New Roman"/>
              </a:rPr>
              <a:t>:=id</a:t>
            </a:r>
            <a:r>
              <a:rPr dirty="0" baseline="-17543" sz="2850" spc="-22">
                <a:latin typeface="Times New Roman"/>
                <a:cs typeface="Times New Roman"/>
              </a:rPr>
              <a:t>1</a:t>
            </a:r>
            <a:r>
              <a:rPr dirty="0" sz="2800" spc="-5">
                <a:latin typeface="Times New Roman"/>
                <a:cs typeface="Times New Roman"/>
              </a:rPr>
              <a:t>+t</a:t>
            </a:r>
            <a:r>
              <a:rPr dirty="0" sz="2800" spc="-10">
                <a:latin typeface="Times New Roman"/>
                <a:cs typeface="Times New Roman"/>
              </a:rPr>
              <a:t>e</a:t>
            </a:r>
            <a:r>
              <a:rPr dirty="0" sz="2800" spc="-5">
                <a:latin typeface="Times New Roman"/>
                <a:cs typeface="Times New Roman"/>
              </a:rPr>
              <a:t>m</a:t>
            </a:r>
            <a:r>
              <a:rPr dirty="0" sz="2800">
                <a:latin typeface="Times New Roman"/>
                <a:cs typeface="Times New Roman"/>
              </a:rPr>
              <a:t>p</a:t>
            </a:r>
            <a:r>
              <a:rPr dirty="0" baseline="-17543" sz="2850">
                <a:latin typeface="Times New Roman"/>
                <a:cs typeface="Times New Roman"/>
              </a:rPr>
              <a:t>1  </a:t>
            </a:r>
            <a:r>
              <a:rPr dirty="0" sz="2800" spc="-10">
                <a:latin typeface="Times New Roman"/>
                <a:cs typeface="Times New Roman"/>
              </a:rPr>
              <a:t>id</a:t>
            </a:r>
            <a:r>
              <a:rPr dirty="0" baseline="-17543" sz="2850" spc="-15">
                <a:latin typeface="Times New Roman"/>
                <a:cs typeface="Times New Roman"/>
              </a:rPr>
              <a:t>1</a:t>
            </a:r>
            <a:r>
              <a:rPr dirty="0" sz="2800" spc="-10">
                <a:latin typeface="Times New Roman"/>
                <a:cs typeface="Times New Roman"/>
              </a:rPr>
              <a:t>:=temp</a:t>
            </a:r>
            <a:r>
              <a:rPr dirty="0" baseline="-17543" sz="2850" spc="-15">
                <a:latin typeface="Times New Roman"/>
                <a:cs typeface="Times New Roman"/>
              </a:rPr>
              <a:t>2</a:t>
            </a:r>
            <a:endParaRPr baseline="-17543" sz="2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3850004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35">
                <a:solidFill>
                  <a:srgbClr val="3333FF"/>
                </a:solidFill>
              </a:rPr>
              <a:t>6.</a:t>
            </a:r>
            <a:r>
              <a:rPr dirty="0" sz="3900" spc="-20">
                <a:solidFill>
                  <a:srgbClr val="3333FF"/>
                </a:solidFill>
              </a:rPr>
              <a:t> </a:t>
            </a:r>
            <a:r>
              <a:rPr dirty="0" sz="3900" spc="90">
                <a:solidFill>
                  <a:srgbClr val="3333FF"/>
                </a:solidFill>
              </a:rPr>
              <a:t>目标代码</a:t>
            </a:r>
            <a:r>
              <a:rPr dirty="0" sz="3900" spc="50">
                <a:solidFill>
                  <a:srgbClr val="3333FF"/>
                </a:solidFill>
              </a:rPr>
              <a:t>Th</a:t>
            </a:r>
            <a:r>
              <a:rPr dirty="0" sz="3900" spc="90">
                <a:solidFill>
                  <a:srgbClr val="3333FF"/>
                </a:solidFill>
              </a:rPr>
              <a:t>成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307340" y="1272400"/>
            <a:ext cx="8227059" cy="226314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355600" marR="5080" indent="-342900">
              <a:lnSpc>
                <a:spcPts val="3250"/>
              </a:lnSpc>
              <a:spcBef>
                <a:spcPts val="24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37" b="1">
                <a:latin typeface="黑体"/>
                <a:cs typeface="黑体"/>
              </a:rPr>
              <a:t>Th</a:t>
            </a:r>
            <a:r>
              <a:rPr dirty="0" baseline="1010" sz="4125" spc="67" b="1">
                <a:latin typeface="黑体"/>
                <a:cs typeface="黑体"/>
              </a:rPr>
              <a:t>成的目标代码一般是可以重定位的机器代码或汇 </a:t>
            </a:r>
            <a:r>
              <a:rPr dirty="0" sz="2750" spc="45" b="1">
                <a:latin typeface="黑体"/>
                <a:cs typeface="黑体"/>
              </a:rPr>
              <a:t>编语言代码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涉及到的两个重要问题：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对程序中使用的每个变量要指定存储单元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对变量进行寄存器分</a:t>
            </a:r>
            <a:r>
              <a:rPr dirty="0" baseline="1182" sz="3525" spc="60" b="1">
                <a:latin typeface="黑体"/>
                <a:cs typeface="黑体"/>
              </a:rPr>
              <a:t>配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30898"/>
            <a:ext cx="6161405" cy="5035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45"/>
              <a:t>total:=total+rate*4</a:t>
            </a:r>
            <a:r>
              <a:rPr dirty="0" sz="3100" spc="20"/>
              <a:t> </a:t>
            </a:r>
            <a:r>
              <a:rPr dirty="0" sz="3100" spc="95">
                <a:solidFill>
                  <a:srgbClr val="3333FF"/>
                </a:solidFill>
              </a:rPr>
              <a:t>的目标代码</a:t>
            </a:r>
            <a:endParaRPr sz="3100"/>
          </a:p>
        </p:txBody>
      </p:sp>
      <p:sp>
        <p:nvSpPr>
          <p:cNvPr id="5" name="object 5"/>
          <p:cNvSpPr txBox="1"/>
          <p:nvPr/>
        </p:nvSpPr>
        <p:spPr>
          <a:xfrm>
            <a:off x="640715" y="1180551"/>
            <a:ext cx="2348230" cy="257683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 marR="30480">
              <a:lnSpc>
                <a:spcPct val="122000"/>
              </a:lnSpc>
              <a:spcBef>
                <a:spcPts val="55"/>
              </a:spcBef>
            </a:pPr>
            <a:r>
              <a:rPr dirty="0" sz="2750" spc="20" b="1">
                <a:latin typeface="仿宋"/>
                <a:cs typeface="仿宋"/>
              </a:rPr>
              <a:t>MOVF </a:t>
            </a:r>
            <a:r>
              <a:rPr dirty="0" sz="2750" spc="10" b="1">
                <a:latin typeface="仿宋"/>
                <a:cs typeface="仿宋"/>
              </a:rPr>
              <a:t>R</a:t>
            </a:r>
            <a:r>
              <a:rPr dirty="0" baseline="-18018" sz="2775" spc="15" b="1">
                <a:latin typeface="仿宋"/>
                <a:cs typeface="仿宋"/>
              </a:rPr>
              <a:t>0</a:t>
            </a:r>
            <a:r>
              <a:rPr dirty="0" sz="2750" spc="10" b="1">
                <a:latin typeface="仿宋"/>
                <a:cs typeface="仿宋"/>
              </a:rPr>
              <a:t>, </a:t>
            </a:r>
            <a:r>
              <a:rPr dirty="0" sz="2750" spc="20" b="1">
                <a:latin typeface="仿宋"/>
                <a:cs typeface="仿宋"/>
              </a:rPr>
              <a:t>id</a:t>
            </a:r>
            <a:r>
              <a:rPr dirty="0" baseline="-18018" sz="2775" spc="30" b="1">
                <a:latin typeface="仿宋"/>
                <a:cs typeface="仿宋"/>
              </a:rPr>
              <a:t>2  </a:t>
            </a:r>
            <a:r>
              <a:rPr dirty="0" sz="2750" spc="20" b="1">
                <a:latin typeface="仿宋"/>
                <a:cs typeface="仿宋"/>
              </a:rPr>
              <a:t>MULF </a:t>
            </a:r>
            <a:r>
              <a:rPr dirty="0" sz="2750" spc="10" b="1">
                <a:latin typeface="仿宋"/>
                <a:cs typeface="仿宋"/>
              </a:rPr>
              <a:t>R</a:t>
            </a:r>
            <a:r>
              <a:rPr dirty="0" baseline="-18018" sz="2775" spc="15" b="1">
                <a:latin typeface="仿宋"/>
                <a:cs typeface="仿宋"/>
              </a:rPr>
              <a:t>0</a:t>
            </a:r>
            <a:r>
              <a:rPr dirty="0" sz="2750" spc="10" b="1">
                <a:latin typeface="仿宋"/>
                <a:cs typeface="仿宋"/>
              </a:rPr>
              <a:t>, </a:t>
            </a:r>
            <a:r>
              <a:rPr dirty="0" sz="2750" spc="20" b="1">
                <a:latin typeface="仿宋"/>
                <a:cs typeface="仿宋"/>
              </a:rPr>
              <a:t>#4.0  MOVF </a:t>
            </a:r>
            <a:r>
              <a:rPr dirty="0" sz="2750" spc="10" b="1">
                <a:latin typeface="仿宋"/>
                <a:cs typeface="仿宋"/>
              </a:rPr>
              <a:t>R</a:t>
            </a:r>
            <a:r>
              <a:rPr dirty="0" baseline="-18018" sz="2775" spc="15" b="1">
                <a:latin typeface="仿宋"/>
                <a:cs typeface="仿宋"/>
              </a:rPr>
              <a:t>1</a:t>
            </a:r>
            <a:r>
              <a:rPr dirty="0" sz="2750" spc="10" b="1">
                <a:latin typeface="仿宋"/>
                <a:cs typeface="仿宋"/>
              </a:rPr>
              <a:t>, </a:t>
            </a:r>
            <a:r>
              <a:rPr dirty="0" sz="2750" spc="20" b="1">
                <a:latin typeface="仿宋"/>
                <a:cs typeface="仿宋"/>
              </a:rPr>
              <a:t>id</a:t>
            </a:r>
            <a:r>
              <a:rPr dirty="0" baseline="-18018" sz="2775" spc="30" b="1">
                <a:latin typeface="仿宋"/>
                <a:cs typeface="仿宋"/>
              </a:rPr>
              <a:t>1  </a:t>
            </a:r>
            <a:r>
              <a:rPr dirty="0" sz="2750" spc="20" b="1">
                <a:latin typeface="仿宋"/>
                <a:cs typeface="仿宋"/>
              </a:rPr>
              <a:t>ADDF </a:t>
            </a:r>
            <a:r>
              <a:rPr dirty="0" sz="2750" spc="10" b="1">
                <a:latin typeface="仿宋"/>
                <a:cs typeface="仿宋"/>
              </a:rPr>
              <a:t>R</a:t>
            </a:r>
            <a:r>
              <a:rPr dirty="0" baseline="-18018" sz="2775" spc="15" b="1">
                <a:latin typeface="仿宋"/>
                <a:cs typeface="仿宋"/>
              </a:rPr>
              <a:t>0</a:t>
            </a:r>
            <a:r>
              <a:rPr dirty="0" sz="2750" spc="10" b="1">
                <a:latin typeface="仿宋"/>
                <a:cs typeface="仿宋"/>
              </a:rPr>
              <a:t>, </a:t>
            </a:r>
            <a:r>
              <a:rPr dirty="0" sz="2750" spc="20" b="1">
                <a:latin typeface="仿宋"/>
                <a:cs typeface="仿宋"/>
              </a:rPr>
              <a:t>R</a:t>
            </a:r>
            <a:r>
              <a:rPr dirty="0" baseline="-18018" sz="2775" spc="30" b="1">
                <a:latin typeface="仿宋"/>
                <a:cs typeface="仿宋"/>
              </a:rPr>
              <a:t>1  </a:t>
            </a:r>
            <a:r>
              <a:rPr dirty="0" sz="2750" spc="20" b="1">
                <a:latin typeface="仿宋"/>
                <a:cs typeface="仿宋"/>
              </a:rPr>
              <a:t>MOVF </a:t>
            </a:r>
            <a:r>
              <a:rPr dirty="0" sz="2750" spc="15" b="1">
                <a:latin typeface="仿宋"/>
                <a:cs typeface="仿宋"/>
              </a:rPr>
              <a:t>id</a:t>
            </a:r>
            <a:r>
              <a:rPr dirty="0" baseline="-18018" sz="2775" spc="22" b="1">
                <a:latin typeface="仿宋"/>
                <a:cs typeface="仿宋"/>
              </a:rPr>
              <a:t>1</a:t>
            </a:r>
            <a:r>
              <a:rPr dirty="0" sz="2750" spc="15" b="1">
                <a:latin typeface="仿宋"/>
                <a:cs typeface="仿宋"/>
              </a:rPr>
              <a:t>,</a:t>
            </a:r>
            <a:r>
              <a:rPr dirty="0" sz="2750" spc="-5" b="1">
                <a:latin typeface="仿宋"/>
                <a:cs typeface="仿宋"/>
              </a:rPr>
              <a:t> </a:t>
            </a:r>
            <a:r>
              <a:rPr dirty="0" sz="2750" spc="20" b="1">
                <a:latin typeface="仿宋"/>
                <a:cs typeface="仿宋"/>
              </a:rPr>
              <a:t>R</a:t>
            </a:r>
            <a:r>
              <a:rPr dirty="0" baseline="-18018" sz="2775" spc="30" b="1">
                <a:latin typeface="仿宋"/>
                <a:cs typeface="仿宋"/>
              </a:rPr>
              <a:t>0</a:t>
            </a:r>
            <a:endParaRPr baseline="-18018" sz="2775">
              <a:latin typeface="仿宋"/>
              <a:cs typeface="仿宋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7610"/>
            <a:ext cx="6234430" cy="1109345"/>
          </a:xfrm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30"/>
              </a:spcBef>
            </a:pPr>
            <a:r>
              <a:rPr dirty="0" sz="3500" spc="95">
                <a:solidFill>
                  <a:srgbClr val="3333FF"/>
                </a:solidFill>
              </a:rPr>
              <a:t>赋值语句</a:t>
            </a:r>
            <a:r>
              <a:rPr dirty="0" sz="3500" spc="45">
                <a:solidFill>
                  <a:srgbClr val="3333FF"/>
                </a:solidFill>
                <a:latin typeface="宋体"/>
                <a:cs typeface="宋体"/>
              </a:rPr>
              <a:t>total:=total+rate*4 </a:t>
            </a:r>
            <a:r>
              <a:rPr dirty="0" sz="3500" spc="95">
                <a:solidFill>
                  <a:srgbClr val="3333FF"/>
                </a:solidFill>
              </a:rPr>
              <a:t>的各综合步骤及结果</a:t>
            </a:r>
            <a:endParaRPr sz="35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48337" y="1147163"/>
            <a:ext cx="1470660" cy="334010"/>
          </a:xfrm>
          <a:prstGeom prst="rect">
            <a:avLst/>
          </a:prstGeom>
          <a:solidFill>
            <a:srgbClr val="FFFF66"/>
          </a:solidFill>
          <a:ln w="11113">
            <a:solidFill>
              <a:srgbClr val="000000"/>
            </a:solidFill>
          </a:ln>
        </p:spPr>
        <p:txBody>
          <a:bodyPr wrap="square" lIns="0" tIns="76835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605"/>
              </a:spcBef>
            </a:pPr>
            <a:r>
              <a:rPr dirty="0" sz="1400">
                <a:solidFill>
                  <a:srgbClr val="0000FF"/>
                </a:solidFill>
                <a:latin typeface="宋体"/>
                <a:cs typeface="宋体"/>
              </a:rPr>
              <a:t>中间代码生成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24939" y="832643"/>
            <a:ext cx="111142" cy="270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24939" y="1530472"/>
            <a:ext cx="111142" cy="2665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897562" y="3109817"/>
            <a:ext cx="1320800" cy="354965"/>
          </a:xfrm>
          <a:prstGeom prst="rect">
            <a:avLst/>
          </a:prstGeom>
          <a:solidFill>
            <a:srgbClr val="FFFF66"/>
          </a:solidFill>
          <a:ln w="11113">
            <a:solidFill>
              <a:srgbClr val="000000"/>
            </a:solidFill>
          </a:ln>
        </p:spPr>
        <p:txBody>
          <a:bodyPr wrap="square" lIns="0" tIns="83185" rIns="0" bIns="0" rtlCol="0" vert="horz">
            <a:spAutoFit/>
          </a:bodyPr>
          <a:lstStyle/>
          <a:p>
            <a:pPr marL="280670">
              <a:lnSpc>
                <a:spcPct val="100000"/>
              </a:lnSpc>
              <a:spcBef>
                <a:spcPts val="655"/>
              </a:spcBef>
            </a:pPr>
            <a:r>
              <a:rPr dirty="0" sz="1400">
                <a:solidFill>
                  <a:srgbClr val="0000FF"/>
                </a:solidFill>
                <a:latin typeface="宋体"/>
                <a:cs typeface="宋体"/>
              </a:rPr>
              <a:t>代码优化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63130" y="2756693"/>
            <a:ext cx="136516" cy="2857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463130" y="3503252"/>
            <a:ext cx="136516" cy="2892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868987" y="4838335"/>
            <a:ext cx="1403350" cy="346710"/>
          </a:xfrm>
          <a:prstGeom prst="rect">
            <a:avLst/>
          </a:prstGeom>
          <a:solidFill>
            <a:srgbClr val="FFFF66"/>
          </a:solidFill>
          <a:ln w="11113">
            <a:solidFill>
              <a:srgbClr val="000000"/>
            </a:solidFill>
          </a:ln>
        </p:spPr>
        <p:txBody>
          <a:bodyPr wrap="square" lIns="0" tIns="80010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630"/>
              </a:spcBef>
            </a:pPr>
            <a:r>
              <a:rPr dirty="0" sz="1400">
                <a:solidFill>
                  <a:srgbClr val="0000FF"/>
                </a:solidFill>
                <a:latin typeface="宋体"/>
                <a:cs typeface="宋体"/>
              </a:rPr>
              <a:t>目标代码生成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10240" y="4493418"/>
            <a:ext cx="132538" cy="2827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510240" y="5220112"/>
            <a:ext cx="132538" cy="277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712777" y="1796796"/>
            <a:ext cx="1534160" cy="8763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 marR="30480">
              <a:lnSpc>
                <a:spcPct val="99500"/>
              </a:lnSpc>
              <a:spcBef>
                <a:spcPts val="105"/>
              </a:spcBef>
            </a:pPr>
            <a:r>
              <a:rPr dirty="0" sz="1400" spc="-5" b="1">
                <a:latin typeface="Times New Roman"/>
                <a:cs typeface="Times New Roman"/>
              </a:rPr>
              <a:t>t</a:t>
            </a:r>
            <a:r>
              <a:rPr dirty="0" sz="1400" b="1">
                <a:latin typeface="Times New Roman"/>
                <a:cs typeface="Times New Roman"/>
              </a:rPr>
              <a:t>e</a:t>
            </a:r>
            <a:r>
              <a:rPr dirty="0" sz="1400" spc="-5" b="1">
                <a:latin typeface="Times New Roman"/>
                <a:cs typeface="Times New Roman"/>
              </a:rPr>
              <a:t>mp</a:t>
            </a:r>
            <a:r>
              <a:rPr dirty="0" baseline="-18518" sz="1350" spc="15" b="1">
                <a:latin typeface="Times New Roman"/>
                <a:cs typeface="Times New Roman"/>
              </a:rPr>
              <a:t>1</a:t>
            </a:r>
            <a:r>
              <a:rPr dirty="0" sz="1400" spc="-5" b="1">
                <a:latin typeface="Times New Roman"/>
                <a:cs typeface="Times New Roman"/>
              </a:rPr>
              <a:t>:</a:t>
            </a:r>
            <a:r>
              <a:rPr dirty="0" sz="1400" b="1">
                <a:latin typeface="Times New Roman"/>
                <a:cs typeface="Times New Roman"/>
              </a:rPr>
              <a:t>=</a:t>
            </a:r>
            <a:r>
              <a:rPr dirty="0" sz="1400" spc="-5" b="1">
                <a:latin typeface="Times New Roman"/>
                <a:cs typeface="Times New Roman"/>
              </a:rPr>
              <a:t>intt</a:t>
            </a:r>
            <a:r>
              <a:rPr dirty="0" sz="1400" b="1">
                <a:latin typeface="Times New Roman"/>
                <a:cs typeface="Times New Roman"/>
              </a:rPr>
              <a:t>o</a:t>
            </a:r>
            <a:r>
              <a:rPr dirty="0" sz="1400" spc="-25" b="1">
                <a:latin typeface="Times New Roman"/>
                <a:cs typeface="Times New Roman"/>
              </a:rPr>
              <a:t>r</a:t>
            </a:r>
            <a:r>
              <a:rPr dirty="0" sz="1400" b="1">
                <a:latin typeface="Times New Roman"/>
                <a:cs typeface="Times New Roman"/>
              </a:rPr>
              <a:t>ea</a:t>
            </a:r>
            <a:r>
              <a:rPr dirty="0" sz="1400" spc="-5" b="1">
                <a:latin typeface="Times New Roman"/>
                <a:cs typeface="Times New Roman"/>
              </a:rPr>
              <a:t>l(</a:t>
            </a:r>
            <a:r>
              <a:rPr dirty="0" sz="1400" b="1">
                <a:latin typeface="Times New Roman"/>
                <a:cs typeface="Times New Roman"/>
              </a:rPr>
              <a:t>4)  </a:t>
            </a:r>
            <a:r>
              <a:rPr dirty="0" sz="1400" spc="-5" b="1">
                <a:latin typeface="Times New Roman"/>
                <a:cs typeface="Times New Roman"/>
              </a:rPr>
              <a:t>temp</a:t>
            </a:r>
            <a:r>
              <a:rPr dirty="0" baseline="-18518" sz="1350" spc="-7" b="1">
                <a:latin typeface="Times New Roman"/>
                <a:cs typeface="Times New Roman"/>
              </a:rPr>
              <a:t>2</a:t>
            </a:r>
            <a:r>
              <a:rPr dirty="0" sz="1400" spc="-5" b="1">
                <a:latin typeface="Times New Roman"/>
                <a:cs typeface="Times New Roman"/>
              </a:rPr>
              <a:t>:=id</a:t>
            </a:r>
            <a:r>
              <a:rPr dirty="0" baseline="-18518" sz="1350" spc="-7" b="1">
                <a:latin typeface="Times New Roman"/>
                <a:cs typeface="Times New Roman"/>
              </a:rPr>
              <a:t>2</a:t>
            </a:r>
            <a:r>
              <a:rPr dirty="0" sz="1400" spc="-5" b="1">
                <a:latin typeface="Times New Roman"/>
                <a:cs typeface="Times New Roman"/>
              </a:rPr>
              <a:t>*temp</a:t>
            </a:r>
            <a:r>
              <a:rPr dirty="0" baseline="-18518" sz="1350" spc="-7" b="1">
                <a:latin typeface="Times New Roman"/>
                <a:cs typeface="Times New Roman"/>
              </a:rPr>
              <a:t>1  </a:t>
            </a:r>
            <a:r>
              <a:rPr dirty="0" sz="1400" spc="-5" b="1">
                <a:latin typeface="Times New Roman"/>
                <a:cs typeface="Times New Roman"/>
              </a:rPr>
              <a:t>temp</a:t>
            </a:r>
            <a:r>
              <a:rPr dirty="0" baseline="-18518" sz="1350" spc="-7" b="1">
                <a:latin typeface="Times New Roman"/>
                <a:cs typeface="Times New Roman"/>
              </a:rPr>
              <a:t>3</a:t>
            </a:r>
            <a:r>
              <a:rPr dirty="0" sz="1400" spc="-5" b="1">
                <a:latin typeface="Times New Roman"/>
                <a:cs typeface="Times New Roman"/>
              </a:rPr>
              <a:t>:=id</a:t>
            </a:r>
            <a:r>
              <a:rPr dirty="0" baseline="-18518" sz="1350" spc="-7" b="1">
                <a:latin typeface="Times New Roman"/>
                <a:cs typeface="Times New Roman"/>
              </a:rPr>
              <a:t>1</a:t>
            </a:r>
            <a:r>
              <a:rPr dirty="0" sz="1400" spc="-5" b="1">
                <a:latin typeface="Times New Roman"/>
                <a:cs typeface="Times New Roman"/>
              </a:rPr>
              <a:t>+temp</a:t>
            </a:r>
            <a:r>
              <a:rPr dirty="0" baseline="-18518" sz="1350" spc="-7" b="1">
                <a:latin typeface="Times New Roman"/>
                <a:cs typeface="Times New Roman"/>
              </a:rPr>
              <a:t>2  </a:t>
            </a:r>
            <a:r>
              <a:rPr dirty="0" sz="1400" spc="-5" b="1">
                <a:latin typeface="Times New Roman"/>
                <a:cs typeface="Times New Roman"/>
              </a:rPr>
              <a:t>id</a:t>
            </a:r>
            <a:r>
              <a:rPr dirty="0" baseline="-18518" sz="1350" spc="-7" b="1">
                <a:latin typeface="Times New Roman"/>
                <a:cs typeface="Times New Roman"/>
              </a:rPr>
              <a:t>1</a:t>
            </a:r>
            <a:r>
              <a:rPr dirty="0" sz="1400" spc="-5" b="1">
                <a:latin typeface="Times New Roman"/>
                <a:cs typeface="Times New Roman"/>
              </a:rPr>
              <a:t>:=temp</a:t>
            </a:r>
            <a:r>
              <a:rPr dirty="0" baseline="-18518" sz="1350" spc="-7" b="1">
                <a:latin typeface="Times New Roman"/>
                <a:cs typeface="Times New Roman"/>
              </a:rPr>
              <a:t>3</a:t>
            </a:r>
            <a:endParaRPr baseline="-18518" sz="1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15" name="object 15"/>
          <p:cNvSpPr txBox="1"/>
          <p:nvPr/>
        </p:nvSpPr>
        <p:spPr>
          <a:xfrm>
            <a:off x="5800090" y="3811523"/>
            <a:ext cx="1473200" cy="6565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 marR="30480">
              <a:lnSpc>
                <a:spcPct val="97900"/>
              </a:lnSpc>
              <a:spcBef>
                <a:spcPts val="135"/>
              </a:spcBef>
            </a:pPr>
            <a:r>
              <a:rPr dirty="0" sz="1400" spc="-5" b="1">
                <a:latin typeface="Times New Roman"/>
                <a:cs typeface="Times New Roman"/>
              </a:rPr>
              <a:t>temp</a:t>
            </a:r>
            <a:r>
              <a:rPr dirty="0" baseline="-18518" sz="1350" spc="-7" b="1">
                <a:latin typeface="Times New Roman"/>
                <a:cs typeface="Times New Roman"/>
              </a:rPr>
              <a:t>1</a:t>
            </a:r>
            <a:r>
              <a:rPr dirty="0" sz="1400" spc="-5" b="1">
                <a:latin typeface="Times New Roman"/>
                <a:cs typeface="Times New Roman"/>
              </a:rPr>
              <a:t>:=id</a:t>
            </a:r>
            <a:r>
              <a:rPr dirty="0" baseline="-18518" sz="1350" spc="-7" b="1">
                <a:latin typeface="Times New Roman"/>
                <a:cs typeface="Times New Roman"/>
              </a:rPr>
              <a:t>2</a:t>
            </a:r>
            <a:r>
              <a:rPr dirty="0" sz="1400" spc="-5" b="1">
                <a:latin typeface="Times New Roman"/>
                <a:cs typeface="Times New Roman"/>
              </a:rPr>
              <a:t>*4.0  temp</a:t>
            </a:r>
            <a:r>
              <a:rPr dirty="0" baseline="-18518" sz="1350" spc="-7" b="1">
                <a:latin typeface="Times New Roman"/>
                <a:cs typeface="Times New Roman"/>
              </a:rPr>
              <a:t>2</a:t>
            </a:r>
            <a:r>
              <a:rPr dirty="0" sz="1400" spc="-5" b="1">
                <a:latin typeface="Times New Roman"/>
                <a:cs typeface="Times New Roman"/>
              </a:rPr>
              <a:t>:=</a:t>
            </a:r>
            <a:r>
              <a:rPr dirty="0" sz="1400" spc="-4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id</a:t>
            </a:r>
            <a:r>
              <a:rPr dirty="0" baseline="-18518" sz="1350" spc="-7" b="1">
                <a:latin typeface="Times New Roman"/>
                <a:cs typeface="Times New Roman"/>
              </a:rPr>
              <a:t>1</a:t>
            </a:r>
            <a:r>
              <a:rPr dirty="0" sz="1400" spc="-5" b="1">
                <a:latin typeface="Times New Roman"/>
                <a:cs typeface="Times New Roman"/>
              </a:rPr>
              <a:t>+trmp</a:t>
            </a:r>
            <a:r>
              <a:rPr dirty="0" baseline="-18518" sz="1350" spc="-7" b="1">
                <a:latin typeface="Times New Roman"/>
                <a:cs typeface="Times New Roman"/>
              </a:rPr>
              <a:t>1  </a:t>
            </a:r>
            <a:r>
              <a:rPr dirty="0" sz="1400" spc="-5" b="1">
                <a:latin typeface="Times New Roman"/>
                <a:cs typeface="Times New Roman"/>
              </a:rPr>
              <a:t>id</a:t>
            </a:r>
            <a:r>
              <a:rPr dirty="0" baseline="-18518" sz="1350" spc="-7" b="1">
                <a:latin typeface="Times New Roman"/>
                <a:cs typeface="Times New Roman"/>
              </a:rPr>
              <a:t>1</a:t>
            </a:r>
            <a:r>
              <a:rPr dirty="0" sz="1400" spc="-5" b="1">
                <a:latin typeface="Times New Roman"/>
                <a:cs typeface="Times New Roman"/>
              </a:rPr>
              <a:t>:=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temp</a:t>
            </a:r>
            <a:r>
              <a:rPr dirty="0" baseline="-18518" sz="1350" spc="-7" b="1">
                <a:latin typeface="Times New Roman"/>
                <a:cs typeface="Times New Roman"/>
              </a:rPr>
              <a:t>2</a:t>
            </a:r>
            <a:endParaRPr baseline="-18518" sz="1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49315" y="5545835"/>
            <a:ext cx="1225550" cy="10896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 marR="30480">
              <a:lnSpc>
                <a:spcPct val="99600"/>
              </a:lnSpc>
              <a:spcBef>
                <a:spcPts val="105"/>
              </a:spcBef>
            </a:pPr>
            <a:r>
              <a:rPr dirty="0" sz="1400" spc="-5" b="1">
                <a:latin typeface="Times New Roman"/>
                <a:cs typeface="Times New Roman"/>
              </a:rPr>
              <a:t>MOVF </a:t>
            </a:r>
            <a:r>
              <a:rPr dirty="0" sz="1400" b="1">
                <a:latin typeface="Times New Roman"/>
                <a:cs typeface="Times New Roman"/>
              </a:rPr>
              <a:t>R</a:t>
            </a:r>
            <a:r>
              <a:rPr dirty="0" baseline="-18518" sz="1350" b="1">
                <a:latin typeface="Times New Roman"/>
                <a:cs typeface="Times New Roman"/>
              </a:rPr>
              <a:t>0</a:t>
            </a:r>
            <a:r>
              <a:rPr dirty="0" sz="1400" b="1">
                <a:latin typeface="Times New Roman"/>
                <a:cs typeface="Times New Roman"/>
              </a:rPr>
              <a:t>, </a:t>
            </a:r>
            <a:r>
              <a:rPr dirty="0" sz="1400" spc="-5" b="1">
                <a:latin typeface="Times New Roman"/>
                <a:cs typeface="Times New Roman"/>
              </a:rPr>
              <a:t>id</a:t>
            </a:r>
            <a:r>
              <a:rPr dirty="0" baseline="-18518" sz="1350" spc="-7" b="1">
                <a:latin typeface="Times New Roman"/>
                <a:cs typeface="Times New Roman"/>
              </a:rPr>
              <a:t>2  </a:t>
            </a:r>
            <a:r>
              <a:rPr dirty="0" sz="1400" b="1">
                <a:latin typeface="Times New Roman"/>
                <a:cs typeface="Times New Roman"/>
              </a:rPr>
              <a:t>MULF R</a:t>
            </a:r>
            <a:r>
              <a:rPr dirty="0" baseline="-18518" sz="1350" b="1">
                <a:latin typeface="Times New Roman"/>
                <a:cs typeface="Times New Roman"/>
              </a:rPr>
              <a:t>0</a:t>
            </a:r>
            <a:r>
              <a:rPr dirty="0" sz="1400" b="1">
                <a:latin typeface="Times New Roman"/>
                <a:cs typeface="Times New Roman"/>
              </a:rPr>
              <a:t>,</a:t>
            </a:r>
            <a:r>
              <a:rPr dirty="0" sz="1400" spc="-15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#4.0  </a:t>
            </a:r>
            <a:r>
              <a:rPr dirty="0" sz="1400" spc="-5" b="1">
                <a:latin typeface="Times New Roman"/>
                <a:cs typeface="Times New Roman"/>
              </a:rPr>
              <a:t>MOVF </a:t>
            </a:r>
            <a:r>
              <a:rPr dirty="0" sz="1400" b="1">
                <a:latin typeface="Times New Roman"/>
                <a:cs typeface="Times New Roman"/>
              </a:rPr>
              <a:t>R</a:t>
            </a:r>
            <a:r>
              <a:rPr dirty="0" baseline="-18518" sz="1350" b="1">
                <a:latin typeface="Times New Roman"/>
                <a:cs typeface="Times New Roman"/>
              </a:rPr>
              <a:t>1</a:t>
            </a:r>
            <a:r>
              <a:rPr dirty="0" sz="1400" b="1">
                <a:latin typeface="Times New Roman"/>
                <a:cs typeface="Times New Roman"/>
              </a:rPr>
              <a:t>, </a:t>
            </a:r>
            <a:r>
              <a:rPr dirty="0" sz="1400" spc="-5" b="1">
                <a:latin typeface="Times New Roman"/>
                <a:cs typeface="Times New Roman"/>
              </a:rPr>
              <a:t>id</a:t>
            </a:r>
            <a:r>
              <a:rPr dirty="0" baseline="-18518" sz="1350" spc="-7" b="1">
                <a:latin typeface="Times New Roman"/>
                <a:cs typeface="Times New Roman"/>
              </a:rPr>
              <a:t>1  </a:t>
            </a:r>
            <a:r>
              <a:rPr dirty="0" sz="1400" b="1">
                <a:latin typeface="Times New Roman"/>
                <a:cs typeface="Times New Roman"/>
              </a:rPr>
              <a:t>ADDF R</a:t>
            </a:r>
            <a:r>
              <a:rPr dirty="0" baseline="-18518" sz="1350" b="1">
                <a:latin typeface="Times New Roman"/>
                <a:cs typeface="Times New Roman"/>
              </a:rPr>
              <a:t>0</a:t>
            </a:r>
            <a:r>
              <a:rPr dirty="0" sz="1400" b="1">
                <a:latin typeface="Times New Roman"/>
                <a:cs typeface="Times New Roman"/>
              </a:rPr>
              <a:t>, R</a:t>
            </a:r>
            <a:r>
              <a:rPr dirty="0" baseline="-18518" sz="1350" b="1">
                <a:latin typeface="Times New Roman"/>
                <a:cs typeface="Times New Roman"/>
              </a:rPr>
              <a:t>1  </a:t>
            </a:r>
            <a:r>
              <a:rPr dirty="0" sz="1400" spc="-5" b="1">
                <a:latin typeface="Times New Roman"/>
                <a:cs typeface="Times New Roman"/>
              </a:rPr>
              <a:t>MOVF </a:t>
            </a:r>
            <a:r>
              <a:rPr dirty="0" sz="1400" b="1">
                <a:latin typeface="Times New Roman"/>
                <a:cs typeface="Times New Roman"/>
              </a:rPr>
              <a:t>id</a:t>
            </a:r>
            <a:r>
              <a:rPr dirty="0" baseline="-18518" sz="1350" b="1">
                <a:latin typeface="Times New Roman"/>
                <a:cs typeface="Times New Roman"/>
              </a:rPr>
              <a:t>1</a:t>
            </a:r>
            <a:r>
              <a:rPr dirty="0" sz="1400" b="1">
                <a:latin typeface="Times New Roman"/>
                <a:cs typeface="Times New Roman"/>
              </a:rPr>
              <a:t>,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R</a:t>
            </a:r>
            <a:r>
              <a:rPr dirty="0" baseline="-18518" sz="1350" b="1">
                <a:latin typeface="Times New Roman"/>
                <a:cs typeface="Times New Roman"/>
              </a:rPr>
              <a:t>0</a:t>
            </a:r>
            <a:endParaRPr baseline="-18518"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45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6922134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45"/>
              <a:t>total:=total+rate*4</a:t>
            </a:r>
            <a:r>
              <a:rPr dirty="0" sz="3500" spc="-30"/>
              <a:t> </a:t>
            </a:r>
            <a:r>
              <a:rPr dirty="0" sz="3500" spc="95">
                <a:solidFill>
                  <a:srgbClr val="3333FF"/>
                </a:solidFill>
              </a:rPr>
              <a:t>的翻译过程</a:t>
            </a:r>
            <a:endParaRPr sz="3500"/>
          </a:p>
        </p:txBody>
      </p:sp>
      <p:sp>
        <p:nvSpPr>
          <p:cNvPr id="6" name="object 6"/>
          <p:cNvSpPr txBox="1"/>
          <p:nvPr/>
        </p:nvSpPr>
        <p:spPr>
          <a:xfrm>
            <a:off x="1544637" y="1120140"/>
            <a:ext cx="14605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total:=total+rate*4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41722" y="1403350"/>
            <a:ext cx="2540" cy="158115"/>
          </a:xfrm>
          <a:custGeom>
            <a:avLst/>
            <a:gdLst/>
            <a:ahLst/>
            <a:cxnLst/>
            <a:rect l="l" t="t" r="r" b="b"/>
            <a:pathLst>
              <a:path w="2539" h="158115">
                <a:moveTo>
                  <a:pt x="1019" y="-7937"/>
                </a:moveTo>
                <a:lnTo>
                  <a:pt x="1019" y="165990"/>
                </a:lnTo>
              </a:path>
            </a:pathLst>
          </a:custGeom>
          <a:ln w="179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66850" y="1654712"/>
            <a:ext cx="1317625" cy="310515"/>
          </a:xfrm>
          <a:prstGeom prst="rect">
            <a:avLst/>
          </a:prstGeom>
          <a:solidFill>
            <a:srgbClr val="FFFF66"/>
          </a:solidFill>
          <a:ln w="15875">
            <a:solidFill>
              <a:srgbClr val="000000"/>
            </a:solidFill>
          </a:ln>
        </p:spPr>
        <p:txBody>
          <a:bodyPr wrap="square" lIns="0" tIns="75565" rIns="0" bIns="0" rtlCol="0" vert="horz">
            <a:spAutoFit/>
          </a:bodyPr>
          <a:lstStyle/>
          <a:p>
            <a:pPr marL="356235">
              <a:lnSpc>
                <a:spcPct val="100000"/>
              </a:lnSpc>
              <a:spcBef>
                <a:spcPts val="595"/>
              </a:spcBef>
            </a:pPr>
            <a:r>
              <a:rPr dirty="0" sz="1400">
                <a:latin typeface="宋体"/>
                <a:cs typeface="宋体"/>
              </a:rPr>
              <a:t>词法分析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82594" y="1534744"/>
            <a:ext cx="118256" cy="91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82594" y="1981923"/>
            <a:ext cx="118256" cy="2326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21513" y="2528887"/>
            <a:ext cx="2540" cy="160020"/>
          </a:xfrm>
          <a:custGeom>
            <a:avLst/>
            <a:gdLst/>
            <a:ahLst/>
            <a:cxnLst/>
            <a:rect l="l" t="t" r="r" b="b"/>
            <a:pathLst>
              <a:path w="2539" h="160019">
                <a:moveTo>
                  <a:pt x="989" y="-7937"/>
                </a:moveTo>
                <a:lnTo>
                  <a:pt x="989" y="167520"/>
                </a:lnTo>
              </a:path>
            </a:pathLst>
          </a:custGeom>
          <a:ln w="178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466850" y="2781560"/>
            <a:ext cx="1278255" cy="309880"/>
          </a:xfrm>
          <a:prstGeom prst="rect">
            <a:avLst/>
          </a:prstGeom>
          <a:solidFill>
            <a:srgbClr val="FFFF66"/>
          </a:solidFill>
          <a:ln w="15875">
            <a:solidFill>
              <a:srgbClr val="000000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marL="250825">
              <a:lnSpc>
                <a:spcPct val="100000"/>
              </a:lnSpc>
              <a:spcBef>
                <a:spcPts val="575"/>
              </a:spcBef>
            </a:pPr>
            <a:r>
              <a:rPr dirty="0" sz="1400">
                <a:latin typeface="宋体"/>
                <a:cs typeface="宋体"/>
              </a:rPr>
              <a:t>语法分析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64156" y="2661874"/>
            <a:ext cx="114714" cy="911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064156" y="3109885"/>
            <a:ext cx="114714" cy="2302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528887" y="4174235"/>
            <a:ext cx="17335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id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84462" y="4238244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57587" y="4174235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14537" y="3378708"/>
            <a:ext cx="1854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:=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74787" y="3683508"/>
            <a:ext cx="3194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10" b="1">
                <a:latin typeface="Times New Roman"/>
                <a:cs typeface="Times New Roman"/>
              </a:rPr>
              <a:t>id</a:t>
            </a:r>
            <a:r>
              <a:rPr dirty="0" baseline="-19841" sz="2100" spc="15" b="1">
                <a:latin typeface="Times New Roman"/>
                <a:cs typeface="Times New Roman"/>
              </a:rPr>
              <a:t>1</a:t>
            </a:r>
            <a:endParaRPr baseline="-19841" sz="2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28887" y="3683508"/>
            <a:ext cx="1270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+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89137" y="3930396"/>
            <a:ext cx="3206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15" b="1">
                <a:latin typeface="Times New Roman"/>
                <a:cs typeface="Times New Roman"/>
              </a:rPr>
              <a:t>id</a:t>
            </a:r>
            <a:r>
              <a:rPr dirty="0" baseline="-19841" sz="2100" spc="22" b="1">
                <a:latin typeface="Times New Roman"/>
                <a:cs typeface="Times New Roman"/>
              </a:rPr>
              <a:t>1</a:t>
            </a:r>
            <a:endParaRPr baseline="-19841" sz="2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44825" y="3930396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*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70062" y="3573462"/>
            <a:ext cx="257175" cy="123825"/>
          </a:xfrm>
          <a:custGeom>
            <a:avLst/>
            <a:gdLst/>
            <a:ahLst/>
            <a:cxnLst/>
            <a:rect l="l" t="t" r="r" b="b"/>
            <a:pathLst>
              <a:path w="257175" h="123825">
                <a:moveTo>
                  <a:pt x="257175" y="0"/>
                </a:moveTo>
                <a:lnTo>
                  <a:pt x="0" y="123825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98687" y="3573462"/>
            <a:ext cx="342900" cy="123825"/>
          </a:xfrm>
          <a:custGeom>
            <a:avLst/>
            <a:gdLst/>
            <a:ahLst/>
            <a:cxnLst/>
            <a:rect l="l" t="t" r="r" b="b"/>
            <a:pathLst>
              <a:path w="342900" h="123825">
                <a:moveTo>
                  <a:pt x="0" y="0"/>
                </a:moveTo>
                <a:lnTo>
                  <a:pt x="342900" y="123825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284412" y="3817937"/>
            <a:ext cx="257175" cy="125730"/>
          </a:xfrm>
          <a:custGeom>
            <a:avLst/>
            <a:gdLst/>
            <a:ahLst/>
            <a:cxnLst/>
            <a:rect l="l" t="t" r="r" b="b"/>
            <a:pathLst>
              <a:path w="257175" h="125729">
                <a:moveTo>
                  <a:pt x="257175" y="0"/>
                </a:moveTo>
                <a:lnTo>
                  <a:pt x="0" y="125413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713037" y="3817937"/>
            <a:ext cx="344805" cy="125730"/>
          </a:xfrm>
          <a:custGeom>
            <a:avLst/>
            <a:gdLst/>
            <a:ahLst/>
            <a:cxnLst/>
            <a:rect l="l" t="t" r="r" b="b"/>
            <a:pathLst>
              <a:path w="344805" h="125729">
                <a:moveTo>
                  <a:pt x="0" y="0"/>
                </a:moveTo>
                <a:lnTo>
                  <a:pt x="344488" y="125413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798763" y="4064000"/>
            <a:ext cx="259079" cy="123825"/>
          </a:xfrm>
          <a:custGeom>
            <a:avLst/>
            <a:gdLst/>
            <a:ahLst/>
            <a:cxnLst/>
            <a:rect l="l" t="t" r="r" b="b"/>
            <a:pathLst>
              <a:path w="259080" h="123825">
                <a:moveTo>
                  <a:pt x="258763" y="0"/>
                </a:moveTo>
                <a:lnTo>
                  <a:pt x="0" y="123825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225800" y="4064000"/>
            <a:ext cx="344805" cy="123825"/>
          </a:xfrm>
          <a:custGeom>
            <a:avLst/>
            <a:gdLst/>
            <a:ahLst/>
            <a:cxnLst/>
            <a:rect l="l" t="t" r="r" b="b"/>
            <a:pathLst>
              <a:path w="344804" h="123825">
                <a:moveTo>
                  <a:pt x="0" y="0"/>
                </a:moveTo>
                <a:lnTo>
                  <a:pt x="344488" y="123825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098357" y="4329112"/>
            <a:ext cx="2540" cy="160655"/>
          </a:xfrm>
          <a:custGeom>
            <a:avLst/>
            <a:gdLst/>
            <a:ahLst/>
            <a:cxnLst/>
            <a:rect l="l" t="t" r="r" b="b"/>
            <a:pathLst>
              <a:path w="2539" h="160654">
                <a:moveTo>
                  <a:pt x="1049" y="-7937"/>
                </a:moveTo>
                <a:lnTo>
                  <a:pt x="1049" y="168144"/>
                </a:lnTo>
              </a:path>
            </a:pathLst>
          </a:custGeom>
          <a:ln w="179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422400" y="4580867"/>
            <a:ext cx="1358265" cy="311150"/>
          </a:xfrm>
          <a:prstGeom prst="rect">
            <a:avLst/>
          </a:prstGeom>
          <a:solidFill>
            <a:srgbClr val="FFFF66"/>
          </a:solidFill>
          <a:ln w="15875">
            <a:solidFill>
              <a:srgbClr val="000000"/>
            </a:solidFill>
          </a:ln>
        </p:spPr>
        <p:txBody>
          <a:bodyPr wrap="square" lIns="0" tIns="75565" rIns="0" bIns="0" rtlCol="0" vert="horz">
            <a:spAutoFit/>
          </a:bodyPr>
          <a:lstStyle/>
          <a:p>
            <a:pPr marL="347980">
              <a:lnSpc>
                <a:spcPct val="100000"/>
              </a:lnSpc>
              <a:spcBef>
                <a:spcPts val="595"/>
              </a:spcBef>
            </a:pPr>
            <a:r>
              <a:rPr dirty="0" sz="1400">
                <a:latin typeface="宋体"/>
                <a:cs typeface="宋体"/>
              </a:rPr>
              <a:t>语义分析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037478" y="4462618"/>
            <a:ext cx="121756" cy="896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037478" y="4910509"/>
            <a:ext cx="121756" cy="2329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879601" y="5222747"/>
            <a:ext cx="1854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:=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39851" y="5527547"/>
            <a:ext cx="3194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10" b="1">
                <a:latin typeface="Times New Roman"/>
                <a:cs typeface="Times New Roman"/>
              </a:rPr>
              <a:t>id</a:t>
            </a:r>
            <a:r>
              <a:rPr dirty="0" baseline="-19841" sz="2100" spc="15" b="1">
                <a:latin typeface="Times New Roman"/>
                <a:cs typeface="Times New Roman"/>
              </a:rPr>
              <a:t>1</a:t>
            </a:r>
            <a:endParaRPr baseline="-19841" sz="21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93951" y="5527547"/>
            <a:ext cx="1270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+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54201" y="5774435"/>
            <a:ext cx="3206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15" b="1">
                <a:latin typeface="Times New Roman"/>
                <a:cs typeface="Times New Roman"/>
              </a:rPr>
              <a:t>id</a:t>
            </a:r>
            <a:r>
              <a:rPr dirty="0" baseline="-19841" sz="2100" spc="22" b="1">
                <a:latin typeface="Times New Roman"/>
                <a:cs typeface="Times New Roman"/>
              </a:rPr>
              <a:t>1</a:t>
            </a:r>
            <a:endParaRPr baseline="-19841" sz="21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909887" y="5774435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*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68551" y="6018276"/>
            <a:ext cx="3206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15" b="1">
                <a:latin typeface="Times New Roman"/>
                <a:cs typeface="Times New Roman"/>
              </a:rPr>
              <a:t>id</a:t>
            </a:r>
            <a:r>
              <a:rPr dirty="0" baseline="-19841" sz="2100" spc="22" b="1">
                <a:latin typeface="Times New Roman"/>
                <a:cs typeface="Times New Roman"/>
              </a:rPr>
              <a:t>2</a:t>
            </a:r>
            <a:endParaRPr baseline="-19841" sz="21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67062" y="6018276"/>
            <a:ext cx="6737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intt</a:t>
            </a:r>
            <a:r>
              <a:rPr dirty="0" sz="1400" b="1">
                <a:latin typeface="Times New Roman"/>
                <a:cs typeface="Times New Roman"/>
              </a:rPr>
              <a:t>o</a:t>
            </a:r>
            <a:r>
              <a:rPr dirty="0" sz="1400" spc="-25" b="1">
                <a:latin typeface="Times New Roman"/>
                <a:cs typeface="Times New Roman"/>
              </a:rPr>
              <a:t>r</a:t>
            </a:r>
            <a:r>
              <a:rPr dirty="0" sz="1400" b="1">
                <a:latin typeface="Times New Roman"/>
                <a:cs typeface="Times New Roman"/>
              </a:rPr>
              <a:t>eal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635126" y="5418137"/>
            <a:ext cx="257175" cy="122555"/>
          </a:xfrm>
          <a:custGeom>
            <a:avLst/>
            <a:gdLst/>
            <a:ahLst/>
            <a:cxnLst/>
            <a:rect l="l" t="t" r="r" b="b"/>
            <a:pathLst>
              <a:path w="257175" h="122554">
                <a:moveTo>
                  <a:pt x="257175" y="0"/>
                </a:moveTo>
                <a:lnTo>
                  <a:pt x="0" y="12223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063751" y="5418137"/>
            <a:ext cx="342900" cy="122555"/>
          </a:xfrm>
          <a:custGeom>
            <a:avLst/>
            <a:gdLst/>
            <a:ahLst/>
            <a:cxnLst/>
            <a:rect l="l" t="t" r="r" b="b"/>
            <a:pathLst>
              <a:path w="342900" h="122554">
                <a:moveTo>
                  <a:pt x="0" y="0"/>
                </a:moveTo>
                <a:lnTo>
                  <a:pt x="342900" y="12223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149476" y="5662612"/>
            <a:ext cx="257175" cy="123825"/>
          </a:xfrm>
          <a:custGeom>
            <a:avLst/>
            <a:gdLst/>
            <a:ahLst/>
            <a:cxnLst/>
            <a:rect l="l" t="t" r="r" b="b"/>
            <a:pathLst>
              <a:path w="257175" h="123825">
                <a:moveTo>
                  <a:pt x="257175" y="0"/>
                </a:moveTo>
                <a:lnTo>
                  <a:pt x="0" y="123825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578101" y="5662612"/>
            <a:ext cx="344805" cy="123825"/>
          </a:xfrm>
          <a:custGeom>
            <a:avLst/>
            <a:gdLst/>
            <a:ahLst/>
            <a:cxnLst/>
            <a:rect l="l" t="t" r="r" b="b"/>
            <a:pathLst>
              <a:path w="344805" h="123825">
                <a:moveTo>
                  <a:pt x="0" y="0"/>
                </a:moveTo>
                <a:lnTo>
                  <a:pt x="344488" y="123825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663825" y="5908674"/>
            <a:ext cx="259079" cy="122555"/>
          </a:xfrm>
          <a:custGeom>
            <a:avLst/>
            <a:gdLst/>
            <a:ahLst/>
            <a:cxnLst/>
            <a:rect l="l" t="t" r="r" b="b"/>
            <a:pathLst>
              <a:path w="259080" h="122554">
                <a:moveTo>
                  <a:pt x="258763" y="0"/>
                </a:moveTo>
                <a:lnTo>
                  <a:pt x="0" y="12223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090862" y="5908674"/>
            <a:ext cx="344805" cy="122555"/>
          </a:xfrm>
          <a:custGeom>
            <a:avLst/>
            <a:gdLst/>
            <a:ahLst/>
            <a:cxnLst/>
            <a:rect l="l" t="t" r="r" b="b"/>
            <a:pathLst>
              <a:path w="344804" h="122554">
                <a:moveTo>
                  <a:pt x="0" y="0"/>
                </a:moveTo>
                <a:lnTo>
                  <a:pt x="344488" y="12223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422651" y="6448044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521076" y="6211887"/>
            <a:ext cx="1905" cy="190500"/>
          </a:xfrm>
          <a:custGeom>
            <a:avLst/>
            <a:gdLst/>
            <a:ahLst/>
            <a:cxnLst/>
            <a:rect l="l" t="t" r="r" b="b"/>
            <a:pathLst>
              <a:path w="1904" h="190500">
                <a:moveTo>
                  <a:pt x="0" y="0"/>
                </a:moveTo>
                <a:lnTo>
                  <a:pt x="1588" y="19050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5561012" y="1172563"/>
            <a:ext cx="1470660" cy="334010"/>
          </a:xfrm>
          <a:prstGeom prst="rect">
            <a:avLst/>
          </a:prstGeom>
          <a:solidFill>
            <a:srgbClr val="FFFF66"/>
          </a:solidFill>
          <a:ln w="11113">
            <a:solidFill>
              <a:srgbClr val="000000"/>
            </a:solidFill>
          </a:ln>
        </p:spPr>
        <p:txBody>
          <a:bodyPr wrap="square" lIns="0" tIns="7874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620"/>
              </a:spcBef>
            </a:pPr>
            <a:r>
              <a:rPr dirty="0" sz="1400">
                <a:latin typeface="宋体"/>
                <a:cs typeface="宋体"/>
              </a:rPr>
              <a:t>中间代码生成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237614" y="858043"/>
            <a:ext cx="111142" cy="2701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237614" y="1555872"/>
            <a:ext cx="111142" cy="26657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5710237" y="3135217"/>
            <a:ext cx="1320800" cy="354965"/>
          </a:xfrm>
          <a:prstGeom prst="rect">
            <a:avLst/>
          </a:prstGeom>
          <a:solidFill>
            <a:srgbClr val="FFFF66"/>
          </a:solidFill>
          <a:ln w="11113">
            <a:solidFill>
              <a:srgbClr val="000000"/>
            </a:solidFill>
          </a:ln>
        </p:spPr>
        <p:txBody>
          <a:bodyPr wrap="square" lIns="0" tIns="82550" rIns="0" bIns="0" rtlCol="0" vert="horz">
            <a:spAutoFit/>
          </a:bodyPr>
          <a:lstStyle/>
          <a:p>
            <a:pPr marL="280670">
              <a:lnSpc>
                <a:spcPct val="100000"/>
              </a:lnSpc>
              <a:spcBef>
                <a:spcPts val="650"/>
              </a:spcBef>
            </a:pPr>
            <a:r>
              <a:rPr dirty="0" sz="1400">
                <a:latin typeface="宋体"/>
                <a:cs typeface="宋体"/>
              </a:rPr>
              <a:t>代码优化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275805" y="2782093"/>
            <a:ext cx="136516" cy="28573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275805" y="3528652"/>
            <a:ext cx="136516" cy="2892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5681662" y="4863735"/>
            <a:ext cx="1403350" cy="346710"/>
          </a:xfrm>
          <a:prstGeom prst="rect">
            <a:avLst/>
          </a:prstGeom>
          <a:solidFill>
            <a:srgbClr val="FFFF66"/>
          </a:solidFill>
          <a:ln w="11113">
            <a:solidFill>
              <a:srgbClr val="000000"/>
            </a:solidFill>
          </a:ln>
        </p:spPr>
        <p:txBody>
          <a:bodyPr wrap="square" lIns="0" tIns="78740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620"/>
              </a:spcBef>
            </a:pPr>
            <a:r>
              <a:rPr dirty="0" sz="1400">
                <a:latin typeface="宋体"/>
                <a:cs typeface="宋体"/>
              </a:rPr>
              <a:t>目标代码生成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322915" y="4518818"/>
            <a:ext cx="132538" cy="28273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322915" y="5245512"/>
            <a:ext cx="132538" cy="2774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5550852" y="1824228"/>
            <a:ext cx="14833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temp</a:t>
            </a:r>
            <a:r>
              <a:rPr dirty="0" sz="1400" spc="4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:=inttoreal(4)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25452" y="1924303"/>
            <a:ext cx="1428750" cy="772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2275">
              <a:lnSpc>
                <a:spcPts val="940"/>
              </a:lnSpc>
              <a:spcBef>
                <a:spcPts val="100"/>
              </a:spcBef>
            </a:pPr>
            <a:r>
              <a:rPr dirty="0" sz="900" b="1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  <a:p>
            <a:pPr marL="38100">
              <a:lnSpc>
                <a:spcPts val="1540"/>
              </a:lnSpc>
            </a:pPr>
            <a:r>
              <a:rPr dirty="0" sz="1400" spc="-5" b="1">
                <a:latin typeface="Times New Roman"/>
                <a:cs typeface="Times New Roman"/>
              </a:rPr>
              <a:t>temp</a:t>
            </a:r>
            <a:r>
              <a:rPr dirty="0" baseline="-18518" sz="1350" spc="-7" b="1">
                <a:latin typeface="Times New Roman"/>
                <a:cs typeface="Times New Roman"/>
              </a:rPr>
              <a:t>2</a:t>
            </a:r>
            <a:r>
              <a:rPr dirty="0" sz="1400" spc="-5" b="1">
                <a:latin typeface="Times New Roman"/>
                <a:cs typeface="Times New Roman"/>
              </a:rPr>
              <a:t>:=id</a:t>
            </a:r>
            <a:r>
              <a:rPr dirty="0" baseline="-18518" sz="1350" spc="-7" b="1">
                <a:latin typeface="Times New Roman"/>
                <a:cs typeface="Times New Roman"/>
              </a:rPr>
              <a:t>2</a:t>
            </a:r>
            <a:r>
              <a:rPr dirty="0" sz="1400" spc="-5" b="1">
                <a:latin typeface="Times New Roman"/>
                <a:cs typeface="Times New Roman"/>
              </a:rPr>
              <a:t>*temp</a:t>
            </a:r>
            <a:r>
              <a:rPr dirty="0" baseline="-18518" sz="1350" spc="-7" b="1">
                <a:latin typeface="Times New Roman"/>
                <a:cs typeface="Times New Roman"/>
              </a:rPr>
              <a:t>1</a:t>
            </a:r>
            <a:endParaRPr baseline="-18518" sz="1350">
              <a:latin typeface="Times New Roman"/>
              <a:cs typeface="Times New Roman"/>
            </a:endParaRPr>
          </a:p>
          <a:p>
            <a:pPr marL="38100" marR="30480">
              <a:lnSpc>
                <a:spcPct val="101400"/>
              </a:lnSpc>
            </a:pPr>
            <a:r>
              <a:rPr dirty="0" sz="1400" spc="-5" b="1">
                <a:latin typeface="Times New Roman"/>
                <a:cs typeface="Times New Roman"/>
              </a:rPr>
              <a:t>t</a:t>
            </a:r>
            <a:r>
              <a:rPr dirty="0" sz="1400" b="1">
                <a:latin typeface="Times New Roman"/>
                <a:cs typeface="Times New Roman"/>
              </a:rPr>
              <a:t>e</a:t>
            </a:r>
            <a:r>
              <a:rPr dirty="0" sz="1400" spc="-5" b="1">
                <a:latin typeface="Times New Roman"/>
                <a:cs typeface="Times New Roman"/>
              </a:rPr>
              <a:t>mp</a:t>
            </a:r>
            <a:r>
              <a:rPr dirty="0" baseline="-18518" sz="1350" spc="15" b="1">
                <a:latin typeface="Times New Roman"/>
                <a:cs typeface="Times New Roman"/>
              </a:rPr>
              <a:t>3</a:t>
            </a:r>
            <a:r>
              <a:rPr dirty="0" sz="1400" spc="-5" b="1">
                <a:latin typeface="Times New Roman"/>
                <a:cs typeface="Times New Roman"/>
              </a:rPr>
              <a:t>:</a:t>
            </a:r>
            <a:r>
              <a:rPr dirty="0" sz="1400" b="1">
                <a:latin typeface="Times New Roman"/>
                <a:cs typeface="Times New Roman"/>
              </a:rPr>
              <a:t>=</a:t>
            </a:r>
            <a:r>
              <a:rPr dirty="0" sz="1400" spc="-5" b="1">
                <a:latin typeface="Times New Roman"/>
                <a:cs typeface="Times New Roman"/>
              </a:rPr>
              <a:t>id</a:t>
            </a:r>
            <a:r>
              <a:rPr dirty="0" baseline="-18518" sz="1350" spc="15" b="1">
                <a:latin typeface="Times New Roman"/>
                <a:cs typeface="Times New Roman"/>
              </a:rPr>
              <a:t>1</a:t>
            </a:r>
            <a:r>
              <a:rPr dirty="0" sz="1400" b="1">
                <a:latin typeface="Times New Roman"/>
                <a:cs typeface="Times New Roman"/>
              </a:rPr>
              <a:t>+</a:t>
            </a:r>
            <a:r>
              <a:rPr dirty="0" sz="1400" spc="-5" b="1">
                <a:latin typeface="Times New Roman"/>
                <a:cs typeface="Times New Roman"/>
              </a:rPr>
              <a:t>t</a:t>
            </a:r>
            <a:r>
              <a:rPr dirty="0" sz="1400" b="1">
                <a:latin typeface="Times New Roman"/>
                <a:cs typeface="Times New Roman"/>
              </a:rPr>
              <a:t>e</a:t>
            </a:r>
            <a:r>
              <a:rPr dirty="0" sz="1400" spc="-5" b="1">
                <a:latin typeface="Times New Roman"/>
                <a:cs typeface="Times New Roman"/>
              </a:rPr>
              <a:t>mp</a:t>
            </a:r>
            <a:r>
              <a:rPr dirty="0" baseline="-18518" sz="1350" b="1">
                <a:latin typeface="Times New Roman"/>
                <a:cs typeface="Times New Roman"/>
              </a:rPr>
              <a:t>2  </a:t>
            </a:r>
            <a:r>
              <a:rPr dirty="0" sz="1400" spc="-5" b="1">
                <a:latin typeface="Times New Roman"/>
                <a:cs typeface="Times New Roman"/>
              </a:rPr>
              <a:t>id</a:t>
            </a:r>
            <a:r>
              <a:rPr dirty="0" baseline="-18518" sz="1350" spc="-7" b="1">
                <a:latin typeface="Times New Roman"/>
                <a:cs typeface="Times New Roman"/>
              </a:rPr>
              <a:t>1</a:t>
            </a:r>
            <a:r>
              <a:rPr dirty="0" sz="1400" spc="-5" b="1">
                <a:latin typeface="Times New Roman"/>
                <a:cs typeface="Times New Roman"/>
              </a:rPr>
              <a:t>:=temp</a:t>
            </a:r>
            <a:r>
              <a:rPr dirty="0" baseline="-18518" sz="1350" spc="-7" b="1">
                <a:latin typeface="Times New Roman"/>
                <a:cs typeface="Times New Roman"/>
              </a:rPr>
              <a:t>3</a:t>
            </a:r>
            <a:endParaRPr baseline="-18518" sz="13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022340" y="3939032"/>
            <a:ext cx="4495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9095" algn="l"/>
              </a:tabLst>
            </a:pPr>
            <a:r>
              <a:rPr dirty="0" sz="900" b="1">
                <a:latin typeface="Times New Roman"/>
                <a:cs typeface="Times New Roman"/>
              </a:rPr>
              <a:t>1	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638165" y="3835908"/>
            <a:ext cx="11461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temp :=id</a:t>
            </a:r>
            <a:r>
              <a:rPr dirty="0" sz="1400" spc="14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*4.0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612765" y="4040123"/>
            <a:ext cx="1473200" cy="4552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8100" marR="30480">
              <a:lnSpc>
                <a:spcPct val="101400"/>
              </a:lnSpc>
              <a:spcBef>
                <a:spcPts val="75"/>
              </a:spcBef>
            </a:pPr>
            <a:r>
              <a:rPr dirty="0" sz="1400" spc="-5" b="1">
                <a:latin typeface="Times New Roman"/>
                <a:cs typeface="Times New Roman"/>
              </a:rPr>
              <a:t>temp</a:t>
            </a:r>
            <a:r>
              <a:rPr dirty="0" baseline="-18518" sz="1350" spc="-7" b="1">
                <a:latin typeface="Times New Roman"/>
                <a:cs typeface="Times New Roman"/>
              </a:rPr>
              <a:t>2</a:t>
            </a:r>
            <a:r>
              <a:rPr dirty="0" sz="1400" spc="-5" b="1">
                <a:latin typeface="Times New Roman"/>
                <a:cs typeface="Times New Roman"/>
              </a:rPr>
              <a:t>:=</a:t>
            </a:r>
            <a:r>
              <a:rPr dirty="0" sz="1400" spc="-4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id</a:t>
            </a:r>
            <a:r>
              <a:rPr dirty="0" baseline="-18518" sz="1350" spc="-7" b="1">
                <a:latin typeface="Times New Roman"/>
                <a:cs typeface="Times New Roman"/>
              </a:rPr>
              <a:t>1</a:t>
            </a:r>
            <a:r>
              <a:rPr dirty="0" sz="1400" spc="-5" b="1">
                <a:latin typeface="Times New Roman"/>
                <a:cs typeface="Times New Roman"/>
              </a:rPr>
              <a:t>+trmp</a:t>
            </a:r>
            <a:r>
              <a:rPr dirty="0" baseline="-18518" sz="1350" spc="-7" b="1">
                <a:latin typeface="Times New Roman"/>
                <a:cs typeface="Times New Roman"/>
              </a:rPr>
              <a:t>1  </a:t>
            </a:r>
            <a:r>
              <a:rPr dirty="0" sz="1400" spc="-5" b="1">
                <a:latin typeface="Times New Roman"/>
                <a:cs typeface="Times New Roman"/>
              </a:rPr>
              <a:t>id</a:t>
            </a:r>
            <a:r>
              <a:rPr dirty="0" baseline="-18518" sz="1350" spc="-7" b="1">
                <a:latin typeface="Times New Roman"/>
                <a:cs typeface="Times New Roman"/>
              </a:rPr>
              <a:t>1</a:t>
            </a:r>
            <a:r>
              <a:rPr dirty="0" sz="1400" spc="-5" b="1">
                <a:latin typeface="Times New Roman"/>
                <a:cs typeface="Times New Roman"/>
              </a:rPr>
              <a:t>:=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temp</a:t>
            </a:r>
            <a:r>
              <a:rPr dirty="0" baseline="-18518" sz="1350" spc="-7" b="1">
                <a:latin typeface="Times New Roman"/>
                <a:cs typeface="Times New Roman"/>
              </a:rPr>
              <a:t>2</a:t>
            </a:r>
            <a:endParaRPr baseline="-18518" sz="13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761990" y="5573267"/>
            <a:ext cx="1225550" cy="10896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 marR="30480">
              <a:lnSpc>
                <a:spcPct val="99600"/>
              </a:lnSpc>
              <a:spcBef>
                <a:spcPts val="105"/>
              </a:spcBef>
            </a:pPr>
            <a:r>
              <a:rPr dirty="0" sz="1400" spc="-5" b="1">
                <a:latin typeface="Times New Roman"/>
                <a:cs typeface="Times New Roman"/>
              </a:rPr>
              <a:t>MOVF </a:t>
            </a:r>
            <a:r>
              <a:rPr dirty="0" sz="1400" b="1">
                <a:latin typeface="Times New Roman"/>
                <a:cs typeface="Times New Roman"/>
              </a:rPr>
              <a:t>R</a:t>
            </a:r>
            <a:r>
              <a:rPr dirty="0" baseline="-18518" sz="1350" b="1">
                <a:latin typeface="Times New Roman"/>
                <a:cs typeface="Times New Roman"/>
              </a:rPr>
              <a:t>0</a:t>
            </a:r>
            <a:r>
              <a:rPr dirty="0" sz="1400" b="1">
                <a:latin typeface="Times New Roman"/>
                <a:cs typeface="Times New Roman"/>
              </a:rPr>
              <a:t>, </a:t>
            </a:r>
            <a:r>
              <a:rPr dirty="0" sz="1400" spc="-5" b="1">
                <a:latin typeface="Times New Roman"/>
                <a:cs typeface="Times New Roman"/>
              </a:rPr>
              <a:t>id</a:t>
            </a:r>
            <a:r>
              <a:rPr dirty="0" baseline="-18518" sz="1350" spc="-7" b="1">
                <a:latin typeface="Times New Roman"/>
                <a:cs typeface="Times New Roman"/>
              </a:rPr>
              <a:t>2  </a:t>
            </a:r>
            <a:r>
              <a:rPr dirty="0" sz="1400" b="1">
                <a:latin typeface="Times New Roman"/>
                <a:cs typeface="Times New Roman"/>
              </a:rPr>
              <a:t>MULF R</a:t>
            </a:r>
            <a:r>
              <a:rPr dirty="0" baseline="-18518" sz="1350" b="1">
                <a:latin typeface="Times New Roman"/>
                <a:cs typeface="Times New Roman"/>
              </a:rPr>
              <a:t>0</a:t>
            </a:r>
            <a:r>
              <a:rPr dirty="0" sz="1400" b="1">
                <a:latin typeface="Times New Roman"/>
                <a:cs typeface="Times New Roman"/>
              </a:rPr>
              <a:t>,</a:t>
            </a:r>
            <a:r>
              <a:rPr dirty="0" sz="1400" spc="-15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#4.0  </a:t>
            </a:r>
            <a:r>
              <a:rPr dirty="0" sz="1400" spc="-5" b="1">
                <a:latin typeface="Times New Roman"/>
                <a:cs typeface="Times New Roman"/>
              </a:rPr>
              <a:t>MOVF </a:t>
            </a:r>
            <a:r>
              <a:rPr dirty="0" sz="1400" b="1">
                <a:latin typeface="Times New Roman"/>
                <a:cs typeface="Times New Roman"/>
              </a:rPr>
              <a:t>R</a:t>
            </a:r>
            <a:r>
              <a:rPr dirty="0" baseline="-18518" sz="1350" b="1">
                <a:latin typeface="Times New Roman"/>
                <a:cs typeface="Times New Roman"/>
              </a:rPr>
              <a:t>1</a:t>
            </a:r>
            <a:r>
              <a:rPr dirty="0" sz="1400" b="1">
                <a:latin typeface="Times New Roman"/>
                <a:cs typeface="Times New Roman"/>
              </a:rPr>
              <a:t>, </a:t>
            </a:r>
            <a:r>
              <a:rPr dirty="0" sz="1400" spc="-5" b="1">
                <a:latin typeface="Times New Roman"/>
                <a:cs typeface="Times New Roman"/>
              </a:rPr>
              <a:t>id</a:t>
            </a:r>
            <a:r>
              <a:rPr dirty="0" baseline="-18518" sz="1350" spc="-7" b="1">
                <a:latin typeface="Times New Roman"/>
                <a:cs typeface="Times New Roman"/>
              </a:rPr>
              <a:t>1  </a:t>
            </a:r>
            <a:r>
              <a:rPr dirty="0" sz="1400" b="1">
                <a:latin typeface="Times New Roman"/>
                <a:cs typeface="Times New Roman"/>
              </a:rPr>
              <a:t>ADDF R</a:t>
            </a:r>
            <a:r>
              <a:rPr dirty="0" baseline="-18518" sz="1350" b="1">
                <a:latin typeface="Times New Roman"/>
                <a:cs typeface="Times New Roman"/>
              </a:rPr>
              <a:t>0</a:t>
            </a:r>
            <a:r>
              <a:rPr dirty="0" sz="1400" b="1">
                <a:latin typeface="Times New Roman"/>
                <a:cs typeface="Times New Roman"/>
              </a:rPr>
              <a:t>, R</a:t>
            </a:r>
            <a:r>
              <a:rPr dirty="0" baseline="-18518" sz="1350" b="1">
                <a:latin typeface="Times New Roman"/>
                <a:cs typeface="Times New Roman"/>
              </a:rPr>
              <a:t>1  </a:t>
            </a:r>
            <a:r>
              <a:rPr dirty="0" sz="1400" spc="-5" b="1">
                <a:latin typeface="Times New Roman"/>
                <a:cs typeface="Times New Roman"/>
              </a:rPr>
              <a:t>MOVF </a:t>
            </a:r>
            <a:r>
              <a:rPr dirty="0" sz="1400" b="1">
                <a:latin typeface="Times New Roman"/>
                <a:cs typeface="Times New Roman"/>
              </a:rPr>
              <a:t>id</a:t>
            </a:r>
            <a:r>
              <a:rPr dirty="0" baseline="-18518" sz="1350" b="1">
                <a:latin typeface="Times New Roman"/>
                <a:cs typeface="Times New Roman"/>
              </a:rPr>
              <a:t>1</a:t>
            </a:r>
            <a:r>
              <a:rPr dirty="0" sz="1400" b="1">
                <a:latin typeface="Times New Roman"/>
                <a:cs typeface="Times New Roman"/>
              </a:rPr>
              <a:t>,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R</a:t>
            </a:r>
            <a:r>
              <a:rPr dirty="0" baseline="-18518" sz="1350" b="1">
                <a:latin typeface="Times New Roman"/>
                <a:cs typeface="Times New Roman"/>
              </a:rPr>
              <a:t>0</a:t>
            </a:r>
            <a:endParaRPr baseline="-18518" sz="13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473559" y="2244852"/>
            <a:ext cx="11353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id</a:t>
            </a:r>
            <a:r>
              <a:rPr dirty="0" baseline="-18518" sz="1350" spc="-7" b="1">
                <a:latin typeface="Times New Roman"/>
                <a:cs typeface="Times New Roman"/>
              </a:rPr>
              <a:t>1</a:t>
            </a:r>
            <a:r>
              <a:rPr dirty="0" sz="1400" spc="-5" b="1">
                <a:latin typeface="Times New Roman"/>
                <a:cs typeface="Times New Roman"/>
              </a:rPr>
              <a:t>:=id</a:t>
            </a:r>
            <a:r>
              <a:rPr dirty="0" baseline="-18518" sz="1350" spc="-7" b="1">
                <a:latin typeface="Times New Roman"/>
                <a:cs typeface="Times New Roman"/>
              </a:rPr>
              <a:t>1</a:t>
            </a:r>
            <a:r>
              <a:rPr dirty="0" sz="1400" spc="-5" b="1">
                <a:latin typeface="Times New Roman"/>
                <a:cs typeface="Times New Roman"/>
              </a:rPr>
              <a:t>+id</a:t>
            </a:r>
            <a:r>
              <a:rPr dirty="0" baseline="-18518" sz="1350" spc="-7" b="1">
                <a:latin typeface="Times New Roman"/>
                <a:cs typeface="Times New Roman"/>
              </a:rPr>
              <a:t>2</a:t>
            </a:r>
            <a:r>
              <a:rPr dirty="0" sz="1400" spc="-5" b="1">
                <a:latin typeface="Times New Roman"/>
                <a:cs typeface="Times New Roman"/>
              </a:rPr>
              <a:t>*4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46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3592829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三、符号表管理</a:t>
            </a:r>
            <a:endParaRPr sz="3900"/>
          </a:p>
        </p:txBody>
      </p:sp>
      <p:sp>
        <p:nvSpPr>
          <p:cNvPr id="6" name="object 6"/>
          <p:cNvSpPr txBox="1"/>
          <p:nvPr/>
        </p:nvSpPr>
        <p:spPr>
          <a:xfrm>
            <a:off x="307340" y="1183198"/>
            <a:ext cx="8227059" cy="512572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编译程序的一项重要工作：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记录源程序中使用的标识符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6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收集每个标识符的各种属性信息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符号表是由若干记录组成的数据结构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70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每个标识符在表中有一条记录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9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记录的域是标识符的属</a:t>
            </a:r>
            <a:r>
              <a:rPr dirty="0" baseline="1182" sz="3525" spc="60" b="1">
                <a:latin typeface="黑体"/>
                <a:cs typeface="黑体"/>
              </a:rPr>
              <a:t>性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对符号表结构的要求：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应允许快速地找到标识符的记录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可在其中存取数据</a:t>
            </a:r>
            <a:endParaRPr baseline="1182" sz="3525">
              <a:latin typeface="黑体"/>
              <a:cs typeface="黑体"/>
            </a:endParaRPr>
          </a:p>
          <a:p>
            <a:pPr marL="355600" marR="5080" indent="-342900">
              <a:lnSpc>
                <a:spcPct val="102299"/>
              </a:lnSpc>
              <a:spcBef>
                <a:spcPts val="59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标识符的各种属性是在编译的各个不同阶段填入符 </a:t>
            </a:r>
            <a:r>
              <a:rPr dirty="0" sz="2750" spc="45" b="1">
                <a:latin typeface="黑体"/>
                <a:cs typeface="黑体"/>
              </a:rPr>
              <a:t>号表的。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47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70414"/>
            <a:ext cx="692023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500" spc="95">
                <a:solidFill>
                  <a:srgbClr val="3333FF"/>
                </a:solidFill>
              </a:rPr>
              <a:t>声明语句</a:t>
            </a:r>
            <a:r>
              <a:rPr dirty="0" sz="3500" spc="50">
                <a:solidFill>
                  <a:srgbClr val="3333FF"/>
                </a:solidFill>
              </a:rPr>
              <a:t>：</a:t>
            </a:r>
            <a:r>
              <a:rPr dirty="0" sz="3900" spc="50"/>
              <a:t>float</a:t>
            </a:r>
            <a:r>
              <a:rPr dirty="0" sz="3900" spc="30"/>
              <a:t> </a:t>
            </a:r>
            <a:r>
              <a:rPr dirty="0" sz="3900" spc="40"/>
              <a:t>total,</a:t>
            </a:r>
            <a:r>
              <a:rPr dirty="0" sz="3900" spc="35"/>
              <a:t> </a:t>
            </a:r>
            <a:r>
              <a:rPr dirty="0" sz="3900" spc="40"/>
              <a:t>rate;</a:t>
            </a:r>
            <a:endParaRPr sz="3900"/>
          </a:p>
        </p:txBody>
      </p:sp>
      <p:sp>
        <p:nvSpPr>
          <p:cNvPr id="6" name="object 6"/>
          <p:cNvSpPr txBox="1"/>
          <p:nvPr/>
        </p:nvSpPr>
        <p:spPr>
          <a:xfrm>
            <a:off x="383540" y="1183077"/>
            <a:ext cx="7869555" cy="46101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词法分析器：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30"/>
              </a:spcBef>
              <a:buClr>
                <a:srgbClr val="240CB4"/>
              </a:buClr>
              <a:buSzPct val="79166"/>
              <a:buFont typeface="Wingdings"/>
              <a:buChar char=""/>
              <a:tabLst>
                <a:tab pos="755650" algn="l"/>
              </a:tabLst>
            </a:pPr>
            <a:r>
              <a:rPr dirty="0" sz="2400" spc="-5" b="1">
                <a:latin typeface="Verdana"/>
                <a:cs typeface="Verdana"/>
              </a:rPr>
              <a:t>float</a:t>
            </a:r>
            <a:r>
              <a:rPr dirty="0" baseline="1182" sz="3525" spc="75" b="1">
                <a:latin typeface="黑体"/>
                <a:cs typeface="黑体"/>
              </a:rPr>
              <a:t>是关键</a:t>
            </a:r>
            <a:r>
              <a:rPr dirty="0" baseline="1182" sz="3525" spc="60" b="1">
                <a:latin typeface="黑体"/>
                <a:cs typeface="黑体"/>
              </a:rPr>
              <a:t>字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25"/>
              </a:spcBef>
              <a:buClr>
                <a:srgbClr val="240CB4"/>
              </a:buClr>
              <a:buSzPct val="79166"/>
              <a:buFont typeface="Wingdings"/>
              <a:buChar char=""/>
              <a:tabLst>
                <a:tab pos="755650" algn="l"/>
              </a:tabLst>
            </a:pPr>
            <a:r>
              <a:rPr dirty="0" sz="2400" spc="-5" b="1">
                <a:latin typeface="Verdana"/>
                <a:cs typeface="Verdana"/>
              </a:rPr>
              <a:t>total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spc="-5" b="1">
                <a:latin typeface="Verdana"/>
                <a:cs typeface="Verdana"/>
              </a:rPr>
              <a:t>rate</a:t>
            </a:r>
            <a:r>
              <a:rPr dirty="0" baseline="1182" sz="3525" spc="75" b="1">
                <a:latin typeface="黑体"/>
                <a:cs typeface="黑体"/>
              </a:rPr>
              <a:t>是标识符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8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在符号表中创建这两个标识符的记录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语义分析器：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30"/>
              </a:spcBef>
              <a:buClr>
                <a:srgbClr val="240CB4"/>
              </a:buClr>
              <a:buSzPct val="79166"/>
              <a:buFont typeface="Wingdings"/>
              <a:buChar char=""/>
              <a:tabLst>
                <a:tab pos="755650" algn="l"/>
              </a:tabLst>
            </a:pPr>
            <a:r>
              <a:rPr dirty="0" sz="2400" spc="-5" b="1">
                <a:latin typeface="Verdana"/>
                <a:cs typeface="Verdana"/>
              </a:rPr>
              <a:t>total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spc="-5" b="1">
                <a:latin typeface="Verdana"/>
                <a:cs typeface="Verdana"/>
              </a:rPr>
              <a:t>rate</a:t>
            </a:r>
            <a:r>
              <a:rPr dirty="0" baseline="1182" sz="3525" spc="75" b="1">
                <a:latin typeface="黑体"/>
                <a:cs typeface="黑体"/>
              </a:rPr>
              <a:t>都表示变量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25"/>
              </a:spcBef>
              <a:buClr>
                <a:srgbClr val="240CB4"/>
              </a:buClr>
              <a:buSzPct val="79166"/>
              <a:buFont typeface="Wingdings"/>
              <a:buChar char=""/>
              <a:tabLst>
                <a:tab pos="755650" algn="l"/>
              </a:tabLst>
            </a:pPr>
            <a:r>
              <a:rPr dirty="0" sz="2400" spc="-5" b="1">
                <a:latin typeface="Verdana"/>
                <a:cs typeface="Verdana"/>
              </a:rPr>
              <a:t>float</a:t>
            </a:r>
            <a:r>
              <a:rPr dirty="0" baseline="1182" sz="3525" spc="75" b="1">
                <a:latin typeface="黑体"/>
                <a:cs typeface="黑体"/>
              </a:rPr>
              <a:t>表示这两个变量的类</a:t>
            </a:r>
            <a:r>
              <a:rPr dirty="0" baseline="1182" sz="3525" spc="60" b="1">
                <a:latin typeface="黑体"/>
                <a:cs typeface="黑体"/>
              </a:rPr>
              <a:t>型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8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可以把这两种属性及存储分配信息填入符号表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ts val="3270"/>
              </a:lnSpc>
              <a:spcBef>
                <a:spcPts val="88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在语义分析和</a:t>
            </a:r>
            <a:r>
              <a:rPr dirty="0" baseline="1010" sz="4125" spc="37" b="1">
                <a:latin typeface="黑体"/>
                <a:cs typeface="黑体"/>
              </a:rPr>
              <a:t>Th</a:t>
            </a:r>
            <a:r>
              <a:rPr dirty="0" baseline="1010" sz="4125" spc="67" b="1">
                <a:latin typeface="黑体"/>
                <a:cs typeface="黑体"/>
              </a:rPr>
              <a:t>成中间代码时，还要在符号表中</a:t>
            </a:r>
            <a:endParaRPr baseline="1010" sz="4125">
              <a:latin typeface="黑体"/>
              <a:cs typeface="黑体"/>
            </a:endParaRPr>
          </a:p>
          <a:p>
            <a:pPr marL="355600">
              <a:lnSpc>
                <a:spcPts val="3329"/>
              </a:lnSpc>
            </a:pPr>
            <a:r>
              <a:rPr dirty="0" baseline="1010" sz="4125" spc="67" b="1">
                <a:latin typeface="黑体"/>
                <a:cs typeface="黑体"/>
              </a:rPr>
              <a:t>填入对这个</a:t>
            </a:r>
            <a:r>
              <a:rPr dirty="0" sz="2800" b="1">
                <a:latin typeface="Verdana"/>
                <a:cs typeface="Verdana"/>
              </a:rPr>
              <a:t>float</a:t>
            </a:r>
            <a:r>
              <a:rPr dirty="0" baseline="1010" sz="4125" spc="67" b="1">
                <a:latin typeface="黑体"/>
                <a:cs typeface="黑体"/>
              </a:rPr>
              <a:t>型变量进行存储分配的信息</a:t>
            </a:r>
            <a:r>
              <a:rPr dirty="0" baseline="1010" sz="4125" spc="52" b="1">
                <a:latin typeface="黑体"/>
                <a:cs typeface="黑体"/>
              </a:rPr>
              <a:t>。</a:t>
            </a:r>
            <a:endParaRPr baseline="1010" sz="41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48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308292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四、错误处理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307340" y="1232776"/>
            <a:ext cx="8227059" cy="509460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355600" marR="5080" indent="-342900">
              <a:lnSpc>
                <a:spcPts val="2970"/>
              </a:lnSpc>
              <a:spcBef>
                <a:spcPts val="47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在编译的每个阶段都可能检测到源程序中存在的错 </a:t>
            </a:r>
            <a:r>
              <a:rPr dirty="0" sz="2750" spc="35" b="1">
                <a:latin typeface="黑体"/>
                <a:cs typeface="黑体"/>
              </a:rPr>
              <a:t>误</a:t>
            </a:r>
            <a:endParaRPr sz="2750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30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solidFill>
                  <a:srgbClr val="3333FF"/>
                </a:solidFill>
                <a:latin typeface="黑体"/>
                <a:cs typeface="黑体"/>
              </a:rPr>
              <a:t>词法分析</a:t>
            </a:r>
            <a:r>
              <a:rPr dirty="0" baseline="1182" sz="3525" spc="75" b="1">
                <a:latin typeface="黑体"/>
                <a:cs typeface="黑体"/>
              </a:rPr>
              <a:t>程序可以检测出非法字符错误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37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solidFill>
                  <a:srgbClr val="3333FF"/>
                </a:solidFill>
                <a:latin typeface="黑体"/>
                <a:cs typeface="黑体"/>
              </a:rPr>
              <a:t>语法分析</a:t>
            </a:r>
            <a:r>
              <a:rPr dirty="0" baseline="1182" sz="3525" spc="75" b="1">
                <a:latin typeface="黑体"/>
                <a:cs typeface="黑体"/>
              </a:rPr>
              <a:t>程序能够发现记号流不符合语法规则的错误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lvl="1" marL="755650" marR="111760" indent="-285750">
              <a:lnSpc>
                <a:spcPts val="2560"/>
              </a:lnSpc>
              <a:spcBef>
                <a:spcPts val="58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solidFill>
                  <a:srgbClr val="3333FF"/>
                </a:solidFill>
                <a:latin typeface="黑体"/>
                <a:cs typeface="黑体"/>
              </a:rPr>
              <a:t>语义分析</a:t>
            </a:r>
            <a:r>
              <a:rPr dirty="0" baseline="1182" sz="3525" spc="75" b="1">
                <a:latin typeface="黑体"/>
                <a:cs typeface="黑体"/>
              </a:rPr>
              <a:t>程序试图检测出具有正确的语法结构，但对</a:t>
            </a:r>
            <a:r>
              <a:rPr dirty="0" baseline="1182" sz="3525" spc="44" b="1">
                <a:latin typeface="黑体"/>
                <a:cs typeface="黑体"/>
              </a:rPr>
              <a:t>所 </a:t>
            </a:r>
            <a:r>
              <a:rPr dirty="0" sz="2350" spc="50" b="1">
                <a:latin typeface="黑体"/>
                <a:cs typeface="黑体"/>
              </a:rPr>
              <a:t>涉及的操作无意义的结构。</a:t>
            </a:r>
            <a:endParaRPr sz="2350">
              <a:latin typeface="黑体"/>
              <a:cs typeface="黑体"/>
            </a:endParaRPr>
          </a:p>
          <a:p>
            <a:pPr lvl="1" marL="755650" marR="111760" indent="-285750">
              <a:lnSpc>
                <a:spcPts val="2560"/>
              </a:lnSpc>
              <a:spcBef>
                <a:spcPts val="69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60" b="1">
                <a:solidFill>
                  <a:srgbClr val="3333FF"/>
                </a:solidFill>
                <a:latin typeface="黑体"/>
                <a:cs typeface="黑体"/>
              </a:rPr>
              <a:t>代码Th成</a:t>
            </a:r>
            <a:r>
              <a:rPr dirty="0" baseline="1182" sz="3525" spc="75" b="1">
                <a:latin typeface="黑体"/>
                <a:cs typeface="黑体"/>
              </a:rPr>
              <a:t>程序可能发现目标程序区超出了允许范围的</a:t>
            </a:r>
            <a:r>
              <a:rPr dirty="0" baseline="1182" sz="3525" spc="44" b="1">
                <a:latin typeface="黑体"/>
                <a:cs typeface="黑体"/>
              </a:rPr>
              <a:t>错 </a:t>
            </a:r>
            <a:r>
              <a:rPr dirty="0" sz="2350" spc="50" b="1">
                <a:latin typeface="黑体"/>
                <a:cs typeface="黑体"/>
              </a:rPr>
              <a:t>误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lvl="1" marL="755650" marR="112395" indent="-285750">
              <a:lnSpc>
                <a:spcPts val="2590"/>
              </a:lnSpc>
              <a:spcBef>
                <a:spcPts val="64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由于计算机</a:t>
            </a:r>
            <a:r>
              <a:rPr dirty="0" baseline="1182" sz="3525" spc="75" b="1">
                <a:solidFill>
                  <a:srgbClr val="3333FF"/>
                </a:solidFill>
                <a:latin typeface="黑体"/>
                <a:cs typeface="黑体"/>
              </a:rPr>
              <a:t>容量的限制</a:t>
            </a:r>
            <a:r>
              <a:rPr dirty="0" baseline="1182" sz="3525" spc="75" b="1">
                <a:latin typeface="黑体"/>
                <a:cs typeface="黑体"/>
              </a:rPr>
              <a:t>，编译程序的处理能力受到限</a:t>
            </a:r>
            <a:r>
              <a:rPr dirty="0" baseline="1182" sz="3525" spc="44" b="1">
                <a:latin typeface="黑体"/>
                <a:cs typeface="黑体"/>
              </a:rPr>
              <a:t>制 </a:t>
            </a:r>
            <a:r>
              <a:rPr dirty="0" sz="2350" spc="50" b="1">
                <a:latin typeface="黑体"/>
                <a:cs typeface="黑体"/>
              </a:rPr>
              <a:t>而引起的错误</a:t>
            </a:r>
            <a:r>
              <a:rPr dirty="0" sz="1950" spc="40" b="1">
                <a:latin typeface="黑体"/>
                <a:cs typeface="黑体"/>
              </a:rPr>
              <a:t>。</a:t>
            </a:r>
            <a:endParaRPr sz="19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35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处理与恢复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29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判断位置和性</a:t>
            </a:r>
            <a:r>
              <a:rPr dirty="0" baseline="1182" sz="3525" spc="60" b="1">
                <a:latin typeface="黑体"/>
                <a:cs typeface="黑体"/>
              </a:rPr>
              <a:t>质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37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适当的恢复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48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69917"/>
            <a:ext cx="5889625" cy="6235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90320" algn="l"/>
              </a:tabLst>
            </a:pPr>
            <a:r>
              <a:rPr dirty="0" sz="3900" spc="40" b="1">
                <a:solidFill>
                  <a:srgbClr val="FF3300"/>
                </a:solidFill>
                <a:latin typeface="黑体"/>
                <a:cs typeface="黑体"/>
              </a:rPr>
              <a:t>1.3	</a:t>
            </a:r>
            <a:r>
              <a:rPr dirty="0" sz="3900" spc="90" b="1">
                <a:solidFill>
                  <a:srgbClr val="FF3300"/>
                </a:solidFill>
                <a:latin typeface="黑体"/>
                <a:cs typeface="黑体"/>
              </a:rPr>
              <a:t>编译有关的其他概念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180551"/>
            <a:ext cx="2524760" cy="1037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100"/>
              </a:spcBef>
            </a:pPr>
            <a:r>
              <a:rPr dirty="0" sz="2750" spc="45" b="1">
                <a:latin typeface="黑体"/>
                <a:cs typeface="黑体"/>
              </a:rPr>
              <a:t>一、前端和后</a:t>
            </a:r>
            <a:r>
              <a:rPr dirty="0" sz="2750" spc="25" b="1">
                <a:latin typeface="黑体"/>
                <a:cs typeface="黑体"/>
              </a:rPr>
              <a:t>端 </a:t>
            </a:r>
            <a:r>
              <a:rPr dirty="0" sz="2750" spc="45" b="1">
                <a:latin typeface="黑体"/>
                <a:cs typeface="黑体"/>
              </a:rPr>
              <a:t>二、“遍</a:t>
            </a:r>
            <a:r>
              <a:rPr dirty="0" sz="2750" spc="35" b="1">
                <a:latin typeface="黑体"/>
                <a:cs typeface="黑体"/>
              </a:rPr>
              <a:t>”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206375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参考书目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307340" y="1272400"/>
            <a:ext cx="5548630" cy="4531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编译原理</a:t>
            </a:r>
            <a:r>
              <a:rPr dirty="0" baseline="1010" sz="4125" spc="30" b="1">
                <a:latin typeface="黑体"/>
                <a:cs typeface="黑体"/>
              </a:rPr>
              <a:t>(</a:t>
            </a:r>
            <a:r>
              <a:rPr dirty="0" baseline="1010" sz="4125" spc="67" b="1">
                <a:latin typeface="黑体"/>
                <a:cs typeface="黑体"/>
              </a:rPr>
              <a:t>原书第</a:t>
            </a:r>
            <a:r>
              <a:rPr dirty="0" baseline="1010" sz="4125" spc="30" b="1">
                <a:latin typeface="黑体"/>
                <a:cs typeface="黑体"/>
              </a:rPr>
              <a:t>2</a:t>
            </a:r>
            <a:r>
              <a:rPr dirty="0" baseline="1010" sz="4125" spc="67" b="1">
                <a:latin typeface="黑体"/>
                <a:cs typeface="黑体"/>
              </a:rPr>
              <a:t>版</a:t>
            </a:r>
            <a:r>
              <a:rPr dirty="0" baseline="1010" sz="4125" spc="15" b="1">
                <a:latin typeface="黑体"/>
                <a:cs typeface="黑体"/>
              </a:rPr>
              <a:t>)</a:t>
            </a:r>
            <a:endParaRPr baseline="1010" sz="4125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00FF"/>
              </a:buClr>
              <a:buFont typeface="Arial"/>
              <a:buChar char="!"/>
            </a:pPr>
            <a:endParaRPr sz="41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编译原理及实践</a:t>
            </a:r>
            <a:endParaRPr baseline="1010" sz="4125">
              <a:latin typeface="黑体"/>
              <a:cs typeface="黑体"/>
            </a:endParaRPr>
          </a:p>
          <a:p>
            <a:pPr>
              <a:lnSpc>
                <a:spcPct val="100000"/>
              </a:lnSpc>
              <a:buClr>
                <a:srgbClr val="0000FF"/>
              </a:buClr>
              <a:buFont typeface="Arial"/>
              <a:buChar char="!"/>
            </a:pPr>
            <a:endParaRPr sz="4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程序设计语言编译原理（第</a:t>
            </a:r>
            <a:r>
              <a:rPr dirty="0" baseline="1010" sz="4125" spc="30" b="1">
                <a:latin typeface="黑体"/>
                <a:cs typeface="黑体"/>
              </a:rPr>
              <a:t>3</a:t>
            </a:r>
            <a:r>
              <a:rPr dirty="0" baseline="1010" sz="4125" spc="67" b="1">
                <a:latin typeface="黑体"/>
                <a:cs typeface="黑体"/>
              </a:rPr>
              <a:t>版）</a:t>
            </a:r>
            <a:endParaRPr baseline="1010" sz="4125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00FF"/>
              </a:buClr>
              <a:buFont typeface="Arial"/>
              <a:buChar char="!"/>
            </a:pPr>
            <a:endParaRPr sz="41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现代编译原理</a:t>
            </a:r>
            <a:r>
              <a:rPr dirty="0" baseline="1010" sz="4125" spc="30" b="1">
                <a:latin typeface="黑体"/>
                <a:cs typeface="黑体"/>
              </a:rPr>
              <a:t>--C</a:t>
            </a:r>
            <a:r>
              <a:rPr dirty="0" baseline="1010" sz="4125" spc="67" b="1">
                <a:latin typeface="黑体"/>
                <a:cs typeface="黑体"/>
              </a:rPr>
              <a:t>语言描述</a:t>
            </a:r>
            <a:endParaRPr baseline="1010" sz="4125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00FF"/>
              </a:buClr>
              <a:buFont typeface="Arial"/>
              <a:buChar char="!"/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高级编译器设计与实现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39062" y="1170843"/>
            <a:ext cx="1239714" cy="17584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14688" y="1567869"/>
            <a:ext cx="1239714" cy="17584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35227" y="2517531"/>
            <a:ext cx="1248507" cy="17584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06554" y="3694874"/>
            <a:ext cx="1371599" cy="17584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30832" y="4423995"/>
            <a:ext cx="1257300" cy="17584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822240" y="6500932"/>
            <a:ext cx="229870" cy="29464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620"/>
              </a:spcBef>
            </a:pPr>
            <a:fld id="{81D60167-4931-47E6-BA6A-407CBD079E47}" type="slidenum">
              <a:rPr dirty="0" sz="1400">
                <a:latin typeface="黑体"/>
                <a:cs typeface="黑体"/>
              </a:rPr>
              <a:t>10</a:t>
            </a:fld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48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323723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/>
              <a:t>一、前端和后端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459740" y="1034656"/>
            <a:ext cx="8227059" cy="4964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ts val="3275"/>
              </a:lnSpc>
              <a:spcBef>
                <a:spcPts val="9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前端主要由与源语言有关而与目标机器无关的那些</a:t>
            </a:r>
            <a:endParaRPr baseline="1010" sz="4125">
              <a:latin typeface="黑体"/>
              <a:cs typeface="黑体"/>
            </a:endParaRPr>
          </a:p>
          <a:p>
            <a:pPr marL="355600">
              <a:lnSpc>
                <a:spcPts val="3275"/>
              </a:lnSpc>
            </a:pPr>
            <a:r>
              <a:rPr dirty="0" sz="2750" spc="45" b="1">
                <a:latin typeface="黑体"/>
                <a:cs typeface="黑体"/>
              </a:rPr>
              <a:t>部分组</a:t>
            </a:r>
            <a:r>
              <a:rPr dirty="0" sz="2750" spc="35" b="1">
                <a:latin typeface="黑体"/>
                <a:cs typeface="黑体"/>
              </a:rPr>
              <a:t>成</a:t>
            </a:r>
            <a:endParaRPr sz="2750">
              <a:latin typeface="黑体"/>
              <a:cs typeface="黑体"/>
            </a:endParaRPr>
          </a:p>
          <a:p>
            <a:pPr lvl="1" marL="755650" marR="109855" indent="-285750">
              <a:lnSpc>
                <a:spcPct val="101899"/>
              </a:lnSpc>
              <a:spcBef>
                <a:spcPts val="68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词法分析、语法分析、符号表的建立、语义分析和中间 </a:t>
            </a:r>
            <a:r>
              <a:rPr dirty="0" sz="2350" spc="45" b="1">
                <a:latin typeface="黑体"/>
                <a:cs typeface="黑体"/>
              </a:rPr>
              <a:t>代码</a:t>
            </a:r>
            <a:r>
              <a:rPr dirty="0" sz="2350" spc="25" b="1">
                <a:latin typeface="黑体"/>
                <a:cs typeface="黑体"/>
              </a:rPr>
              <a:t>Th</a:t>
            </a:r>
            <a:r>
              <a:rPr dirty="0" sz="2350" spc="45" b="1">
                <a:latin typeface="黑体"/>
                <a:cs typeface="黑体"/>
              </a:rPr>
              <a:t>成</a:t>
            </a:r>
            <a:endParaRPr sz="2350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1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与机器无关的代码优化工作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相应的错误处理工作和符号表操作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后端由编译程序中与目标机器有关的部分组</a:t>
            </a:r>
            <a:r>
              <a:rPr dirty="0" baseline="1010" sz="4125" spc="52" b="1">
                <a:latin typeface="黑体"/>
                <a:cs typeface="黑体"/>
              </a:rPr>
              <a:t>成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70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与机器有关的代码优化、目标代码的</a:t>
            </a:r>
            <a:r>
              <a:rPr dirty="0" baseline="1182" sz="3525" spc="44" b="1">
                <a:latin typeface="黑体"/>
                <a:cs typeface="黑体"/>
              </a:rPr>
              <a:t>Th</a:t>
            </a:r>
            <a:r>
              <a:rPr dirty="0" baseline="1182" sz="3525" spc="75" b="1">
                <a:latin typeface="黑体"/>
                <a:cs typeface="黑体"/>
              </a:rPr>
              <a:t>成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8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相应的错误处理和符号表操作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把编译程序划分成前端和后端的优点：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71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便于移植、便于编译程序的构造</a:t>
            </a:r>
            <a:r>
              <a:rPr dirty="0" baseline="1010" sz="4125" spc="52" b="1">
                <a:latin typeface="黑体"/>
                <a:cs typeface="黑体"/>
              </a:rPr>
              <a:t>。</a:t>
            </a:r>
            <a:endParaRPr baseline="1010" sz="41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51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155448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二、遍</a:t>
            </a:r>
            <a:endParaRPr sz="3900"/>
          </a:p>
        </p:txBody>
      </p:sp>
      <p:sp>
        <p:nvSpPr>
          <p:cNvPr id="6" name="object 6"/>
          <p:cNvSpPr txBox="1"/>
          <p:nvPr/>
        </p:nvSpPr>
        <p:spPr>
          <a:xfrm>
            <a:off x="307340" y="1272400"/>
            <a:ext cx="8227059" cy="419798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355600" marR="5080" indent="-342900">
              <a:lnSpc>
                <a:spcPct val="100899"/>
              </a:lnSpc>
              <a:spcBef>
                <a:spcPts val="6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一“遍”是指对源程序或其中间形式从头到尾扫描 </a:t>
            </a:r>
            <a:r>
              <a:rPr dirty="0" sz="2750" spc="45" b="1">
                <a:latin typeface="黑体"/>
                <a:cs typeface="黑体"/>
              </a:rPr>
              <a:t>一遍，并作相关的加工处理</a:t>
            </a:r>
            <a:r>
              <a:rPr dirty="0" sz="2750" spc="35" b="1">
                <a:latin typeface="黑体"/>
                <a:cs typeface="黑体"/>
              </a:rPr>
              <a:t>，Th</a:t>
            </a:r>
            <a:r>
              <a:rPr dirty="0" sz="2750" spc="45" b="1">
                <a:latin typeface="黑体"/>
                <a:cs typeface="黑体"/>
              </a:rPr>
              <a:t>成新的中间形式或 目标程序。</a:t>
            </a:r>
            <a:endParaRPr sz="2750">
              <a:latin typeface="黑体"/>
              <a:cs typeface="黑体"/>
            </a:endParaRPr>
          </a:p>
          <a:p>
            <a:pPr algn="just" marL="355600" indent="-342900">
              <a:lnSpc>
                <a:spcPct val="100000"/>
              </a:lnSpc>
              <a:spcBef>
                <a:spcPts val="74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编译程序的结构受“遍”的影响</a:t>
            </a:r>
            <a:endParaRPr baseline="1010" sz="4125">
              <a:latin typeface="黑体"/>
              <a:cs typeface="黑体"/>
            </a:endParaRPr>
          </a:p>
          <a:p>
            <a:pPr algn="just" lvl="1" marL="755650" indent="-285750">
              <a:lnSpc>
                <a:spcPct val="100000"/>
              </a:lnSpc>
              <a:spcBef>
                <a:spcPts val="70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遍</a:t>
            </a:r>
            <a:r>
              <a:rPr dirty="0" baseline="1182" sz="3525" spc="60" b="1">
                <a:latin typeface="黑体"/>
                <a:cs typeface="黑体"/>
              </a:rPr>
              <a:t>数</a:t>
            </a:r>
            <a:endParaRPr baseline="1182" sz="3525">
              <a:latin typeface="黑体"/>
              <a:cs typeface="黑体"/>
            </a:endParaRPr>
          </a:p>
          <a:p>
            <a:pPr algn="just" lvl="1" marL="755650" indent="-285750">
              <a:lnSpc>
                <a:spcPct val="100000"/>
              </a:lnSpc>
              <a:spcBef>
                <a:spcPts val="56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分遍方</a:t>
            </a:r>
            <a:r>
              <a:rPr dirty="0" baseline="1182" sz="3525" spc="60" b="1">
                <a:latin typeface="黑体"/>
                <a:cs typeface="黑体"/>
              </a:rPr>
              <a:t>式</a:t>
            </a:r>
            <a:endParaRPr baseline="1182" sz="3525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000"/>
              </a:spcBef>
            </a:pPr>
            <a:r>
              <a:rPr dirty="0" sz="2750" spc="45" b="1">
                <a:latin typeface="黑体"/>
                <a:cs typeface="黑体"/>
              </a:rPr>
              <a:t>一遍扫描的编译程序</a:t>
            </a:r>
            <a:endParaRPr sz="2750">
              <a:latin typeface="黑体"/>
              <a:cs typeface="黑体"/>
            </a:endParaRPr>
          </a:p>
          <a:p>
            <a:pPr marL="927100">
              <a:lnSpc>
                <a:spcPct val="100000"/>
              </a:lnSpc>
              <a:spcBef>
                <a:spcPts val="590"/>
              </a:spcBef>
            </a:pPr>
            <a:r>
              <a:rPr dirty="0" sz="2750" spc="45" b="1">
                <a:latin typeface="黑体"/>
                <a:cs typeface="黑体"/>
              </a:rPr>
              <a:t>多遍编译程序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52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4154804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3333FF"/>
                </a:solidFill>
              </a:rPr>
              <a:t>一遍扫描的编译程序</a:t>
            </a:r>
            <a:endParaRPr sz="3500"/>
          </a:p>
        </p:txBody>
      </p:sp>
      <p:sp>
        <p:nvSpPr>
          <p:cNvPr id="6" name="object 6"/>
          <p:cNvSpPr/>
          <p:nvPr/>
        </p:nvSpPr>
        <p:spPr>
          <a:xfrm>
            <a:off x="3716337" y="1849437"/>
            <a:ext cx="1755775" cy="466725"/>
          </a:xfrm>
          <a:custGeom>
            <a:avLst/>
            <a:gdLst/>
            <a:ahLst/>
            <a:cxnLst/>
            <a:rect l="l" t="t" r="r" b="b"/>
            <a:pathLst>
              <a:path w="1755775" h="466725">
                <a:moveTo>
                  <a:pt x="0" y="0"/>
                </a:moveTo>
                <a:lnTo>
                  <a:pt x="1755775" y="0"/>
                </a:lnTo>
                <a:lnTo>
                  <a:pt x="1755775" y="466725"/>
                </a:lnTo>
                <a:lnTo>
                  <a:pt x="0" y="4667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795077" y="1873206"/>
            <a:ext cx="155765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黑体"/>
                <a:cs typeface="黑体"/>
              </a:rPr>
              <a:t>语法分析器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43200" y="2358719"/>
            <a:ext cx="1146810" cy="1070610"/>
          </a:xfrm>
          <a:custGeom>
            <a:avLst/>
            <a:gdLst/>
            <a:ahLst/>
            <a:cxnLst/>
            <a:rect l="l" t="t" r="r" b="b"/>
            <a:pathLst>
              <a:path w="1146810" h="1070610">
                <a:moveTo>
                  <a:pt x="29710" y="990434"/>
                </a:moveTo>
                <a:lnTo>
                  <a:pt x="0" y="1070281"/>
                </a:lnTo>
                <a:lnTo>
                  <a:pt x="81702" y="1046140"/>
                </a:lnTo>
                <a:lnTo>
                  <a:pt x="67043" y="1030434"/>
                </a:lnTo>
                <a:lnTo>
                  <a:pt x="49672" y="1030434"/>
                </a:lnTo>
                <a:lnTo>
                  <a:pt x="43172" y="1023471"/>
                </a:lnTo>
                <a:lnTo>
                  <a:pt x="52456" y="1014805"/>
                </a:lnTo>
                <a:lnTo>
                  <a:pt x="29710" y="990434"/>
                </a:lnTo>
                <a:close/>
              </a:path>
              <a:path w="1146810" h="1070610">
                <a:moveTo>
                  <a:pt x="52456" y="1014805"/>
                </a:moveTo>
                <a:lnTo>
                  <a:pt x="43172" y="1023471"/>
                </a:lnTo>
                <a:lnTo>
                  <a:pt x="49672" y="1030434"/>
                </a:lnTo>
                <a:lnTo>
                  <a:pt x="58956" y="1021769"/>
                </a:lnTo>
                <a:lnTo>
                  <a:pt x="52456" y="1014805"/>
                </a:lnTo>
                <a:close/>
              </a:path>
              <a:path w="1146810" h="1070610">
                <a:moveTo>
                  <a:pt x="58956" y="1021769"/>
                </a:moveTo>
                <a:lnTo>
                  <a:pt x="49672" y="1030434"/>
                </a:lnTo>
                <a:lnTo>
                  <a:pt x="67043" y="1030434"/>
                </a:lnTo>
                <a:lnTo>
                  <a:pt x="58956" y="1021769"/>
                </a:lnTo>
                <a:close/>
              </a:path>
              <a:path w="1146810" h="1070610">
                <a:moveTo>
                  <a:pt x="1139750" y="0"/>
                </a:moveTo>
                <a:lnTo>
                  <a:pt x="52456" y="1014805"/>
                </a:lnTo>
                <a:lnTo>
                  <a:pt x="58956" y="1021769"/>
                </a:lnTo>
                <a:lnTo>
                  <a:pt x="1146249" y="6962"/>
                </a:lnTo>
                <a:lnTo>
                  <a:pt x="1139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561589" y="2646651"/>
            <a:ext cx="71628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50" b="1">
                <a:latin typeface="黑体"/>
                <a:cs typeface="黑体"/>
              </a:rPr>
              <a:t>取记号</a:t>
            </a:r>
            <a:endParaRPr sz="1750">
              <a:latin typeface="黑体"/>
              <a:cs typeface="黑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4325" y="3429000"/>
            <a:ext cx="1725930" cy="466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6194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84"/>
              </a:spcBef>
            </a:pPr>
            <a:r>
              <a:rPr dirty="0" sz="2350" spc="50" b="1">
                <a:latin typeface="黑体"/>
                <a:cs typeface="黑体"/>
              </a:rPr>
              <a:t>词法分析器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67864" y="1884651"/>
            <a:ext cx="71628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50" b="1">
                <a:solidFill>
                  <a:srgbClr val="993300"/>
                </a:solidFill>
                <a:latin typeface="黑体"/>
                <a:cs typeface="黑体"/>
              </a:rPr>
              <a:t>源程序</a:t>
            </a:r>
            <a:endParaRPr sz="1750">
              <a:latin typeface="黑体"/>
              <a:cs typeface="黑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47901" y="2209800"/>
            <a:ext cx="76200" cy="1219200"/>
          </a:xfrm>
          <a:custGeom>
            <a:avLst/>
            <a:gdLst/>
            <a:ahLst/>
            <a:cxnLst/>
            <a:rect l="l" t="t" r="r" b="b"/>
            <a:pathLst>
              <a:path w="76200" h="1219200">
                <a:moveTo>
                  <a:pt x="42861" y="0"/>
                </a:moveTo>
                <a:lnTo>
                  <a:pt x="33336" y="0"/>
                </a:lnTo>
                <a:lnTo>
                  <a:pt x="33336" y="38100"/>
                </a:lnTo>
                <a:lnTo>
                  <a:pt x="42861" y="38100"/>
                </a:lnTo>
                <a:lnTo>
                  <a:pt x="42861" y="0"/>
                </a:lnTo>
                <a:close/>
              </a:path>
              <a:path w="76200" h="1219200">
                <a:moveTo>
                  <a:pt x="42861" y="66675"/>
                </a:moveTo>
                <a:lnTo>
                  <a:pt x="33336" y="66675"/>
                </a:lnTo>
                <a:lnTo>
                  <a:pt x="33336" y="104775"/>
                </a:lnTo>
                <a:lnTo>
                  <a:pt x="42861" y="104775"/>
                </a:lnTo>
                <a:lnTo>
                  <a:pt x="42861" y="66675"/>
                </a:lnTo>
                <a:close/>
              </a:path>
              <a:path w="76200" h="1219200">
                <a:moveTo>
                  <a:pt x="42861" y="133350"/>
                </a:moveTo>
                <a:lnTo>
                  <a:pt x="33336" y="133350"/>
                </a:lnTo>
                <a:lnTo>
                  <a:pt x="33336" y="171450"/>
                </a:lnTo>
                <a:lnTo>
                  <a:pt x="42861" y="171450"/>
                </a:lnTo>
                <a:lnTo>
                  <a:pt x="42861" y="133350"/>
                </a:lnTo>
                <a:close/>
              </a:path>
              <a:path w="76200" h="1219200">
                <a:moveTo>
                  <a:pt x="42861" y="200025"/>
                </a:moveTo>
                <a:lnTo>
                  <a:pt x="33336" y="200025"/>
                </a:lnTo>
                <a:lnTo>
                  <a:pt x="33336" y="238125"/>
                </a:lnTo>
                <a:lnTo>
                  <a:pt x="42861" y="238125"/>
                </a:lnTo>
                <a:lnTo>
                  <a:pt x="42861" y="200025"/>
                </a:lnTo>
                <a:close/>
              </a:path>
              <a:path w="76200" h="1219200">
                <a:moveTo>
                  <a:pt x="42861" y="266700"/>
                </a:moveTo>
                <a:lnTo>
                  <a:pt x="33336" y="266700"/>
                </a:lnTo>
                <a:lnTo>
                  <a:pt x="33336" y="304800"/>
                </a:lnTo>
                <a:lnTo>
                  <a:pt x="42861" y="304800"/>
                </a:lnTo>
                <a:lnTo>
                  <a:pt x="42861" y="266700"/>
                </a:lnTo>
                <a:close/>
              </a:path>
              <a:path w="76200" h="1219200">
                <a:moveTo>
                  <a:pt x="42861" y="333375"/>
                </a:moveTo>
                <a:lnTo>
                  <a:pt x="33336" y="333375"/>
                </a:lnTo>
                <a:lnTo>
                  <a:pt x="33336" y="371475"/>
                </a:lnTo>
                <a:lnTo>
                  <a:pt x="42861" y="371475"/>
                </a:lnTo>
                <a:lnTo>
                  <a:pt x="42861" y="333375"/>
                </a:lnTo>
                <a:close/>
              </a:path>
              <a:path w="76200" h="1219200">
                <a:moveTo>
                  <a:pt x="42861" y="400050"/>
                </a:moveTo>
                <a:lnTo>
                  <a:pt x="33336" y="400050"/>
                </a:lnTo>
                <a:lnTo>
                  <a:pt x="33336" y="438150"/>
                </a:lnTo>
                <a:lnTo>
                  <a:pt x="42861" y="438150"/>
                </a:lnTo>
                <a:lnTo>
                  <a:pt x="42861" y="400050"/>
                </a:lnTo>
                <a:close/>
              </a:path>
              <a:path w="76200" h="1219200">
                <a:moveTo>
                  <a:pt x="42861" y="466725"/>
                </a:moveTo>
                <a:lnTo>
                  <a:pt x="33336" y="466725"/>
                </a:lnTo>
                <a:lnTo>
                  <a:pt x="33336" y="504825"/>
                </a:lnTo>
                <a:lnTo>
                  <a:pt x="42861" y="504825"/>
                </a:lnTo>
                <a:lnTo>
                  <a:pt x="42861" y="466725"/>
                </a:lnTo>
                <a:close/>
              </a:path>
              <a:path w="76200" h="1219200">
                <a:moveTo>
                  <a:pt x="42861" y="533400"/>
                </a:moveTo>
                <a:lnTo>
                  <a:pt x="33336" y="533400"/>
                </a:lnTo>
                <a:lnTo>
                  <a:pt x="33336" y="571500"/>
                </a:lnTo>
                <a:lnTo>
                  <a:pt x="42861" y="571500"/>
                </a:lnTo>
                <a:lnTo>
                  <a:pt x="42861" y="533400"/>
                </a:lnTo>
                <a:close/>
              </a:path>
              <a:path w="76200" h="1219200">
                <a:moveTo>
                  <a:pt x="42861" y="600075"/>
                </a:moveTo>
                <a:lnTo>
                  <a:pt x="33336" y="600075"/>
                </a:lnTo>
                <a:lnTo>
                  <a:pt x="33336" y="638175"/>
                </a:lnTo>
                <a:lnTo>
                  <a:pt x="42861" y="638175"/>
                </a:lnTo>
                <a:lnTo>
                  <a:pt x="42861" y="600075"/>
                </a:lnTo>
                <a:close/>
              </a:path>
              <a:path w="76200" h="1219200">
                <a:moveTo>
                  <a:pt x="42861" y="666750"/>
                </a:moveTo>
                <a:lnTo>
                  <a:pt x="33336" y="666750"/>
                </a:lnTo>
                <a:lnTo>
                  <a:pt x="33336" y="704850"/>
                </a:lnTo>
                <a:lnTo>
                  <a:pt x="42861" y="704850"/>
                </a:lnTo>
                <a:lnTo>
                  <a:pt x="42861" y="666750"/>
                </a:lnTo>
                <a:close/>
              </a:path>
              <a:path w="76200" h="1219200">
                <a:moveTo>
                  <a:pt x="42861" y="733425"/>
                </a:moveTo>
                <a:lnTo>
                  <a:pt x="33336" y="733425"/>
                </a:lnTo>
                <a:lnTo>
                  <a:pt x="33336" y="771525"/>
                </a:lnTo>
                <a:lnTo>
                  <a:pt x="42861" y="771525"/>
                </a:lnTo>
                <a:lnTo>
                  <a:pt x="42861" y="733425"/>
                </a:lnTo>
                <a:close/>
              </a:path>
              <a:path w="76200" h="1219200">
                <a:moveTo>
                  <a:pt x="42861" y="800100"/>
                </a:moveTo>
                <a:lnTo>
                  <a:pt x="33336" y="800100"/>
                </a:lnTo>
                <a:lnTo>
                  <a:pt x="33337" y="838200"/>
                </a:lnTo>
                <a:lnTo>
                  <a:pt x="42862" y="838200"/>
                </a:lnTo>
                <a:lnTo>
                  <a:pt x="42861" y="800100"/>
                </a:lnTo>
                <a:close/>
              </a:path>
              <a:path w="76200" h="1219200">
                <a:moveTo>
                  <a:pt x="42862" y="866775"/>
                </a:moveTo>
                <a:lnTo>
                  <a:pt x="33337" y="866775"/>
                </a:lnTo>
                <a:lnTo>
                  <a:pt x="33337" y="904875"/>
                </a:lnTo>
                <a:lnTo>
                  <a:pt x="42862" y="904875"/>
                </a:lnTo>
                <a:lnTo>
                  <a:pt x="42862" y="866775"/>
                </a:lnTo>
                <a:close/>
              </a:path>
              <a:path w="76200" h="1219200">
                <a:moveTo>
                  <a:pt x="42862" y="933450"/>
                </a:moveTo>
                <a:lnTo>
                  <a:pt x="33337" y="933450"/>
                </a:lnTo>
                <a:lnTo>
                  <a:pt x="33337" y="971550"/>
                </a:lnTo>
                <a:lnTo>
                  <a:pt x="42862" y="971550"/>
                </a:lnTo>
                <a:lnTo>
                  <a:pt x="42862" y="933450"/>
                </a:lnTo>
                <a:close/>
              </a:path>
              <a:path w="76200" h="1219200">
                <a:moveTo>
                  <a:pt x="42862" y="1000125"/>
                </a:moveTo>
                <a:lnTo>
                  <a:pt x="33337" y="1000125"/>
                </a:lnTo>
                <a:lnTo>
                  <a:pt x="33337" y="1038225"/>
                </a:lnTo>
                <a:lnTo>
                  <a:pt x="42862" y="1038225"/>
                </a:lnTo>
                <a:lnTo>
                  <a:pt x="42862" y="1000125"/>
                </a:lnTo>
                <a:close/>
              </a:path>
              <a:path w="76200" h="1219200">
                <a:moveTo>
                  <a:pt x="42862" y="1066800"/>
                </a:moveTo>
                <a:lnTo>
                  <a:pt x="33337" y="1066800"/>
                </a:lnTo>
                <a:lnTo>
                  <a:pt x="33337" y="1104900"/>
                </a:lnTo>
                <a:lnTo>
                  <a:pt x="42862" y="1104900"/>
                </a:lnTo>
                <a:lnTo>
                  <a:pt x="42862" y="1066800"/>
                </a:lnTo>
                <a:close/>
              </a:path>
              <a:path w="76200" h="1219200">
                <a:moveTo>
                  <a:pt x="33337" y="1143000"/>
                </a:moveTo>
                <a:lnTo>
                  <a:pt x="0" y="1143000"/>
                </a:lnTo>
                <a:lnTo>
                  <a:pt x="38100" y="1219200"/>
                </a:lnTo>
                <a:lnTo>
                  <a:pt x="69849" y="1155701"/>
                </a:lnTo>
                <a:lnTo>
                  <a:pt x="33337" y="1155701"/>
                </a:lnTo>
                <a:lnTo>
                  <a:pt x="33337" y="1143000"/>
                </a:lnTo>
                <a:close/>
              </a:path>
              <a:path w="76200" h="1219200">
                <a:moveTo>
                  <a:pt x="42862" y="1133475"/>
                </a:moveTo>
                <a:lnTo>
                  <a:pt x="33337" y="1133475"/>
                </a:lnTo>
                <a:lnTo>
                  <a:pt x="33337" y="1155701"/>
                </a:lnTo>
                <a:lnTo>
                  <a:pt x="42862" y="1155701"/>
                </a:lnTo>
                <a:lnTo>
                  <a:pt x="42862" y="1133475"/>
                </a:lnTo>
                <a:close/>
              </a:path>
              <a:path w="76200" h="1219200">
                <a:moveTo>
                  <a:pt x="76200" y="1143000"/>
                </a:moveTo>
                <a:lnTo>
                  <a:pt x="42862" y="1143000"/>
                </a:lnTo>
                <a:lnTo>
                  <a:pt x="42862" y="1155701"/>
                </a:lnTo>
                <a:lnTo>
                  <a:pt x="69849" y="1155701"/>
                </a:lnTo>
                <a:lnTo>
                  <a:pt x="76200" y="1143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20831" y="2362200"/>
            <a:ext cx="1070610" cy="1070610"/>
          </a:xfrm>
          <a:custGeom>
            <a:avLst/>
            <a:gdLst/>
            <a:ahLst/>
            <a:cxnLst/>
            <a:rect l="l" t="t" r="r" b="b"/>
            <a:pathLst>
              <a:path w="1070610" h="1070610">
                <a:moveTo>
                  <a:pt x="1012918" y="50513"/>
                </a:moveTo>
                <a:lnTo>
                  <a:pt x="0" y="1063431"/>
                </a:lnTo>
                <a:lnTo>
                  <a:pt x="6736" y="1070168"/>
                </a:lnTo>
                <a:lnTo>
                  <a:pt x="1019653" y="57249"/>
                </a:lnTo>
                <a:lnTo>
                  <a:pt x="1012918" y="50513"/>
                </a:lnTo>
                <a:close/>
              </a:path>
              <a:path w="1070610" h="1070610">
                <a:moveTo>
                  <a:pt x="1056323" y="41534"/>
                </a:moveTo>
                <a:lnTo>
                  <a:pt x="1021897" y="41534"/>
                </a:lnTo>
                <a:lnTo>
                  <a:pt x="1028632" y="48270"/>
                </a:lnTo>
                <a:lnTo>
                  <a:pt x="1019653" y="57249"/>
                </a:lnTo>
                <a:lnTo>
                  <a:pt x="1043227" y="80822"/>
                </a:lnTo>
                <a:lnTo>
                  <a:pt x="1056323" y="41534"/>
                </a:lnTo>
                <a:close/>
              </a:path>
              <a:path w="1070610" h="1070610">
                <a:moveTo>
                  <a:pt x="1021897" y="41534"/>
                </a:moveTo>
                <a:lnTo>
                  <a:pt x="1012918" y="50513"/>
                </a:lnTo>
                <a:lnTo>
                  <a:pt x="1019653" y="57249"/>
                </a:lnTo>
                <a:lnTo>
                  <a:pt x="1028632" y="48270"/>
                </a:lnTo>
                <a:lnTo>
                  <a:pt x="1021897" y="41534"/>
                </a:lnTo>
                <a:close/>
              </a:path>
              <a:path w="1070610" h="1070610">
                <a:moveTo>
                  <a:pt x="1070168" y="0"/>
                </a:moveTo>
                <a:lnTo>
                  <a:pt x="989345" y="26940"/>
                </a:lnTo>
                <a:lnTo>
                  <a:pt x="1012918" y="50513"/>
                </a:lnTo>
                <a:lnTo>
                  <a:pt x="1021897" y="41534"/>
                </a:lnTo>
                <a:lnTo>
                  <a:pt x="1056323" y="41534"/>
                </a:lnTo>
                <a:lnTo>
                  <a:pt x="10701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736340" y="2875251"/>
            <a:ext cx="485775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50" b="1">
                <a:latin typeface="黑体"/>
                <a:cs typeface="黑体"/>
              </a:rPr>
              <a:t>记号</a:t>
            </a:r>
            <a:endParaRPr sz="1750">
              <a:latin typeface="黑体"/>
              <a:cs typeface="黑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31268" y="2358298"/>
            <a:ext cx="1527175" cy="1071245"/>
          </a:xfrm>
          <a:custGeom>
            <a:avLst/>
            <a:gdLst/>
            <a:ahLst/>
            <a:cxnLst/>
            <a:rect l="l" t="t" r="r" b="b"/>
            <a:pathLst>
              <a:path w="1527175" h="1071245">
                <a:moveTo>
                  <a:pt x="1461575" y="1030904"/>
                </a:moveTo>
                <a:lnTo>
                  <a:pt x="1442457" y="1058216"/>
                </a:lnTo>
                <a:lnTo>
                  <a:pt x="1526731" y="1070701"/>
                </a:lnTo>
                <a:lnTo>
                  <a:pt x="1509119" y="1038186"/>
                </a:lnTo>
                <a:lnTo>
                  <a:pt x="1471978" y="1038186"/>
                </a:lnTo>
                <a:lnTo>
                  <a:pt x="1461575" y="1030904"/>
                </a:lnTo>
                <a:close/>
              </a:path>
              <a:path w="1527175" h="1071245">
                <a:moveTo>
                  <a:pt x="1467037" y="1023101"/>
                </a:moveTo>
                <a:lnTo>
                  <a:pt x="1461575" y="1030904"/>
                </a:lnTo>
                <a:lnTo>
                  <a:pt x="1471978" y="1038186"/>
                </a:lnTo>
                <a:lnTo>
                  <a:pt x="1477440" y="1030384"/>
                </a:lnTo>
                <a:lnTo>
                  <a:pt x="1467037" y="1023101"/>
                </a:lnTo>
                <a:close/>
              </a:path>
              <a:path w="1527175" h="1071245">
                <a:moveTo>
                  <a:pt x="1486155" y="995790"/>
                </a:moveTo>
                <a:lnTo>
                  <a:pt x="1467037" y="1023101"/>
                </a:lnTo>
                <a:lnTo>
                  <a:pt x="1477440" y="1030384"/>
                </a:lnTo>
                <a:lnTo>
                  <a:pt x="1471978" y="1038186"/>
                </a:lnTo>
                <a:lnTo>
                  <a:pt x="1509119" y="1038186"/>
                </a:lnTo>
                <a:lnTo>
                  <a:pt x="1486155" y="995790"/>
                </a:lnTo>
                <a:close/>
              </a:path>
              <a:path w="1527175" h="1071245">
                <a:moveTo>
                  <a:pt x="5462" y="0"/>
                </a:moveTo>
                <a:lnTo>
                  <a:pt x="0" y="7802"/>
                </a:lnTo>
                <a:lnTo>
                  <a:pt x="1461575" y="1030904"/>
                </a:lnTo>
                <a:lnTo>
                  <a:pt x="1467037" y="1023101"/>
                </a:lnTo>
                <a:lnTo>
                  <a:pt x="54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371590" y="2640555"/>
            <a:ext cx="94615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50" b="1">
                <a:latin typeface="黑体"/>
                <a:cs typeface="黑体"/>
              </a:rPr>
              <a:t>语法成分</a:t>
            </a:r>
            <a:endParaRPr sz="1750">
              <a:latin typeface="黑体"/>
              <a:cs typeface="黑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15000" y="3419475"/>
            <a:ext cx="2951480" cy="466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85"/>
              </a:spcBef>
            </a:pPr>
            <a:r>
              <a:rPr dirty="0" sz="2350" spc="45" b="1">
                <a:latin typeface="黑体"/>
                <a:cs typeface="黑体"/>
              </a:rPr>
              <a:t>语义分析及代码</a:t>
            </a:r>
            <a:r>
              <a:rPr dirty="0" sz="2350" spc="30" b="1">
                <a:latin typeface="黑体"/>
                <a:cs typeface="黑体"/>
              </a:rPr>
              <a:t>Th</a:t>
            </a:r>
            <a:r>
              <a:rPr dirty="0" sz="2350" spc="45" b="1">
                <a:latin typeface="黑体"/>
                <a:cs typeface="黑体"/>
              </a:rPr>
              <a:t>成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972301" y="3886200"/>
            <a:ext cx="76200" cy="990600"/>
          </a:xfrm>
          <a:custGeom>
            <a:avLst/>
            <a:gdLst/>
            <a:ahLst/>
            <a:cxnLst/>
            <a:rect l="l" t="t" r="r" b="b"/>
            <a:pathLst>
              <a:path w="76200" h="990600">
                <a:moveTo>
                  <a:pt x="42861" y="0"/>
                </a:moveTo>
                <a:lnTo>
                  <a:pt x="33336" y="0"/>
                </a:lnTo>
                <a:lnTo>
                  <a:pt x="33336" y="38100"/>
                </a:lnTo>
                <a:lnTo>
                  <a:pt x="42861" y="38100"/>
                </a:lnTo>
                <a:lnTo>
                  <a:pt x="42861" y="0"/>
                </a:lnTo>
                <a:close/>
              </a:path>
              <a:path w="76200" h="990600">
                <a:moveTo>
                  <a:pt x="42861" y="66675"/>
                </a:moveTo>
                <a:lnTo>
                  <a:pt x="33336" y="66675"/>
                </a:lnTo>
                <a:lnTo>
                  <a:pt x="33336" y="104775"/>
                </a:lnTo>
                <a:lnTo>
                  <a:pt x="42861" y="104775"/>
                </a:lnTo>
                <a:lnTo>
                  <a:pt x="42861" y="66675"/>
                </a:lnTo>
                <a:close/>
              </a:path>
              <a:path w="76200" h="990600">
                <a:moveTo>
                  <a:pt x="42861" y="133350"/>
                </a:moveTo>
                <a:lnTo>
                  <a:pt x="33336" y="133350"/>
                </a:lnTo>
                <a:lnTo>
                  <a:pt x="33336" y="171450"/>
                </a:lnTo>
                <a:lnTo>
                  <a:pt x="42861" y="171450"/>
                </a:lnTo>
                <a:lnTo>
                  <a:pt x="42861" y="133350"/>
                </a:lnTo>
                <a:close/>
              </a:path>
              <a:path w="76200" h="990600">
                <a:moveTo>
                  <a:pt x="42861" y="200025"/>
                </a:moveTo>
                <a:lnTo>
                  <a:pt x="33336" y="200025"/>
                </a:lnTo>
                <a:lnTo>
                  <a:pt x="33336" y="238125"/>
                </a:lnTo>
                <a:lnTo>
                  <a:pt x="42861" y="238125"/>
                </a:lnTo>
                <a:lnTo>
                  <a:pt x="42861" y="200025"/>
                </a:lnTo>
                <a:close/>
              </a:path>
              <a:path w="76200" h="990600">
                <a:moveTo>
                  <a:pt x="42861" y="266700"/>
                </a:moveTo>
                <a:lnTo>
                  <a:pt x="33336" y="266700"/>
                </a:lnTo>
                <a:lnTo>
                  <a:pt x="33336" y="304800"/>
                </a:lnTo>
                <a:lnTo>
                  <a:pt x="42861" y="304800"/>
                </a:lnTo>
                <a:lnTo>
                  <a:pt x="42861" y="266700"/>
                </a:lnTo>
                <a:close/>
              </a:path>
              <a:path w="76200" h="990600">
                <a:moveTo>
                  <a:pt x="42861" y="333375"/>
                </a:moveTo>
                <a:lnTo>
                  <a:pt x="33336" y="333375"/>
                </a:lnTo>
                <a:lnTo>
                  <a:pt x="33336" y="371475"/>
                </a:lnTo>
                <a:lnTo>
                  <a:pt x="42861" y="371475"/>
                </a:lnTo>
                <a:lnTo>
                  <a:pt x="42861" y="333375"/>
                </a:lnTo>
                <a:close/>
              </a:path>
              <a:path w="76200" h="990600">
                <a:moveTo>
                  <a:pt x="42861" y="400050"/>
                </a:moveTo>
                <a:lnTo>
                  <a:pt x="33336" y="400050"/>
                </a:lnTo>
                <a:lnTo>
                  <a:pt x="33336" y="438150"/>
                </a:lnTo>
                <a:lnTo>
                  <a:pt x="42861" y="438150"/>
                </a:lnTo>
                <a:lnTo>
                  <a:pt x="42861" y="400050"/>
                </a:lnTo>
                <a:close/>
              </a:path>
              <a:path w="76200" h="990600">
                <a:moveTo>
                  <a:pt x="42861" y="466725"/>
                </a:moveTo>
                <a:lnTo>
                  <a:pt x="33336" y="466725"/>
                </a:lnTo>
                <a:lnTo>
                  <a:pt x="33336" y="504825"/>
                </a:lnTo>
                <a:lnTo>
                  <a:pt x="42861" y="504825"/>
                </a:lnTo>
                <a:lnTo>
                  <a:pt x="42861" y="466725"/>
                </a:lnTo>
                <a:close/>
              </a:path>
              <a:path w="76200" h="990600">
                <a:moveTo>
                  <a:pt x="42861" y="533400"/>
                </a:moveTo>
                <a:lnTo>
                  <a:pt x="33336" y="533400"/>
                </a:lnTo>
                <a:lnTo>
                  <a:pt x="33336" y="571500"/>
                </a:lnTo>
                <a:lnTo>
                  <a:pt x="42861" y="571500"/>
                </a:lnTo>
                <a:lnTo>
                  <a:pt x="42861" y="533400"/>
                </a:lnTo>
                <a:close/>
              </a:path>
              <a:path w="76200" h="990600">
                <a:moveTo>
                  <a:pt x="42861" y="600075"/>
                </a:moveTo>
                <a:lnTo>
                  <a:pt x="33336" y="600075"/>
                </a:lnTo>
                <a:lnTo>
                  <a:pt x="33336" y="638175"/>
                </a:lnTo>
                <a:lnTo>
                  <a:pt x="42861" y="638175"/>
                </a:lnTo>
                <a:lnTo>
                  <a:pt x="42861" y="600075"/>
                </a:lnTo>
                <a:close/>
              </a:path>
              <a:path w="76200" h="990600">
                <a:moveTo>
                  <a:pt x="42861" y="666750"/>
                </a:moveTo>
                <a:lnTo>
                  <a:pt x="33336" y="666750"/>
                </a:lnTo>
                <a:lnTo>
                  <a:pt x="33336" y="704850"/>
                </a:lnTo>
                <a:lnTo>
                  <a:pt x="42861" y="704850"/>
                </a:lnTo>
                <a:lnTo>
                  <a:pt x="42861" y="666750"/>
                </a:lnTo>
                <a:close/>
              </a:path>
              <a:path w="76200" h="990600">
                <a:moveTo>
                  <a:pt x="42861" y="733425"/>
                </a:moveTo>
                <a:lnTo>
                  <a:pt x="33336" y="733425"/>
                </a:lnTo>
                <a:lnTo>
                  <a:pt x="33336" y="771525"/>
                </a:lnTo>
                <a:lnTo>
                  <a:pt x="42861" y="771525"/>
                </a:lnTo>
                <a:lnTo>
                  <a:pt x="42861" y="733425"/>
                </a:lnTo>
                <a:close/>
              </a:path>
              <a:path w="76200" h="990600">
                <a:moveTo>
                  <a:pt x="42862" y="800100"/>
                </a:moveTo>
                <a:lnTo>
                  <a:pt x="33337" y="800100"/>
                </a:lnTo>
                <a:lnTo>
                  <a:pt x="33337" y="838200"/>
                </a:lnTo>
                <a:lnTo>
                  <a:pt x="42862" y="838200"/>
                </a:lnTo>
                <a:lnTo>
                  <a:pt x="42862" y="800100"/>
                </a:lnTo>
                <a:close/>
              </a:path>
              <a:path w="76200" h="990600">
                <a:moveTo>
                  <a:pt x="42862" y="866775"/>
                </a:moveTo>
                <a:lnTo>
                  <a:pt x="33337" y="866775"/>
                </a:lnTo>
                <a:lnTo>
                  <a:pt x="33337" y="904875"/>
                </a:lnTo>
                <a:lnTo>
                  <a:pt x="42862" y="904875"/>
                </a:lnTo>
                <a:lnTo>
                  <a:pt x="42862" y="866775"/>
                </a:lnTo>
                <a:close/>
              </a:path>
              <a:path w="76200" h="990600">
                <a:moveTo>
                  <a:pt x="76200" y="914400"/>
                </a:moveTo>
                <a:lnTo>
                  <a:pt x="0" y="914400"/>
                </a:lnTo>
                <a:lnTo>
                  <a:pt x="38100" y="990600"/>
                </a:lnTo>
                <a:lnTo>
                  <a:pt x="76200" y="914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283325" y="4897437"/>
            <a:ext cx="1419225" cy="466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dirty="0" sz="2350" spc="50" b="1">
                <a:latin typeface="黑体"/>
                <a:cs typeface="黑体"/>
              </a:rPr>
              <a:t>目标程序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876800" y="2362200"/>
            <a:ext cx="1527175" cy="1071245"/>
          </a:xfrm>
          <a:custGeom>
            <a:avLst/>
            <a:gdLst/>
            <a:ahLst/>
            <a:cxnLst/>
            <a:rect l="l" t="t" r="r" b="b"/>
            <a:pathLst>
              <a:path w="1527175" h="1071245">
                <a:moveTo>
                  <a:pt x="65156" y="39796"/>
                </a:moveTo>
                <a:lnTo>
                  <a:pt x="59694" y="47599"/>
                </a:lnTo>
                <a:lnTo>
                  <a:pt x="1521268" y="1070701"/>
                </a:lnTo>
                <a:lnTo>
                  <a:pt x="1526730" y="1062898"/>
                </a:lnTo>
                <a:lnTo>
                  <a:pt x="65156" y="39796"/>
                </a:lnTo>
                <a:close/>
              </a:path>
              <a:path w="1527175" h="1071245">
                <a:moveTo>
                  <a:pt x="0" y="0"/>
                </a:moveTo>
                <a:lnTo>
                  <a:pt x="40576" y="74910"/>
                </a:lnTo>
                <a:lnTo>
                  <a:pt x="59694" y="47599"/>
                </a:lnTo>
                <a:lnTo>
                  <a:pt x="49291" y="40317"/>
                </a:lnTo>
                <a:lnTo>
                  <a:pt x="54753" y="32514"/>
                </a:lnTo>
                <a:lnTo>
                  <a:pt x="70254" y="32514"/>
                </a:lnTo>
                <a:lnTo>
                  <a:pt x="84274" y="12485"/>
                </a:lnTo>
                <a:lnTo>
                  <a:pt x="0" y="0"/>
                </a:lnTo>
                <a:close/>
              </a:path>
              <a:path w="1527175" h="1071245">
                <a:moveTo>
                  <a:pt x="54753" y="32514"/>
                </a:moveTo>
                <a:lnTo>
                  <a:pt x="49291" y="40317"/>
                </a:lnTo>
                <a:lnTo>
                  <a:pt x="59694" y="47599"/>
                </a:lnTo>
                <a:lnTo>
                  <a:pt x="65156" y="39796"/>
                </a:lnTo>
                <a:lnTo>
                  <a:pt x="54753" y="32514"/>
                </a:lnTo>
                <a:close/>
              </a:path>
              <a:path w="1527175" h="1071245">
                <a:moveTo>
                  <a:pt x="70254" y="32514"/>
                </a:moveTo>
                <a:lnTo>
                  <a:pt x="54753" y="32514"/>
                </a:lnTo>
                <a:lnTo>
                  <a:pt x="65156" y="39796"/>
                </a:lnTo>
                <a:lnTo>
                  <a:pt x="70254" y="32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107940" y="2875251"/>
            <a:ext cx="485775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50" b="1">
                <a:latin typeface="黑体"/>
                <a:cs typeface="黑体"/>
              </a:rPr>
              <a:t>返回</a:t>
            </a:r>
            <a:endParaRPr sz="1750">
              <a:latin typeface="黑体"/>
              <a:cs typeface="黑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4400" y="5981700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914400" y="42862"/>
                </a:moveTo>
                <a:lnTo>
                  <a:pt x="914400" y="76199"/>
                </a:lnTo>
                <a:lnTo>
                  <a:pt x="981075" y="42862"/>
                </a:lnTo>
                <a:lnTo>
                  <a:pt x="914400" y="42862"/>
                </a:lnTo>
                <a:close/>
              </a:path>
              <a:path w="990600" h="76200">
                <a:moveTo>
                  <a:pt x="914400" y="33337"/>
                </a:moveTo>
                <a:lnTo>
                  <a:pt x="914400" y="42862"/>
                </a:lnTo>
                <a:lnTo>
                  <a:pt x="927100" y="42862"/>
                </a:lnTo>
                <a:lnTo>
                  <a:pt x="927100" y="33337"/>
                </a:lnTo>
                <a:lnTo>
                  <a:pt x="914400" y="33337"/>
                </a:lnTo>
                <a:close/>
              </a:path>
              <a:path w="990600" h="76200">
                <a:moveTo>
                  <a:pt x="914400" y="0"/>
                </a:moveTo>
                <a:lnTo>
                  <a:pt x="914400" y="33337"/>
                </a:lnTo>
                <a:lnTo>
                  <a:pt x="927100" y="33337"/>
                </a:lnTo>
                <a:lnTo>
                  <a:pt x="927100" y="42862"/>
                </a:lnTo>
                <a:lnTo>
                  <a:pt x="981077" y="42861"/>
                </a:lnTo>
                <a:lnTo>
                  <a:pt x="990600" y="38100"/>
                </a:lnTo>
                <a:lnTo>
                  <a:pt x="914400" y="0"/>
                </a:lnTo>
                <a:close/>
              </a:path>
              <a:path w="990600" h="76200">
                <a:moveTo>
                  <a:pt x="0" y="33336"/>
                </a:moveTo>
                <a:lnTo>
                  <a:pt x="0" y="42861"/>
                </a:lnTo>
                <a:lnTo>
                  <a:pt x="914400" y="42862"/>
                </a:lnTo>
                <a:lnTo>
                  <a:pt x="914400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14400" y="6286500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38100" y="33336"/>
                </a:moveTo>
                <a:lnTo>
                  <a:pt x="0" y="33336"/>
                </a:lnTo>
                <a:lnTo>
                  <a:pt x="0" y="42861"/>
                </a:lnTo>
                <a:lnTo>
                  <a:pt x="38100" y="42861"/>
                </a:lnTo>
                <a:lnTo>
                  <a:pt x="38100" y="33336"/>
                </a:lnTo>
                <a:close/>
              </a:path>
              <a:path w="990600" h="76200">
                <a:moveTo>
                  <a:pt x="66675" y="33336"/>
                </a:moveTo>
                <a:lnTo>
                  <a:pt x="66675" y="42861"/>
                </a:lnTo>
                <a:lnTo>
                  <a:pt x="104775" y="42861"/>
                </a:lnTo>
                <a:lnTo>
                  <a:pt x="104775" y="33336"/>
                </a:lnTo>
                <a:lnTo>
                  <a:pt x="66675" y="33336"/>
                </a:lnTo>
                <a:close/>
              </a:path>
              <a:path w="990600" h="76200">
                <a:moveTo>
                  <a:pt x="171450" y="33336"/>
                </a:moveTo>
                <a:lnTo>
                  <a:pt x="133350" y="33336"/>
                </a:lnTo>
                <a:lnTo>
                  <a:pt x="133350" y="42861"/>
                </a:lnTo>
                <a:lnTo>
                  <a:pt x="171450" y="42861"/>
                </a:lnTo>
                <a:lnTo>
                  <a:pt x="171450" y="33336"/>
                </a:lnTo>
                <a:close/>
              </a:path>
              <a:path w="990600" h="76200">
                <a:moveTo>
                  <a:pt x="200025" y="33336"/>
                </a:moveTo>
                <a:lnTo>
                  <a:pt x="200025" y="42861"/>
                </a:lnTo>
                <a:lnTo>
                  <a:pt x="238125" y="42861"/>
                </a:lnTo>
                <a:lnTo>
                  <a:pt x="238125" y="33336"/>
                </a:lnTo>
                <a:lnTo>
                  <a:pt x="200025" y="33336"/>
                </a:lnTo>
                <a:close/>
              </a:path>
              <a:path w="990600" h="76200">
                <a:moveTo>
                  <a:pt x="304800" y="33336"/>
                </a:moveTo>
                <a:lnTo>
                  <a:pt x="266700" y="33336"/>
                </a:lnTo>
                <a:lnTo>
                  <a:pt x="266700" y="42861"/>
                </a:lnTo>
                <a:lnTo>
                  <a:pt x="304800" y="42861"/>
                </a:lnTo>
                <a:lnTo>
                  <a:pt x="304800" y="33336"/>
                </a:lnTo>
                <a:close/>
              </a:path>
              <a:path w="990600" h="76200">
                <a:moveTo>
                  <a:pt x="371475" y="33336"/>
                </a:moveTo>
                <a:lnTo>
                  <a:pt x="333375" y="33336"/>
                </a:lnTo>
                <a:lnTo>
                  <a:pt x="333375" y="42861"/>
                </a:lnTo>
                <a:lnTo>
                  <a:pt x="371475" y="42861"/>
                </a:lnTo>
                <a:lnTo>
                  <a:pt x="371475" y="33336"/>
                </a:lnTo>
                <a:close/>
              </a:path>
              <a:path w="990600" h="76200">
                <a:moveTo>
                  <a:pt x="438150" y="33336"/>
                </a:moveTo>
                <a:lnTo>
                  <a:pt x="400050" y="33336"/>
                </a:lnTo>
                <a:lnTo>
                  <a:pt x="400050" y="42861"/>
                </a:lnTo>
                <a:lnTo>
                  <a:pt x="438150" y="42861"/>
                </a:lnTo>
                <a:lnTo>
                  <a:pt x="438150" y="33336"/>
                </a:lnTo>
                <a:close/>
              </a:path>
              <a:path w="990600" h="76200">
                <a:moveTo>
                  <a:pt x="504825" y="33337"/>
                </a:moveTo>
                <a:lnTo>
                  <a:pt x="466725" y="33337"/>
                </a:lnTo>
                <a:lnTo>
                  <a:pt x="466725" y="42862"/>
                </a:lnTo>
                <a:lnTo>
                  <a:pt x="504825" y="42862"/>
                </a:lnTo>
                <a:lnTo>
                  <a:pt x="504825" y="33337"/>
                </a:lnTo>
                <a:close/>
              </a:path>
              <a:path w="990600" h="76200">
                <a:moveTo>
                  <a:pt x="571500" y="33337"/>
                </a:moveTo>
                <a:lnTo>
                  <a:pt x="533400" y="33337"/>
                </a:lnTo>
                <a:lnTo>
                  <a:pt x="533400" y="42862"/>
                </a:lnTo>
                <a:lnTo>
                  <a:pt x="571500" y="42862"/>
                </a:lnTo>
                <a:lnTo>
                  <a:pt x="571500" y="33337"/>
                </a:lnTo>
                <a:close/>
              </a:path>
              <a:path w="990600" h="76200">
                <a:moveTo>
                  <a:pt x="638175" y="33337"/>
                </a:moveTo>
                <a:lnTo>
                  <a:pt x="600075" y="33337"/>
                </a:lnTo>
                <a:lnTo>
                  <a:pt x="600075" y="42862"/>
                </a:lnTo>
                <a:lnTo>
                  <a:pt x="638175" y="42862"/>
                </a:lnTo>
                <a:lnTo>
                  <a:pt x="638175" y="33337"/>
                </a:lnTo>
                <a:close/>
              </a:path>
              <a:path w="990600" h="76200">
                <a:moveTo>
                  <a:pt x="704850" y="33337"/>
                </a:moveTo>
                <a:lnTo>
                  <a:pt x="666750" y="33337"/>
                </a:lnTo>
                <a:lnTo>
                  <a:pt x="666750" y="42862"/>
                </a:lnTo>
                <a:lnTo>
                  <a:pt x="704850" y="42862"/>
                </a:lnTo>
                <a:lnTo>
                  <a:pt x="704850" y="33337"/>
                </a:lnTo>
                <a:close/>
              </a:path>
              <a:path w="990600" h="76200">
                <a:moveTo>
                  <a:pt x="771525" y="33337"/>
                </a:moveTo>
                <a:lnTo>
                  <a:pt x="733425" y="33337"/>
                </a:lnTo>
                <a:lnTo>
                  <a:pt x="733425" y="42862"/>
                </a:lnTo>
                <a:lnTo>
                  <a:pt x="771525" y="42862"/>
                </a:lnTo>
                <a:lnTo>
                  <a:pt x="771525" y="33337"/>
                </a:lnTo>
                <a:close/>
              </a:path>
              <a:path w="990600" h="76200">
                <a:moveTo>
                  <a:pt x="800100" y="33337"/>
                </a:moveTo>
                <a:lnTo>
                  <a:pt x="800100" y="42862"/>
                </a:lnTo>
                <a:lnTo>
                  <a:pt x="838200" y="42862"/>
                </a:lnTo>
                <a:lnTo>
                  <a:pt x="838200" y="33337"/>
                </a:lnTo>
                <a:lnTo>
                  <a:pt x="800100" y="33337"/>
                </a:lnTo>
                <a:close/>
              </a:path>
              <a:path w="990600" h="76200">
                <a:moveTo>
                  <a:pt x="904875" y="33337"/>
                </a:moveTo>
                <a:lnTo>
                  <a:pt x="866775" y="33337"/>
                </a:lnTo>
                <a:lnTo>
                  <a:pt x="866775" y="42862"/>
                </a:lnTo>
                <a:lnTo>
                  <a:pt x="904875" y="42862"/>
                </a:lnTo>
                <a:lnTo>
                  <a:pt x="904875" y="33337"/>
                </a:lnTo>
                <a:close/>
              </a:path>
              <a:path w="990600" h="76200">
                <a:moveTo>
                  <a:pt x="914400" y="0"/>
                </a:moveTo>
                <a:lnTo>
                  <a:pt x="914400" y="76199"/>
                </a:lnTo>
                <a:lnTo>
                  <a:pt x="990600" y="381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044064" y="5871435"/>
            <a:ext cx="716280" cy="56007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190"/>
              </a:spcBef>
            </a:pPr>
            <a:r>
              <a:rPr dirty="0" sz="1750" spc="50" b="1">
                <a:latin typeface="黑体"/>
                <a:cs typeface="黑体"/>
              </a:rPr>
              <a:t>控制流 数据流</a:t>
            </a:r>
            <a:endParaRPr sz="1750">
              <a:latin typeface="黑体"/>
              <a:cs typeface="黑体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76700" y="1042987"/>
            <a:ext cx="1035050" cy="450850"/>
          </a:xfrm>
          <a:custGeom>
            <a:avLst/>
            <a:gdLst/>
            <a:ahLst/>
            <a:cxnLst/>
            <a:rect l="l" t="t" r="r" b="b"/>
            <a:pathLst>
              <a:path w="1035050" h="450850">
                <a:moveTo>
                  <a:pt x="0" y="75142"/>
                </a:moveTo>
                <a:lnTo>
                  <a:pt x="5905" y="45893"/>
                </a:lnTo>
                <a:lnTo>
                  <a:pt x="22008" y="22008"/>
                </a:lnTo>
                <a:lnTo>
                  <a:pt x="45893" y="5905"/>
                </a:lnTo>
                <a:lnTo>
                  <a:pt x="75141" y="0"/>
                </a:lnTo>
                <a:lnTo>
                  <a:pt x="959908" y="0"/>
                </a:lnTo>
                <a:lnTo>
                  <a:pt x="989156" y="5905"/>
                </a:lnTo>
                <a:lnTo>
                  <a:pt x="1013041" y="22008"/>
                </a:lnTo>
                <a:lnTo>
                  <a:pt x="1029145" y="45893"/>
                </a:lnTo>
                <a:lnTo>
                  <a:pt x="1035050" y="75142"/>
                </a:lnTo>
                <a:lnTo>
                  <a:pt x="1035050" y="375707"/>
                </a:lnTo>
                <a:lnTo>
                  <a:pt x="1029145" y="404956"/>
                </a:lnTo>
                <a:lnTo>
                  <a:pt x="1013041" y="428841"/>
                </a:lnTo>
                <a:lnTo>
                  <a:pt x="989156" y="444944"/>
                </a:lnTo>
                <a:lnTo>
                  <a:pt x="959908" y="450850"/>
                </a:lnTo>
                <a:lnTo>
                  <a:pt x="75141" y="450850"/>
                </a:lnTo>
                <a:lnTo>
                  <a:pt x="45893" y="444944"/>
                </a:lnTo>
                <a:lnTo>
                  <a:pt x="22008" y="428841"/>
                </a:lnTo>
                <a:lnTo>
                  <a:pt x="5905" y="404956"/>
                </a:lnTo>
                <a:lnTo>
                  <a:pt x="0" y="375707"/>
                </a:lnTo>
                <a:lnTo>
                  <a:pt x="0" y="7514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275136" y="1062438"/>
            <a:ext cx="63817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黑体"/>
                <a:cs typeface="黑体"/>
              </a:rPr>
              <a:t>开始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56125" y="1493837"/>
            <a:ext cx="76200" cy="355600"/>
          </a:xfrm>
          <a:custGeom>
            <a:avLst/>
            <a:gdLst/>
            <a:ahLst/>
            <a:cxnLst/>
            <a:rect l="l" t="t" r="r" b="b"/>
            <a:pathLst>
              <a:path w="76200" h="355600">
                <a:moveTo>
                  <a:pt x="33337" y="279400"/>
                </a:moveTo>
                <a:lnTo>
                  <a:pt x="0" y="279400"/>
                </a:lnTo>
                <a:lnTo>
                  <a:pt x="38101" y="355600"/>
                </a:lnTo>
                <a:lnTo>
                  <a:pt x="69850" y="292100"/>
                </a:lnTo>
                <a:lnTo>
                  <a:pt x="33337" y="292100"/>
                </a:lnTo>
                <a:lnTo>
                  <a:pt x="33337" y="279400"/>
                </a:lnTo>
                <a:close/>
              </a:path>
              <a:path w="76200" h="355600">
                <a:moveTo>
                  <a:pt x="42862" y="0"/>
                </a:moveTo>
                <a:lnTo>
                  <a:pt x="33337" y="0"/>
                </a:lnTo>
                <a:lnTo>
                  <a:pt x="33337" y="292100"/>
                </a:lnTo>
                <a:lnTo>
                  <a:pt x="42862" y="292100"/>
                </a:lnTo>
                <a:lnTo>
                  <a:pt x="42862" y="0"/>
                </a:lnTo>
                <a:close/>
              </a:path>
              <a:path w="76200" h="355600">
                <a:moveTo>
                  <a:pt x="76200" y="279400"/>
                </a:moveTo>
                <a:lnTo>
                  <a:pt x="42862" y="279400"/>
                </a:lnTo>
                <a:lnTo>
                  <a:pt x="42862" y="292100"/>
                </a:lnTo>
                <a:lnTo>
                  <a:pt x="69850" y="292100"/>
                </a:lnTo>
                <a:lnTo>
                  <a:pt x="76200" y="279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076700" y="5768975"/>
            <a:ext cx="1035050" cy="450850"/>
          </a:xfrm>
          <a:custGeom>
            <a:avLst/>
            <a:gdLst/>
            <a:ahLst/>
            <a:cxnLst/>
            <a:rect l="l" t="t" r="r" b="b"/>
            <a:pathLst>
              <a:path w="1035050" h="450850">
                <a:moveTo>
                  <a:pt x="0" y="75142"/>
                </a:moveTo>
                <a:lnTo>
                  <a:pt x="5905" y="45893"/>
                </a:lnTo>
                <a:lnTo>
                  <a:pt x="22008" y="22008"/>
                </a:lnTo>
                <a:lnTo>
                  <a:pt x="45893" y="5905"/>
                </a:lnTo>
                <a:lnTo>
                  <a:pt x="75141" y="0"/>
                </a:lnTo>
                <a:lnTo>
                  <a:pt x="959908" y="0"/>
                </a:lnTo>
                <a:lnTo>
                  <a:pt x="989156" y="5905"/>
                </a:lnTo>
                <a:lnTo>
                  <a:pt x="1013041" y="22008"/>
                </a:lnTo>
                <a:lnTo>
                  <a:pt x="1029145" y="45893"/>
                </a:lnTo>
                <a:lnTo>
                  <a:pt x="1035050" y="75142"/>
                </a:lnTo>
                <a:lnTo>
                  <a:pt x="1035050" y="375707"/>
                </a:lnTo>
                <a:lnTo>
                  <a:pt x="1029145" y="404956"/>
                </a:lnTo>
                <a:lnTo>
                  <a:pt x="1013041" y="428841"/>
                </a:lnTo>
                <a:lnTo>
                  <a:pt x="989156" y="444944"/>
                </a:lnTo>
                <a:lnTo>
                  <a:pt x="959908" y="450850"/>
                </a:lnTo>
                <a:lnTo>
                  <a:pt x="75141" y="450850"/>
                </a:lnTo>
                <a:lnTo>
                  <a:pt x="45893" y="444944"/>
                </a:lnTo>
                <a:lnTo>
                  <a:pt x="22008" y="428841"/>
                </a:lnTo>
                <a:lnTo>
                  <a:pt x="5905" y="404956"/>
                </a:lnTo>
                <a:lnTo>
                  <a:pt x="0" y="375707"/>
                </a:lnTo>
                <a:lnTo>
                  <a:pt x="0" y="7514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275136" y="5786838"/>
            <a:ext cx="63690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黑体"/>
                <a:cs typeface="黑体"/>
              </a:rPr>
              <a:t>结</a:t>
            </a:r>
            <a:r>
              <a:rPr dirty="0" sz="2350" spc="40" b="1">
                <a:latin typeface="黑体"/>
                <a:cs typeface="黑体"/>
              </a:rPr>
              <a:t>束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36950" y="4897437"/>
            <a:ext cx="2114550" cy="466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137795">
              <a:lnSpc>
                <a:spcPct val="100000"/>
              </a:lnSpc>
              <a:spcBef>
                <a:spcPts val="290"/>
              </a:spcBef>
            </a:pPr>
            <a:r>
              <a:rPr dirty="0" sz="2350" spc="50" b="1">
                <a:latin typeface="黑体"/>
                <a:cs typeface="黑体"/>
              </a:rPr>
              <a:t>整理目标程序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56126" y="2316162"/>
            <a:ext cx="76200" cy="2581275"/>
          </a:xfrm>
          <a:custGeom>
            <a:avLst/>
            <a:gdLst/>
            <a:ahLst/>
            <a:cxnLst/>
            <a:rect l="l" t="t" r="r" b="b"/>
            <a:pathLst>
              <a:path w="76200" h="2581275">
                <a:moveTo>
                  <a:pt x="33337" y="2505075"/>
                </a:moveTo>
                <a:lnTo>
                  <a:pt x="0" y="2505075"/>
                </a:lnTo>
                <a:lnTo>
                  <a:pt x="38100" y="2581275"/>
                </a:lnTo>
                <a:lnTo>
                  <a:pt x="69847" y="2517780"/>
                </a:lnTo>
                <a:lnTo>
                  <a:pt x="33337" y="2517780"/>
                </a:lnTo>
                <a:lnTo>
                  <a:pt x="33337" y="2505075"/>
                </a:lnTo>
                <a:close/>
              </a:path>
              <a:path w="76200" h="2581275">
                <a:moveTo>
                  <a:pt x="42861" y="0"/>
                </a:moveTo>
                <a:lnTo>
                  <a:pt x="33336" y="0"/>
                </a:lnTo>
                <a:lnTo>
                  <a:pt x="33337" y="2517780"/>
                </a:lnTo>
                <a:lnTo>
                  <a:pt x="42862" y="2517780"/>
                </a:lnTo>
                <a:lnTo>
                  <a:pt x="42861" y="0"/>
                </a:lnTo>
                <a:close/>
              </a:path>
              <a:path w="76200" h="2581275">
                <a:moveTo>
                  <a:pt x="76200" y="2505075"/>
                </a:moveTo>
                <a:lnTo>
                  <a:pt x="42862" y="2505075"/>
                </a:lnTo>
                <a:lnTo>
                  <a:pt x="42862" y="2517780"/>
                </a:lnTo>
                <a:lnTo>
                  <a:pt x="69847" y="2517780"/>
                </a:lnTo>
                <a:lnTo>
                  <a:pt x="76200" y="2505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651500" y="5092701"/>
            <a:ext cx="631825" cy="76200"/>
          </a:xfrm>
          <a:custGeom>
            <a:avLst/>
            <a:gdLst/>
            <a:ahLst/>
            <a:cxnLst/>
            <a:rect l="l" t="t" r="r" b="b"/>
            <a:pathLst>
              <a:path w="631825" h="76200">
                <a:moveTo>
                  <a:pt x="38100" y="33337"/>
                </a:moveTo>
                <a:lnTo>
                  <a:pt x="0" y="33337"/>
                </a:lnTo>
                <a:lnTo>
                  <a:pt x="0" y="42862"/>
                </a:lnTo>
                <a:lnTo>
                  <a:pt x="38100" y="42862"/>
                </a:lnTo>
                <a:lnTo>
                  <a:pt x="38100" y="33337"/>
                </a:lnTo>
                <a:close/>
              </a:path>
              <a:path w="631825" h="76200">
                <a:moveTo>
                  <a:pt x="104775" y="33337"/>
                </a:moveTo>
                <a:lnTo>
                  <a:pt x="66675" y="33337"/>
                </a:lnTo>
                <a:lnTo>
                  <a:pt x="66675" y="42862"/>
                </a:lnTo>
                <a:lnTo>
                  <a:pt x="104775" y="42862"/>
                </a:lnTo>
                <a:lnTo>
                  <a:pt x="104775" y="33337"/>
                </a:lnTo>
                <a:close/>
              </a:path>
              <a:path w="631825" h="76200">
                <a:moveTo>
                  <a:pt x="171450" y="33337"/>
                </a:moveTo>
                <a:lnTo>
                  <a:pt x="133350" y="33337"/>
                </a:lnTo>
                <a:lnTo>
                  <a:pt x="133350" y="42862"/>
                </a:lnTo>
                <a:lnTo>
                  <a:pt x="171450" y="42862"/>
                </a:lnTo>
                <a:lnTo>
                  <a:pt x="171450" y="33337"/>
                </a:lnTo>
                <a:close/>
              </a:path>
              <a:path w="631825" h="76200">
                <a:moveTo>
                  <a:pt x="238125" y="33337"/>
                </a:moveTo>
                <a:lnTo>
                  <a:pt x="200025" y="33337"/>
                </a:lnTo>
                <a:lnTo>
                  <a:pt x="200025" y="42862"/>
                </a:lnTo>
                <a:lnTo>
                  <a:pt x="238125" y="42862"/>
                </a:lnTo>
                <a:lnTo>
                  <a:pt x="238125" y="33337"/>
                </a:lnTo>
                <a:close/>
              </a:path>
              <a:path w="631825" h="76200">
                <a:moveTo>
                  <a:pt x="304800" y="33337"/>
                </a:moveTo>
                <a:lnTo>
                  <a:pt x="266700" y="33337"/>
                </a:lnTo>
                <a:lnTo>
                  <a:pt x="266700" y="42862"/>
                </a:lnTo>
                <a:lnTo>
                  <a:pt x="304800" y="42862"/>
                </a:lnTo>
                <a:lnTo>
                  <a:pt x="304800" y="33337"/>
                </a:lnTo>
                <a:close/>
              </a:path>
              <a:path w="631825" h="76200">
                <a:moveTo>
                  <a:pt x="371475" y="33337"/>
                </a:moveTo>
                <a:lnTo>
                  <a:pt x="333375" y="33337"/>
                </a:lnTo>
                <a:lnTo>
                  <a:pt x="333375" y="42862"/>
                </a:lnTo>
                <a:lnTo>
                  <a:pt x="371475" y="42862"/>
                </a:lnTo>
                <a:lnTo>
                  <a:pt x="371475" y="33337"/>
                </a:lnTo>
                <a:close/>
              </a:path>
              <a:path w="631825" h="76200">
                <a:moveTo>
                  <a:pt x="438150" y="33337"/>
                </a:moveTo>
                <a:lnTo>
                  <a:pt x="400050" y="33337"/>
                </a:lnTo>
                <a:lnTo>
                  <a:pt x="400050" y="42862"/>
                </a:lnTo>
                <a:lnTo>
                  <a:pt x="438150" y="42862"/>
                </a:lnTo>
                <a:lnTo>
                  <a:pt x="438150" y="33337"/>
                </a:lnTo>
                <a:close/>
              </a:path>
              <a:path w="631825" h="76200">
                <a:moveTo>
                  <a:pt x="504825" y="33337"/>
                </a:moveTo>
                <a:lnTo>
                  <a:pt x="466725" y="33337"/>
                </a:lnTo>
                <a:lnTo>
                  <a:pt x="466725" y="42862"/>
                </a:lnTo>
                <a:lnTo>
                  <a:pt x="504825" y="42862"/>
                </a:lnTo>
                <a:lnTo>
                  <a:pt x="504825" y="33337"/>
                </a:lnTo>
                <a:close/>
              </a:path>
              <a:path w="631825" h="76200">
                <a:moveTo>
                  <a:pt x="555625" y="0"/>
                </a:moveTo>
                <a:lnTo>
                  <a:pt x="555625" y="76200"/>
                </a:lnTo>
                <a:lnTo>
                  <a:pt x="622300" y="42862"/>
                </a:lnTo>
                <a:lnTo>
                  <a:pt x="568325" y="42862"/>
                </a:lnTo>
                <a:lnTo>
                  <a:pt x="568325" y="33337"/>
                </a:lnTo>
                <a:lnTo>
                  <a:pt x="622300" y="33337"/>
                </a:lnTo>
                <a:lnTo>
                  <a:pt x="555625" y="0"/>
                </a:lnTo>
                <a:close/>
              </a:path>
              <a:path w="631825" h="76200">
                <a:moveTo>
                  <a:pt x="555625" y="33337"/>
                </a:moveTo>
                <a:lnTo>
                  <a:pt x="533400" y="33337"/>
                </a:lnTo>
                <a:lnTo>
                  <a:pt x="533400" y="42862"/>
                </a:lnTo>
                <a:lnTo>
                  <a:pt x="555625" y="42862"/>
                </a:lnTo>
                <a:lnTo>
                  <a:pt x="555625" y="33337"/>
                </a:lnTo>
                <a:close/>
              </a:path>
              <a:path w="631825" h="76200">
                <a:moveTo>
                  <a:pt x="622300" y="33337"/>
                </a:moveTo>
                <a:lnTo>
                  <a:pt x="568325" y="33337"/>
                </a:lnTo>
                <a:lnTo>
                  <a:pt x="568325" y="42862"/>
                </a:lnTo>
                <a:lnTo>
                  <a:pt x="622300" y="42862"/>
                </a:lnTo>
                <a:lnTo>
                  <a:pt x="631825" y="38100"/>
                </a:lnTo>
                <a:lnTo>
                  <a:pt x="622300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56125" y="5364162"/>
            <a:ext cx="76200" cy="405130"/>
          </a:xfrm>
          <a:custGeom>
            <a:avLst/>
            <a:gdLst/>
            <a:ahLst/>
            <a:cxnLst/>
            <a:rect l="l" t="t" r="r" b="b"/>
            <a:pathLst>
              <a:path w="76200" h="405129">
                <a:moveTo>
                  <a:pt x="33337" y="328612"/>
                </a:moveTo>
                <a:lnTo>
                  <a:pt x="0" y="328612"/>
                </a:lnTo>
                <a:lnTo>
                  <a:pt x="38101" y="404812"/>
                </a:lnTo>
                <a:lnTo>
                  <a:pt x="69850" y="341312"/>
                </a:lnTo>
                <a:lnTo>
                  <a:pt x="33337" y="341312"/>
                </a:lnTo>
                <a:lnTo>
                  <a:pt x="33337" y="328612"/>
                </a:lnTo>
                <a:close/>
              </a:path>
              <a:path w="76200" h="405129">
                <a:moveTo>
                  <a:pt x="42862" y="328612"/>
                </a:moveTo>
                <a:lnTo>
                  <a:pt x="33337" y="328612"/>
                </a:lnTo>
                <a:lnTo>
                  <a:pt x="33337" y="341312"/>
                </a:lnTo>
                <a:lnTo>
                  <a:pt x="42862" y="341312"/>
                </a:lnTo>
                <a:lnTo>
                  <a:pt x="42862" y="328612"/>
                </a:lnTo>
                <a:close/>
              </a:path>
              <a:path w="76200" h="405129">
                <a:moveTo>
                  <a:pt x="76200" y="328612"/>
                </a:moveTo>
                <a:lnTo>
                  <a:pt x="42862" y="328612"/>
                </a:lnTo>
                <a:lnTo>
                  <a:pt x="42862" y="341312"/>
                </a:lnTo>
                <a:lnTo>
                  <a:pt x="69850" y="341312"/>
                </a:lnTo>
                <a:lnTo>
                  <a:pt x="76200" y="328612"/>
                </a:lnTo>
                <a:close/>
              </a:path>
              <a:path w="76200" h="405129">
                <a:moveTo>
                  <a:pt x="42862" y="0"/>
                </a:moveTo>
                <a:lnTo>
                  <a:pt x="33337" y="0"/>
                </a:lnTo>
                <a:lnTo>
                  <a:pt x="33337" y="328612"/>
                </a:lnTo>
                <a:lnTo>
                  <a:pt x="42862" y="328612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4179" y="8871756"/>
            <a:ext cx="63500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4780" y="8871756"/>
            <a:ext cx="25400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1919" y="105859"/>
            <a:ext cx="203200" cy="2032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585"/>
              </a:lnSpc>
            </a:pPr>
            <a:r>
              <a:rPr dirty="0" sz="1400">
                <a:latin typeface="黑体"/>
                <a:cs typeface="黑体"/>
              </a:rPr>
              <a:t>53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7531" y="5982258"/>
            <a:ext cx="473709" cy="277876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3729"/>
              </a:lnSpc>
            </a:pPr>
            <a:r>
              <a:rPr dirty="0" sz="3500" spc="10" b="1">
                <a:solidFill>
                  <a:srgbClr val="3333FF"/>
                </a:solidFill>
                <a:latin typeface="黑体"/>
                <a:cs typeface="黑体"/>
              </a:rPr>
              <a:t>多遍编译程序</a:t>
            </a:r>
            <a:endParaRPr sz="35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60630" y="1483186"/>
            <a:ext cx="5273714" cy="6101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54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74498"/>
            <a:ext cx="461391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3333FF"/>
                </a:solidFill>
              </a:rPr>
              <a:t>编译程序分遍的优缺点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307340" y="1253302"/>
            <a:ext cx="8532495" cy="440944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分遍的主要好处：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可以减少对主存容量的要</a:t>
            </a:r>
            <a:r>
              <a:rPr dirty="0" baseline="1182" sz="3525" spc="60" b="1">
                <a:latin typeface="黑体"/>
                <a:cs typeface="黑体"/>
              </a:rPr>
              <a:t>求</a:t>
            </a:r>
            <a:endParaRPr baseline="1182" sz="3525">
              <a:latin typeface="黑体"/>
              <a:cs typeface="黑体"/>
            </a:endParaRPr>
          </a:p>
          <a:p>
            <a:pPr lvl="1" marL="755650" marR="5080" indent="-285750">
              <a:lnSpc>
                <a:spcPts val="2780"/>
              </a:lnSpc>
              <a:spcBef>
                <a:spcPts val="81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127" b="1">
                <a:latin typeface="黑体"/>
                <a:cs typeface="黑体"/>
              </a:rPr>
              <a:t>可使各遍编译程序功能独</a:t>
            </a:r>
            <a:r>
              <a:rPr dirty="0" baseline="1182" sz="3525" spc="120" b="1">
                <a:latin typeface="黑体"/>
                <a:cs typeface="黑体"/>
              </a:rPr>
              <a:t>立</a:t>
            </a:r>
            <a:r>
              <a:rPr dirty="0" baseline="1182" sz="3525" spc="127" b="1">
                <a:latin typeface="黑体"/>
                <a:cs typeface="黑体"/>
              </a:rPr>
              <a:t>、单纯，</a:t>
            </a:r>
            <a:r>
              <a:rPr dirty="0" baseline="1182" sz="3525" spc="120" b="1">
                <a:latin typeface="黑体"/>
                <a:cs typeface="黑体"/>
              </a:rPr>
              <a:t>相互联系简</a:t>
            </a:r>
            <a:r>
              <a:rPr dirty="0" baseline="1182" sz="3525" spc="127" b="1">
                <a:latin typeface="黑体"/>
                <a:cs typeface="黑体"/>
              </a:rPr>
              <a:t>单，</a:t>
            </a:r>
            <a:r>
              <a:rPr dirty="0" baseline="1182" sz="3525" spc="104" b="1">
                <a:latin typeface="黑体"/>
                <a:cs typeface="黑体"/>
              </a:rPr>
              <a:t>编译 </a:t>
            </a:r>
            <a:r>
              <a:rPr dirty="0" sz="2350" spc="50" b="1">
                <a:latin typeface="黑体"/>
                <a:cs typeface="黑体"/>
              </a:rPr>
              <a:t>程序结构清晰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能够实现更充分的优化工作，获得高质量目标程序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lvl="1" marL="755650" marR="5080" indent="-285750">
              <a:lnSpc>
                <a:spcPts val="2780"/>
              </a:lnSpc>
              <a:spcBef>
                <a:spcPts val="81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127" b="1">
                <a:latin typeface="黑体"/>
                <a:cs typeface="黑体"/>
              </a:rPr>
              <a:t>通过分遍将编译程序的前端和后端分</a:t>
            </a:r>
            <a:r>
              <a:rPr dirty="0" baseline="1182" sz="3525" spc="120" b="1">
                <a:latin typeface="黑体"/>
                <a:cs typeface="黑体"/>
              </a:rPr>
              <a:t>开</a:t>
            </a:r>
            <a:r>
              <a:rPr dirty="0" baseline="1182" sz="3525" spc="127" b="1">
                <a:latin typeface="黑体"/>
                <a:cs typeface="黑体"/>
              </a:rPr>
              <a:t>，</a:t>
            </a:r>
            <a:r>
              <a:rPr dirty="0" baseline="1182" sz="3525" spc="112" b="1">
                <a:latin typeface="黑体"/>
                <a:cs typeface="黑体"/>
              </a:rPr>
              <a:t>可以为编译程序 </a:t>
            </a:r>
            <a:r>
              <a:rPr dirty="0" sz="2350" spc="50" b="1">
                <a:latin typeface="黑体"/>
                <a:cs typeface="黑体"/>
              </a:rPr>
              <a:t>的移植创造条件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lvl="1">
              <a:lnSpc>
                <a:spcPct val="100000"/>
              </a:lnSpc>
              <a:buClr>
                <a:srgbClr val="240CB4"/>
              </a:buClr>
              <a:buFont typeface="Wingdings"/>
              <a:buChar char=""/>
            </a:pPr>
            <a:endParaRPr sz="2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6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分遍的缺点：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增加了不少重复性的工作。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563435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40">
                <a:latin typeface="宋体"/>
                <a:cs typeface="宋体"/>
              </a:rPr>
              <a:t>1.4</a:t>
            </a:r>
            <a:r>
              <a:rPr dirty="0" sz="3900" spc="10">
                <a:latin typeface="宋体"/>
                <a:cs typeface="宋体"/>
              </a:rPr>
              <a:t> </a:t>
            </a:r>
            <a:r>
              <a:rPr dirty="0" sz="3900" spc="90"/>
              <a:t>编译程序的伙伴工具</a:t>
            </a:r>
            <a:endParaRPr sz="39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8700" y="1768369"/>
            <a:ext cx="7215315" cy="3980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54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54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180551"/>
            <a:ext cx="2883535" cy="1558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19455">
              <a:lnSpc>
                <a:spcPct val="120700"/>
              </a:lnSpc>
              <a:spcBef>
                <a:spcPts val="100"/>
              </a:spcBef>
            </a:pPr>
            <a:r>
              <a:rPr dirty="0" sz="2750" spc="45" b="1">
                <a:latin typeface="黑体"/>
                <a:cs typeface="黑体"/>
              </a:rPr>
              <a:t>一、预处理器 二、汇编程序</a:t>
            </a:r>
            <a:endParaRPr sz="275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750" spc="45" b="1">
                <a:latin typeface="黑体"/>
                <a:cs typeface="黑体"/>
              </a:rPr>
              <a:t>三、连接装配程序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461391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3333FF"/>
                </a:solidFill>
              </a:rPr>
              <a:t>编译程序的前后处理器</a:t>
            </a:r>
            <a:endParaRPr sz="35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54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45533"/>
            <a:ext cx="308292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一、预处理器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307340" y="1189019"/>
            <a:ext cx="3938904" cy="205930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5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预处理器的主要功能</a:t>
            </a:r>
            <a:r>
              <a:rPr dirty="0" baseline="1010" sz="4125" spc="52" b="1">
                <a:latin typeface="黑体"/>
                <a:cs typeface="黑体"/>
              </a:rPr>
              <a:t>：</a:t>
            </a:r>
            <a:endParaRPr baseline="1010" sz="4125">
              <a:latin typeface="黑体"/>
              <a:cs typeface="黑体"/>
            </a:endParaRPr>
          </a:p>
          <a:p>
            <a:pPr lvl="1" marL="828675" indent="-358775">
              <a:lnSpc>
                <a:spcPct val="100000"/>
              </a:lnSpc>
              <a:spcBef>
                <a:spcPts val="650"/>
              </a:spcBef>
              <a:buSzPct val="96363"/>
              <a:buFont typeface=""/>
              <a:buAutoNum type="arabicPeriod"/>
              <a:tabLst>
                <a:tab pos="828675" algn="l"/>
              </a:tabLst>
            </a:pPr>
            <a:r>
              <a:rPr dirty="0" sz="2750" spc="45" b="1">
                <a:latin typeface="黑体"/>
                <a:cs typeface="黑体"/>
              </a:rPr>
              <a:t>宏处理</a:t>
            </a:r>
            <a:endParaRPr sz="2750">
              <a:latin typeface="黑体"/>
              <a:cs typeface="黑体"/>
            </a:endParaRPr>
          </a:p>
          <a:p>
            <a:pPr lvl="1" marL="828675" indent="-358775">
              <a:lnSpc>
                <a:spcPct val="100000"/>
              </a:lnSpc>
              <a:spcBef>
                <a:spcPts val="805"/>
              </a:spcBef>
              <a:buSzPct val="96363"/>
              <a:buFont typeface=""/>
              <a:buAutoNum type="arabicPeriod"/>
              <a:tabLst>
                <a:tab pos="828675" algn="l"/>
              </a:tabLst>
            </a:pPr>
            <a:r>
              <a:rPr dirty="0" sz="2750" spc="45" b="1">
                <a:latin typeface="黑体"/>
                <a:cs typeface="黑体"/>
              </a:rPr>
              <a:t>文件包含</a:t>
            </a:r>
            <a:endParaRPr sz="2750">
              <a:latin typeface="黑体"/>
              <a:cs typeface="黑体"/>
            </a:endParaRPr>
          </a:p>
          <a:p>
            <a:pPr lvl="1" marL="828675" indent="-358775">
              <a:lnSpc>
                <a:spcPct val="100000"/>
              </a:lnSpc>
              <a:spcBef>
                <a:spcPts val="710"/>
              </a:spcBef>
              <a:buSzPct val="96363"/>
              <a:buFont typeface=""/>
              <a:buAutoNum type="arabicPeriod"/>
              <a:tabLst>
                <a:tab pos="828675" algn="l"/>
              </a:tabLst>
            </a:pPr>
            <a:r>
              <a:rPr dirty="0" sz="2750" spc="45" b="1">
                <a:latin typeface="黑体"/>
                <a:cs typeface="黑体"/>
              </a:rPr>
              <a:t>语言扩充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54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30898"/>
            <a:ext cx="1863725" cy="5035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40">
                <a:solidFill>
                  <a:srgbClr val="3333FF"/>
                </a:solidFill>
              </a:rPr>
              <a:t>1.</a:t>
            </a:r>
            <a:r>
              <a:rPr dirty="0" sz="3100" spc="-20">
                <a:solidFill>
                  <a:srgbClr val="3333FF"/>
                </a:solidFill>
              </a:rPr>
              <a:t> </a:t>
            </a:r>
            <a:r>
              <a:rPr dirty="0" sz="3100" spc="95">
                <a:solidFill>
                  <a:srgbClr val="3333FF"/>
                </a:solidFill>
              </a:rPr>
              <a:t>宏处理</a:t>
            </a:r>
            <a:endParaRPr sz="3100"/>
          </a:p>
        </p:txBody>
      </p:sp>
      <p:sp>
        <p:nvSpPr>
          <p:cNvPr id="5" name="object 5"/>
          <p:cNvSpPr txBox="1"/>
          <p:nvPr/>
        </p:nvSpPr>
        <p:spPr>
          <a:xfrm>
            <a:off x="307340" y="1184785"/>
            <a:ext cx="8428355" cy="458089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预处理器允许用户在源程序中定义宏</a:t>
            </a:r>
            <a:r>
              <a:rPr dirty="0" baseline="1010" sz="4125" spc="52" b="1">
                <a:latin typeface="黑体"/>
                <a:cs typeface="黑体"/>
              </a:rPr>
              <a:t>。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30" b="1">
                <a:latin typeface="宋体"/>
                <a:cs typeface="宋体"/>
              </a:rPr>
              <a:t>C</a:t>
            </a:r>
            <a:r>
              <a:rPr dirty="0" baseline="1010" sz="4125" spc="67" b="1">
                <a:latin typeface="黑体"/>
                <a:cs typeface="黑体"/>
              </a:rPr>
              <a:t>语言源程序中的一个宏定义：</a:t>
            </a:r>
            <a:endParaRPr baseline="1010" sz="4125">
              <a:latin typeface="黑体"/>
              <a:cs typeface="黑体"/>
            </a:endParaRPr>
          </a:p>
          <a:p>
            <a:pPr marL="623570">
              <a:lnSpc>
                <a:spcPct val="100000"/>
              </a:lnSpc>
              <a:spcBef>
                <a:spcPts val="575"/>
              </a:spcBef>
              <a:tabLst>
                <a:tab pos="2009139" algn="l"/>
                <a:tab pos="3703320" algn="l"/>
              </a:tabLst>
            </a:pPr>
            <a:r>
              <a:rPr dirty="0" sz="2350" spc="20" b="1">
                <a:latin typeface="宋体"/>
                <a:cs typeface="宋体"/>
              </a:rPr>
              <a:t>#define	prompt(s)	</a:t>
            </a:r>
            <a:r>
              <a:rPr dirty="0" sz="2350" spc="25" b="1">
                <a:latin typeface="宋体"/>
                <a:cs typeface="宋体"/>
              </a:rPr>
              <a:t>fprintf(stderr,</a:t>
            </a:r>
            <a:r>
              <a:rPr dirty="0" sz="2350" spc="30" b="1">
                <a:latin typeface="宋体"/>
                <a:cs typeface="宋体"/>
              </a:rPr>
              <a:t> </a:t>
            </a:r>
            <a:r>
              <a:rPr dirty="0" sz="2350" spc="25" b="1">
                <a:latin typeface="宋体"/>
                <a:cs typeface="宋体"/>
              </a:rPr>
              <a:t>s)</a:t>
            </a:r>
            <a:endParaRPr sz="235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宏处理器处理两类语句，即宏定义和宏调用。</a:t>
            </a:r>
            <a:endParaRPr baseline="1010" sz="4125">
              <a:latin typeface="黑体"/>
              <a:cs typeface="黑体"/>
            </a:endParaRPr>
          </a:p>
          <a:p>
            <a:pPr lvl="1" marL="755650" marR="154305" indent="-285750">
              <a:lnSpc>
                <a:spcPct val="102000"/>
              </a:lnSpc>
              <a:spcBef>
                <a:spcPts val="54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solidFill>
                  <a:srgbClr val="3333FF"/>
                </a:solidFill>
                <a:latin typeface="黑体"/>
                <a:cs typeface="黑体"/>
              </a:rPr>
              <a:t>宏定义</a:t>
            </a:r>
            <a:r>
              <a:rPr dirty="0" baseline="1182" sz="3525" spc="75" b="1">
                <a:latin typeface="黑体"/>
                <a:cs typeface="黑体"/>
              </a:rPr>
              <a:t>通常用统一的字符或关键字表示，如</a:t>
            </a:r>
            <a:r>
              <a:rPr dirty="0" baseline="1182" sz="3525" spc="37" b="1">
                <a:latin typeface="宋体"/>
                <a:cs typeface="宋体"/>
              </a:rPr>
              <a:t>define</a:t>
            </a:r>
            <a:r>
              <a:rPr dirty="0" baseline="1182" sz="3525" spc="60" b="1">
                <a:latin typeface="黑体"/>
                <a:cs typeface="黑体"/>
              </a:rPr>
              <a:t>或 </a:t>
            </a:r>
            <a:r>
              <a:rPr dirty="0" sz="2350" spc="25" b="1">
                <a:latin typeface="宋体"/>
                <a:cs typeface="宋体"/>
              </a:rPr>
              <a:t>macro</a:t>
            </a:r>
            <a:r>
              <a:rPr dirty="0" sz="2350" spc="45" b="1">
                <a:latin typeface="黑体"/>
                <a:cs typeface="黑体"/>
              </a:rPr>
              <a:t>，宏定义由宏名字及宏体组成，通常宏处理器允许 </a:t>
            </a:r>
            <a:r>
              <a:rPr dirty="0" sz="2350" spc="50" b="1">
                <a:latin typeface="黑体"/>
                <a:cs typeface="黑体"/>
              </a:rPr>
              <a:t>在宏定义中使用形参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240CB4"/>
              </a:buClr>
              <a:buFont typeface="Wingdings"/>
              <a:buChar char=""/>
            </a:pPr>
            <a:endParaRPr sz="2350">
              <a:latin typeface="Times New Roman"/>
              <a:cs typeface="Times New Roman"/>
            </a:endParaRPr>
          </a:p>
          <a:p>
            <a:pPr algn="just" lvl="1" marL="755650" marR="5080" indent="-285750">
              <a:lnSpc>
                <a:spcPct val="100299"/>
              </a:lnSpc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solidFill>
                  <a:srgbClr val="3333FF"/>
                </a:solidFill>
                <a:latin typeface="黑体"/>
                <a:cs typeface="黑体"/>
              </a:rPr>
              <a:t>宏调用</a:t>
            </a:r>
            <a:r>
              <a:rPr dirty="0" baseline="1182" sz="3525" spc="67" b="1">
                <a:latin typeface="黑体"/>
                <a:cs typeface="黑体"/>
              </a:rPr>
              <a:t>由调用宏的命令名（宏名）和所提供的实参组成。 </a:t>
            </a:r>
            <a:r>
              <a:rPr dirty="0" sz="2350" spc="50" b="1">
                <a:latin typeface="黑体"/>
                <a:cs typeface="黑体"/>
              </a:rPr>
              <a:t>宏处理器用实参代替宏体中的形参，再用变换后的宏体</a:t>
            </a:r>
            <a:r>
              <a:rPr dirty="0" sz="2350" spc="30" b="1">
                <a:latin typeface="黑体"/>
                <a:cs typeface="黑体"/>
              </a:rPr>
              <a:t>替 </a:t>
            </a:r>
            <a:r>
              <a:rPr dirty="0" sz="2350" spc="50" b="1">
                <a:latin typeface="黑体"/>
                <a:cs typeface="黑体"/>
              </a:rPr>
              <a:t>换宏调用本身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54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30898"/>
            <a:ext cx="2272030" cy="5035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40">
                <a:solidFill>
                  <a:srgbClr val="3333FF"/>
                </a:solidFill>
              </a:rPr>
              <a:t>2.</a:t>
            </a:r>
            <a:r>
              <a:rPr dirty="0" sz="3100" spc="-20">
                <a:solidFill>
                  <a:srgbClr val="3333FF"/>
                </a:solidFill>
              </a:rPr>
              <a:t> </a:t>
            </a:r>
            <a:r>
              <a:rPr dirty="0" sz="3100" spc="95">
                <a:solidFill>
                  <a:srgbClr val="3333FF"/>
                </a:solidFill>
              </a:rPr>
              <a:t>文件包含</a:t>
            </a:r>
            <a:endParaRPr sz="3100"/>
          </a:p>
        </p:txBody>
      </p:sp>
      <p:sp>
        <p:nvSpPr>
          <p:cNvPr id="5" name="object 5"/>
          <p:cNvSpPr txBox="1"/>
          <p:nvPr/>
        </p:nvSpPr>
        <p:spPr>
          <a:xfrm>
            <a:off x="307340" y="1272400"/>
            <a:ext cx="8053705" cy="32073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预处理器把文件的包含声明扩展为程序正文。</a:t>
            </a:r>
            <a:endParaRPr baseline="1010" sz="4125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00FF"/>
              </a:buClr>
              <a:buFont typeface="Arial"/>
              <a:buChar char="!"/>
            </a:pP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30" b="1">
                <a:latin typeface="宋体"/>
                <a:cs typeface="宋体"/>
              </a:rPr>
              <a:t>C</a:t>
            </a:r>
            <a:r>
              <a:rPr dirty="0" baseline="1010" sz="4125" spc="67" b="1">
                <a:latin typeface="黑体"/>
                <a:cs typeface="黑体"/>
              </a:rPr>
              <a:t>语言程序中的“头文件”包含声明行：</a:t>
            </a:r>
            <a:endParaRPr baseline="1010" sz="4125">
              <a:latin typeface="黑体"/>
              <a:cs typeface="黑体"/>
            </a:endParaRPr>
          </a:p>
          <a:p>
            <a:pPr marL="623570">
              <a:lnSpc>
                <a:spcPct val="100000"/>
              </a:lnSpc>
              <a:spcBef>
                <a:spcPts val="575"/>
              </a:spcBef>
              <a:tabLst>
                <a:tab pos="2163445" algn="l"/>
              </a:tabLst>
            </a:pPr>
            <a:r>
              <a:rPr dirty="0" sz="2350" spc="20" b="1">
                <a:latin typeface="宋体"/>
                <a:cs typeface="宋体"/>
              </a:rPr>
              <a:t>#include	</a:t>
            </a:r>
            <a:r>
              <a:rPr dirty="0" sz="2350" spc="25" b="1">
                <a:latin typeface="宋体"/>
                <a:cs typeface="宋体"/>
              </a:rPr>
              <a:t>&lt;stdio.h&gt;</a:t>
            </a:r>
            <a:endParaRPr sz="23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2299"/>
              </a:lnSpc>
              <a:spcBef>
                <a:spcPts val="148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预处理器处理到该语句时，就用文件</a:t>
            </a:r>
            <a:r>
              <a:rPr dirty="0" baseline="1010" sz="4125" spc="30" b="1">
                <a:latin typeface="宋体"/>
                <a:cs typeface="宋体"/>
              </a:rPr>
              <a:t>stdio.h</a:t>
            </a:r>
            <a:r>
              <a:rPr dirty="0" baseline="1010" sz="4125" spc="67" b="1">
                <a:latin typeface="黑体"/>
                <a:cs typeface="黑体"/>
              </a:rPr>
              <a:t>的内 </a:t>
            </a:r>
            <a:r>
              <a:rPr dirty="0" sz="2750" spc="45" b="1">
                <a:latin typeface="黑体"/>
                <a:cs typeface="黑体"/>
              </a:rPr>
              <a:t>容替换此语句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206375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成绩构成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307340" y="1272400"/>
            <a:ext cx="1797685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dirty="0" sz="2000" spc="965">
                <a:solidFill>
                  <a:srgbClr val="0000FF"/>
                </a:solidFill>
                <a:latin typeface="Arial"/>
                <a:cs typeface="Arial"/>
              </a:rPr>
              <a:t>!</a:t>
            </a:r>
            <a:r>
              <a:rPr dirty="0" sz="2000" spc="965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dirty="0" baseline="1010" sz="4125" spc="67" b="1">
                <a:latin typeface="黑体"/>
                <a:cs typeface="黑体"/>
              </a:rPr>
              <a:t>期末考试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28390" y="1381844"/>
            <a:ext cx="161925" cy="244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07340" y="1778368"/>
            <a:ext cx="1083310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dirty="0" sz="2000" spc="965">
                <a:solidFill>
                  <a:srgbClr val="0000FF"/>
                </a:solidFill>
                <a:latin typeface="Arial"/>
                <a:cs typeface="Arial"/>
              </a:rPr>
              <a:t>!</a:t>
            </a:r>
            <a:r>
              <a:rPr dirty="0" sz="2000" spc="965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dirty="0" baseline="1010" sz="4125" spc="67" b="1">
                <a:latin typeface="黑体"/>
                <a:cs typeface="黑体"/>
              </a:rPr>
              <a:t>实验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0539" y="1180551"/>
            <a:ext cx="563880" cy="103759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2750" spc="25" b="1">
                <a:latin typeface="黑体"/>
                <a:cs typeface="黑体"/>
              </a:rPr>
              <a:t>50</a:t>
            </a:r>
            <a:endParaRPr sz="275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2750" spc="25" b="1">
                <a:latin typeface="黑体"/>
                <a:cs typeface="黑体"/>
              </a:rPr>
              <a:t>40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28390" y="1887812"/>
            <a:ext cx="161925" cy="244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28390" y="2726012"/>
            <a:ext cx="161925" cy="244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07340" y="2197929"/>
            <a:ext cx="4746625" cy="119126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44475">
              <a:lnSpc>
                <a:spcPct val="100000"/>
              </a:lnSpc>
              <a:spcBef>
                <a:spcPts val="575"/>
              </a:spcBef>
            </a:pPr>
            <a:r>
              <a:rPr dirty="0" sz="1750" spc="40" b="1">
                <a:latin typeface="黑体"/>
                <a:cs typeface="黑体"/>
              </a:rPr>
              <a:t>（4</a:t>
            </a:r>
            <a:r>
              <a:rPr dirty="0" sz="1750" spc="50" b="1">
                <a:latin typeface="黑体"/>
                <a:cs typeface="黑体"/>
              </a:rPr>
              <a:t>次：词法、语法、语义、目标代码</a:t>
            </a:r>
            <a:r>
              <a:rPr dirty="0" sz="1750" spc="30" b="1">
                <a:latin typeface="黑体"/>
                <a:cs typeface="黑体"/>
              </a:rPr>
              <a:t>Th</a:t>
            </a:r>
            <a:r>
              <a:rPr dirty="0" sz="1750" spc="50" b="1">
                <a:latin typeface="黑体"/>
                <a:cs typeface="黑体"/>
              </a:rPr>
              <a:t>成）</a:t>
            </a:r>
            <a:endParaRPr sz="175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  <a:tabLst>
                <a:tab pos="354965" algn="l"/>
                <a:tab pos="2755265" algn="l"/>
              </a:tabLst>
            </a:pPr>
            <a:r>
              <a:rPr dirty="0" sz="2000" spc="965">
                <a:solidFill>
                  <a:srgbClr val="0000FF"/>
                </a:solidFill>
                <a:latin typeface="Arial"/>
                <a:cs typeface="Arial"/>
              </a:rPr>
              <a:t>!	</a:t>
            </a:r>
            <a:r>
              <a:rPr dirty="0" baseline="1010" sz="4125" spc="67" b="1">
                <a:latin typeface="黑体"/>
                <a:cs typeface="黑体"/>
              </a:rPr>
              <a:t>平</a:t>
            </a:r>
            <a:r>
              <a:rPr dirty="0" baseline="1010" sz="4125" spc="52" b="1">
                <a:latin typeface="黑体"/>
                <a:cs typeface="黑体"/>
              </a:rPr>
              <a:t>时	</a:t>
            </a:r>
            <a:r>
              <a:rPr dirty="0" baseline="1010" sz="4125" spc="37" b="1">
                <a:latin typeface="黑体"/>
                <a:cs typeface="黑体"/>
              </a:rPr>
              <a:t>10</a:t>
            </a:r>
            <a:endParaRPr baseline="1010" sz="4125">
              <a:latin typeface="黑体"/>
              <a:cs typeface="黑体"/>
            </a:endParaRPr>
          </a:p>
          <a:p>
            <a:pPr marL="244475">
              <a:lnSpc>
                <a:spcPct val="100000"/>
              </a:lnSpc>
              <a:spcBef>
                <a:spcPts val="484"/>
              </a:spcBef>
            </a:pPr>
            <a:r>
              <a:rPr dirty="0" sz="1750" spc="50" b="1">
                <a:latin typeface="黑体"/>
                <a:cs typeface="黑体"/>
              </a:rPr>
              <a:t>（课堂问答、作业）</a:t>
            </a:r>
            <a:endParaRPr sz="1750">
              <a:latin typeface="黑体"/>
              <a:cs typeface="黑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22240" y="6500932"/>
            <a:ext cx="229870" cy="29464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620"/>
              </a:spcBef>
            </a:pPr>
            <a:fld id="{81D60167-4931-47E6-BA6A-407CBD079E47}" type="slidenum">
              <a:rPr dirty="0" sz="1400">
                <a:latin typeface="黑体"/>
                <a:cs typeface="黑体"/>
              </a:rPr>
              <a:t>10</a:t>
            </a:fld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54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30898"/>
            <a:ext cx="2272030" cy="5035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40">
                <a:solidFill>
                  <a:srgbClr val="3333FF"/>
                </a:solidFill>
              </a:rPr>
              <a:t>3.</a:t>
            </a:r>
            <a:r>
              <a:rPr dirty="0" sz="3100" spc="-20">
                <a:solidFill>
                  <a:srgbClr val="3333FF"/>
                </a:solidFill>
              </a:rPr>
              <a:t> </a:t>
            </a:r>
            <a:r>
              <a:rPr dirty="0" sz="3100" spc="95">
                <a:solidFill>
                  <a:srgbClr val="3333FF"/>
                </a:solidFill>
              </a:rPr>
              <a:t>语言扩充</a:t>
            </a:r>
            <a:endParaRPr sz="3100"/>
          </a:p>
        </p:txBody>
      </p:sp>
      <p:sp>
        <p:nvSpPr>
          <p:cNvPr id="5" name="object 5"/>
          <p:cNvSpPr txBox="1"/>
          <p:nvPr/>
        </p:nvSpPr>
        <p:spPr>
          <a:xfrm>
            <a:off x="307340" y="1272400"/>
            <a:ext cx="8428355" cy="379539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355600" marR="205740" indent="-342900">
              <a:lnSpc>
                <a:spcPts val="3250"/>
              </a:lnSpc>
              <a:spcBef>
                <a:spcPts val="24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有些预处理器用更先进的控制流和数据结构来增强 </a:t>
            </a:r>
            <a:r>
              <a:rPr dirty="0" sz="2750" spc="45" b="1">
                <a:latin typeface="黑体"/>
                <a:cs typeface="黑体"/>
              </a:rPr>
              <a:t>原来的语言。</a:t>
            </a:r>
            <a:endParaRPr sz="275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FF"/>
              </a:buClr>
              <a:buFont typeface="Arial"/>
              <a:buChar char="!"/>
            </a:pP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例如</a:t>
            </a:r>
            <a:r>
              <a:rPr dirty="0" baseline="1010" sz="4125" spc="52" b="1">
                <a:latin typeface="黑体"/>
                <a:cs typeface="黑体"/>
              </a:rPr>
              <a:t>：</a:t>
            </a:r>
            <a:endParaRPr baseline="1010" sz="4125">
              <a:latin typeface="黑体"/>
              <a:cs typeface="黑体"/>
            </a:endParaRPr>
          </a:p>
          <a:p>
            <a:pPr lvl="1" marL="755650" marR="5080" indent="-285750">
              <a:lnSpc>
                <a:spcPct val="100299"/>
              </a:lnSpc>
              <a:spcBef>
                <a:spcPts val="69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预处理器可以将类似于</a:t>
            </a:r>
            <a:r>
              <a:rPr dirty="0" baseline="1182" sz="3525" spc="37" b="1">
                <a:latin typeface="宋体"/>
                <a:cs typeface="宋体"/>
              </a:rPr>
              <a:t>while</a:t>
            </a:r>
            <a:r>
              <a:rPr dirty="0" baseline="1182" sz="3525" spc="75" b="1">
                <a:latin typeface="黑体"/>
                <a:cs typeface="黑体"/>
              </a:rPr>
              <a:t>或</a:t>
            </a:r>
            <a:r>
              <a:rPr dirty="0" baseline="1182" sz="3525" spc="37" b="1">
                <a:latin typeface="宋体"/>
                <a:cs typeface="宋体"/>
              </a:rPr>
              <a:t>if-then-else</a:t>
            </a:r>
            <a:r>
              <a:rPr dirty="0" baseline="1182" sz="3525" spc="75" b="1">
                <a:latin typeface="黑体"/>
                <a:cs typeface="黑体"/>
              </a:rPr>
              <a:t>语句结构的 </a:t>
            </a:r>
            <a:r>
              <a:rPr dirty="0" sz="2350" spc="50" b="1">
                <a:latin typeface="黑体"/>
                <a:cs typeface="黑体"/>
              </a:rPr>
              <a:t>内部宏提供给用户使用，而这些结构在原来的程序设计语 </a:t>
            </a:r>
            <a:r>
              <a:rPr dirty="0" sz="2350" spc="50" b="1">
                <a:latin typeface="黑体"/>
                <a:cs typeface="黑体"/>
              </a:rPr>
              <a:t>言中是没有的。</a:t>
            </a:r>
            <a:endParaRPr sz="2350">
              <a:latin typeface="黑体"/>
              <a:cs typeface="黑体"/>
            </a:endParaRPr>
          </a:p>
          <a:p>
            <a:pPr lvl="1" marL="755650" marR="6350" indent="-285750">
              <a:lnSpc>
                <a:spcPct val="101899"/>
              </a:lnSpc>
              <a:spcBef>
                <a:spcPts val="66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当程序中使用了这样的结构时，由预处理器通过宏调用</a:t>
            </a:r>
            <a:r>
              <a:rPr dirty="0" baseline="1182" sz="3525" spc="44" b="1">
                <a:latin typeface="黑体"/>
                <a:cs typeface="黑体"/>
              </a:rPr>
              <a:t>实 </a:t>
            </a:r>
            <a:r>
              <a:rPr dirty="0" sz="2350" spc="50" b="1">
                <a:latin typeface="黑体"/>
                <a:cs typeface="黑体"/>
              </a:rPr>
              <a:t>现语言功能的扩充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54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308292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二、汇编程序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256540" y="1272400"/>
            <a:ext cx="8341359" cy="3644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06400" indent="-342900">
              <a:lnSpc>
                <a:spcPts val="3275"/>
              </a:lnSpc>
              <a:spcBef>
                <a:spcPts val="9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405765" algn="l"/>
                <a:tab pos="4064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汇编语言用助记符表示操作码，用标识符表示存储</a:t>
            </a:r>
            <a:endParaRPr baseline="1010" sz="4125">
              <a:latin typeface="黑体"/>
              <a:cs typeface="黑体"/>
            </a:endParaRPr>
          </a:p>
          <a:p>
            <a:pPr marL="406400">
              <a:lnSpc>
                <a:spcPts val="3275"/>
              </a:lnSpc>
            </a:pPr>
            <a:r>
              <a:rPr dirty="0" sz="2750" spc="45" b="1">
                <a:latin typeface="黑体"/>
                <a:cs typeface="黑体"/>
              </a:rPr>
              <a:t>地址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  <a:p>
            <a:pPr marL="406400" indent="-342900">
              <a:lnSpc>
                <a:spcPct val="100000"/>
              </a:lnSpc>
              <a:spcBef>
                <a:spcPts val="83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405765" algn="l"/>
                <a:tab pos="4064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赋值语句</a:t>
            </a:r>
            <a:r>
              <a:rPr dirty="0" baseline="1010" sz="4125" spc="30" b="1">
                <a:latin typeface="宋体"/>
                <a:cs typeface="宋体"/>
              </a:rPr>
              <a:t>b:=a+2</a:t>
            </a:r>
            <a:r>
              <a:rPr dirty="0" baseline="1010" sz="4125" spc="67" b="1">
                <a:latin typeface="黑体"/>
                <a:cs typeface="黑体"/>
              </a:rPr>
              <a:t>相应的汇编语言程序为：</a:t>
            </a:r>
            <a:endParaRPr baseline="1010" sz="4125">
              <a:latin typeface="黑体"/>
              <a:cs typeface="黑体"/>
            </a:endParaRPr>
          </a:p>
          <a:p>
            <a:pPr marL="520700">
              <a:lnSpc>
                <a:spcPct val="100000"/>
              </a:lnSpc>
              <a:spcBef>
                <a:spcPts val="575"/>
              </a:spcBef>
            </a:pPr>
            <a:r>
              <a:rPr dirty="0" sz="2350" spc="20" b="1">
                <a:latin typeface="黑体"/>
                <a:cs typeface="黑体"/>
              </a:rPr>
              <a:t>MOV R</a:t>
            </a:r>
            <a:r>
              <a:rPr dirty="0" baseline="-17921" sz="2325" spc="30" b="1">
                <a:latin typeface="黑体"/>
                <a:cs typeface="黑体"/>
              </a:rPr>
              <a:t>1</a:t>
            </a:r>
            <a:r>
              <a:rPr dirty="0" sz="2350" spc="20" b="1">
                <a:latin typeface="黑体"/>
                <a:cs typeface="黑体"/>
              </a:rPr>
              <a:t>,</a:t>
            </a:r>
            <a:r>
              <a:rPr dirty="0" sz="2350" spc="-25" b="1">
                <a:latin typeface="黑体"/>
                <a:cs typeface="黑体"/>
              </a:rPr>
              <a:t> </a:t>
            </a:r>
            <a:r>
              <a:rPr dirty="0" sz="2350" spc="15" b="1">
                <a:latin typeface="黑体"/>
                <a:cs typeface="黑体"/>
              </a:rPr>
              <a:t>a</a:t>
            </a:r>
            <a:endParaRPr sz="2350">
              <a:latin typeface="黑体"/>
              <a:cs typeface="黑体"/>
            </a:endParaRPr>
          </a:p>
          <a:p>
            <a:pPr marL="520700" marR="6324600">
              <a:lnSpc>
                <a:spcPct val="120000"/>
              </a:lnSpc>
              <a:spcBef>
                <a:spcPts val="120"/>
              </a:spcBef>
            </a:pPr>
            <a:r>
              <a:rPr dirty="0" sz="2350" spc="20" b="1">
                <a:latin typeface="黑体"/>
                <a:cs typeface="黑体"/>
              </a:rPr>
              <a:t>ADD R</a:t>
            </a:r>
            <a:r>
              <a:rPr dirty="0" baseline="-17921" sz="2325" spc="30" b="1">
                <a:latin typeface="黑体"/>
                <a:cs typeface="黑体"/>
              </a:rPr>
              <a:t>1</a:t>
            </a:r>
            <a:r>
              <a:rPr dirty="0" sz="2350" spc="20" b="1">
                <a:latin typeface="黑体"/>
                <a:cs typeface="黑体"/>
              </a:rPr>
              <a:t>,</a:t>
            </a:r>
            <a:r>
              <a:rPr dirty="0" sz="2350" spc="-20" b="1">
                <a:latin typeface="黑体"/>
                <a:cs typeface="黑体"/>
              </a:rPr>
              <a:t> </a:t>
            </a:r>
            <a:r>
              <a:rPr dirty="0" sz="2350" spc="20" b="1">
                <a:latin typeface="黑体"/>
                <a:cs typeface="黑体"/>
              </a:rPr>
              <a:t>#2  MOV b,</a:t>
            </a:r>
            <a:r>
              <a:rPr dirty="0" sz="2350" b="1">
                <a:latin typeface="黑体"/>
                <a:cs typeface="黑体"/>
              </a:rPr>
              <a:t> </a:t>
            </a:r>
            <a:r>
              <a:rPr dirty="0" sz="2350" spc="20" b="1">
                <a:latin typeface="黑体"/>
                <a:cs typeface="黑体"/>
              </a:rPr>
              <a:t>R</a:t>
            </a:r>
            <a:r>
              <a:rPr dirty="0" baseline="-17921" sz="2325" spc="30" b="1">
                <a:latin typeface="黑体"/>
                <a:cs typeface="黑体"/>
              </a:rPr>
              <a:t>1</a:t>
            </a:r>
            <a:endParaRPr baseline="-17921" sz="2325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50">
              <a:latin typeface="Times New Roman"/>
              <a:cs typeface="Times New Roman"/>
            </a:endParaRPr>
          </a:p>
          <a:p>
            <a:pPr marL="406400" indent="-342900">
              <a:lnSpc>
                <a:spcPct val="100000"/>
              </a:lnSpc>
              <a:buClr>
                <a:srgbClr val="0000FF"/>
              </a:buClr>
              <a:buSzPct val="72727"/>
              <a:buFont typeface="Arial"/>
              <a:buChar char="!"/>
              <a:tabLst>
                <a:tab pos="405765" algn="l"/>
                <a:tab pos="4064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最简单的汇编程序对输入作两遍扫描。</a:t>
            </a:r>
            <a:endParaRPr baseline="1010" sz="41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54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140208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3333FF"/>
                </a:solidFill>
              </a:rPr>
              <a:t>第一遍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307340" y="1272400"/>
            <a:ext cx="8450580" cy="493839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355600" marR="229870" indent="-342900">
              <a:lnSpc>
                <a:spcPts val="3250"/>
              </a:lnSpc>
              <a:spcBef>
                <a:spcPts val="24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找出标志存贮单元的所有标识符，并将它们存贮</a:t>
            </a:r>
            <a:r>
              <a:rPr dirty="0" baseline="1010" sz="4125" spc="52" b="1">
                <a:latin typeface="黑体"/>
                <a:cs typeface="黑体"/>
              </a:rPr>
              <a:t>到 </a:t>
            </a:r>
            <a:r>
              <a:rPr dirty="0" sz="2750" spc="45" b="1">
                <a:solidFill>
                  <a:srgbClr val="0000FF"/>
                </a:solidFill>
                <a:latin typeface="黑体"/>
                <a:cs typeface="黑体"/>
              </a:rPr>
              <a:t>汇编符号表</a:t>
            </a:r>
            <a:r>
              <a:rPr dirty="0" sz="2750" spc="45" b="1">
                <a:latin typeface="黑体"/>
                <a:cs typeface="黑体"/>
              </a:rPr>
              <a:t>中。</a:t>
            </a:r>
            <a:endParaRPr sz="2750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3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汇编符号表独立于编译程序的符号</a:t>
            </a:r>
            <a:r>
              <a:rPr dirty="0" baseline="1182" sz="3525" spc="60" b="1">
                <a:latin typeface="黑体"/>
                <a:cs typeface="黑体"/>
              </a:rPr>
              <a:t>表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在符号表中指定该标识符所对应的存储单元地址</a:t>
            </a:r>
            <a:r>
              <a:rPr dirty="0" baseline="1010" sz="4125" spc="52" b="1">
                <a:latin typeface="黑体"/>
                <a:cs typeface="黑体"/>
              </a:rPr>
              <a:t>，</a:t>
            </a:r>
            <a:endParaRPr baseline="1010" sz="4125">
              <a:latin typeface="黑体"/>
              <a:cs typeface="黑体"/>
            </a:endParaRPr>
          </a:p>
          <a:p>
            <a:pPr marL="355600">
              <a:lnSpc>
                <a:spcPct val="100000"/>
              </a:lnSpc>
              <a:spcBef>
                <a:spcPts val="50"/>
              </a:spcBef>
            </a:pPr>
            <a:r>
              <a:rPr dirty="0" sz="2750" spc="45" b="1">
                <a:latin typeface="黑体"/>
                <a:cs typeface="黑体"/>
              </a:rPr>
              <a:t>此地址是在首次遇到该标识符时确定的。</a:t>
            </a:r>
            <a:endParaRPr sz="275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250"/>
              </a:lnSpc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89" b="1">
                <a:latin typeface="黑体"/>
                <a:cs typeface="黑体"/>
              </a:rPr>
              <a:t>假定一个字包括</a:t>
            </a:r>
            <a:r>
              <a:rPr dirty="0" baseline="1010" sz="4125" spc="52" b="1">
                <a:latin typeface="宋体"/>
                <a:cs typeface="宋体"/>
              </a:rPr>
              <a:t>4</a:t>
            </a:r>
            <a:r>
              <a:rPr dirty="0" baseline="1010" sz="4125" spc="89" b="1">
                <a:latin typeface="黑体"/>
                <a:cs typeface="黑体"/>
              </a:rPr>
              <a:t>个字节，每个变量占一个字，完</a:t>
            </a:r>
            <a:r>
              <a:rPr dirty="0" baseline="1010" sz="4125" spc="52" b="1">
                <a:latin typeface="黑体"/>
                <a:cs typeface="黑体"/>
              </a:rPr>
              <a:t>成 </a:t>
            </a:r>
            <a:r>
              <a:rPr dirty="0" sz="2750" spc="45" b="1">
                <a:latin typeface="黑体"/>
                <a:cs typeface="黑体"/>
              </a:rPr>
              <a:t>第一遍扫描后，得到汇编符号表：</a:t>
            </a:r>
            <a:endParaRPr sz="2750">
              <a:latin typeface="黑体"/>
              <a:cs typeface="黑体"/>
            </a:endParaRPr>
          </a:p>
          <a:p>
            <a:pPr marL="931544">
              <a:lnSpc>
                <a:spcPct val="100000"/>
              </a:lnSpc>
              <a:spcBef>
                <a:spcPts val="610"/>
              </a:spcBef>
              <a:tabLst>
                <a:tab pos="2158365" algn="l"/>
              </a:tabLst>
            </a:pPr>
            <a:r>
              <a:rPr dirty="0" sz="2350" spc="50" b="1">
                <a:latin typeface="黑体"/>
                <a:cs typeface="黑体"/>
              </a:rPr>
              <a:t>标识</a:t>
            </a:r>
            <a:r>
              <a:rPr dirty="0" sz="2350" spc="40" b="1">
                <a:latin typeface="黑体"/>
                <a:cs typeface="黑体"/>
              </a:rPr>
              <a:t>符	</a:t>
            </a:r>
            <a:r>
              <a:rPr dirty="0" sz="2350" spc="50" b="1">
                <a:latin typeface="黑体"/>
                <a:cs typeface="黑体"/>
              </a:rPr>
              <a:t>地址</a:t>
            </a:r>
            <a:endParaRPr sz="2350">
              <a:latin typeface="黑体"/>
              <a:cs typeface="黑体"/>
            </a:endParaRPr>
          </a:p>
          <a:p>
            <a:pPr marL="2317115" indent="-924560">
              <a:lnSpc>
                <a:spcPct val="100000"/>
              </a:lnSpc>
              <a:spcBef>
                <a:spcPts val="585"/>
              </a:spcBef>
              <a:buAutoNum type="alphaLcPeriod"/>
              <a:tabLst>
                <a:tab pos="2317115" algn="l"/>
                <a:tab pos="2317750" algn="l"/>
              </a:tabLst>
            </a:pPr>
            <a:r>
              <a:rPr dirty="0" sz="2350" spc="15" b="1">
                <a:latin typeface="宋体"/>
                <a:cs typeface="宋体"/>
              </a:rPr>
              <a:t>0</a:t>
            </a:r>
            <a:endParaRPr sz="2350">
              <a:latin typeface="宋体"/>
              <a:cs typeface="宋体"/>
            </a:endParaRPr>
          </a:p>
          <a:p>
            <a:pPr marL="2317115" indent="-924560">
              <a:lnSpc>
                <a:spcPct val="100000"/>
              </a:lnSpc>
              <a:spcBef>
                <a:spcPts val="685"/>
              </a:spcBef>
              <a:buAutoNum type="alphaLcPeriod"/>
              <a:tabLst>
                <a:tab pos="2317115" algn="l"/>
                <a:tab pos="2317750" algn="l"/>
              </a:tabLst>
            </a:pPr>
            <a:r>
              <a:rPr dirty="0" sz="2350" spc="15" b="1">
                <a:latin typeface="宋体"/>
                <a:cs typeface="宋体"/>
              </a:rPr>
              <a:t>4</a:t>
            </a:r>
            <a:endParaRPr sz="2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63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140208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3333FF"/>
                </a:solidFill>
              </a:rPr>
              <a:t>第二遍</a:t>
            </a:r>
            <a:endParaRPr sz="3500"/>
          </a:p>
        </p:txBody>
      </p:sp>
      <p:sp>
        <p:nvSpPr>
          <p:cNvPr id="6" name="object 6"/>
          <p:cNvSpPr txBox="1"/>
          <p:nvPr/>
        </p:nvSpPr>
        <p:spPr>
          <a:xfrm>
            <a:off x="307340" y="1272400"/>
            <a:ext cx="8428355" cy="495427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355600" marR="206375" indent="-342900">
              <a:lnSpc>
                <a:spcPts val="3250"/>
              </a:lnSpc>
              <a:spcBef>
                <a:spcPts val="24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把每个用助记符表示的操作码翻译为二进制表示的 </a:t>
            </a:r>
            <a:r>
              <a:rPr dirty="0" sz="2750" spc="45" b="1">
                <a:latin typeface="黑体"/>
                <a:cs typeface="黑体"/>
              </a:rPr>
              <a:t>机器代码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  <a:p>
            <a:pPr marL="355600" marR="206375" indent="-342900">
              <a:lnSpc>
                <a:spcPts val="3279"/>
              </a:lnSpc>
              <a:spcBef>
                <a:spcPts val="86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把用标识符表示的存储地址翻译为汇编符号表中该 </a:t>
            </a:r>
            <a:r>
              <a:rPr dirty="0" sz="2750" spc="45" b="1">
                <a:latin typeface="黑体"/>
                <a:cs typeface="黑体"/>
              </a:rPr>
              <a:t>标识符所对应的地址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00FF"/>
              </a:buClr>
              <a:buFont typeface="Arial"/>
              <a:buChar char="!"/>
            </a:pPr>
            <a:endParaRPr sz="3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输出通常是可重定位的机器代码</a:t>
            </a:r>
            <a:r>
              <a:rPr dirty="0" baseline="1010" sz="4125" spc="52" b="1">
                <a:latin typeface="黑体"/>
                <a:cs typeface="黑体"/>
              </a:rPr>
              <a:t>。</a:t>
            </a:r>
            <a:endParaRPr baseline="1010" sz="4125">
              <a:latin typeface="黑体"/>
              <a:cs typeface="黑体"/>
            </a:endParaRPr>
          </a:p>
          <a:p>
            <a:pPr lvl="1" marL="755650" marR="5080" indent="-285750">
              <a:lnSpc>
                <a:spcPts val="2780"/>
              </a:lnSpc>
              <a:spcBef>
                <a:spcPts val="82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起始地址为</a:t>
            </a:r>
            <a:r>
              <a:rPr dirty="0" baseline="1182" sz="3525" spc="37" b="1">
                <a:latin typeface="宋体"/>
                <a:cs typeface="宋体"/>
              </a:rPr>
              <a:t>0</a:t>
            </a:r>
            <a:r>
              <a:rPr dirty="0" baseline="1182" sz="3525" spc="75" b="1">
                <a:latin typeface="黑体"/>
                <a:cs typeface="黑体"/>
              </a:rPr>
              <a:t>，各条指令及其所访问的地址都是相对于</a:t>
            </a:r>
            <a:r>
              <a:rPr dirty="0" baseline="1182" sz="3525" spc="37" b="1">
                <a:latin typeface="宋体"/>
                <a:cs typeface="宋体"/>
              </a:rPr>
              <a:t>0</a:t>
            </a:r>
            <a:r>
              <a:rPr dirty="0" baseline="1182" sz="3525" spc="44" b="1">
                <a:latin typeface="黑体"/>
                <a:cs typeface="黑体"/>
              </a:rPr>
              <a:t>的 </a:t>
            </a:r>
            <a:r>
              <a:rPr dirty="0" sz="2350" spc="50" b="1">
                <a:latin typeface="黑体"/>
                <a:cs typeface="黑体"/>
              </a:rPr>
              <a:t>逻辑地址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2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当装入内存时，可以指定任意的地址</a:t>
            </a:r>
            <a:r>
              <a:rPr dirty="0" baseline="1182" sz="3525" spc="37" b="1">
                <a:latin typeface="宋体"/>
                <a:cs typeface="宋体"/>
              </a:rPr>
              <a:t>L</a:t>
            </a:r>
            <a:r>
              <a:rPr dirty="0" baseline="1182" sz="3525" spc="75" b="1">
                <a:latin typeface="黑体"/>
                <a:cs typeface="黑体"/>
              </a:rPr>
              <a:t>作为开始单元。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输出中要对那些需要重定位的指令做出标</a:t>
            </a:r>
            <a:r>
              <a:rPr dirty="0" baseline="1010" sz="4125" spc="52" b="1">
                <a:latin typeface="黑体"/>
                <a:cs typeface="黑体"/>
              </a:rPr>
              <a:t>记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标记供装入程序识别，以便计算相应的物理地址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64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369633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3333FF"/>
                </a:solidFill>
              </a:rPr>
              <a:t>可重定位机器代码</a:t>
            </a:r>
            <a:endParaRPr sz="3500"/>
          </a:p>
        </p:txBody>
      </p:sp>
      <p:sp>
        <p:nvSpPr>
          <p:cNvPr id="6" name="object 6"/>
          <p:cNvSpPr txBox="1"/>
          <p:nvPr/>
        </p:nvSpPr>
        <p:spPr>
          <a:xfrm>
            <a:off x="383540" y="1187555"/>
            <a:ext cx="5725160" cy="3308985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342265" marR="1419225" indent="-342265">
              <a:lnSpc>
                <a:spcPct val="100000"/>
              </a:lnSpc>
              <a:spcBef>
                <a:spcPts val="76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422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假定机器指令的格式为：</a:t>
            </a:r>
            <a:endParaRPr baseline="1010" sz="4125">
              <a:latin typeface="黑体"/>
              <a:cs typeface="黑体"/>
            </a:endParaRPr>
          </a:p>
          <a:p>
            <a:pPr algn="ctr" marL="431165">
              <a:lnSpc>
                <a:spcPct val="100000"/>
              </a:lnSpc>
              <a:spcBef>
                <a:spcPts val="575"/>
              </a:spcBef>
              <a:tabLst>
                <a:tab pos="1658620" algn="l"/>
                <a:tab pos="2885440" algn="l"/>
                <a:tab pos="4418965" algn="l"/>
              </a:tabLst>
            </a:pPr>
            <a:r>
              <a:rPr dirty="0" sz="2350" spc="50" b="1">
                <a:latin typeface="黑体"/>
                <a:cs typeface="黑体"/>
              </a:rPr>
              <a:t>操作</a:t>
            </a:r>
            <a:r>
              <a:rPr dirty="0" sz="2350" spc="40" b="1">
                <a:latin typeface="黑体"/>
                <a:cs typeface="黑体"/>
              </a:rPr>
              <a:t>符	</a:t>
            </a:r>
            <a:r>
              <a:rPr dirty="0" sz="2350" spc="50" b="1">
                <a:latin typeface="黑体"/>
                <a:cs typeface="黑体"/>
              </a:rPr>
              <a:t>寄存</a:t>
            </a:r>
            <a:r>
              <a:rPr dirty="0" sz="2350" spc="40" b="1">
                <a:latin typeface="黑体"/>
                <a:cs typeface="黑体"/>
              </a:rPr>
              <a:t>器	</a:t>
            </a:r>
            <a:r>
              <a:rPr dirty="0" sz="2350" spc="50" b="1">
                <a:latin typeface="黑体"/>
                <a:cs typeface="黑体"/>
              </a:rPr>
              <a:t>寻址模</a:t>
            </a:r>
            <a:r>
              <a:rPr dirty="0" sz="2350" spc="40" b="1">
                <a:latin typeface="黑体"/>
                <a:cs typeface="黑体"/>
              </a:rPr>
              <a:t>式	</a:t>
            </a:r>
            <a:r>
              <a:rPr dirty="0" sz="2350" spc="50" b="1">
                <a:latin typeface="黑体"/>
                <a:cs typeface="黑体"/>
              </a:rPr>
              <a:t>地址</a:t>
            </a:r>
            <a:endParaRPr sz="2350">
              <a:latin typeface="黑体"/>
              <a:cs typeface="黑体"/>
            </a:endParaRPr>
          </a:p>
          <a:p>
            <a:pPr marL="342265" marR="4276725" indent="-342265">
              <a:lnSpc>
                <a:spcPct val="100000"/>
              </a:lnSpc>
              <a:spcBef>
                <a:spcPts val="79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422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假定：</a:t>
            </a:r>
            <a:endParaRPr baseline="1010" sz="4125">
              <a:latin typeface="黑体"/>
              <a:cs typeface="黑体"/>
            </a:endParaRPr>
          </a:p>
          <a:p>
            <a:pPr marL="777875">
              <a:lnSpc>
                <a:spcPct val="100000"/>
              </a:lnSpc>
              <a:spcBef>
                <a:spcPts val="575"/>
              </a:spcBef>
              <a:tabLst>
                <a:tab pos="1701164" algn="l"/>
                <a:tab pos="2621915" algn="l"/>
              </a:tabLst>
            </a:pPr>
            <a:r>
              <a:rPr dirty="0" sz="2350" spc="20" b="1">
                <a:latin typeface="宋体"/>
                <a:cs typeface="宋体"/>
              </a:rPr>
              <a:t>0001	</a:t>
            </a:r>
            <a:r>
              <a:rPr dirty="0" sz="2350" spc="50" b="1">
                <a:latin typeface="黑体"/>
                <a:cs typeface="黑体"/>
              </a:rPr>
              <a:t>代</a:t>
            </a:r>
            <a:r>
              <a:rPr dirty="0" sz="2350" spc="40" b="1">
                <a:latin typeface="黑体"/>
                <a:cs typeface="黑体"/>
              </a:rPr>
              <a:t>表	</a:t>
            </a:r>
            <a:r>
              <a:rPr dirty="0" sz="2350" spc="20" b="1">
                <a:latin typeface="宋体"/>
                <a:cs typeface="宋体"/>
              </a:rPr>
              <a:t>MOV </a:t>
            </a:r>
            <a:r>
              <a:rPr dirty="0" sz="2350" spc="30" b="1">
                <a:latin typeface="宋体"/>
                <a:cs typeface="宋体"/>
              </a:rPr>
              <a:t>R</a:t>
            </a:r>
            <a:r>
              <a:rPr dirty="0" sz="2350" spc="30" b="1">
                <a:latin typeface="黑体"/>
                <a:cs typeface="黑体"/>
              </a:rPr>
              <a:t>，</a:t>
            </a:r>
            <a:r>
              <a:rPr dirty="0" sz="2350" spc="45" b="1">
                <a:latin typeface="黑体"/>
                <a:cs typeface="黑体"/>
              </a:rPr>
              <a:t> </a:t>
            </a:r>
            <a:r>
              <a:rPr dirty="0" sz="2350" spc="15" b="1">
                <a:latin typeface="宋体"/>
                <a:cs typeface="宋体"/>
              </a:rPr>
              <a:t>S</a:t>
            </a:r>
            <a:endParaRPr sz="2350">
              <a:latin typeface="宋体"/>
              <a:cs typeface="宋体"/>
            </a:endParaRPr>
          </a:p>
          <a:p>
            <a:pPr marL="777875">
              <a:lnSpc>
                <a:spcPct val="100000"/>
              </a:lnSpc>
              <a:spcBef>
                <a:spcPts val="685"/>
              </a:spcBef>
              <a:tabLst>
                <a:tab pos="1701164" algn="l"/>
                <a:tab pos="2621915" algn="l"/>
              </a:tabLst>
            </a:pPr>
            <a:r>
              <a:rPr dirty="0" sz="2350" spc="20" b="1">
                <a:latin typeface="宋体"/>
                <a:cs typeface="宋体"/>
              </a:rPr>
              <a:t>0011	</a:t>
            </a:r>
            <a:r>
              <a:rPr dirty="0" sz="2350" spc="50" b="1">
                <a:latin typeface="黑体"/>
                <a:cs typeface="黑体"/>
              </a:rPr>
              <a:t>代</a:t>
            </a:r>
            <a:r>
              <a:rPr dirty="0" sz="2350" spc="40" b="1">
                <a:latin typeface="黑体"/>
                <a:cs typeface="黑体"/>
              </a:rPr>
              <a:t>表	</a:t>
            </a:r>
            <a:r>
              <a:rPr dirty="0" sz="2350" spc="25" b="1">
                <a:latin typeface="宋体"/>
                <a:cs typeface="宋体"/>
              </a:rPr>
              <a:t>ADD</a:t>
            </a:r>
            <a:endParaRPr sz="2350">
              <a:latin typeface="宋体"/>
              <a:cs typeface="宋体"/>
            </a:endParaRPr>
          </a:p>
          <a:p>
            <a:pPr marL="777875">
              <a:lnSpc>
                <a:spcPct val="100000"/>
              </a:lnSpc>
              <a:spcBef>
                <a:spcPts val="585"/>
              </a:spcBef>
              <a:tabLst>
                <a:tab pos="1701164" algn="l"/>
                <a:tab pos="2621915" algn="l"/>
              </a:tabLst>
            </a:pPr>
            <a:r>
              <a:rPr dirty="0" sz="2350" spc="20" b="1">
                <a:latin typeface="宋体"/>
                <a:cs typeface="宋体"/>
              </a:rPr>
              <a:t>0010	</a:t>
            </a:r>
            <a:r>
              <a:rPr dirty="0" sz="2350" spc="50" b="1">
                <a:latin typeface="黑体"/>
                <a:cs typeface="黑体"/>
              </a:rPr>
              <a:t>代</a:t>
            </a:r>
            <a:r>
              <a:rPr dirty="0" sz="2350" spc="40" b="1">
                <a:latin typeface="黑体"/>
                <a:cs typeface="黑体"/>
              </a:rPr>
              <a:t>表	</a:t>
            </a:r>
            <a:r>
              <a:rPr dirty="0" sz="2350" spc="20" b="1">
                <a:latin typeface="宋体"/>
                <a:cs typeface="宋体"/>
              </a:rPr>
              <a:t>MOV </a:t>
            </a:r>
            <a:r>
              <a:rPr dirty="0" sz="2350" spc="30" b="1">
                <a:latin typeface="宋体"/>
                <a:cs typeface="宋体"/>
              </a:rPr>
              <a:t>D</a:t>
            </a:r>
            <a:r>
              <a:rPr dirty="0" sz="2350" spc="30" b="1">
                <a:latin typeface="黑体"/>
                <a:cs typeface="黑体"/>
              </a:rPr>
              <a:t>，</a:t>
            </a:r>
            <a:r>
              <a:rPr dirty="0" sz="2350" spc="45" b="1">
                <a:latin typeface="黑体"/>
                <a:cs typeface="黑体"/>
              </a:rPr>
              <a:t> </a:t>
            </a:r>
            <a:r>
              <a:rPr dirty="0" sz="2350" spc="15" b="1">
                <a:latin typeface="宋体"/>
                <a:cs typeface="宋体"/>
              </a:rPr>
              <a:t>R</a:t>
            </a:r>
            <a:endParaRPr sz="23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354965" algn="l"/>
              </a:tabLst>
            </a:pPr>
            <a:r>
              <a:rPr dirty="0" sz="2000" spc="965">
                <a:solidFill>
                  <a:srgbClr val="0000FF"/>
                </a:solidFill>
                <a:latin typeface="Arial"/>
                <a:cs typeface="Arial"/>
              </a:rPr>
              <a:t>!	</a:t>
            </a:r>
            <a:r>
              <a:rPr dirty="0" baseline="1010" sz="4125" spc="67" b="1">
                <a:latin typeface="黑体"/>
                <a:cs typeface="黑体"/>
              </a:rPr>
              <a:t>第二遍输出的可重定位机器代码</a:t>
            </a:r>
            <a:r>
              <a:rPr dirty="0" baseline="1010" sz="4125" spc="52" b="1">
                <a:latin typeface="黑体"/>
                <a:cs typeface="黑体"/>
              </a:rPr>
              <a:t>：</a:t>
            </a:r>
            <a:endParaRPr baseline="1010" sz="4125">
              <a:latin typeface="黑体"/>
              <a:cs typeface="黑体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29664" y="4564428"/>
          <a:ext cx="3552825" cy="1242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1370"/>
                <a:gridCol w="615949"/>
                <a:gridCol w="615950"/>
                <a:gridCol w="1519555"/>
              </a:tblGrid>
              <a:tr h="405463">
                <a:tc>
                  <a:txBody>
                    <a:bodyPr/>
                    <a:lstStyle/>
                    <a:p>
                      <a:pPr marL="31750">
                        <a:lnSpc>
                          <a:spcPts val="2755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0001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55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01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55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00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2755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00000000</a:t>
                      </a:r>
                      <a:r>
                        <a:rPr dirty="0" baseline="25089" sz="2325" spc="37" b="1">
                          <a:latin typeface="宋体"/>
                          <a:cs typeface="宋体"/>
                        </a:rPr>
                        <a:t>*</a:t>
                      </a:r>
                      <a:endParaRPr baseline="25089" sz="2325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</a:tr>
              <a:tr h="43648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0011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3111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01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3111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10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31115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00000010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31115"/>
                </a:tc>
              </a:tr>
              <a:tr h="399992">
                <a:tc>
                  <a:txBody>
                    <a:bodyPr/>
                    <a:lstStyle/>
                    <a:p>
                      <a:pPr marL="31750">
                        <a:lnSpc>
                          <a:spcPts val="2680"/>
                        </a:lnSpc>
                        <a:spcBef>
                          <a:spcPts val="215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0010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2730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80"/>
                        </a:lnSpc>
                        <a:spcBef>
                          <a:spcPts val="215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01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2730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80"/>
                        </a:lnSpc>
                        <a:spcBef>
                          <a:spcPts val="215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00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27305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2680"/>
                        </a:lnSpc>
                        <a:spcBef>
                          <a:spcPts val="215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00000100</a:t>
                      </a:r>
                      <a:r>
                        <a:rPr dirty="0" baseline="25089" sz="2325" spc="37" b="1">
                          <a:latin typeface="宋体"/>
                          <a:cs typeface="宋体"/>
                        </a:rPr>
                        <a:t>*</a:t>
                      </a:r>
                      <a:endParaRPr baseline="25089" sz="2325">
                        <a:latin typeface="宋体"/>
                        <a:cs typeface="宋体"/>
                      </a:endParaRPr>
                    </a:p>
                  </a:txBody>
                  <a:tcPr marL="0" marR="0" marB="0" marT="27305"/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022050" y="98629"/>
            <a:ext cx="3165475" cy="1569720"/>
          </a:xfrm>
          <a:custGeom>
            <a:avLst/>
            <a:gdLst/>
            <a:ahLst/>
            <a:cxnLst/>
            <a:rect l="l" t="t" r="r" b="b"/>
            <a:pathLst>
              <a:path w="3165475" h="1569720">
                <a:moveTo>
                  <a:pt x="0" y="0"/>
                </a:moveTo>
                <a:lnTo>
                  <a:pt x="3165475" y="0"/>
                </a:lnTo>
                <a:lnTo>
                  <a:pt x="3165475" y="1569660"/>
                </a:lnTo>
                <a:lnTo>
                  <a:pt x="0" y="156966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515762" y="118363"/>
            <a:ext cx="2547620" cy="14979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54610" marR="30480">
              <a:lnSpc>
                <a:spcPct val="100800"/>
              </a:lnSpc>
              <a:spcBef>
                <a:spcPts val="75"/>
              </a:spcBef>
            </a:pPr>
            <a:r>
              <a:rPr dirty="0" sz="2400" b="1">
                <a:latin typeface="Times New Roman"/>
                <a:cs typeface="Times New Roman"/>
              </a:rPr>
              <a:t>b:</a:t>
            </a:r>
            <a:r>
              <a:rPr dirty="0" sz="2400" spc="-10" b="1">
                <a:latin typeface="Times New Roman"/>
                <a:cs typeface="Times New Roman"/>
              </a:rPr>
              <a:t>=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10" b="1">
                <a:latin typeface="Times New Roman"/>
                <a:cs typeface="Times New Roman"/>
              </a:rPr>
              <a:t>+</a:t>
            </a:r>
            <a:r>
              <a:rPr dirty="0" sz="2400" b="1">
                <a:latin typeface="Times New Roman"/>
                <a:cs typeface="Times New Roman"/>
              </a:rPr>
              <a:t>2</a:t>
            </a:r>
            <a:r>
              <a:rPr dirty="0" baseline="1182" sz="3525" spc="67" b="1">
                <a:latin typeface="黑体"/>
                <a:cs typeface="黑体"/>
              </a:rPr>
              <a:t>的汇编代码  </a:t>
            </a:r>
            <a:r>
              <a:rPr dirty="0" sz="2400" spc="-5" b="1">
                <a:latin typeface="Times New Roman"/>
                <a:cs typeface="Times New Roman"/>
              </a:rPr>
              <a:t>MOV 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r>
              <a:rPr dirty="0" baseline="-17361" sz="2400" b="1">
                <a:latin typeface="Times New Roman"/>
                <a:cs typeface="Times New Roman"/>
              </a:rPr>
              <a:t>1</a:t>
            </a:r>
            <a:r>
              <a:rPr dirty="0" sz="2400" b="1">
                <a:latin typeface="Times New Roman"/>
                <a:cs typeface="Times New Roman"/>
              </a:rPr>
              <a:t>,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54610" marR="983615" indent="-17145">
              <a:lnSpc>
                <a:spcPct val="100800"/>
              </a:lnSpc>
            </a:pPr>
            <a:r>
              <a:rPr dirty="0" sz="2400" b="1">
                <a:latin typeface="Times New Roman"/>
                <a:cs typeface="Times New Roman"/>
              </a:rPr>
              <a:t>ADD R</a:t>
            </a:r>
            <a:r>
              <a:rPr dirty="0" baseline="-17361" sz="2400" b="1">
                <a:latin typeface="Times New Roman"/>
                <a:cs typeface="Times New Roman"/>
              </a:rPr>
              <a:t>1</a:t>
            </a:r>
            <a:r>
              <a:rPr dirty="0" sz="2400" b="1">
                <a:latin typeface="Times New Roman"/>
                <a:cs typeface="Times New Roman"/>
              </a:rPr>
              <a:t>,</a:t>
            </a:r>
            <a:r>
              <a:rPr dirty="0" sz="2400" spc="-10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#2  </a:t>
            </a:r>
            <a:r>
              <a:rPr dirty="0" sz="2400" spc="-5" b="1">
                <a:latin typeface="Times New Roman"/>
                <a:cs typeface="Times New Roman"/>
              </a:rPr>
              <a:t>MOV </a:t>
            </a:r>
            <a:r>
              <a:rPr dirty="0" sz="2400" b="1">
                <a:latin typeface="Times New Roman"/>
                <a:cs typeface="Times New Roman"/>
              </a:rPr>
              <a:t>b,</a:t>
            </a:r>
            <a:r>
              <a:rPr dirty="0" sz="2400" spc="-1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r>
              <a:rPr dirty="0" baseline="-17361" sz="2400" b="1">
                <a:latin typeface="Times New Roman"/>
                <a:cs typeface="Times New Roman"/>
              </a:rPr>
              <a:t>1</a:t>
            </a:r>
            <a:endParaRPr baseline="-17361"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65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277876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3333FF"/>
                </a:solidFill>
              </a:rPr>
              <a:t>绝对机器代码</a:t>
            </a:r>
            <a:endParaRPr sz="3500"/>
          </a:p>
        </p:txBody>
      </p:sp>
      <p:sp>
        <p:nvSpPr>
          <p:cNvPr id="6" name="object 6"/>
          <p:cNvSpPr txBox="1"/>
          <p:nvPr/>
        </p:nvSpPr>
        <p:spPr>
          <a:xfrm>
            <a:off x="307340" y="2669161"/>
            <a:ext cx="6449060" cy="1564640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假如装入内存的起始地址为</a:t>
            </a:r>
            <a:r>
              <a:rPr dirty="0" baseline="1010" sz="4125" spc="30" b="1">
                <a:latin typeface="宋体"/>
                <a:cs typeface="宋体"/>
              </a:rPr>
              <a:t>L=00001111</a:t>
            </a:r>
            <a:endParaRPr baseline="1010" sz="4125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则</a:t>
            </a:r>
            <a:r>
              <a:rPr dirty="0" baseline="1010" sz="4125" spc="30" b="1">
                <a:latin typeface="宋体"/>
                <a:cs typeface="宋体"/>
              </a:rPr>
              <a:t>a</a:t>
            </a:r>
            <a:r>
              <a:rPr dirty="0" baseline="1010" sz="4125" spc="67" b="1">
                <a:latin typeface="黑体"/>
                <a:cs typeface="黑体"/>
              </a:rPr>
              <a:t>和</a:t>
            </a:r>
            <a:r>
              <a:rPr dirty="0" baseline="1010" sz="4125" spc="30" b="1">
                <a:latin typeface="宋体"/>
                <a:cs typeface="宋体"/>
              </a:rPr>
              <a:t>b</a:t>
            </a:r>
            <a:r>
              <a:rPr dirty="0" baseline="1010" sz="4125" spc="67" b="1">
                <a:latin typeface="黑体"/>
                <a:cs typeface="黑体"/>
              </a:rPr>
              <a:t>的地址分别是</a:t>
            </a:r>
            <a:r>
              <a:rPr dirty="0" baseline="1010" sz="4125" spc="30" b="1">
                <a:latin typeface="宋体"/>
                <a:cs typeface="宋体"/>
              </a:rPr>
              <a:t>15</a:t>
            </a:r>
            <a:r>
              <a:rPr dirty="0" baseline="1010" sz="4125" spc="67" b="1">
                <a:latin typeface="黑体"/>
                <a:cs typeface="黑体"/>
              </a:rPr>
              <a:t>和</a:t>
            </a:r>
            <a:r>
              <a:rPr dirty="0" baseline="1010" sz="4125" spc="30" b="1">
                <a:latin typeface="宋体"/>
                <a:cs typeface="宋体"/>
              </a:rPr>
              <a:t>19</a:t>
            </a:r>
            <a:endParaRPr baseline="1010" sz="4125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则装入后的机器代码为：</a:t>
            </a:r>
            <a:endParaRPr baseline="1010" sz="4125">
              <a:latin typeface="黑体"/>
              <a:cs typeface="黑体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53464" y="4304098"/>
          <a:ext cx="3451225" cy="1237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1370"/>
                <a:gridCol w="615949"/>
                <a:gridCol w="615950"/>
                <a:gridCol w="1417955"/>
              </a:tblGrid>
              <a:tr h="396045">
                <a:tc>
                  <a:txBody>
                    <a:bodyPr/>
                    <a:lstStyle/>
                    <a:p>
                      <a:pPr marL="31750">
                        <a:lnSpc>
                          <a:spcPts val="274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0001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4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01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4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00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740"/>
                        </a:lnSpc>
                      </a:pPr>
                      <a:r>
                        <a:rPr dirty="0" sz="2350" spc="10" b="1">
                          <a:latin typeface="宋体"/>
                          <a:cs typeface="宋体"/>
                        </a:rPr>
                        <a:t>00001111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</a:tr>
              <a:tr h="43738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0011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01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10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350" spc="10" b="1">
                          <a:latin typeface="宋体"/>
                          <a:cs typeface="宋体"/>
                        </a:rPr>
                        <a:t>00000010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23495"/>
                </a:tc>
              </a:tr>
              <a:tr h="403665">
                <a:tc>
                  <a:txBody>
                    <a:bodyPr/>
                    <a:lstStyle/>
                    <a:p>
                      <a:pPr marL="31750">
                        <a:lnSpc>
                          <a:spcPts val="2680"/>
                        </a:lnSpc>
                        <a:spcBef>
                          <a:spcPts val="245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0010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3111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80"/>
                        </a:lnSpc>
                        <a:spcBef>
                          <a:spcPts val="245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01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3111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80"/>
                        </a:lnSpc>
                        <a:spcBef>
                          <a:spcPts val="245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00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3111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680"/>
                        </a:lnSpc>
                        <a:spcBef>
                          <a:spcPts val="245"/>
                        </a:spcBef>
                      </a:pPr>
                      <a:r>
                        <a:rPr dirty="0" sz="2350" spc="10" b="1">
                          <a:latin typeface="宋体"/>
                          <a:cs typeface="宋体"/>
                        </a:rPr>
                        <a:t>00010011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31115"/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4797425" y="368300"/>
            <a:ext cx="4104004" cy="1917700"/>
          </a:xfrm>
          <a:custGeom>
            <a:avLst/>
            <a:gdLst/>
            <a:ahLst/>
            <a:cxnLst/>
            <a:rect l="l" t="t" r="r" b="b"/>
            <a:pathLst>
              <a:path w="4104004" h="1917700">
                <a:moveTo>
                  <a:pt x="0" y="0"/>
                </a:moveTo>
                <a:lnTo>
                  <a:pt x="4103687" y="0"/>
                </a:lnTo>
                <a:lnTo>
                  <a:pt x="4103687" y="1917700"/>
                </a:lnTo>
                <a:lnTo>
                  <a:pt x="0" y="191770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876165" y="391878"/>
            <a:ext cx="278320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黑体"/>
                <a:cs typeface="黑体"/>
              </a:rPr>
              <a:t>可重定位机器代码：</a:t>
            </a:r>
            <a:endParaRPr sz="2350">
              <a:latin typeface="黑体"/>
              <a:cs typeface="黑体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466715" y="769534"/>
          <a:ext cx="3111500" cy="1139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295"/>
                <a:gridCol w="457199"/>
                <a:gridCol w="457200"/>
                <a:gridCol w="1487805"/>
              </a:tblGrid>
              <a:tr h="384925">
                <a:tc>
                  <a:txBody>
                    <a:bodyPr/>
                    <a:lstStyle/>
                    <a:p>
                      <a:pPr marL="31750">
                        <a:lnSpc>
                          <a:spcPts val="2870"/>
                        </a:lnSpc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0001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870"/>
                        </a:lnSpc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870"/>
                        </a:lnSpc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870"/>
                        </a:lnSpc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00000000*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66"/>
                    </a:solidFill>
                  </a:tcPr>
                </a:tc>
              </a:tr>
              <a:tr h="368808">
                <a:tc>
                  <a:txBody>
                    <a:bodyPr/>
                    <a:lstStyle/>
                    <a:p>
                      <a:pPr marL="31750">
                        <a:lnSpc>
                          <a:spcPts val="2740"/>
                        </a:lnSpc>
                      </a:pPr>
                      <a:r>
                        <a:rPr dirty="0" sz="2400" spc="-35" b="1">
                          <a:latin typeface="Times New Roman"/>
                          <a:cs typeface="Times New Roman"/>
                        </a:rPr>
                        <a:t>0011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740"/>
                        </a:lnSpc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740"/>
                        </a:lnSpc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740"/>
                        </a:lnSpc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00000010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66"/>
                    </a:solidFill>
                  </a:tcPr>
                </a:tc>
              </a:tr>
              <a:tr h="384925">
                <a:tc>
                  <a:txBody>
                    <a:bodyPr/>
                    <a:lstStyle/>
                    <a:p>
                      <a:pPr marL="31750">
                        <a:lnSpc>
                          <a:spcPts val="2740"/>
                        </a:lnSpc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0010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740"/>
                        </a:lnSpc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740"/>
                        </a:lnSpc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740"/>
                        </a:lnSpc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00000100*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66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410210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三、连接装配程序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307340" y="1052134"/>
            <a:ext cx="8733155" cy="550100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可重定位目标程序的组成</a:t>
            </a:r>
            <a:r>
              <a:rPr dirty="0" baseline="1010" sz="4125" spc="52" b="1">
                <a:latin typeface="黑体"/>
                <a:cs typeface="黑体"/>
              </a:rPr>
              <a:t>：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正文，目标程序的主要部分，包括指令代码和数据</a:t>
            </a:r>
            <a:r>
              <a:rPr dirty="0" baseline="1182" sz="3525" spc="60" b="1">
                <a:latin typeface="黑体"/>
                <a:cs typeface="黑体"/>
              </a:rPr>
              <a:t>；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ts val="2785"/>
              </a:lnSpc>
              <a:spcBef>
                <a:spcPts val="68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外部符号表</a:t>
            </a:r>
            <a:r>
              <a:rPr dirty="0" baseline="1182" sz="3525" spc="37" b="1">
                <a:latin typeface="黑体"/>
                <a:cs typeface="黑体"/>
              </a:rPr>
              <a:t>(</a:t>
            </a:r>
            <a:r>
              <a:rPr dirty="0" baseline="1182" sz="3525" spc="75" b="1">
                <a:latin typeface="黑体"/>
                <a:cs typeface="黑体"/>
              </a:rPr>
              <a:t>也称全局符号表</a:t>
            </a:r>
            <a:r>
              <a:rPr dirty="0" baseline="1182" sz="3525" spc="52" b="1">
                <a:latin typeface="黑体"/>
                <a:cs typeface="黑体"/>
              </a:rPr>
              <a:t>)，</a:t>
            </a:r>
            <a:r>
              <a:rPr dirty="0" baseline="1182" sz="3525" spc="75" b="1">
                <a:latin typeface="黑体"/>
                <a:cs typeface="黑体"/>
              </a:rPr>
              <a:t>记录有本程序段引用的</a:t>
            </a:r>
            <a:r>
              <a:rPr dirty="0" baseline="1182" sz="3525" spc="60" b="1">
                <a:latin typeface="黑体"/>
                <a:cs typeface="黑体"/>
              </a:rPr>
              <a:t>名</a:t>
            </a:r>
            <a:endParaRPr baseline="1182" sz="3525">
              <a:latin typeface="黑体"/>
              <a:cs typeface="黑体"/>
            </a:endParaRPr>
          </a:p>
          <a:p>
            <a:pPr marL="755650">
              <a:lnSpc>
                <a:spcPts val="2785"/>
              </a:lnSpc>
            </a:pPr>
            <a:r>
              <a:rPr dirty="0" sz="2350" spc="50" b="1">
                <a:latin typeface="黑体"/>
                <a:cs typeface="黑体"/>
              </a:rPr>
              <a:t>字和被其他程序段引用的名字</a:t>
            </a:r>
            <a:r>
              <a:rPr dirty="0" sz="2350" spc="40" b="1">
                <a:latin typeface="黑体"/>
                <a:cs typeface="黑体"/>
              </a:rPr>
              <a:t>；</a:t>
            </a:r>
            <a:endParaRPr sz="2350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71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重定位信息表，记录有重定位所需要的有关信息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连接装配程序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作用：把多个经过编译或汇编的目标模块连接装配成一个</a:t>
            </a:r>
            <a:endParaRPr baseline="1182" sz="3525">
              <a:latin typeface="黑体"/>
              <a:cs typeface="黑体"/>
            </a:endParaRPr>
          </a:p>
          <a:p>
            <a:pPr marL="755650">
              <a:lnSpc>
                <a:spcPct val="100000"/>
              </a:lnSpc>
              <a:spcBef>
                <a:spcPts val="55"/>
              </a:spcBef>
            </a:pPr>
            <a:r>
              <a:rPr dirty="0" sz="2350" spc="50" b="1">
                <a:latin typeface="黑体"/>
                <a:cs typeface="黑体"/>
              </a:rPr>
              <a:t>完整的可执行程序。</a:t>
            </a:r>
            <a:endParaRPr sz="2350">
              <a:latin typeface="黑体"/>
              <a:cs typeface="黑体"/>
            </a:endParaRPr>
          </a:p>
          <a:p>
            <a:pPr algn="just" lvl="1" marL="755650" marR="309880" indent="-285750">
              <a:lnSpc>
                <a:spcPct val="102600"/>
              </a:lnSpc>
              <a:spcBef>
                <a:spcPts val="52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连接编辑程序：扫描外部符号表，寻找所连接的程序段， </a:t>
            </a:r>
            <a:r>
              <a:rPr dirty="0" sz="2350" spc="50" b="1">
                <a:latin typeface="黑体"/>
                <a:cs typeface="黑体"/>
              </a:rPr>
              <a:t>根据重定位信息表解决外部引用和重定位，最终将整个程 序涉及到的目标模块逐个调入内存并连接在一起，组合成 </a:t>
            </a:r>
            <a:r>
              <a:rPr dirty="0" sz="2350" spc="50" b="1">
                <a:latin typeface="黑体"/>
                <a:cs typeface="黑体"/>
              </a:rPr>
              <a:t>一个待装入的程序。</a:t>
            </a:r>
            <a:endParaRPr sz="2350">
              <a:latin typeface="黑体"/>
              <a:cs typeface="黑体"/>
            </a:endParaRPr>
          </a:p>
          <a:p>
            <a:pPr algn="just" lvl="1" marL="755650" indent="-285750">
              <a:lnSpc>
                <a:spcPct val="100000"/>
              </a:lnSpc>
              <a:spcBef>
                <a:spcPts val="59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重定位装配程序：把目标模块的相对地址转换成绝对地址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66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461518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40">
                <a:latin typeface="宋体"/>
                <a:cs typeface="宋体"/>
              </a:rPr>
              <a:t>1.5</a:t>
            </a:r>
            <a:r>
              <a:rPr dirty="0" sz="3900">
                <a:latin typeface="宋体"/>
                <a:cs typeface="宋体"/>
              </a:rPr>
              <a:t> </a:t>
            </a:r>
            <a:r>
              <a:rPr dirty="0" sz="3900" spc="90"/>
              <a:t>编译原理的应用</a:t>
            </a:r>
            <a:endParaRPr sz="39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184785"/>
            <a:ext cx="4296410" cy="257683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语法制导的结构化编辑</a:t>
            </a:r>
            <a:r>
              <a:rPr dirty="0" baseline="1010" sz="4125" spc="52" b="1">
                <a:latin typeface="黑体"/>
                <a:cs typeface="黑体"/>
              </a:rPr>
              <a:t>器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程序格式化工具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软件测试工具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程序理解工具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高级语言的翻译工具</a:t>
            </a:r>
            <a:endParaRPr baseline="1010" sz="41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66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507238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0000FF"/>
                </a:solidFill>
              </a:rPr>
              <a:t>语法制导的结构化编辑器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383540" y="1032385"/>
            <a:ext cx="8225155" cy="511810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具有通常的正文编辑和修改功能</a:t>
            </a:r>
            <a:endParaRPr baseline="1010" sz="4125">
              <a:latin typeface="黑体"/>
              <a:cs typeface="黑体"/>
            </a:endParaRPr>
          </a:p>
          <a:p>
            <a:pPr marL="355600" marR="5080" indent="-342900">
              <a:lnSpc>
                <a:spcPct val="102299"/>
              </a:lnSpc>
              <a:spcBef>
                <a:spcPts val="60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能象编译程序那样对源程序进行分析，把恰当的</a:t>
            </a:r>
            <a:r>
              <a:rPr dirty="0" baseline="1010" sz="4125" spc="52" b="1">
                <a:latin typeface="黑体"/>
                <a:cs typeface="黑体"/>
              </a:rPr>
              <a:t>层 </a:t>
            </a:r>
            <a:r>
              <a:rPr dirty="0" sz="2750" spc="45" b="1">
                <a:latin typeface="黑体"/>
                <a:cs typeface="黑体"/>
              </a:rPr>
              <a:t>次结构加在程序上。</a:t>
            </a:r>
            <a:endParaRPr sz="27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可以保证源程序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无语法错误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6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有统一的可读性好的程序格</a:t>
            </a:r>
            <a:r>
              <a:rPr dirty="0" baseline="1182" sz="3525" spc="60" b="1">
                <a:latin typeface="黑体"/>
                <a:cs typeface="黑体"/>
              </a:rPr>
              <a:t>式</a:t>
            </a:r>
            <a:endParaRPr baseline="1182" sz="3525">
              <a:latin typeface="黑体"/>
              <a:cs typeface="黑体"/>
            </a:endParaRPr>
          </a:p>
          <a:p>
            <a:pPr marL="355600" marR="5080" indent="-342900">
              <a:lnSpc>
                <a:spcPts val="3279"/>
              </a:lnSpc>
              <a:spcBef>
                <a:spcPts val="91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结构化编辑器能够执行一些对编制源程序有用的</a:t>
            </a:r>
            <a:r>
              <a:rPr dirty="0" baseline="1010" sz="4125" spc="52" b="1">
                <a:latin typeface="黑体"/>
                <a:cs typeface="黑体"/>
              </a:rPr>
              <a:t>附 </a:t>
            </a:r>
            <a:r>
              <a:rPr dirty="0" sz="2750" spc="45" b="1">
                <a:latin typeface="黑体"/>
                <a:cs typeface="黑体"/>
              </a:rPr>
              <a:t>加任务，如</a:t>
            </a:r>
            <a:r>
              <a:rPr dirty="0" sz="2750" spc="35" b="1">
                <a:latin typeface="黑体"/>
                <a:cs typeface="黑体"/>
              </a:rPr>
              <a:t>：</a:t>
            </a:r>
            <a:endParaRPr sz="2750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0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检查用户的输入是否正确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自动提供关键</a:t>
            </a:r>
            <a:r>
              <a:rPr dirty="0" baseline="1182" sz="3525" spc="60" b="1">
                <a:latin typeface="黑体"/>
                <a:cs typeface="黑体"/>
              </a:rPr>
              <a:t>字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从</a:t>
            </a:r>
            <a:r>
              <a:rPr dirty="0" baseline="1182" sz="3525" spc="37" b="1">
                <a:latin typeface="宋体"/>
                <a:cs typeface="宋体"/>
              </a:rPr>
              <a:t>BEGIN</a:t>
            </a:r>
            <a:r>
              <a:rPr dirty="0" baseline="1182" sz="3525" spc="75" b="1">
                <a:latin typeface="黑体"/>
                <a:cs typeface="黑体"/>
              </a:rPr>
              <a:t>或左括号跳到与其相匹配的</a:t>
            </a:r>
            <a:r>
              <a:rPr dirty="0" baseline="1182" sz="3525" spc="37" b="1">
                <a:latin typeface="宋体"/>
                <a:cs typeface="宋体"/>
              </a:rPr>
              <a:t>END</a:t>
            </a:r>
            <a:r>
              <a:rPr dirty="0" baseline="1182" sz="3525" spc="75" b="1">
                <a:latin typeface="黑体"/>
                <a:cs typeface="黑体"/>
              </a:rPr>
              <a:t>或右括</a:t>
            </a:r>
            <a:r>
              <a:rPr dirty="0" baseline="1182" sz="3525" spc="60" b="1">
                <a:latin typeface="黑体"/>
                <a:cs typeface="黑体"/>
              </a:rPr>
              <a:t>号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66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323723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0000FF"/>
                </a:solidFill>
              </a:rPr>
              <a:t>程序格式化工具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307340" y="1184785"/>
            <a:ext cx="5670550" cy="191770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读入并分析源程序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使程序结构变得清晰可读，如</a:t>
            </a:r>
            <a:r>
              <a:rPr dirty="0" baseline="1010" sz="4125" spc="52" b="1">
                <a:latin typeface="黑体"/>
                <a:cs typeface="黑体"/>
              </a:rPr>
              <a:t>：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用缩排方式表示语句的嵌套层次结构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用一种专门的字型表示注释等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22240" y="6500932"/>
            <a:ext cx="229870" cy="29464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620"/>
              </a:spcBef>
            </a:pPr>
            <a:fld id="{81D60167-4931-47E6-BA6A-407CBD079E47}" type="slidenum">
              <a:rPr dirty="0" sz="1400">
                <a:latin typeface="黑体"/>
                <a:cs typeface="黑体"/>
              </a:rPr>
              <a:t>10</a:t>
            </a:fld>
            <a:endParaRPr sz="14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206375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编译概述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307340" y="1180551"/>
            <a:ext cx="4137660" cy="360426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909319">
              <a:lnSpc>
                <a:spcPct val="100000"/>
              </a:lnSpc>
              <a:spcBef>
                <a:spcPts val="785"/>
              </a:spcBef>
            </a:pPr>
            <a:r>
              <a:rPr dirty="0" sz="2750" spc="45" b="1">
                <a:latin typeface="黑体"/>
                <a:cs typeface="黑体"/>
              </a:rPr>
              <a:t>简介</a:t>
            </a:r>
            <a:endParaRPr sz="2750">
              <a:latin typeface="黑体"/>
              <a:cs typeface="黑体"/>
            </a:endParaRPr>
          </a:p>
          <a:p>
            <a:pPr lvl="1" marL="909319" indent="-897255">
              <a:lnSpc>
                <a:spcPct val="100000"/>
              </a:lnSpc>
              <a:spcBef>
                <a:spcPts val="680"/>
              </a:spcBef>
              <a:buFont typeface=""/>
              <a:buAutoNum type="arabicPeriod"/>
              <a:tabLst>
                <a:tab pos="909319" algn="l"/>
                <a:tab pos="909955" algn="l"/>
              </a:tabLst>
            </a:pPr>
            <a:r>
              <a:rPr dirty="0" sz="2750" spc="45" b="1">
                <a:latin typeface="黑体"/>
                <a:cs typeface="黑体"/>
              </a:rPr>
              <a:t>翻译和解释</a:t>
            </a:r>
            <a:endParaRPr sz="2750">
              <a:latin typeface="黑体"/>
              <a:cs typeface="黑体"/>
            </a:endParaRPr>
          </a:p>
          <a:p>
            <a:pPr lvl="1" marL="909319" indent="-897255">
              <a:lnSpc>
                <a:spcPct val="100000"/>
              </a:lnSpc>
              <a:spcBef>
                <a:spcPts val="805"/>
              </a:spcBef>
              <a:buFont typeface=""/>
              <a:buAutoNum type="arabicPeriod"/>
              <a:tabLst>
                <a:tab pos="909319" algn="l"/>
                <a:tab pos="909955" algn="l"/>
              </a:tabLst>
            </a:pPr>
            <a:r>
              <a:rPr dirty="0" sz="2750" spc="45" b="1">
                <a:latin typeface="黑体"/>
                <a:cs typeface="黑体"/>
              </a:rPr>
              <a:t>编译的阶段和任务</a:t>
            </a:r>
            <a:endParaRPr sz="2750">
              <a:latin typeface="黑体"/>
              <a:cs typeface="黑体"/>
            </a:endParaRPr>
          </a:p>
          <a:p>
            <a:pPr lvl="1" marL="909319" indent="-897255">
              <a:lnSpc>
                <a:spcPct val="100000"/>
              </a:lnSpc>
              <a:spcBef>
                <a:spcPts val="710"/>
              </a:spcBef>
              <a:buFont typeface=""/>
              <a:buAutoNum type="arabicPeriod"/>
              <a:tabLst>
                <a:tab pos="909319" algn="l"/>
                <a:tab pos="909955" algn="l"/>
              </a:tabLst>
            </a:pPr>
            <a:r>
              <a:rPr dirty="0" sz="2750" spc="45" b="1">
                <a:latin typeface="黑体"/>
                <a:cs typeface="黑体"/>
              </a:rPr>
              <a:t>编译有关的其他概念</a:t>
            </a:r>
            <a:endParaRPr sz="2750">
              <a:latin typeface="黑体"/>
              <a:cs typeface="黑体"/>
            </a:endParaRPr>
          </a:p>
          <a:p>
            <a:pPr lvl="1" marL="909319" indent="-897255">
              <a:lnSpc>
                <a:spcPct val="100000"/>
              </a:lnSpc>
              <a:spcBef>
                <a:spcPts val="705"/>
              </a:spcBef>
              <a:buFont typeface=""/>
              <a:buAutoNum type="arabicPeriod"/>
              <a:tabLst>
                <a:tab pos="909319" algn="l"/>
                <a:tab pos="909955" algn="l"/>
              </a:tabLst>
            </a:pPr>
            <a:r>
              <a:rPr dirty="0" sz="2750" spc="45" b="1">
                <a:latin typeface="黑体"/>
                <a:cs typeface="黑体"/>
              </a:rPr>
              <a:t>编译程序的伙伴工具</a:t>
            </a:r>
            <a:endParaRPr sz="2750">
              <a:latin typeface="黑体"/>
              <a:cs typeface="黑体"/>
            </a:endParaRPr>
          </a:p>
          <a:p>
            <a:pPr lvl="1" marL="909319" marR="719455" indent="-897255">
              <a:lnSpc>
                <a:spcPts val="4100"/>
              </a:lnSpc>
              <a:spcBef>
                <a:spcPts val="155"/>
              </a:spcBef>
              <a:buFont typeface=""/>
              <a:buAutoNum type="arabicPeriod"/>
              <a:tabLst>
                <a:tab pos="909319" algn="l"/>
                <a:tab pos="909955" algn="l"/>
              </a:tabLst>
            </a:pPr>
            <a:r>
              <a:rPr dirty="0" sz="2750" spc="45" b="1">
                <a:latin typeface="黑体"/>
                <a:cs typeface="黑体"/>
              </a:rPr>
              <a:t>编译原理的应用 </a:t>
            </a:r>
            <a:r>
              <a:rPr dirty="0" sz="2750" spc="45" b="1">
                <a:latin typeface="黑体"/>
                <a:cs typeface="黑体"/>
              </a:rPr>
              <a:t>小结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66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277876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0000FF"/>
                </a:solidFill>
              </a:rPr>
              <a:t>软件测试工具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764540" y="4340550"/>
            <a:ext cx="1452880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50" spc="45" b="1">
                <a:latin typeface="黑体"/>
                <a:cs typeface="黑体"/>
              </a:rPr>
              <a:t>动态测</a:t>
            </a:r>
            <a:r>
              <a:rPr dirty="0" sz="2750" spc="35" b="1">
                <a:latin typeface="黑体"/>
                <a:cs typeface="黑体"/>
              </a:rPr>
              <a:t>试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42527" y="4326846"/>
            <a:ext cx="191452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30" b="1">
                <a:latin typeface="Microsoft Sans Serif"/>
                <a:cs typeface="Microsoft Sans Serif"/>
              </a:rPr>
              <a:t>——</a:t>
            </a:r>
            <a:r>
              <a:rPr dirty="0" sz="2350" spc="50" b="1">
                <a:latin typeface="黑体"/>
                <a:cs typeface="黑体"/>
              </a:rPr>
              <a:t>动态测试</a:t>
            </a:r>
            <a:r>
              <a:rPr dirty="0" sz="2350" spc="40" b="1">
                <a:latin typeface="黑体"/>
                <a:cs typeface="黑体"/>
              </a:rPr>
              <a:t>器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42527" y="1278846"/>
            <a:ext cx="191452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30" b="1">
                <a:latin typeface="Microsoft Sans Serif"/>
                <a:cs typeface="Microsoft Sans Serif"/>
              </a:rPr>
              <a:t>——</a:t>
            </a:r>
            <a:r>
              <a:rPr dirty="0" sz="2350" spc="50" b="1">
                <a:latin typeface="黑体"/>
                <a:cs typeface="黑体"/>
              </a:rPr>
              <a:t>静态测试</a:t>
            </a:r>
            <a:r>
              <a:rPr dirty="0" sz="2350" spc="40" b="1">
                <a:latin typeface="黑体"/>
                <a:cs typeface="黑体"/>
              </a:rPr>
              <a:t>器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40" y="1111339"/>
            <a:ext cx="1684655" cy="1011555"/>
          </a:xfrm>
          <a:prstGeom prst="rect">
            <a:avLst/>
          </a:prstGeom>
        </p:spPr>
        <p:txBody>
          <a:bodyPr wrap="square" lIns="0" tIns="168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dirty="0" sz="2750" spc="45" b="1">
                <a:latin typeface="黑体"/>
                <a:cs typeface="黑体"/>
              </a:rPr>
              <a:t>静态测</a:t>
            </a:r>
            <a:r>
              <a:rPr dirty="0" sz="2750" spc="35" b="1">
                <a:latin typeface="黑体"/>
                <a:cs typeface="黑体"/>
              </a:rPr>
              <a:t>试</a:t>
            </a:r>
            <a:endParaRPr sz="2750">
              <a:latin typeface="黑体"/>
              <a:cs typeface="黑体"/>
            </a:endParaRPr>
          </a:p>
          <a:p>
            <a:pPr marL="393700">
              <a:lnSpc>
                <a:spcPct val="100000"/>
              </a:lnSpc>
              <a:spcBef>
                <a:spcPts val="890"/>
              </a:spcBef>
            </a:pPr>
            <a:r>
              <a:rPr dirty="0" sz="1950" spc="50" b="1">
                <a:latin typeface="黑体"/>
                <a:cs typeface="黑体"/>
              </a:rPr>
              <a:t>读入源程序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0"/>
              </a:spcBef>
            </a:pPr>
            <a:r>
              <a:rPr dirty="0" spc="50"/>
              <a:t>在不运行该程序的情况下对其进行分析，以发现程序中潜在的错 误或异常。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Times New Roman"/>
              <a:cs typeface="Times New Roman"/>
            </a:endParaRPr>
          </a:p>
          <a:p>
            <a:pPr marL="469900" marR="4402455">
              <a:lnSpc>
                <a:spcPct val="100600"/>
              </a:lnSpc>
            </a:pPr>
            <a:r>
              <a:rPr dirty="0" sz="1750" spc="50"/>
              <a:t>不可能执行到的死代码 </a:t>
            </a:r>
            <a:r>
              <a:rPr dirty="0" sz="1750" spc="50"/>
              <a:t>未定义就引用的变量</a:t>
            </a:r>
            <a:endParaRPr sz="1750"/>
          </a:p>
          <a:p>
            <a:pPr marL="469900">
              <a:lnSpc>
                <a:spcPct val="100000"/>
              </a:lnSpc>
              <a:spcBef>
                <a:spcPts val="85"/>
              </a:spcBef>
            </a:pPr>
            <a:r>
              <a:rPr dirty="0" sz="1750" spc="50"/>
              <a:t>试图使用一个实型变量作为指针等。</a:t>
            </a:r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1145539" y="4922739"/>
            <a:ext cx="7182484" cy="123888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4094479">
              <a:lnSpc>
                <a:spcPct val="102600"/>
              </a:lnSpc>
              <a:spcBef>
                <a:spcPts val="50"/>
              </a:spcBef>
            </a:pPr>
            <a:r>
              <a:rPr dirty="0" sz="1950" spc="50" b="1">
                <a:latin typeface="黑体"/>
                <a:cs typeface="黑体"/>
              </a:rPr>
              <a:t>利用测试用例实际执行程序 </a:t>
            </a:r>
            <a:r>
              <a:rPr dirty="0" sz="1950" spc="50" b="1">
                <a:latin typeface="黑体"/>
                <a:cs typeface="黑体"/>
              </a:rPr>
              <a:t>记录程序的实际执行路线</a:t>
            </a:r>
            <a:endParaRPr sz="1950">
              <a:latin typeface="黑体"/>
              <a:cs typeface="黑体"/>
            </a:endParaRPr>
          </a:p>
          <a:p>
            <a:pPr marL="12700" marR="5080">
              <a:lnSpc>
                <a:spcPct val="102600"/>
              </a:lnSpc>
            </a:pPr>
            <a:r>
              <a:rPr dirty="0" sz="1950" spc="50" b="1">
                <a:latin typeface="黑体"/>
                <a:cs typeface="黑体"/>
              </a:rPr>
              <a:t>将实际运行结果与期望结果进行比较，以发现程序中的错误或异 常。</a:t>
            </a:r>
            <a:endParaRPr sz="19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66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277876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0000FF"/>
                </a:solidFill>
              </a:rPr>
              <a:t>程序理解工具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307340" y="1184785"/>
            <a:ext cx="6082030" cy="206756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对源程序进行分析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确定各模块间的调用关</a:t>
            </a:r>
            <a:r>
              <a:rPr dirty="0" baseline="1010" sz="4125" spc="52" b="1">
                <a:latin typeface="黑体"/>
                <a:cs typeface="黑体"/>
              </a:rPr>
              <a:t>系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记录程序数据的静态属性和结构属</a:t>
            </a:r>
            <a:r>
              <a:rPr dirty="0" baseline="1010" sz="4125" spc="52" b="1">
                <a:latin typeface="黑体"/>
                <a:cs typeface="黑体"/>
              </a:rPr>
              <a:t>性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画出控制流程</a:t>
            </a:r>
            <a:r>
              <a:rPr dirty="0" baseline="1010" sz="4125" spc="52" b="1">
                <a:latin typeface="黑体"/>
                <a:cs typeface="黑体"/>
              </a:rPr>
              <a:t>图</a:t>
            </a:r>
            <a:endParaRPr baseline="1010" sz="41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66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01930"/>
            <a:ext cx="4154804" cy="563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 b="1">
                <a:solidFill>
                  <a:srgbClr val="0000FF"/>
                </a:solidFill>
                <a:latin typeface="黑体"/>
                <a:cs typeface="黑体"/>
              </a:rPr>
              <a:t>高级语言的翻译工具</a:t>
            </a:r>
            <a:endParaRPr sz="35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272400"/>
            <a:ext cx="8227059" cy="85725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355600" marR="5080" indent="-342900">
              <a:lnSpc>
                <a:spcPts val="3250"/>
              </a:lnSpc>
              <a:spcBef>
                <a:spcPts val="245"/>
              </a:spcBef>
              <a:tabLst>
                <a:tab pos="354965" algn="l"/>
              </a:tabLst>
            </a:pPr>
            <a:r>
              <a:rPr dirty="0" sz="2000" spc="965">
                <a:solidFill>
                  <a:srgbClr val="0000FF"/>
                </a:solidFill>
                <a:latin typeface="Arial"/>
                <a:cs typeface="Arial"/>
              </a:rPr>
              <a:t>!	</a:t>
            </a:r>
            <a:r>
              <a:rPr dirty="0" baseline="1010" sz="4125" spc="67" b="1">
                <a:latin typeface="黑体"/>
                <a:cs typeface="黑体"/>
              </a:rPr>
              <a:t>将用某种高级语言开发的程序翻译为另一种高级语 </a:t>
            </a:r>
            <a:r>
              <a:rPr dirty="0" sz="2750" spc="45" b="1">
                <a:latin typeface="黑体"/>
                <a:cs typeface="黑体"/>
              </a:rPr>
              <a:t>言表示的程序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66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461200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编译技术的其他应用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307340" y="1198359"/>
            <a:ext cx="8303895" cy="472567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00FF"/>
              </a:buClr>
              <a:buSzPct val="72340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高级程序设计语言的实现</a:t>
            </a:r>
            <a:endParaRPr baseline="1182" sz="3525">
              <a:latin typeface="黑体"/>
              <a:cs typeface="黑体"/>
            </a:endParaRPr>
          </a:p>
          <a:p>
            <a:pPr lvl="1" marL="755650" marR="510540" indent="-285750">
              <a:lnSpc>
                <a:spcPct val="101499"/>
              </a:lnSpc>
              <a:spcBef>
                <a:spcPts val="445"/>
              </a:spcBef>
              <a:buClr>
                <a:srgbClr val="240CB4"/>
              </a:buClr>
              <a:buSzPct val="82051"/>
              <a:buFont typeface="Wingdings"/>
              <a:buChar char=""/>
              <a:tabLst>
                <a:tab pos="7556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编译技术和语言发展互动的一个早期的例子</a:t>
            </a:r>
            <a:r>
              <a:rPr dirty="0" baseline="1424" sz="2925" spc="52" b="1">
                <a:latin typeface="黑体"/>
                <a:cs typeface="黑体"/>
              </a:rPr>
              <a:t>：C</a:t>
            </a:r>
            <a:r>
              <a:rPr dirty="0" baseline="1424" sz="2925" spc="75" b="1">
                <a:latin typeface="黑体"/>
                <a:cs typeface="黑体"/>
              </a:rPr>
              <a:t>语言中的关键字 </a:t>
            </a:r>
            <a:r>
              <a:rPr dirty="0" sz="1950" spc="25" b="1">
                <a:latin typeface="黑体"/>
                <a:cs typeface="黑体"/>
              </a:rPr>
              <a:t>register</a:t>
            </a:r>
            <a:endParaRPr sz="19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Clr>
                <a:srgbClr val="0000FF"/>
              </a:buClr>
              <a:buSzPct val="72340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针对计算机体系结构的优化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80"/>
              </a:spcBef>
              <a:buClr>
                <a:srgbClr val="240CB4"/>
              </a:buClr>
              <a:buSzPct val="82051"/>
              <a:buFont typeface="Wingdings"/>
              <a:buChar char=""/>
              <a:tabLst>
                <a:tab pos="7556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并行性</a:t>
            </a:r>
            <a:endParaRPr baseline="1424" sz="2925">
              <a:latin typeface="黑体"/>
              <a:cs typeface="黑体"/>
            </a:endParaRPr>
          </a:p>
          <a:p>
            <a:pPr lvl="2" marL="1155700" marR="5080" indent="-228600">
              <a:lnSpc>
                <a:spcPts val="2060"/>
              </a:lnSpc>
              <a:spcBef>
                <a:spcPts val="555"/>
              </a:spcBef>
              <a:buClr>
                <a:srgbClr val="0000FF"/>
              </a:buClr>
              <a:buSzPct val="102857"/>
              <a:buFont typeface="Wingdings"/>
              <a:buChar char=""/>
              <a:tabLst>
                <a:tab pos="1155700" algn="l"/>
              </a:tabLst>
            </a:pPr>
            <a:r>
              <a:rPr dirty="0" sz="1750" spc="50" b="1">
                <a:latin typeface="黑体"/>
                <a:cs typeface="黑体"/>
              </a:rPr>
              <a:t>现代微处理器采用的指令级并行性，对程序员透明，硬件自动检测顺序 指令流之间的依赖关系，一个硬件调度器可以改变指令的执行顺序。</a:t>
            </a:r>
            <a:endParaRPr sz="1750">
              <a:latin typeface="黑体"/>
              <a:cs typeface="黑体"/>
            </a:endParaRPr>
          </a:p>
          <a:p>
            <a:pPr algn="r" lvl="2" marL="228600" marR="5989320" indent="-228600">
              <a:lnSpc>
                <a:spcPct val="100000"/>
              </a:lnSpc>
              <a:spcBef>
                <a:spcPts val="480"/>
              </a:spcBef>
              <a:buClr>
                <a:srgbClr val="0000FF"/>
              </a:buClr>
              <a:buSzPct val="102857"/>
              <a:buFont typeface="Wingdings"/>
              <a:buChar char=""/>
              <a:tabLst>
                <a:tab pos="228600" algn="l"/>
              </a:tabLst>
            </a:pPr>
            <a:r>
              <a:rPr dirty="0" sz="1750" spc="50" b="1">
                <a:latin typeface="黑体"/>
                <a:cs typeface="黑体"/>
              </a:rPr>
              <a:t>处理器并行</a:t>
            </a:r>
            <a:endParaRPr sz="1750">
              <a:latin typeface="黑体"/>
              <a:cs typeface="黑体"/>
            </a:endParaRPr>
          </a:p>
          <a:p>
            <a:pPr algn="r" lvl="1" marL="755650" marR="6006465" indent="-755650">
              <a:lnSpc>
                <a:spcPct val="100000"/>
              </a:lnSpc>
              <a:spcBef>
                <a:spcPts val="605"/>
              </a:spcBef>
              <a:buClr>
                <a:srgbClr val="240CB4"/>
              </a:buClr>
              <a:buSzPct val="82051"/>
              <a:buFont typeface="Wingdings"/>
              <a:buChar char=""/>
              <a:tabLst>
                <a:tab pos="7556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内存层次结构</a:t>
            </a:r>
            <a:endParaRPr baseline="1424" sz="2925">
              <a:latin typeface="黑体"/>
              <a:cs typeface="黑体"/>
            </a:endParaRPr>
          </a:p>
          <a:p>
            <a:pPr lvl="2" marL="1155700" indent="-228600">
              <a:lnSpc>
                <a:spcPct val="100000"/>
              </a:lnSpc>
              <a:spcBef>
                <a:spcPts val="455"/>
              </a:spcBef>
              <a:buClr>
                <a:srgbClr val="0000FF"/>
              </a:buClr>
              <a:buSzPct val="102857"/>
              <a:buFont typeface="Wingdings"/>
              <a:buChar char=""/>
              <a:tabLst>
                <a:tab pos="1155700" algn="l"/>
              </a:tabLst>
            </a:pPr>
            <a:r>
              <a:rPr dirty="0" sz="1750" spc="50" b="1">
                <a:latin typeface="黑体"/>
                <a:cs typeface="黑体"/>
              </a:rPr>
              <a:t>高效利用寄存器、高速缓存</a:t>
            </a:r>
            <a:endParaRPr sz="17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Clr>
                <a:srgbClr val="0000FF"/>
              </a:buClr>
              <a:buSzPct val="72340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新计算机体系结构的设计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459"/>
              </a:spcBef>
              <a:buClr>
                <a:srgbClr val="240CB4"/>
              </a:buClr>
              <a:buSzPct val="82051"/>
              <a:buFont typeface="Wingdings"/>
              <a:buChar char=""/>
              <a:tabLst>
                <a:tab pos="755650" algn="l"/>
              </a:tabLst>
            </a:pPr>
            <a:r>
              <a:rPr dirty="0" baseline="1424" sz="2925" spc="37" b="1">
                <a:latin typeface="黑体"/>
                <a:cs typeface="黑体"/>
              </a:rPr>
              <a:t>RISC</a:t>
            </a:r>
            <a:endParaRPr baseline="1424" sz="2925">
              <a:latin typeface="黑体"/>
              <a:cs typeface="黑体"/>
            </a:endParaRPr>
          </a:p>
          <a:p>
            <a:pPr algn="r" lvl="1" marL="755650" marR="6006465" indent="-755650">
              <a:lnSpc>
                <a:spcPct val="100000"/>
              </a:lnSpc>
              <a:spcBef>
                <a:spcPts val="565"/>
              </a:spcBef>
              <a:buClr>
                <a:srgbClr val="240CB4"/>
              </a:buClr>
              <a:buSzPct val="82051"/>
              <a:buFont typeface="Wingdings"/>
              <a:buChar char=""/>
              <a:tabLst>
                <a:tab pos="7556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专用体系结构</a:t>
            </a:r>
            <a:endParaRPr baseline="1424" sz="29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74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206565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544320" algn="l"/>
              </a:tabLst>
            </a:pPr>
            <a:r>
              <a:rPr dirty="0" sz="3900" spc="80"/>
              <a:t>小</a:t>
            </a:r>
            <a:r>
              <a:rPr dirty="0" sz="3900" spc="80"/>
              <a:t>	</a:t>
            </a:r>
            <a:r>
              <a:rPr dirty="0" sz="3900" spc="80"/>
              <a:t>结</a:t>
            </a:r>
            <a:endParaRPr sz="3900"/>
          </a:p>
        </p:txBody>
      </p:sp>
      <p:sp>
        <p:nvSpPr>
          <p:cNvPr id="6" name="object 6"/>
          <p:cNvSpPr txBox="1"/>
          <p:nvPr/>
        </p:nvSpPr>
        <p:spPr>
          <a:xfrm>
            <a:off x="307340" y="1184785"/>
            <a:ext cx="6896100" cy="425577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什么是编译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翻译程序：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编译程序（编译程序、汇编程序）、解释程序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二者的异同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编译系统（编译环境</a:t>
            </a:r>
            <a:r>
              <a:rPr dirty="0" baseline="1010" sz="4125" spc="52" b="1">
                <a:latin typeface="黑体"/>
                <a:cs typeface="黑体"/>
              </a:rPr>
              <a:t>）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编译程序的伙伴工具、功能及工作原理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预处理器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汇编程序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9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连接装配程序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75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72407"/>
            <a:ext cx="257873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88415" algn="l"/>
              </a:tabLst>
            </a:pPr>
            <a:r>
              <a:rPr dirty="0" sz="3900" spc="80"/>
              <a:t>小</a:t>
            </a:r>
            <a:r>
              <a:rPr dirty="0" sz="3900" spc="80"/>
              <a:t>	</a:t>
            </a:r>
            <a:r>
              <a:rPr dirty="0" sz="3900" spc="90"/>
              <a:t>结</a:t>
            </a:r>
            <a:r>
              <a:rPr dirty="0" spc="50"/>
              <a:t>（续）</a:t>
            </a:r>
            <a:endParaRPr sz="3900"/>
          </a:p>
        </p:txBody>
      </p:sp>
      <p:sp>
        <p:nvSpPr>
          <p:cNvPr id="6" name="object 6"/>
          <p:cNvSpPr txBox="1"/>
          <p:nvPr/>
        </p:nvSpPr>
        <p:spPr>
          <a:xfrm>
            <a:off x="307340" y="1183198"/>
            <a:ext cx="5369560" cy="469709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编译程序的各组成部分及其功能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词法分析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6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语法分析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9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语义分析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67" b="1">
                <a:latin typeface="黑体"/>
                <a:cs typeface="黑体"/>
              </a:rPr>
              <a:t>中间代码</a:t>
            </a:r>
            <a:r>
              <a:rPr dirty="0" baseline="1182" sz="3525" spc="37" b="1">
                <a:latin typeface="黑体"/>
                <a:cs typeface="黑体"/>
              </a:rPr>
              <a:t>Th</a:t>
            </a:r>
            <a:r>
              <a:rPr dirty="0" baseline="1182" sz="3525" spc="67" b="1">
                <a:latin typeface="黑体"/>
                <a:cs typeface="黑体"/>
              </a:rPr>
              <a:t>成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9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代码优化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6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67" b="1">
                <a:latin typeface="黑体"/>
                <a:cs typeface="黑体"/>
              </a:rPr>
              <a:t>目标代码</a:t>
            </a:r>
            <a:r>
              <a:rPr dirty="0" baseline="1182" sz="3525" spc="37" b="1">
                <a:latin typeface="黑体"/>
                <a:cs typeface="黑体"/>
              </a:rPr>
              <a:t>Th</a:t>
            </a:r>
            <a:r>
              <a:rPr dirty="0" baseline="1182" sz="3525" spc="67" b="1">
                <a:latin typeface="黑体"/>
                <a:cs typeface="黑体"/>
              </a:rPr>
              <a:t>成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前端和后</a:t>
            </a:r>
            <a:r>
              <a:rPr dirty="0" baseline="1010" sz="4125" spc="52" b="1">
                <a:latin typeface="黑体"/>
                <a:cs typeface="黑体"/>
              </a:rPr>
              <a:t>端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52" b="1">
                <a:latin typeface="黑体"/>
                <a:cs typeface="黑体"/>
              </a:rPr>
              <a:t>遍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编译程序的设计涉及到的知识</a:t>
            </a:r>
            <a:endParaRPr baseline="1010" sz="41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22240" y="6500932"/>
            <a:ext cx="229870" cy="29464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620"/>
              </a:spcBef>
            </a:pPr>
            <a:fld id="{81D60167-4931-47E6-BA6A-407CBD079E47}" type="slidenum">
              <a:rPr dirty="0" sz="1400">
                <a:latin typeface="黑体"/>
                <a:cs typeface="黑体"/>
              </a:rPr>
              <a:t>10</a:t>
            </a:fld>
            <a:endParaRPr sz="14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104457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简介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383540" y="1030798"/>
            <a:ext cx="7508875" cy="454977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什么是编译？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把源程序转换成等价的目标程序的过程即是编译。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编译程序的设计涉及到的知识：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程序设计语言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形式语言与自动机理论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9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计算机体系结构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6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数据结构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9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算法分析与设计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操作系统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9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软件工程等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22240" y="6500932"/>
            <a:ext cx="229870" cy="29464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620"/>
              </a:spcBef>
            </a:pPr>
            <a:fld id="{81D60167-4931-47E6-BA6A-407CBD079E47}" type="slidenum">
              <a:rPr dirty="0" sz="1400">
                <a:latin typeface="黑体"/>
                <a:cs typeface="黑体"/>
              </a:rPr>
              <a:t>10</a:t>
            </a:fld>
            <a:endParaRPr sz="14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69917"/>
            <a:ext cx="3851275" cy="6235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90320" algn="l"/>
              </a:tabLst>
            </a:pPr>
            <a:r>
              <a:rPr dirty="0" sz="3900" spc="40" b="1">
                <a:solidFill>
                  <a:srgbClr val="FF3300"/>
                </a:solidFill>
                <a:latin typeface="黑体"/>
                <a:cs typeface="黑体"/>
              </a:rPr>
              <a:t>1.1	</a:t>
            </a:r>
            <a:r>
              <a:rPr dirty="0" sz="3900" spc="90" b="1">
                <a:solidFill>
                  <a:srgbClr val="FF3300"/>
                </a:solidFill>
                <a:latin typeface="黑体"/>
                <a:cs typeface="黑体"/>
              </a:rPr>
              <a:t>翻译和解释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180551"/>
            <a:ext cx="2883535" cy="1037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100"/>
              </a:spcBef>
            </a:pPr>
            <a:r>
              <a:rPr dirty="0" sz="2750" spc="45" b="1">
                <a:latin typeface="黑体"/>
                <a:cs typeface="黑体"/>
              </a:rPr>
              <a:t>一、程序设计语言 </a:t>
            </a:r>
            <a:r>
              <a:rPr dirty="0" sz="2750" spc="45" b="1">
                <a:latin typeface="黑体"/>
                <a:cs typeface="黑体"/>
              </a:rPr>
              <a:t>二、翻译程序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2022-05-25T03:03:04Z</dcterms:created>
  <dcterms:modified xsi:type="dcterms:W3CDTF">2022-05-25T03:03:04Z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2020-09-16T00:00:00Z</vt:filetime>
  </property>
  <property fmtid="{D5CDD505-2E9C-101B-9397-08002B2CF9AE}" pid="3" name="LastSaved">
    <vt:filetime>2022-05-25T00:00:00Z</vt:filetime>
  </property>
</Properties>
</file>