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53" y="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19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53" y="434167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-53" y="86604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1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-53" y="1300305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83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53" y="171566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-53" y="214989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-53" y="258180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19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-53" y="301593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5">
                <a:moveTo>
                  <a:pt x="0" y="0"/>
                </a:moveTo>
                <a:lnTo>
                  <a:pt x="0" y="198257"/>
                </a:lnTo>
                <a:lnTo>
                  <a:pt x="77808" y="10155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-53" y="3428967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-53" y="386320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-53" y="4297432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-53" y="4729338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-53" y="514463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-53" y="557886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-53" y="601309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-53" y="6445001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93"/>
                </a:lnTo>
                <a:lnTo>
                  <a:pt x="77808" y="10142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-53" y="21713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17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-53" y="64894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583"/>
                </a:lnTo>
                <a:lnTo>
                  <a:pt x="77808" y="10151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-53" y="108317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59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-53" y="151504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381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-53" y="193279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83"/>
                </a:lnTo>
                <a:lnTo>
                  <a:pt x="77808" y="10142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-53" y="2364668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-53" y="2798902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550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-53" y="3230709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57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-53" y="3646066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-53" y="4077973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378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-53" y="4512205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-53" y="4946439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191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-53" y="5361730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52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-53" y="5795996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24"/>
                </a:lnTo>
                <a:lnTo>
                  <a:pt x="77808" y="10152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-53" y="6227869"/>
            <a:ext cx="78105" cy="200660"/>
          </a:xfrm>
          <a:custGeom>
            <a:avLst/>
            <a:gdLst/>
            <a:ahLst/>
            <a:cxnLst/>
            <a:rect l="l" t="t" r="r" b="b"/>
            <a:pathLst>
              <a:path w="78105" h="200660">
                <a:moveTo>
                  <a:pt x="0" y="0"/>
                </a:moveTo>
                <a:lnTo>
                  <a:pt x="0" y="200616"/>
                </a:lnTo>
                <a:lnTo>
                  <a:pt x="77808" y="10145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-53" y="6662111"/>
            <a:ext cx="78105" cy="198755"/>
          </a:xfrm>
          <a:custGeom>
            <a:avLst/>
            <a:gdLst/>
            <a:ahLst/>
            <a:cxnLst/>
            <a:rect l="l" t="t" r="r" b="b"/>
            <a:pathLst>
              <a:path w="78105" h="198754">
                <a:moveTo>
                  <a:pt x="0" y="0"/>
                </a:moveTo>
                <a:lnTo>
                  <a:pt x="0" y="198247"/>
                </a:lnTo>
                <a:lnTo>
                  <a:pt x="77808" y="10144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6" y="136181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6" y="136258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6" y="136257"/>
                </a:lnTo>
                <a:lnTo>
                  <a:pt x="71436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6" y="136246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6" y="136159"/>
                </a:lnTo>
                <a:lnTo>
                  <a:pt x="71436" y="6572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6" y="135451"/>
                </a:lnTo>
                <a:lnTo>
                  <a:pt x="71436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58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6" y="135386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6" y="136182"/>
                </a:lnTo>
                <a:lnTo>
                  <a:pt x="71436" y="65729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6" y="136246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57"/>
                </a:lnTo>
                <a:lnTo>
                  <a:pt x="71436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6" y="135429"/>
                </a:lnTo>
                <a:lnTo>
                  <a:pt x="71436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6" y="136190"/>
                </a:lnTo>
                <a:lnTo>
                  <a:pt x="71436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6" y="136159"/>
                </a:lnTo>
                <a:lnTo>
                  <a:pt x="71436" y="6572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6" y="136246"/>
                </a:lnTo>
                <a:lnTo>
                  <a:pt x="71436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6" y="136258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7744"/>
                </a:lnTo>
                <a:lnTo>
                  <a:pt x="71436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6" y="136182"/>
                </a:lnTo>
                <a:lnTo>
                  <a:pt x="71436" y="6572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6" y="136192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6" y="135429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7723"/>
                </a:lnTo>
                <a:lnTo>
                  <a:pt x="71436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6" y="135363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58"/>
                </a:lnTo>
                <a:lnTo>
                  <a:pt x="71436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6" y="135417"/>
                </a:lnTo>
                <a:lnTo>
                  <a:pt x="71436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6" y="136215"/>
                </a:lnTo>
                <a:lnTo>
                  <a:pt x="71436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6" y="135375"/>
                </a:lnTo>
                <a:lnTo>
                  <a:pt x="71436" y="65742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940" y="190710"/>
            <a:ext cx="7150100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351998"/>
            <a:ext cx="5413375" cy="340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631" y="2421211"/>
            <a:ext cx="6426835" cy="419734"/>
          </a:xfrm>
          <a:custGeom>
            <a:avLst/>
            <a:gdLst/>
            <a:ahLst/>
            <a:cxnLst/>
            <a:rect l="l" t="t" r="r" b="b"/>
            <a:pathLst>
              <a:path w="6426834" h="419735">
                <a:moveTo>
                  <a:pt x="6426732" y="0"/>
                </a:moveTo>
                <a:lnTo>
                  <a:pt x="148390" y="0"/>
                </a:lnTo>
                <a:lnTo>
                  <a:pt x="102240" y="12795"/>
                </a:lnTo>
                <a:lnTo>
                  <a:pt x="69259" y="23741"/>
                </a:lnTo>
                <a:lnTo>
                  <a:pt x="46173" y="34712"/>
                </a:lnTo>
                <a:lnTo>
                  <a:pt x="32980" y="44784"/>
                </a:lnTo>
                <a:lnTo>
                  <a:pt x="26384" y="52993"/>
                </a:lnTo>
                <a:lnTo>
                  <a:pt x="28033" y="61227"/>
                </a:lnTo>
                <a:lnTo>
                  <a:pt x="75855" y="84969"/>
                </a:lnTo>
                <a:lnTo>
                  <a:pt x="125304" y="95041"/>
                </a:lnTo>
                <a:lnTo>
                  <a:pt x="145092" y="97777"/>
                </a:lnTo>
                <a:lnTo>
                  <a:pt x="148390" y="97777"/>
                </a:lnTo>
                <a:lnTo>
                  <a:pt x="145092" y="100514"/>
                </a:lnTo>
                <a:lnTo>
                  <a:pt x="131900" y="104188"/>
                </a:lnTo>
                <a:lnTo>
                  <a:pt x="117082" y="109660"/>
                </a:lnTo>
                <a:lnTo>
                  <a:pt x="98943" y="116046"/>
                </a:lnTo>
                <a:lnTo>
                  <a:pt x="59364" y="134352"/>
                </a:lnTo>
                <a:lnTo>
                  <a:pt x="23086" y="159918"/>
                </a:lnTo>
                <a:lnTo>
                  <a:pt x="1648" y="191932"/>
                </a:lnTo>
                <a:lnTo>
                  <a:pt x="0" y="209288"/>
                </a:lnTo>
                <a:lnTo>
                  <a:pt x="6596" y="228481"/>
                </a:lnTo>
                <a:lnTo>
                  <a:pt x="23086" y="249486"/>
                </a:lnTo>
                <a:lnTo>
                  <a:pt x="51120" y="271440"/>
                </a:lnTo>
                <a:lnTo>
                  <a:pt x="90697" y="294269"/>
                </a:lnTo>
                <a:lnTo>
                  <a:pt x="145092" y="318956"/>
                </a:lnTo>
                <a:lnTo>
                  <a:pt x="148390" y="321693"/>
                </a:lnTo>
                <a:lnTo>
                  <a:pt x="85750" y="339965"/>
                </a:lnTo>
                <a:lnTo>
                  <a:pt x="57716" y="357356"/>
                </a:lnTo>
                <a:lnTo>
                  <a:pt x="52769" y="373804"/>
                </a:lnTo>
                <a:lnTo>
                  <a:pt x="67610" y="388429"/>
                </a:lnTo>
                <a:lnTo>
                  <a:pt x="90697" y="401196"/>
                </a:lnTo>
                <a:lnTo>
                  <a:pt x="118731" y="411261"/>
                </a:lnTo>
                <a:lnTo>
                  <a:pt x="140145" y="417677"/>
                </a:lnTo>
                <a:lnTo>
                  <a:pt x="148390" y="419501"/>
                </a:lnTo>
                <a:lnTo>
                  <a:pt x="6426732" y="419501"/>
                </a:lnTo>
                <a:lnTo>
                  <a:pt x="6426732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532" y="2831561"/>
            <a:ext cx="6295390" cy="10160"/>
          </a:xfrm>
          <a:custGeom>
            <a:avLst/>
            <a:gdLst/>
            <a:ahLst/>
            <a:cxnLst/>
            <a:rect l="l" t="t" r="r" b="b"/>
            <a:pathLst>
              <a:path w="6295390" h="10160">
                <a:moveTo>
                  <a:pt x="16489" y="0"/>
                </a:moveTo>
                <a:lnTo>
                  <a:pt x="4946" y="2735"/>
                </a:lnTo>
                <a:lnTo>
                  <a:pt x="0" y="9151"/>
                </a:lnTo>
                <a:lnTo>
                  <a:pt x="706" y="10063"/>
                </a:lnTo>
                <a:lnTo>
                  <a:pt x="6294831" y="10063"/>
                </a:lnTo>
                <a:lnTo>
                  <a:pt x="6294831" y="911"/>
                </a:lnTo>
                <a:lnTo>
                  <a:pt x="21437" y="911"/>
                </a:lnTo>
                <a:lnTo>
                  <a:pt x="16489" y="0"/>
                </a:lnTo>
                <a:close/>
              </a:path>
              <a:path w="6295390" h="10160">
                <a:moveTo>
                  <a:pt x="6294831" y="0"/>
                </a:moveTo>
                <a:lnTo>
                  <a:pt x="16489" y="0"/>
                </a:lnTo>
                <a:lnTo>
                  <a:pt x="21437" y="911"/>
                </a:lnTo>
                <a:lnTo>
                  <a:pt x="6294831" y="911"/>
                </a:lnTo>
                <a:lnTo>
                  <a:pt x="629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789" y="2419350"/>
            <a:ext cx="178074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21" y="2425700"/>
            <a:ext cx="6269990" cy="0"/>
          </a:xfrm>
          <a:custGeom>
            <a:avLst/>
            <a:gdLst/>
            <a:ahLst/>
            <a:cxnLst/>
            <a:rect l="l" t="t" r="r" b="b"/>
            <a:pathLst>
              <a:path w="6269990" h="0">
                <a:moveTo>
                  <a:pt x="0" y="0"/>
                </a:moveTo>
                <a:lnTo>
                  <a:pt x="626996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021" y="2419985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 h="0">
                <a:moveTo>
                  <a:pt x="0" y="0"/>
                </a:moveTo>
                <a:lnTo>
                  <a:pt x="6292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872" y="2419350"/>
            <a:ext cx="1065377" cy="423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71" y="2582979"/>
            <a:ext cx="272415" cy="92710"/>
          </a:xfrm>
          <a:custGeom>
            <a:avLst/>
            <a:gdLst/>
            <a:ahLst/>
            <a:cxnLst/>
            <a:rect l="l" t="t" r="r" b="b"/>
            <a:pathLst>
              <a:path w="272415" h="92710">
                <a:moveTo>
                  <a:pt x="225947" y="0"/>
                </a:moveTo>
                <a:lnTo>
                  <a:pt x="224298" y="0"/>
                </a:lnTo>
                <a:lnTo>
                  <a:pt x="217701" y="911"/>
                </a:lnTo>
                <a:lnTo>
                  <a:pt x="207807" y="1824"/>
                </a:lnTo>
                <a:lnTo>
                  <a:pt x="191317" y="3648"/>
                </a:lnTo>
                <a:lnTo>
                  <a:pt x="112176" y="14632"/>
                </a:lnTo>
                <a:lnTo>
                  <a:pt x="72606" y="19193"/>
                </a:lnTo>
                <a:lnTo>
                  <a:pt x="37923" y="24665"/>
                </a:lnTo>
                <a:lnTo>
                  <a:pt x="14839" y="31988"/>
                </a:lnTo>
                <a:lnTo>
                  <a:pt x="3298" y="38374"/>
                </a:lnTo>
                <a:lnTo>
                  <a:pt x="0" y="44784"/>
                </a:lnTo>
                <a:lnTo>
                  <a:pt x="3298" y="51169"/>
                </a:lnTo>
                <a:lnTo>
                  <a:pt x="49521" y="65801"/>
                </a:lnTo>
                <a:lnTo>
                  <a:pt x="105582" y="74010"/>
                </a:lnTo>
                <a:lnTo>
                  <a:pt x="140208" y="79509"/>
                </a:lnTo>
                <a:lnTo>
                  <a:pt x="171535" y="84070"/>
                </a:lnTo>
                <a:lnTo>
                  <a:pt x="199562" y="88630"/>
                </a:lnTo>
                <a:lnTo>
                  <a:pt x="225947" y="92304"/>
                </a:lnTo>
                <a:lnTo>
                  <a:pt x="252331" y="77684"/>
                </a:lnTo>
                <a:lnTo>
                  <a:pt x="239139" y="58466"/>
                </a:lnTo>
                <a:lnTo>
                  <a:pt x="245735" y="54818"/>
                </a:lnTo>
                <a:lnTo>
                  <a:pt x="258928" y="44784"/>
                </a:lnTo>
                <a:lnTo>
                  <a:pt x="270471" y="33813"/>
                </a:lnTo>
                <a:lnTo>
                  <a:pt x="272120" y="23754"/>
                </a:lnTo>
                <a:lnTo>
                  <a:pt x="262226" y="16456"/>
                </a:lnTo>
                <a:lnTo>
                  <a:pt x="247384" y="8209"/>
                </a:lnTo>
                <a:lnTo>
                  <a:pt x="232543" y="2736"/>
                </a:lnTo>
                <a:lnTo>
                  <a:pt x="22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208" y="2599435"/>
            <a:ext cx="250825" cy="31115"/>
          </a:xfrm>
          <a:custGeom>
            <a:avLst/>
            <a:gdLst/>
            <a:ahLst/>
            <a:cxnLst/>
            <a:rect l="l" t="t" r="r" b="b"/>
            <a:pathLst>
              <a:path w="250825" h="31114">
                <a:moveTo>
                  <a:pt x="232585" y="27390"/>
                </a:moveTo>
                <a:lnTo>
                  <a:pt x="47872" y="27390"/>
                </a:lnTo>
                <a:lnTo>
                  <a:pt x="82498" y="28327"/>
                </a:lnTo>
                <a:lnTo>
                  <a:pt x="122070" y="28327"/>
                </a:lnTo>
                <a:lnTo>
                  <a:pt x="192968" y="30152"/>
                </a:lnTo>
                <a:lnTo>
                  <a:pt x="216055" y="31064"/>
                </a:lnTo>
                <a:lnTo>
                  <a:pt x="224300" y="31064"/>
                </a:lnTo>
                <a:lnTo>
                  <a:pt x="230896" y="28327"/>
                </a:lnTo>
                <a:lnTo>
                  <a:pt x="232585" y="27390"/>
                </a:lnTo>
                <a:close/>
              </a:path>
              <a:path w="250825" h="31114">
                <a:moveTo>
                  <a:pt x="237492" y="0"/>
                </a:moveTo>
                <a:lnTo>
                  <a:pt x="6593" y="18268"/>
                </a:lnTo>
                <a:lnTo>
                  <a:pt x="4944" y="20092"/>
                </a:lnTo>
                <a:lnTo>
                  <a:pt x="0" y="24653"/>
                </a:lnTo>
                <a:lnTo>
                  <a:pt x="0" y="28327"/>
                </a:lnTo>
                <a:lnTo>
                  <a:pt x="6593" y="28327"/>
                </a:lnTo>
                <a:lnTo>
                  <a:pt x="21490" y="27390"/>
                </a:lnTo>
                <a:lnTo>
                  <a:pt x="232585" y="27390"/>
                </a:lnTo>
                <a:lnTo>
                  <a:pt x="244088" y="21004"/>
                </a:lnTo>
                <a:lnTo>
                  <a:pt x="250685" y="10946"/>
                </a:lnTo>
                <a:lnTo>
                  <a:pt x="23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018" y="2421211"/>
            <a:ext cx="940435" cy="419734"/>
          </a:xfrm>
          <a:custGeom>
            <a:avLst/>
            <a:gdLst/>
            <a:ahLst/>
            <a:cxnLst/>
            <a:rect l="l" t="t" r="r" b="b"/>
            <a:pathLst>
              <a:path w="940435" h="419735">
                <a:moveTo>
                  <a:pt x="940003" y="0"/>
                </a:moveTo>
                <a:lnTo>
                  <a:pt x="928460" y="913"/>
                </a:lnTo>
                <a:lnTo>
                  <a:pt x="0" y="161767"/>
                </a:lnTo>
                <a:lnTo>
                  <a:pt x="6596" y="164504"/>
                </a:lnTo>
                <a:lnTo>
                  <a:pt x="21437" y="169976"/>
                </a:lnTo>
                <a:lnTo>
                  <a:pt x="36279" y="178224"/>
                </a:lnTo>
                <a:lnTo>
                  <a:pt x="46173" y="185521"/>
                </a:lnTo>
                <a:lnTo>
                  <a:pt x="44524" y="195581"/>
                </a:lnTo>
                <a:lnTo>
                  <a:pt x="32981" y="206551"/>
                </a:lnTo>
                <a:lnTo>
                  <a:pt x="19788" y="216585"/>
                </a:lnTo>
                <a:lnTo>
                  <a:pt x="13192" y="220234"/>
                </a:lnTo>
                <a:lnTo>
                  <a:pt x="26384" y="239452"/>
                </a:lnTo>
                <a:lnTo>
                  <a:pt x="0" y="254072"/>
                </a:lnTo>
                <a:lnTo>
                  <a:pt x="916917" y="418589"/>
                </a:lnTo>
                <a:lnTo>
                  <a:pt x="940003" y="419501"/>
                </a:lnTo>
                <a:lnTo>
                  <a:pt x="931758" y="417677"/>
                </a:lnTo>
                <a:lnTo>
                  <a:pt x="910343" y="411261"/>
                </a:lnTo>
                <a:lnTo>
                  <a:pt x="883959" y="401196"/>
                </a:lnTo>
                <a:lnTo>
                  <a:pt x="859223" y="389340"/>
                </a:lnTo>
                <a:lnTo>
                  <a:pt x="846030" y="374717"/>
                </a:lnTo>
                <a:lnTo>
                  <a:pt x="849328" y="357356"/>
                </a:lnTo>
                <a:lnTo>
                  <a:pt x="879011" y="339965"/>
                </a:lnTo>
                <a:lnTo>
                  <a:pt x="940003" y="321693"/>
                </a:lnTo>
                <a:lnTo>
                  <a:pt x="885607" y="297037"/>
                </a:lnTo>
                <a:lnTo>
                  <a:pt x="844382" y="273265"/>
                </a:lnTo>
                <a:lnTo>
                  <a:pt x="816348" y="250398"/>
                </a:lnTo>
                <a:lnTo>
                  <a:pt x="799857" y="229393"/>
                </a:lnTo>
                <a:lnTo>
                  <a:pt x="791612" y="209288"/>
                </a:lnTo>
                <a:lnTo>
                  <a:pt x="793260" y="190994"/>
                </a:lnTo>
                <a:lnTo>
                  <a:pt x="814698" y="159006"/>
                </a:lnTo>
                <a:lnTo>
                  <a:pt x="852627" y="132528"/>
                </a:lnTo>
                <a:lnTo>
                  <a:pt x="893852" y="113309"/>
                </a:lnTo>
                <a:lnTo>
                  <a:pt x="911993" y="106925"/>
                </a:lnTo>
                <a:lnTo>
                  <a:pt x="926811" y="101451"/>
                </a:lnTo>
                <a:lnTo>
                  <a:pt x="940003" y="97777"/>
                </a:lnTo>
                <a:lnTo>
                  <a:pt x="936704" y="97777"/>
                </a:lnTo>
                <a:lnTo>
                  <a:pt x="928460" y="96865"/>
                </a:lnTo>
                <a:lnTo>
                  <a:pt x="916917" y="95041"/>
                </a:lnTo>
                <a:lnTo>
                  <a:pt x="902098" y="92304"/>
                </a:lnTo>
                <a:lnTo>
                  <a:pt x="883959" y="89568"/>
                </a:lnTo>
                <a:lnTo>
                  <a:pt x="836136" y="75848"/>
                </a:lnTo>
                <a:lnTo>
                  <a:pt x="817996" y="53906"/>
                </a:lnTo>
                <a:lnTo>
                  <a:pt x="824593" y="45697"/>
                </a:lnTo>
                <a:lnTo>
                  <a:pt x="837785" y="35624"/>
                </a:lnTo>
                <a:lnTo>
                  <a:pt x="860871" y="24653"/>
                </a:lnTo>
                <a:lnTo>
                  <a:pt x="893852" y="12795"/>
                </a:lnTo>
                <a:lnTo>
                  <a:pt x="940003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071" y="2667049"/>
            <a:ext cx="937260" cy="174625"/>
          </a:xfrm>
          <a:custGeom>
            <a:avLst/>
            <a:gdLst/>
            <a:ahLst/>
            <a:cxnLst/>
            <a:rect l="l" t="t" r="r" b="b"/>
            <a:pathLst>
              <a:path w="937260" h="174625">
                <a:moveTo>
                  <a:pt x="9894" y="0"/>
                </a:moveTo>
                <a:lnTo>
                  <a:pt x="0" y="16443"/>
                </a:lnTo>
                <a:lnTo>
                  <a:pt x="881357" y="174575"/>
                </a:lnTo>
                <a:lnTo>
                  <a:pt x="936705" y="174575"/>
                </a:lnTo>
                <a:lnTo>
                  <a:pt x="936705" y="169071"/>
                </a:lnTo>
                <a:lnTo>
                  <a:pt x="926810" y="164511"/>
                </a:lnTo>
                <a:lnTo>
                  <a:pt x="9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7789" y="2419350"/>
            <a:ext cx="179722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6177" y="2419350"/>
            <a:ext cx="946785" cy="172085"/>
          </a:xfrm>
          <a:custGeom>
            <a:avLst/>
            <a:gdLst/>
            <a:ahLst/>
            <a:cxnLst/>
            <a:rect l="l" t="t" r="r" b="b"/>
            <a:pathLst>
              <a:path w="946785" h="172085">
                <a:moveTo>
                  <a:pt x="942196" y="0"/>
                </a:moveTo>
                <a:lnTo>
                  <a:pt x="908418" y="0"/>
                </a:lnTo>
                <a:lnTo>
                  <a:pt x="11543" y="155394"/>
                </a:lnTo>
                <a:lnTo>
                  <a:pt x="6872" y="170058"/>
                </a:lnTo>
                <a:lnTo>
                  <a:pt x="18139" y="171838"/>
                </a:lnTo>
                <a:lnTo>
                  <a:pt x="23086" y="156306"/>
                </a:lnTo>
                <a:lnTo>
                  <a:pt x="107791" y="156306"/>
                </a:lnTo>
                <a:lnTo>
                  <a:pt x="946599" y="10984"/>
                </a:lnTo>
                <a:lnTo>
                  <a:pt x="942196" y="0"/>
                </a:lnTo>
                <a:close/>
              </a:path>
              <a:path w="946785" h="172085">
                <a:moveTo>
                  <a:pt x="107791" y="156306"/>
                </a:moveTo>
                <a:lnTo>
                  <a:pt x="23086" y="156306"/>
                </a:lnTo>
                <a:lnTo>
                  <a:pt x="18139" y="171838"/>
                </a:lnTo>
                <a:lnTo>
                  <a:pt x="107791" y="156306"/>
                </a:lnTo>
                <a:close/>
              </a:path>
              <a:path w="946785" h="172085">
                <a:moveTo>
                  <a:pt x="11543" y="155394"/>
                </a:moveTo>
                <a:lnTo>
                  <a:pt x="1648" y="159043"/>
                </a:lnTo>
                <a:lnTo>
                  <a:pt x="0" y="164541"/>
                </a:lnTo>
                <a:lnTo>
                  <a:pt x="6596" y="170014"/>
                </a:lnTo>
                <a:lnTo>
                  <a:pt x="6872" y="170058"/>
                </a:lnTo>
                <a:lnTo>
                  <a:pt x="11543" y="15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28" y="2575656"/>
            <a:ext cx="77505" cy="108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598" y="2708184"/>
            <a:ext cx="521334" cy="45720"/>
          </a:xfrm>
          <a:custGeom>
            <a:avLst/>
            <a:gdLst/>
            <a:ahLst/>
            <a:cxnLst/>
            <a:rect l="l" t="t" r="r" b="b"/>
            <a:pathLst>
              <a:path w="521334" h="45719">
                <a:moveTo>
                  <a:pt x="118777" y="0"/>
                </a:moveTo>
                <a:lnTo>
                  <a:pt x="77551" y="0"/>
                </a:lnTo>
                <a:lnTo>
                  <a:pt x="42943" y="2736"/>
                </a:lnTo>
                <a:lnTo>
                  <a:pt x="16490" y="8208"/>
                </a:lnTo>
                <a:lnTo>
                  <a:pt x="0" y="19184"/>
                </a:lnTo>
                <a:lnTo>
                  <a:pt x="6596" y="32895"/>
                </a:lnTo>
                <a:lnTo>
                  <a:pt x="31400" y="45695"/>
                </a:lnTo>
                <a:lnTo>
                  <a:pt x="44593" y="36544"/>
                </a:lnTo>
                <a:lnTo>
                  <a:pt x="26384" y="25599"/>
                </a:lnTo>
                <a:lnTo>
                  <a:pt x="23086" y="21007"/>
                </a:lnTo>
                <a:lnTo>
                  <a:pt x="26384" y="19184"/>
                </a:lnTo>
                <a:lnTo>
                  <a:pt x="46242" y="15535"/>
                </a:lnTo>
                <a:lnTo>
                  <a:pt x="77551" y="12799"/>
                </a:lnTo>
                <a:lnTo>
                  <a:pt x="374402" y="12799"/>
                </a:lnTo>
                <a:lnTo>
                  <a:pt x="270466" y="5472"/>
                </a:lnTo>
                <a:lnTo>
                  <a:pt x="217720" y="2736"/>
                </a:lnTo>
                <a:lnTo>
                  <a:pt x="166599" y="911"/>
                </a:lnTo>
                <a:lnTo>
                  <a:pt x="118777" y="0"/>
                </a:lnTo>
                <a:close/>
              </a:path>
              <a:path w="521334" h="45719">
                <a:moveTo>
                  <a:pt x="374402" y="12799"/>
                </a:moveTo>
                <a:lnTo>
                  <a:pt x="118777" y="12799"/>
                </a:lnTo>
                <a:lnTo>
                  <a:pt x="166599" y="13710"/>
                </a:lnTo>
                <a:lnTo>
                  <a:pt x="217720" y="15535"/>
                </a:lnTo>
                <a:lnTo>
                  <a:pt x="270466" y="18272"/>
                </a:lnTo>
                <a:lnTo>
                  <a:pt x="460153" y="31983"/>
                </a:lnTo>
                <a:lnTo>
                  <a:pt x="511273" y="36544"/>
                </a:lnTo>
                <a:lnTo>
                  <a:pt x="517869" y="37456"/>
                </a:lnTo>
                <a:lnTo>
                  <a:pt x="521167" y="24687"/>
                </a:lnTo>
                <a:lnTo>
                  <a:pt x="514571" y="23743"/>
                </a:lnTo>
                <a:lnTo>
                  <a:pt x="463451" y="19184"/>
                </a:lnTo>
                <a:lnTo>
                  <a:pt x="420576" y="16447"/>
                </a:lnTo>
                <a:lnTo>
                  <a:pt x="374402" y="12799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899" y="2751145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19" h="37464">
                <a:moveTo>
                  <a:pt x="197214" y="12800"/>
                </a:moveTo>
                <a:lnTo>
                  <a:pt x="49471" y="12800"/>
                </a:lnTo>
                <a:lnTo>
                  <a:pt x="72558" y="13710"/>
                </a:lnTo>
                <a:lnTo>
                  <a:pt x="123655" y="17359"/>
                </a:lnTo>
                <a:lnTo>
                  <a:pt x="151689" y="20096"/>
                </a:lnTo>
                <a:lnTo>
                  <a:pt x="207802" y="27423"/>
                </a:lnTo>
                <a:lnTo>
                  <a:pt x="232538" y="30159"/>
                </a:lnTo>
                <a:lnTo>
                  <a:pt x="252327" y="32895"/>
                </a:lnTo>
                <a:lnTo>
                  <a:pt x="268817" y="35631"/>
                </a:lnTo>
                <a:lnTo>
                  <a:pt x="280360" y="36544"/>
                </a:lnTo>
                <a:lnTo>
                  <a:pt x="283658" y="37456"/>
                </a:lnTo>
                <a:lnTo>
                  <a:pt x="286957" y="24655"/>
                </a:lnTo>
                <a:lnTo>
                  <a:pt x="283658" y="23743"/>
                </a:lnTo>
                <a:lnTo>
                  <a:pt x="272115" y="22832"/>
                </a:lnTo>
                <a:lnTo>
                  <a:pt x="255626" y="20096"/>
                </a:lnTo>
                <a:lnTo>
                  <a:pt x="235836" y="17359"/>
                </a:lnTo>
                <a:lnTo>
                  <a:pt x="211101" y="14622"/>
                </a:lnTo>
                <a:lnTo>
                  <a:pt x="197214" y="12800"/>
                </a:lnTo>
                <a:close/>
              </a:path>
              <a:path w="287019" h="37464">
                <a:moveTo>
                  <a:pt x="49471" y="0"/>
                </a:moveTo>
                <a:lnTo>
                  <a:pt x="31331" y="0"/>
                </a:lnTo>
                <a:lnTo>
                  <a:pt x="14841" y="2735"/>
                </a:lnTo>
                <a:lnTo>
                  <a:pt x="0" y="9119"/>
                </a:lnTo>
                <a:lnTo>
                  <a:pt x="3298" y="19183"/>
                </a:lnTo>
                <a:lnTo>
                  <a:pt x="14841" y="27423"/>
                </a:lnTo>
                <a:lnTo>
                  <a:pt x="31331" y="18271"/>
                </a:lnTo>
                <a:lnTo>
                  <a:pt x="23086" y="13710"/>
                </a:lnTo>
                <a:lnTo>
                  <a:pt x="21437" y="13710"/>
                </a:lnTo>
                <a:lnTo>
                  <a:pt x="23086" y="12800"/>
                </a:lnTo>
                <a:lnTo>
                  <a:pt x="197214" y="12800"/>
                </a:lnTo>
                <a:lnTo>
                  <a:pt x="154987" y="7294"/>
                </a:lnTo>
                <a:lnTo>
                  <a:pt x="126953" y="4560"/>
                </a:lnTo>
                <a:lnTo>
                  <a:pt x="97271" y="2735"/>
                </a:lnTo>
                <a:lnTo>
                  <a:pt x="72558" y="911"/>
                </a:lnTo>
                <a:lnTo>
                  <a:pt x="49471" y="0"/>
                </a:lnTo>
                <a:close/>
              </a:path>
              <a:path w="287019" h="37464">
                <a:moveTo>
                  <a:pt x="23086" y="12800"/>
                </a:moveTo>
                <a:lnTo>
                  <a:pt x="21437" y="13710"/>
                </a:lnTo>
                <a:lnTo>
                  <a:pt x="23086" y="13559"/>
                </a:lnTo>
                <a:lnTo>
                  <a:pt x="23086" y="12800"/>
                </a:lnTo>
                <a:close/>
              </a:path>
              <a:path w="287019" h="37464">
                <a:moveTo>
                  <a:pt x="23086" y="13559"/>
                </a:moveTo>
                <a:lnTo>
                  <a:pt x="21437" y="13710"/>
                </a:lnTo>
                <a:lnTo>
                  <a:pt x="23086" y="13710"/>
                </a:lnTo>
                <a:lnTo>
                  <a:pt x="23086" y="13559"/>
                </a:lnTo>
                <a:close/>
              </a:path>
              <a:path w="287019" h="37464">
                <a:moveTo>
                  <a:pt x="31331" y="12800"/>
                </a:moveTo>
                <a:lnTo>
                  <a:pt x="23086" y="12800"/>
                </a:lnTo>
                <a:lnTo>
                  <a:pt x="23086" y="13559"/>
                </a:lnTo>
                <a:lnTo>
                  <a:pt x="31331" y="1280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41" y="2647868"/>
            <a:ext cx="656590" cy="52705"/>
          </a:xfrm>
          <a:custGeom>
            <a:avLst/>
            <a:gdLst/>
            <a:ahLst/>
            <a:cxnLst/>
            <a:rect l="l" t="t" r="r" b="b"/>
            <a:pathLst>
              <a:path w="656590" h="52705">
                <a:moveTo>
                  <a:pt x="375983" y="0"/>
                </a:moveTo>
                <a:lnTo>
                  <a:pt x="313342" y="0"/>
                </a:lnTo>
                <a:lnTo>
                  <a:pt x="250609" y="911"/>
                </a:lnTo>
                <a:lnTo>
                  <a:pt x="191266" y="2736"/>
                </a:lnTo>
                <a:lnTo>
                  <a:pt x="136848" y="5473"/>
                </a:lnTo>
                <a:lnTo>
                  <a:pt x="89025" y="9121"/>
                </a:lnTo>
                <a:lnTo>
                  <a:pt x="49471" y="15532"/>
                </a:lnTo>
                <a:lnTo>
                  <a:pt x="0" y="37448"/>
                </a:lnTo>
                <a:lnTo>
                  <a:pt x="4947" y="52081"/>
                </a:lnTo>
                <a:lnTo>
                  <a:pt x="24735" y="46608"/>
                </a:lnTo>
                <a:lnTo>
                  <a:pt x="23086" y="39311"/>
                </a:lnTo>
                <a:lnTo>
                  <a:pt x="31331" y="34712"/>
                </a:lnTo>
                <a:lnTo>
                  <a:pt x="92323" y="21917"/>
                </a:lnTo>
                <a:lnTo>
                  <a:pt x="136848" y="18268"/>
                </a:lnTo>
                <a:lnTo>
                  <a:pt x="191266" y="15532"/>
                </a:lnTo>
                <a:lnTo>
                  <a:pt x="250609" y="13708"/>
                </a:lnTo>
                <a:lnTo>
                  <a:pt x="313342" y="12795"/>
                </a:lnTo>
                <a:lnTo>
                  <a:pt x="656343" y="12795"/>
                </a:lnTo>
                <a:lnTo>
                  <a:pt x="656343" y="6385"/>
                </a:lnTo>
                <a:lnTo>
                  <a:pt x="648098" y="6385"/>
                </a:lnTo>
                <a:lnTo>
                  <a:pt x="626661" y="5473"/>
                </a:lnTo>
                <a:lnTo>
                  <a:pt x="592053" y="4560"/>
                </a:lnTo>
                <a:lnTo>
                  <a:pt x="547461" y="2736"/>
                </a:lnTo>
                <a:lnTo>
                  <a:pt x="375983" y="0"/>
                </a:lnTo>
                <a:close/>
              </a:path>
              <a:path w="656590" h="52705">
                <a:moveTo>
                  <a:pt x="656343" y="12795"/>
                </a:moveTo>
                <a:lnTo>
                  <a:pt x="375983" y="12795"/>
                </a:lnTo>
                <a:lnTo>
                  <a:pt x="547461" y="15532"/>
                </a:lnTo>
                <a:lnTo>
                  <a:pt x="592053" y="17355"/>
                </a:lnTo>
                <a:lnTo>
                  <a:pt x="626661" y="18268"/>
                </a:lnTo>
                <a:lnTo>
                  <a:pt x="648098" y="19180"/>
                </a:lnTo>
                <a:lnTo>
                  <a:pt x="656343" y="19180"/>
                </a:lnTo>
                <a:lnTo>
                  <a:pt x="656343" y="12795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052" y="2576569"/>
            <a:ext cx="770255" cy="78105"/>
          </a:xfrm>
          <a:custGeom>
            <a:avLst/>
            <a:gdLst/>
            <a:ahLst/>
            <a:cxnLst/>
            <a:rect l="l" t="t" r="r" b="b"/>
            <a:pathLst>
              <a:path w="770255" h="78105">
                <a:moveTo>
                  <a:pt x="770174" y="0"/>
                </a:moveTo>
                <a:lnTo>
                  <a:pt x="695990" y="0"/>
                </a:lnTo>
                <a:lnTo>
                  <a:pt x="514549" y="2735"/>
                </a:lnTo>
                <a:lnTo>
                  <a:pt x="369386" y="8234"/>
                </a:lnTo>
                <a:lnTo>
                  <a:pt x="225942" y="15530"/>
                </a:lnTo>
                <a:lnTo>
                  <a:pt x="159980" y="21042"/>
                </a:lnTo>
                <a:lnTo>
                  <a:pt x="103935" y="28340"/>
                </a:lnTo>
                <a:lnTo>
                  <a:pt x="56067" y="36574"/>
                </a:lnTo>
                <a:lnTo>
                  <a:pt x="0" y="60316"/>
                </a:lnTo>
                <a:lnTo>
                  <a:pt x="0" y="77684"/>
                </a:lnTo>
                <a:lnTo>
                  <a:pt x="19788" y="72210"/>
                </a:lnTo>
                <a:lnTo>
                  <a:pt x="19788" y="63963"/>
                </a:lnTo>
                <a:lnTo>
                  <a:pt x="32981" y="57579"/>
                </a:lnTo>
                <a:lnTo>
                  <a:pt x="107233" y="41135"/>
                </a:lnTo>
                <a:lnTo>
                  <a:pt x="163278" y="33812"/>
                </a:lnTo>
                <a:lnTo>
                  <a:pt x="225942" y="28340"/>
                </a:lnTo>
                <a:lnTo>
                  <a:pt x="369386" y="21042"/>
                </a:lnTo>
                <a:lnTo>
                  <a:pt x="514549" y="15530"/>
                </a:lnTo>
                <a:lnTo>
                  <a:pt x="695990" y="12795"/>
                </a:lnTo>
                <a:lnTo>
                  <a:pt x="770174" y="12795"/>
                </a:lnTo>
                <a:lnTo>
                  <a:pt x="770174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851" y="252218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442" y="0"/>
                </a:lnTo>
              </a:path>
            </a:pathLst>
          </a:custGeom>
          <a:ln w="32014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53383" y="1397677"/>
            <a:ext cx="6907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98320" algn="l"/>
              </a:tabLst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第</a:t>
            </a:r>
            <a:r>
              <a:rPr dirty="0" sz="3900" spc="40">
                <a:solidFill>
                  <a:srgbClr val="FF3300"/>
                </a:solidFill>
                <a:latin typeface="黑体"/>
                <a:cs typeface="黑体"/>
              </a:rPr>
              <a:t>2</a:t>
            </a:r>
            <a:r>
              <a:rPr dirty="0" sz="3900" spc="80">
                <a:solidFill>
                  <a:srgbClr val="FF3300"/>
                </a:solidFill>
                <a:latin typeface="黑体"/>
                <a:cs typeface="黑体"/>
              </a:rPr>
              <a:t>章	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形式语言与自动机基础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0339" y="2442038"/>
            <a:ext cx="5235575" cy="3616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1095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-30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350" spc="50" b="1">
                <a:latin typeface="黑体"/>
                <a:cs typeface="黑体"/>
              </a:rPr>
              <a:t>知识点：文法的形式定义</a:t>
            </a:r>
            <a:endParaRPr sz="2350">
              <a:latin typeface="黑体"/>
              <a:cs typeface="黑体"/>
            </a:endParaRPr>
          </a:p>
          <a:p>
            <a:pPr marL="1239520">
              <a:lnSpc>
                <a:spcPct val="100000"/>
              </a:lnSpc>
              <a:spcBef>
                <a:spcPts val="590"/>
              </a:spcBef>
            </a:pPr>
            <a:r>
              <a:rPr dirty="0" sz="2350" spc="50" b="1">
                <a:latin typeface="黑体"/>
                <a:cs typeface="黑体"/>
              </a:rPr>
              <a:t>上下文无关文法、正规文法</a:t>
            </a:r>
            <a:endParaRPr sz="2350">
              <a:latin typeface="黑体"/>
              <a:cs typeface="黑体"/>
            </a:endParaRPr>
          </a:p>
          <a:p>
            <a:pPr marL="1239520" marR="5080">
              <a:lnSpc>
                <a:spcPct val="120000"/>
              </a:lnSpc>
              <a:spcBef>
                <a:spcPts val="120"/>
              </a:spcBef>
            </a:pPr>
            <a:r>
              <a:rPr dirty="0" sz="2350" spc="45" b="1">
                <a:latin typeface="黑体"/>
                <a:cs typeface="黑体"/>
              </a:rPr>
              <a:t>推导、短语、分析树、二义性 </a:t>
            </a:r>
            <a:r>
              <a:rPr dirty="0" sz="2350" spc="50" b="1">
                <a:latin typeface="黑体"/>
                <a:cs typeface="黑体"/>
              </a:rPr>
              <a:t>有限自动机的形式定义</a:t>
            </a:r>
            <a:endParaRPr sz="2350">
              <a:latin typeface="黑体"/>
              <a:cs typeface="黑体"/>
            </a:endParaRPr>
          </a:p>
          <a:p>
            <a:pPr marL="1239520" marR="5080">
              <a:lnSpc>
                <a:spcPts val="3500"/>
              </a:lnSpc>
              <a:spcBef>
                <a:spcPts val="235"/>
              </a:spcBef>
            </a:pPr>
            <a:r>
              <a:rPr dirty="0" sz="2350" spc="45" b="1">
                <a:latin typeface="黑体"/>
                <a:cs typeface="黑体"/>
              </a:rPr>
              <a:t>自动机、文法、表达式等价性  </a:t>
            </a:r>
            <a:r>
              <a:rPr dirty="0" sz="2350" spc="25" b="1">
                <a:latin typeface="黑体"/>
                <a:cs typeface="黑体"/>
              </a:rPr>
              <a:t>NFA</a:t>
            </a:r>
            <a:r>
              <a:rPr dirty="0" sz="2350" spc="50" b="1">
                <a:latin typeface="黑体"/>
                <a:cs typeface="黑体"/>
              </a:rPr>
              <a:t>的确定化、</a:t>
            </a:r>
            <a:r>
              <a:rPr dirty="0" sz="2350" spc="25" b="1">
                <a:latin typeface="黑体"/>
                <a:cs typeface="黑体"/>
              </a:rPr>
              <a:t>DFA</a:t>
            </a:r>
            <a:r>
              <a:rPr dirty="0" sz="2350" spc="50" b="1">
                <a:latin typeface="黑体"/>
                <a:cs typeface="黑体"/>
              </a:rPr>
              <a:t>的最小化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33341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三、文法及其形式定义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40" y="903552"/>
            <a:ext cx="8680450" cy="590232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590"/>
              </a:spcBef>
              <a:buSzPct val="7234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文法</a:t>
            </a:r>
            <a:r>
              <a:rPr dirty="0" baseline="1182" sz="3525" spc="75" b="1">
                <a:latin typeface="黑体"/>
                <a:cs typeface="黑体"/>
              </a:rPr>
              <a:t>：所谓文法就是描述语言的语法结构的形式规则。</a:t>
            </a:r>
            <a:endParaRPr baseline="1182" sz="3525">
              <a:latin typeface="黑体"/>
              <a:cs typeface="黑体"/>
            </a:endParaRPr>
          </a:p>
          <a:p>
            <a:pPr marL="444500" indent="-342900">
              <a:lnSpc>
                <a:spcPct val="100000"/>
              </a:lnSpc>
              <a:spcBef>
                <a:spcPts val="4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任何一个文法都可以表示为一个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四元组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G=(V</a:t>
            </a:r>
            <a:r>
              <a:rPr dirty="0" baseline="-16129" sz="2325" spc="37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,V</a:t>
            </a:r>
            <a:r>
              <a:rPr dirty="0" baseline="-16129" sz="2325" spc="37" b="1">
                <a:solidFill>
                  <a:srgbClr val="0000FF"/>
                </a:solidFill>
                <a:latin typeface="宋体"/>
                <a:cs typeface="宋体"/>
              </a:rPr>
              <a:t>N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,S, </a:t>
            </a:r>
            <a:r>
              <a:rPr dirty="0" baseline="1182" sz="3525" spc="30" b="1" i="1">
                <a:solidFill>
                  <a:srgbClr val="0000FF"/>
                </a:solidFill>
                <a:latin typeface="Symbol"/>
                <a:cs typeface="Symbol"/>
              </a:rPr>
              <a:t></a:t>
            </a:r>
            <a:r>
              <a:rPr dirty="0" baseline="1182" sz="3525" spc="30" b="1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baseline="1182" sz="3525">
              <a:latin typeface="宋体"/>
              <a:cs typeface="宋体"/>
            </a:endParaRPr>
          </a:p>
          <a:p>
            <a:pPr marL="409575" marR="347345">
              <a:lnSpc>
                <a:spcPct val="120000"/>
              </a:lnSpc>
              <a:spcBef>
                <a:spcPts val="190"/>
              </a:spcBef>
            </a:pP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V</a:t>
            </a:r>
            <a:r>
              <a:rPr dirty="0" baseline="-17921" sz="2325" spc="37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2350" spc="50" b="1">
                <a:latin typeface="黑体"/>
                <a:cs typeface="黑体"/>
              </a:rPr>
              <a:t>是一个非空的有限集合，它的每个元素称为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终结符号</a:t>
            </a:r>
            <a:r>
              <a:rPr dirty="0" sz="2350" spc="40" b="1">
                <a:latin typeface="黑体"/>
                <a:cs typeface="黑体"/>
              </a:rPr>
              <a:t>。 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V</a:t>
            </a:r>
            <a:r>
              <a:rPr dirty="0" baseline="-17921" sz="2325" spc="37" b="1">
                <a:solidFill>
                  <a:srgbClr val="0000FF"/>
                </a:solidFill>
                <a:latin typeface="宋体"/>
                <a:cs typeface="宋体"/>
              </a:rPr>
              <a:t>N</a:t>
            </a:r>
            <a:r>
              <a:rPr dirty="0" sz="2350" spc="50" b="1">
                <a:latin typeface="黑体"/>
                <a:cs typeface="黑体"/>
              </a:rPr>
              <a:t>是一个非空的有限集合，它的每个元素称为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非终结符号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871219">
              <a:lnSpc>
                <a:spcPct val="100000"/>
              </a:lnSpc>
              <a:spcBef>
                <a:spcPts val="685"/>
              </a:spcBef>
              <a:tabLst>
                <a:tab pos="1845945" algn="l"/>
              </a:tabLst>
            </a:pPr>
            <a:r>
              <a:rPr dirty="0" sz="2350" spc="30" b="1">
                <a:solidFill>
                  <a:srgbClr val="0000FF"/>
                </a:solidFill>
                <a:latin typeface="宋体"/>
                <a:cs typeface="宋体"/>
              </a:rPr>
              <a:t>V</a:t>
            </a:r>
            <a:r>
              <a:rPr dirty="0" baseline="-17921" sz="2325" spc="44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2350" spc="30" b="1">
                <a:solidFill>
                  <a:srgbClr val="0000FF"/>
                </a:solidFill>
                <a:latin typeface="宋体"/>
                <a:cs typeface="宋体"/>
              </a:rPr>
              <a:t>∩V</a:t>
            </a:r>
            <a:r>
              <a:rPr dirty="0" baseline="-17921" sz="2325" spc="44" b="1">
                <a:solidFill>
                  <a:srgbClr val="0000FF"/>
                </a:solidFill>
                <a:latin typeface="宋体"/>
                <a:cs typeface="宋体"/>
              </a:rPr>
              <a:t>N	</a:t>
            </a:r>
            <a:r>
              <a:rPr dirty="0" sz="2350" spc="35" b="1">
                <a:solidFill>
                  <a:srgbClr val="0000FF"/>
                </a:solidFill>
                <a:latin typeface="宋体"/>
                <a:cs typeface="宋体"/>
              </a:rPr>
              <a:t>=φ</a:t>
            </a:r>
            <a:endParaRPr sz="2350">
              <a:latin typeface="宋体"/>
              <a:cs typeface="宋体"/>
            </a:endParaRPr>
          </a:p>
          <a:p>
            <a:pPr marL="409575">
              <a:lnSpc>
                <a:spcPct val="100000"/>
              </a:lnSpc>
              <a:spcBef>
                <a:spcPts val="680"/>
              </a:spcBef>
            </a:pP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S</a:t>
            </a:r>
            <a:r>
              <a:rPr dirty="0" sz="2350" spc="50" b="1">
                <a:latin typeface="黑体"/>
                <a:cs typeface="黑体"/>
              </a:rPr>
              <a:t>是一个特殊的非终结符号，称为文法的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开始符号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409575">
              <a:lnSpc>
                <a:spcPct val="100000"/>
              </a:lnSpc>
              <a:spcBef>
                <a:spcPts val="470"/>
              </a:spcBef>
            </a:pP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</a:t>
            </a:r>
            <a:r>
              <a:rPr dirty="0" sz="2350" spc="50" b="1">
                <a:latin typeface="黑体"/>
                <a:cs typeface="黑体"/>
              </a:rPr>
              <a:t>是一个非空的有限集合，它的每个元素称为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产生式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444500" indent="-342900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产生式的形式为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 i="1">
                <a:solidFill>
                  <a:srgbClr val="0000FF"/>
                </a:solidFill>
                <a:latin typeface="Symbol"/>
                <a:cs typeface="Symbol"/>
              </a:rPr>
              <a:t></a:t>
            </a:r>
            <a:endParaRPr baseline="1182" sz="3525">
              <a:latin typeface="Symbol"/>
              <a:cs typeface="Symbol"/>
            </a:endParaRPr>
          </a:p>
          <a:p>
            <a:pPr marL="863600">
              <a:lnSpc>
                <a:spcPct val="100000"/>
              </a:lnSpc>
              <a:spcBef>
                <a:spcPts val="430"/>
              </a:spcBef>
            </a:pPr>
            <a:r>
              <a:rPr dirty="0" baseline="1424" sz="2925" spc="67" b="1">
                <a:latin typeface="黑体"/>
                <a:cs typeface="黑体"/>
              </a:rPr>
              <a:t>“</a:t>
            </a:r>
            <a:r>
              <a:rPr dirty="0" baseline="1424" sz="2925" spc="67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67" b="1">
                <a:latin typeface="黑体"/>
                <a:cs typeface="黑体"/>
              </a:rPr>
              <a:t>”</a:t>
            </a:r>
            <a:r>
              <a:rPr dirty="0" baseline="1424" sz="2925" spc="52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表</a:t>
            </a:r>
            <a:r>
              <a:rPr dirty="0" baseline="1424" sz="2925" spc="60" b="1">
                <a:latin typeface="黑体"/>
                <a:cs typeface="黑体"/>
              </a:rPr>
              <a:t>示</a:t>
            </a:r>
            <a:r>
              <a:rPr dirty="0" baseline="1424" sz="2925" spc="52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“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定义为</a:t>
            </a:r>
            <a:r>
              <a:rPr dirty="0" baseline="1424" sz="2925" spc="75" b="1">
                <a:latin typeface="黑体"/>
                <a:cs typeface="黑体"/>
              </a:rPr>
              <a:t>”（或“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由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……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组成</a:t>
            </a:r>
            <a:r>
              <a:rPr dirty="0" baseline="1424" sz="2925" spc="67" b="1">
                <a:latin typeface="黑体"/>
                <a:cs typeface="黑体"/>
              </a:rPr>
              <a:t>”）</a:t>
            </a:r>
            <a:endParaRPr baseline="1424" sz="2925">
              <a:latin typeface="黑体"/>
              <a:cs typeface="黑体"/>
            </a:endParaRPr>
          </a:p>
          <a:p>
            <a:pPr marL="863600">
              <a:lnSpc>
                <a:spcPct val="100000"/>
              </a:lnSpc>
              <a:spcBef>
                <a:spcPts val="530"/>
              </a:spcBef>
              <a:tabLst>
                <a:tab pos="2755265" algn="l"/>
              </a:tabLst>
            </a:pPr>
            <a:r>
              <a:rPr dirty="0" sz="1950" spc="30" b="1" i="1">
                <a:latin typeface="Symbol"/>
                <a:cs typeface="Symbol"/>
              </a:rPr>
              <a:t></a:t>
            </a:r>
            <a:r>
              <a:rPr dirty="0" sz="1950" spc="50" b="1">
                <a:latin typeface="黑体"/>
                <a:cs typeface="黑体"/>
              </a:rPr>
              <a:t>、</a:t>
            </a:r>
            <a:r>
              <a:rPr dirty="0" sz="1950" spc="30" b="1" i="1">
                <a:latin typeface="Symbol"/>
                <a:cs typeface="Symbol"/>
              </a:rPr>
              <a:t></a:t>
            </a:r>
            <a:r>
              <a:rPr dirty="0" sz="1950" spc="30" b="1">
                <a:latin typeface="宋体"/>
                <a:cs typeface="宋体"/>
              </a:rPr>
              <a:t>(V</a:t>
            </a:r>
            <a:r>
              <a:rPr dirty="0" baseline="-17777" sz="1875" spc="44" b="1">
                <a:latin typeface="宋体"/>
                <a:cs typeface="宋体"/>
              </a:rPr>
              <a:t>T</a:t>
            </a:r>
            <a:r>
              <a:rPr dirty="0" sz="1950" spc="30" b="1">
                <a:latin typeface="宋体"/>
                <a:cs typeface="宋体"/>
              </a:rPr>
              <a:t>∪V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r>
              <a:rPr dirty="0" sz="1950" spc="30" b="1">
                <a:latin typeface="宋体"/>
                <a:cs typeface="宋体"/>
              </a:rPr>
              <a:t>)</a:t>
            </a:r>
            <a:r>
              <a:rPr dirty="0" baseline="26666" sz="1875" spc="44" b="1">
                <a:latin typeface="宋体"/>
                <a:cs typeface="宋体"/>
              </a:rPr>
              <a:t>*	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</a:t>
            </a:r>
            <a:endParaRPr sz="1950">
              <a:latin typeface="Symbol"/>
              <a:cs typeface="Symbol"/>
            </a:endParaRPr>
          </a:p>
          <a:p>
            <a:pPr marL="444500" indent="-3429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左部相同的产生式</a:t>
            </a:r>
            <a:r>
              <a:rPr dirty="0" baseline="1182" sz="3525" spc="44" b="1" i="1">
                <a:latin typeface="Symbol"/>
                <a:cs typeface="Symbol"/>
              </a:rPr>
              <a:t></a:t>
            </a:r>
            <a:r>
              <a:rPr dirty="0" baseline="-16129" sz="2325" spc="44" b="1">
                <a:latin typeface="宋体"/>
                <a:cs typeface="宋体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44" b="1" i="1">
                <a:latin typeface="Symbol"/>
                <a:cs typeface="Symbol"/>
              </a:rPr>
              <a:t></a:t>
            </a:r>
            <a:r>
              <a:rPr dirty="0" baseline="-16129" sz="2325" spc="44" b="1">
                <a:latin typeface="宋体"/>
                <a:cs typeface="宋体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……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44" b="1" i="1">
                <a:latin typeface="Symbol"/>
                <a:cs typeface="Symbol"/>
              </a:rPr>
              <a:t></a:t>
            </a:r>
            <a:r>
              <a:rPr dirty="0" baseline="-16129" sz="2325" spc="44" b="1">
                <a:latin typeface="宋体"/>
                <a:cs typeface="宋体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可以缩写</a:t>
            </a:r>
            <a:endParaRPr baseline="1182" sz="3525">
              <a:latin typeface="黑体"/>
              <a:cs typeface="黑体"/>
            </a:endParaRPr>
          </a:p>
          <a:p>
            <a:pPr marL="871219">
              <a:lnSpc>
                <a:spcPct val="100000"/>
              </a:lnSpc>
              <a:spcBef>
                <a:spcPts val="505"/>
              </a:spcBef>
            </a:pPr>
            <a:r>
              <a:rPr dirty="0" baseline="1182" sz="3525" spc="30" b="1" i="1">
                <a:latin typeface="Symbol"/>
                <a:cs typeface="Symbol"/>
              </a:rPr>
              <a:t></a:t>
            </a:r>
            <a:r>
              <a:rPr dirty="0" baseline="-17921" sz="2325" spc="30" b="1">
                <a:latin typeface="宋体"/>
                <a:cs typeface="宋体"/>
              </a:rPr>
              <a:t>1</a:t>
            </a:r>
            <a:r>
              <a:rPr dirty="0" baseline="1182" sz="3525" spc="30" b="1">
                <a:latin typeface="宋体"/>
                <a:cs typeface="宋体"/>
              </a:rPr>
              <a:t>|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-17921" sz="2325" spc="30" b="1">
                <a:latin typeface="宋体"/>
                <a:cs typeface="宋体"/>
              </a:rPr>
              <a:t>2</a:t>
            </a:r>
            <a:r>
              <a:rPr dirty="0" baseline="1182" sz="3525" spc="30" b="1">
                <a:latin typeface="宋体"/>
                <a:cs typeface="宋体"/>
              </a:rPr>
              <a:t>|</a:t>
            </a:r>
            <a:r>
              <a:rPr dirty="0" sz="2400" spc="20" b="1">
                <a:latin typeface="Times New Roman"/>
                <a:cs typeface="Times New Roman"/>
              </a:rPr>
              <a:t>……</a:t>
            </a:r>
            <a:r>
              <a:rPr dirty="0" baseline="1182" sz="3525" spc="30" b="1">
                <a:latin typeface="宋体"/>
                <a:cs typeface="宋体"/>
              </a:rPr>
              <a:t>|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-17921" sz="2325" spc="30" b="1">
                <a:latin typeface="宋体"/>
                <a:cs typeface="宋体"/>
              </a:rPr>
              <a:t>n</a:t>
            </a:r>
            <a:endParaRPr baseline="-17921" sz="2325">
              <a:latin typeface="宋体"/>
              <a:cs typeface="宋体"/>
            </a:endParaRPr>
          </a:p>
          <a:p>
            <a:pPr marL="863600">
              <a:lnSpc>
                <a:spcPct val="100000"/>
              </a:lnSpc>
              <a:spcBef>
                <a:spcPts val="520"/>
              </a:spcBef>
              <a:tabLst>
                <a:tab pos="13741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“</a:t>
            </a:r>
            <a:r>
              <a:rPr dirty="0" baseline="1424" sz="2925" spc="7" b="1">
                <a:solidFill>
                  <a:srgbClr val="0000FF"/>
                </a:solidFill>
                <a:latin typeface="宋体"/>
                <a:cs typeface="宋体"/>
              </a:rPr>
              <a:t>|</a:t>
            </a:r>
            <a:r>
              <a:rPr dirty="0" sz="2000" spc="5" b="1">
                <a:latin typeface="Times New Roman"/>
                <a:cs typeface="Times New Roman"/>
              </a:rPr>
              <a:t>”	</a:t>
            </a:r>
            <a:r>
              <a:rPr dirty="0" baseline="1424" sz="2925" spc="75" b="1">
                <a:latin typeface="黑体"/>
                <a:cs typeface="黑体"/>
              </a:rPr>
              <a:t>表</a:t>
            </a:r>
            <a:r>
              <a:rPr dirty="0" baseline="1424" sz="2925" spc="60" b="1">
                <a:latin typeface="黑体"/>
                <a:cs typeface="黑体"/>
              </a:rPr>
              <a:t>示</a:t>
            </a:r>
            <a:r>
              <a:rPr dirty="0" baseline="1424" sz="2925" spc="52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“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或</a:t>
            </a:r>
            <a:r>
              <a:rPr dirty="0" baseline="1424" sz="2925" spc="67" b="1">
                <a:latin typeface="黑体"/>
                <a:cs typeface="黑体"/>
              </a:rPr>
              <a:t>”，</a:t>
            </a:r>
            <a:r>
              <a:rPr dirty="0" baseline="1424" sz="2925" spc="52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每个</a:t>
            </a:r>
            <a:r>
              <a:rPr dirty="0" baseline="1424" sz="2925" spc="37" b="1" i="1">
                <a:latin typeface="Symbol"/>
                <a:cs typeface="Symbol"/>
              </a:rPr>
              <a:t></a:t>
            </a:r>
            <a:r>
              <a:rPr dirty="0" baseline="-17777" sz="1875" spc="37" b="1">
                <a:latin typeface="宋体"/>
                <a:cs typeface="宋体"/>
              </a:rPr>
              <a:t>i</a:t>
            </a:r>
            <a:r>
              <a:rPr dirty="0" baseline="1424" sz="2925" spc="37" b="1">
                <a:latin typeface="宋体"/>
                <a:cs typeface="宋体"/>
              </a:rPr>
              <a:t>(i=1,2,</a:t>
            </a:r>
            <a:r>
              <a:rPr dirty="0" sz="2000" spc="25" b="1"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latin typeface="宋体"/>
                <a:cs typeface="宋体"/>
              </a:rPr>
              <a:t>,n)</a:t>
            </a:r>
            <a:r>
              <a:rPr dirty="0" baseline="1424" sz="2925" spc="75" b="1">
                <a:latin typeface="黑体"/>
                <a:cs typeface="黑体"/>
              </a:rPr>
              <a:t>称为</a:t>
            </a:r>
            <a:r>
              <a:rPr dirty="0" baseline="1424" sz="2925" spc="44" b="1" i="1">
                <a:latin typeface="Symbol"/>
                <a:cs typeface="Symbol"/>
              </a:rPr>
              <a:t></a:t>
            </a:r>
            <a:r>
              <a:rPr dirty="0" baseline="1424" sz="2925" spc="75" b="1">
                <a:latin typeface="黑体"/>
                <a:cs typeface="黑体"/>
              </a:rPr>
              <a:t>的一个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候选式</a:t>
            </a:r>
            <a:endParaRPr baseline="1424" sz="2925">
              <a:latin typeface="黑体"/>
              <a:cs typeface="黑体"/>
            </a:endParaRPr>
          </a:p>
          <a:p>
            <a:pPr algn="r" marR="17780">
              <a:lnSpc>
                <a:spcPct val="100000"/>
              </a:lnSpc>
              <a:spcBef>
                <a:spcPts val="1655"/>
              </a:spcBef>
            </a:pPr>
            <a:r>
              <a:rPr dirty="0" sz="1400">
                <a:latin typeface="黑体"/>
                <a:cs typeface="黑体"/>
              </a:rPr>
              <a:t>10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467544"/>
            <a:ext cx="7391400" cy="1066800"/>
          </a:xfrm>
          <a:custGeom>
            <a:avLst/>
            <a:gdLst/>
            <a:ahLst/>
            <a:cxnLst/>
            <a:rect l="l" t="t" r="r" b="b"/>
            <a:pathLst>
              <a:path w="7391400" h="1066800">
                <a:moveTo>
                  <a:pt x="0" y="0"/>
                </a:moveTo>
                <a:lnTo>
                  <a:pt x="7391400" y="0"/>
                </a:lnTo>
                <a:lnTo>
                  <a:pt x="73914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467544"/>
            <a:ext cx="7391400" cy="1066800"/>
          </a:xfrm>
          <a:custGeom>
            <a:avLst/>
            <a:gdLst/>
            <a:ahLst/>
            <a:cxnLst/>
            <a:rect l="l" t="t" r="r" b="b"/>
            <a:pathLst>
              <a:path w="7391400" h="1066800">
                <a:moveTo>
                  <a:pt x="0" y="0"/>
                </a:moveTo>
                <a:lnTo>
                  <a:pt x="7391400" y="0"/>
                </a:lnTo>
                <a:lnTo>
                  <a:pt x="73914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629344"/>
            <a:ext cx="7391400" cy="838200"/>
          </a:xfrm>
          <a:custGeom>
            <a:avLst/>
            <a:gdLst/>
            <a:ahLst/>
            <a:cxnLst/>
            <a:rect l="l" t="t" r="r" b="b"/>
            <a:pathLst>
              <a:path w="7391400" h="838200">
                <a:moveTo>
                  <a:pt x="0" y="0"/>
                </a:moveTo>
                <a:lnTo>
                  <a:pt x="7391400" y="0"/>
                </a:lnTo>
                <a:lnTo>
                  <a:pt x="7391400" y="838199"/>
                </a:lnTo>
                <a:lnTo>
                  <a:pt x="0" y="838199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4629344"/>
            <a:ext cx="7391400" cy="838200"/>
          </a:xfrm>
          <a:custGeom>
            <a:avLst/>
            <a:gdLst/>
            <a:ahLst/>
            <a:cxnLst/>
            <a:rect l="l" t="t" r="r" b="b"/>
            <a:pathLst>
              <a:path w="7391400" h="838200">
                <a:moveTo>
                  <a:pt x="0" y="0"/>
                </a:moveTo>
                <a:lnTo>
                  <a:pt x="7391400" y="0"/>
                </a:lnTo>
                <a:lnTo>
                  <a:pt x="7391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267144"/>
            <a:ext cx="7391400" cy="457200"/>
          </a:xfrm>
          <a:custGeom>
            <a:avLst/>
            <a:gdLst/>
            <a:ahLst/>
            <a:cxnLst/>
            <a:rect l="l" t="t" r="r" b="b"/>
            <a:pathLst>
              <a:path w="7391400" h="457200">
                <a:moveTo>
                  <a:pt x="0" y="0"/>
                </a:moveTo>
                <a:lnTo>
                  <a:pt x="7391400" y="0"/>
                </a:lnTo>
                <a:lnTo>
                  <a:pt x="7391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267144"/>
            <a:ext cx="7391400" cy="457200"/>
          </a:xfrm>
          <a:custGeom>
            <a:avLst/>
            <a:gdLst/>
            <a:ahLst/>
            <a:cxnLst/>
            <a:rect l="l" t="t" r="r" b="b"/>
            <a:pathLst>
              <a:path w="7391400" h="457200">
                <a:moveTo>
                  <a:pt x="0" y="0"/>
                </a:moveTo>
                <a:lnTo>
                  <a:pt x="7391400" y="0"/>
                </a:lnTo>
                <a:lnTo>
                  <a:pt x="7391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9400" y="22671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91200" y="226714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2724344"/>
            <a:ext cx="7391400" cy="914400"/>
          </a:xfrm>
          <a:custGeom>
            <a:avLst/>
            <a:gdLst/>
            <a:ahLst/>
            <a:cxnLst/>
            <a:rect l="l" t="t" r="r" b="b"/>
            <a:pathLst>
              <a:path w="7391400" h="914400">
                <a:moveTo>
                  <a:pt x="0" y="0"/>
                </a:moveTo>
                <a:lnTo>
                  <a:pt x="7391400" y="0"/>
                </a:lnTo>
                <a:lnTo>
                  <a:pt x="7391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99514" y="3046703"/>
            <a:ext cx="74295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25" b="1">
                <a:latin typeface="宋体"/>
                <a:cs typeface="宋体"/>
              </a:rPr>
              <a:t>0</a:t>
            </a:r>
            <a:r>
              <a:rPr dirty="0" sz="1550" spc="50" b="1">
                <a:latin typeface="黑体"/>
                <a:cs typeface="黑体"/>
              </a:rPr>
              <a:t>型文法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6202" y="3046703"/>
            <a:ext cx="74295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25" b="1">
                <a:latin typeface="宋体"/>
                <a:cs typeface="宋体"/>
              </a:rPr>
              <a:t>0</a:t>
            </a:r>
            <a:r>
              <a:rPr dirty="0" sz="1550" spc="50" b="1">
                <a:latin typeface="黑体"/>
                <a:cs typeface="黑体"/>
              </a:rPr>
              <a:t>型语言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0" y="2724344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1200" y="2724344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3638744"/>
            <a:ext cx="7391400" cy="990600"/>
          </a:xfrm>
          <a:custGeom>
            <a:avLst/>
            <a:gdLst/>
            <a:ahLst/>
            <a:cxnLst/>
            <a:rect l="l" t="t" r="r" b="b"/>
            <a:pathLst>
              <a:path w="7391400" h="990600">
                <a:moveTo>
                  <a:pt x="0" y="0"/>
                </a:moveTo>
                <a:lnTo>
                  <a:pt x="7391400" y="0"/>
                </a:lnTo>
                <a:lnTo>
                  <a:pt x="7391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93139" y="3709435"/>
            <a:ext cx="1459230" cy="531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6375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1</a:t>
            </a:r>
            <a:r>
              <a:rPr dirty="0" sz="1550" spc="50" b="1">
                <a:latin typeface="黑体"/>
                <a:cs typeface="黑体"/>
              </a:rPr>
              <a:t>型文法，即 </a:t>
            </a:r>
            <a:r>
              <a:rPr dirty="0" sz="1550" spc="50" b="1">
                <a:latin typeface="黑体"/>
                <a:cs typeface="黑体"/>
              </a:rPr>
              <a:t>上下文有关文法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5065" y="3709435"/>
            <a:ext cx="1459230" cy="531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2875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1</a:t>
            </a:r>
            <a:r>
              <a:rPr dirty="0" sz="1550" spc="50" b="1">
                <a:latin typeface="黑体"/>
                <a:cs typeface="黑体"/>
              </a:rPr>
              <a:t>型语言，即 </a:t>
            </a:r>
            <a:r>
              <a:rPr dirty="0" sz="1550" spc="50" b="1">
                <a:latin typeface="黑体"/>
                <a:cs typeface="黑体"/>
              </a:rPr>
              <a:t>上下文有关语言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6752" y="2802864"/>
            <a:ext cx="1906905" cy="1743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121920">
              <a:lnSpc>
                <a:spcPct val="100000"/>
              </a:lnSpc>
              <a:spcBef>
                <a:spcPts val="114"/>
              </a:spcBef>
            </a:pPr>
            <a:r>
              <a:rPr dirty="0" sz="1550" spc="30" b="1" i="1">
                <a:latin typeface="Symbol"/>
                <a:cs typeface="Symbol"/>
              </a:rPr>
              <a:t></a:t>
            </a:r>
            <a:endParaRPr sz="1550">
              <a:latin typeface="Symbol"/>
              <a:cs typeface="Symbol"/>
            </a:endParaRPr>
          </a:p>
          <a:p>
            <a:pPr algn="ctr" marL="6350">
              <a:lnSpc>
                <a:spcPct val="100000"/>
              </a:lnSpc>
              <a:spcBef>
                <a:spcPts val="60"/>
              </a:spcBef>
            </a:pPr>
            <a:r>
              <a:rPr dirty="0" sz="1550" spc="50" b="1">
                <a:latin typeface="黑体"/>
                <a:cs typeface="黑体"/>
              </a:rPr>
              <a:t>其</a:t>
            </a:r>
            <a:r>
              <a:rPr dirty="0" sz="1550" spc="40" b="1">
                <a:latin typeface="黑体"/>
                <a:cs typeface="黑体"/>
              </a:rPr>
              <a:t>中</a:t>
            </a:r>
            <a:r>
              <a:rPr dirty="0" sz="1550" spc="-20" b="1">
                <a:latin typeface="黑体"/>
                <a:cs typeface="黑体"/>
              </a:rPr>
              <a:t> </a:t>
            </a:r>
            <a:r>
              <a:rPr dirty="0" sz="1550" spc="25" b="1" i="1">
                <a:latin typeface="Symbol"/>
                <a:cs typeface="Symbol"/>
              </a:rPr>
              <a:t></a:t>
            </a:r>
            <a:r>
              <a:rPr dirty="0" sz="1550" spc="25" b="1">
                <a:latin typeface="宋体"/>
                <a:cs typeface="宋体"/>
              </a:rPr>
              <a:t>,</a:t>
            </a:r>
            <a:r>
              <a:rPr dirty="0" sz="1550" spc="25" b="1" i="1">
                <a:latin typeface="Symbol"/>
                <a:cs typeface="Symbol"/>
              </a:rPr>
              <a:t></a:t>
            </a:r>
            <a:r>
              <a:rPr dirty="0" sz="1550" spc="25" b="1">
                <a:latin typeface="宋体"/>
                <a:cs typeface="宋体"/>
              </a:rPr>
              <a:t>(V</a:t>
            </a:r>
            <a:r>
              <a:rPr dirty="0" baseline="-15873" sz="1575" spc="37" b="1">
                <a:latin typeface="宋体"/>
                <a:cs typeface="宋体"/>
              </a:rPr>
              <a:t>T</a:t>
            </a:r>
            <a:r>
              <a:rPr dirty="0" sz="1550" spc="25" b="1">
                <a:latin typeface="宋体"/>
                <a:cs typeface="宋体"/>
              </a:rPr>
              <a:t>∪V</a:t>
            </a:r>
            <a:r>
              <a:rPr dirty="0" baseline="-15873" sz="1575" spc="37" b="1">
                <a:latin typeface="宋体"/>
                <a:cs typeface="宋体"/>
              </a:rPr>
              <a:t>N</a:t>
            </a:r>
            <a:r>
              <a:rPr dirty="0" sz="1550" spc="25" b="1">
                <a:latin typeface="宋体"/>
                <a:cs typeface="宋体"/>
              </a:rPr>
              <a:t>)</a:t>
            </a:r>
            <a:r>
              <a:rPr dirty="0" baseline="26455" sz="1575" spc="37" b="1">
                <a:latin typeface="宋体"/>
                <a:cs typeface="宋体"/>
              </a:rPr>
              <a:t>*</a:t>
            </a:r>
            <a:endParaRPr baseline="26455" sz="1575">
              <a:latin typeface="宋体"/>
              <a:cs typeface="宋体"/>
            </a:endParaRPr>
          </a:p>
          <a:p>
            <a:pPr algn="ctr" marR="14604">
              <a:lnSpc>
                <a:spcPct val="100000"/>
              </a:lnSpc>
              <a:spcBef>
                <a:spcPts val="40"/>
              </a:spcBef>
            </a:pPr>
            <a:r>
              <a:rPr dirty="0" sz="1550" spc="25" b="1">
                <a:latin typeface="宋体"/>
                <a:cs typeface="宋体"/>
              </a:rPr>
              <a:t>|</a:t>
            </a:r>
            <a:r>
              <a:rPr dirty="0" sz="1550" spc="25" b="1" i="1">
                <a:latin typeface="Symbol"/>
                <a:cs typeface="Symbol"/>
              </a:rPr>
              <a:t></a:t>
            </a:r>
            <a:r>
              <a:rPr dirty="0" sz="1550" spc="25" b="1">
                <a:latin typeface="宋体"/>
                <a:cs typeface="宋体"/>
              </a:rPr>
              <a:t>|</a:t>
            </a:r>
            <a:r>
              <a:rPr dirty="0" sz="1550" spc="25" b="1" i="1">
                <a:latin typeface="Symbol"/>
                <a:cs typeface="Symbol"/>
              </a:rPr>
              <a:t></a:t>
            </a:r>
            <a:r>
              <a:rPr dirty="0" sz="1550" spc="25" b="1">
                <a:latin typeface="宋体"/>
                <a:cs typeface="宋体"/>
              </a:rPr>
              <a:t>0</a:t>
            </a:r>
            <a:endParaRPr sz="1550">
              <a:latin typeface="宋体"/>
              <a:cs typeface="宋体"/>
            </a:endParaRPr>
          </a:p>
          <a:p>
            <a:pPr algn="ctr" marR="137795">
              <a:lnSpc>
                <a:spcPct val="100000"/>
              </a:lnSpc>
              <a:spcBef>
                <a:spcPts val="1570"/>
              </a:spcBef>
            </a:pPr>
            <a:r>
              <a:rPr dirty="0" sz="1550" spc="30" b="1" i="1">
                <a:latin typeface="Symbol"/>
                <a:cs typeface="Symbol"/>
              </a:rPr>
              <a:t></a:t>
            </a:r>
            <a:endParaRPr sz="15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50" spc="50" b="1">
                <a:latin typeface="黑体"/>
                <a:cs typeface="黑体"/>
              </a:rPr>
              <a:t>其</a:t>
            </a:r>
            <a:r>
              <a:rPr dirty="0" sz="1550" spc="40" b="1">
                <a:latin typeface="黑体"/>
                <a:cs typeface="黑体"/>
              </a:rPr>
              <a:t>中</a:t>
            </a:r>
            <a:r>
              <a:rPr dirty="0" sz="1550" spc="-20" b="1">
                <a:latin typeface="黑体"/>
                <a:cs typeface="黑体"/>
              </a:rPr>
              <a:t> </a:t>
            </a:r>
            <a:r>
              <a:rPr dirty="0" sz="1550" spc="25" b="1" i="1">
                <a:latin typeface="Symbol"/>
                <a:cs typeface="Symbol"/>
              </a:rPr>
              <a:t></a:t>
            </a:r>
            <a:r>
              <a:rPr dirty="0" sz="1550" spc="25" b="1">
                <a:latin typeface="宋体"/>
                <a:cs typeface="宋体"/>
              </a:rPr>
              <a:t>,</a:t>
            </a:r>
            <a:r>
              <a:rPr dirty="0" sz="1550" spc="25" b="1" i="1">
                <a:latin typeface="Symbol"/>
                <a:cs typeface="Symbol"/>
              </a:rPr>
              <a:t></a:t>
            </a:r>
            <a:r>
              <a:rPr dirty="0" sz="1550" spc="25" b="1">
                <a:latin typeface="宋体"/>
                <a:cs typeface="宋体"/>
              </a:rPr>
              <a:t>(V</a:t>
            </a:r>
            <a:r>
              <a:rPr dirty="0" baseline="-15873" sz="1575" spc="37" b="1">
                <a:latin typeface="宋体"/>
                <a:cs typeface="宋体"/>
              </a:rPr>
              <a:t>T</a:t>
            </a:r>
            <a:r>
              <a:rPr dirty="0" sz="1550" spc="25" b="1">
                <a:latin typeface="宋体"/>
                <a:cs typeface="宋体"/>
              </a:rPr>
              <a:t>∪V</a:t>
            </a:r>
            <a:r>
              <a:rPr dirty="0" baseline="-15873" sz="1575" spc="37" b="1">
                <a:latin typeface="宋体"/>
                <a:cs typeface="宋体"/>
              </a:rPr>
              <a:t>N</a:t>
            </a:r>
            <a:r>
              <a:rPr dirty="0" sz="1550" spc="25" b="1">
                <a:latin typeface="宋体"/>
                <a:cs typeface="宋体"/>
              </a:rPr>
              <a:t>)</a:t>
            </a:r>
            <a:r>
              <a:rPr dirty="0" baseline="26455" sz="1575" spc="37" b="1">
                <a:latin typeface="宋体"/>
                <a:cs typeface="宋体"/>
              </a:rPr>
              <a:t>*</a:t>
            </a:r>
            <a:endParaRPr baseline="26455" sz="1575">
              <a:latin typeface="宋体"/>
              <a:cs typeface="宋体"/>
            </a:endParaRPr>
          </a:p>
          <a:p>
            <a:pPr algn="ctr" marR="6350">
              <a:lnSpc>
                <a:spcPct val="100000"/>
              </a:lnSpc>
              <a:spcBef>
                <a:spcPts val="540"/>
              </a:spcBef>
            </a:pPr>
            <a:r>
              <a:rPr dirty="0" sz="1550" spc="25" b="1">
                <a:latin typeface="宋体"/>
                <a:cs typeface="宋体"/>
              </a:rPr>
              <a:t>|</a:t>
            </a:r>
            <a:r>
              <a:rPr dirty="0" sz="1550" spc="25" b="1" i="1">
                <a:latin typeface="Symbol"/>
                <a:cs typeface="Symbol"/>
              </a:rPr>
              <a:t></a:t>
            </a:r>
            <a:r>
              <a:rPr dirty="0" sz="1550" spc="25" b="1">
                <a:latin typeface="宋体"/>
                <a:cs typeface="宋体"/>
              </a:rPr>
              <a:t>|</a:t>
            </a:r>
            <a:r>
              <a:rPr dirty="0" sz="1550" spc="25" b="1" i="1">
                <a:latin typeface="Symbol"/>
                <a:cs typeface="Symbol"/>
              </a:rPr>
              <a:t></a:t>
            </a:r>
            <a:r>
              <a:rPr dirty="0" sz="1550" spc="25" b="1">
                <a:latin typeface="宋体"/>
                <a:cs typeface="宋体"/>
              </a:rPr>
              <a:t>|</a:t>
            </a:r>
            <a:r>
              <a:rPr dirty="0" sz="1550" spc="25" b="1" i="1">
                <a:latin typeface="Symbol"/>
                <a:cs typeface="Symbol"/>
              </a:rPr>
              <a:t></a:t>
            </a:r>
            <a:r>
              <a:rPr dirty="0" sz="1550" spc="25" b="1">
                <a:latin typeface="宋体"/>
                <a:cs typeface="宋体"/>
              </a:rPr>
              <a:t>|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9400" y="363874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91200" y="363874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4629344"/>
            <a:ext cx="7391400" cy="838200"/>
          </a:xfrm>
          <a:custGeom>
            <a:avLst/>
            <a:gdLst/>
            <a:ahLst/>
            <a:cxnLst/>
            <a:rect l="l" t="t" r="r" b="b"/>
            <a:pathLst>
              <a:path w="7391400" h="838200">
                <a:moveTo>
                  <a:pt x="0" y="0"/>
                </a:moveTo>
                <a:lnTo>
                  <a:pt x="7391400" y="0"/>
                </a:lnTo>
                <a:lnTo>
                  <a:pt x="7391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93139" y="4770139"/>
            <a:ext cx="1459230" cy="531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6375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2</a:t>
            </a:r>
            <a:r>
              <a:rPr dirty="0" sz="1550" spc="50" b="1">
                <a:latin typeface="黑体"/>
                <a:cs typeface="黑体"/>
              </a:rPr>
              <a:t>型文法，即 </a:t>
            </a:r>
            <a:r>
              <a:rPr dirty="0" sz="1550" spc="50" b="1">
                <a:latin typeface="黑体"/>
                <a:cs typeface="黑体"/>
              </a:rPr>
              <a:t>上下文无关文法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6752" y="4770139"/>
            <a:ext cx="2292350" cy="5314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225"/>
              </a:spcBef>
            </a:pPr>
            <a:r>
              <a:rPr dirty="0" sz="1550" spc="30" b="1">
                <a:latin typeface="宋体"/>
                <a:cs typeface="宋体"/>
              </a:rPr>
              <a:t>A</a:t>
            </a:r>
            <a:r>
              <a:rPr dirty="0" sz="1550" spc="30" b="1" i="1">
                <a:latin typeface="Symbol"/>
                <a:cs typeface="Symbol"/>
              </a:rPr>
              <a:t>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50" spc="50" b="1">
                <a:latin typeface="黑体"/>
                <a:cs typeface="黑体"/>
              </a:rPr>
              <a:t>其</a:t>
            </a:r>
            <a:r>
              <a:rPr dirty="0" sz="1550" spc="40" b="1">
                <a:latin typeface="黑体"/>
                <a:cs typeface="黑体"/>
              </a:rPr>
              <a:t>中</a:t>
            </a:r>
            <a:r>
              <a:rPr dirty="0" sz="1550" spc="-10" b="1">
                <a:latin typeface="黑体"/>
                <a:cs typeface="黑体"/>
              </a:rPr>
              <a:t> </a:t>
            </a:r>
            <a:r>
              <a:rPr dirty="0" sz="1550" spc="25" b="1">
                <a:latin typeface="宋体"/>
                <a:cs typeface="宋体"/>
              </a:rPr>
              <a:t>A</a:t>
            </a:r>
            <a:r>
              <a:rPr dirty="0" sz="1550" spc="25" b="1" i="1">
                <a:latin typeface="Symbol"/>
                <a:cs typeface="Symbol"/>
              </a:rPr>
              <a:t></a:t>
            </a:r>
            <a:r>
              <a:rPr dirty="0" sz="1550" spc="25" b="1">
                <a:latin typeface="宋体"/>
                <a:cs typeface="宋体"/>
              </a:rPr>
              <a:t>V</a:t>
            </a:r>
            <a:r>
              <a:rPr dirty="0" baseline="-15873" sz="1575" spc="37" b="1">
                <a:latin typeface="宋体"/>
                <a:cs typeface="宋体"/>
              </a:rPr>
              <a:t>N</a:t>
            </a:r>
            <a:r>
              <a:rPr dirty="0" sz="1550" spc="25" b="1">
                <a:latin typeface="黑体"/>
                <a:cs typeface="黑体"/>
              </a:rPr>
              <a:t>，</a:t>
            </a:r>
            <a:r>
              <a:rPr dirty="0" sz="1550" spc="25" b="1" i="1">
                <a:latin typeface="Symbol"/>
                <a:cs typeface="Symbol"/>
              </a:rPr>
              <a:t></a:t>
            </a:r>
            <a:r>
              <a:rPr dirty="0" sz="1550" spc="25" b="1">
                <a:latin typeface="宋体"/>
                <a:cs typeface="宋体"/>
              </a:rPr>
              <a:t>(V</a:t>
            </a:r>
            <a:r>
              <a:rPr dirty="0" baseline="-15873" sz="1575" spc="37" b="1">
                <a:latin typeface="宋体"/>
                <a:cs typeface="宋体"/>
              </a:rPr>
              <a:t>T</a:t>
            </a:r>
            <a:r>
              <a:rPr dirty="0" sz="1550" spc="25" b="1">
                <a:latin typeface="宋体"/>
                <a:cs typeface="宋体"/>
              </a:rPr>
              <a:t>∪V</a:t>
            </a:r>
            <a:r>
              <a:rPr dirty="0" baseline="-15873" sz="1575" spc="37" b="1">
                <a:latin typeface="宋体"/>
                <a:cs typeface="宋体"/>
              </a:rPr>
              <a:t>N</a:t>
            </a:r>
            <a:r>
              <a:rPr dirty="0" sz="1550" spc="25" b="1">
                <a:latin typeface="宋体"/>
                <a:cs typeface="宋体"/>
              </a:rPr>
              <a:t>)</a:t>
            </a:r>
            <a:r>
              <a:rPr dirty="0" baseline="26455" sz="1575" spc="37" b="1">
                <a:latin typeface="宋体"/>
                <a:cs typeface="宋体"/>
              </a:rPr>
              <a:t>*</a:t>
            </a:r>
            <a:endParaRPr baseline="26455" sz="1575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2215" y="4770139"/>
            <a:ext cx="1459230" cy="531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0325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2</a:t>
            </a:r>
            <a:r>
              <a:rPr dirty="0" sz="1550" spc="50" b="1">
                <a:latin typeface="黑体"/>
                <a:cs typeface="黑体"/>
              </a:rPr>
              <a:t>型语言，即 </a:t>
            </a:r>
            <a:r>
              <a:rPr dirty="0" sz="1550" spc="50" b="1">
                <a:latin typeface="黑体"/>
                <a:cs typeface="黑体"/>
              </a:rPr>
              <a:t>上下文无关语言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19400" y="4629344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1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91200" y="4629344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1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4400" y="5467544"/>
            <a:ext cx="7391400" cy="1066800"/>
          </a:xfrm>
          <a:custGeom>
            <a:avLst/>
            <a:gdLst/>
            <a:ahLst/>
            <a:cxnLst/>
            <a:rect l="l" t="t" r="r" b="b"/>
            <a:pathLst>
              <a:path w="7391400" h="1066800">
                <a:moveTo>
                  <a:pt x="0" y="0"/>
                </a:moveTo>
                <a:lnTo>
                  <a:pt x="7391400" y="0"/>
                </a:lnTo>
                <a:lnTo>
                  <a:pt x="73914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428740" y="5577858"/>
            <a:ext cx="1152525" cy="531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0" marR="5080" indent="-107950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3</a:t>
            </a:r>
            <a:r>
              <a:rPr dirty="0" sz="1550" spc="50" b="1">
                <a:latin typeface="黑体"/>
                <a:cs typeface="黑体"/>
              </a:rPr>
              <a:t>型语言，即 </a:t>
            </a:r>
            <a:r>
              <a:rPr dirty="0" sz="1550" spc="50" b="1">
                <a:latin typeface="黑体"/>
                <a:cs typeface="黑体"/>
              </a:rPr>
              <a:t>正规语言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6327" y="5577858"/>
            <a:ext cx="1256030" cy="8362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 marR="5080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3</a:t>
            </a:r>
            <a:r>
              <a:rPr dirty="0" sz="1550" spc="50" b="1">
                <a:latin typeface="黑体"/>
                <a:cs typeface="黑体"/>
              </a:rPr>
              <a:t>型文法，即 </a:t>
            </a:r>
            <a:r>
              <a:rPr dirty="0" sz="1550" spc="50" b="1">
                <a:latin typeface="黑体"/>
                <a:cs typeface="黑体"/>
              </a:rPr>
              <a:t>正规文法</a:t>
            </a:r>
            <a:endParaRPr sz="15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550" spc="50" b="1">
                <a:latin typeface="黑体"/>
                <a:cs typeface="黑体"/>
              </a:rPr>
              <a:t>（线性文法）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25152" y="5577858"/>
            <a:ext cx="2632075" cy="8362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275" marR="30480" indent="-1905">
              <a:lnSpc>
                <a:spcPct val="107100"/>
              </a:lnSpc>
              <a:spcBef>
                <a:spcPts val="95"/>
              </a:spcBef>
            </a:pPr>
            <a:r>
              <a:rPr dirty="0" sz="1550" spc="25" b="1">
                <a:latin typeface="宋体"/>
                <a:cs typeface="宋体"/>
              </a:rPr>
              <a:t>A</a:t>
            </a:r>
            <a:r>
              <a:rPr dirty="0" sz="1550" spc="40" b="1" i="1">
                <a:latin typeface="Symbol"/>
                <a:cs typeface="Symbol"/>
              </a:rPr>
              <a:t></a:t>
            </a:r>
            <a:r>
              <a:rPr dirty="0" sz="1550" spc="25" b="1">
                <a:latin typeface="宋体"/>
                <a:cs typeface="宋体"/>
              </a:rPr>
              <a:t>a</a:t>
            </a:r>
            <a:r>
              <a:rPr dirty="0" sz="1550" spc="50" b="1">
                <a:latin typeface="黑体"/>
                <a:cs typeface="黑体"/>
              </a:rPr>
              <a:t>或</a:t>
            </a:r>
            <a:r>
              <a:rPr dirty="0" sz="1550" spc="25" b="1">
                <a:latin typeface="宋体"/>
                <a:cs typeface="宋体"/>
              </a:rPr>
              <a:t>A</a:t>
            </a:r>
            <a:r>
              <a:rPr dirty="0" sz="1550" spc="40" b="1" i="1">
                <a:latin typeface="Symbol"/>
                <a:cs typeface="Symbol"/>
              </a:rPr>
              <a:t></a:t>
            </a:r>
            <a:r>
              <a:rPr dirty="0" sz="1550" spc="25" b="1">
                <a:latin typeface="宋体"/>
                <a:cs typeface="宋体"/>
              </a:rPr>
              <a:t>aB</a:t>
            </a:r>
            <a:r>
              <a:rPr dirty="0" sz="1550" spc="45" b="1">
                <a:latin typeface="黑体"/>
                <a:cs typeface="黑体"/>
              </a:rPr>
              <a:t>（右线性），或  </a:t>
            </a:r>
            <a:r>
              <a:rPr dirty="0" sz="1550" spc="30" b="1">
                <a:latin typeface="宋体"/>
                <a:cs typeface="宋体"/>
              </a:rPr>
              <a:t>A</a:t>
            </a:r>
            <a:r>
              <a:rPr dirty="0" sz="1550" spc="30" b="1" i="1">
                <a:latin typeface="Symbol"/>
                <a:cs typeface="Symbol"/>
              </a:rPr>
              <a:t></a:t>
            </a:r>
            <a:r>
              <a:rPr dirty="0" sz="1550" spc="30" b="1">
                <a:latin typeface="宋体"/>
                <a:cs typeface="宋体"/>
              </a:rPr>
              <a:t>a</a:t>
            </a:r>
            <a:r>
              <a:rPr dirty="0" sz="1550" spc="50" b="1">
                <a:latin typeface="黑体"/>
                <a:cs typeface="黑体"/>
              </a:rPr>
              <a:t>或</a:t>
            </a:r>
            <a:r>
              <a:rPr dirty="0" sz="1550" spc="35" b="1">
                <a:latin typeface="宋体"/>
                <a:cs typeface="宋体"/>
              </a:rPr>
              <a:t>A</a:t>
            </a:r>
            <a:r>
              <a:rPr dirty="0" sz="1550" spc="35" b="1" i="1">
                <a:latin typeface="Symbol"/>
                <a:cs typeface="Symbol"/>
              </a:rPr>
              <a:t></a:t>
            </a:r>
            <a:r>
              <a:rPr dirty="0" sz="1550" spc="35" b="1">
                <a:latin typeface="宋体"/>
                <a:cs typeface="宋体"/>
              </a:rPr>
              <a:t>Ba</a:t>
            </a:r>
            <a:r>
              <a:rPr dirty="0" sz="1550" spc="35" b="1">
                <a:latin typeface="黑体"/>
                <a:cs typeface="黑体"/>
              </a:rPr>
              <a:t>（</a:t>
            </a:r>
            <a:r>
              <a:rPr dirty="0" sz="1550" spc="50" b="1">
                <a:latin typeface="黑体"/>
                <a:cs typeface="黑体"/>
              </a:rPr>
              <a:t>左线性）</a:t>
            </a:r>
            <a:endParaRPr sz="1550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dirty="0" sz="1550" spc="50" b="1">
                <a:latin typeface="黑体"/>
                <a:cs typeface="黑体"/>
              </a:rPr>
              <a:t>其</a:t>
            </a:r>
            <a:r>
              <a:rPr dirty="0" sz="1550" spc="40" b="1">
                <a:latin typeface="黑体"/>
                <a:cs typeface="黑体"/>
              </a:rPr>
              <a:t>中</a:t>
            </a:r>
            <a:r>
              <a:rPr dirty="0" sz="1550" spc="25" b="1">
                <a:latin typeface="黑体"/>
                <a:cs typeface="黑体"/>
              </a:rPr>
              <a:t> </a:t>
            </a:r>
            <a:r>
              <a:rPr dirty="0" sz="1550" spc="25" b="1">
                <a:latin typeface="宋体"/>
                <a:cs typeface="宋体"/>
              </a:rPr>
              <a:t>A,B</a:t>
            </a:r>
            <a:r>
              <a:rPr dirty="0" sz="1550" spc="25" b="1" i="1">
                <a:latin typeface="Symbol"/>
                <a:cs typeface="Symbol"/>
              </a:rPr>
              <a:t></a:t>
            </a:r>
            <a:r>
              <a:rPr dirty="0" sz="1550" spc="25" b="1">
                <a:latin typeface="宋体"/>
                <a:cs typeface="宋体"/>
              </a:rPr>
              <a:t>V</a:t>
            </a:r>
            <a:r>
              <a:rPr dirty="0" baseline="-15873" sz="1575" spc="37" b="1">
                <a:latin typeface="宋体"/>
                <a:cs typeface="宋体"/>
              </a:rPr>
              <a:t>N</a:t>
            </a:r>
            <a:r>
              <a:rPr dirty="0" sz="1550" spc="25" b="1">
                <a:latin typeface="黑体"/>
                <a:cs typeface="黑体"/>
              </a:rPr>
              <a:t>， </a:t>
            </a:r>
            <a:r>
              <a:rPr dirty="0" sz="1550" spc="25" b="1">
                <a:latin typeface="宋体"/>
                <a:cs typeface="宋体"/>
              </a:rPr>
              <a:t>a</a:t>
            </a:r>
            <a:r>
              <a:rPr dirty="0" sz="1550" spc="25" b="1" i="1">
                <a:latin typeface="Symbol"/>
                <a:cs typeface="Symbol"/>
              </a:rPr>
              <a:t></a:t>
            </a:r>
            <a:r>
              <a:rPr dirty="0" sz="1550" spc="25" b="1">
                <a:latin typeface="宋体"/>
                <a:cs typeface="宋体"/>
              </a:rPr>
              <a:t>V</a:t>
            </a:r>
            <a:r>
              <a:rPr dirty="0" baseline="-15873" sz="1575" spc="37" b="1">
                <a:latin typeface="宋体"/>
                <a:cs typeface="宋体"/>
              </a:rPr>
              <a:t>T</a:t>
            </a:r>
            <a:r>
              <a:rPr dirty="0" sz="1550" spc="25" b="1">
                <a:latin typeface="宋体"/>
                <a:cs typeface="宋体"/>
              </a:rPr>
              <a:t>∪{</a:t>
            </a:r>
            <a:r>
              <a:rPr dirty="0" sz="1550" spc="25" b="1" i="1">
                <a:latin typeface="Symbol"/>
                <a:cs typeface="Symbol"/>
              </a:rPr>
              <a:t></a:t>
            </a:r>
            <a:r>
              <a:rPr dirty="0" sz="1550" spc="25" b="1">
                <a:latin typeface="宋体"/>
                <a:cs typeface="宋体"/>
              </a:rPr>
              <a:t>}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19400" y="5467544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1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91200" y="5467544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1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3540" y="233341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文法分类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457" y="1141336"/>
            <a:ext cx="8227059" cy="15132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4965" marR="5080" indent="-342900">
              <a:lnSpc>
                <a:spcPts val="3279"/>
              </a:lnSpc>
              <a:spcBef>
                <a:spcPts val="2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根据对产生式施加的限制不同，定义了四类文法和 </a:t>
            </a:r>
            <a:r>
              <a:rPr dirty="0" sz="2750" spc="45" b="1">
                <a:latin typeface="黑体"/>
                <a:cs typeface="黑体"/>
              </a:rPr>
              <a:t>相应的四种形式语言类。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636905">
              <a:lnSpc>
                <a:spcPct val="100000"/>
              </a:lnSpc>
              <a:tabLst>
                <a:tab pos="2716530" algn="l"/>
                <a:tab pos="5601335" algn="l"/>
              </a:tabLst>
            </a:pPr>
            <a:r>
              <a:rPr dirty="0" sz="1750" spc="50" b="1">
                <a:latin typeface="黑体"/>
                <a:cs typeface="黑体"/>
              </a:rPr>
              <a:t>文法类</a:t>
            </a:r>
            <a:r>
              <a:rPr dirty="0" sz="1750" spc="40" b="1">
                <a:latin typeface="黑体"/>
                <a:cs typeface="黑体"/>
              </a:rPr>
              <a:t>型	</a:t>
            </a:r>
            <a:r>
              <a:rPr dirty="0" sz="1750" spc="50" b="1">
                <a:latin typeface="黑体"/>
                <a:cs typeface="黑体"/>
              </a:rPr>
              <a:t>产生式形式的限</a:t>
            </a:r>
            <a:r>
              <a:rPr dirty="0" sz="1750" spc="40" b="1">
                <a:latin typeface="黑体"/>
                <a:cs typeface="黑体"/>
              </a:rPr>
              <a:t>制	</a:t>
            </a:r>
            <a:r>
              <a:rPr dirty="0" sz="1750" spc="50" b="1">
                <a:latin typeface="黑体"/>
                <a:cs typeface="黑体"/>
              </a:rPr>
              <a:t>文法产生的语言类</a:t>
            </a:r>
            <a:endParaRPr sz="1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59899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上下文无关文法及相应的语言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120000"/>
            <a:ext cx="8230234" cy="52279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635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所定义的语法单位</a:t>
            </a:r>
            <a:r>
              <a:rPr dirty="0" baseline="1010" sz="4125" spc="30" b="1">
                <a:latin typeface="宋体"/>
                <a:cs typeface="宋体"/>
              </a:rPr>
              <a:t>(</a:t>
            </a:r>
            <a:r>
              <a:rPr dirty="0" baseline="1010" sz="4125" spc="67" b="1">
                <a:latin typeface="黑体"/>
                <a:cs typeface="黑体"/>
              </a:rPr>
              <a:t>或称语法实体</a:t>
            </a:r>
            <a:r>
              <a:rPr dirty="0" baseline="1010" sz="4125" spc="30" b="1">
                <a:latin typeface="宋体"/>
                <a:cs typeface="宋体"/>
              </a:rPr>
              <a:t>)</a:t>
            </a:r>
            <a:r>
              <a:rPr dirty="0" baseline="1010" sz="4125" spc="67" b="1">
                <a:latin typeface="黑体"/>
                <a:cs typeface="黑体"/>
              </a:rPr>
              <a:t>完全独立于这种 </a:t>
            </a:r>
            <a:r>
              <a:rPr dirty="0" sz="2750" spc="45" b="1">
                <a:latin typeface="黑体"/>
                <a:cs typeface="黑体"/>
              </a:rPr>
              <a:t>语法单位可能出现的上下文环境</a:t>
            </a:r>
            <a:endParaRPr sz="2750">
              <a:latin typeface="黑体"/>
              <a:cs typeface="黑体"/>
            </a:endParaRPr>
          </a:p>
          <a:p>
            <a:pPr marL="355600" marR="7620" indent="-342900">
              <a:lnSpc>
                <a:spcPts val="3279"/>
              </a:lnSpc>
              <a:spcBef>
                <a:spcPts val="8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现有程序设计语言中，许多语法单位的结构可以用 </a:t>
            </a:r>
            <a:r>
              <a:rPr dirty="0" sz="2750" spc="45" b="1">
                <a:latin typeface="黑体"/>
                <a:cs typeface="黑体"/>
              </a:rPr>
              <a:t>上下文无关文法来描述。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latin typeface="黑体"/>
                <a:cs typeface="黑体"/>
              </a:rPr>
              <a:t>例：</a:t>
            </a:r>
            <a:r>
              <a:rPr dirty="0" baseline="1010" sz="4125" spc="67" b="1">
                <a:latin typeface="黑体"/>
                <a:cs typeface="黑体"/>
              </a:rPr>
              <a:t>描述算术表达式的文法</a:t>
            </a:r>
            <a:r>
              <a:rPr dirty="0" baseline="1010" sz="4125" spc="44" b="1">
                <a:latin typeface="宋体"/>
                <a:cs typeface="宋体"/>
              </a:rPr>
              <a:t>G</a:t>
            </a:r>
            <a:r>
              <a:rPr dirty="0" baseline="1010" sz="4125" spc="44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474345">
              <a:lnSpc>
                <a:spcPct val="100000"/>
              </a:lnSpc>
              <a:spcBef>
                <a:spcPts val="470"/>
              </a:spcBef>
            </a:pPr>
            <a:r>
              <a:rPr dirty="0" sz="2350" spc="25" b="1">
                <a:latin typeface="宋体"/>
                <a:cs typeface="宋体"/>
              </a:rPr>
              <a:t>G=({i,+,-,*,/,(,)},{&lt;</a:t>
            </a:r>
            <a:r>
              <a:rPr dirty="0" sz="1950" spc="50" b="1">
                <a:latin typeface="黑体"/>
                <a:cs typeface="黑体"/>
              </a:rPr>
              <a:t>表达式</a:t>
            </a:r>
            <a:r>
              <a:rPr dirty="0" sz="2350" spc="25" b="1">
                <a:latin typeface="宋体"/>
                <a:cs typeface="宋体"/>
              </a:rPr>
              <a:t>&gt;,&lt;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2350" spc="25" b="1">
                <a:latin typeface="宋体"/>
                <a:cs typeface="宋体"/>
              </a:rPr>
              <a:t>&gt;,&lt;</a:t>
            </a:r>
            <a:r>
              <a:rPr dirty="0" sz="1950" spc="50" b="1">
                <a:latin typeface="黑体"/>
                <a:cs typeface="黑体"/>
              </a:rPr>
              <a:t>因子</a:t>
            </a:r>
            <a:r>
              <a:rPr dirty="0" sz="2350" spc="25" b="1">
                <a:latin typeface="宋体"/>
                <a:cs typeface="宋体"/>
              </a:rPr>
              <a:t>&gt;},&lt;</a:t>
            </a:r>
            <a:r>
              <a:rPr dirty="0" sz="1950" spc="50" b="1">
                <a:latin typeface="黑体"/>
                <a:cs typeface="黑体"/>
              </a:rPr>
              <a:t>表达式</a:t>
            </a:r>
            <a:r>
              <a:rPr dirty="0" sz="2350" spc="20" b="1">
                <a:latin typeface="宋体"/>
                <a:cs typeface="宋体"/>
              </a:rPr>
              <a:t>&gt;,</a:t>
            </a:r>
            <a:r>
              <a:rPr dirty="0" sz="2350" spc="20" b="1" i="1">
                <a:latin typeface="Symbol"/>
                <a:cs typeface="Symbol"/>
              </a:rPr>
              <a:t></a:t>
            </a:r>
            <a:r>
              <a:rPr dirty="0" sz="2350" spc="2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dirty="0" sz="2350" spc="50" b="1">
                <a:latin typeface="黑体"/>
                <a:cs typeface="黑体"/>
              </a:rPr>
              <a:t>其中</a:t>
            </a:r>
            <a:r>
              <a:rPr dirty="0" sz="2350" spc="30" b="1" i="1">
                <a:latin typeface="Symbol"/>
                <a:cs typeface="Symbol"/>
              </a:rPr>
              <a:t></a:t>
            </a:r>
            <a:r>
              <a:rPr dirty="0" sz="2350" spc="3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489"/>
              </a:spcBef>
            </a:pP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表达式</a:t>
            </a:r>
            <a:r>
              <a:rPr dirty="0" sz="1950" spc="30" b="1">
                <a:latin typeface="宋体"/>
                <a:cs typeface="宋体"/>
              </a:rPr>
              <a:t>&gt;</a:t>
            </a:r>
            <a:r>
              <a:rPr dirty="0" sz="1950" spc="30" b="1" i="1">
                <a:latin typeface="Symbol"/>
                <a:cs typeface="Symbol"/>
              </a:rPr>
              <a:t></a:t>
            </a:r>
            <a:r>
              <a:rPr dirty="0" sz="1950" spc="30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表达式</a:t>
            </a:r>
            <a:r>
              <a:rPr dirty="0" sz="1950" spc="25" b="1">
                <a:latin typeface="宋体"/>
                <a:cs typeface="宋体"/>
              </a:rPr>
              <a:t>&gt;+&lt;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1950" spc="15" b="1">
                <a:latin typeface="宋体"/>
                <a:cs typeface="宋体"/>
              </a:rPr>
              <a:t>&gt;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|</a:t>
            </a:r>
            <a:r>
              <a:rPr dirty="0" sz="1950" spc="40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表达式</a:t>
            </a:r>
            <a:r>
              <a:rPr dirty="0" sz="1950" spc="25" b="1">
                <a:latin typeface="宋体"/>
                <a:cs typeface="宋体"/>
              </a:rPr>
              <a:t>&gt;-&lt;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1950" spc="15" b="1">
                <a:latin typeface="宋体"/>
                <a:cs typeface="宋体"/>
              </a:rPr>
              <a:t>&gt;</a:t>
            </a:r>
            <a:r>
              <a:rPr dirty="0" sz="1950" spc="40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|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1950" spc="15" b="1">
                <a:latin typeface="宋体"/>
                <a:cs typeface="宋体"/>
              </a:rPr>
              <a:t>&gt;</a:t>
            </a:r>
            <a:endParaRPr sz="1950">
              <a:latin typeface="宋体"/>
              <a:cs typeface="宋体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1950" spc="30" b="1">
                <a:latin typeface="宋体"/>
                <a:cs typeface="宋体"/>
              </a:rPr>
              <a:t>&gt;</a:t>
            </a:r>
            <a:r>
              <a:rPr dirty="0" sz="1950" spc="30" b="1" i="1">
                <a:latin typeface="Symbol"/>
                <a:cs typeface="Symbol"/>
              </a:rPr>
              <a:t></a:t>
            </a:r>
            <a:r>
              <a:rPr dirty="0" sz="1950" spc="30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1950" spc="25" b="1">
                <a:latin typeface="宋体"/>
                <a:cs typeface="宋体"/>
              </a:rPr>
              <a:t>&gt;*&lt;</a:t>
            </a:r>
            <a:r>
              <a:rPr dirty="0" sz="1950" spc="50" b="1">
                <a:latin typeface="黑体"/>
                <a:cs typeface="黑体"/>
              </a:rPr>
              <a:t>因子</a:t>
            </a:r>
            <a:r>
              <a:rPr dirty="0" sz="1950" spc="15" b="1">
                <a:latin typeface="宋体"/>
                <a:cs typeface="宋体"/>
              </a:rPr>
              <a:t>&gt;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|</a:t>
            </a:r>
            <a:r>
              <a:rPr dirty="0" sz="1950" spc="40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项</a:t>
            </a:r>
            <a:r>
              <a:rPr dirty="0" sz="1950" spc="25" b="1">
                <a:latin typeface="宋体"/>
                <a:cs typeface="宋体"/>
              </a:rPr>
              <a:t>&gt;/&lt;</a:t>
            </a:r>
            <a:r>
              <a:rPr dirty="0" sz="1950" spc="50" b="1">
                <a:latin typeface="黑体"/>
                <a:cs typeface="黑体"/>
              </a:rPr>
              <a:t>因子</a:t>
            </a:r>
            <a:r>
              <a:rPr dirty="0" sz="1950" spc="15" b="1">
                <a:latin typeface="宋体"/>
                <a:cs typeface="宋体"/>
              </a:rPr>
              <a:t>&gt;</a:t>
            </a:r>
            <a:r>
              <a:rPr dirty="0" sz="1950" spc="40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|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因子</a:t>
            </a:r>
            <a:r>
              <a:rPr dirty="0" sz="1950" spc="15" b="1">
                <a:latin typeface="宋体"/>
                <a:cs typeface="宋体"/>
              </a:rPr>
              <a:t>&gt;</a:t>
            </a:r>
            <a:endParaRPr sz="1950">
              <a:latin typeface="宋体"/>
              <a:cs typeface="宋体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dirty="0" sz="1950" spc="25" b="1">
                <a:latin typeface="宋体"/>
                <a:cs typeface="宋体"/>
              </a:rPr>
              <a:t>&lt;</a:t>
            </a:r>
            <a:r>
              <a:rPr dirty="0" sz="1950" spc="50" b="1">
                <a:latin typeface="黑体"/>
                <a:cs typeface="黑体"/>
              </a:rPr>
              <a:t>因子</a:t>
            </a:r>
            <a:r>
              <a:rPr dirty="0" sz="1950" spc="30" b="1">
                <a:latin typeface="宋体"/>
                <a:cs typeface="宋体"/>
              </a:rPr>
              <a:t>&gt;</a:t>
            </a:r>
            <a:r>
              <a:rPr dirty="0" sz="1950" spc="30" b="1" i="1">
                <a:latin typeface="Symbol"/>
                <a:cs typeface="Symbol"/>
              </a:rPr>
              <a:t></a:t>
            </a:r>
            <a:r>
              <a:rPr dirty="0" sz="1950" spc="30" b="1">
                <a:latin typeface="宋体"/>
                <a:cs typeface="宋体"/>
              </a:rPr>
              <a:t>(&lt;</a:t>
            </a:r>
            <a:r>
              <a:rPr dirty="0" sz="1950" spc="50" b="1">
                <a:latin typeface="黑体"/>
                <a:cs typeface="黑体"/>
              </a:rPr>
              <a:t>表达式</a:t>
            </a:r>
            <a:r>
              <a:rPr dirty="0" sz="1950" spc="20" b="1">
                <a:latin typeface="宋体"/>
                <a:cs typeface="宋体"/>
              </a:rPr>
              <a:t>&gt;)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|</a:t>
            </a:r>
            <a:r>
              <a:rPr dirty="0" sz="1950" spc="40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i</a:t>
            </a:r>
            <a:endParaRPr sz="1950">
              <a:latin typeface="宋体"/>
              <a:cs typeface="宋体"/>
            </a:endParaRPr>
          </a:p>
          <a:p>
            <a:pPr marL="355600" marR="5080" indent="-342900">
              <a:lnSpc>
                <a:spcPts val="3279"/>
              </a:lnSpc>
              <a:spcBef>
                <a:spcPts val="1019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语言</a:t>
            </a:r>
            <a:r>
              <a:rPr dirty="0" baseline="1010" sz="4125" spc="30" b="1">
                <a:latin typeface="宋体"/>
                <a:cs typeface="宋体"/>
              </a:rPr>
              <a:t>L(G)</a:t>
            </a:r>
            <a:r>
              <a:rPr dirty="0" baseline="1010" sz="4125" spc="67" b="1">
                <a:latin typeface="黑体"/>
                <a:cs typeface="黑体"/>
              </a:rPr>
              <a:t>是所有包括加、减、乘、除四则运算的算 </a:t>
            </a:r>
            <a:r>
              <a:rPr dirty="0" sz="2750" spc="45" b="1">
                <a:latin typeface="黑体"/>
                <a:cs typeface="黑体"/>
              </a:rPr>
              <a:t>术表达式的集合。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900534"/>
            <a:ext cx="1797685" cy="180530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元语言：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dirty="0" sz="2350" spc="20" b="1">
                <a:latin typeface="宋体"/>
                <a:cs typeface="宋体"/>
              </a:rPr>
              <a:t>::=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baseline="1182" sz="3525" spc="15" b="1">
                <a:latin typeface="宋体"/>
                <a:cs typeface="宋体"/>
              </a:rPr>
              <a:t>&lt;</a:t>
            </a:r>
            <a:r>
              <a:rPr dirty="0" sz="2400" spc="10" b="1">
                <a:latin typeface="Times New Roman"/>
                <a:cs typeface="Times New Roman"/>
              </a:rPr>
              <a:t>……</a:t>
            </a:r>
            <a:r>
              <a:rPr dirty="0" baseline="1182" sz="3525" spc="15" b="1">
                <a:latin typeface="宋体"/>
                <a:cs typeface="宋体"/>
              </a:rPr>
              <a:t>&gt;</a:t>
            </a:r>
            <a:endParaRPr baseline="1182" sz="3525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dirty="0" sz="2350" spc="15" b="1">
                <a:latin typeface="宋体"/>
                <a:cs typeface="宋体"/>
              </a:rPr>
              <a:t>|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452" y="1370511"/>
            <a:ext cx="5238750" cy="13347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6350">
              <a:lnSpc>
                <a:spcPct val="119000"/>
              </a:lnSpc>
              <a:spcBef>
                <a:spcPts val="110"/>
              </a:spcBef>
              <a:tabLst>
                <a:tab pos="93916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表</a:t>
            </a:r>
            <a:r>
              <a:rPr dirty="0" baseline="1182" sz="3525" spc="60" b="1">
                <a:latin typeface="黑体"/>
                <a:cs typeface="黑体"/>
              </a:rPr>
              <a:t>示	</a:t>
            </a:r>
            <a:r>
              <a:rPr dirty="0" baseline="1182" sz="3525" spc="75" b="1">
                <a:latin typeface="黑体"/>
                <a:cs typeface="黑体"/>
              </a:rPr>
              <a:t>“定义为</a:t>
            </a:r>
            <a:r>
              <a:rPr dirty="0" baseline="1182" sz="3525" spc="60" b="1">
                <a:latin typeface="黑体"/>
                <a:cs typeface="黑体"/>
              </a:rPr>
              <a:t>”</a:t>
            </a:r>
            <a:r>
              <a:rPr dirty="0" baseline="1182" sz="3525" spc="-7" b="1">
                <a:latin typeface="黑体"/>
                <a:cs typeface="黑体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或</a:t>
            </a:r>
            <a:r>
              <a:rPr dirty="0" baseline="1182" sz="3525" spc="-7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“由</a:t>
            </a:r>
            <a:r>
              <a:rPr dirty="0" sz="2400" b="1">
                <a:latin typeface="Times New Roman"/>
                <a:cs typeface="Times New Roman"/>
              </a:rPr>
              <a:t>……</a:t>
            </a:r>
            <a:r>
              <a:rPr dirty="0" baseline="1182" sz="3525" spc="75" b="1">
                <a:latin typeface="黑体"/>
                <a:cs typeface="黑体"/>
              </a:rPr>
              <a:t>组成</a:t>
            </a:r>
            <a:r>
              <a:rPr dirty="0" baseline="1182" sz="3525" spc="60" b="1">
                <a:latin typeface="黑体"/>
                <a:cs typeface="黑体"/>
              </a:rPr>
              <a:t>”  </a:t>
            </a:r>
            <a:r>
              <a:rPr dirty="0" sz="2350" spc="50" b="1">
                <a:latin typeface="黑体"/>
                <a:cs typeface="黑体"/>
              </a:rPr>
              <a:t>表示非终结符号</a:t>
            </a:r>
            <a:endParaRPr sz="2350">
              <a:latin typeface="黑体"/>
              <a:cs typeface="黑体"/>
            </a:endParaRPr>
          </a:p>
          <a:p>
            <a:pPr marL="19050">
              <a:lnSpc>
                <a:spcPct val="100000"/>
              </a:lnSpc>
              <a:spcBef>
                <a:spcPts val="680"/>
              </a:spcBef>
            </a:pPr>
            <a:r>
              <a:rPr dirty="0" sz="2350" spc="50" b="1">
                <a:latin typeface="黑体"/>
                <a:cs typeface="黑体"/>
              </a:rPr>
              <a:t>表示“或</a:t>
            </a:r>
            <a:r>
              <a:rPr dirty="0" sz="2350" spc="40" b="1">
                <a:latin typeface="黑体"/>
                <a:cs typeface="黑体"/>
              </a:rPr>
              <a:t>”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302368"/>
            <a:ext cx="8007350" cy="219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算术表达式文法的</a:t>
            </a:r>
            <a:r>
              <a:rPr dirty="0" baseline="1010" sz="4125" spc="30" b="1">
                <a:latin typeface="宋体"/>
                <a:cs typeface="宋体"/>
              </a:rPr>
              <a:t>BNF</a:t>
            </a:r>
            <a:r>
              <a:rPr dirty="0" baseline="1010" sz="4125" spc="67" b="1">
                <a:latin typeface="黑体"/>
                <a:cs typeface="黑体"/>
              </a:rPr>
              <a:t>表示：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表达式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25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::=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表达式</a:t>
            </a:r>
            <a:r>
              <a:rPr dirty="0" sz="2350" spc="25" b="1">
                <a:latin typeface="宋体"/>
                <a:cs typeface="宋体"/>
              </a:rPr>
              <a:t>&gt;+&lt;</a:t>
            </a:r>
            <a:r>
              <a:rPr dirty="0" sz="2350" spc="50" b="1">
                <a:latin typeface="黑体"/>
                <a:cs typeface="黑体"/>
              </a:rPr>
              <a:t>项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25" b="1">
                <a:latin typeface="宋体"/>
                <a:cs typeface="宋体"/>
              </a:rPr>
              <a:t> &lt;</a:t>
            </a:r>
            <a:r>
              <a:rPr dirty="0" sz="2350" spc="50" b="1">
                <a:latin typeface="黑体"/>
                <a:cs typeface="黑体"/>
              </a:rPr>
              <a:t>表达式</a:t>
            </a:r>
            <a:r>
              <a:rPr dirty="0" sz="2350" spc="25" b="1">
                <a:latin typeface="宋体"/>
                <a:cs typeface="宋体"/>
              </a:rPr>
              <a:t>&gt;-&lt;</a:t>
            </a:r>
            <a:r>
              <a:rPr dirty="0" sz="2350" spc="50" b="1">
                <a:latin typeface="黑体"/>
                <a:cs typeface="黑体"/>
              </a:rPr>
              <a:t>项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项</a:t>
            </a:r>
            <a:r>
              <a:rPr dirty="0" sz="2350" spc="15" b="1">
                <a:latin typeface="宋体"/>
                <a:cs typeface="宋体"/>
              </a:rPr>
              <a:t>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项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::=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项</a:t>
            </a:r>
            <a:r>
              <a:rPr dirty="0" sz="2350" spc="25" b="1">
                <a:latin typeface="宋体"/>
                <a:cs typeface="宋体"/>
              </a:rPr>
              <a:t>&gt;*&lt;</a:t>
            </a:r>
            <a:r>
              <a:rPr dirty="0" sz="2350" spc="50" b="1">
                <a:latin typeface="黑体"/>
                <a:cs typeface="黑体"/>
              </a:rPr>
              <a:t>因子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项</a:t>
            </a:r>
            <a:r>
              <a:rPr dirty="0" sz="2350" spc="25" b="1">
                <a:latin typeface="宋体"/>
                <a:cs typeface="宋体"/>
              </a:rPr>
              <a:t>&gt;/&lt;</a:t>
            </a:r>
            <a:r>
              <a:rPr dirty="0" sz="2350" spc="50" b="1">
                <a:latin typeface="黑体"/>
                <a:cs typeface="黑体"/>
              </a:rPr>
              <a:t>因子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因子</a:t>
            </a:r>
            <a:r>
              <a:rPr dirty="0" sz="2350" spc="15" b="1">
                <a:latin typeface="宋体"/>
                <a:cs typeface="宋体"/>
              </a:rPr>
              <a:t>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sz="2350" spc="25" b="1">
                <a:latin typeface="宋体"/>
                <a:cs typeface="宋体"/>
              </a:rPr>
              <a:t>&lt;</a:t>
            </a:r>
            <a:r>
              <a:rPr dirty="0" sz="2350" spc="50" b="1">
                <a:latin typeface="黑体"/>
                <a:cs typeface="黑体"/>
              </a:rPr>
              <a:t>因子</a:t>
            </a:r>
            <a:r>
              <a:rPr dirty="0" sz="2350" spc="15" b="1">
                <a:latin typeface="宋体"/>
                <a:cs typeface="宋体"/>
              </a:rPr>
              <a:t>&gt;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::=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(&lt;</a:t>
            </a:r>
            <a:r>
              <a:rPr dirty="0" sz="2350" spc="50" b="1">
                <a:latin typeface="黑体"/>
                <a:cs typeface="黑体"/>
              </a:rPr>
              <a:t>表达式</a:t>
            </a:r>
            <a:r>
              <a:rPr dirty="0" sz="2350" spc="20" b="1">
                <a:latin typeface="宋体"/>
                <a:cs typeface="宋体"/>
              </a:rPr>
              <a:t>&gt;)</a:t>
            </a:r>
            <a:r>
              <a:rPr dirty="0" sz="2350" spc="4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i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35826"/>
            <a:ext cx="636587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50">
                <a:solidFill>
                  <a:srgbClr val="FF3300"/>
                </a:solidFill>
              </a:rPr>
              <a:t>BNF</a:t>
            </a:r>
            <a:r>
              <a:rPr dirty="0" sz="3100" spc="50">
                <a:solidFill>
                  <a:srgbClr val="FF3300"/>
                </a:solidFill>
                <a:latin typeface="黑体"/>
                <a:cs typeface="黑体"/>
              </a:rPr>
              <a:t>（</a:t>
            </a:r>
            <a:r>
              <a:rPr dirty="0" sz="3100" spc="50">
                <a:solidFill>
                  <a:srgbClr val="FF3300"/>
                </a:solidFill>
              </a:rPr>
              <a:t>Backus-Normal</a:t>
            </a:r>
            <a:r>
              <a:rPr dirty="0" sz="3100" spc="-10">
                <a:solidFill>
                  <a:srgbClr val="FF3300"/>
                </a:solidFill>
              </a:rPr>
              <a:t> </a:t>
            </a:r>
            <a:r>
              <a:rPr dirty="0" sz="3100" spc="55">
                <a:solidFill>
                  <a:srgbClr val="FF3300"/>
                </a:solidFill>
              </a:rPr>
              <a:t>Form</a:t>
            </a:r>
            <a:r>
              <a:rPr dirty="0" sz="3100" spc="55">
                <a:solidFill>
                  <a:srgbClr val="FF3300"/>
                </a:solidFill>
                <a:latin typeface="黑体"/>
                <a:cs typeface="黑体"/>
              </a:rPr>
              <a:t>）</a:t>
            </a: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表示法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6586"/>
            <a:ext cx="27787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文法书写约定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954598"/>
            <a:ext cx="7830820" cy="499491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终结符号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次序靠前的小写字母，如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宋体"/>
                <a:cs typeface="宋体"/>
              </a:rPr>
              <a:t>c</a:t>
            </a:r>
            <a:endParaRPr baseline="1182" sz="35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运算符号，如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宋体"/>
                <a:cs typeface="宋体"/>
              </a:rPr>
              <a:t>+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*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宋体"/>
                <a:cs typeface="宋体"/>
              </a:rPr>
              <a:t>/</a:t>
            </a:r>
            <a:endParaRPr baseline="1182" sz="35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各种标点符号，如：括号、逗号、冒号、等于号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数字</a:t>
            </a:r>
            <a:r>
              <a:rPr dirty="0" baseline="1182" sz="3525" spc="37" b="1">
                <a:latin typeface="宋体"/>
                <a:cs typeface="宋体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宋体"/>
                <a:cs typeface="宋体"/>
              </a:rPr>
              <a:t>9</a:t>
            </a:r>
            <a:endParaRPr baseline="1182" sz="35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黑体字符串，如</a:t>
            </a:r>
            <a:r>
              <a:rPr dirty="0" baseline="1182" sz="3525" spc="44" b="1">
                <a:latin typeface="黑体"/>
                <a:cs typeface="黑体"/>
              </a:rPr>
              <a:t>：</a:t>
            </a:r>
            <a:r>
              <a:rPr dirty="0" baseline="1182" sz="3525" spc="44" b="1">
                <a:latin typeface="宋体"/>
                <a:cs typeface="宋体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begin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if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then</a:t>
            </a:r>
            <a:endParaRPr baseline="1182" sz="3525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240CB4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非终结符号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次序靠前的大写字母，如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宋体"/>
                <a:cs typeface="宋体"/>
              </a:rPr>
              <a:t>C</a:t>
            </a:r>
            <a:endParaRPr baseline="1182" sz="3525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大写字母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常用作文法的开始符号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小写的斜体符号串，如</a:t>
            </a:r>
            <a:r>
              <a:rPr dirty="0" baseline="1182" sz="3525" spc="-15" b="1">
                <a:latin typeface="黑体"/>
                <a:cs typeface="黑体"/>
              </a:rPr>
              <a:t>：</a:t>
            </a:r>
            <a:r>
              <a:rPr dirty="0" baseline="1133" sz="3675" spc="-15" b="1" i="1">
                <a:latin typeface="宋体"/>
                <a:cs typeface="宋体"/>
              </a:rPr>
              <a:t>expr</a:t>
            </a:r>
            <a:r>
              <a:rPr dirty="0" baseline="1182" sz="3525" spc="89" b="1">
                <a:latin typeface="黑体"/>
                <a:cs typeface="黑体"/>
              </a:rPr>
              <a:t>、</a:t>
            </a:r>
            <a:r>
              <a:rPr dirty="0" baseline="1133" sz="3675" spc="-44" b="1" i="1">
                <a:latin typeface="宋体"/>
                <a:cs typeface="宋体"/>
              </a:rPr>
              <a:t>term</a:t>
            </a:r>
            <a:r>
              <a:rPr dirty="0" baseline="1182" sz="3525" spc="89" b="1">
                <a:latin typeface="黑体"/>
                <a:cs typeface="黑体"/>
              </a:rPr>
              <a:t>、</a:t>
            </a:r>
            <a:r>
              <a:rPr dirty="0" baseline="1133" sz="3675" spc="-44" b="1" i="1">
                <a:latin typeface="宋体"/>
                <a:cs typeface="宋体"/>
              </a:rPr>
              <a:t>factor</a:t>
            </a:r>
            <a:r>
              <a:rPr dirty="0" baseline="1182" sz="3525" spc="89" b="1">
                <a:latin typeface="黑体"/>
                <a:cs typeface="黑体"/>
              </a:rPr>
              <a:t>、</a:t>
            </a:r>
            <a:r>
              <a:rPr dirty="0" baseline="1133" sz="3675" spc="-37" b="1" i="1">
                <a:latin typeface="宋体"/>
                <a:cs typeface="宋体"/>
              </a:rPr>
              <a:t>stmt</a:t>
            </a:r>
            <a:endParaRPr baseline="1133" sz="3675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967297"/>
            <a:ext cx="8227059" cy="50457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文法符号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次序靠后的大写字母，如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宋体"/>
                <a:cs typeface="宋体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宋体"/>
                <a:cs typeface="宋体"/>
              </a:rPr>
              <a:t>Z</a:t>
            </a:r>
            <a:endParaRPr baseline="1182" sz="3525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buClr>
                <a:srgbClr val="240CB4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终结符号串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434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次序靠后的小写字母，如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宋体"/>
                <a:cs typeface="宋体"/>
              </a:rPr>
              <a:t>u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宋体"/>
                <a:cs typeface="宋体"/>
              </a:rPr>
              <a:t>v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>
                <a:latin typeface="宋体"/>
                <a:cs typeface="宋体"/>
              </a:rPr>
              <a:t>z</a:t>
            </a:r>
            <a:endParaRPr baseline="1182" sz="3525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40CB4"/>
              </a:buClr>
              <a:buFont typeface="Wingdings"/>
              <a:buChar char="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文法符号串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小写的希腊字母，如</a:t>
            </a:r>
            <a:r>
              <a:rPr dirty="0" baseline="1182" sz="3525" spc="52" b="1">
                <a:latin typeface="黑体"/>
                <a:cs typeface="黑体"/>
              </a:rPr>
              <a:t>：</a:t>
            </a:r>
            <a:r>
              <a:rPr dirty="0" baseline="1182" sz="3525" spc="52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22" b="1" i="1">
                <a:latin typeface="Symbol"/>
                <a:cs typeface="Symbol"/>
              </a:rPr>
              <a:t>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0" b="1" i="1">
                <a:latin typeface="Symbol"/>
                <a:cs typeface="Symbol"/>
              </a:rPr>
              <a:t></a:t>
            </a:r>
            <a:endParaRPr baseline="1182" sz="3525">
              <a:latin typeface="Symbol"/>
              <a:cs typeface="Symbo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40CB4"/>
              </a:buClr>
              <a:buFont typeface="Wingdings"/>
              <a:buChar char=""/>
            </a:pP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299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可以直接用产生式的集合代替四元组来描述文法，  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第一个产生式的左部符号是文法的开始符号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16586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文法书写约定（续）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四、推导和短语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98680"/>
            <a:ext cx="8447405" cy="4021454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>
                <a:latin typeface="黑体"/>
                <a:cs typeface="黑体"/>
              </a:rPr>
              <a:t>例：</a:t>
            </a:r>
            <a:r>
              <a:rPr dirty="0" baseline="1010" sz="4125" spc="67" b="1">
                <a:latin typeface="黑体"/>
                <a:cs typeface="黑体"/>
              </a:rPr>
              <a:t>考虑简单算术表达式的文法</a:t>
            </a:r>
            <a:r>
              <a:rPr dirty="0" baseline="1010" sz="4125" spc="44" b="1">
                <a:latin typeface="宋体"/>
                <a:cs typeface="宋体"/>
              </a:rPr>
              <a:t>G</a:t>
            </a:r>
            <a:r>
              <a:rPr dirty="0" baseline="1010" sz="4125" spc="44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1082675">
              <a:lnSpc>
                <a:spcPct val="100000"/>
              </a:lnSpc>
              <a:spcBef>
                <a:spcPts val="445"/>
              </a:spcBef>
            </a:pPr>
            <a:r>
              <a:rPr dirty="0" sz="2350" spc="30" b="1">
                <a:latin typeface="宋体"/>
                <a:cs typeface="宋体"/>
              </a:rPr>
              <a:t>G=({+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*</a:t>
            </a:r>
            <a:r>
              <a:rPr dirty="0" sz="2350" spc="30" b="1">
                <a:latin typeface="黑体"/>
                <a:cs typeface="黑体"/>
              </a:rPr>
              <a:t>，（，），</a:t>
            </a:r>
            <a:r>
              <a:rPr dirty="0" sz="2350" spc="30" b="1">
                <a:latin typeface="宋体"/>
                <a:cs typeface="宋体"/>
              </a:rPr>
              <a:t>i},{E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T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F},E,</a:t>
            </a:r>
            <a:r>
              <a:rPr dirty="0" sz="2350" spc="30" b="1" i="1">
                <a:latin typeface="Symbol"/>
                <a:cs typeface="Symbol"/>
              </a:rPr>
              <a:t></a:t>
            </a:r>
            <a:r>
              <a:rPr dirty="0" sz="2350" spc="3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algn="just" marL="1698625" marR="4718050" indent="-615950">
              <a:lnSpc>
                <a:spcPct val="122600"/>
              </a:lnSpc>
              <a:spcBef>
                <a:spcPts val="45"/>
              </a:spcBef>
            </a:pPr>
            <a:r>
              <a:rPr dirty="0" sz="2350" spc="30" b="1" i="1">
                <a:latin typeface="Symbol"/>
                <a:cs typeface="Symbol"/>
              </a:rPr>
              <a:t></a:t>
            </a:r>
            <a:r>
              <a:rPr dirty="0" sz="2350" spc="30" b="1">
                <a:latin typeface="黑体"/>
                <a:cs typeface="黑体"/>
              </a:rPr>
              <a:t>： </a:t>
            </a:r>
            <a:r>
              <a:rPr dirty="0" sz="2350" spc="35" b="1">
                <a:latin typeface="宋体"/>
                <a:cs typeface="宋体"/>
              </a:rPr>
              <a:t>E</a:t>
            </a:r>
            <a:r>
              <a:rPr dirty="0" sz="2350" spc="35" b="1" i="1">
                <a:latin typeface="Symbol"/>
                <a:cs typeface="Symbol"/>
              </a:rPr>
              <a:t></a:t>
            </a:r>
            <a:r>
              <a:rPr dirty="0" sz="2350" spc="35" b="1" i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宋体"/>
                <a:cs typeface="宋体"/>
              </a:rPr>
              <a:t>E + T | T  </a:t>
            </a:r>
            <a:r>
              <a:rPr dirty="0" sz="2350" spc="35" b="1">
                <a:latin typeface="宋体"/>
                <a:cs typeface="宋体"/>
              </a:rPr>
              <a:t>T</a:t>
            </a:r>
            <a:r>
              <a:rPr dirty="0" sz="2350" spc="35" b="1" i="1">
                <a:latin typeface="Symbol"/>
                <a:cs typeface="Symbol"/>
              </a:rPr>
              <a:t></a:t>
            </a:r>
            <a:r>
              <a:rPr dirty="0" sz="2350" spc="35" b="1" i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宋体"/>
                <a:cs typeface="宋体"/>
              </a:rPr>
              <a:t>T * F | F  </a:t>
            </a:r>
            <a:r>
              <a:rPr dirty="0" sz="2350" spc="35" b="1">
                <a:latin typeface="宋体"/>
                <a:cs typeface="宋体"/>
              </a:rPr>
              <a:t>F</a:t>
            </a:r>
            <a:r>
              <a:rPr dirty="0" sz="2350" spc="35" b="1" i="1">
                <a:latin typeface="Symbol"/>
                <a:cs typeface="Symbol"/>
              </a:rPr>
              <a:t></a:t>
            </a:r>
            <a:r>
              <a:rPr dirty="0" sz="2350" spc="35" b="1">
                <a:latin typeface="黑体"/>
                <a:cs typeface="黑体"/>
              </a:rPr>
              <a:t>（</a:t>
            </a:r>
            <a:r>
              <a:rPr dirty="0" sz="2350" spc="35" b="1">
                <a:latin typeface="宋体"/>
                <a:cs typeface="宋体"/>
              </a:rPr>
              <a:t>E</a:t>
            </a:r>
            <a:r>
              <a:rPr dirty="0" sz="2350" spc="35" b="1">
                <a:latin typeface="黑体"/>
                <a:cs typeface="黑体"/>
              </a:rPr>
              <a:t>）</a:t>
            </a:r>
            <a:r>
              <a:rPr dirty="0" sz="2350" spc="35" b="1">
                <a:latin typeface="宋体"/>
                <a:cs typeface="宋体"/>
              </a:rPr>
              <a:t>|</a:t>
            </a:r>
            <a:r>
              <a:rPr dirty="0" sz="2350" spc="1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i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文法所产生的语言</a:t>
            </a:r>
            <a:endParaRPr baseline="1010" sz="4125">
              <a:latin typeface="黑体"/>
              <a:cs typeface="黑体"/>
            </a:endParaRPr>
          </a:p>
          <a:p>
            <a:pPr marL="755650" marR="5080" indent="19050">
              <a:lnSpc>
                <a:spcPct val="103000"/>
              </a:lnSpc>
              <a:spcBef>
                <a:spcPts val="489"/>
              </a:spcBef>
            </a:pPr>
            <a:r>
              <a:rPr dirty="0" sz="2350" spc="50" b="1">
                <a:latin typeface="黑体"/>
                <a:cs typeface="黑体"/>
              </a:rPr>
              <a:t>从文法的开始符号出发，反复连续使用产生式对非终结符 </a:t>
            </a:r>
            <a:r>
              <a:rPr dirty="0" sz="2350" spc="50" b="1">
                <a:latin typeface="黑体"/>
                <a:cs typeface="黑体"/>
              </a:rPr>
              <a:t>号进行替换和展开，就可以得到该文法定义的语言。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推导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55974"/>
            <a:ext cx="8562975" cy="45999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302895">
              <a:lnSpc>
                <a:spcPts val="3290"/>
              </a:lnSpc>
              <a:spcBef>
                <a:spcPts val="210"/>
              </a:spcBef>
              <a:tabLst>
                <a:tab pos="1980564" algn="l"/>
                <a:tab pos="2758440" algn="l"/>
                <a:tab pos="3288665" algn="l"/>
              </a:tabLst>
            </a:pPr>
            <a:r>
              <a:rPr dirty="0" sz="2750" spc="45" b="1">
                <a:latin typeface="黑体"/>
                <a:cs typeface="黑体"/>
              </a:rPr>
              <a:t>假定</a:t>
            </a:r>
            <a:r>
              <a:rPr dirty="0" sz="2750" spc="25" b="1">
                <a:latin typeface="宋体"/>
                <a:cs typeface="宋体"/>
              </a:rPr>
              <a:t>A</a:t>
            </a:r>
            <a:r>
              <a:rPr dirty="0" sz="2750" spc="25" b="1" i="1">
                <a:latin typeface="Symbol"/>
                <a:cs typeface="Symbol"/>
              </a:rPr>
              <a:t></a:t>
            </a:r>
            <a:r>
              <a:rPr dirty="0" sz="2750" spc="45" b="1">
                <a:latin typeface="黑体"/>
                <a:cs typeface="黑体"/>
              </a:rPr>
              <a:t>是一个产生式</a:t>
            </a:r>
            <a:r>
              <a:rPr dirty="0" sz="2750" spc="35" b="1">
                <a:latin typeface="黑体"/>
                <a:cs typeface="黑体"/>
              </a:rPr>
              <a:t>，</a:t>
            </a:r>
            <a:r>
              <a:rPr dirty="0" sz="2750" spc="35" b="1" i="1">
                <a:latin typeface="Symbol"/>
                <a:cs typeface="Symbol"/>
              </a:rPr>
              <a:t></a:t>
            </a:r>
            <a:r>
              <a:rPr dirty="0" sz="2750" spc="45" b="1">
                <a:latin typeface="黑体"/>
                <a:cs typeface="黑体"/>
              </a:rPr>
              <a:t>和</a:t>
            </a:r>
            <a:r>
              <a:rPr dirty="0" sz="2750" spc="25" b="1" i="1">
                <a:latin typeface="Symbol"/>
                <a:cs typeface="Symbol"/>
              </a:rPr>
              <a:t></a:t>
            </a:r>
            <a:r>
              <a:rPr dirty="0" sz="2750" spc="45" b="1">
                <a:latin typeface="黑体"/>
                <a:cs typeface="黑体"/>
              </a:rPr>
              <a:t>是任意的文法符号串，  则有</a:t>
            </a:r>
            <a:r>
              <a:rPr dirty="0" sz="2750" spc="35" b="1">
                <a:latin typeface="黑体"/>
                <a:cs typeface="黑体"/>
              </a:rPr>
              <a:t>：	</a:t>
            </a:r>
            <a:r>
              <a:rPr dirty="0" sz="2750" spc="25" b="1" i="1">
                <a:latin typeface="Symbol"/>
                <a:cs typeface="Symbol"/>
              </a:rPr>
              <a:t></a:t>
            </a:r>
            <a:r>
              <a:rPr dirty="0" sz="2750" spc="25" b="1">
                <a:latin typeface="宋体"/>
                <a:cs typeface="宋体"/>
              </a:rPr>
              <a:t>A</a:t>
            </a:r>
            <a:r>
              <a:rPr dirty="0" sz="2750" spc="25" b="1" i="1">
                <a:latin typeface="Symbol"/>
                <a:cs typeface="Symbol"/>
              </a:rPr>
              <a:t></a:t>
            </a:r>
            <a:r>
              <a:rPr dirty="0" sz="2750" spc="25">
                <a:latin typeface="Times New Roman"/>
                <a:cs typeface="Times New Roman"/>
              </a:rPr>
              <a:t>	</a:t>
            </a:r>
            <a:r>
              <a:rPr dirty="0" sz="2750" spc="45" b="1" i="1">
                <a:latin typeface="Symbol"/>
                <a:cs typeface="Symbol"/>
              </a:rPr>
              <a:t></a:t>
            </a:r>
            <a:r>
              <a:rPr dirty="0" sz="2750" spc="45">
                <a:latin typeface="Times New Roman"/>
                <a:cs typeface="Times New Roman"/>
              </a:rPr>
              <a:t>	</a:t>
            </a:r>
            <a:r>
              <a:rPr dirty="0" sz="2750" spc="20" b="1" i="1">
                <a:latin typeface="Symbol"/>
                <a:cs typeface="Symbol"/>
              </a:rPr>
              <a:t></a:t>
            </a:r>
            <a:endParaRPr sz="2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0000FF"/>
              </a:buClr>
              <a:buSzPct val="71428"/>
              <a:buFont typeface="Arial"/>
              <a:buChar char="■"/>
              <a:tabLst>
                <a:tab pos="380365" algn="l"/>
                <a:tab pos="381000" algn="l"/>
                <a:tab pos="1266190" algn="l"/>
              </a:tabLst>
            </a:pPr>
            <a:r>
              <a:rPr dirty="0" sz="2800" spc="10" b="1">
                <a:latin typeface="Times New Roman"/>
                <a:cs typeface="Times New Roman"/>
              </a:rPr>
              <a:t>“</a:t>
            </a:r>
            <a:r>
              <a:rPr dirty="0" baseline="1010" sz="4125" spc="15" b="1" i="1">
                <a:latin typeface="Symbol"/>
                <a:cs typeface="Symbol"/>
              </a:rPr>
              <a:t></a:t>
            </a:r>
            <a:r>
              <a:rPr dirty="0" sz="2800" spc="10" b="1">
                <a:latin typeface="Times New Roman"/>
                <a:cs typeface="Times New Roman"/>
              </a:rPr>
              <a:t>”	</a:t>
            </a:r>
            <a:r>
              <a:rPr dirty="0" baseline="1010" sz="4125" spc="67" b="1">
                <a:latin typeface="黑体"/>
                <a:cs typeface="黑体"/>
              </a:rPr>
              <a:t>表</a:t>
            </a:r>
            <a:r>
              <a:rPr dirty="0" baseline="1010" sz="4125" spc="52" b="1">
                <a:latin typeface="黑体"/>
                <a:cs typeface="黑体"/>
              </a:rPr>
              <a:t>示</a:t>
            </a:r>
            <a:r>
              <a:rPr dirty="0" baseline="1010" sz="4125" spc="44" b="1">
                <a:latin typeface="黑体"/>
                <a:cs typeface="黑体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“一步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推导</a:t>
            </a:r>
            <a:r>
              <a:rPr dirty="0" baseline="1010" sz="4125" spc="52" b="1">
                <a:latin typeface="黑体"/>
                <a:cs typeface="黑体"/>
              </a:rPr>
              <a:t>”</a:t>
            </a:r>
            <a:endParaRPr baseline="1010" sz="4125">
              <a:latin typeface="黑体"/>
              <a:cs typeface="黑体"/>
            </a:endParaRPr>
          </a:p>
          <a:p>
            <a:pPr marL="584200" marR="5080">
              <a:lnSpc>
                <a:spcPts val="2780"/>
              </a:lnSpc>
              <a:spcBef>
                <a:spcPts val="880"/>
              </a:spcBef>
            </a:pPr>
            <a:r>
              <a:rPr dirty="0" sz="2350" spc="50" b="1">
                <a:latin typeface="黑体"/>
                <a:cs typeface="黑体"/>
              </a:rPr>
              <a:t>即利用产生式对左边符号串中的一个非终结符号进行替换， </a:t>
            </a:r>
            <a:r>
              <a:rPr dirty="0" sz="2350" spc="50" b="1">
                <a:latin typeface="黑体"/>
                <a:cs typeface="黑体"/>
              </a:rPr>
              <a:t>得到右边的符号串。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15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称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 i="1">
                <a:latin typeface="Symbol"/>
                <a:cs typeface="Symbol"/>
              </a:rPr>
              <a:t>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直接推导出</a:t>
            </a:r>
            <a:r>
              <a:rPr dirty="0" baseline="1010" sz="4125" spc="30" b="1" i="1">
                <a:latin typeface="Symbol"/>
                <a:cs typeface="Symbol"/>
              </a:rPr>
              <a:t></a:t>
            </a:r>
            <a:endParaRPr baseline="1010" sz="4125">
              <a:latin typeface="Symbol"/>
              <a:cs typeface="Symbol"/>
            </a:endParaRPr>
          </a:p>
          <a:p>
            <a:pPr marL="381000" indent="-3683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也可以说</a:t>
            </a:r>
            <a:r>
              <a:rPr dirty="0" baseline="1010" sz="4125" spc="30" b="1" i="1">
                <a:latin typeface="Symbol"/>
                <a:cs typeface="Symbol"/>
              </a:rPr>
              <a:t></a:t>
            </a:r>
            <a:r>
              <a:rPr dirty="0" baseline="1010" sz="4125" spc="67" b="1">
                <a:latin typeface="黑体"/>
                <a:cs typeface="黑体"/>
              </a:rPr>
              <a:t>是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 i="1">
                <a:latin typeface="Symbol"/>
                <a:cs typeface="Symbol"/>
              </a:rPr>
              <a:t>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直接推导</a:t>
            </a:r>
            <a:endParaRPr baseline="1010" sz="4125">
              <a:latin typeface="黑体"/>
              <a:cs typeface="黑体"/>
            </a:endParaRPr>
          </a:p>
          <a:p>
            <a:pPr marL="381000" indent="-3683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或说</a:t>
            </a:r>
            <a:r>
              <a:rPr dirty="0" baseline="1010" sz="4125" spc="30" b="1" i="1">
                <a:latin typeface="Symbol"/>
                <a:cs typeface="Symbol"/>
              </a:rPr>
              <a:t>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直接归约</a:t>
            </a:r>
            <a:r>
              <a:rPr dirty="0" baseline="1010" sz="4125" spc="67" b="1">
                <a:latin typeface="黑体"/>
                <a:cs typeface="黑体"/>
              </a:rPr>
              <a:t>到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 i="1">
                <a:latin typeface="Symbol"/>
                <a:cs typeface="Symbol"/>
              </a:rPr>
              <a:t></a:t>
            </a:r>
            <a:endParaRPr baseline="1010" sz="41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14" y="2333454"/>
            <a:ext cx="61563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从文法开始符号</a:t>
            </a:r>
            <a:r>
              <a:rPr dirty="0" sz="2350" spc="25" b="1">
                <a:latin typeface="宋体"/>
                <a:cs typeface="宋体"/>
              </a:rPr>
              <a:t>E</a:t>
            </a:r>
            <a:r>
              <a:rPr dirty="0" sz="2350" spc="50" b="1">
                <a:latin typeface="黑体"/>
                <a:cs typeface="黑体"/>
              </a:rPr>
              <a:t>推导出符号串</a:t>
            </a:r>
            <a:r>
              <a:rPr dirty="0" sz="2350" spc="25" b="1">
                <a:latin typeface="宋体"/>
                <a:cs typeface="宋体"/>
              </a:rPr>
              <a:t>i+i</a:t>
            </a:r>
            <a:r>
              <a:rPr dirty="0" sz="2350" spc="50" b="1">
                <a:latin typeface="黑体"/>
                <a:cs typeface="黑体"/>
              </a:rPr>
              <a:t>的详细过程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7579" y="679195"/>
            <a:ext cx="457200" cy="417195"/>
          </a:xfrm>
          <a:prstGeom prst="rect">
            <a:avLst/>
          </a:prstGeom>
        </p:spPr>
        <p:txBody>
          <a:bodyPr wrap="square" lIns="0" tIns="1143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spc="-10" b="1">
                <a:latin typeface="Times New Roman"/>
                <a:cs typeface="Times New Roman"/>
              </a:rPr>
              <a:t>*</a:t>
            </a:r>
            <a:r>
              <a:rPr dirty="0" baseline="1010" sz="4125" b="1" i="1">
                <a:latin typeface="Symbol"/>
                <a:cs typeface="Symbol"/>
              </a:rPr>
              <a:t></a:t>
            </a:r>
            <a:endParaRPr baseline="1010" sz="41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855" y="1797811"/>
            <a:ext cx="457200" cy="419734"/>
          </a:xfrm>
          <a:prstGeom prst="rect">
            <a:avLst/>
          </a:prstGeom>
        </p:spPr>
        <p:txBody>
          <a:bodyPr wrap="square" lIns="0" tIns="1143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spc="15" b="1">
                <a:latin typeface="Times New Roman"/>
                <a:cs typeface="Times New Roman"/>
              </a:rPr>
              <a:t>*</a:t>
            </a:r>
            <a:r>
              <a:rPr dirty="0" baseline="1010" sz="4125" b="1" i="1">
                <a:latin typeface="Symbol"/>
                <a:cs typeface="Symbol"/>
              </a:rPr>
              <a:t></a:t>
            </a:r>
            <a:endParaRPr baseline="1010" sz="4125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0439" y="35447"/>
            <a:ext cx="6274435" cy="22256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400" marR="230504">
              <a:lnSpc>
                <a:spcPct val="122600"/>
              </a:lnSpc>
              <a:spcBef>
                <a:spcPts val="120"/>
              </a:spcBef>
              <a:tabLst>
                <a:tab pos="4744720" algn="l"/>
              </a:tabLst>
            </a:pPr>
            <a:r>
              <a:rPr dirty="0" baseline="1010" sz="4125" spc="67">
                <a:latin typeface="黑体"/>
                <a:cs typeface="黑体"/>
              </a:rPr>
              <a:t>如果有直接推导序列：</a:t>
            </a:r>
            <a:r>
              <a:rPr dirty="0" baseline="1010" sz="4125" spc="37" i="1">
                <a:latin typeface="Symbol"/>
                <a:cs typeface="Symbol"/>
              </a:rPr>
              <a:t></a:t>
            </a:r>
            <a:r>
              <a:rPr dirty="0" baseline="-18018" sz="2775">
                <a:latin typeface="黑体"/>
                <a:cs typeface="黑体"/>
              </a:rPr>
              <a:t>1</a:t>
            </a:r>
            <a:r>
              <a:rPr dirty="0" baseline="1010" sz="4125" spc="60" i="1">
                <a:latin typeface="Symbol"/>
                <a:cs typeface="Symbol"/>
              </a:rPr>
              <a:t></a:t>
            </a:r>
            <a:r>
              <a:rPr dirty="0" baseline="1010" sz="4125" spc="37" i="1">
                <a:latin typeface="Symbol"/>
                <a:cs typeface="Symbol"/>
              </a:rPr>
              <a:t></a:t>
            </a:r>
            <a:r>
              <a:rPr dirty="0" baseline="-18018" sz="2775">
                <a:latin typeface="黑体"/>
                <a:cs typeface="黑体"/>
              </a:rPr>
              <a:t>2</a:t>
            </a:r>
            <a:r>
              <a:rPr dirty="0" baseline="1010" sz="4125" spc="60" i="1">
                <a:latin typeface="Symbol"/>
                <a:cs typeface="Symbol"/>
              </a:rPr>
              <a:t></a:t>
            </a:r>
            <a:r>
              <a:rPr dirty="0" sz="2800">
                <a:latin typeface="Times New Roman"/>
                <a:cs typeface="Times New Roman"/>
              </a:rPr>
              <a:t>…</a:t>
            </a:r>
            <a:r>
              <a:rPr dirty="0" baseline="1010" sz="4125" spc="60" i="1">
                <a:latin typeface="Symbol"/>
                <a:cs typeface="Symbol"/>
              </a:rPr>
              <a:t></a:t>
            </a:r>
            <a:r>
              <a:rPr dirty="0" baseline="1010" sz="4125" spc="37" i="1">
                <a:latin typeface="Symbol"/>
                <a:cs typeface="Symbol"/>
              </a:rPr>
              <a:t></a:t>
            </a:r>
            <a:r>
              <a:rPr dirty="0" baseline="-18018" sz="2775" spc="22">
                <a:latin typeface="黑体"/>
                <a:cs typeface="黑体"/>
              </a:rPr>
              <a:t>n </a:t>
            </a:r>
            <a:r>
              <a:rPr dirty="0" sz="2750" spc="45">
                <a:latin typeface="黑体"/>
                <a:cs typeface="黑体"/>
              </a:rPr>
              <a:t>则说</a:t>
            </a:r>
            <a:r>
              <a:rPr dirty="0" sz="2750" spc="10" i="1">
                <a:latin typeface="Symbol"/>
                <a:cs typeface="Symbol"/>
              </a:rPr>
              <a:t></a:t>
            </a:r>
            <a:r>
              <a:rPr dirty="0" baseline="-18018" sz="2775" spc="15">
                <a:latin typeface="黑体"/>
                <a:cs typeface="黑体"/>
              </a:rPr>
              <a:t>1</a:t>
            </a:r>
            <a:r>
              <a:rPr dirty="0" sz="2750" spc="45">
                <a:latin typeface="黑体"/>
                <a:cs typeface="黑体"/>
              </a:rPr>
              <a:t>推导出</a:t>
            </a:r>
            <a:r>
              <a:rPr dirty="0" sz="2750" spc="15" i="1">
                <a:latin typeface="Symbol"/>
                <a:cs typeface="Symbol"/>
              </a:rPr>
              <a:t></a:t>
            </a:r>
            <a:r>
              <a:rPr dirty="0" baseline="-18018" sz="2775" spc="22">
                <a:latin typeface="黑体"/>
                <a:cs typeface="黑体"/>
              </a:rPr>
              <a:t>n，</a:t>
            </a:r>
            <a:r>
              <a:rPr dirty="0" sz="2750" spc="45">
                <a:latin typeface="黑体"/>
                <a:cs typeface="黑体"/>
              </a:rPr>
              <a:t>记作</a:t>
            </a:r>
            <a:r>
              <a:rPr dirty="0" sz="2750" spc="30">
                <a:latin typeface="黑体"/>
                <a:cs typeface="黑体"/>
              </a:rPr>
              <a:t>：</a:t>
            </a:r>
            <a:r>
              <a:rPr dirty="0" sz="2750" spc="30" i="1">
                <a:latin typeface="Symbol"/>
                <a:cs typeface="Symbol"/>
              </a:rPr>
              <a:t></a:t>
            </a:r>
            <a:r>
              <a:rPr dirty="0" baseline="-18018" sz="2775" spc="44">
                <a:latin typeface="黑体"/>
                <a:cs typeface="黑体"/>
              </a:rPr>
              <a:t>1	</a:t>
            </a:r>
            <a:r>
              <a:rPr dirty="0" sz="2750" spc="20" i="1">
                <a:latin typeface="Symbol"/>
                <a:cs typeface="Symbol"/>
              </a:rPr>
              <a:t></a:t>
            </a:r>
            <a:r>
              <a:rPr dirty="0" baseline="-18018" sz="2775" spc="30">
                <a:latin typeface="黑体"/>
                <a:cs typeface="黑体"/>
              </a:rPr>
              <a:t>n</a:t>
            </a:r>
            <a:endParaRPr baseline="-18018" sz="2775">
              <a:latin typeface="黑体"/>
              <a:cs typeface="黑体"/>
            </a:endParaRPr>
          </a:p>
          <a:p>
            <a:pPr marL="177800" marR="17780" indent="-152400">
              <a:lnSpc>
                <a:spcPct val="133800"/>
              </a:lnSpc>
              <a:spcBef>
                <a:spcPts val="290"/>
              </a:spcBef>
              <a:tabLst>
                <a:tab pos="1072515" algn="l"/>
              </a:tabLst>
            </a:pPr>
            <a:r>
              <a:rPr dirty="0" sz="2750" spc="45">
                <a:latin typeface="黑体"/>
                <a:cs typeface="黑体"/>
              </a:rPr>
              <a:t>称这个序列是从</a:t>
            </a:r>
            <a:r>
              <a:rPr dirty="0" sz="2750" spc="10" i="1">
                <a:latin typeface="Symbol"/>
                <a:cs typeface="Symbol"/>
              </a:rPr>
              <a:t></a:t>
            </a:r>
            <a:r>
              <a:rPr dirty="0" baseline="-18018" sz="2775" spc="15">
                <a:latin typeface="黑体"/>
                <a:cs typeface="黑体"/>
              </a:rPr>
              <a:t>1</a:t>
            </a:r>
            <a:r>
              <a:rPr dirty="0" sz="2750" spc="45">
                <a:latin typeface="黑体"/>
                <a:cs typeface="黑体"/>
              </a:rPr>
              <a:t>到</a:t>
            </a:r>
            <a:r>
              <a:rPr dirty="0" sz="2750" spc="10" i="1">
                <a:latin typeface="Symbol"/>
                <a:cs typeface="Symbol"/>
              </a:rPr>
              <a:t></a:t>
            </a:r>
            <a:r>
              <a:rPr dirty="0" baseline="-18018" sz="2775" spc="15">
                <a:latin typeface="黑体"/>
                <a:cs typeface="黑体"/>
              </a:rPr>
              <a:t>n</a:t>
            </a:r>
            <a:r>
              <a:rPr dirty="0" sz="2750" spc="45">
                <a:latin typeface="黑体"/>
                <a:cs typeface="黑体"/>
              </a:rPr>
              <a:t>的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长度为</a:t>
            </a:r>
            <a:r>
              <a:rPr dirty="0" sz="2750" spc="20">
                <a:solidFill>
                  <a:srgbClr val="0000FF"/>
                </a:solidFill>
                <a:latin typeface="黑体"/>
                <a:cs typeface="黑体"/>
              </a:rPr>
              <a:t>n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的推导 </a:t>
            </a:r>
            <a:r>
              <a:rPr dirty="0" sz="2750" spc="35">
                <a:latin typeface="黑体"/>
                <a:cs typeface="黑体"/>
              </a:rPr>
              <a:t>“	</a:t>
            </a:r>
            <a:r>
              <a:rPr dirty="0" sz="2750" spc="45">
                <a:latin typeface="黑体"/>
                <a:cs typeface="黑体"/>
              </a:rPr>
              <a:t>”表示</a:t>
            </a:r>
            <a:r>
              <a:rPr dirty="0" sz="2750" spc="20">
                <a:latin typeface="黑体"/>
                <a:cs typeface="黑体"/>
              </a:rPr>
              <a:t>0</a:t>
            </a:r>
            <a:r>
              <a:rPr dirty="0" sz="2750" spc="45">
                <a:latin typeface="黑体"/>
                <a:cs typeface="黑体"/>
              </a:rPr>
              <a:t>步或多步推导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751137"/>
            <a:ext cx="6858000" cy="1106805"/>
          </a:xfrm>
          <a:custGeom>
            <a:avLst/>
            <a:gdLst/>
            <a:ahLst/>
            <a:cxnLst/>
            <a:rect l="l" t="t" r="r" b="b"/>
            <a:pathLst>
              <a:path w="6858000" h="1106804">
                <a:moveTo>
                  <a:pt x="0" y="0"/>
                </a:moveTo>
                <a:lnTo>
                  <a:pt x="6858000" y="0"/>
                </a:lnTo>
                <a:lnTo>
                  <a:pt x="6858000" y="1106488"/>
                </a:lnTo>
                <a:lnTo>
                  <a:pt x="0" y="11064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38237" y="2743200"/>
          <a:ext cx="6872605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762000"/>
                <a:gridCol w="838200"/>
                <a:gridCol w="1752600"/>
                <a:gridCol w="1828800"/>
              </a:tblGrid>
              <a:tr h="7620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</a:t>
                      </a:r>
                      <a:r>
                        <a:rPr dirty="0" sz="1950" spc="25" b="1">
                          <a:latin typeface="宋体"/>
                          <a:cs typeface="宋体"/>
                        </a:rPr>
                        <a:t>A</a:t>
                      </a:r>
                      <a:r>
                        <a:rPr dirty="0" sz="1950" spc="25" b="1" i="1">
                          <a:latin typeface="Symbol"/>
                          <a:cs typeface="Symbol"/>
                        </a:rPr>
                        <a:t>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5651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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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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所用产生式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从</a:t>
                      </a:r>
                      <a:r>
                        <a:rPr dirty="0" sz="1950" spc="25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950" spc="40" b="1">
                          <a:latin typeface="黑体"/>
                          <a:cs typeface="黑体"/>
                        </a:rPr>
                        <a:t>到</a:t>
                      </a:r>
                      <a:r>
                        <a:rPr dirty="0" sz="1950" spc="15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950" spc="25" b="1" i="1">
                          <a:latin typeface="Symbol"/>
                          <a:cs typeface="Symbol"/>
                        </a:rPr>
                        <a:t></a:t>
                      </a:r>
                      <a:endParaRPr sz="1950">
                        <a:latin typeface="Symbol"/>
                        <a:cs typeface="Symbol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的推导长度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599">
                <a:tc>
                  <a:txBody>
                    <a:bodyPr/>
                    <a:lstStyle/>
                    <a:p>
                      <a:pPr marL="219710">
                        <a:lnSpc>
                          <a:spcPts val="2095"/>
                        </a:lnSpc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E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ts val="2095"/>
                        </a:lnSpc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E+T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2095"/>
                        </a:lnSpc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095"/>
                        </a:lnSpc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095"/>
                        </a:lnSpc>
                      </a:pPr>
                      <a:r>
                        <a:rPr dirty="0" sz="19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9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30" b="1">
                          <a:latin typeface="宋体"/>
                          <a:cs typeface="宋体"/>
                        </a:rPr>
                        <a:t>E+T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7085">
                        <a:lnSpc>
                          <a:spcPts val="2095"/>
                        </a:lnSpc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1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E+T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T+T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9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30" b="1">
                          <a:latin typeface="宋体"/>
                          <a:cs typeface="宋体"/>
                        </a:rPr>
                        <a:t>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2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T+T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F+T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30" b="1">
                          <a:latin typeface="宋体"/>
                          <a:cs typeface="宋体"/>
                        </a:rPr>
                        <a:t>T</a:t>
                      </a:r>
                      <a:r>
                        <a:rPr dirty="0" sz="19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30" b="1">
                          <a:latin typeface="宋体"/>
                          <a:cs typeface="宋体"/>
                        </a:rPr>
                        <a:t>F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3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F+T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i+T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950" spc="30" b="1">
                          <a:latin typeface="宋体"/>
                          <a:cs typeface="宋体"/>
                        </a:rPr>
                        <a:t>F</a:t>
                      </a:r>
                      <a:r>
                        <a:rPr dirty="0" sz="19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30" b="1">
                          <a:latin typeface="宋体"/>
                          <a:cs typeface="宋体"/>
                        </a:rPr>
                        <a:t>i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4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i+T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i+F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i+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spc="30" b="1">
                          <a:latin typeface="宋体"/>
                          <a:cs typeface="宋体"/>
                        </a:rPr>
                        <a:t>T</a:t>
                      </a:r>
                      <a:r>
                        <a:rPr dirty="0" sz="19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30" b="1">
                          <a:latin typeface="宋体"/>
                          <a:cs typeface="宋体"/>
                        </a:rPr>
                        <a:t>F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5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i+F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i+i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0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10" b="1">
                          <a:latin typeface="宋体"/>
                          <a:cs typeface="宋体"/>
                        </a:rPr>
                        <a:t>i+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685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b="1" i="1">
                          <a:latin typeface="Symbol"/>
                          <a:cs typeface="Symbol"/>
                        </a:rPr>
                        <a:t>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30" b="1">
                          <a:latin typeface="宋体"/>
                          <a:cs typeface="宋体"/>
                        </a:rPr>
                        <a:t>F</a:t>
                      </a:r>
                      <a:r>
                        <a:rPr dirty="0" sz="19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30" b="1">
                          <a:latin typeface="宋体"/>
                          <a:cs typeface="宋体"/>
                        </a:rPr>
                        <a:t>i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b="1">
                          <a:latin typeface="宋体"/>
                          <a:cs typeface="宋体"/>
                        </a:rPr>
                        <a:t>6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85228" y="6116828"/>
            <a:ext cx="6272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7395" algn="l"/>
                <a:tab pos="1818639" algn="l"/>
                <a:tab pos="2890520" algn="l"/>
                <a:tab pos="3961765" algn="l"/>
              </a:tabLst>
            </a:pP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E+T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T+T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F+T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i+T </a:t>
            </a:r>
            <a:r>
              <a:rPr dirty="0" baseline="1182" sz="3525" spc="44" b="1" i="1">
                <a:latin typeface="Symbol"/>
                <a:cs typeface="Symbol"/>
              </a:rPr>
              <a:t></a:t>
            </a:r>
            <a:r>
              <a:rPr dirty="0" baseline="1182" sz="3525" spc="44" b="1">
                <a:latin typeface="宋体"/>
                <a:cs typeface="宋体"/>
              </a:rPr>
              <a:t>i+F</a:t>
            </a:r>
            <a:r>
              <a:rPr dirty="0" baseline="1182" sz="3525" spc="-22" b="1">
                <a:latin typeface="宋体"/>
                <a:cs typeface="宋体"/>
              </a:rPr>
              <a:t> </a:t>
            </a:r>
            <a:r>
              <a:rPr dirty="0" baseline="1182" sz="3525" spc="44" b="1" i="1">
                <a:latin typeface="Symbol"/>
                <a:cs typeface="Symbol"/>
              </a:rPr>
              <a:t></a:t>
            </a:r>
            <a:r>
              <a:rPr dirty="0" baseline="1182" sz="3525" spc="44" b="1">
                <a:latin typeface="宋体"/>
                <a:cs typeface="宋体"/>
              </a:rPr>
              <a:t>i+i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8569" y="1736851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7109" y="2117851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1777" y="2138382"/>
            <a:ext cx="541655" cy="58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540"/>
              </a:lnSpc>
              <a:spcBef>
                <a:spcPts val="100"/>
              </a:spcBef>
            </a:pPr>
            <a:r>
              <a:rPr dirty="0" sz="2350" spc="25" b="1" i="1">
                <a:latin typeface="Symbol"/>
                <a:cs typeface="Symbol"/>
              </a:rPr>
              <a:t>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ts val="1880"/>
              </a:lnSpc>
            </a:pPr>
            <a:r>
              <a:rPr dirty="0" sz="1800" spc="-5" b="1">
                <a:latin typeface="Times New Roman"/>
                <a:cs typeface="Times New Roman"/>
              </a:rPr>
              <a:t>lm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569" y="4251452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7109" y="4635500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1777" y="4659078"/>
            <a:ext cx="541655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530"/>
              </a:lnSpc>
              <a:spcBef>
                <a:spcPts val="100"/>
              </a:spcBef>
            </a:pPr>
            <a:r>
              <a:rPr dirty="0" sz="2350" spc="25" b="1" i="1">
                <a:latin typeface="Symbol"/>
                <a:cs typeface="Symbol"/>
              </a:rPr>
              <a:t>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ts val="1870"/>
              </a:lnSpc>
            </a:pPr>
            <a:r>
              <a:rPr dirty="0" sz="1800" b="1">
                <a:latin typeface="Times New Roman"/>
                <a:cs typeface="Times New Roman"/>
              </a:rPr>
              <a:t>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702125"/>
            <a:ext cx="8007350" cy="18961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最右推导</a:t>
            </a:r>
            <a:endParaRPr sz="2750">
              <a:latin typeface="黑体"/>
              <a:cs typeface="黑体"/>
            </a:endParaRPr>
          </a:p>
          <a:p>
            <a:pPr marL="393700" marR="5080">
              <a:lnSpc>
                <a:spcPct val="106400"/>
              </a:lnSpc>
              <a:spcBef>
                <a:spcPts val="430"/>
              </a:spcBef>
              <a:tabLst>
                <a:tab pos="1814195" algn="l"/>
              </a:tabLst>
            </a:pPr>
            <a:r>
              <a:rPr dirty="0" sz="2350" spc="50" b="1">
                <a:latin typeface="黑体"/>
                <a:cs typeface="黑体"/>
              </a:rPr>
              <a:t>如</a:t>
            </a:r>
            <a:r>
              <a:rPr dirty="0" sz="2350" spc="40" b="1">
                <a:latin typeface="黑体"/>
                <a:cs typeface="黑体"/>
              </a:rPr>
              <a:t>果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30" b="1" i="1">
                <a:latin typeface="Symbol"/>
                <a:cs typeface="Symbol"/>
              </a:rPr>
              <a:t>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20" b="1" i="1">
                <a:latin typeface="Symbol"/>
                <a:cs typeface="Symbol"/>
              </a:rPr>
              <a:t></a:t>
            </a:r>
            <a:r>
              <a:rPr dirty="0" sz="2350" spc="50" b="1">
                <a:latin typeface="黑体"/>
                <a:cs typeface="黑体"/>
              </a:rPr>
              <a:t>，并且在每“一步推导”中，都替换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中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最右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边</a:t>
            </a:r>
            <a:r>
              <a:rPr dirty="0" sz="2350" spc="50" b="1">
                <a:latin typeface="黑体"/>
                <a:cs typeface="黑体"/>
              </a:rPr>
              <a:t>的非终结符号，则称这样的推导为最右推导。记作</a:t>
            </a:r>
            <a:r>
              <a:rPr dirty="0" sz="2350" spc="-185" b="1">
                <a:latin typeface="黑体"/>
                <a:cs typeface="黑体"/>
              </a:rPr>
              <a:t>：</a:t>
            </a:r>
            <a:r>
              <a:rPr dirty="0" baseline="1182" sz="3525" spc="-277" b="1" i="1">
                <a:latin typeface="Symbol"/>
                <a:cs typeface="Symbol"/>
              </a:rPr>
              <a:t></a:t>
            </a:r>
            <a:endParaRPr baseline="1182" sz="3525">
              <a:latin typeface="Symbol"/>
              <a:cs typeface="Symbol"/>
            </a:endParaRPr>
          </a:p>
          <a:p>
            <a:pPr marL="409575">
              <a:lnSpc>
                <a:spcPct val="100000"/>
              </a:lnSpc>
              <a:spcBef>
                <a:spcPts val="1475"/>
              </a:spcBef>
            </a:pPr>
            <a:r>
              <a:rPr dirty="0" sz="2350" spc="50" b="1">
                <a:latin typeface="黑体"/>
                <a:cs typeface="黑体"/>
              </a:rPr>
              <a:t>最右推导也称为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规范推导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029029"/>
            <a:ext cx="7931150" cy="211137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最左推导</a:t>
            </a:r>
            <a:endParaRPr sz="2750">
              <a:latin typeface="黑体"/>
              <a:cs typeface="黑体"/>
            </a:endParaRPr>
          </a:p>
          <a:p>
            <a:pPr marL="317500" marR="5080">
              <a:lnSpc>
                <a:spcPct val="106400"/>
              </a:lnSpc>
              <a:spcBef>
                <a:spcPts val="1000"/>
              </a:spcBef>
              <a:tabLst>
                <a:tab pos="1737995" algn="l"/>
              </a:tabLst>
            </a:pPr>
            <a:r>
              <a:rPr dirty="0" sz="2350" spc="50" b="1">
                <a:latin typeface="黑体"/>
                <a:cs typeface="黑体"/>
              </a:rPr>
              <a:t>如</a:t>
            </a:r>
            <a:r>
              <a:rPr dirty="0" sz="2350" spc="40" b="1">
                <a:latin typeface="黑体"/>
                <a:cs typeface="黑体"/>
              </a:rPr>
              <a:t>果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30" b="1" i="1">
                <a:latin typeface="Symbol"/>
                <a:cs typeface="Symbol"/>
              </a:rPr>
              <a:t>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20" b="1" i="1">
                <a:latin typeface="Symbol"/>
                <a:cs typeface="Symbol"/>
              </a:rPr>
              <a:t></a:t>
            </a:r>
            <a:r>
              <a:rPr dirty="0" sz="2350" spc="50" b="1">
                <a:latin typeface="黑体"/>
                <a:cs typeface="黑体"/>
              </a:rPr>
              <a:t>，并且在每“一步推导”中，都替换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中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最左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边</a:t>
            </a:r>
            <a:r>
              <a:rPr dirty="0" sz="2350" spc="50" b="1">
                <a:latin typeface="黑体"/>
                <a:cs typeface="黑体"/>
              </a:rPr>
              <a:t>的非终结符号，则称这样的推导为最左推导。记作</a:t>
            </a:r>
            <a:r>
              <a:rPr dirty="0" sz="2350" spc="-185" b="1">
                <a:latin typeface="黑体"/>
                <a:cs typeface="黑体"/>
              </a:rPr>
              <a:t>：</a:t>
            </a:r>
            <a:r>
              <a:rPr dirty="0" baseline="2364" sz="3525" spc="-277" b="1" i="1">
                <a:latin typeface="Symbol"/>
                <a:cs typeface="Symbol"/>
              </a:rPr>
              <a:t></a:t>
            </a:r>
            <a:endParaRPr baseline="2364" sz="3525">
              <a:latin typeface="Symbol"/>
              <a:cs typeface="Symbol"/>
            </a:endParaRPr>
          </a:p>
          <a:p>
            <a:pPr marL="485775">
              <a:lnSpc>
                <a:spcPct val="100000"/>
              </a:lnSpc>
              <a:spcBef>
                <a:spcPts val="1864"/>
              </a:spcBef>
              <a:tabLst>
                <a:tab pos="1220470" algn="l"/>
                <a:tab pos="2291715" algn="l"/>
                <a:tab pos="3363595" algn="l"/>
                <a:tab pos="4434840" algn="l"/>
              </a:tabLst>
            </a:pP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E+T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T+T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F+T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i+T </a:t>
            </a:r>
            <a:r>
              <a:rPr dirty="0" baseline="1182" sz="3525" spc="44" b="1" i="1">
                <a:latin typeface="Symbol"/>
                <a:cs typeface="Symbol"/>
              </a:rPr>
              <a:t></a:t>
            </a:r>
            <a:r>
              <a:rPr dirty="0" baseline="1182" sz="3525" spc="44" b="1">
                <a:latin typeface="宋体"/>
                <a:cs typeface="宋体"/>
              </a:rPr>
              <a:t>i+F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44" b="1" i="1">
                <a:latin typeface="Symbol"/>
                <a:cs typeface="Symbol"/>
              </a:rPr>
              <a:t></a:t>
            </a:r>
            <a:r>
              <a:rPr dirty="0" baseline="1182" sz="3525" spc="44" b="1">
                <a:latin typeface="宋体"/>
                <a:cs typeface="宋体"/>
              </a:rPr>
              <a:t>i+i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614" y="5872988"/>
            <a:ext cx="6272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7395" algn="l"/>
                <a:tab pos="1818639" algn="l"/>
                <a:tab pos="2890520" algn="l"/>
                <a:tab pos="3961765" algn="l"/>
              </a:tabLst>
            </a:pP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E+T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E+F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E+i</a:t>
            </a:r>
            <a:r>
              <a:rPr dirty="0" baseline="1182" sz="3525" spc="67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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T+i </a:t>
            </a:r>
            <a:r>
              <a:rPr dirty="0" baseline="1182" sz="3525" spc="44" b="1" i="1">
                <a:latin typeface="Symbol"/>
                <a:cs typeface="Symbol"/>
              </a:rPr>
              <a:t></a:t>
            </a:r>
            <a:r>
              <a:rPr dirty="0" baseline="1182" sz="3525" spc="44" b="1">
                <a:latin typeface="宋体"/>
                <a:cs typeface="宋体"/>
              </a:rPr>
              <a:t>F+i</a:t>
            </a:r>
            <a:r>
              <a:rPr dirty="0" baseline="1182" sz="3525" spc="-22" b="1">
                <a:latin typeface="宋体"/>
                <a:cs typeface="宋体"/>
              </a:rPr>
              <a:t> </a:t>
            </a:r>
            <a:r>
              <a:rPr dirty="0" baseline="1182" sz="3525" spc="44" b="1" i="1">
                <a:latin typeface="Symbol"/>
                <a:cs typeface="Symbol"/>
              </a:rPr>
              <a:t></a:t>
            </a:r>
            <a:r>
              <a:rPr dirty="0" baseline="1182" sz="3525" spc="44" b="1">
                <a:latin typeface="宋体"/>
                <a:cs typeface="宋体"/>
              </a:rPr>
              <a:t>i+i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最左推导、最右推导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形式语言与自动机基础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388135"/>
            <a:ext cx="7169150" cy="353377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lvl="1" marL="1036319" indent="-1024255">
              <a:lnSpc>
                <a:spcPct val="100000"/>
              </a:lnSpc>
              <a:spcBef>
                <a:spcPts val="980"/>
              </a:spcBef>
              <a:buFont typeface=""/>
              <a:buAutoNum type="arabicPeriod"/>
              <a:tabLst>
                <a:tab pos="1036319" algn="l"/>
                <a:tab pos="1036955" algn="l"/>
              </a:tabLst>
            </a:pPr>
            <a:r>
              <a:rPr dirty="0" sz="3100" spc="95" b="1">
                <a:latin typeface="黑体"/>
                <a:cs typeface="黑体"/>
              </a:rPr>
              <a:t>语言和文法</a:t>
            </a:r>
            <a:endParaRPr sz="3100">
              <a:latin typeface="黑体"/>
              <a:cs typeface="黑体"/>
            </a:endParaRPr>
          </a:p>
          <a:p>
            <a:pPr lvl="1" marL="1036319" indent="-1024255">
              <a:lnSpc>
                <a:spcPct val="100000"/>
              </a:lnSpc>
              <a:spcBef>
                <a:spcPts val="885"/>
              </a:spcBef>
              <a:buFont typeface=""/>
              <a:buAutoNum type="arabicPeriod"/>
              <a:tabLst>
                <a:tab pos="1036319" algn="l"/>
                <a:tab pos="1036955" algn="l"/>
              </a:tabLst>
            </a:pPr>
            <a:r>
              <a:rPr dirty="0" sz="3100" spc="95" b="1">
                <a:latin typeface="黑体"/>
                <a:cs typeface="黑体"/>
              </a:rPr>
              <a:t>有限自动机</a:t>
            </a:r>
            <a:endParaRPr sz="3100">
              <a:latin typeface="黑体"/>
              <a:cs typeface="黑体"/>
            </a:endParaRPr>
          </a:p>
          <a:p>
            <a:pPr lvl="1" marL="1036319" indent="-1024255">
              <a:lnSpc>
                <a:spcPct val="100000"/>
              </a:lnSpc>
              <a:spcBef>
                <a:spcPts val="890"/>
              </a:spcBef>
              <a:buFont typeface=""/>
              <a:buAutoNum type="arabicPeriod"/>
              <a:tabLst>
                <a:tab pos="1036319" algn="l"/>
                <a:tab pos="1036955" algn="l"/>
              </a:tabLst>
            </a:pPr>
            <a:r>
              <a:rPr dirty="0" sz="3100" spc="95" b="1">
                <a:latin typeface="黑体"/>
                <a:cs typeface="黑体"/>
              </a:rPr>
              <a:t>正规文法与有限自动机的等价性</a:t>
            </a:r>
            <a:endParaRPr sz="3100">
              <a:latin typeface="黑体"/>
              <a:cs typeface="黑体"/>
            </a:endParaRPr>
          </a:p>
          <a:p>
            <a:pPr lvl="1" marL="1036319" indent="-1024255">
              <a:lnSpc>
                <a:spcPct val="100000"/>
              </a:lnSpc>
              <a:spcBef>
                <a:spcPts val="865"/>
              </a:spcBef>
              <a:buFont typeface=""/>
              <a:buAutoNum type="arabicPeriod"/>
              <a:tabLst>
                <a:tab pos="1036319" algn="l"/>
                <a:tab pos="1036955" algn="l"/>
              </a:tabLst>
            </a:pPr>
            <a:r>
              <a:rPr dirty="0" sz="3100" spc="95" b="1">
                <a:latin typeface="黑体"/>
                <a:cs typeface="黑体"/>
              </a:rPr>
              <a:t>正规表达式与有限自动机的等价性</a:t>
            </a:r>
            <a:endParaRPr sz="3100">
              <a:latin typeface="黑体"/>
              <a:cs typeface="黑体"/>
            </a:endParaRPr>
          </a:p>
          <a:p>
            <a:pPr lvl="1" marL="1036319" marR="412750" indent="-1024255">
              <a:lnSpc>
                <a:spcPts val="4610"/>
              </a:lnSpc>
              <a:spcBef>
                <a:spcPts val="300"/>
              </a:spcBef>
              <a:buFont typeface=""/>
              <a:buAutoNum type="arabicPeriod"/>
              <a:tabLst>
                <a:tab pos="1036319" algn="l"/>
                <a:tab pos="1036955" algn="l"/>
              </a:tabLst>
            </a:pPr>
            <a:r>
              <a:rPr dirty="0" sz="3100" spc="95" b="1">
                <a:latin typeface="黑体"/>
                <a:cs typeface="黑体"/>
              </a:rPr>
              <a:t>正规表达式与正规文法的等价性 </a:t>
            </a:r>
            <a:r>
              <a:rPr dirty="0" sz="3100" spc="95" b="1">
                <a:latin typeface="黑体"/>
                <a:cs typeface="黑体"/>
              </a:rPr>
              <a:t>小结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978" y="5832558"/>
            <a:ext cx="15589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记作</a:t>
            </a:r>
            <a:r>
              <a:rPr dirty="0" sz="2350" spc="25" b="1">
                <a:latin typeface="黑体"/>
                <a:cs typeface="黑体"/>
              </a:rPr>
              <a:t>L(G)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1965" y="1611078"/>
            <a:ext cx="28606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，则称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是当前文法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77" y="973149"/>
            <a:ext cx="4719955" cy="140335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句型</a:t>
            </a:r>
            <a:endParaRPr sz="2750">
              <a:latin typeface="黑体"/>
              <a:cs typeface="黑体"/>
            </a:endParaRPr>
          </a:p>
          <a:p>
            <a:pPr marL="466725" marR="17780">
              <a:lnSpc>
                <a:spcPct val="106400"/>
              </a:lnSpc>
              <a:spcBef>
                <a:spcPts val="620"/>
              </a:spcBef>
            </a:pPr>
            <a:r>
              <a:rPr dirty="0" sz="2350" spc="50" b="1">
                <a:latin typeface="黑体"/>
                <a:cs typeface="黑体"/>
              </a:rPr>
              <a:t>对于文法</a:t>
            </a:r>
            <a:r>
              <a:rPr dirty="0" sz="2350" spc="25" b="1">
                <a:latin typeface="黑体"/>
                <a:cs typeface="黑体"/>
              </a:rPr>
              <a:t>G=(V</a:t>
            </a:r>
            <a:r>
              <a:rPr dirty="0" baseline="-17921" sz="2325" spc="37" b="1">
                <a:latin typeface="黑体"/>
                <a:cs typeface="黑体"/>
              </a:rPr>
              <a:t>T</a:t>
            </a:r>
            <a:r>
              <a:rPr dirty="0" sz="2350" spc="25" b="1">
                <a:latin typeface="黑体"/>
                <a:cs typeface="黑体"/>
              </a:rPr>
              <a:t>,V</a:t>
            </a:r>
            <a:r>
              <a:rPr dirty="0" baseline="-17921" sz="2325" spc="37" b="1">
                <a:latin typeface="黑体"/>
                <a:cs typeface="黑体"/>
              </a:rPr>
              <a:t>N</a:t>
            </a:r>
            <a:r>
              <a:rPr dirty="0" sz="2350" spc="25" b="1">
                <a:latin typeface="黑体"/>
                <a:cs typeface="黑体"/>
              </a:rPr>
              <a:t>,S,</a:t>
            </a:r>
            <a:r>
              <a:rPr dirty="0" sz="2350" spc="25" b="1" i="1">
                <a:latin typeface="Symbol"/>
                <a:cs typeface="Symbol"/>
              </a:rPr>
              <a:t></a:t>
            </a:r>
            <a:r>
              <a:rPr dirty="0" sz="2350" spc="25" b="1">
                <a:latin typeface="黑体"/>
                <a:cs typeface="黑体"/>
              </a:rPr>
              <a:t>)</a:t>
            </a:r>
            <a:r>
              <a:rPr dirty="0" sz="2350" spc="50" b="1">
                <a:latin typeface="黑体"/>
                <a:cs typeface="黑体"/>
              </a:rPr>
              <a:t>，如果</a:t>
            </a:r>
            <a:r>
              <a:rPr dirty="0" sz="2350" spc="15" b="1">
                <a:latin typeface="黑体"/>
                <a:cs typeface="黑体"/>
              </a:rPr>
              <a:t>S </a:t>
            </a:r>
            <a:r>
              <a:rPr dirty="0" sz="2350" spc="50" b="1">
                <a:latin typeface="黑体"/>
                <a:cs typeface="黑体"/>
              </a:rPr>
              <a:t>的一个句型。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3161" y="1578355"/>
            <a:ext cx="391795" cy="3619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>
                <a:latin typeface="黑体"/>
                <a:cs typeface="黑体"/>
              </a:rPr>
              <a:t>*</a:t>
            </a: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763" y="2645155"/>
            <a:ext cx="391795" cy="3619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>
                <a:latin typeface="黑体"/>
                <a:cs typeface="黑体"/>
              </a:rPr>
              <a:t>*</a:t>
            </a: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950" y="3407155"/>
            <a:ext cx="391795" cy="3619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>
                <a:latin typeface="黑体"/>
                <a:cs typeface="黑体"/>
              </a:rPr>
              <a:t>*</a:t>
            </a: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577" y="2677878"/>
            <a:ext cx="8218805" cy="316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40080">
              <a:lnSpc>
                <a:spcPts val="2555"/>
              </a:lnSpc>
              <a:spcBef>
                <a:spcPts val="100"/>
              </a:spcBef>
              <a:tabLst>
                <a:tab pos="1075690" algn="l"/>
              </a:tabLst>
            </a:pPr>
            <a:r>
              <a:rPr dirty="0" sz="2350" spc="50" b="1">
                <a:latin typeface="黑体"/>
                <a:cs typeface="黑体"/>
              </a:rPr>
              <a:t>若</a:t>
            </a:r>
            <a:r>
              <a:rPr dirty="0" sz="2350" spc="15" b="1">
                <a:latin typeface="黑体"/>
                <a:cs typeface="黑体"/>
              </a:rPr>
              <a:t>S	</a:t>
            </a:r>
            <a:r>
              <a:rPr dirty="0" sz="2350" spc="35" b="1" i="1">
                <a:latin typeface="Symbol"/>
                <a:cs typeface="Symbol"/>
              </a:rPr>
              <a:t></a:t>
            </a:r>
            <a:r>
              <a:rPr dirty="0" sz="2350" spc="3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则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是当前文法的一个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左句型</a:t>
            </a:r>
            <a:r>
              <a:rPr dirty="0" sz="2350" spc="40" b="1">
                <a:latin typeface="黑体"/>
                <a:cs typeface="黑体"/>
              </a:rPr>
              <a:t>，</a:t>
            </a:r>
            <a:endParaRPr sz="2350">
              <a:latin typeface="黑体"/>
              <a:cs typeface="黑体"/>
            </a:endParaRPr>
          </a:p>
          <a:p>
            <a:pPr marL="1534160">
              <a:lnSpc>
                <a:spcPts val="1835"/>
              </a:lnSpc>
            </a:pPr>
            <a:r>
              <a:rPr dirty="0" sz="1750" spc="25" b="1">
                <a:latin typeface="仿宋"/>
                <a:cs typeface="仿宋"/>
              </a:rPr>
              <a:t>lm</a:t>
            </a:r>
            <a:endParaRPr sz="1750">
              <a:latin typeface="仿宋"/>
              <a:cs typeface="仿宋"/>
            </a:endParaRPr>
          </a:p>
          <a:p>
            <a:pPr algn="ctr" marR="640080">
              <a:lnSpc>
                <a:spcPts val="2695"/>
              </a:lnSpc>
              <a:spcBef>
                <a:spcPts val="1330"/>
              </a:spcBef>
              <a:tabLst>
                <a:tab pos="1075690" algn="l"/>
              </a:tabLst>
            </a:pPr>
            <a:r>
              <a:rPr dirty="0" sz="2350" spc="50" b="1">
                <a:latin typeface="黑体"/>
                <a:cs typeface="黑体"/>
              </a:rPr>
              <a:t>若</a:t>
            </a:r>
            <a:r>
              <a:rPr dirty="0" sz="2350" spc="15" b="1">
                <a:latin typeface="黑体"/>
                <a:cs typeface="黑体"/>
              </a:rPr>
              <a:t>S	</a:t>
            </a:r>
            <a:r>
              <a:rPr dirty="0" sz="2350" spc="35" b="1" i="1">
                <a:latin typeface="Symbol"/>
                <a:cs typeface="Symbol"/>
              </a:rPr>
              <a:t></a:t>
            </a:r>
            <a:r>
              <a:rPr dirty="0" sz="2350" spc="3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则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是当前文法的一个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右句型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1510030">
              <a:lnSpc>
                <a:spcPts val="1975"/>
              </a:lnSpc>
            </a:pPr>
            <a:r>
              <a:rPr dirty="0" sz="1750" spc="25" b="1">
                <a:latin typeface="仿宋"/>
                <a:cs typeface="仿宋"/>
              </a:rPr>
              <a:t>rm</a:t>
            </a:r>
            <a:endParaRPr sz="1750">
              <a:latin typeface="仿宋"/>
              <a:cs typeface="仿宋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句子</a:t>
            </a:r>
            <a:endParaRPr sz="2750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610"/>
              </a:spcBef>
            </a:pPr>
            <a:r>
              <a:rPr dirty="0" sz="2350" spc="50" b="1">
                <a:latin typeface="黑体"/>
                <a:cs typeface="黑体"/>
              </a:rPr>
              <a:t>仅含有终结符号的句型是文法的一个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句子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语言</a:t>
            </a:r>
            <a:endParaRPr sz="2750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585"/>
              </a:spcBef>
            </a:pPr>
            <a:r>
              <a:rPr dirty="0" sz="2350" spc="50" b="1">
                <a:latin typeface="黑体"/>
                <a:cs typeface="黑体"/>
              </a:rPr>
              <a:t>文法</a:t>
            </a:r>
            <a:r>
              <a:rPr dirty="0" sz="2350" spc="25" b="1">
                <a:latin typeface="黑体"/>
                <a:cs typeface="黑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产生的所有句子组成的集合是文法</a:t>
            </a:r>
            <a:r>
              <a:rPr dirty="0" sz="2350" spc="25" b="1">
                <a:latin typeface="黑体"/>
                <a:cs typeface="黑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所定义的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语言</a:t>
            </a:r>
            <a:r>
              <a:rPr dirty="0" sz="2350" spc="40" b="1">
                <a:latin typeface="黑体"/>
                <a:cs typeface="黑体"/>
              </a:rPr>
              <a:t>，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0135" y="6021534"/>
            <a:ext cx="45739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31390" algn="l"/>
              </a:tabLst>
            </a:pPr>
            <a:r>
              <a:rPr dirty="0" sz="2350" spc="20" b="1">
                <a:latin typeface="黑体"/>
                <a:cs typeface="黑体"/>
              </a:rPr>
              <a:t>L(G)={</a:t>
            </a:r>
            <a:r>
              <a:rPr dirty="0" sz="2350" spc="45" b="1">
                <a:latin typeface="黑体"/>
                <a:cs typeface="黑体"/>
              </a:rPr>
              <a:t> </a:t>
            </a:r>
            <a:r>
              <a:rPr dirty="0" sz="2350" spc="20" b="1" i="1">
                <a:latin typeface="Symbol"/>
                <a:cs typeface="Symbol"/>
              </a:rPr>
              <a:t></a:t>
            </a:r>
            <a:r>
              <a:rPr dirty="0" sz="2350" spc="20" b="1">
                <a:latin typeface="黑体"/>
                <a:cs typeface="黑体"/>
              </a:rPr>
              <a:t>|</a:t>
            </a:r>
            <a:r>
              <a:rPr dirty="0" sz="2350" spc="50" b="1">
                <a:latin typeface="黑体"/>
                <a:cs typeface="黑体"/>
              </a:rPr>
              <a:t> </a:t>
            </a:r>
            <a:r>
              <a:rPr dirty="0" sz="2350" spc="15" b="1">
                <a:latin typeface="黑体"/>
                <a:cs typeface="黑体"/>
              </a:rPr>
              <a:t>S	</a:t>
            </a:r>
            <a:r>
              <a:rPr dirty="0" sz="2350" spc="35" b="1" i="1">
                <a:latin typeface="Symbol"/>
                <a:cs typeface="Symbol"/>
              </a:rPr>
              <a:t></a:t>
            </a:r>
            <a:r>
              <a:rPr dirty="0" sz="2350" spc="3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并</a:t>
            </a:r>
            <a:r>
              <a:rPr dirty="0" sz="2350" spc="40" b="1">
                <a:latin typeface="黑体"/>
                <a:cs typeface="黑体"/>
              </a:rPr>
              <a:t>且</a:t>
            </a:r>
            <a:r>
              <a:rPr dirty="0" sz="2350" b="1">
                <a:latin typeface="黑体"/>
                <a:cs typeface="黑体"/>
              </a:rPr>
              <a:t> </a:t>
            </a:r>
            <a:r>
              <a:rPr dirty="0" sz="2350" spc="25" b="1" i="1">
                <a:latin typeface="Symbol"/>
                <a:cs typeface="Symbol"/>
              </a:rPr>
              <a:t></a:t>
            </a:r>
            <a:r>
              <a:rPr dirty="0" sz="2350" spc="25" b="1">
                <a:latin typeface="黑体"/>
                <a:cs typeface="黑体"/>
              </a:rPr>
              <a:t>V</a:t>
            </a:r>
            <a:r>
              <a:rPr dirty="0" baseline="-17921" sz="2325" spc="37" b="1">
                <a:latin typeface="黑体"/>
                <a:cs typeface="黑体"/>
              </a:rPr>
              <a:t>T</a:t>
            </a:r>
            <a:r>
              <a:rPr dirty="0" baseline="25089" sz="2325" spc="37" b="1">
                <a:latin typeface="黑体"/>
                <a:cs typeface="黑体"/>
              </a:rPr>
              <a:t>*</a:t>
            </a:r>
            <a:r>
              <a:rPr dirty="0" baseline="25089" sz="2325" spc="15" b="1">
                <a:latin typeface="黑体"/>
                <a:cs typeface="黑体"/>
              </a:rPr>
              <a:t> </a:t>
            </a:r>
            <a:r>
              <a:rPr dirty="0" sz="2350" spc="15" b="1">
                <a:latin typeface="黑体"/>
                <a:cs typeface="黑体"/>
              </a:rPr>
              <a:t>}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0344" y="5952235"/>
            <a:ext cx="391795" cy="3619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>
                <a:latin typeface="黑体"/>
                <a:cs typeface="黑体"/>
              </a:rPr>
              <a:t>+</a:t>
            </a: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句型、句子和语言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5053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短语、直接短语和句柄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982" y="1870964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771" y="1870964"/>
            <a:ext cx="334010" cy="321945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latin typeface="Times New Roman"/>
                <a:cs typeface="Times New Roman"/>
              </a:rPr>
              <a:t>+</a:t>
            </a:r>
            <a:r>
              <a:rPr dirty="0" baseline="1424" sz="2925" b="1" i="1">
                <a:latin typeface="Symbol"/>
                <a:cs typeface="Symbol"/>
              </a:rPr>
              <a:t>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3919" y="3318764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171" y="1010918"/>
            <a:ext cx="8012430" cy="4798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 marR="114300" indent="-342900">
              <a:lnSpc>
                <a:spcPct val="1053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对于文法</a:t>
            </a:r>
            <a:r>
              <a:rPr dirty="0" baseline="1182" sz="3525" spc="37" b="1">
                <a:latin typeface="宋体"/>
                <a:cs typeface="宋体"/>
              </a:rPr>
              <a:t>G=(V</a:t>
            </a:r>
            <a:r>
              <a:rPr dirty="0" baseline="-17921" sz="2325" spc="37" b="1">
                <a:latin typeface="宋体"/>
                <a:cs typeface="宋体"/>
              </a:rPr>
              <a:t>T</a:t>
            </a:r>
            <a:r>
              <a:rPr dirty="0" baseline="1182" sz="3525" spc="37" b="1">
                <a:latin typeface="宋体"/>
                <a:cs typeface="宋体"/>
              </a:rPr>
              <a:t>,V</a:t>
            </a:r>
            <a:r>
              <a:rPr dirty="0" baseline="-17921" sz="2325" spc="37" b="1">
                <a:latin typeface="宋体"/>
                <a:cs typeface="宋体"/>
              </a:rPr>
              <a:t>N</a:t>
            </a:r>
            <a:r>
              <a:rPr dirty="0" baseline="1182" sz="3525" spc="37" b="1">
                <a:latin typeface="宋体"/>
                <a:cs typeface="宋体"/>
              </a:rPr>
              <a:t>,S,</a:t>
            </a:r>
            <a:r>
              <a:rPr dirty="0" baseline="1182" sz="3525" spc="37" b="1" i="1">
                <a:latin typeface="Symbol"/>
                <a:cs typeface="Symbol"/>
              </a:rPr>
              <a:t></a:t>
            </a:r>
            <a:r>
              <a:rPr dirty="0" baseline="1182" sz="3525" spc="37" b="1">
                <a:latin typeface="宋体"/>
                <a:cs typeface="宋体"/>
              </a:rPr>
              <a:t>)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假定</a:t>
            </a:r>
            <a:r>
              <a:rPr dirty="0" baseline="1182" sz="3525" spc="30" b="1" i="1">
                <a:latin typeface="Symbol"/>
                <a:cs typeface="Symbol"/>
              </a:rPr>
              <a:t></a:t>
            </a:r>
            <a:r>
              <a:rPr dirty="0" baseline="1182" sz="3525" spc="75" b="1">
                <a:latin typeface="黑体"/>
                <a:cs typeface="黑体"/>
              </a:rPr>
              <a:t>是文法</a:t>
            </a:r>
            <a:r>
              <a:rPr dirty="0" baseline="1182" sz="3525" spc="37" b="1">
                <a:latin typeface="宋体"/>
                <a:cs typeface="宋体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的一个句型，  </a:t>
            </a:r>
            <a:r>
              <a:rPr dirty="0" sz="2350" spc="50" b="1">
                <a:latin typeface="黑体"/>
                <a:cs typeface="黑体"/>
              </a:rPr>
              <a:t>如果存在：</a:t>
            </a:r>
            <a:endParaRPr sz="2350">
              <a:latin typeface="黑体"/>
              <a:cs typeface="黑体"/>
            </a:endParaRPr>
          </a:p>
          <a:p>
            <a:pPr marL="1850389">
              <a:lnSpc>
                <a:spcPct val="100000"/>
              </a:lnSpc>
              <a:spcBef>
                <a:spcPts val="660"/>
              </a:spcBef>
              <a:tabLst>
                <a:tab pos="2630170" algn="l"/>
                <a:tab pos="4909185" algn="l"/>
              </a:tabLst>
            </a:pPr>
            <a:r>
              <a:rPr dirty="0" sz="2400" b="1">
                <a:latin typeface="Times New Roman"/>
                <a:cs typeface="Times New Roman"/>
              </a:rPr>
              <a:t>S	</a:t>
            </a:r>
            <a:r>
              <a:rPr dirty="0" baseline="1182" sz="3525" spc="30" b="1" i="1">
                <a:latin typeface="Symbol"/>
                <a:cs typeface="Symbol"/>
              </a:rPr>
              <a:t></a:t>
            </a:r>
            <a:r>
              <a:rPr dirty="0" sz="2400" spc="20" b="1">
                <a:latin typeface="Times New Roman"/>
                <a:cs typeface="Times New Roman"/>
              </a:rPr>
              <a:t>A</a:t>
            </a:r>
            <a:r>
              <a:rPr dirty="0" baseline="1182" sz="3525" spc="30" b="1" i="1">
                <a:latin typeface="Symbol"/>
                <a:cs typeface="Symbol"/>
              </a:rPr>
              <a:t>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并</a:t>
            </a:r>
            <a:r>
              <a:rPr dirty="0" baseline="1182" sz="3525" spc="60" b="1">
                <a:latin typeface="黑体"/>
                <a:cs typeface="黑体"/>
              </a:rPr>
              <a:t>且</a:t>
            </a:r>
            <a:r>
              <a:rPr dirty="0" baseline="1182" sz="3525" spc="-150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	</a:t>
            </a:r>
            <a:r>
              <a:rPr dirty="0" baseline="1182" sz="3525" spc="37" b="1" i="1">
                <a:latin typeface="Symbol"/>
                <a:cs typeface="Symbol"/>
              </a:rPr>
              <a:t></a:t>
            </a:r>
            <a:endParaRPr baseline="1182" sz="3525">
              <a:latin typeface="Symbol"/>
              <a:cs typeface="Symbol"/>
            </a:endParaRPr>
          </a:p>
          <a:p>
            <a:pPr marL="403225">
              <a:lnSpc>
                <a:spcPct val="100000"/>
              </a:lnSpc>
              <a:spcBef>
                <a:spcPts val="1440"/>
              </a:spcBef>
            </a:pPr>
            <a:r>
              <a:rPr dirty="0" sz="2350" spc="50" b="1">
                <a:latin typeface="黑体"/>
                <a:cs typeface="黑体"/>
              </a:rPr>
              <a:t>则称</a:t>
            </a:r>
            <a:r>
              <a:rPr dirty="0" sz="2350" spc="20" b="1" i="1">
                <a:latin typeface="Symbol"/>
                <a:cs typeface="Symbol"/>
              </a:rPr>
              <a:t></a:t>
            </a:r>
            <a:r>
              <a:rPr dirty="0" sz="2350" spc="50" b="1">
                <a:latin typeface="黑体"/>
                <a:cs typeface="黑体"/>
              </a:rPr>
              <a:t>是句型</a:t>
            </a:r>
            <a:r>
              <a:rPr dirty="0" sz="2350" spc="20" b="1" i="1">
                <a:latin typeface="Symbol"/>
                <a:cs typeface="Symbol"/>
              </a:rPr>
              <a:t></a:t>
            </a:r>
            <a:r>
              <a:rPr dirty="0" sz="2350" spc="50" b="1">
                <a:latin typeface="黑体"/>
                <a:cs typeface="黑体"/>
              </a:rPr>
              <a:t>关于非终结符号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的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短语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438150" indent="-343535">
              <a:lnSpc>
                <a:spcPct val="100000"/>
              </a:lnSpc>
              <a:spcBef>
                <a:spcPts val="71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438150" algn="l"/>
                <a:tab pos="438784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如果存在：</a:t>
            </a:r>
            <a:endParaRPr baseline="1182" sz="3525">
              <a:latin typeface="黑体"/>
              <a:cs typeface="黑体"/>
            </a:endParaRPr>
          </a:p>
          <a:p>
            <a:pPr marL="1858645">
              <a:lnSpc>
                <a:spcPct val="100000"/>
              </a:lnSpc>
              <a:spcBef>
                <a:spcPts val="850"/>
              </a:spcBef>
              <a:tabLst>
                <a:tab pos="2628265" algn="l"/>
                <a:tab pos="4961890" algn="l"/>
              </a:tabLst>
            </a:pPr>
            <a:r>
              <a:rPr dirty="0" sz="2350" spc="15" b="1">
                <a:latin typeface="宋体"/>
                <a:cs typeface="宋体"/>
              </a:rPr>
              <a:t>S	</a:t>
            </a:r>
            <a:r>
              <a:rPr dirty="0" sz="2350" spc="30" b="1" i="1">
                <a:latin typeface="Symbol"/>
                <a:cs typeface="Symbol"/>
              </a:rPr>
              <a:t>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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并</a:t>
            </a:r>
            <a:r>
              <a:rPr dirty="0" sz="2350" spc="40" b="1">
                <a:latin typeface="黑体"/>
                <a:cs typeface="黑体"/>
              </a:rPr>
              <a:t>且 </a:t>
            </a:r>
            <a:r>
              <a:rPr dirty="0" sz="2350" spc="15" b="1">
                <a:latin typeface="宋体"/>
                <a:cs typeface="宋体"/>
              </a:rPr>
              <a:t>A</a:t>
            </a:r>
            <a:r>
              <a:rPr dirty="0" sz="2350" spc="45" b="1">
                <a:latin typeface="宋体"/>
                <a:cs typeface="宋体"/>
              </a:rPr>
              <a:t> </a:t>
            </a:r>
            <a:r>
              <a:rPr dirty="0" sz="2350" spc="45" b="1" i="1">
                <a:latin typeface="Symbol"/>
                <a:cs typeface="Symbol"/>
              </a:rPr>
              <a:t></a:t>
            </a:r>
            <a:r>
              <a:rPr dirty="0" sz="2350" spc="45">
                <a:latin typeface="Times New Roman"/>
                <a:cs typeface="Times New Roman"/>
              </a:rPr>
              <a:t>	</a:t>
            </a:r>
            <a:r>
              <a:rPr dirty="0" sz="2350" spc="25" b="1" i="1">
                <a:latin typeface="Symbol"/>
                <a:cs typeface="Symbol"/>
              </a:rPr>
              <a:t></a:t>
            </a:r>
            <a:endParaRPr sz="2350">
              <a:latin typeface="Symbol"/>
              <a:cs typeface="Symbol"/>
            </a:endParaRPr>
          </a:p>
          <a:p>
            <a:pPr marL="403225">
              <a:lnSpc>
                <a:spcPct val="100000"/>
              </a:lnSpc>
              <a:spcBef>
                <a:spcPts val="780"/>
              </a:spcBef>
            </a:pPr>
            <a:r>
              <a:rPr dirty="0" sz="2350" spc="50" b="1">
                <a:latin typeface="黑体"/>
                <a:cs typeface="黑体"/>
              </a:rPr>
              <a:t>则称</a:t>
            </a:r>
            <a:r>
              <a:rPr dirty="0" sz="2350" spc="20" b="1" i="1">
                <a:latin typeface="Symbol"/>
                <a:cs typeface="Symbol"/>
              </a:rPr>
              <a:t></a:t>
            </a:r>
            <a:r>
              <a:rPr dirty="0" sz="2350" spc="50" b="1">
                <a:latin typeface="黑体"/>
                <a:cs typeface="黑体"/>
              </a:rPr>
              <a:t>是句型</a:t>
            </a:r>
            <a:r>
              <a:rPr dirty="0" sz="2350" spc="20" b="1" i="1">
                <a:latin typeface="Symbol"/>
                <a:cs typeface="Symbol"/>
              </a:rPr>
              <a:t></a:t>
            </a:r>
            <a:r>
              <a:rPr dirty="0" sz="2350" spc="50" b="1">
                <a:latin typeface="黑体"/>
                <a:cs typeface="黑体"/>
              </a:rPr>
              <a:t>关于非终结符号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的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直接短语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403225" marR="1388110" indent="-307975">
              <a:lnSpc>
                <a:spcPct val="120300"/>
              </a:lnSpc>
              <a:spcBef>
                <a:spcPts val="14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438150" algn="l"/>
                <a:tab pos="438784" algn="l"/>
              </a:tabLst>
            </a:pPr>
            <a:r>
              <a:rPr dirty="0"/>
              <a:t>	</a:t>
            </a:r>
            <a:r>
              <a:rPr dirty="0" baseline="1182" sz="3525" spc="75" b="1">
                <a:latin typeface="黑体"/>
                <a:cs typeface="黑体"/>
              </a:rPr>
              <a:t>一个句型的最左直接短语称为该句型的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句柄</a:t>
            </a:r>
            <a:r>
              <a:rPr dirty="0" baseline="1010" sz="4125" spc="37" b="1">
                <a:latin typeface="黑体"/>
                <a:cs typeface="黑体"/>
              </a:rPr>
              <a:t>。 </a:t>
            </a:r>
            <a:r>
              <a:rPr dirty="0" sz="2350" spc="50" b="1">
                <a:latin typeface="黑体"/>
                <a:cs typeface="黑体"/>
              </a:rPr>
              <a:t>例</a:t>
            </a:r>
            <a:r>
              <a:rPr dirty="0" sz="2350" spc="15" b="1">
                <a:latin typeface="宋体"/>
                <a:cs typeface="宋体"/>
              </a:rPr>
              <a:t>:</a:t>
            </a:r>
            <a:endParaRPr sz="2350">
              <a:latin typeface="宋体"/>
              <a:cs typeface="宋体"/>
            </a:endParaRPr>
          </a:p>
          <a:p>
            <a:pPr marL="394970">
              <a:lnSpc>
                <a:spcPts val="2095"/>
              </a:lnSpc>
              <a:spcBef>
                <a:spcPts val="1245"/>
              </a:spcBef>
            </a:pP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E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T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T*F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T*(E)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F*(E)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i*(E)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i*(E+T)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i*(T+T)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i*(F+T)</a:t>
            </a:r>
            <a:r>
              <a:rPr dirty="0" sz="1750" spc="30" b="1" i="1">
                <a:latin typeface="Symbol"/>
                <a:cs typeface="Symbol"/>
              </a:rPr>
              <a:t></a:t>
            </a:r>
            <a:r>
              <a:rPr dirty="0" u="sng" sz="1750" spc="3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i*(i+T)</a:t>
            </a:r>
            <a:endParaRPr sz="1750">
              <a:latin typeface="宋体"/>
              <a:cs typeface="宋体"/>
            </a:endParaRPr>
          </a:p>
          <a:p>
            <a:pPr marL="394970">
              <a:lnSpc>
                <a:spcPts val="2095"/>
              </a:lnSpc>
              <a:tabLst>
                <a:tab pos="1780539" algn="l"/>
                <a:tab pos="2590165" algn="l"/>
                <a:tab pos="3399790" algn="l"/>
                <a:tab pos="4325620" algn="l"/>
                <a:tab pos="5367020" algn="l"/>
                <a:tab pos="6408420" algn="l"/>
                <a:tab pos="7449820" algn="l"/>
              </a:tabLst>
            </a:pPr>
            <a:r>
              <a:rPr dirty="0" sz="1750" spc="40" b="1">
                <a:latin typeface="黑体"/>
                <a:cs typeface="黑体"/>
              </a:rPr>
              <a:t>① ②</a:t>
            </a:r>
            <a:r>
              <a:rPr dirty="0" sz="1750" spc="45" b="1">
                <a:latin typeface="黑体"/>
                <a:cs typeface="黑体"/>
              </a:rPr>
              <a:t> </a:t>
            </a:r>
            <a:r>
              <a:rPr dirty="0" sz="1750" spc="40" b="1">
                <a:latin typeface="黑体"/>
                <a:cs typeface="黑体"/>
              </a:rPr>
              <a:t>③	④	⑤	⑥	⑦	⑧	⑨	⑩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五、分析树及二义性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3940810" cy="20675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子树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子树与短语之间的关系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二义性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分析树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919609"/>
            <a:ext cx="6440805" cy="57118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推导的图形表示，又称推导树。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一棵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有序有向树</a:t>
            </a:r>
            <a:r>
              <a:rPr dirty="0" baseline="1010" sz="4125" spc="67" b="1">
                <a:latin typeface="黑体"/>
                <a:cs typeface="黑体"/>
              </a:rPr>
              <a:t>，因此具有树的性质；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分析树的特点：每一个结点都有标记。</a:t>
            </a:r>
            <a:endParaRPr baseline="1010" sz="41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根结点由文法的开始符号标记；</a:t>
            </a:r>
            <a:endParaRPr baseline="1182" sz="3525">
              <a:latin typeface="黑体"/>
              <a:cs typeface="黑体"/>
            </a:endParaRPr>
          </a:p>
          <a:p>
            <a:pPr algn="just" lvl="1" marL="755650" marR="161925" indent="-285750">
              <a:lnSpc>
                <a:spcPct val="102000"/>
              </a:lnSpc>
              <a:spcBef>
                <a:spcPts val="53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每个内部结点由非终结符号标记，它的子 </a:t>
            </a:r>
            <a:r>
              <a:rPr dirty="0" sz="2350" spc="45" b="1">
                <a:latin typeface="黑体"/>
                <a:cs typeface="黑体"/>
              </a:rPr>
              <a:t>结点由这个非终结符号的这次推导所用产 </a:t>
            </a:r>
            <a:r>
              <a:rPr dirty="0" sz="2350" spc="50" b="1">
                <a:latin typeface="黑体"/>
                <a:cs typeface="黑体"/>
              </a:rPr>
              <a:t>生式的右部各符号从左到右依次标记；</a:t>
            </a:r>
            <a:endParaRPr sz="2350">
              <a:latin typeface="黑体"/>
              <a:cs typeface="黑体"/>
            </a:endParaRPr>
          </a:p>
          <a:p>
            <a:pPr algn="just" lvl="1" marL="755650" marR="161925" indent="-285750">
              <a:lnSpc>
                <a:spcPct val="101899"/>
              </a:lnSpc>
              <a:spcBef>
                <a:spcPts val="5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叶结点由非终结符号或终结符号标记，它 </a:t>
            </a:r>
            <a:r>
              <a:rPr dirty="0" sz="2350" spc="50" b="1">
                <a:latin typeface="黑体"/>
                <a:cs typeface="黑体"/>
              </a:rPr>
              <a:t>们从左到右排列起来，构成句型。</a:t>
            </a:r>
            <a:endParaRPr sz="2350">
              <a:latin typeface="黑体"/>
              <a:cs typeface="黑体"/>
            </a:endParaRPr>
          </a:p>
          <a:p>
            <a:pPr marL="320675">
              <a:lnSpc>
                <a:spcPct val="100000"/>
              </a:lnSpc>
              <a:spcBef>
                <a:spcPts val="590"/>
              </a:spcBef>
            </a:pPr>
            <a:r>
              <a:rPr dirty="0" sz="2350" spc="30" b="1">
                <a:latin typeface="宋体"/>
                <a:cs typeface="宋体"/>
              </a:rPr>
              <a:t>E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T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T*F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T*(E)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F*(E)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i*(E)</a:t>
            </a:r>
            <a:endParaRPr sz="2350">
              <a:latin typeface="宋体"/>
              <a:cs typeface="宋体"/>
            </a:endParaRPr>
          </a:p>
          <a:p>
            <a:pPr marL="320675" marR="446405" indent="149225">
              <a:lnSpc>
                <a:spcPts val="3500"/>
              </a:lnSpc>
              <a:spcBef>
                <a:spcPts val="115"/>
              </a:spcBef>
            </a:pP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i*(E+T)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i*(T+T)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i*(F+T)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i*(i+T)  </a:t>
            </a:r>
            <a:r>
              <a:rPr dirty="0" sz="2350" spc="30" b="1">
                <a:latin typeface="宋体"/>
                <a:cs typeface="宋体"/>
              </a:rPr>
              <a:t>E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T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T*F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F*F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i*F</a:t>
            </a:r>
            <a:r>
              <a:rPr dirty="0" sz="2350" spc="30" b="1" i="1">
                <a:latin typeface="Symbol"/>
                <a:cs typeface="Symbol"/>
              </a:rPr>
              <a:t></a:t>
            </a:r>
            <a:r>
              <a:rPr dirty="0" sz="2350" spc="30" b="1">
                <a:latin typeface="宋体"/>
                <a:cs typeface="宋体"/>
              </a:rPr>
              <a:t>i*(E)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i*(E+T)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i*(T+T)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i*(F+T)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宋体"/>
                <a:cs typeface="宋体"/>
              </a:rPr>
              <a:t>i*(i+T)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4940" y="1923796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1256" y="2420620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7256" y="2902203"/>
            <a:ext cx="7385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" algn="l"/>
                <a:tab pos="600710" algn="l"/>
              </a:tabLst>
            </a:pPr>
            <a:r>
              <a:rPr dirty="0" sz="1600" b="1">
                <a:latin typeface="Times New Roman"/>
                <a:cs typeface="Times New Roman"/>
              </a:rPr>
              <a:t>T	*	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0940" y="3399028"/>
            <a:ext cx="10731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  <a:tab pos="654050" algn="l"/>
                <a:tab pos="992505" algn="l"/>
              </a:tabLst>
            </a:pPr>
            <a:r>
              <a:rPr dirty="0" sz="1600" b="1">
                <a:latin typeface="Times New Roman"/>
                <a:cs typeface="Times New Roman"/>
              </a:rPr>
              <a:t>F	(	E	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0940" y="3880611"/>
            <a:ext cx="11258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  <a:tab pos="712470" algn="l"/>
                <a:tab pos="977265" algn="l"/>
              </a:tabLst>
            </a:pPr>
            <a:r>
              <a:rPr dirty="0" sz="1600" b="1">
                <a:latin typeface="Times New Roman"/>
                <a:cs typeface="Times New Roman"/>
              </a:rPr>
              <a:t>i	E	+	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3656" y="4362196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7340" y="485902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8140" y="5340603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48600" y="22098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20000" y="2667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48600" y="26670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48600" y="2667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43800" y="32004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24800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53400" y="3200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53400" y="32004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01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9600" y="3657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29600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43800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01000" y="4191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01000" y="4648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01000" y="5181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1830387"/>
            <a:ext cx="2064056" cy="365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200" y="1830387"/>
            <a:ext cx="2064385" cy="3656329"/>
          </a:xfrm>
          <a:custGeom>
            <a:avLst/>
            <a:gdLst/>
            <a:ahLst/>
            <a:cxnLst/>
            <a:rect l="l" t="t" r="r" b="b"/>
            <a:pathLst>
              <a:path w="2064384" h="3656329">
                <a:moveTo>
                  <a:pt x="0" y="1828006"/>
                </a:moveTo>
                <a:lnTo>
                  <a:pt x="551" y="1767665"/>
                </a:lnTo>
                <a:lnTo>
                  <a:pt x="2195" y="1707814"/>
                </a:lnTo>
                <a:lnTo>
                  <a:pt x="4913" y="1648481"/>
                </a:lnTo>
                <a:lnTo>
                  <a:pt x="8690" y="1589698"/>
                </a:lnTo>
                <a:lnTo>
                  <a:pt x="13507" y="1531493"/>
                </a:lnTo>
                <a:lnTo>
                  <a:pt x="19348" y="1473899"/>
                </a:lnTo>
                <a:lnTo>
                  <a:pt x="26197" y="1416943"/>
                </a:lnTo>
                <a:lnTo>
                  <a:pt x="34035" y="1360657"/>
                </a:lnTo>
                <a:lnTo>
                  <a:pt x="42846" y="1305071"/>
                </a:lnTo>
                <a:lnTo>
                  <a:pt x="52613" y="1250214"/>
                </a:lnTo>
                <a:lnTo>
                  <a:pt x="63319" y="1196118"/>
                </a:lnTo>
                <a:lnTo>
                  <a:pt x="74947" y="1142811"/>
                </a:lnTo>
                <a:lnTo>
                  <a:pt x="87480" y="1090324"/>
                </a:lnTo>
                <a:lnTo>
                  <a:pt x="100901" y="1038688"/>
                </a:lnTo>
                <a:lnTo>
                  <a:pt x="115193" y="987931"/>
                </a:lnTo>
                <a:lnTo>
                  <a:pt x="130338" y="938086"/>
                </a:lnTo>
                <a:lnTo>
                  <a:pt x="146321" y="889180"/>
                </a:lnTo>
                <a:lnTo>
                  <a:pt x="163124" y="841246"/>
                </a:lnTo>
                <a:lnTo>
                  <a:pt x="180729" y="794312"/>
                </a:lnTo>
                <a:lnTo>
                  <a:pt x="199121" y="748409"/>
                </a:lnTo>
                <a:lnTo>
                  <a:pt x="218282" y="703567"/>
                </a:lnTo>
                <a:lnTo>
                  <a:pt x="238194" y="659816"/>
                </a:lnTo>
                <a:lnTo>
                  <a:pt x="258842" y="617186"/>
                </a:lnTo>
                <a:lnTo>
                  <a:pt x="280207" y="575707"/>
                </a:lnTo>
                <a:lnTo>
                  <a:pt x="302274" y="535410"/>
                </a:lnTo>
                <a:lnTo>
                  <a:pt x="325024" y="496324"/>
                </a:lnTo>
                <a:lnTo>
                  <a:pt x="348441" y="458480"/>
                </a:lnTo>
                <a:lnTo>
                  <a:pt x="372509" y="421908"/>
                </a:lnTo>
                <a:lnTo>
                  <a:pt x="397209" y="386637"/>
                </a:lnTo>
                <a:lnTo>
                  <a:pt x="422525" y="352699"/>
                </a:lnTo>
                <a:lnTo>
                  <a:pt x="448440" y="320122"/>
                </a:lnTo>
                <a:lnTo>
                  <a:pt x="474938" y="288938"/>
                </a:lnTo>
                <a:lnTo>
                  <a:pt x="502000" y="259175"/>
                </a:lnTo>
                <a:lnTo>
                  <a:pt x="529610" y="230866"/>
                </a:lnTo>
                <a:lnTo>
                  <a:pt x="557751" y="204038"/>
                </a:lnTo>
                <a:lnTo>
                  <a:pt x="586406" y="178723"/>
                </a:lnTo>
                <a:lnTo>
                  <a:pt x="645191" y="132752"/>
                </a:lnTo>
                <a:lnTo>
                  <a:pt x="705827" y="93192"/>
                </a:lnTo>
                <a:lnTo>
                  <a:pt x="768179" y="60285"/>
                </a:lnTo>
                <a:lnTo>
                  <a:pt x="832111" y="34272"/>
                </a:lnTo>
                <a:lnTo>
                  <a:pt x="897487" y="15392"/>
                </a:lnTo>
                <a:lnTo>
                  <a:pt x="964171" y="3888"/>
                </a:lnTo>
                <a:lnTo>
                  <a:pt x="1032028" y="0"/>
                </a:lnTo>
                <a:lnTo>
                  <a:pt x="1066094" y="977"/>
                </a:lnTo>
                <a:lnTo>
                  <a:pt x="1133381" y="8703"/>
                </a:lnTo>
                <a:lnTo>
                  <a:pt x="1199428" y="23925"/>
                </a:lnTo>
                <a:lnTo>
                  <a:pt x="1264099" y="46402"/>
                </a:lnTo>
                <a:lnTo>
                  <a:pt x="1327258" y="75892"/>
                </a:lnTo>
                <a:lnTo>
                  <a:pt x="1388769" y="112156"/>
                </a:lnTo>
                <a:lnTo>
                  <a:pt x="1448496" y="154951"/>
                </a:lnTo>
                <a:lnTo>
                  <a:pt x="1506304" y="204038"/>
                </a:lnTo>
                <a:lnTo>
                  <a:pt x="1534445" y="230866"/>
                </a:lnTo>
                <a:lnTo>
                  <a:pt x="1562055" y="259175"/>
                </a:lnTo>
                <a:lnTo>
                  <a:pt x="1589117" y="288938"/>
                </a:lnTo>
                <a:lnTo>
                  <a:pt x="1615614" y="320122"/>
                </a:lnTo>
                <a:lnTo>
                  <a:pt x="1641530" y="352699"/>
                </a:lnTo>
                <a:lnTo>
                  <a:pt x="1666846" y="386637"/>
                </a:lnTo>
                <a:lnTo>
                  <a:pt x="1691546" y="421908"/>
                </a:lnTo>
                <a:lnTo>
                  <a:pt x="1715614" y="458480"/>
                </a:lnTo>
                <a:lnTo>
                  <a:pt x="1739031" y="496324"/>
                </a:lnTo>
                <a:lnTo>
                  <a:pt x="1761781" y="535410"/>
                </a:lnTo>
                <a:lnTo>
                  <a:pt x="1783848" y="575707"/>
                </a:lnTo>
                <a:lnTo>
                  <a:pt x="1805213" y="617186"/>
                </a:lnTo>
                <a:lnTo>
                  <a:pt x="1825861" y="659816"/>
                </a:lnTo>
                <a:lnTo>
                  <a:pt x="1845773" y="703567"/>
                </a:lnTo>
                <a:lnTo>
                  <a:pt x="1864934" y="748409"/>
                </a:lnTo>
                <a:lnTo>
                  <a:pt x="1883326" y="794312"/>
                </a:lnTo>
                <a:lnTo>
                  <a:pt x="1900931" y="841246"/>
                </a:lnTo>
                <a:lnTo>
                  <a:pt x="1917734" y="889180"/>
                </a:lnTo>
                <a:lnTo>
                  <a:pt x="1933717" y="938086"/>
                </a:lnTo>
                <a:lnTo>
                  <a:pt x="1948862" y="987931"/>
                </a:lnTo>
                <a:lnTo>
                  <a:pt x="1963154" y="1038688"/>
                </a:lnTo>
                <a:lnTo>
                  <a:pt x="1976575" y="1090324"/>
                </a:lnTo>
                <a:lnTo>
                  <a:pt x="1989108" y="1142811"/>
                </a:lnTo>
                <a:lnTo>
                  <a:pt x="2000736" y="1196118"/>
                </a:lnTo>
                <a:lnTo>
                  <a:pt x="2011442" y="1250214"/>
                </a:lnTo>
                <a:lnTo>
                  <a:pt x="2021209" y="1305071"/>
                </a:lnTo>
                <a:lnTo>
                  <a:pt x="2030020" y="1360657"/>
                </a:lnTo>
                <a:lnTo>
                  <a:pt x="2037858" y="1416943"/>
                </a:lnTo>
                <a:lnTo>
                  <a:pt x="2044707" y="1473899"/>
                </a:lnTo>
                <a:lnTo>
                  <a:pt x="2050548" y="1531493"/>
                </a:lnTo>
                <a:lnTo>
                  <a:pt x="2055365" y="1589698"/>
                </a:lnTo>
                <a:lnTo>
                  <a:pt x="2059142" y="1648481"/>
                </a:lnTo>
                <a:lnTo>
                  <a:pt x="2061860" y="1707814"/>
                </a:lnTo>
                <a:lnTo>
                  <a:pt x="2063504" y="1767665"/>
                </a:lnTo>
                <a:lnTo>
                  <a:pt x="2064056" y="1828006"/>
                </a:lnTo>
                <a:lnTo>
                  <a:pt x="2063504" y="1888346"/>
                </a:lnTo>
                <a:lnTo>
                  <a:pt x="2061860" y="1948197"/>
                </a:lnTo>
                <a:lnTo>
                  <a:pt x="2059142" y="2007530"/>
                </a:lnTo>
                <a:lnTo>
                  <a:pt x="2055365" y="2066313"/>
                </a:lnTo>
                <a:lnTo>
                  <a:pt x="2050548" y="2124518"/>
                </a:lnTo>
                <a:lnTo>
                  <a:pt x="2044707" y="2182113"/>
                </a:lnTo>
                <a:lnTo>
                  <a:pt x="2037858" y="2239068"/>
                </a:lnTo>
                <a:lnTo>
                  <a:pt x="2030020" y="2295354"/>
                </a:lnTo>
                <a:lnTo>
                  <a:pt x="2021209" y="2350940"/>
                </a:lnTo>
                <a:lnTo>
                  <a:pt x="2011442" y="2405797"/>
                </a:lnTo>
                <a:lnTo>
                  <a:pt x="2000736" y="2459894"/>
                </a:lnTo>
                <a:lnTo>
                  <a:pt x="1989108" y="2513200"/>
                </a:lnTo>
                <a:lnTo>
                  <a:pt x="1976575" y="2565687"/>
                </a:lnTo>
                <a:lnTo>
                  <a:pt x="1963154" y="2617323"/>
                </a:lnTo>
                <a:lnTo>
                  <a:pt x="1948862" y="2668080"/>
                </a:lnTo>
                <a:lnTo>
                  <a:pt x="1933717" y="2717925"/>
                </a:lnTo>
                <a:lnTo>
                  <a:pt x="1917734" y="2766831"/>
                </a:lnTo>
                <a:lnTo>
                  <a:pt x="1900931" y="2814765"/>
                </a:lnTo>
                <a:lnTo>
                  <a:pt x="1883326" y="2861699"/>
                </a:lnTo>
                <a:lnTo>
                  <a:pt x="1864934" y="2907602"/>
                </a:lnTo>
                <a:lnTo>
                  <a:pt x="1845773" y="2952444"/>
                </a:lnTo>
                <a:lnTo>
                  <a:pt x="1825861" y="2996195"/>
                </a:lnTo>
                <a:lnTo>
                  <a:pt x="1805213" y="3038825"/>
                </a:lnTo>
                <a:lnTo>
                  <a:pt x="1783848" y="3080304"/>
                </a:lnTo>
                <a:lnTo>
                  <a:pt x="1761781" y="3120601"/>
                </a:lnTo>
                <a:lnTo>
                  <a:pt x="1739031" y="3159687"/>
                </a:lnTo>
                <a:lnTo>
                  <a:pt x="1715614" y="3197531"/>
                </a:lnTo>
                <a:lnTo>
                  <a:pt x="1691546" y="3234103"/>
                </a:lnTo>
                <a:lnTo>
                  <a:pt x="1666846" y="3269374"/>
                </a:lnTo>
                <a:lnTo>
                  <a:pt x="1641530" y="3303312"/>
                </a:lnTo>
                <a:lnTo>
                  <a:pt x="1615614" y="3335889"/>
                </a:lnTo>
                <a:lnTo>
                  <a:pt x="1589117" y="3367074"/>
                </a:lnTo>
                <a:lnTo>
                  <a:pt x="1562055" y="3396836"/>
                </a:lnTo>
                <a:lnTo>
                  <a:pt x="1534445" y="3425146"/>
                </a:lnTo>
                <a:lnTo>
                  <a:pt x="1506304" y="3451973"/>
                </a:lnTo>
                <a:lnTo>
                  <a:pt x="1477649" y="3477288"/>
                </a:lnTo>
                <a:lnTo>
                  <a:pt x="1418864" y="3523259"/>
                </a:lnTo>
                <a:lnTo>
                  <a:pt x="1358228" y="3562819"/>
                </a:lnTo>
                <a:lnTo>
                  <a:pt x="1295876" y="3595726"/>
                </a:lnTo>
                <a:lnTo>
                  <a:pt x="1231944" y="3621739"/>
                </a:lnTo>
                <a:lnTo>
                  <a:pt x="1166568" y="3640619"/>
                </a:lnTo>
                <a:lnTo>
                  <a:pt x="1099884" y="3652123"/>
                </a:lnTo>
                <a:lnTo>
                  <a:pt x="1032028" y="3656012"/>
                </a:lnTo>
                <a:lnTo>
                  <a:pt x="997961" y="3655034"/>
                </a:lnTo>
                <a:lnTo>
                  <a:pt x="930674" y="3647308"/>
                </a:lnTo>
                <a:lnTo>
                  <a:pt x="864627" y="3632086"/>
                </a:lnTo>
                <a:lnTo>
                  <a:pt x="799956" y="3609609"/>
                </a:lnTo>
                <a:lnTo>
                  <a:pt x="736797" y="3580119"/>
                </a:lnTo>
                <a:lnTo>
                  <a:pt x="675286" y="3543855"/>
                </a:lnTo>
                <a:lnTo>
                  <a:pt x="615559" y="3501060"/>
                </a:lnTo>
                <a:lnTo>
                  <a:pt x="557751" y="3451973"/>
                </a:lnTo>
                <a:lnTo>
                  <a:pt x="529610" y="3425146"/>
                </a:lnTo>
                <a:lnTo>
                  <a:pt x="502000" y="3396836"/>
                </a:lnTo>
                <a:lnTo>
                  <a:pt x="474938" y="3367074"/>
                </a:lnTo>
                <a:lnTo>
                  <a:pt x="448440" y="3335889"/>
                </a:lnTo>
                <a:lnTo>
                  <a:pt x="422525" y="3303312"/>
                </a:lnTo>
                <a:lnTo>
                  <a:pt x="397209" y="3269374"/>
                </a:lnTo>
                <a:lnTo>
                  <a:pt x="372509" y="3234103"/>
                </a:lnTo>
                <a:lnTo>
                  <a:pt x="348441" y="3197531"/>
                </a:lnTo>
                <a:lnTo>
                  <a:pt x="325024" y="3159687"/>
                </a:lnTo>
                <a:lnTo>
                  <a:pt x="302274" y="3120601"/>
                </a:lnTo>
                <a:lnTo>
                  <a:pt x="280207" y="3080304"/>
                </a:lnTo>
                <a:lnTo>
                  <a:pt x="258842" y="3038825"/>
                </a:lnTo>
                <a:lnTo>
                  <a:pt x="238194" y="2996195"/>
                </a:lnTo>
                <a:lnTo>
                  <a:pt x="218282" y="2952444"/>
                </a:lnTo>
                <a:lnTo>
                  <a:pt x="199121" y="2907602"/>
                </a:lnTo>
                <a:lnTo>
                  <a:pt x="180729" y="2861699"/>
                </a:lnTo>
                <a:lnTo>
                  <a:pt x="163124" y="2814765"/>
                </a:lnTo>
                <a:lnTo>
                  <a:pt x="146321" y="2766831"/>
                </a:lnTo>
                <a:lnTo>
                  <a:pt x="130338" y="2717925"/>
                </a:lnTo>
                <a:lnTo>
                  <a:pt x="115193" y="2668080"/>
                </a:lnTo>
                <a:lnTo>
                  <a:pt x="100901" y="2617323"/>
                </a:lnTo>
                <a:lnTo>
                  <a:pt x="87480" y="2565687"/>
                </a:lnTo>
                <a:lnTo>
                  <a:pt x="74947" y="2513200"/>
                </a:lnTo>
                <a:lnTo>
                  <a:pt x="63319" y="2459894"/>
                </a:lnTo>
                <a:lnTo>
                  <a:pt x="52613" y="2405797"/>
                </a:lnTo>
                <a:lnTo>
                  <a:pt x="42846" y="2350940"/>
                </a:lnTo>
                <a:lnTo>
                  <a:pt x="34035" y="2295354"/>
                </a:lnTo>
                <a:lnTo>
                  <a:pt x="26197" y="2239068"/>
                </a:lnTo>
                <a:lnTo>
                  <a:pt x="19348" y="2182113"/>
                </a:lnTo>
                <a:lnTo>
                  <a:pt x="13507" y="2124518"/>
                </a:lnTo>
                <a:lnTo>
                  <a:pt x="8690" y="2066313"/>
                </a:lnTo>
                <a:lnTo>
                  <a:pt x="4913" y="2007530"/>
                </a:lnTo>
                <a:lnTo>
                  <a:pt x="2195" y="1948197"/>
                </a:lnTo>
                <a:lnTo>
                  <a:pt x="551" y="1888346"/>
                </a:lnTo>
                <a:lnTo>
                  <a:pt x="0" y="18280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75708" y="1522412"/>
            <a:ext cx="1268730" cy="346075"/>
          </a:xfrm>
          <a:custGeom>
            <a:avLst/>
            <a:gdLst/>
            <a:ahLst/>
            <a:cxnLst/>
            <a:rect l="l" t="t" r="r" b="b"/>
            <a:pathLst>
              <a:path w="1268729" h="346075">
                <a:moveTo>
                  <a:pt x="0" y="346075"/>
                </a:moveTo>
                <a:lnTo>
                  <a:pt x="1268291" y="346075"/>
                </a:lnTo>
                <a:lnTo>
                  <a:pt x="1268291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35067" y="1636697"/>
            <a:ext cx="261620" cy="271780"/>
          </a:xfrm>
          <a:custGeom>
            <a:avLst/>
            <a:gdLst/>
            <a:ahLst/>
            <a:cxnLst/>
            <a:rect l="l" t="t" r="r" b="b"/>
            <a:pathLst>
              <a:path w="261620" h="271780">
                <a:moveTo>
                  <a:pt x="261323" y="0"/>
                </a:moveTo>
                <a:lnTo>
                  <a:pt x="0" y="2714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954447" y="1554988"/>
            <a:ext cx="570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T</a:t>
            </a:r>
            <a:r>
              <a:rPr dirty="0" sz="1550" spc="50" b="1">
                <a:latin typeface="黑体"/>
                <a:cs typeface="黑体"/>
              </a:rPr>
              <a:t>子树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0" y="2895600"/>
            <a:ext cx="1345323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0" y="2895600"/>
            <a:ext cx="1345565" cy="2438400"/>
          </a:xfrm>
          <a:custGeom>
            <a:avLst/>
            <a:gdLst/>
            <a:ahLst/>
            <a:cxnLst/>
            <a:rect l="l" t="t" r="r" b="b"/>
            <a:pathLst>
              <a:path w="1345565" h="2438400">
                <a:moveTo>
                  <a:pt x="0" y="1219200"/>
                </a:moveTo>
                <a:lnTo>
                  <a:pt x="823" y="1158349"/>
                </a:lnTo>
                <a:lnTo>
                  <a:pt x="3267" y="1098271"/>
                </a:lnTo>
                <a:lnTo>
                  <a:pt x="7293" y="1039035"/>
                </a:lnTo>
                <a:lnTo>
                  <a:pt x="12863" y="980711"/>
                </a:lnTo>
                <a:lnTo>
                  <a:pt x="19938" y="923369"/>
                </a:lnTo>
                <a:lnTo>
                  <a:pt x="28479" y="867078"/>
                </a:lnTo>
                <a:lnTo>
                  <a:pt x="38449" y="811909"/>
                </a:lnTo>
                <a:lnTo>
                  <a:pt x="49808" y="757932"/>
                </a:lnTo>
                <a:lnTo>
                  <a:pt x="62518" y="705216"/>
                </a:lnTo>
                <a:lnTo>
                  <a:pt x="76541" y="653830"/>
                </a:lnTo>
                <a:lnTo>
                  <a:pt x="91838" y="603846"/>
                </a:lnTo>
                <a:lnTo>
                  <a:pt x="108369" y="555332"/>
                </a:lnTo>
                <a:lnTo>
                  <a:pt x="126098" y="508359"/>
                </a:lnTo>
                <a:lnTo>
                  <a:pt x="144985" y="462997"/>
                </a:lnTo>
                <a:lnTo>
                  <a:pt x="164992" y="419315"/>
                </a:lnTo>
                <a:lnTo>
                  <a:pt x="186080" y="377383"/>
                </a:lnTo>
                <a:lnTo>
                  <a:pt x="208211" y="337271"/>
                </a:lnTo>
                <a:lnTo>
                  <a:pt x="231346" y="299049"/>
                </a:lnTo>
                <a:lnTo>
                  <a:pt x="255446" y="262786"/>
                </a:lnTo>
                <a:lnTo>
                  <a:pt x="280474" y="228554"/>
                </a:lnTo>
                <a:lnTo>
                  <a:pt x="306390" y="196420"/>
                </a:lnTo>
                <a:lnTo>
                  <a:pt x="333156" y="166456"/>
                </a:lnTo>
                <a:lnTo>
                  <a:pt x="360734" y="138731"/>
                </a:lnTo>
                <a:lnTo>
                  <a:pt x="418169" y="90278"/>
                </a:lnTo>
                <a:lnTo>
                  <a:pt x="478388" y="51619"/>
                </a:lnTo>
                <a:lnTo>
                  <a:pt x="541082" y="23314"/>
                </a:lnTo>
                <a:lnTo>
                  <a:pt x="605942" y="5921"/>
                </a:lnTo>
                <a:lnTo>
                  <a:pt x="672662" y="0"/>
                </a:lnTo>
                <a:lnTo>
                  <a:pt x="706234" y="1492"/>
                </a:lnTo>
                <a:lnTo>
                  <a:pt x="772063" y="13219"/>
                </a:lnTo>
                <a:lnTo>
                  <a:pt x="835878" y="36138"/>
                </a:lnTo>
                <a:lnTo>
                  <a:pt x="897373" y="69689"/>
                </a:lnTo>
                <a:lnTo>
                  <a:pt x="956239" y="113315"/>
                </a:lnTo>
                <a:lnTo>
                  <a:pt x="1012167" y="166456"/>
                </a:lnTo>
                <a:lnTo>
                  <a:pt x="1038933" y="196420"/>
                </a:lnTo>
                <a:lnTo>
                  <a:pt x="1064849" y="228554"/>
                </a:lnTo>
                <a:lnTo>
                  <a:pt x="1089877" y="262786"/>
                </a:lnTo>
                <a:lnTo>
                  <a:pt x="1113977" y="299049"/>
                </a:lnTo>
                <a:lnTo>
                  <a:pt x="1137112" y="337271"/>
                </a:lnTo>
                <a:lnTo>
                  <a:pt x="1159243" y="377383"/>
                </a:lnTo>
                <a:lnTo>
                  <a:pt x="1180331" y="419315"/>
                </a:lnTo>
                <a:lnTo>
                  <a:pt x="1200338" y="462997"/>
                </a:lnTo>
                <a:lnTo>
                  <a:pt x="1219225" y="508359"/>
                </a:lnTo>
                <a:lnTo>
                  <a:pt x="1236954" y="555332"/>
                </a:lnTo>
                <a:lnTo>
                  <a:pt x="1253485" y="603846"/>
                </a:lnTo>
                <a:lnTo>
                  <a:pt x="1268782" y="653830"/>
                </a:lnTo>
                <a:lnTo>
                  <a:pt x="1282805" y="705216"/>
                </a:lnTo>
                <a:lnTo>
                  <a:pt x="1295515" y="757932"/>
                </a:lnTo>
                <a:lnTo>
                  <a:pt x="1306874" y="811909"/>
                </a:lnTo>
                <a:lnTo>
                  <a:pt x="1316844" y="867078"/>
                </a:lnTo>
                <a:lnTo>
                  <a:pt x="1325385" y="923369"/>
                </a:lnTo>
                <a:lnTo>
                  <a:pt x="1332460" y="980711"/>
                </a:lnTo>
                <a:lnTo>
                  <a:pt x="1338030" y="1039035"/>
                </a:lnTo>
                <a:lnTo>
                  <a:pt x="1342056" y="1098271"/>
                </a:lnTo>
                <a:lnTo>
                  <a:pt x="1344500" y="1158349"/>
                </a:lnTo>
                <a:lnTo>
                  <a:pt x="1345324" y="1219200"/>
                </a:lnTo>
                <a:lnTo>
                  <a:pt x="1344500" y="1280050"/>
                </a:lnTo>
                <a:lnTo>
                  <a:pt x="1342056" y="1340128"/>
                </a:lnTo>
                <a:lnTo>
                  <a:pt x="1338030" y="1399364"/>
                </a:lnTo>
                <a:lnTo>
                  <a:pt x="1332460" y="1457688"/>
                </a:lnTo>
                <a:lnTo>
                  <a:pt x="1325385" y="1515030"/>
                </a:lnTo>
                <a:lnTo>
                  <a:pt x="1316844" y="1571321"/>
                </a:lnTo>
                <a:lnTo>
                  <a:pt x="1306874" y="1626490"/>
                </a:lnTo>
                <a:lnTo>
                  <a:pt x="1295515" y="1680467"/>
                </a:lnTo>
                <a:lnTo>
                  <a:pt x="1282805" y="1733184"/>
                </a:lnTo>
                <a:lnTo>
                  <a:pt x="1268782" y="1784569"/>
                </a:lnTo>
                <a:lnTo>
                  <a:pt x="1253485" y="1834553"/>
                </a:lnTo>
                <a:lnTo>
                  <a:pt x="1236954" y="1883067"/>
                </a:lnTo>
                <a:lnTo>
                  <a:pt x="1219225" y="1930040"/>
                </a:lnTo>
                <a:lnTo>
                  <a:pt x="1200338" y="1975402"/>
                </a:lnTo>
                <a:lnTo>
                  <a:pt x="1180331" y="2019084"/>
                </a:lnTo>
                <a:lnTo>
                  <a:pt x="1159243" y="2061016"/>
                </a:lnTo>
                <a:lnTo>
                  <a:pt x="1137112" y="2101128"/>
                </a:lnTo>
                <a:lnTo>
                  <a:pt x="1113977" y="2139350"/>
                </a:lnTo>
                <a:lnTo>
                  <a:pt x="1089877" y="2175613"/>
                </a:lnTo>
                <a:lnTo>
                  <a:pt x="1064849" y="2209846"/>
                </a:lnTo>
                <a:lnTo>
                  <a:pt x="1038933" y="2241979"/>
                </a:lnTo>
                <a:lnTo>
                  <a:pt x="1012167" y="2271943"/>
                </a:lnTo>
                <a:lnTo>
                  <a:pt x="984589" y="2299668"/>
                </a:lnTo>
                <a:lnTo>
                  <a:pt x="927154" y="2348121"/>
                </a:lnTo>
                <a:lnTo>
                  <a:pt x="866935" y="2386780"/>
                </a:lnTo>
                <a:lnTo>
                  <a:pt x="804241" y="2415085"/>
                </a:lnTo>
                <a:lnTo>
                  <a:pt x="739381" y="2432478"/>
                </a:lnTo>
                <a:lnTo>
                  <a:pt x="672662" y="2438400"/>
                </a:lnTo>
                <a:lnTo>
                  <a:pt x="639089" y="2436907"/>
                </a:lnTo>
                <a:lnTo>
                  <a:pt x="573260" y="2425180"/>
                </a:lnTo>
                <a:lnTo>
                  <a:pt x="509445" y="2402261"/>
                </a:lnTo>
                <a:lnTo>
                  <a:pt x="447950" y="2368710"/>
                </a:lnTo>
                <a:lnTo>
                  <a:pt x="389084" y="2325084"/>
                </a:lnTo>
                <a:lnTo>
                  <a:pt x="333156" y="2271943"/>
                </a:lnTo>
                <a:lnTo>
                  <a:pt x="306390" y="2241979"/>
                </a:lnTo>
                <a:lnTo>
                  <a:pt x="280474" y="2209846"/>
                </a:lnTo>
                <a:lnTo>
                  <a:pt x="255446" y="2175613"/>
                </a:lnTo>
                <a:lnTo>
                  <a:pt x="231346" y="2139350"/>
                </a:lnTo>
                <a:lnTo>
                  <a:pt x="208211" y="2101128"/>
                </a:lnTo>
                <a:lnTo>
                  <a:pt x="186080" y="2061016"/>
                </a:lnTo>
                <a:lnTo>
                  <a:pt x="164992" y="2019084"/>
                </a:lnTo>
                <a:lnTo>
                  <a:pt x="144985" y="1975402"/>
                </a:lnTo>
                <a:lnTo>
                  <a:pt x="126098" y="1930040"/>
                </a:lnTo>
                <a:lnTo>
                  <a:pt x="108369" y="1883067"/>
                </a:lnTo>
                <a:lnTo>
                  <a:pt x="91838" y="1834553"/>
                </a:lnTo>
                <a:lnTo>
                  <a:pt x="76541" y="1784569"/>
                </a:lnTo>
                <a:lnTo>
                  <a:pt x="62518" y="1733184"/>
                </a:lnTo>
                <a:lnTo>
                  <a:pt x="49808" y="1680467"/>
                </a:lnTo>
                <a:lnTo>
                  <a:pt x="38449" y="1626490"/>
                </a:lnTo>
                <a:lnTo>
                  <a:pt x="28479" y="1571321"/>
                </a:lnTo>
                <a:lnTo>
                  <a:pt x="19938" y="1515030"/>
                </a:lnTo>
                <a:lnTo>
                  <a:pt x="12863" y="1457688"/>
                </a:lnTo>
                <a:lnTo>
                  <a:pt x="7293" y="1399364"/>
                </a:lnTo>
                <a:lnTo>
                  <a:pt x="3267" y="1340128"/>
                </a:lnTo>
                <a:lnTo>
                  <a:pt x="823" y="128005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71489" y="2589212"/>
            <a:ext cx="772795" cy="346075"/>
          </a:xfrm>
          <a:custGeom>
            <a:avLst/>
            <a:gdLst/>
            <a:ahLst/>
            <a:cxnLst/>
            <a:rect l="l" t="t" r="r" b="b"/>
            <a:pathLst>
              <a:path w="772795" h="346075">
                <a:moveTo>
                  <a:pt x="0" y="346075"/>
                </a:moveTo>
                <a:lnTo>
                  <a:pt x="772510" y="346075"/>
                </a:lnTo>
                <a:lnTo>
                  <a:pt x="77251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91516" y="2703497"/>
            <a:ext cx="396240" cy="342900"/>
          </a:xfrm>
          <a:custGeom>
            <a:avLst/>
            <a:gdLst/>
            <a:ahLst/>
            <a:cxnLst/>
            <a:rect l="l" t="t" r="r" b="b"/>
            <a:pathLst>
              <a:path w="396240" h="342900">
                <a:moveTo>
                  <a:pt x="395917" y="0"/>
                </a:moveTo>
                <a:lnTo>
                  <a:pt x="0" y="342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50229" y="2621788"/>
            <a:ext cx="570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550" spc="50" b="1">
                <a:latin typeface="黑体"/>
                <a:cs typeface="黑体"/>
              </a:rPr>
              <a:t>子树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4600" y="2287587"/>
            <a:ext cx="4572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24600" y="2287587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838200"/>
                </a:moveTo>
                <a:lnTo>
                  <a:pt x="839" y="765876"/>
                </a:lnTo>
                <a:lnTo>
                  <a:pt x="3310" y="695262"/>
                </a:lnTo>
                <a:lnTo>
                  <a:pt x="7346" y="626607"/>
                </a:lnTo>
                <a:lnTo>
                  <a:pt x="12876" y="560164"/>
                </a:lnTo>
                <a:lnTo>
                  <a:pt x="19833" y="496184"/>
                </a:lnTo>
                <a:lnTo>
                  <a:pt x="28148" y="434919"/>
                </a:lnTo>
                <a:lnTo>
                  <a:pt x="37753" y="376620"/>
                </a:lnTo>
                <a:lnTo>
                  <a:pt x="48578" y="321539"/>
                </a:lnTo>
                <a:lnTo>
                  <a:pt x="60556" y="269928"/>
                </a:lnTo>
                <a:lnTo>
                  <a:pt x="73616" y="222039"/>
                </a:lnTo>
                <a:lnTo>
                  <a:pt x="87692" y="178122"/>
                </a:lnTo>
                <a:lnTo>
                  <a:pt x="102714" y="138429"/>
                </a:lnTo>
                <a:lnTo>
                  <a:pt x="118614" y="103212"/>
                </a:lnTo>
                <a:lnTo>
                  <a:pt x="152772" y="47214"/>
                </a:lnTo>
                <a:lnTo>
                  <a:pt x="189616" y="12139"/>
                </a:lnTo>
                <a:lnTo>
                  <a:pt x="228600" y="0"/>
                </a:lnTo>
                <a:lnTo>
                  <a:pt x="248324" y="3076"/>
                </a:lnTo>
                <a:lnTo>
                  <a:pt x="286307" y="26935"/>
                </a:lnTo>
                <a:lnTo>
                  <a:pt x="321876" y="72723"/>
                </a:lnTo>
                <a:lnTo>
                  <a:pt x="354485" y="138429"/>
                </a:lnTo>
                <a:lnTo>
                  <a:pt x="369507" y="178122"/>
                </a:lnTo>
                <a:lnTo>
                  <a:pt x="383583" y="222039"/>
                </a:lnTo>
                <a:lnTo>
                  <a:pt x="396643" y="269928"/>
                </a:lnTo>
                <a:lnTo>
                  <a:pt x="408621" y="321539"/>
                </a:lnTo>
                <a:lnTo>
                  <a:pt x="419446" y="376620"/>
                </a:lnTo>
                <a:lnTo>
                  <a:pt x="429051" y="434919"/>
                </a:lnTo>
                <a:lnTo>
                  <a:pt x="437366" y="496184"/>
                </a:lnTo>
                <a:lnTo>
                  <a:pt x="444323" y="560164"/>
                </a:lnTo>
                <a:lnTo>
                  <a:pt x="449853" y="626607"/>
                </a:lnTo>
                <a:lnTo>
                  <a:pt x="453889" y="695262"/>
                </a:lnTo>
                <a:lnTo>
                  <a:pt x="456360" y="765876"/>
                </a:lnTo>
                <a:lnTo>
                  <a:pt x="457200" y="838200"/>
                </a:lnTo>
                <a:lnTo>
                  <a:pt x="456360" y="910523"/>
                </a:lnTo>
                <a:lnTo>
                  <a:pt x="453889" y="981137"/>
                </a:lnTo>
                <a:lnTo>
                  <a:pt x="449853" y="1049792"/>
                </a:lnTo>
                <a:lnTo>
                  <a:pt x="444323" y="1116235"/>
                </a:lnTo>
                <a:lnTo>
                  <a:pt x="437366" y="1180215"/>
                </a:lnTo>
                <a:lnTo>
                  <a:pt x="429051" y="1241480"/>
                </a:lnTo>
                <a:lnTo>
                  <a:pt x="419446" y="1299779"/>
                </a:lnTo>
                <a:lnTo>
                  <a:pt x="408621" y="1354860"/>
                </a:lnTo>
                <a:lnTo>
                  <a:pt x="396643" y="1406471"/>
                </a:lnTo>
                <a:lnTo>
                  <a:pt x="383583" y="1454360"/>
                </a:lnTo>
                <a:lnTo>
                  <a:pt x="369507" y="1498277"/>
                </a:lnTo>
                <a:lnTo>
                  <a:pt x="354485" y="1537970"/>
                </a:lnTo>
                <a:lnTo>
                  <a:pt x="338585" y="1573187"/>
                </a:lnTo>
                <a:lnTo>
                  <a:pt x="304427" y="1629185"/>
                </a:lnTo>
                <a:lnTo>
                  <a:pt x="267583" y="1664260"/>
                </a:lnTo>
                <a:lnTo>
                  <a:pt x="228600" y="1676400"/>
                </a:lnTo>
                <a:lnTo>
                  <a:pt x="208875" y="1673323"/>
                </a:lnTo>
                <a:lnTo>
                  <a:pt x="170892" y="1649464"/>
                </a:lnTo>
                <a:lnTo>
                  <a:pt x="135323" y="1603676"/>
                </a:lnTo>
                <a:lnTo>
                  <a:pt x="102714" y="1537970"/>
                </a:lnTo>
                <a:lnTo>
                  <a:pt x="87692" y="1498277"/>
                </a:lnTo>
                <a:lnTo>
                  <a:pt x="73616" y="1454360"/>
                </a:lnTo>
                <a:lnTo>
                  <a:pt x="60556" y="1406471"/>
                </a:lnTo>
                <a:lnTo>
                  <a:pt x="48578" y="1354860"/>
                </a:lnTo>
                <a:lnTo>
                  <a:pt x="37753" y="1299779"/>
                </a:lnTo>
                <a:lnTo>
                  <a:pt x="28148" y="1241480"/>
                </a:lnTo>
                <a:lnTo>
                  <a:pt x="19833" y="1180215"/>
                </a:lnTo>
                <a:lnTo>
                  <a:pt x="12876" y="1116235"/>
                </a:lnTo>
                <a:lnTo>
                  <a:pt x="7346" y="1049792"/>
                </a:lnTo>
                <a:lnTo>
                  <a:pt x="3310" y="981137"/>
                </a:lnTo>
                <a:lnTo>
                  <a:pt x="839" y="910523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46828" y="2247884"/>
            <a:ext cx="195580" cy="86360"/>
          </a:xfrm>
          <a:custGeom>
            <a:avLst/>
            <a:gdLst/>
            <a:ahLst/>
            <a:cxnLst/>
            <a:rect l="l" t="t" r="r" b="b"/>
            <a:pathLst>
              <a:path w="195579" h="86360">
                <a:moveTo>
                  <a:pt x="0" y="0"/>
                </a:moveTo>
                <a:lnTo>
                  <a:pt x="195281" y="85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20690" y="2167635"/>
            <a:ext cx="570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T</a:t>
            </a:r>
            <a:r>
              <a:rPr dirty="0" sz="1550" spc="50" b="1">
                <a:latin typeface="黑体"/>
                <a:cs typeface="黑体"/>
              </a:rPr>
              <a:t>子树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6740" y="1390396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3056" y="1887220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5857" y="2368803"/>
            <a:ext cx="10941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956310" algn="l"/>
              </a:tabLst>
            </a:pPr>
            <a:r>
              <a:rPr dirty="0" sz="1600" b="1">
                <a:latin typeface="Times New Roman"/>
                <a:cs typeface="Times New Roman"/>
              </a:rPr>
              <a:t>T	*	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9540" y="2865628"/>
            <a:ext cx="14795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  <a:tab pos="908050" algn="l"/>
                <a:tab pos="1398905" algn="l"/>
              </a:tabLst>
            </a:pPr>
            <a:r>
              <a:rPr dirty="0" sz="1600" b="1">
                <a:latin typeface="Times New Roman"/>
                <a:cs typeface="Times New Roman"/>
              </a:rPr>
              <a:t>F	(	E	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0340" y="3347211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6290" y="3347211"/>
            <a:ext cx="9163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767715" algn="l"/>
              </a:tabLst>
            </a:pPr>
            <a:r>
              <a:rPr dirty="0" sz="1600" b="1">
                <a:latin typeface="Times New Roman"/>
                <a:cs typeface="Times New Roman"/>
              </a:rPr>
              <a:t>E	+	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6256" y="3828796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9940" y="432562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90740" y="4807204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95886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58429" y="2133600"/>
            <a:ext cx="337820" cy="228600"/>
          </a:xfrm>
          <a:custGeom>
            <a:avLst/>
            <a:gdLst/>
            <a:ahLst/>
            <a:cxnLst/>
            <a:rect l="l" t="t" r="r" b="b"/>
            <a:pathLst>
              <a:path w="337820" h="228600">
                <a:moveTo>
                  <a:pt x="337457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95886" y="2133600"/>
            <a:ext cx="450215" cy="228600"/>
          </a:xfrm>
          <a:custGeom>
            <a:avLst/>
            <a:gdLst/>
            <a:ahLst/>
            <a:cxnLst/>
            <a:rect l="l" t="t" r="r" b="b"/>
            <a:pathLst>
              <a:path w="450215" h="228600">
                <a:moveTo>
                  <a:pt x="0" y="0"/>
                </a:moveTo>
                <a:lnTo>
                  <a:pt x="449943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95886" y="2133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45943" y="2667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08371" y="2667000"/>
            <a:ext cx="337820" cy="228600"/>
          </a:xfrm>
          <a:custGeom>
            <a:avLst/>
            <a:gdLst/>
            <a:ahLst/>
            <a:cxnLst/>
            <a:rect l="l" t="t" r="r" b="b"/>
            <a:pathLst>
              <a:path w="337820" h="228600">
                <a:moveTo>
                  <a:pt x="337457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45828" y="2667000"/>
            <a:ext cx="450215" cy="228600"/>
          </a:xfrm>
          <a:custGeom>
            <a:avLst/>
            <a:gdLst/>
            <a:ahLst/>
            <a:cxnLst/>
            <a:rect l="l" t="t" r="r" b="b"/>
            <a:pathLst>
              <a:path w="450215" h="228600">
                <a:moveTo>
                  <a:pt x="0" y="0"/>
                </a:moveTo>
                <a:lnTo>
                  <a:pt x="449943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45828" y="2667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0856" y="3124200"/>
            <a:ext cx="337820" cy="228600"/>
          </a:xfrm>
          <a:custGeom>
            <a:avLst/>
            <a:gdLst/>
            <a:ahLst/>
            <a:cxnLst/>
            <a:rect l="l" t="t" r="r" b="b"/>
            <a:pathLst>
              <a:path w="337820" h="228600">
                <a:moveTo>
                  <a:pt x="337457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58313" y="3124200"/>
            <a:ext cx="450215" cy="228600"/>
          </a:xfrm>
          <a:custGeom>
            <a:avLst/>
            <a:gdLst/>
            <a:ahLst/>
            <a:cxnLst/>
            <a:rect l="l" t="t" r="r" b="b"/>
            <a:pathLst>
              <a:path w="450215" h="228600">
                <a:moveTo>
                  <a:pt x="0" y="0"/>
                </a:moveTo>
                <a:lnTo>
                  <a:pt x="449943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58313" y="3124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45943" y="3124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20856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20856" y="41148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20856" y="4648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子树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7340" y="1272400"/>
            <a:ext cx="4655185" cy="4021454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355600" marR="5080" indent="-342900">
              <a:lnSpc>
                <a:spcPct val="101699"/>
              </a:lnSpc>
              <a:spcBef>
                <a:spcPts val="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分析树中一个特有的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结点</a:t>
            </a:r>
            <a:r>
              <a:rPr dirty="0" baseline="1010" sz="4125" spc="37" b="1">
                <a:latin typeface="黑体"/>
                <a:cs typeface="黑体"/>
              </a:rPr>
              <a:t>、 </a:t>
            </a:r>
            <a:r>
              <a:rPr dirty="0" sz="2750" spc="45" b="1">
                <a:latin typeface="黑体"/>
                <a:cs typeface="黑体"/>
              </a:rPr>
              <a:t>连同它的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全部后裔结点</a:t>
            </a:r>
            <a:r>
              <a:rPr dirty="0" sz="2750" spc="45" b="1">
                <a:latin typeface="黑体"/>
                <a:cs typeface="黑体"/>
              </a:rPr>
              <a:t>、连 接这些结点的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边</a:t>
            </a:r>
            <a:r>
              <a:rPr dirty="0" sz="2750" spc="45" b="1">
                <a:latin typeface="黑体"/>
                <a:cs typeface="黑体"/>
              </a:rPr>
              <a:t>、以及这些 </a:t>
            </a:r>
            <a:r>
              <a:rPr dirty="0" sz="2750" spc="45" b="1">
                <a:latin typeface="黑体"/>
                <a:cs typeface="黑体"/>
              </a:rPr>
              <a:t>结点的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标记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algn="just" marL="355600" marR="5080" indent="-342900">
              <a:lnSpc>
                <a:spcPct val="102299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子树的根结点的标记可能不 </a:t>
            </a:r>
            <a:r>
              <a:rPr dirty="0" sz="2750" spc="45" b="1">
                <a:latin typeface="黑体"/>
                <a:cs typeface="黑体"/>
              </a:rPr>
              <a:t>是文法的开始符号。</a:t>
            </a:r>
            <a:endParaRPr sz="2750">
              <a:latin typeface="黑体"/>
              <a:cs typeface="黑体"/>
            </a:endParaRPr>
          </a:p>
          <a:p>
            <a:pPr marL="355600" marR="5080" indent="-342900">
              <a:lnSpc>
                <a:spcPct val="100899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如果子树的根结点标记为非 </a:t>
            </a:r>
            <a:r>
              <a:rPr dirty="0" sz="2750" spc="45" b="1">
                <a:latin typeface="黑体"/>
                <a:cs typeface="黑体"/>
              </a:rPr>
              <a:t>终结符号</a:t>
            </a:r>
            <a:r>
              <a:rPr dirty="0" sz="2750" spc="35" b="1">
                <a:latin typeface="宋体"/>
                <a:cs typeface="宋体"/>
              </a:rPr>
              <a:t>A</a:t>
            </a:r>
            <a:r>
              <a:rPr dirty="0" sz="2750" spc="3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则可称该子树 为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A-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子树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0287" y="2781300"/>
            <a:ext cx="1079500" cy="93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287" y="2781300"/>
            <a:ext cx="1079500" cy="935355"/>
          </a:xfrm>
          <a:custGeom>
            <a:avLst/>
            <a:gdLst/>
            <a:ahLst/>
            <a:cxnLst/>
            <a:rect l="l" t="t" r="r" b="b"/>
            <a:pathLst>
              <a:path w="1079500" h="935354">
                <a:moveTo>
                  <a:pt x="0" y="935038"/>
                </a:moveTo>
                <a:lnTo>
                  <a:pt x="0" y="0"/>
                </a:lnTo>
                <a:lnTo>
                  <a:pt x="1079500" y="935038"/>
                </a:lnTo>
                <a:lnTo>
                  <a:pt x="0" y="9350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2" y="2819400"/>
            <a:ext cx="13716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2" y="2819400"/>
            <a:ext cx="1371600" cy="2590800"/>
          </a:xfrm>
          <a:custGeom>
            <a:avLst/>
            <a:gdLst/>
            <a:ahLst/>
            <a:cxnLst/>
            <a:rect l="l" t="t" r="r" b="b"/>
            <a:pathLst>
              <a:path w="1371600" h="2590800">
                <a:moveTo>
                  <a:pt x="0" y="1295400"/>
                </a:moveTo>
                <a:lnTo>
                  <a:pt x="790" y="1232636"/>
                </a:lnTo>
                <a:lnTo>
                  <a:pt x="3139" y="1170644"/>
                </a:lnTo>
                <a:lnTo>
                  <a:pt x="7009" y="1109490"/>
                </a:lnTo>
                <a:lnTo>
                  <a:pt x="12366" y="1049243"/>
                </a:lnTo>
                <a:lnTo>
                  <a:pt x="19172" y="989971"/>
                </a:lnTo>
                <a:lnTo>
                  <a:pt x="27392" y="931741"/>
                </a:lnTo>
                <a:lnTo>
                  <a:pt x="36990" y="874621"/>
                </a:lnTo>
                <a:lnTo>
                  <a:pt x="47931" y="818679"/>
                </a:lnTo>
                <a:lnTo>
                  <a:pt x="60177" y="763983"/>
                </a:lnTo>
                <a:lnTo>
                  <a:pt x="73695" y="710601"/>
                </a:lnTo>
                <a:lnTo>
                  <a:pt x="88446" y="658601"/>
                </a:lnTo>
                <a:lnTo>
                  <a:pt x="104396" y="608050"/>
                </a:lnTo>
                <a:lnTo>
                  <a:pt x="121509" y="559017"/>
                </a:lnTo>
                <a:lnTo>
                  <a:pt x="139748" y="511568"/>
                </a:lnTo>
                <a:lnTo>
                  <a:pt x="159078" y="465773"/>
                </a:lnTo>
                <a:lnTo>
                  <a:pt x="179462" y="421699"/>
                </a:lnTo>
                <a:lnTo>
                  <a:pt x="200866" y="379413"/>
                </a:lnTo>
                <a:lnTo>
                  <a:pt x="223252" y="338985"/>
                </a:lnTo>
                <a:lnTo>
                  <a:pt x="246586" y="300480"/>
                </a:lnTo>
                <a:lnTo>
                  <a:pt x="270830" y="263968"/>
                </a:lnTo>
                <a:lnTo>
                  <a:pt x="295950" y="229517"/>
                </a:lnTo>
                <a:lnTo>
                  <a:pt x="321909" y="197193"/>
                </a:lnTo>
                <a:lnTo>
                  <a:pt x="348671" y="167065"/>
                </a:lnTo>
                <a:lnTo>
                  <a:pt x="376201" y="139201"/>
                </a:lnTo>
                <a:lnTo>
                  <a:pt x="433418" y="90536"/>
                </a:lnTo>
                <a:lnTo>
                  <a:pt x="493274" y="51741"/>
                </a:lnTo>
                <a:lnTo>
                  <a:pt x="555482" y="23358"/>
                </a:lnTo>
                <a:lnTo>
                  <a:pt x="619752" y="5929"/>
                </a:lnTo>
                <a:lnTo>
                  <a:pt x="685800" y="0"/>
                </a:lnTo>
                <a:lnTo>
                  <a:pt x="719027" y="1493"/>
                </a:lnTo>
                <a:lnTo>
                  <a:pt x="784222" y="13240"/>
                </a:lnTo>
                <a:lnTo>
                  <a:pt x="847497" y="36214"/>
                </a:lnTo>
                <a:lnTo>
                  <a:pt x="908565" y="69871"/>
                </a:lnTo>
                <a:lnTo>
                  <a:pt x="967137" y="113669"/>
                </a:lnTo>
                <a:lnTo>
                  <a:pt x="1022928" y="167065"/>
                </a:lnTo>
                <a:lnTo>
                  <a:pt x="1049690" y="197193"/>
                </a:lnTo>
                <a:lnTo>
                  <a:pt x="1075649" y="229517"/>
                </a:lnTo>
                <a:lnTo>
                  <a:pt x="1100769" y="263968"/>
                </a:lnTo>
                <a:lnTo>
                  <a:pt x="1125014" y="300480"/>
                </a:lnTo>
                <a:lnTo>
                  <a:pt x="1148347" y="338985"/>
                </a:lnTo>
                <a:lnTo>
                  <a:pt x="1170733" y="379413"/>
                </a:lnTo>
                <a:lnTo>
                  <a:pt x="1192137" y="421699"/>
                </a:lnTo>
                <a:lnTo>
                  <a:pt x="1212522" y="465773"/>
                </a:lnTo>
                <a:lnTo>
                  <a:pt x="1231851" y="511568"/>
                </a:lnTo>
                <a:lnTo>
                  <a:pt x="1250091" y="559017"/>
                </a:lnTo>
                <a:lnTo>
                  <a:pt x="1267203" y="608050"/>
                </a:lnTo>
                <a:lnTo>
                  <a:pt x="1283153" y="658601"/>
                </a:lnTo>
                <a:lnTo>
                  <a:pt x="1297904" y="710601"/>
                </a:lnTo>
                <a:lnTo>
                  <a:pt x="1311422" y="763983"/>
                </a:lnTo>
                <a:lnTo>
                  <a:pt x="1323668" y="818679"/>
                </a:lnTo>
                <a:lnTo>
                  <a:pt x="1334609" y="874621"/>
                </a:lnTo>
                <a:lnTo>
                  <a:pt x="1344207" y="931741"/>
                </a:lnTo>
                <a:lnTo>
                  <a:pt x="1352427" y="989971"/>
                </a:lnTo>
                <a:lnTo>
                  <a:pt x="1359234" y="1049243"/>
                </a:lnTo>
                <a:lnTo>
                  <a:pt x="1364590" y="1109490"/>
                </a:lnTo>
                <a:lnTo>
                  <a:pt x="1368460" y="1170644"/>
                </a:lnTo>
                <a:lnTo>
                  <a:pt x="1370809" y="1232636"/>
                </a:lnTo>
                <a:lnTo>
                  <a:pt x="1371600" y="1295400"/>
                </a:lnTo>
                <a:lnTo>
                  <a:pt x="1370809" y="1358163"/>
                </a:lnTo>
                <a:lnTo>
                  <a:pt x="1368460" y="1420155"/>
                </a:lnTo>
                <a:lnTo>
                  <a:pt x="1364590" y="1481309"/>
                </a:lnTo>
                <a:lnTo>
                  <a:pt x="1359234" y="1541556"/>
                </a:lnTo>
                <a:lnTo>
                  <a:pt x="1352427" y="1600828"/>
                </a:lnTo>
                <a:lnTo>
                  <a:pt x="1344207" y="1659058"/>
                </a:lnTo>
                <a:lnTo>
                  <a:pt x="1334609" y="1716178"/>
                </a:lnTo>
                <a:lnTo>
                  <a:pt x="1323668" y="1772120"/>
                </a:lnTo>
                <a:lnTo>
                  <a:pt x="1311422" y="1826816"/>
                </a:lnTo>
                <a:lnTo>
                  <a:pt x="1297904" y="1880198"/>
                </a:lnTo>
                <a:lnTo>
                  <a:pt x="1283153" y="1932198"/>
                </a:lnTo>
                <a:lnTo>
                  <a:pt x="1267203" y="1982749"/>
                </a:lnTo>
                <a:lnTo>
                  <a:pt x="1250091" y="2031783"/>
                </a:lnTo>
                <a:lnTo>
                  <a:pt x="1231851" y="2079231"/>
                </a:lnTo>
                <a:lnTo>
                  <a:pt x="1212522" y="2125026"/>
                </a:lnTo>
                <a:lnTo>
                  <a:pt x="1192137" y="2169100"/>
                </a:lnTo>
                <a:lnTo>
                  <a:pt x="1170733" y="2211386"/>
                </a:lnTo>
                <a:lnTo>
                  <a:pt x="1148347" y="2251815"/>
                </a:lnTo>
                <a:lnTo>
                  <a:pt x="1125014" y="2290319"/>
                </a:lnTo>
                <a:lnTo>
                  <a:pt x="1100769" y="2326831"/>
                </a:lnTo>
                <a:lnTo>
                  <a:pt x="1075649" y="2361283"/>
                </a:lnTo>
                <a:lnTo>
                  <a:pt x="1049690" y="2393606"/>
                </a:lnTo>
                <a:lnTo>
                  <a:pt x="1022928" y="2423734"/>
                </a:lnTo>
                <a:lnTo>
                  <a:pt x="995399" y="2451598"/>
                </a:lnTo>
                <a:lnTo>
                  <a:pt x="938181" y="2500263"/>
                </a:lnTo>
                <a:lnTo>
                  <a:pt x="878325" y="2539058"/>
                </a:lnTo>
                <a:lnTo>
                  <a:pt x="816118" y="2567442"/>
                </a:lnTo>
                <a:lnTo>
                  <a:pt x="751847" y="2584870"/>
                </a:lnTo>
                <a:lnTo>
                  <a:pt x="685800" y="2590800"/>
                </a:lnTo>
                <a:lnTo>
                  <a:pt x="652572" y="2589306"/>
                </a:lnTo>
                <a:lnTo>
                  <a:pt x="587377" y="2577559"/>
                </a:lnTo>
                <a:lnTo>
                  <a:pt x="524102" y="2554585"/>
                </a:lnTo>
                <a:lnTo>
                  <a:pt x="463034" y="2520928"/>
                </a:lnTo>
                <a:lnTo>
                  <a:pt x="404462" y="2477130"/>
                </a:lnTo>
                <a:lnTo>
                  <a:pt x="348671" y="2423734"/>
                </a:lnTo>
                <a:lnTo>
                  <a:pt x="321909" y="2393606"/>
                </a:lnTo>
                <a:lnTo>
                  <a:pt x="295950" y="2361283"/>
                </a:lnTo>
                <a:lnTo>
                  <a:pt x="270830" y="2326831"/>
                </a:lnTo>
                <a:lnTo>
                  <a:pt x="246586" y="2290319"/>
                </a:lnTo>
                <a:lnTo>
                  <a:pt x="223252" y="2251815"/>
                </a:lnTo>
                <a:lnTo>
                  <a:pt x="200866" y="2211386"/>
                </a:lnTo>
                <a:lnTo>
                  <a:pt x="179462" y="2169100"/>
                </a:lnTo>
                <a:lnTo>
                  <a:pt x="159078" y="2125026"/>
                </a:lnTo>
                <a:lnTo>
                  <a:pt x="139748" y="2079231"/>
                </a:lnTo>
                <a:lnTo>
                  <a:pt x="121509" y="2031783"/>
                </a:lnTo>
                <a:lnTo>
                  <a:pt x="104396" y="1982749"/>
                </a:lnTo>
                <a:lnTo>
                  <a:pt x="88446" y="1932198"/>
                </a:lnTo>
                <a:lnTo>
                  <a:pt x="73695" y="1880198"/>
                </a:lnTo>
                <a:lnTo>
                  <a:pt x="60177" y="1826816"/>
                </a:lnTo>
                <a:lnTo>
                  <a:pt x="47931" y="1772120"/>
                </a:lnTo>
                <a:lnTo>
                  <a:pt x="36990" y="1716178"/>
                </a:lnTo>
                <a:lnTo>
                  <a:pt x="27392" y="1659058"/>
                </a:lnTo>
                <a:lnTo>
                  <a:pt x="19172" y="1600828"/>
                </a:lnTo>
                <a:lnTo>
                  <a:pt x="12366" y="1541556"/>
                </a:lnTo>
                <a:lnTo>
                  <a:pt x="7009" y="1481309"/>
                </a:lnTo>
                <a:lnTo>
                  <a:pt x="3139" y="1420155"/>
                </a:lnTo>
                <a:lnTo>
                  <a:pt x="790" y="1358163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08939" y="2835275"/>
            <a:ext cx="1019175" cy="338455"/>
          </a:xfrm>
          <a:custGeom>
            <a:avLst/>
            <a:gdLst/>
            <a:ahLst/>
            <a:cxnLst/>
            <a:rect l="l" t="t" r="r" b="b"/>
            <a:pathLst>
              <a:path w="1019175" h="338455">
                <a:moveTo>
                  <a:pt x="0" y="0"/>
                </a:moveTo>
                <a:lnTo>
                  <a:pt x="1019175" y="0"/>
                </a:lnTo>
                <a:lnTo>
                  <a:pt x="1019175" y="338137"/>
                </a:lnTo>
                <a:lnTo>
                  <a:pt x="0" y="3381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05520" y="3247867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 h="0">
                <a:moveTo>
                  <a:pt x="12314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87679" y="2868676"/>
            <a:ext cx="7435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50" b="1">
                <a:latin typeface="黑体"/>
                <a:cs typeface="黑体"/>
              </a:rPr>
              <a:t>短语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b="1">
                <a:latin typeface="Times New Roman"/>
                <a:cs typeface="Times New Roman"/>
              </a:rPr>
              <a:t>+T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8244" y="4239089"/>
            <a:ext cx="3048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58244" y="4239089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457200"/>
                </a:moveTo>
                <a:lnTo>
                  <a:pt x="1652" y="389638"/>
                </a:lnTo>
                <a:lnTo>
                  <a:pt x="6452" y="325154"/>
                </a:lnTo>
                <a:lnTo>
                  <a:pt x="14164" y="264456"/>
                </a:lnTo>
                <a:lnTo>
                  <a:pt x="24552" y="208249"/>
                </a:lnTo>
                <a:lnTo>
                  <a:pt x="37381" y="157243"/>
                </a:lnTo>
                <a:lnTo>
                  <a:pt x="52414" y="112143"/>
                </a:lnTo>
                <a:lnTo>
                  <a:pt x="69416" y="73657"/>
                </a:lnTo>
                <a:lnTo>
                  <a:pt x="108384" y="19357"/>
                </a:lnTo>
                <a:lnTo>
                  <a:pt x="152400" y="0"/>
                </a:lnTo>
                <a:lnTo>
                  <a:pt x="174920" y="4957"/>
                </a:lnTo>
                <a:lnTo>
                  <a:pt x="216647" y="42493"/>
                </a:lnTo>
                <a:lnTo>
                  <a:pt x="252385" y="112143"/>
                </a:lnTo>
                <a:lnTo>
                  <a:pt x="267418" y="157243"/>
                </a:lnTo>
                <a:lnTo>
                  <a:pt x="280247" y="208249"/>
                </a:lnTo>
                <a:lnTo>
                  <a:pt x="290635" y="264456"/>
                </a:lnTo>
                <a:lnTo>
                  <a:pt x="298347" y="325154"/>
                </a:lnTo>
                <a:lnTo>
                  <a:pt x="303147" y="389638"/>
                </a:lnTo>
                <a:lnTo>
                  <a:pt x="304800" y="457200"/>
                </a:lnTo>
                <a:lnTo>
                  <a:pt x="303147" y="524761"/>
                </a:lnTo>
                <a:lnTo>
                  <a:pt x="298347" y="589245"/>
                </a:lnTo>
                <a:lnTo>
                  <a:pt x="290635" y="649943"/>
                </a:lnTo>
                <a:lnTo>
                  <a:pt x="280247" y="706150"/>
                </a:lnTo>
                <a:lnTo>
                  <a:pt x="267418" y="757156"/>
                </a:lnTo>
                <a:lnTo>
                  <a:pt x="252385" y="802256"/>
                </a:lnTo>
                <a:lnTo>
                  <a:pt x="235383" y="840742"/>
                </a:lnTo>
                <a:lnTo>
                  <a:pt x="196415" y="895042"/>
                </a:lnTo>
                <a:lnTo>
                  <a:pt x="152400" y="914400"/>
                </a:lnTo>
                <a:lnTo>
                  <a:pt x="129879" y="909442"/>
                </a:lnTo>
                <a:lnTo>
                  <a:pt x="88152" y="871906"/>
                </a:lnTo>
                <a:lnTo>
                  <a:pt x="52414" y="802256"/>
                </a:lnTo>
                <a:lnTo>
                  <a:pt x="37381" y="757156"/>
                </a:lnTo>
                <a:lnTo>
                  <a:pt x="24552" y="706150"/>
                </a:lnTo>
                <a:lnTo>
                  <a:pt x="14164" y="649943"/>
                </a:lnTo>
                <a:lnTo>
                  <a:pt x="6452" y="589245"/>
                </a:lnTo>
                <a:lnTo>
                  <a:pt x="1652" y="524761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02874" y="5122424"/>
            <a:ext cx="1047750" cy="0"/>
          </a:xfrm>
          <a:custGeom>
            <a:avLst/>
            <a:gdLst/>
            <a:ahLst/>
            <a:cxnLst/>
            <a:rect l="l" t="t" r="r" b="b"/>
            <a:pathLst>
              <a:path w="1047750" h="0">
                <a:moveTo>
                  <a:pt x="0" y="0"/>
                </a:moveTo>
                <a:lnTo>
                  <a:pt x="1047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55884" y="4764532"/>
            <a:ext cx="9518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50" b="1">
                <a:latin typeface="黑体"/>
                <a:cs typeface="黑体"/>
              </a:rPr>
              <a:t>直接短</a:t>
            </a:r>
            <a:r>
              <a:rPr dirty="0" sz="1550" spc="40" b="1">
                <a:latin typeface="黑体"/>
                <a:cs typeface="黑体"/>
              </a:rPr>
              <a:t>语</a:t>
            </a:r>
            <a:r>
              <a:rPr dirty="0" sz="1550" spc="-440" b="1">
                <a:latin typeface="黑体"/>
                <a:cs typeface="黑体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0800" y="2819400"/>
            <a:ext cx="3048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00800" y="2819400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457200"/>
                </a:moveTo>
                <a:lnTo>
                  <a:pt x="1652" y="389638"/>
                </a:lnTo>
                <a:lnTo>
                  <a:pt x="6452" y="325154"/>
                </a:lnTo>
                <a:lnTo>
                  <a:pt x="14164" y="264456"/>
                </a:lnTo>
                <a:lnTo>
                  <a:pt x="24552" y="208249"/>
                </a:lnTo>
                <a:lnTo>
                  <a:pt x="37381" y="157243"/>
                </a:lnTo>
                <a:lnTo>
                  <a:pt x="52414" y="112143"/>
                </a:lnTo>
                <a:lnTo>
                  <a:pt x="69416" y="73657"/>
                </a:lnTo>
                <a:lnTo>
                  <a:pt x="108384" y="19357"/>
                </a:lnTo>
                <a:lnTo>
                  <a:pt x="152400" y="0"/>
                </a:lnTo>
                <a:lnTo>
                  <a:pt x="174920" y="4957"/>
                </a:lnTo>
                <a:lnTo>
                  <a:pt x="216647" y="42493"/>
                </a:lnTo>
                <a:lnTo>
                  <a:pt x="252385" y="112143"/>
                </a:lnTo>
                <a:lnTo>
                  <a:pt x="267418" y="157243"/>
                </a:lnTo>
                <a:lnTo>
                  <a:pt x="280247" y="208249"/>
                </a:lnTo>
                <a:lnTo>
                  <a:pt x="290635" y="264456"/>
                </a:lnTo>
                <a:lnTo>
                  <a:pt x="298347" y="325154"/>
                </a:lnTo>
                <a:lnTo>
                  <a:pt x="303147" y="389638"/>
                </a:lnTo>
                <a:lnTo>
                  <a:pt x="304800" y="457200"/>
                </a:lnTo>
                <a:lnTo>
                  <a:pt x="303147" y="524761"/>
                </a:lnTo>
                <a:lnTo>
                  <a:pt x="298347" y="589245"/>
                </a:lnTo>
                <a:lnTo>
                  <a:pt x="290635" y="649943"/>
                </a:lnTo>
                <a:lnTo>
                  <a:pt x="280247" y="706150"/>
                </a:lnTo>
                <a:lnTo>
                  <a:pt x="267418" y="757156"/>
                </a:lnTo>
                <a:lnTo>
                  <a:pt x="252385" y="802256"/>
                </a:lnTo>
                <a:lnTo>
                  <a:pt x="235383" y="840742"/>
                </a:lnTo>
                <a:lnTo>
                  <a:pt x="196415" y="895042"/>
                </a:lnTo>
                <a:lnTo>
                  <a:pt x="152400" y="914400"/>
                </a:lnTo>
                <a:lnTo>
                  <a:pt x="129879" y="909442"/>
                </a:lnTo>
                <a:lnTo>
                  <a:pt x="88152" y="871906"/>
                </a:lnTo>
                <a:lnTo>
                  <a:pt x="52414" y="802256"/>
                </a:lnTo>
                <a:lnTo>
                  <a:pt x="37381" y="757156"/>
                </a:lnTo>
                <a:lnTo>
                  <a:pt x="24552" y="706150"/>
                </a:lnTo>
                <a:lnTo>
                  <a:pt x="14164" y="649943"/>
                </a:lnTo>
                <a:lnTo>
                  <a:pt x="6452" y="589245"/>
                </a:lnTo>
                <a:lnTo>
                  <a:pt x="1652" y="524761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29300" y="369851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93740" y="3344164"/>
            <a:ext cx="4914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50" b="1">
                <a:latin typeface="黑体"/>
                <a:cs typeface="黑体"/>
              </a:rPr>
              <a:t>句柄</a:t>
            </a: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0335" y="1408684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6652" y="1902459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9452" y="2387091"/>
            <a:ext cx="10941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956310" algn="l"/>
              </a:tabLst>
            </a:pPr>
            <a:r>
              <a:rPr dirty="0" sz="1600" b="1">
                <a:latin typeface="Times New Roman"/>
                <a:cs typeface="Times New Roman"/>
              </a:rPr>
              <a:t>T	*	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3135" y="2880867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6603" y="2880867"/>
            <a:ext cx="95694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875665" algn="l"/>
              </a:tabLst>
            </a:pPr>
            <a:r>
              <a:rPr dirty="0" sz="1600" b="1">
                <a:latin typeface="Times New Roman"/>
                <a:cs typeface="Times New Roman"/>
              </a:rPr>
              <a:t>(	E	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13935" y="3365500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9085" y="3365500"/>
            <a:ext cx="10179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869315" algn="l"/>
              </a:tabLst>
            </a:pPr>
            <a:r>
              <a:rPr dirty="0" sz="1600" b="1">
                <a:latin typeface="Times New Roman"/>
                <a:cs typeface="Times New Roman"/>
              </a:rPr>
              <a:t>E	+	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9852" y="3847084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23535" y="4340860"/>
            <a:ext cx="149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74335" y="4825492"/>
            <a:ext cx="8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95886" y="16928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58429" y="2150004"/>
            <a:ext cx="337820" cy="228600"/>
          </a:xfrm>
          <a:custGeom>
            <a:avLst/>
            <a:gdLst/>
            <a:ahLst/>
            <a:cxnLst/>
            <a:rect l="l" t="t" r="r" b="b"/>
            <a:pathLst>
              <a:path w="337820" h="228600">
                <a:moveTo>
                  <a:pt x="337457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95886" y="2150004"/>
            <a:ext cx="450215" cy="228600"/>
          </a:xfrm>
          <a:custGeom>
            <a:avLst/>
            <a:gdLst/>
            <a:ahLst/>
            <a:cxnLst/>
            <a:rect l="l" t="t" r="r" b="b"/>
            <a:pathLst>
              <a:path w="450215" h="228600">
                <a:moveTo>
                  <a:pt x="0" y="0"/>
                </a:moveTo>
                <a:lnTo>
                  <a:pt x="449943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95886" y="21500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45943" y="26834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08371" y="2683404"/>
            <a:ext cx="337820" cy="228600"/>
          </a:xfrm>
          <a:custGeom>
            <a:avLst/>
            <a:gdLst/>
            <a:ahLst/>
            <a:cxnLst/>
            <a:rect l="l" t="t" r="r" b="b"/>
            <a:pathLst>
              <a:path w="337820" h="228600">
                <a:moveTo>
                  <a:pt x="337457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45828" y="2683404"/>
            <a:ext cx="450215" cy="228600"/>
          </a:xfrm>
          <a:custGeom>
            <a:avLst/>
            <a:gdLst/>
            <a:ahLst/>
            <a:cxnLst/>
            <a:rect l="l" t="t" r="r" b="b"/>
            <a:pathLst>
              <a:path w="450215" h="228600">
                <a:moveTo>
                  <a:pt x="0" y="0"/>
                </a:moveTo>
                <a:lnTo>
                  <a:pt x="449943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45828" y="26834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20856" y="3140604"/>
            <a:ext cx="337820" cy="228600"/>
          </a:xfrm>
          <a:custGeom>
            <a:avLst/>
            <a:gdLst/>
            <a:ahLst/>
            <a:cxnLst/>
            <a:rect l="l" t="t" r="r" b="b"/>
            <a:pathLst>
              <a:path w="337820" h="228600">
                <a:moveTo>
                  <a:pt x="337457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58313" y="3140604"/>
            <a:ext cx="450215" cy="228600"/>
          </a:xfrm>
          <a:custGeom>
            <a:avLst/>
            <a:gdLst/>
            <a:ahLst/>
            <a:cxnLst/>
            <a:rect l="l" t="t" r="r" b="b"/>
            <a:pathLst>
              <a:path w="450215" h="228600">
                <a:moveTo>
                  <a:pt x="0" y="0"/>
                </a:moveTo>
                <a:lnTo>
                  <a:pt x="449943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58313" y="31406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45943" y="31406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20856" y="36740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20856" y="41312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20856" y="466460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子树与短语的关系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7340" y="1272400"/>
            <a:ext cx="4655185" cy="8572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一棵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子树的所有叶结点</a:t>
            </a:r>
            <a:r>
              <a:rPr dirty="0" baseline="1010" sz="4125" spc="60" b="1">
                <a:latin typeface="黑体"/>
                <a:cs typeface="黑体"/>
              </a:rPr>
              <a:t>自左 </a:t>
            </a:r>
            <a:r>
              <a:rPr dirty="0" sz="2750" spc="45" b="1">
                <a:latin typeface="黑体"/>
                <a:cs typeface="黑体"/>
              </a:rPr>
              <a:t>至右排列起来，形成此句型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340" y="2023662"/>
            <a:ext cx="4655185" cy="105219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z="2750" spc="45" b="1">
                <a:latin typeface="黑体"/>
                <a:cs typeface="黑体"/>
              </a:rPr>
              <a:t>相对于该子树根的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短语</a:t>
            </a:r>
            <a:r>
              <a:rPr dirty="0" sz="2750" spc="35" b="1">
                <a:latin typeface="黑体"/>
                <a:cs typeface="黑体"/>
              </a:rPr>
              <a:t>；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分析树中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只有父子两代</a:t>
            </a:r>
            <a:r>
              <a:rPr dirty="0" baseline="1010" sz="4125" spc="67" b="1">
                <a:latin typeface="黑体"/>
                <a:cs typeface="黑体"/>
              </a:rPr>
              <a:t>的子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3057342"/>
            <a:ext cx="4655185" cy="30867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355600" marR="5080">
              <a:lnSpc>
                <a:spcPct val="101499"/>
              </a:lnSpc>
              <a:spcBef>
                <a:spcPts val="45"/>
              </a:spcBef>
            </a:pPr>
            <a:r>
              <a:rPr dirty="0" sz="2750" spc="45" b="1">
                <a:latin typeface="黑体"/>
                <a:cs typeface="黑体"/>
              </a:rPr>
              <a:t>树的所有叶结点自左至右排 列起来，形成此句型相对于 </a:t>
            </a:r>
            <a:r>
              <a:rPr dirty="0" sz="2750" spc="45" b="1">
                <a:latin typeface="黑体"/>
                <a:cs typeface="黑体"/>
              </a:rPr>
              <a:t>该子树根的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直接短语</a:t>
            </a:r>
            <a:r>
              <a:rPr dirty="0" sz="2750" spc="35" b="1">
                <a:latin typeface="黑体"/>
                <a:cs typeface="黑体"/>
              </a:rPr>
              <a:t>；</a:t>
            </a:r>
            <a:endParaRPr sz="2750">
              <a:latin typeface="黑体"/>
              <a:cs typeface="黑体"/>
            </a:endParaRPr>
          </a:p>
          <a:p>
            <a:pPr algn="just" marL="355600" marR="5080" indent="-342900">
              <a:lnSpc>
                <a:spcPct val="100800"/>
              </a:lnSpc>
              <a:spcBef>
                <a:spcPts val="8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分析树中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最左边</a:t>
            </a:r>
            <a:r>
              <a:rPr dirty="0" baseline="1010" sz="4125" spc="67" b="1">
                <a:latin typeface="黑体"/>
                <a:cs typeface="黑体"/>
              </a:rPr>
              <a:t>的那棵只有 </a:t>
            </a:r>
            <a:r>
              <a:rPr dirty="0" sz="2750" spc="45" b="1">
                <a:latin typeface="黑体"/>
                <a:cs typeface="黑体"/>
              </a:rPr>
              <a:t>父子两代的子树的所有叶结 点自左至右排列起来，就是 </a:t>
            </a:r>
            <a:r>
              <a:rPr dirty="0" sz="2750" spc="45" b="1">
                <a:latin typeface="黑体"/>
                <a:cs typeface="黑体"/>
              </a:rPr>
              <a:t>该句型的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句柄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二义性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17988"/>
            <a:ext cx="5883275" cy="118681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7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如果一个文法的某个句子有不止一棵分析 </a:t>
            </a:r>
            <a:r>
              <a:rPr dirty="0" baseline="1182" sz="3525" spc="75" b="1">
                <a:latin typeface="黑体"/>
                <a:cs typeface="黑体"/>
              </a:rPr>
              <a:t>树，则这个句子是</a:t>
            </a:r>
            <a:r>
              <a:rPr dirty="0" sz="2400">
                <a:solidFill>
                  <a:srgbClr val="0000FF"/>
                </a:solidFill>
                <a:latin typeface="黑体"/>
                <a:cs typeface="黑体"/>
              </a:rPr>
              <a:t>二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义性的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含有二义性句子的文法是</a:t>
            </a:r>
            <a:r>
              <a:rPr dirty="0" sz="2400">
                <a:solidFill>
                  <a:srgbClr val="0000FF"/>
                </a:solidFill>
                <a:latin typeface="黑体"/>
                <a:cs typeface="黑体"/>
              </a:rPr>
              <a:t>二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义性的文法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712211"/>
            <a:ext cx="186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例：</a:t>
            </a:r>
            <a:r>
              <a:rPr dirty="0" baseline="1182" sz="3525" spc="75" b="1">
                <a:latin typeface="黑体"/>
                <a:cs typeface="黑体"/>
              </a:rPr>
              <a:t>考虑文法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0464" y="2764755"/>
            <a:ext cx="326072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 b="1">
                <a:latin typeface="宋体"/>
                <a:cs typeface="宋体"/>
              </a:rPr>
              <a:t>G=({+,*,</a:t>
            </a:r>
            <a:r>
              <a:rPr dirty="0" sz="1950" spc="25" b="1">
                <a:latin typeface="黑体"/>
                <a:cs typeface="黑体"/>
              </a:rPr>
              <a:t>（</a:t>
            </a:r>
            <a:r>
              <a:rPr dirty="0" sz="1950" spc="25" b="1">
                <a:latin typeface="宋体"/>
                <a:cs typeface="宋体"/>
              </a:rPr>
              <a:t>,</a:t>
            </a:r>
            <a:r>
              <a:rPr dirty="0" sz="1950" spc="25" b="1">
                <a:latin typeface="黑体"/>
                <a:cs typeface="黑体"/>
              </a:rPr>
              <a:t>）</a:t>
            </a:r>
            <a:r>
              <a:rPr dirty="0" sz="1950" spc="25" b="1">
                <a:latin typeface="宋体"/>
                <a:cs typeface="宋体"/>
              </a:rPr>
              <a:t>,i},{E},E,</a:t>
            </a:r>
            <a:r>
              <a:rPr dirty="0" sz="1950" spc="25" b="1" i="1">
                <a:latin typeface="Symbol"/>
                <a:cs typeface="Symbol"/>
              </a:rPr>
              <a:t></a:t>
            </a:r>
            <a:r>
              <a:rPr dirty="0" sz="1950" spc="25" b="1">
                <a:latin typeface="宋体"/>
                <a:cs typeface="宋体"/>
              </a:rPr>
              <a:t>)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131820"/>
            <a:ext cx="5854700" cy="186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136015" algn="l"/>
                <a:tab pos="1644014" algn="l"/>
              </a:tabLst>
            </a:pPr>
            <a:r>
              <a:rPr dirty="0" baseline="1424" sz="2925" spc="52" b="1" i="1">
                <a:latin typeface="Symbol"/>
                <a:cs typeface="Symbol"/>
              </a:rPr>
              <a:t></a:t>
            </a:r>
            <a:r>
              <a:rPr dirty="0" baseline="1424" sz="2925" spc="52" b="1">
                <a:latin typeface="黑体"/>
                <a:cs typeface="黑体"/>
              </a:rPr>
              <a:t>：	</a:t>
            </a:r>
            <a:r>
              <a:rPr dirty="0" baseline="1424" sz="2925" spc="52" b="1">
                <a:latin typeface="宋体"/>
                <a:cs typeface="宋体"/>
              </a:rPr>
              <a:t>E</a:t>
            </a:r>
            <a:r>
              <a:rPr dirty="0" baseline="1424" sz="2925" spc="52" b="1" i="1">
                <a:latin typeface="Symbol"/>
                <a:cs typeface="Symbol"/>
              </a:rPr>
              <a:t></a:t>
            </a:r>
            <a:r>
              <a:rPr dirty="0" baseline="1424" sz="2925" spc="52">
                <a:latin typeface="Times New Roman"/>
                <a:cs typeface="Times New Roman"/>
              </a:rPr>
              <a:t>	</a:t>
            </a:r>
            <a:r>
              <a:rPr dirty="0" baseline="1424" sz="2925" spc="30" b="1">
                <a:latin typeface="宋体"/>
                <a:cs typeface="宋体"/>
              </a:rPr>
              <a:t>E+E </a:t>
            </a:r>
            <a:r>
              <a:rPr dirty="0" baseline="1424" sz="2925" spc="22" b="1">
                <a:latin typeface="宋体"/>
                <a:cs typeface="宋体"/>
              </a:rPr>
              <a:t>| </a:t>
            </a:r>
            <a:r>
              <a:rPr dirty="0" baseline="1424" sz="2925" spc="30" b="1">
                <a:latin typeface="宋体"/>
                <a:cs typeface="宋体"/>
              </a:rPr>
              <a:t>E*E </a:t>
            </a:r>
            <a:r>
              <a:rPr dirty="0" baseline="1424" sz="2925" spc="22" b="1">
                <a:latin typeface="宋体"/>
                <a:cs typeface="宋体"/>
              </a:rPr>
              <a:t>| </a:t>
            </a:r>
            <a:r>
              <a:rPr dirty="0" baseline="1424" sz="2925" spc="30" b="1">
                <a:latin typeface="宋体"/>
                <a:cs typeface="宋体"/>
              </a:rPr>
              <a:t>(E) </a:t>
            </a:r>
            <a:r>
              <a:rPr dirty="0" baseline="1424" sz="2925" spc="22" b="1">
                <a:latin typeface="宋体"/>
                <a:cs typeface="宋体"/>
              </a:rPr>
              <a:t>|</a:t>
            </a:r>
            <a:r>
              <a:rPr dirty="0" baseline="1424" sz="2925" spc="195" b="1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id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18600"/>
              </a:lnSpc>
            </a:pPr>
            <a:r>
              <a:rPr dirty="0" sz="2350" spc="50" b="1">
                <a:latin typeface="黑体"/>
                <a:cs typeface="黑体"/>
              </a:rPr>
              <a:t>句</a:t>
            </a:r>
            <a:r>
              <a:rPr dirty="0" sz="2350" spc="40" b="1">
                <a:latin typeface="黑体"/>
                <a:cs typeface="黑体"/>
              </a:rPr>
              <a:t>子</a:t>
            </a:r>
            <a:r>
              <a:rPr dirty="0" sz="2350" spc="10" b="1">
                <a:latin typeface="黑体"/>
                <a:cs typeface="黑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id+id*id</a:t>
            </a:r>
            <a:r>
              <a:rPr dirty="0" sz="2350" spc="15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存在两个不同的最左推导：  </a:t>
            </a:r>
            <a:r>
              <a:rPr dirty="0" sz="1950" spc="30" b="1">
                <a:latin typeface="宋体"/>
                <a:cs typeface="宋体"/>
              </a:rPr>
              <a:t>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E+E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id+E*E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id+id*E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id+id*id  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E*E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E+E*E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id+E*E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id+id*E</a:t>
            </a:r>
            <a:r>
              <a:rPr dirty="0" sz="1950" spc="30" b="1" i="1">
                <a:latin typeface="Symbol"/>
                <a:cs typeface="Symbol"/>
              </a:rPr>
              <a:t></a:t>
            </a:r>
            <a:r>
              <a:rPr dirty="0" sz="1950" spc="30" b="1">
                <a:latin typeface="宋体"/>
                <a:cs typeface="宋体"/>
              </a:rPr>
              <a:t>id+id*id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5433270"/>
            <a:ext cx="27832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有两棵不同的分析树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1388" y="1344676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47993" y="1643362"/>
            <a:ext cx="396240" cy="195580"/>
          </a:xfrm>
          <a:custGeom>
            <a:avLst/>
            <a:gdLst/>
            <a:ahLst/>
            <a:cxnLst/>
            <a:rect l="l" t="t" r="r" b="b"/>
            <a:pathLst>
              <a:path w="396240" h="195580">
                <a:moveTo>
                  <a:pt x="396095" y="0"/>
                </a:moveTo>
                <a:lnTo>
                  <a:pt x="0" y="1950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99202" y="1643362"/>
            <a:ext cx="385445" cy="166370"/>
          </a:xfrm>
          <a:custGeom>
            <a:avLst/>
            <a:gdLst/>
            <a:ahLst/>
            <a:cxnLst/>
            <a:rect l="l" t="t" r="r" b="b"/>
            <a:pathLst>
              <a:path w="385445" h="166369">
                <a:moveTo>
                  <a:pt x="0" y="0"/>
                </a:moveTo>
                <a:lnTo>
                  <a:pt x="385016" y="1662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10565" y="1643362"/>
            <a:ext cx="3175" cy="198755"/>
          </a:xfrm>
          <a:custGeom>
            <a:avLst/>
            <a:gdLst/>
            <a:ahLst/>
            <a:cxnLst/>
            <a:rect l="l" t="t" r="r" b="b"/>
            <a:pathLst>
              <a:path w="3175" h="198755">
                <a:moveTo>
                  <a:pt x="0" y="0"/>
                </a:moveTo>
                <a:lnTo>
                  <a:pt x="2770" y="1982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70700" y="1881123"/>
            <a:ext cx="6318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</a:tabLst>
            </a:pPr>
            <a:r>
              <a:rPr dirty="0" sz="1600" b="1">
                <a:latin typeface="Times New Roman"/>
                <a:cs typeface="Times New Roman"/>
              </a:rPr>
              <a:t>E	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525" y="1881123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0565" y="2222055"/>
            <a:ext cx="410209" cy="195580"/>
          </a:xfrm>
          <a:custGeom>
            <a:avLst/>
            <a:gdLst/>
            <a:ahLst/>
            <a:cxnLst/>
            <a:rect l="l" t="t" r="r" b="b"/>
            <a:pathLst>
              <a:path w="410209" h="195580">
                <a:moveTo>
                  <a:pt x="409945" y="0"/>
                </a:moveTo>
                <a:lnTo>
                  <a:pt x="0" y="1950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72855" y="2222055"/>
            <a:ext cx="385445" cy="163195"/>
          </a:xfrm>
          <a:custGeom>
            <a:avLst/>
            <a:gdLst/>
            <a:ahLst/>
            <a:cxnLst/>
            <a:rect l="l" t="t" r="r" b="b"/>
            <a:pathLst>
              <a:path w="385445" h="163194">
                <a:moveTo>
                  <a:pt x="0" y="0"/>
                </a:moveTo>
                <a:lnTo>
                  <a:pt x="385016" y="1630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84218" y="2222055"/>
            <a:ext cx="3175" cy="198755"/>
          </a:xfrm>
          <a:custGeom>
            <a:avLst/>
            <a:gdLst/>
            <a:ahLst/>
            <a:cxnLst/>
            <a:rect l="l" t="t" r="r" b="b"/>
            <a:pathLst>
              <a:path w="3175" h="198755">
                <a:moveTo>
                  <a:pt x="0" y="0"/>
                </a:moveTo>
                <a:lnTo>
                  <a:pt x="2770" y="1982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46180" y="2429764"/>
            <a:ext cx="1159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1010919" algn="l"/>
              </a:tabLst>
            </a:pPr>
            <a:r>
              <a:rPr dirty="0" sz="1600" b="1">
                <a:latin typeface="Times New Roman"/>
                <a:cs typeface="Times New Roman"/>
              </a:rPr>
              <a:t>E	*	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81232" y="2180492"/>
            <a:ext cx="3175" cy="211454"/>
          </a:xfrm>
          <a:custGeom>
            <a:avLst/>
            <a:gdLst/>
            <a:ahLst/>
            <a:cxnLst/>
            <a:rect l="l" t="t" r="r" b="b"/>
            <a:pathLst>
              <a:path w="3175" h="211455">
                <a:moveTo>
                  <a:pt x="0" y="0"/>
                </a:moveTo>
                <a:lnTo>
                  <a:pt x="2770" y="2110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93745" y="2399284"/>
            <a:ext cx="196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21578" y="2698438"/>
            <a:ext cx="3175" cy="211454"/>
          </a:xfrm>
          <a:custGeom>
            <a:avLst/>
            <a:gdLst/>
            <a:ahLst/>
            <a:cxnLst/>
            <a:rect l="l" t="t" r="r" b="b"/>
            <a:pathLst>
              <a:path w="3175" h="211455">
                <a:moveTo>
                  <a:pt x="0" y="0"/>
                </a:moveTo>
                <a:lnTo>
                  <a:pt x="2770" y="2110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34090" y="2920491"/>
            <a:ext cx="196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10565" y="2714424"/>
            <a:ext cx="3175" cy="211454"/>
          </a:xfrm>
          <a:custGeom>
            <a:avLst/>
            <a:gdLst/>
            <a:ahLst/>
            <a:cxnLst/>
            <a:rect l="l" t="t" r="r" b="b"/>
            <a:pathLst>
              <a:path w="3175" h="211455">
                <a:moveTo>
                  <a:pt x="0" y="0"/>
                </a:moveTo>
                <a:lnTo>
                  <a:pt x="2770" y="2110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20308" y="2932684"/>
            <a:ext cx="196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3930" y="3633723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03817" y="3940347"/>
            <a:ext cx="382905" cy="198755"/>
          </a:xfrm>
          <a:custGeom>
            <a:avLst/>
            <a:gdLst/>
            <a:ahLst/>
            <a:cxnLst/>
            <a:rect l="l" t="t" r="r" b="b"/>
            <a:pathLst>
              <a:path w="382904" h="198754">
                <a:moveTo>
                  <a:pt x="382813" y="0"/>
                </a:moveTo>
                <a:lnTo>
                  <a:pt x="0" y="1984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36544" y="3940347"/>
            <a:ext cx="372110" cy="168910"/>
          </a:xfrm>
          <a:custGeom>
            <a:avLst/>
            <a:gdLst/>
            <a:ahLst/>
            <a:cxnLst/>
            <a:rect l="l" t="t" r="r" b="b"/>
            <a:pathLst>
              <a:path w="372109" h="168910">
                <a:moveTo>
                  <a:pt x="0" y="0"/>
                </a:moveTo>
                <a:lnTo>
                  <a:pt x="372105" y="168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48203" y="3940347"/>
            <a:ext cx="3175" cy="205104"/>
          </a:xfrm>
          <a:custGeom>
            <a:avLst/>
            <a:gdLst/>
            <a:ahLst/>
            <a:cxnLst/>
            <a:rect l="l" t="t" r="r" b="b"/>
            <a:pathLst>
              <a:path w="3175" h="205104">
                <a:moveTo>
                  <a:pt x="0" y="0"/>
                </a:moveTo>
                <a:lnTo>
                  <a:pt x="2677" y="2050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181297" y="4185411"/>
            <a:ext cx="1159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1010919" algn="l"/>
              </a:tabLst>
            </a:pPr>
            <a:r>
              <a:rPr dirty="0" sz="1600" b="1">
                <a:latin typeface="Times New Roman"/>
                <a:cs typeface="Times New Roman"/>
              </a:rPr>
              <a:t>E	*	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80849" y="4509283"/>
            <a:ext cx="396240" cy="198755"/>
          </a:xfrm>
          <a:custGeom>
            <a:avLst/>
            <a:gdLst/>
            <a:ahLst/>
            <a:cxnLst/>
            <a:rect l="l" t="t" r="r" b="b"/>
            <a:pathLst>
              <a:path w="396240" h="198754">
                <a:moveTo>
                  <a:pt x="396198" y="0"/>
                </a:moveTo>
                <a:lnTo>
                  <a:pt x="0" y="1984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26961" y="4509283"/>
            <a:ext cx="372110" cy="168910"/>
          </a:xfrm>
          <a:custGeom>
            <a:avLst/>
            <a:gdLst/>
            <a:ahLst/>
            <a:cxnLst/>
            <a:rect l="l" t="t" r="r" b="b"/>
            <a:pathLst>
              <a:path w="372109" h="168910">
                <a:moveTo>
                  <a:pt x="0" y="0"/>
                </a:moveTo>
                <a:lnTo>
                  <a:pt x="372105" y="168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41296" y="4509283"/>
            <a:ext cx="3175" cy="205104"/>
          </a:xfrm>
          <a:custGeom>
            <a:avLst/>
            <a:gdLst/>
            <a:ahLst/>
            <a:cxnLst/>
            <a:rect l="l" t="t" r="r" b="b"/>
            <a:pathLst>
              <a:path w="3175" h="205104">
                <a:moveTo>
                  <a:pt x="0" y="0"/>
                </a:moveTo>
                <a:lnTo>
                  <a:pt x="2677" y="2050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819900" y="4721860"/>
            <a:ext cx="6318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</a:tabLst>
            </a:pPr>
            <a:r>
              <a:rPr dirty="0" sz="1600" b="1">
                <a:latin typeface="Times New Roman"/>
                <a:cs typeface="Times New Roman"/>
              </a:rPr>
              <a:t>E	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32725" y="4721860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27387" y="4479513"/>
            <a:ext cx="3175" cy="218440"/>
          </a:xfrm>
          <a:custGeom>
            <a:avLst/>
            <a:gdLst/>
            <a:ahLst/>
            <a:cxnLst/>
            <a:rect l="l" t="t" r="r" b="b"/>
            <a:pathLst>
              <a:path w="3175" h="218439">
                <a:moveTo>
                  <a:pt x="0" y="0"/>
                </a:moveTo>
                <a:lnTo>
                  <a:pt x="2677" y="218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142409" y="4706620"/>
            <a:ext cx="196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60637" y="4998830"/>
            <a:ext cx="3175" cy="221615"/>
          </a:xfrm>
          <a:custGeom>
            <a:avLst/>
            <a:gdLst/>
            <a:ahLst/>
            <a:cxnLst/>
            <a:rect l="l" t="t" r="r" b="b"/>
            <a:pathLst>
              <a:path w="3175" h="221614">
                <a:moveTo>
                  <a:pt x="0" y="0"/>
                </a:moveTo>
                <a:lnTo>
                  <a:pt x="2677" y="221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775657" y="5230876"/>
            <a:ext cx="196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80848" y="5015369"/>
            <a:ext cx="3175" cy="218440"/>
          </a:xfrm>
          <a:custGeom>
            <a:avLst/>
            <a:gdLst/>
            <a:ahLst/>
            <a:cxnLst/>
            <a:rect l="l" t="t" r="r" b="b"/>
            <a:pathLst>
              <a:path w="3175" h="218439">
                <a:moveTo>
                  <a:pt x="0" y="0"/>
                </a:moveTo>
                <a:lnTo>
                  <a:pt x="2677" y="218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795868" y="5249164"/>
            <a:ext cx="1968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65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文法的二义性和语言的二义性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60208"/>
            <a:ext cx="8500110" cy="487426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如果两个文法产生的语言相同，即</a:t>
            </a:r>
            <a:r>
              <a:rPr dirty="0" baseline="1010" sz="4125" spc="30" b="1">
                <a:latin typeface="宋体"/>
                <a:cs typeface="宋体"/>
              </a:rPr>
              <a:t>L(G)=L(G</a:t>
            </a:r>
            <a:r>
              <a:rPr dirty="0" baseline="1010" sz="4125" spc="30" b="1" i="1">
                <a:latin typeface="Symbol"/>
                <a:cs typeface="Symbol"/>
              </a:rPr>
              <a:t></a:t>
            </a:r>
            <a:r>
              <a:rPr dirty="0" baseline="1010" sz="4125" spc="30" b="1">
                <a:latin typeface="宋体"/>
                <a:cs typeface="宋体"/>
              </a:rPr>
              <a:t>)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则称 </a:t>
            </a:r>
            <a:r>
              <a:rPr dirty="0" sz="2750" spc="45" b="1">
                <a:latin typeface="黑体"/>
                <a:cs typeface="黑体"/>
              </a:rPr>
              <a:t>这两个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文法是等价</a:t>
            </a:r>
            <a:r>
              <a:rPr dirty="0" sz="2750" spc="45" b="1">
                <a:latin typeface="黑体"/>
                <a:cs typeface="黑体"/>
              </a:rPr>
              <a:t>的。</a:t>
            </a:r>
            <a:endParaRPr sz="2750">
              <a:latin typeface="黑体"/>
              <a:cs typeface="黑体"/>
            </a:endParaRPr>
          </a:p>
          <a:p>
            <a:pPr marL="355600" marR="277495" indent="-342900">
              <a:lnSpc>
                <a:spcPts val="3279"/>
              </a:lnSpc>
              <a:spcBef>
                <a:spcPts val="9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有时，一个二义性的文法可以变换为一个等价的、 </a:t>
            </a:r>
            <a:r>
              <a:rPr dirty="0" sz="2750" spc="45" b="1">
                <a:latin typeface="黑体"/>
                <a:cs typeface="黑体"/>
              </a:rPr>
              <a:t>无二义性的文法。</a:t>
            </a:r>
            <a:endParaRPr sz="2750">
              <a:latin typeface="黑体"/>
              <a:cs typeface="黑体"/>
            </a:endParaRPr>
          </a:p>
          <a:p>
            <a:pPr marL="355600" marR="277495" indent="-342900">
              <a:lnSpc>
                <a:spcPts val="3279"/>
              </a:lnSpc>
              <a:spcBef>
                <a:spcPts val="8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有些语言，根本就不存在无二义性的文法，这样的 </a:t>
            </a:r>
            <a:r>
              <a:rPr dirty="0" sz="2750" spc="45" b="1">
                <a:latin typeface="黑体"/>
                <a:cs typeface="黑体"/>
              </a:rPr>
              <a:t>语言称为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二义性的语言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二义性问题是不可判定的</a:t>
            </a:r>
            <a:endParaRPr baseline="1010" sz="4125">
              <a:latin typeface="黑体"/>
              <a:cs typeface="黑体"/>
            </a:endParaRPr>
          </a:p>
          <a:p>
            <a:pPr lvl="1" marL="755650" marR="76200" indent="-285750">
              <a:lnSpc>
                <a:spcPct val="101099"/>
              </a:lnSpc>
              <a:spcBef>
                <a:spcPts val="57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不存在一种算法，它能够在有限的步骤内确切地判定出一 </a:t>
            </a:r>
            <a:r>
              <a:rPr dirty="0" sz="2350" spc="50" b="1">
                <a:latin typeface="黑体"/>
                <a:cs typeface="黑体"/>
              </a:rPr>
              <a:t>个文法是否是二义性的。</a:t>
            </a:r>
            <a:endParaRPr sz="2350">
              <a:latin typeface="黑体"/>
              <a:cs typeface="黑体"/>
            </a:endParaRPr>
          </a:p>
          <a:p>
            <a:pPr lvl="1" marL="755650" marR="76200" indent="-285750">
              <a:lnSpc>
                <a:spcPct val="101899"/>
              </a:lnSpc>
              <a:spcBef>
                <a:spcPts val="5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可以找出一些充分条件（未必是必要条件），当文法满足 </a:t>
            </a:r>
            <a:r>
              <a:rPr dirty="0" sz="2350" spc="50" b="1">
                <a:latin typeface="黑体"/>
                <a:cs typeface="黑体"/>
              </a:rPr>
              <a:t>这些条件时，就可以确信该文法是无二义性的。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六、文法的变换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3226435" cy="15589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文法二义性的消除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左递归的消除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提取左因子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文法二义性的消除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5485" y="5253102"/>
            <a:ext cx="1905" cy="217804"/>
          </a:xfrm>
          <a:custGeom>
            <a:avLst/>
            <a:gdLst/>
            <a:ahLst/>
            <a:cxnLst/>
            <a:rect l="l" t="t" r="r" b="b"/>
            <a:pathLst>
              <a:path w="1905" h="217804">
                <a:moveTo>
                  <a:pt x="0" y="0"/>
                </a:moveTo>
                <a:lnTo>
                  <a:pt x="1876" y="217413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29611" y="5748955"/>
            <a:ext cx="1905" cy="215900"/>
          </a:xfrm>
          <a:custGeom>
            <a:avLst/>
            <a:gdLst/>
            <a:ahLst/>
            <a:cxnLst/>
            <a:rect l="l" t="t" r="r" b="b"/>
            <a:pathLst>
              <a:path w="1905" h="215900">
                <a:moveTo>
                  <a:pt x="0" y="0"/>
                </a:moveTo>
                <a:lnTo>
                  <a:pt x="1876" y="215506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3875" y="5748955"/>
            <a:ext cx="1905" cy="215900"/>
          </a:xfrm>
          <a:custGeom>
            <a:avLst/>
            <a:gdLst/>
            <a:ahLst/>
            <a:cxnLst/>
            <a:rect l="l" t="t" r="r" b="b"/>
            <a:pathLst>
              <a:path w="1905" h="215900">
                <a:moveTo>
                  <a:pt x="0" y="0"/>
                </a:moveTo>
                <a:lnTo>
                  <a:pt x="1876" y="215506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8097" y="5748955"/>
            <a:ext cx="1905" cy="215900"/>
          </a:xfrm>
          <a:custGeom>
            <a:avLst/>
            <a:gdLst/>
            <a:ahLst/>
            <a:cxnLst/>
            <a:rect l="l" t="t" r="r" b="b"/>
            <a:pathLst>
              <a:path w="1904" h="215900">
                <a:moveTo>
                  <a:pt x="0" y="0"/>
                </a:moveTo>
                <a:lnTo>
                  <a:pt x="1876" y="215506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3347" y="4633283"/>
            <a:ext cx="1054735" cy="295910"/>
          </a:xfrm>
          <a:custGeom>
            <a:avLst/>
            <a:gdLst/>
            <a:ahLst/>
            <a:cxnLst/>
            <a:rect l="l" t="t" r="r" b="b"/>
            <a:pathLst>
              <a:path w="1054735" h="295910">
                <a:moveTo>
                  <a:pt x="1054236" y="0"/>
                </a:moveTo>
                <a:lnTo>
                  <a:pt x="0" y="295605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5485" y="4646634"/>
            <a:ext cx="482600" cy="297815"/>
          </a:xfrm>
          <a:custGeom>
            <a:avLst/>
            <a:gdLst/>
            <a:ahLst/>
            <a:cxnLst/>
            <a:rect l="l" t="t" r="r" b="b"/>
            <a:pathLst>
              <a:path w="482600" h="297814">
                <a:moveTo>
                  <a:pt x="482097" y="0"/>
                </a:moveTo>
                <a:lnTo>
                  <a:pt x="0" y="297512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97582" y="4646634"/>
            <a:ext cx="302260" cy="297815"/>
          </a:xfrm>
          <a:custGeom>
            <a:avLst/>
            <a:gdLst/>
            <a:ahLst/>
            <a:cxnLst/>
            <a:rect l="l" t="t" r="r" b="b"/>
            <a:pathLst>
              <a:path w="302260" h="297814">
                <a:moveTo>
                  <a:pt x="0" y="0"/>
                </a:moveTo>
                <a:lnTo>
                  <a:pt x="302014" y="297512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82576" y="4633283"/>
            <a:ext cx="1054735" cy="311150"/>
          </a:xfrm>
          <a:custGeom>
            <a:avLst/>
            <a:gdLst/>
            <a:ahLst/>
            <a:cxnLst/>
            <a:rect l="l" t="t" r="r" b="b"/>
            <a:pathLst>
              <a:path w="1054735" h="311150">
                <a:moveTo>
                  <a:pt x="0" y="0"/>
                </a:moveTo>
                <a:lnTo>
                  <a:pt x="1054236" y="310862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2575" y="5226401"/>
            <a:ext cx="1039494" cy="225425"/>
          </a:xfrm>
          <a:custGeom>
            <a:avLst/>
            <a:gdLst/>
            <a:ahLst/>
            <a:cxnLst/>
            <a:rect l="l" t="t" r="r" b="b"/>
            <a:pathLst>
              <a:path w="1039494" h="225425">
                <a:moveTo>
                  <a:pt x="1039229" y="0"/>
                </a:moveTo>
                <a:lnTo>
                  <a:pt x="0" y="225041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89639" y="5239751"/>
            <a:ext cx="617220" cy="240665"/>
          </a:xfrm>
          <a:custGeom>
            <a:avLst/>
            <a:gdLst/>
            <a:ahLst/>
            <a:cxnLst/>
            <a:rect l="l" t="t" r="r" b="b"/>
            <a:pathLst>
              <a:path w="617219" h="240664">
                <a:moveTo>
                  <a:pt x="617159" y="0"/>
                </a:moveTo>
                <a:lnTo>
                  <a:pt x="0" y="240299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1750" y="5239751"/>
            <a:ext cx="105410" cy="240665"/>
          </a:xfrm>
          <a:custGeom>
            <a:avLst/>
            <a:gdLst/>
            <a:ahLst/>
            <a:cxnLst/>
            <a:rect l="l" t="t" r="r" b="b"/>
            <a:pathLst>
              <a:path w="105410" h="240664">
                <a:moveTo>
                  <a:pt x="105048" y="0"/>
                </a:moveTo>
                <a:lnTo>
                  <a:pt x="0" y="240299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21804" y="5226401"/>
            <a:ext cx="422275" cy="254000"/>
          </a:xfrm>
          <a:custGeom>
            <a:avLst/>
            <a:gdLst/>
            <a:ahLst/>
            <a:cxnLst/>
            <a:rect l="l" t="t" r="r" b="b"/>
            <a:pathLst>
              <a:path w="422275" h="254000">
                <a:moveTo>
                  <a:pt x="0" y="0"/>
                </a:moveTo>
                <a:lnTo>
                  <a:pt x="422070" y="253648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36812" y="5239751"/>
            <a:ext cx="949325" cy="240665"/>
          </a:xfrm>
          <a:custGeom>
            <a:avLst/>
            <a:gdLst/>
            <a:ahLst/>
            <a:cxnLst/>
            <a:rect l="l" t="t" r="r" b="b"/>
            <a:pathLst>
              <a:path w="949325" h="240664">
                <a:moveTo>
                  <a:pt x="0" y="0"/>
                </a:moveTo>
                <a:lnTo>
                  <a:pt x="949187" y="240299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66825" y="5226401"/>
            <a:ext cx="1431290" cy="254000"/>
          </a:xfrm>
          <a:custGeom>
            <a:avLst/>
            <a:gdLst/>
            <a:ahLst/>
            <a:cxnLst/>
            <a:rect l="l" t="t" r="r" b="b"/>
            <a:pathLst>
              <a:path w="1431289" h="254000">
                <a:moveTo>
                  <a:pt x="0" y="0"/>
                </a:moveTo>
                <a:lnTo>
                  <a:pt x="1431285" y="253648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1140" y="1176188"/>
            <a:ext cx="8520430" cy="510921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31165" algn="l"/>
                <a:tab pos="4318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映射程序设计语言中</a:t>
            </a:r>
            <a:r>
              <a:rPr dirty="0" sz="2800" spc="-5" b="1">
                <a:latin typeface="Verdana"/>
                <a:cs typeface="Verdana"/>
              </a:rPr>
              <a:t>IF</a:t>
            </a:r>
            <a:r>
              <a:rPr dirty="0" baseline="1010" sz="4125" spc="67" b="1">
                <a:latin typeface="黑体"/>
                <a:cs typeface="黑体"/>
              </a:rPr>
              <a:t>语句的文法：</a:t>
            </a:r>
            <a:endParaRPr baseline="1010" sz="4125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520"/>
              </a:spcBef>
            </a:pPr>
            <a:r>
              <a:rPr dirty="0" sz="2400" spc="5" b="1" i="1">
                <a:latin typeface="Verdana"/>
                <a:cs typeface="Verdana"/>
              </a:rPr>
              <a:t>stmt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if </a:t>
            </a:r>
            <a:r>
              <a:rPr dirty="0" sz="2400" spc="-5" b="1" i="1">
                <a:latin typeface="Verdana"/>
                <a:cs typeface="Verdana"/>
              </a:rPr>
              <a:t>expr </a:t>
            </a:r>
            <a:r>
              <a:rPr dirty="0" sz="2400">
                <a:latin typeface="Verdana"/>
                <a:cs typeface="Verdana"/>
              </a:rPr>
              <a:t>then</a:t>
            </a:r>
            <a:r>
              <a:rPr dirty="0" sz="2400" spc="-400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stmt</a:t>
            </a:r>
            <a:endParaRPr sz="2400">
              <a:latin typeface="Verdana"/>
              <a:cs typeface="Verdana"/>
            </a:endParaRPr>
          </a:p>
          <a:p>
            <a:pPr marL="106997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>
                <a:latin typeface="Verdana"/>
                <a:cs typeface="Verdana"/>
              </a:rPr>
              <a:t>if </a:t>
            </a:r>
            <a:r>
              <a:rPr dirty="0" sz="2400" spc="-5" b="1" i="1">
                <a:latin typeface="Verdana"/>
                <a:cs typeface="Verdana"/>
              </a:rPr>
              <a:t>expr </a:t>
            </a:r>
            <a:r>
              <a:rPr dirty="0" sz="2400">
                <a:latin typeface="Verdana"/>
                <a:cs typeface="Verdana"/>
              </a:rPr>
              <a:t>then </a:t>
            </a:r>
            <a:r>
              <a:rPr dirty="0" sz="2400" spc="-5" b="1" i="1">
                <a:latin typeface="Verdana"/>
                <a:cs typeface="Verdana"/>
              </a:rPr>
              <a:t>stmt </a:t>
            </a:r>
            <a:r>
              <a:rPr dirty="0" sz="2400" spc="-5">
                <a:latin typeface="Verdana"/>
                <a:cs typeface="Verdana"/>
              </a:rPr>
              <a:t>else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stmt</a:t>
            </a:r>
            <a:endParaRPr sz="2400">
              <a:latin typeface="Verdana"/>
              <a:cs typeface="Verdana"/>
            </a:endParaRPr>
          </a:p>
          <a:p>
            <a:pPr marL="1069975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other</a:t>
            </a:r>
            <a:endParaRPr sz="2400">
              <a:latin typeface="Verdana"/>
              <a:cs typeface="Verdana"/>
            </a:endParaRPr>
          </a:p>
          <a:p>
            <a:pPr marL="431800" marR="186055" indent="-342900">
              <a:lnSpc>
                <a:spcPct val="101200"/>
              </a:lnSpc>
              <a:spcBef>
                <a:spcPts val="6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31165" algn="l"/>
                <a:tab pos="4318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句子</a:t>
            </a:r>
            <a:r>
              <a:rPr dirty="0" sz="2800" spc="-5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dirty="0" sz="2800" spc="-2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dirty="0" baseline="-17543" sz="2850" spc="-7" b="1">
                <a:solidFill>
                  <a:srgbClr val="0000FF"/>
                </a:solidFill>
                <a:latin typeface="Verdana"/>
                <a:cs typeface="Verdana"/>
              </a:rPr>
              <a:t>1</a:t>
            </a:r>
            <a:r>
              <a:rPr dirty="0" baseline="-17543" sz="2850" spc="419" b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Verdana"/>
                <a:cs typeface="Verdana"/>
              </a:rPr>
              <a:t>then</a:t>
            </a:r>
            <a:r>
              <a:rPr dirty="0" sz="2800" spc="-2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dirty="0" sz="2800" spc="-2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dirty="0" baseline="-17543" sz="2850" spc="-7" b="1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dirty="0" baseline="-17543" sz="2850" spc="419" b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Verdana"/>
                <a:cs typeface="Verdana"/>
              </a:rPr>
              <a:t>then</a:t>
            </a:r>
            <a:r>
              <a:rPr dirty="0" sz="2800" spc="-2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dirty="0" baseline="-17543" sz="2850" spc="-7" b="1">
                <a:solidFill>
                  <a:srgbClr val="0000FF"/>
                </a:solidFill>
                <a:latin typeface="Verdana"/>
                <a:cs typeface="Verdana"/>
              </a:rPr>
              <a:t>1</a:t>
            </a:r>
            <a:r>
              <a:rPr dirty="0" baseline="-17543" sz="2850" spc="419" b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Verdana"/>
                <a:cs typeface="Verdana"/>
              </a:rPr>
              <a:t>else</a:t>
            </a:r>
            <a:r>
              <a:rPr dirty="0" sz="2800" spc="-3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spc="-20" b="1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dirty="0" baseline="-17543" sz="2850" spc="-30" b="1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有两棵不同 </a:t>
            </a:r>
            <a:r>
              <a:rPr dirty="0" sz="2750" spc="45" b="1">
                <a:latin typeface="黑体"/>
                <a:cs typeface="黑体"/>
              </a:rPr>
              <a:t>的分析树：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200785">
              <a:lnSpc>
                <a:spcPct val="100000"/>
              </a:lnSpc>
              <a:tabLst>
                <a:tab pos="6033135" algn="l"/>
              </a:tabLst>
            </a:pPr>
            <a:r>
              <a:rPr dirty="0" sz="1900" spc="-5" b="1">
                <a:latin typeface="Times New Roman"/>
                <a:cs typeface="Times New Roman"/>
              </a:rPr>
              <a:t>stmt	stmt</a:t>
            </a:r>
            <a:endParaRPr sz="1900">
              <a:latin typeface="Times New Roman"/>
              <a:cs typeface="Times New Roman"/>
            </a:endParaRPr>
          </a:p>
          <a:p>
            <a:pPr marL="788670" marR="55880" indent="-551815">
              <a:lnSpc>
                <a:spcPct val="184200"/>
              </a:lnSpc>
              <a:spcBef>
                <a:spcPts val="600"/>
              </a:spcBef>
              <a:tabLst>
                <a:tab pos="685800" algn="l"/>
                <a:tab pos="1258570" algn="l"/>
                <a:tab pos="1511935" algn="l"/>
                <a:tab pos="2270760" algn="l"/>
                <a:tab pos="4411980" algn="l"/>
                <a:tab pos="4860925" algn="l"/>
                <a:tab pos="4986020" algn="l"/>
                <a:tab pos="5687060" algn="l"/>
                <a:tab pos="5770245" algn="l"/>
                <a:tab pos="6445885" algn="l"/>
                <a:tab pos="7265034" algn="l"/>
                <a:tab pos="8000365" algn="l"/>
                <a:tab pos="8140700" algn="l"/>
              </a:tabLst>
            </a:pPr>
            <a:r>
              <a:rPr dirty="0" sz="1900" spc="-5" b="1">
                <a:latin typeface="Times New Roman"/>
                <a:cs typeface="Times New Roman"/>
              </a:rPr>
              <a:t>i</a:t>
            </a:r>
            <a:r>
              <a:rPr dirty="0" sz="1900" b="1">
                <a:latin typeface="Times New Roman"/>
                <a:cs typeface="Times New Roman"/>
              </a:rPr>
              <a:t>f	</a:t>
            </a:r>
            <a:r>
              <a:rPr dirty="0" sz="1900" spc="-10" b="1">
                <a:latin typeface="Times New Roman"/>
                <a:cs typeface="Times New Roman"/>
              </a:rPr>
              <a:t>e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900" spc="5" b="1">
                <a:latin typeface="Times New Roman"/>
                <a:cs typeface="Times New Roman"/>
              </a:rPr>
              <a:t>p</a:t>
            </a:r>
            <a:r>
              <a:rPr dirty="0" sz="1900" b="1">
                <a:latin typeface="Times New Roman"/>
                <a:cs typeface="Times New Roman"/>
              </a:rPr>
              <a:t>r		t</a:t>
            </a:r>
            <a:r>
              <a:rPr dirty="0" sz="1900" spc="5" b="1">
                <a:latin typeface="Times New Roman"/>
                <a:cs typeface="Times New Roman"/>
              </a:rPr>
              <a:t>h</a:t>
            </a:r>
            <a:r>
              <a:rPr dirty="0" sz="1900" spc="-10" b="1">
                <a:latin typeface="Times New Roman"/>
                <a:cs typeface="Times New Roman"/>
              </a:rPr>
              <a:t>e</a:t>
            </a:r>
            <a:r>
              <a:rPr dirty="0" sz="1900" b="1">
                <a:latin typeface="Times New Roman"/>
                <a:cs typeface="Times New Roman"/>
              </a:rPr>
              <a:t>n	</a:t>
            </a:r>
            <a:r>
              <a:rPr dirty="0" sz="1900" spc="-5" b="1">
                <a:latin typeface="Times New Roman"/>
                <a:cs typeface="Times New Roman"/>
              </a:rPr>
              <a:t>s</a:t>
            </a:r>
            <a:r>
              <a:rPr dirty="0" sz="1900" b="1">
                <a:latin typeface="Times New Roman"/>
                <a:cs typeface="Times New Roman"/>
              </a:rPr>
              <a:t>tmt	</a:t>
            </a:r>
            <a:r>
              <a:rPr dirty="0" sz="1900" spc="-5" b="1">
                <a:latin typeface="Times New Roman"/>
                <a:cs typeface="Times New Roman"/>
              </a:rPr>
              <a:t>i</a:t>
            </a:r>
            <a:r>
              <a:rPr dirty="0" sz="1900" b="1">
                <a:latin typeface="Times New Roman"/>
                <a:cs typeface="Times New Roman"/>
              </a:rPr>
              <a:t>f	</a:t>
            </a:r>
            <a:r>
              <a:rPr dirty="0" sz="1900" spc="-10" b="1">
                <a:latin typeface="Times New Roman"/>
                <a:cs typeface="Times New Roman"/>
              </a:rPr>
              <a:t>e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900" spc="5" b="1">
                <a:latin typeface="Times New Roman"/>
                <a:cs typeface="Times New Roman"/>
              </a:rPr>
              <a:t>p</a:t>
            </a:r>
            <a:r>
              <a:rPr dirty="0" sz="1900" b="1">
                <a:latin typeface="Times New Roman"/>
                <a:cs typeface="Times New Roman"/>
              </a:rPr>
              <a:t>r	t</a:t>
            </a:r>
            <a:r>
              <a:rPr dirty="0" sz="1900" spc="5" b="1">
                <a:latin typeface="Times New Roman"/>
                <a:cs typeface="Times New Roman"/>
              </a:rPr>
              <a:t>h</a:t>
            </a:r>
            <a:r>
              <a:rPr dirty="0" sz="1900" spc="-10" b="1">
                <a:latin typeface="Times New Roman"/>
                <a:cs typeface="Times New Roman"/>
              </a:rPr>
              <a:t>e</a:t>
            </a:r>
            <a:r>
              <a:rPr dirty="0" sz="1900" b="1">
                <a:latin typeface="Times New Roman"/>
                <a:cs typeface="Times New Roman"/>
              </a:rPr>
              <a:t>n	</a:t>
            </a:r>
            <a:r>
              <a:rPr dirty="0" sz="1900" spc="-5" b="1">
                <a:latin typeface="Times New Roman"/>
                <a:cs typeface="Times New Roman"/>
              </a:rPr>
              <a:t>s</a:t>
            </a:r>
            <a:r>
              <a:rPr dirty="0" sz="1900" b="1">
                <a:latin typeface="Times New Roman"/>
                <a:cs typeface="Times New Roman"/>
              </a:rPr>
              <a:t>tmt	</a:t>
            </a:r>
            <a:r>
              <a:rPr dirty="0" sz="1900" spc="-10" b="1">
                <a:latin typeface="Times New Roman"/>
                <a:cs typeface="Times New Roman"/>
              </a:rPr>
              <a:t>e</a:t>
            </a:r>
            <a:r>
              <a:rPr dirty="0" sz="1900" spc="-5" b="1">
                <a:latin typeface="Times New Roman"/>
                <a:cs typeface="Times New Roman"/>
              </a:rPr>
              <a:t>ls</a:t>
            </a:r>
            <a:r>
              <a:rPr dirty="0" sz="1900" b="1">
                <a:latin typeface="Times New Roman"/>
                <a:cs typeface="Times New Roman"/>
              </a:rPr>
              <a:t>e	</a:t>
            </a:r>
            <a:r>
              <a:rPr dirty="0" sz="1900" spc="-5" b="1">
                <a:latin typeface="Times New Roman"/>
                <a:cs typeface="Times New Roman"/>
              </a:rPr>
              <a:t>s</a:t>
            </a:r>
            <a:r>
              <a:rPr dirty="0" sz="1900" b="1">
                <a:latin typeface="Times New Roman"/>
                <a:cs typeface="Times New Roman"/>
              </a:rPr>
              <a:t>tmt  </a:t>
            </a:r>
            <a:r>
              <a:rPr dirty="0" sz="1900" spc="-55" b="1">
                <a:latin typeface="Times New Roman"/>
                <a:cs typeface="Times New Roman"/>
              </a:rPr>
              <a:t>E</a:t>
            </a:r>
            <a:r>
              <a:rPr dirty="0" baseline="-23809" sz="2100" spc="-82" b="1">
                <a:latin typeface="Times New Roman"/>
                <a:cs typeface="Times New Roman"/>
              </a:rPr>
              <a:t>1	</a:t>
            </a:r>
            <a:r>
              <a:rPr dirty="0" sz="1900" spc="-5" b="1">
                <a:latin typeface="Times New Roman"/>
                <a:cs typeface="Times New Roman"/>
              </a:rPr>
              <a:t>if  expr  then  stmt </a:t>
            </a:r>
            <a:r>
              <a:rPr dirty="0" sz="1900" spc="4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else 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stmt			</a:t>
            </a:r>
            <a:r>
              <a:rPr dirty="0" sz="1900" spc="-15" b="1">
                <a:latin typeface="Times New Roman"/>
                <a:cs typeface="Times New Roman"/>
              </a:rPr>
              <a:t>E</a:t>
            </a:r>
            <a:r>
              <a:rPr dirty="0" baseline="-23809" sz="2100" spc="-22" b="1">
                <a:latin typeface="Times New Roman"/>
                <a:cs typeface="Times New Roman"/>
              </a:rPr>
              <a:t>1		</a:t>
            </a:r>
            <a:r>
              <a:rPr dirty="0" sz="1900" spc="-5" b="1">
                <a:latin typeface="Times New Roman"/>
                <a:cs typeface="Times New Roman"/>
              </a:rPr>
              <a:t>if  expr</a:t>
            </a:r>
            <a:r>
              <a:rPr dirty="0" sz="1900" spc="459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then </a:t>
            </a:r>
            <a:r>
              <a:rPr dirty="0" sz="1900" spc="2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stmt		</a:t>
            </a:r>
            <a:r>
              <a:rPr dirty="0" sz="1900" spc="40" b="1">
                <a:latin typeface="Times New Roman"/>
                <a:cs typeface="Times New Roman"/>
              </a:rPr>
              <a:t>S</a:t>
            </a:r>
            <a:r>
              <a:rPr dirty="0" baseline="-23809" sz="2100" spc="60" b="1">
                <a:latin typeface="Times New Roman"/>
                <a:cs typeface="Times New Roman"/>
              </a:rPr>
              <a:t>2</a:t>
            </a:r>
            <a:endParaRPr baseline="-23809" sz="2100">
              <a:latin typeface="Times New Roman"/>
              <a:cs typeface="Times New Roman"/>
            </a:endParaRPr>
          </a:p>
          <a:p>
            <a:pPr algn="ctr" marL="658495">
              <a:lnSpc>
                <a:spcPct val="100000"/>
              </a:lnSpc>
              <a:spcBef>
                <a:spcPts val="1730"/>
              </a:spcBef>
              <a:tabLst>
                <a:tab pos="1790700" algn="l"/>
                <a:tab pos="2787650" algn="l"/>
                <a:tab pos="5271770" algn="l"/>
                <a:tab pos="6351270" algn="l"/>
              </a:tabLst>
            </a:pPr>
            <a:r>
              <a:rPr dirty="0" sz="1900" spc="-55" b="1">
                <a:latin typeface="Times New Roman"/>
                <a:cs typeface="Times New Roman"/>
              </a:rPr>
              <a:t>E</a:t>
            </a:r>
            <a:r>
              <a:rPr dirty="0" baseline="-23809" sz="2100" spc="-82" b="1">
                <a:latin typeface="Times New Roman"/>
                <a:cs typeface="Times New Roman"/>
              </a:rPr>
              <a:t>2	</a:t>
            </a:r>
            <a:r>
              <a:rPr dirty="0" sz="1900" spc="-10" b="1">
                <a:latin typeface="Times New Roman"/>
                <a:cs typeface="Times New Roman"/>
              </a:rPr>
              <a:t>S</a:t>
            </a:r>
            <a:r>
              <a:rPr dirty="0" baseline="-23809" sz="2100" spc="-15" b="1">
                <a:latin typeface="Times New Roman"/>
                <a:cs typeface="Times New Roman"/>
              </a:rPr>
              <a:t>1	</a:t>
            </a:r>
            <a:r>
              <a:rPr dirty="0" sz="1900" spc="-5" b="1">
                <a:latin typeface="Times New Roman"/>
                <a:cs typeface="Times New Roman"/>
              </a:rPr>
              <a:t>S</a:t>
            </a:r>
            <a:r>
              <a:rPr dirty="0" baseline="-23809" sz="2100" spc="-7" b="1">
                <a:latin typeface="Times New Roman"/>
                <a:cs typeface="Times New Roman"/>
              </a:rPr>
              <a:t>2	</a:t>
            </a:r>
            <a:r>
              <a:rPr dirty="0" baseline="2923" sz="2850" spc="-37" b="1">
                <a:latin typeface="Times New Roman"/>
                <a:cs typeface="Times New Roman"/>
              </a:rPr>
              <a:t>E</a:t>
            </a:r>
            <a:r>
              <a:rPr dirty="0" baseline="-19841" sz="2100" spc="-37" b="1">
                <a:latin typeface="Times New Roman"/>
                <a:cs typeface="Times New Roman"/>
              </a:rPr>
              <a:t>2	</a:t>
            </a:r>
            <a:r>
              <a:rPr dirty="0" baseline="2923" sz="2850" b="1">
                <a:latin typeface="Times New Roman"/>
                <a:cs typeface="Times New Roman"/>
              </a:rPr>
              <a:t>S</a:t>
            </a:r>
            <a:r>
              <a:rPr dirty="0" baseline="2923" sz="2850" spc="-172" b="1">
                <a:latin typeface="Times New Roman"/>
                <a:cs typeface="Times New Roman"/>
              </a:rPr>
              <a:t> </a:t>
            </a:r>
            <a:r>
              <a:rPr dirty="0" baseline="-19841" sz="2100" b="1">
                <a:latin typeface="Times New Roman"/>
                <a:cs typeface="Times New Roman"/>
              </a:rPr>
              <a:t>1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9697" y="5253400"/>
            <a:ext cx="2540" cy="217804"/>
          </a:xfrm>
          <a:custGeom>
            <a:avLst/>
            <a:gdLst/>
            <a:ahLst/>
            <a:cxnLst/>
            <a:rect l="l" t="t" r="r" b="b"/>
            <a:pathLst>
              <a:path w="2539" h="217804">
                <a:moveTo>
                  <a:pt x="0" y="0"/>
                </a:moveTo>
                <a:lnTo>
                  <a:pt x="1960" y="217484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15400" y="5749418"/>
            <a:ext cx="2540" cy="215900"/>
          </a:xfrm>
          <a:custGeom>
            <a:avLst/>
            <a:gdLst/>
            <a:ahLst/>
            <a:cxnLst/>
            <a:rect l="l" t="t" r="r" b="b"/>
            <a:pathLst>
              <a:path w="2540" h="215900">
                <a:moveTo>
                  <a:pt x="0" y="0"/>
                </a:moveTo>
                <a:lnTo>
                  <a:pt x="1960" y="215577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34658" y="5749418"/>
            <a:ext cx="2540" cy="215900"/>
          </a:xfrm>
          <a:custGeom>
            <a:avLst/>
            <a:gdLst/>
            <a:ahLst/>
            <a:cxnLst/>
            <a:rect l="l" t="t" r="r" b="b"/>
            <a:pathLst>
              <a:path w="2540" h="215900">
                <a:moveTo>
                  <a:pt x="0" y="0"/>
                </a:moveTo>
                <a:lnTo>
                  <a:pt x="1960" y="215577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67730" y="5226691"/>
            <a:ext cx="2540" cy="215900"/>
          </a:xfrm>
          <a:custGeom>
            <a:avLst/>
            <a:gdLst/>
            <a:ahLst/>
            <a:cxnLst/>
            <a:rect l="l" t="t" r="r" b="b"/>
            <a:pathLst>
              <a:path w="2540" h="215900">
                <a:moveTo>
                  <a:pt x="0" y="0"/>
                </a:moveTo>
                <a:lnTo>
                  <a:pt x="1960" y="215577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21845" y="4618117"/>
            <a:ext cx="1793875" cy="311150"/>
          </a:xfrm>
          <a:custGeom>
            <a:avLst/>
            <a:gdLst/>
            <a:ahLst/>
            <a:cxnLst/>
            <a:rect l="l" t="t" r="r" b="b"/>
            <a:pathLst>
              <a:path w="1793875" h="311150">
                <a:moveTo>
                  <a:pt x="1793556" y="0"/>
                </a:moveTo>
                <a:lnTo>
                  <a:pt x="0" y="310965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19696" y="4618117"/>
            <a:ext cx="1195705" cy="326390"/>
          </a:xfrm>
          <a:custGeom>
            <a:avLst/>
            <a:gdLst/>
            <a:ahLst/>
            <a:cxnLst/>
            <a:rect l="l" t="t" r="r" b="b"/>
            <a:pathLst>
              <a:path w="1195704" h="326389">
                <a:moveTo>
                  <a:pt x="1195704" y="0"/>
                </a:moveTo>
                <a:lnTo>
                  <a:pt x="0" y="326227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64405" y="4633379"/>
            <a:ext cx="1086485" cy="324485"/>
          </a:xfrm>
          <a:custGeom>
            <a:avLst/>
            <a:gdLst/>
            <a:ahLst/>
            <a:cxnLst/>
            <a:rect l="l" t="t" r="r" b="b"/>
            <a:pathLst>
              <a:path w="1086484" h="324485">
                <a:moveTo>
                  <a:pt x="0" y="0"/>
                </a:moveTo>
                <a:lnTo>
                  <a:pt x="1085934" y="324319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48723" y="4618117"/>
            <a:ext cx="1871980" cy="326390"/>
          </a:xfrm>
          <a:custGeom>
            <a:avLst/>
            <a:gdLst/>
            <a:ahLst/>
            <a:cxnLst/>
            <a:rect l="l" t="t" r="r" b="b"/>
            <a:pathLst>
              <a:path w="1871979" h="326389">
                <a:moveTo>
                  <a:pt x="0" y="0"/>
                </a:moveTo>
                <a:lnTo>
                  <a:pt x="1871963" y="326227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92003" y="5226691"/>
            <a:ext cx="802005" cy="267335"/>
          </a:xfrm>
          <a:custGeom>
            <a:avLst/>
            <a:gdLst/>
            <a:ahLst/>
            <a:cxnLst/>
            <a:rect l="l" t="t" r="r" b="b"/>
            <a:pathLst>
              <a:path w="802004" h="267335">
                <a:moveTo>
                  <a:pt x="801710" y="0"/>
                </a:moveTo>
                <a:lnTo>
                  <a:pt x="0" y="267086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48724" y="5240046"/>
            <a:ext cx="329565" cy="269240"/>
          </a:xfrm>
          <a:custGeom>
            <a:avLst/>
            <a:gdLst/>
            <a:ahLst/>
            <a:cxnLst/>
            <a:rect l="l" t="t" r="r" b="b"/>
            <a:pathLst>
              <a:path w="329565" h="269239">
                <a:moveTo>
                  <a:pt x="329309" y="0"/>
                </a:moveTo>
                <a:lnTo>
                  <a:pt x="0" y="268994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78031" y="5240046"/>
            <a:ext cx="174625" cy="254000"/>
          </a:xfrm>
          <a:custGeom>
            <a:avLst/>
            <a:gdLst/>
            <a:ahLst/>
            <a:cxnLst/>
            <a:rect l="l" t="t" r="r" b="b"/>
            <a:pathLst>
              <a:path w="174625" h="254000">
                <a:moveTo>
                  <a:pt x="0" y="0"/>
                </a:moveTo>
                <a:lnTo>
                  <a:pt x="174455" y="253732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93713" y="5226691"/>
            <a:ext cx="741045" cy="267335"/>
          </a:xfrm>
          <a:custGeom>
            <a:avLst/>
            <a:gdLst/>
            <a:ahLst/>
            <a:cxnLst/>
            <a:rect l="l" t="t" r="r" b="b"/>
            <a:pathLst>
              <a:path w="741045" h="267335">
                <a:moveTo>
                  <a:pt x="0" y="0"/>
                </a:moveTo>
                <a:lnTo>
                  <a:pt x="740944" y="267086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23366" y="4618117"/>
            <a:ext cx="392430" cy="339725"/>
          </a:xfrm>
          <a:custGeom>
            <a:avLst/>
            <a:gdLst/>
            <a:ahLst/>
            <a:cxnLst/>
            <a:rect l="l" t="t" r="r" b="b"/>
            <a:pathLst>
              <a:path w="392429" h="339725">
                <a:moveTo>
                  <a:pt x="392034" y="0"/>
                </a:moveTo>
                <a:lnTo>
                  <a:pt x="0" y="339581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31081" y="4633379"/>
            <a:ext cx="331470" cy="324485"/>
          </a:xfrm>
          <a:custGeom>
            <a:avLst/>
            <a:gdLst/>
            <a:ahLst/>
            <a:cxnLst/>
            <a:rect l="l" t="t" r="r" b="b"/>
            <a:pathLst>
              <a:path w="331470" h="324485">
                <a:moveTo>
                  <a:pt x="0" y="0"/>
                </a:moveTo>
                <a:lnTo>
                  <a:pt x="331269" y="324319"/>
                </a:lnTo>
              </a:path>
            </a:pathLst>
          </a:custGeom>
          <a:ln w="1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85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>
                <a:solidFill>
                  <a:srgbClr val="FF3300"/>
                </a:solidFill>
              </a:rPr>
              <a:t>2.1	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语言和文法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727" y="1180551"/>
            <a:ext cx="3597910" cy="308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1950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一、字母表和符号串 </a:t>
            </a:r>
            <a:r>
              <a:rPr dirty="0" sz="2750" spc="45" b="1">
                <a:latin typeface="黑体"/>
                <a:cs typeface="黑体"/>
              </a:rPr>
              <a:t>二、语言</a:t>
            </a:r>
            <a:endParaRPr sz="2750">
              <a:latin typeface="黑体"/>
              <a:cs typeface="黑体"/>
            </a:endParaRPr>
          </a:p>
          <a:p>
            <a:pPr marL="12700" marR="5080">
              <a:lnSpc>
                <a:spcPct val="1215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三、文法及其形式定义 </a:t>
            </a:r>
            <a:r>
              <a:rPr dirty="0" sz="2750" spc="45" b="1">
                <a:latin typeface="黑体"/>
                <a:cs typeface="黑体"/>
              </a:rPr>
              <a:t>四、推导和短语</a:t>
            </a:r>
            <a:endParaRPr sz="2750">
              <a:latin typeface="黑体"/>
              <a:cs typeface="黑体"/>
            </a:endParaRPr>
          </a:p>
          <a:p>
            <a:pPr marL="12700" marR="361950">
              <a:lnSpc>
                <a:spcPct val="120700"/>
              </a:lnSpc>
              <a:spcBef>
                <a:spcPts val="25"/>
              </a:spcBef>
            </a:pPr>
            <a:r>
              <a:rPr dirty="0" sz="2750" spc="45" b="1">
                <a:latin typeface="黑体"/>
                <a:cs typeface="黑体"/>
              </a:rPr>
              <a:t>五、分析树及二义性 </a:t>
            </a:r>
            <a:r>
              <a:rPr dirty="0" sz="2750" spc="45" b="1">
                <a:latin typeface="黑体"/>
                <a:cs typeface="黑体"/>
              </a:rPr>
              <a:t>六、文法的变换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5314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利用“最近最后匹配原则”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53235"/>
            <a:ext cx="8510905" cy="284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Verdana"/>
                <a:cs typeface="Verdana"/>
              </a:rPr>
              <a:t>else</a:t>
            </a:r>
            <a:r>
              <a:rPr dirty="0" baseline="1010" sz="4125" spc="67" b="1">
                <a:latin typeface="黑体"/>
                <a:cs typeface="黑体"/>
              </a:rPr>
              <a:t>必须匹配离它最近的那个未匹配的</a:t>
            </a:r>
            <a:r>
              <a:rPr dirty="0" sz="2800" b="1">
                <a:latin typeface="Verdana"/>
                <a:cs typeface="Verdana"/>
              </a:rPr>
              <a:t>then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出现在</a:t>
            </a:r>
            <a:r>
              <a:rPr dirty="0" sz="2800" b="1">
                <a:latin typeface="Verdana"/>
                <a:cs typeface="Verdana"/>
              </a:rPr>
              <a:t>then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sz="2800" b="1">
                <a:latin typeface="Verdana"/>
                <a:cs typeface="Verdana"/>
              </a:rPr>
              <a:t>else</a:t>
            </a:r>
            <a:r>
              <a:rPr dirty="0" baseline="1010" sz="4125" spc="67" b="1">
                <a:latin typeface="黑体"/>
                <a:cs typeface="黑体"/>
              </a:rPr>
              <a:t>之间的语句必须是“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匹配的</a:t>
            </a:r>
            <a:r>
              <a:rPr dirty="0" baseline="1010" sz="4125" spc="67" b="1">
                <a:latin typeface="黑体"/>
                <a:cs typeface="黑体"/>
              </a:rPr>
              <a:t>”。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所谓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匹配的语句</a:t>
            </a:r>
            <a:r>
              <a:rPr dirty="0" baseline="1010" sz="4125" spc="67" b="1">
                <a:latin typeface="黑体"/>
                <a:cs typeface="黑体"/>
              </a:rPr>
              <a:t>是不包含不匹配语句的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dirty="0" sz="2800" b="1">
                <a:latin typeface="Verdana"/>
                <a:cs typeface="Verdana"/>
              </a:rPr>
              <a:t>if-then-else</a:t>
            </a:r>
            <a:r>
              <a:rPr dirty="0" baseline="1010" sz="4125" spc="67" b="1">
                <a:latin typeface="黑体"/>
                <a:cs typeface="黑体"/>
              </a:rPr>
              <a:t>语句，或是其他任何非条件语句。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改写后的文法：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409947"/>
            <a:ext cx="8274050" cy="239585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 i="1">
                <a:latin typeface="Verdana"/>
                <a:cs typeface="Verdana"/>
              </a:rPr>
              <a:t>stmt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 i="1">
                <a:latin typeface="Verdana"/>
                <a:cs typeface="Verdana"/>
              </a:rPr>
              <a:t>matched_stmt </a:t>
            </a:r>
            <a:r>
              <a:rPr dirty="0" sz="1800" b="1">
                <a:latin typeface="Verdana"/>
                <a:cs typeface="Verdana"/>
              </a:rPr>
              <a:t>|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spc="-5" b="1" i="1">
                <a:latin typeface="Verdana"/>
                <a:cs typeface="Verdana"/>
              </a:rPr>
              <a:t>unmatched_stmt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 i="1">
                <a:latin typeface="Verdana"/>
                <a:cs typeface="Verdana"/>
              </a:rPr>
              <a:t>matched_stmt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Verdana"/>
                <a:cs typeface="Verdana"/>
              </a:rPr>
              <a:t>if </a:t>
            </a:r>
            <a:r>
              <a:rPr dirty="0" sz="1800" spc="-5" b="1" i="1">
                <a:latin typeface="Verdana"/>
                <a:cs typeface="Verdana"/>
              </a:rPr>
              <a:t>expr </a:t>
            </a:r>
            <a:r>
              <a:rPr dirty="0" sz="1800" b="1">
                <a:latin typeface="Verdana"/>
                <a:cs typeface="Verdana"/>
              </a:rPr>
              <a:t>then </a:t>
            </a:r>
            <a:r>
              <a:rPr dirty="0" sz="1800" spc="-5" b="1" i="1">
                <a:latin typeface="Verdana"/>
                <a:cs typeface="Verdana"/>
              </a:rPr>
              <a:t>matched_stmt </a:t>
            </a:r>
            <a:r>
              <a:rPr dirty="0" sz="1800" spc="-5" b="1">
                <a:latin typeface="Verdana"/>
                <a:cs typeface="Verdana"/>
              </a:rPr>
              <a:t>else</a:t>
            </a:r>
            <a:r>
              <a:rPr dirty="0" sz="1800" spc="20" b="1">
                <a:latin typeface="Verdana"/>
                <a:cs typeface="Verdana"/>
              </a:rPr>
              <a:t> </a:t>
            </a:r>
            <a:r>
              <a:rPr dirty="0" sz="1800" spc="-5" b="1" i="1">
                <a:latin typeface="Verdana"/>
                <a:cs typeface="Verdana"/>
              </a:rPr>
              <a:t>matched_stmt</a:t>
            </a:r>
            <a:endParaRPr sz="1800">
              <a:latin typeface="Verdana"/>
              <a:cs typeface="Verdana"/>
            </a:endParaRPr>
          </a:p>
          <a:p>
            <a:pPr marL="1023619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latin typeface="Verdana"/>
                <a:cs typeface="Verdana"/>
              </a:rPr>
              <a:t>|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other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b="1" i="1">
                <a:latin typeface="Verdana"/>
                <a:cs typeface="Verdana"/>
              </a:rPr>
              <a:t>unmatched_stmt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750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Verdana"/>
                <a:cs typeface="Verdana"/>
              </a:rPr>
              <a:t>if </a:t>
            </a:r>
            <a:r>
              <a:rPr dirty="0" sz="1800" spc="-5" b="1" i="1">
                <a:latin typeface="Verdana"/>
                <a:cs typeface="Verdana"/>
              </a:rPr>
              <a:t>expr </a:t>
            </a:r>
            <a:r>
              <a:rPr dirty="0" sz="1800" b="1">
                <a:latin typeface="Verdana"/>
                <a:cs typeface="Verdana"/>
              </a:rPr>
              <a:t>then</a:t>
            </a:r>
            <a:r>
              <a:rPr dirty="0" sz="1800" spc="-270" b="1">
                <a:latin typeface="Verdana"/>
                <a:cs typeface="Verdana"/>
              </a:rPr>
              <a:t> </a:t>
            </a:r>
            <a:r>
              <a:rPr dirty="0" sz="1800" spc="-5" b="1" i="1">
                <a:latin typeface="Verdana"/>
                <a:cs typeface="Verdana"/>
              </a:rPr>
              <a:t>stmt</a:t>
            </a:r>
            <a:endParaRPr sz="1800">
              <a:latin typeface="Verdana"/>
              <a:cs typeface="Verdana"/>
            </a:endParaRPr>
          </a:p>
          <a:p>
            <a:pPr marL="1023619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Verdana"/>
                <a:cs typeface="Verdana"/>
              </a:rPr>
              <a:t>| </a:t>
            </a:r>
            <a:r>
              <a:rPr dirty="0" sz="1800" spc="-5" b="1">
                <a:latin typeface="Verdana"/>
                <a:cs typeface="Verdana"/>
              </a:rPr>
              <a:t>if </a:t>
            </a:r>
            <a:r>
              <a:rPr dirty="0" sz="1800" spc="-5" b="1" i="1">
                <a:latin typeface="Verdana"/>
                <a:cs typeface="Verdana"/>
              </a:rPr>
              <a:t>expr </a:t>
            </a:r>
            <a:r>
              <a:rPr dirty="0" sz="1800" b="1">
                <a:latin typeface="Verdana"/>
                <a:cs typeface="Verdana"/>
              </a:rPr>
              <a:t>then </a:t>
            </a:r>
            <a:r>
              <a:rPr dirty="0" sz="1800" spc="-5" b="1" i="1">
                <a:latin typeface="Verdana"/>
                <a:cs typeface="Verdana"/>
              </a:rPr>
              <a:t>matched_stmt </a:t>
            </a:r>
            <a:r>
              <a:rPr dirty="0" sz="1800" spc="-5" b="1">
                <a:latin typeface="Verdana"/>
                <a:cs typeface="Verdana"/>
              </a:rPr>
              <a:t>else</a:t>
            </a:r>
            <a:r>
              <a:rPr dirty="0" sz="1800" spc="5" b="1">
                <a:latin typeface="Verdana"/>
                <a:cs typeface="Verdana"/>
              </a:rPr>
              <a:t> </a:t>
            </a:r>
            <a:r>
              <a:rPr dirty="0" sz="1800" spc="-5" b="1" i="1">
                <a:latin typeface="Verdana"/>
                <a:cs typeface="Verdana"/>
              </a:rPr>
              <a:t>unmatched_stmt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470"/>
              </a:spcBef>
            </a:pPr>
            <a:r>
              <a:rPr dirty="0" sz="1400">
                <a:latin typeface="黑体"/>
                <a:cs typeface="黑体"/>
              </a:rPr>
              <a:t>30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" y="359862"/>
            <a:ext cx="7769859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780539" algn="l"/>
                <a:tab pos="3693795" algn="l"/>
                <a:tab pos="5068570" algn="l"/>
              </a:tabLst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句子</a:t>
            </a:r>
            <a:r>
              <a:rPr dirty="0" sz="2750" spc="15">
                <a:solidFill>
                  <a:srgbClr val="FF3300"/>
                </a:solidFill>
              </a:rPr>
              <a:t>if</a:t>
            </a:r>
            <a:r>
              <a:rPr dirty="0" sz="2750" spc="40">
                <a:solidFill>
                  <a:srgbClr val="FF3300"/>
                </a:solidFill>
              </a:rPr>
              <a:t> </a:t>
            </a:r>
            <a:r>
              <a:rPr dirty="0" sz="2750" spc="20">
                <a:solidFill>
                  <a:srgbClr val="FF3300"/>
                </a:solidFill>
              </a:rPr>
              <a:t>E</a:t>
            </a:r>
            <a:r>
              <a:rPr dirty="0" baseline="-18018" sz="2775" spc="30">
                <a:solidFill>
                  <a:srgbClr val="FF3300"/>
                </a:solidFill>
              </a:rPr>
              <a:t>1	</a:t>
            </a:r>
            <a:r>
              <a:rPr dirty="0" sz="2750" spc="20">
                <a:solidFill>
                  <a:srgbClr val="FF3300"/>
                </a:solidFill>
              </a:rPr>
              <a:t>then</a:t>
            </a:r>
            <a:r>
              <a:rPr dirty="0" sz="2750" spc="45">
                <a:solidFill>
                  <a:srgbClr val="FF3300"/>
                </a:solidFill>
              </a:rPr>
              <a:t> </a:t>
            </a:r>
            <a:r>
              <a:rPr dirty="0" sz="2750" spc="15">
                <a:solidFill>
                  <a:srgbClr val="FF3300"/>
                </a:solidFill>
              </a:rPr>
              <a:t>if</a:t>
            </a:r>
            <a:r>
              <a:rPr dirty="0" sz="2750" spc="40">
                <a:solidFill>
                  <a:srgbClr val="FF3300"/>
                </a:solidFill>
              </a:rPr>
              <a:t> </a:t>
            </a:r>
            <a:r>
              <a:rPr dirty="0" sz="2750" spc="20">
                <a:solidFill>
                  <a:srgbClr val="FF3300"/>
                </a:solidFill>
              </a:rPr>
              <a:t>E</a:t>
            </a:r>
            <a:r>
              <a:rPr dirty="0" baseline="-18018" sz="2775" spc="30">
                <a:solidFill>
                  <a:srgbClr val="FF3300"/>
                </a:solidFill>
              </a:rPr>
              <a:t>2	</a:t>
            </a:r>
            <a:r>
              <a:rPr dirty="0" sz="2750" spc="20">
                <a:solidFill>
                  <a:srgbClr val="FF3300"/>
                </a:solidFill>
              </a:rPr>
              <a:t>then</a:t>
            </a:r>
            <a:r>
              <a:rPr dirty="0" sz="2750" spc="40">
                <a:solidFill>
                  <a:srgbClr val="FF3300"/>
                </a:solidFill>
              </a:rPr>
              <a:t> </a:t>
            </a:r>
            <a:r>
              <a:rPr dirty="0" sz="2750" spc="20">
                <a:solidFill>
                  <a:srgbClr val="FF3300"/>
                </a:solidFill>
              </a:rPr>
              <a:t>S</a:t>
            </a:r>
            <a:r>
              <a:rPr dirty="0" baseline="-18018" sz="2775" spc="30">
                <a:solidFill>
                  <a:srgbClr val="FF3300"/>
                </a:solidFill>
              </a:rPr>
              <a:t>1	</a:t>
            </a:r>
            <a:r>
              <a:rPr dirty="0" sz="2750" spc="20">
                <a:solidFill>
                  <a:srgbClr val="FF3300"/>
                </a:solidFill>
              </a:rPr>
              <a:t>else</a:t>
            </a:r>
            <a:r>
              <a:rPr dirty="0" sz="2750" spc="-15">
                <a:solidFill>
                  <a:srgbClr val="FF3300"/>
                </a:solidFill>
              </a:rPr>
              <a:t> </a:t>
            </a:r>
            <a:r>
              <a:rPr dirty="0" sz="2750" spc="10">
                <a:solidFill>
                  <a:srgbClr val="FF3300"/>
                </a:solidFill>
              </a:rPr>
              <a:t>S</a:t>
            </a:r>
            <a:r>
              <a:rPr dirty="0" baseline="-18018" sz="2775" spc="15">
                <a:solidFill>
                  <a:srgbClr val="FF3300"/>
                </a:solidFill>
              </a:rPr>
              <a:t>2</a:t>
            </a: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的分析树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3822" y="3112375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6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1666" y="4419263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6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7437" y="4419263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6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1977" y="4419263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6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60288" y="2466291"/>
            <a:ext cx="1241425" cy="308610"/>
          </a:xfrm>
          <a:custGeom>
            <a:avLst/>
            <a:gdLst/>
            <a:ahLst/>
            <a:cxnLst/>
            <a:rect l="l" t="t" r="r" b="b"/>
            <a:pathLst>
              <a:path w="1241425" h="308610">
                <a:moveTo>
                  <a:pt x="1240869" y="0"/>
                </a:moveTo>
                <a:lnTo>
                  <a:pt x="0" y="308366"/>
                </a:lnTo>
              </a:path>
            </a:pathLst>
          </a:custGeom>
          <a:ln w="19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33822" y="2480969"/>
            <a:ext cx="567690" cy="308610"/>
          </a:xfrm>
          <a:custGeom>
            <a:avLst/>
            <a:gdLst/>
            <a:ahLst/>
            <a:cxnLst/>
            <a:rect l="l" t="t" r="r" b="b"/>
            <a:pathLst>
              <a:path w="567689" h="308610">
                <a:moveTo>
                  <a:pt x="567335" y="0"/>
                </a:moveTo>
                <a:lnTo>
                  <a:pt x="0" y="308366"/>
                </a:lnTo>
              </a:path>
            </a:pathLst>
          </a:custGeom>
          <a:ln w="204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1157" y="2480969"/>
            <a:ext cx="354965" cy="308610"/>
          </a:xfrm>
          <a:custGeom>
            <a:avLst/>
            <a:gdLst/>
            <a:ahLst/>
            <a:cxnLst/>
            <a:rect l="l" t="t" r="r" b="b"/>
            <a:pathLst>
              <a:path w="354964" h="308610">
                <a:moveTo>
                  <a:pt x="0" y="0"/>
                </a:moveTo>
                <a:lnTo>
                  <a:pt x="354471" y="308366"/>
                </a:lnTo>
              </a:path>
            </a:pathLst>
          </a:custGeom>
          <a:ln w="21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3436" y="2466291"/>
            <a:ext cx="1241425" cy="323215"/>
          </a:xfrm>
          <a:custGeom>
            <a:avLst/>
            <a:gdLst/>
            <a:ahLst/>
            <a:cxnLst/>
            <a:rect l="l" t="t" r="r" b="b"/>
            <a:pathLst>
              <a:path w="1241425" h="323214">
                <a:moveTo>
                  <a:pt x="0" y="0"/>
                </a:moveTo>
                <a:lnTo>
                  <a:pt x="1240836" y="323043"/>
                </a:lnTo>
              </a:path>
            </a:pathLst>
          </a:custGeom>
          <a:ln w="19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8879" y="1908264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29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1994" y="3083019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7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08090" y="1555330"/>
            <a:ext cx="5888355" cy="39668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2993390">
              <a:lnSpc>
                <a:spcPct val="100000"/>
              </a:lnSpc>
              <a:spcBef>
                <a:spcPts val="120"/>
              </a:spcBef>
            </a:pPr>
            <a:r>
              <a:rPr dirty="0" sz="1850" spc="165">
                <a:latin typeface="Times New Roman"/>
                <a:cs typeface="Times New Roman"/>
              </a:rPr>
              <a:t>stmt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3025775">
              <a:lnSpc>
                <a:spcPct val="100000"/>
              </a:lnSpc>
            </a:pPr>
            <a:r>
              <a:rPr dirty="0" sz="1850" spc="175">
                <a:latin typeface="Times New Roman"/>
                <a:cs typeface="Times New Roman"/>
              </a:rPr>
              <a:t>unmatched_stmt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 marR="2962910">
              <a:lnSpc>
                <a:spcPct val="100000"/>
              </a:lnSpc>
              <a:tabLst>
                <a:tab pos="528955" algn="l"/>
                <a:tab pos="1457960" algn="l"/>
                <a:tab pos="2303780" algn="l"/>
              </a:tabLst>
            </a:pPr>
            <a:r>
              <a:rPr dirty="0" sz="1850" spc="120">
                <a:latin typeface="Times New Roman"/>
                <a:cs typeface="Times New Roman"/>
              </a:rPr>
              <a:t>if	</a:t>
            </a:r>
            <a:r>
              <a:rPr dirty="0" sz="1850" spc="165">
                <a:latin typeface="Times New Roman"/>
                <a:cs typeface="Times New Roman"/>
              </a:rPr>
              <a:t>expr	</a:t>
            </a:r>
            <a:r>
              <a:rPr dirty="0" sz="1850" spc="170">
                <a:latin typeface="Times New Roman"/>
                <a:cs typeface="Times New Roman"/>
              </a:rPr>
              <a:t>then	</a:t>
            </a:r>
            <a:r>
              <a:rPr dirty="0" sz="1850" spc="160">
                <a:latin typeface="Times New Roman"/>
                <a:cs typeface="Times New Roman"/>
              </a:rPr>
              <a:t>stmt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713105">
              <a:lnSpc>
                <a:spcPct val="100000"/>
              </a:lnSpc>
              <a:tabLst>
                <a:tab pos="1905000" algn="l"/>
              </a:tabLst>
            </a:pPr>
            <a:r>
              <a:rPr dirty="0" sz="1850" spc="190">
                <a:latin typeface="Times New Roman"/>
                <a:cs typeface="Times New Roman"/>
              </a:rPr>
              <a:t>E</a:t>
            </a:r>
            <a:r>
              <a:rPr dirty="0" baseline="-20833" sz="1800" spc="284">
                <a:latin typeface="Times New Roman"/>
                <a:cs typeface="Times New Roman"/>
              </a:rPr>
              <a:t>1	</a:t>
            </a:r>
            <a:r>
              <a:rPr dirty="0" sz="1850" spc="175">
                <a:latin typeface="Times New Roman"/>
                <a:cs typeface="Times New Roman"/>
              </a:rPr>
              <a:t>matched_stmt</a:t>
            </a:r>
            <a:endParaRPr sz="1850">
              <a:latin typeface="Times New Roman"/>
              <a:cs typeface="Times New Roman"/>
            </a:endParaRPr>
          </a:p>
          <a:p>
            <a:pPr marL="736600" marR="55880" indent="-414020">
              <a:lnSpc>
                <a:spcPct val="208300"/>
              </a:lnSpc>
              <a:spcBef>
                <a:spcPts val="1160"/>
              </a:spcBef>
              <a:tabLst>
                <a:tab pos="640080" algn="l"/>
                <a:tab pos="1285240" algn="l"/>
                <a:tab pos="1917064" algn="l"/>
                <a:tab pos="2353945" algn="l"/>
                <a:tab pos="3649345" algn="l"/>
                <a:tab pos="4231640" algn="l"/>
                <a:tab pos="4683760" algn="l"/>
              </a:tabLst>
            </a:pPr>
            <a:r>
              <a:rPr dirty="0" sz="1850" spc="120">
                <a:latin typeface="Times New Roman"/>
                <a:cs typeface="Times New Roman"/>
              </a:rPr>
              <a:t>if</a:t>
            </a:r>
            <a:r>
              <a:rPr dirty="0" sz="1850" spc="120">
                <a:latin typeface="Times New Roman"/>
                <a:cs typeface="Times New Roman"/>
              </a:rPr>
              <a:t>	</a:t>
            </a:r>
            <a:r>
              <a:rPr dirty="0" sz="1850" spc="150">
                <a:latin typeface="Times New Roman"/>
                <a:cs typeface="Times New Roman"/>
              </a:rPr>
              <a:t>e</a:t>
            </a:r>
            <a:r>
              <a:rPr dirty="0" sz="1850" spc="185">
                <a:latin typeface="Times New Roman"/>
                <a:cs typeface="Times New Roman"/>
              </a:rPr>
              <a:t>xp</a:t>
            </a:r>
            <a:r>
              <a:rPr dirty="0" sz="1850" spc="135">
                <a:latin typeface="Times New Roman"/>
                <a:cs typeface="Times New Roman"/>
              </a:rPr>
              <a:t>r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110">
                <a:latin typeface="Times New Roman"/>
                <a:cs typeface="Times New Roman"/>
              </a:rPr>
              <a:t>t</a:t>
            </a:r>
            <a:r>
              <a:rPr dirty="0" sz="1850" spc="180">
                <a:latin typeface="Times New Roman"/>
                <a:cs typeface="Times New Roman"/>
              </a:rPr>
              <a:t>h</a:t>
            </a:r>
            <a:r>
              <a:rPr dirty="0" sz="1850" spc="190">
                <a:latin typeface="Times New Roman"/>
                <a:cs typeface="Times New Roman"/>
              </a:rPr>
              <a:t>en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280">
                <a:latin typeface="Times New Roman"/>
                <a:cs typeface="Times New Roman"/>
              </a:rPr>
              <a:t>m</a:t>
            </a:r>
            <a:r>
              <a:rPr dirty="0" sz="1850" spc="180">
                <a:latin typeface="Times New Roman"/>
                <a:cs typeface="Times New Roman"/>
              </a:rPr>
              <a:t>a</a:t>
            </a:r>
            <a:r>
              <a:rPr dirty="0" sz="1850" spc="85">
                <a:latin typeface="Times New Roman"/>
                <a:cs typeface="Times New Roman"/>
              </a:rPr>
              <a:t>t</a:t>
            </a:r>
            <a:r>
              <a:rPr dirty="0" sz="1850" spc="180">
                <a:latin typeface="Times New Roman"/>
                <a:cs typeface="Times New Roman"/>
              </a:rPr>
              <a:t>c</a:t>
            </a:r>
            <a:r>
              <a:rPr dirty="0" sz="1850" spc="185">
                <a:latin typeface="Times New Roman"/>
                <a:cs typeface="Times New Roman"/>
              </a:rPr>
              <a:t>h</a:t>
            </a:r>
            <a:r>
              <a:rPr dirty="0" sz="1850" spc="180">
                <a:latin typeface="Times New Roman"/>
                <a:cs typeface="Times New Roman"/>
              </a:rPr>
              <a:t>e</a:t>
            </a:r>
            <a:r>
              <a:rPr dirty="0" sz="1850" spc="185">
                <a:latin typeface="Times New Roman"/>
                <a:cs typeface="Times New Roman"/>
              </a:rPr>
              <a:t>d_</a:t>
            </a:r>
            <a:r>
              <a:rPr dirty="0" sz="1850" spc="135">
                <a:latin typeface="Times New Roman"/>
                <a:cs typeface="Times New Roman"/>
              </a:rPr>
              <a:t>s</a:t>
            </a:r>
            <a:r>
              <a:rPr dirty="0" sz="1850" spc="110">
                <a:latin typeface="Times New Roman"/>
                <a:cs typeface="Times New Roman"/>
              </a:rPr>
              <a:t>t</a:t>
            </a:r>
            <a:r>
              <a:rPr dirty="0" sz="1850" spc="280">
                <a:latin typeface="Times New Roman"/>
                <a:cs typeface="Times New Roman"/>
              </a:rPr>
              <a:t>m</a:t>
            </a:r>
            <a:r>
              <a:rPr dirty="0" sz="1850" spc="110">
                <a:latin typeface="Times New Roman"/>
                <a:cs typeface="Times New Roman"/>
              </a:rPr>
              <a:t>t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180">
                <a:latin typeface="Times New Roman"/>
                <a:cs typeface="Times New Roman"/>
              </a:rPr>
              <a:t>e</a:t>
            </a:r>
            <a:r>
              <a:rPr dirty="0" sz="1850" spc="85">
                <a:latin typeface="Times New Roman"/>
                <a:cs typeface="Times New Roman"/>
              </a:rPr>
              <a:t>l</a:t>
            </a:r>
            <a:r>
              <a:rPr dirty="0" sz="1850" spc="150">
                <a:latin typeface="Times New Roman"/>
                <a:cs typeface="Times New Roman"/>
              </a:rPr>
              <a:t>s</a:t>
            </a:r>
            <a:r>
              <a:rPr dirty="0" sz="1850" spc="180">
                <a:latin typeface="Times New Roman"/>
                <a:cs typeface="Times New Roman"/>
              </a:rPr>
              <a:t>e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300">
                <a:latin typeface="Times New Roman"/>
                <a:cs typeface="Times New Roman"/>
              </a:rPr>
              <a:t>m</a:t>
            </a:r>
            <a:r>
              <a:rPr dirty="0" sz="1850" spc="180">
                <a:latin typeface="Times New Roman"/>
                <a:cs typeface="Times New Roman"/>
              </a:rPr>
              <a:t>a</a:t>
            </a:r>
            <a:r>
              <a:rPr dirty="0" sz="1850" spc="85">
                <a:latin typeface="Times New Roman"/>
                <a:cs typeface="Times New Roman"/>
              </a:rPr>
              <a:t>t</a:t>
            </a:r>
            <a:r>
              <a:rPr dirty="0" sz="1850" spc="180">
                <a:latin typeface="Times New Roman"/>
                <a:cs typeface="Times New Roman"/>
              </a:rPr>
              <a:t>c</a:t>
            </a:r>
            <a:r>
              <a:rPr dirty="0" sz="1850" spc="185">
                <a:latin typeface="Times New Roman"/>
                <a:cs typeface="Times New Roman"/>
              </a:rPr>
              <a:t>h</a:t>
            </a:r>
            <a:r>
              <a:rPr dirty="0" sz="1850" spc="155">
                <a:latin typeface="Times New Roman"/>
                <a:cs typeface="Times New Roman"/>
              </a:rPr>
              <a:t>e</a:t>
            </a:r>
            <a:r>
              <a:rPr dirty="0" sz="1850" spc="185">
                <a:latin typeface="Times New Roman"/>
                <a:cs typeface="Times New Roman"/>
              </a:rPr>
              <a:t>d_</a:t>
            </a:r>
            <a:r>
              <a:rPr dirty="0" sz="1850" spc="150">
                <a:latin typeface="Times New Roman"/>
                <a:cs typeface="Times New Roman"/>
              </a:rPr>
              <a:t>s</a:t>
            </a:r>
            <a:r>
              <a:rPr dirty="0" sz="1850" spc="110">
                <a:latin typeface="Times New Roman"/>
                <a:cs typeface="Times New Roman"/>
              </a:rPr>
              <a:t>t</a:t>
            </a:r>
            <a:r>
              <a:rPr dirty="0" sz="1850" spc="280">
                <a:latin typeface="Times New Roman"/>
                <a:cs typeface="Times New Roman"/>
              </a:rPr>
              <a:t>m</a:t>
            </a:r>
            <a:r>
              <a:rPr dirty="0" sz="1850" spc="105">
                <a:latin typeface="Times New Roman"/>
                <a:cs typeface="Times New Roman"/>
              </a:rPr>
              <a:t>t  </a:t>
            </a:r>
            <a:r>
              <a:rPr dirty="0" sz="1850" spc="190">
                <a:latin typeface="Times New Roman"/>
                <a:cs typeface="Times New Roman"/>
              </a:rPr>
              <a:t>E</a:t>
            </a:r>
            <a:r>
              <a:rPr dirty="0" baseline="-20833" sz="1800" spc="284">
                <a:latin typeface="Times New Roman"/>
                <a:cs typeface="Times New Roman"/>
              </a:rPr>
              <a:t>2			</a:t>
            </a:r>
            <a:r>
              <a:rPr dirty="0" sz="1850" spc="150">
                <a:latin typeface="Times New Roman"/>
                <a:cs typeface="Times New Roman"/>
              </a:rPr>
              <a:t>other			</a:t>
            </a:r>
            <a:r>
              <a:rPr dirty="0" sz="1850" spc="155">
                <a:latin typeface="Times New Roman"/>
                <a:cs typeface="Times New Roman"/>
              </a:rPr>
              <a:t>other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580640">
              <a:lnSpc>
                <a:spcPct val="100000"/>
              </a:lnSpc>
              <a:tabLst>
                <a:tab pos="4890135" algn="l"/>
              </a:tabLst>
            </a:pPr>
            <a:r>
              <a:rPr dirty="0" sz="1850" spc="170">
                <a:latin typeface="Times New Roman"/>
                <a:cs typeface="Times New Roman"/>
              </a:rPr>
              <a:t>S</a:t>
            </a:r>
            <a:r>
              <a:rPr dirty="0" baseline="-20833" sz="1800" spc="254">
                <a:latin typeface="Times New Roman"/>
                <a:cs typeface="Times New Roman"/>
              </a:rPr>
              <a:t>1	</a:t>
            </a:r>
            <a:r>
              <a:rPr dirty="0" sz="1850" spc="165">
                <a:latin typeface="Times New Roman"/>
                <a:cs typeface="Times New Roman"/>
              </a:rPr>
              <a:t>S</a:t>
            </a:r>
            <a:r>
              <a:rPr dirty="0" baseline="-20833" sz="1800" spc="24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7437" y="4991963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6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64255" y="4947929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197"/>
                </a:lnTo>
              </a:path>
            </a:pathLst>
          </a:custGeom>
          <a:ln w="23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8463" y="3670367"/>
            <a:ext cx="2198370" cy="396875"/>
          </a:xfrm>
          <a:custGeom>
            <a:avLst/>
            <a:gdLst/>
            <a:ahLst/>
            <a:cxnLst/>
            <a:rect l="l" t="t" r="r" b="b"/>
            <a:pathLst>
              <a:path w="2198370" h="396875">
                <a:moveTo>
                  <a:pt x="2198128" y="0"/>
                </a:moveTo>
                <a:lnTo>
                  <a:pt x="0" y="396500"/>
                </a:lnTo>
              </a:path>
            </a:pathLst>
          </a:custGeom>
          <a:ln w="196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40233" y="3685045"/>
            <a:ext cx="1649095" cy="382270"/>
          </a:xfrm>
          <a:custGeom>
            <a:avLst/>
            <a:gdLst/>
            <a:ahLst/>
            <a:cxnLst/>
            <a:rect l="l" t="t" r="r" b="b"/>
            <a:pathLst>
              <a:path w="1649095" h="382270">
                <a:moveTo>
                  <a:pt x="1648637" y="0"/>
                </a:moveTo>
                <a:lnTo>
                  <a:pt x="0" y="381822"/>
                </a:lnTo>
              </a:path>
            </a:pathLst>
          </a:custGeom>
          <a:ln w="19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96176" y="3685045"/>
            <a:ext cx="1028700" cy="382270"/>
          </a:xfrm>
          <a:custGeom>
            <a:avLst/>
            <a:gdLst/>
            <a:ahLst/>
            <a:cxnLst/>
            <a:rect l="l" t="t" r="r" b="b"/>
            <a:pathLst>
              <a:path w="1028700" h="382270">
                <a:moveTo>
                  <a:pt x="1028095" y="0"/>
                </a:moveTo>
                <a:lnTo>
                  <a:pt x="0" y="381822"/>
                </a:lnTo>
              </a:path>
            </a:pathLst>
          </a:custGeom>
          <a:ln w="20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59715" y="3685045"/>
            <a:ext cx="106680" cy="382270"/>
          </a:xfrm>
          <a:custGeom>
            <a:avLst/>
            <a:gdLst/>
            <a:ahLst/>
            <a:cxnLst/>
            <a:rect l="l" t="t" r="r" b="b"/>
            <a:pathLst>
              <a:path w="106679" h="382270">
                <a:moveTo>
                  <a:pt x="0" y="0"/>
                </a:moveTo>
                <a:lnTo>
                  <a:pt x="106452" y="381822"/>
                </a:lnTo>
              </a:path>
            </a:pathLst>
          </a:custGeom>
          <a:ln w="23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24272" y="3685045"/>
            <a:ext cx="1259205" cy="382270"/>
          </a:xfrm>
          <a:custGeom>
            <a:avLst/>
            <a:gdLst/>
            <a:ahLst/>
            <a:cxnLst/>
            <a:rect l="l" t="t" r="r" b="b"/>
            <a:pathLst>
              <a:path w="1259204" h="382270">
                <a:moveTo>
                  <a:pt x="0" y="0"/>
                </a:moveTo>
                <a:lnTo>
                  <a:pt x="1258722" y="381822"/>
                </a:lnTo>
              </a:path>
            </a:pathLst>
          </a:custGeom>
          <a:ln w="19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59715" y="3670367"/>
            <a:ext cx="2393315" cy="396875"/>
          </a:xfrm>
          <a:custGeom>
            <a:avLst/>
            <a:gdLst/>
            <a:ahLst/>
            <a:cxnLst/>
            <a:rect l="l" t="t" r="r" b="b"/>
            <a:pathLst>
              <a:path w="2393315" h="396875">
                <a:moveTo>
                  <a:pt x="0" y="0"/>
                </a:moveTo>
                <a:lnTo>
                  <a:pt x="2393229" y="396500"/>
                </a:lnTo>
              </a:path>
            </a:pathLst>
          </a:custGeom>
          <a:ln w="19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左递归的消除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68166"/>
            <a:ext cx="842073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一个文法是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左递归</a:t>
            </a:r>
            <a:r>
              <a:rPr dirty="0" sz="2750" spc="45" b="1">
                <a:latin typeface="黑体"/>
                <a:cs typeface="黑体"/>
              </a:rPr>
              <a:t>的，如果它有非终结符号</a:t>
            </a:r>
            <a:r>
              <a:rPr dirty="0" sz="2750" spc="35" b="1">
                <a:latin typeface="宋体"/>
                <a:cs typeface="宋体"/>
              </a:rPr>
              <a:t>A</a:t>
            </a:r>
            <a:r>
              <a:rPr dirty="0" sz="2750" spc="3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对某个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673550"/>
            <a:ext cx="417893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文法符号串</a:t>
            </a:r>
            <a:r>
              <a:rPr dirty="0" sz="2750" spc="35" b="1" i="1">
                <a:latin typeface="Symbol"/>
                <a:cs typeface="Symbol"/>
              </a:rPr>
              <a:t></a:t>
            </a:r>
            <a:r>
              <a:rPr dirty="0" sz="2750" spc="3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存在推导：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5102" y="1947891"/>
            <a:ext cx="9575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5320" algn="l"/>
              </a:tabLst>
            </a:pPr>
            <a:r>
              <a:rPr dirty="0" sz="1950" spc="15" b="1">
                <a:latin typeface="宋体"/>
                <a:cs typeface="宋体"/>
              </a:rPr>
              <a:t>A</a:t>
            </a:r>
            <a:r>
              <a:rPr dirty="0" sz="1950" spc="15" b="1">
                <a:latin typeface="宋体"/>
                <a:cs typeface="宋体"/>
              </a:rPr>
              <a:t>	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30" b="1" i="1">
                <a:latin typeface="Symbol"/>
                <a:cs typeface="Symbol"/>
              </a:rPr>
              <a:t>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9095" y="1828292"/>
            <a:ext cx="334010" cy="32512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10" b="1">
                <a:latin typeface="Times New Roman"/>
                <a:cs typeface="Times New Roman"/>
              </a:rPr>
              <a:t>+</a:t>
            </a:r>
            <a:r>
              <a:rPr dirty="0" baseline="1424" sz="2925" b="1" i="1">
                <a:latin typeface="Symbol"/>
                <a:cs typeface="Symbol"/>
              </a:rPr>
              <a:t>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380686"/>
            <a:ext cx="7007859" cy="35547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若存在某个</a:t>
            </a:r>
            <a:r>
              <a:rPr dirty="0" sz="2750" spc="25" b="1" i="1">
                <a:latin typeface="Symbol"/>
                <a:cs typeface="Symbol"/>
              </a:rPr>
              <a:t></a:t>
            </a:r>
            <a:r>
              <a:rPr dirty="0" sz="2750" spc="25" b="1">
                <a:latin typeface="黑体"/>
                <a:cs typeface="黑体"/>
              </a:rPr>
              <a:t>=</a:t>
            </a:r>
            <a:r>
              <a:rPr dirty="0" sz="2750" spc="25" b="1" i="1">
                <a:latin typeface="Symbol"/>
                <a:cs typeface="Symbol"/>
              </a:rPr>
              <a:t></a:t>
            </a:r>
            <a:r>
              <a:rPr dirty="0" sz="2750" spc="2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则称该文法是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有环路的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237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消除直接左递归的方法：</a:t>
            </a:r>
            <a:endParaRPr baseline="1010" sz="4125">
              <a:latin typeface="黑体"/>
              <a:cs typeface="黑体"/>
            </a:endParaRPr>
          </a:p>
          <a:p>
            <a:pPr marL="12700" marR="683895">
              <a:lnSpc>
                <a:spcPts val="4010"/>
              </a:lnSpc>
              <a:spcBef>
                <a:spcPts val="20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简单情况</a:t>
            </a:r>
            <a:r>
              <a:rPr dirty="0" sz="2750" spc="45" b="1">
                <a:latin typeface="黑体"/>
                <a:cs typeface="黑体"/>
              </a:rPr>
              <a:t>：如果文法</a:t>
            </a:r>
            <a:r>
              <a:rPr dirty="0" sz="2750" spc="20" b="1">
                <a:latin typeface="宋体"/>
                <a:cs typeface="宋体"/>
              </a:rPr>
              <a:t>G</a:t>
            </a:r>
            <a:r>
              <a:rPr dirty="0" sz="2750" spc="45" b="1">
                <a:latin typeface="黑体"/>
                <a:cs typeface="黑体"/>
              </a:rPr>
              <a:t>有产生式</a:t>
            </a:r>
            <a:r>
              <a:rPr dirty="0" sz="27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</a:t>
            </a:r>
            <a:r>
              <a:rPr dirty="0" sz="2350" spc="30" b="1">
                <a:latin typeface="宋体"/>
                <a:cs typeface="宋体"/>
              </a:rPr>
              <a:t>|</a:t>
            </a:r>
            <a:r>
              <a:rPr dirty="0" sz="2350" spc="30" b="1" i="1">
                <a:latin typeface="Symbol"/>
                <a:cs typeface="Symbol"/>
              </a:rPr>
              <a:t></a:t>
            </a:r>
            <a:r>
              <a:rPr dirty="0" sz="2350" spc="30" b="1" i="1">
                <a:latin typeface="Times New Roman"/>
                <a:cs typeface="Times New Roman"/>
              </a:rPr>
              <a:t> </a:t>
            </a:r>
            <a:r>
              <a:rPr dirty="0" sz="2750" spc="45" b="1">
                <a:latin typeface="黑体"/>
                <a:cs typeface="黑体"/>
              </a:rPr>
              <a:t>可以把</a:t>
            </a:r>
            <a:r>
              <a:rPr dirty="0" sz="2750" spc="20" b="1">
                <a:latin typeface="宋体"/>
                <a:cs typeface="宋体"/>
              </a:rPr>
              <a:t>A</a:t>
            </a:r>
            <a:r>
              <a:rPr dirty="0" sz="2750" spc="45" b="1">
                <a:latin typeface="黑体"/>
                <a:cs typeface="黑体"/>
              </a:rPr>
              <a:t>的这两个产生式改写为</a:t>
            </a:r>
            <a:r>
              <a:rPr dirty="0" sz="27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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</a:t>
            </a:r>
            <a:endParaRPr sz="2350">
              <a:latin typeface="Symbol"/>
              <a:cs typeface="Symbol"/>
            </a:endParaRPr>
          </a:p>
          <a:p>
            <a:pPr algn="r" marR="514350">
              <a:lnSpc>
                <a:spcPct val="100000"/>
              </a:lnSpc>
              <a:spcBef>
                <a:spcPts val="350"/>
              </a:spcBef>
            </a:pP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15" b="1" i="1">
                <a:latin typeface="Symbol"/>
                <a:cs typeface="Symbol"/>
              </a:rPr>
              <a:t></a:t>
            </a:r>
            <a:r>
              <a:rPr dirty="0" sz="2350" spc="50" b="1" i="1">
                <a:latin typeface="Symbol"/>
                <a:cs typeface="Symbol"/>
              </a:rPr>
              <a:t>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15" b="1" i="1">
                <a:latin typeface="Symbol"/>
                <a:cs typeface="Symbol"/>
              </a:rPr>
              <a:t></a:t>
            </a:r>
            <a:r>
              <a:rPr dirty="0" sz="2350" spc="25" b="1">
                <a:latin typeface="宋体"/>
                <a:cs typeface="宋体"/>
              </a:rPr>
              <a:t>|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45" b="1">
                <a:latin typeface="黑体"/>
                <a:cs typeface="黑体"/>
              </a:rPr>
              <a:t>这两组产生式是等价的</a:t>
            </a:r>
            <a:endParaRPr sz="27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dirty="0" baseline="1182" sz="3525" spc="75" b="1">
                <a:latin typeface="黑体"/>
                <a:cs typeface="黑体"/>
              </a:rPr>
              <a:t>由于从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推导出的符号串是相同的，即都是</a:t>
            </a:r>
            <a:r>
              <a:rPr dirty="0" baseline="1182" sz="3525" spc="22" b="1" i="1">
                <a:latin typeface="Symbol"/>
                <a:cs typeface="Symbol"/>
              </a:rPr>
              <a:t></a:t>
            </a:r>
            <a:r>
              <a:rPr dirty="0" sz="2400" spc="15" b="1">
                <a:latin typeface="Times New Roman"/>
                <a:cs typeface="Times New Roman"/>
              </a:rPr>
              <a:t>…</a:t>
            </a:r>
            <a:r>
              <a:rPr dirty="0" baseline="1182" sz="3525" spc="22" b="1" i="1">
                <a:latin typeface="Symbol"/>
                <a:cs typeface="Symbol"/>
              </a:rPr>
              <a:t>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244" y="1228359"/>
            <a:ext cx="6941184" cy="498221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例：消除表达式文法中的左递归：</a:t>
            </a:r>
            <a:endParaRPr baseline="1010" sz="4125">
              <a:latin typeface="黑体"/>
              <a:cs typeface="黑体"/>
            </a:endParaRPr>
          </a:p>
          <a:p>
            <a:pPr marL="1840864">
              <a:lnSpc>
                <a:spcPct val="100000"/>
              </a:lnSpc>
              <a:spcBef>
                <a:spcPts val="550"/>
              </a:spcBef>
            </a:pP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E+T|T</a:t>
            </a:r>
            <a:endParaRPr sz="2400">
              <a:latin typeface="Verdana"/>
              <a:cs typeface="Verdana"/>
            </a:endParaRPr>
          </a:p>
          <a:p>
            <a:pPr marL="1840864" marR="3569970">
              <a:lnSpc>
                <a:spcPct val="117500"/>
              </a:lnSpc>
              <a:spcBef>
                <a:spcPts val="120"/>
              </a:spcBef>
            </a:pPr>
            <a:r>
              <a:rPr dirty="0" sz="2400" spc="5" b="1">
                <a:latin typeface="Verdana"/>
                <a:cs typeface="Verdana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T*F|F  </a:t>
            </a:r>
            <a:r>
              <a:rPr dirty="0" sz="2400" b="1">
                <a:latin typeface="Verdana"/>
                <a:cs typeface="Verdana"/>
              </a:rPr>
              <a:t>F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Verdana"/>
                <a:cs typeface="Verdana"/>
              </a:rPr>
              <a:t>(E)|</a:t>
            </a:r>
            <a:r>
              <a:rPr dirty="0" sz="2400" b="1"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利用消除直接左递归的方法，可以改写为</a:t>
            </a:r>
            <a:r>
              <a:rPr dirty="0" sz="2800" b="1"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 marL="1793239" marR="3287395">
              <a:lnSpc>
                <a:spcPct val="117500"/>
              </a:lnSpc>
              <a:spcBef>
                <a:spcPts val="40"/>
              </a:spcBef>
            </a:pPr>
            <a:r>
              <a:rPr dirty="0" sz="2400" spc="10" b="1">
                <a:latin typeface="Verdana"/>
                <a:cs typeface="Verdana"/>
              </a:rPr>
              <a:t>E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TE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baseline="1182" sz="3525" spc="15" b="1" i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Verdana"/>
                <a:cs typeface="Verdana"/>
              </a:rPr>
              <a:t>E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+TE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baseline="1182" sz="3525" spc="15" b="1" i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465" b="1">
                <a:latin typeface="Verdana"/>
                <a:cs typeface="Verdana"/>
              </a:rPr>
              <a:t>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1793239" marR="3344545">
              <a:lnSpc>
                <a:spcPct val="121400"/>
              </a:lnSpc>
              <a:spcBef>
                <a:spcPts val="10"/>
              </a:spcBef>
            </a:pPr>
            <a:r>
              <a:rPr dirty="0" sz="2400" spc="10" b="1">
                <a:latin typeface="Verdana"/>
                <a:cs typeface="Verdana"/>
              </a:rPr>
              <a:t>T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FT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baseline="1182" sz="3525" spc="15" b="1" i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Verdana"/>
                <a:cs typeface="Verdana"/>
              </a:rPr>
              <a:t>T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*FT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baseline="1182" sz="3525" spc="1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Verdana"/>
                <a:cs typeface="Verdana"/>
              </a:rPr>
              <a:t>F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(E)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95" b="1">
                <a:latin typeface="Verdana"/>
                <a:cs typeface="Verdana"/>
              </a:rPr>
              <a:t> </a:t>
            </a:r>
            <a:r>
              <a:rPr dirty="0" sz="2800" spc="5" b="1">
                <a:latin typeface="Verdana"/>
                <a:cs typeface="Verdana"/>
              </a:rPr>
              <a:t>id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示例：消除直接左递归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175681"/>
            <a:ext cx="6793230" cy="27203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35"/>
              </a:spcBef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一般情况：</a:t>
            </a:r>
            <a:r>
              <a:rPr dirty="0" baseline="1010" sz="4125" spc="67" b="1">
                <a:latin typeface="黑体"/>
                <a:cs typeface="黑体"/>
              </a:rPr>
              <a:t>假定关于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的全部产生式是：</a:t>
            </a:r>
            <a:endParaRPr baseline="1010" sz="4125">
              <a:latin typeface="黑体"/>
              <a:cs typeface="黑体"/>
            </a:endParaRPr>
          </a:p>
          <a:p>
            <a:pPr algn="ctr" marL="115570">
              <a:lnSpc>
                <a:spcPct val="100000"/>
              </a:lnSpc>
              <a:spcBef>
                <a:spcPts val="54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|A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|…|A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baseline="-17361" sz="2400" b="1">
                <a:latin typeface="Verdana"/>
                <a:cs typeface="Verdana"/>
              </a:rPr>
              <a:t>m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baseline="1182" sz="3525" b="1" i="1">
                <a:latin typeface="Symbol"/>
                <a:cs typeface="Symbol"/>
              </a:rPr>
              <a:t>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baseline="1182" sz="3525" b="1" i="1">
                <a:latin typeface="Symbol"/>
                <a:cs typeface="Symbol"/>
              </a:rPr>
              <a:t>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|…|</a:t>
            </a:r>
            <a:r>
              <a:rPr dirty="0" baseline="1182" sz="3525" b="1" i="1">
                <a:latin typeface="Symbol"/>
                <a:cs typeface="Symbol"/>
              </a:rPr>
              <a:t></a:t>
            </a:r>
            <a:r>
              <a:rPr dirty="0" baseline="-17361" sz="2400" b="1">
                <a:latin typeface="Verdana"/>
                <a:cs typeface="Verdana"/>
              </a:rPr>
              <a:t>n</a:t>
            </a:r>
            <a:endParaRPr baseline="-17361"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393065" marR="2007870" indent="-393065">
              <a:lnSpc>
                <a:spcPct val="1176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产生式可以改写为： </a:t>
            </a:r>
            <a:r>
              <a:rPr dirty="0" sz="2750" spc="45" b="1">
                <a:latin typeface="黑体"/>
                <a:cs typeface="黑体"/>
              </a:rPr>
              <a:t> 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</a:t>
            </a:r>
            <a:r>
              <a:rPr dirty="0" baseline="-17361" sz="2400" spc="7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sz="2400" spc="5" b="1">
                <a:latin typeface="Verdana"/>
                <a:cs typeface="Verdana"/>
              </a:rPr>
              <a:t>|</a:t>
            </a:r>
            <a:r>
              <a:rPr dirty="0" baseline="1182" sz="3525" spc="7" b="1" i="1">
                <a:latin typeface="Symbol"/>
                <a:cs typeface="Symbol"/>
              </a:rPr>
              <a:t></a:t>
            </a:r>
            <a:r>
              <a:rPr dirty="0" baseline="-17361" sz="2400" spc="7" b="1">
                <a:latin typeface="Verdana"/>
                <a:cs typeface="Verdana"/>
              </a:rPr>
              <a:t>2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sz="2400" spc="5" b="1">
                <a:latin typeface="Verdana"/>
                <a:cs typeface="Verdana"/>
              </a:rPr>
              <a:t>|…|</a:t>
            </a:r>
            <a:r>
              <a:rPr dirty="0" baseline="1182" sz="3525" spc="7" b="1" i="1">
                <a:latin typeface="Symbol"/>
                <a:cs typeface="Symbol"/>
              </a:rPr>
              <a:t>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sz="2350" spc="5" b="1" i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</a:t>
            </a:r>
            <a:r>
              <a:rPr dirty="0" baseline="-17361" sz="2400" spc="15" b="1">
                <a:latin typeface="Verdana"/>
                <a:cs typeface="Verdana"/>
              </a:rPr>
              <a:t>1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sz="2400" spc="10" b="1">
                <a:latin typeface="Verdana"/>
                <a:cs typeface="Verdana"/>
              </a:rPr>
              <a:t>|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2</a:t>
            </a:r>
            <a:r>
              <a:rPr dirty="0" baseline="-17361" sz="2400" spc="352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|…|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baseline="-17361" sz="2400" b="1">
                <a:latin typeface="Verdana"/>
                <a:cs typeface="Verdana"/>
              </a:rPr>
              <a:t>m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baseline="1182" sz="3525" b="1" i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消除直接左递归（续）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30677"/>
            <a:ext cx="4297680" cy="139954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54965">
              <a:lnSpc>
                <a:spcPct val="118900"/>
              </a:lnSpc>
              <a:spcBef>
                <a:spcPts val="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例如有间接左递归文法：  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Aa|b  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Ac|Sd|</a:t>
            </a:r>
            <a:r>
              <a:rPr dirty="0" baseline="1182" sz="3525" b="1" i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消除间接左递归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55955"/>
            <a:ext cx="409765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0">
                <a:solidFill>
                  <a:srgbClr val="FF3300"/>
                </a:solidFill>
                <a:latin typeface="黑体"/>
                <a:cs typeface="黑体"/>
              </a:rPr>
              <a:t>算法：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消除左递归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040" y="996187"/>
            <a:ext cx="8152130" cy="47898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25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输入：无环路、无</a:t>
            </a:r>
            <a:r>
              <a:rPr dirty="0" baseline="1182" sz="3525" spc="7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产生式的文法</a:t>
            </a:r>
            <a:r>
              <a:rPr dirty="0" sz="2400" b="1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 marL="25400" marR="2312670">
              <a:lnSpc>
                <a:spcPct val="119000"/>
              </a:lnSpc>
              <a:spcBef>
                <a:spcPts val="75"/>
              </a:spcBef>
            </a:pPr>
            <a:r>
              <a:rPr dirty="0" baseline="1182" sz="3525" spc="75" b="1">
                <a:latin typeface="黑体"/>
                <a:cs typeface="黑体"/>
              </a:rPr>
              <a:t>输出：不带有左递归的、与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等价的文法</a:t>
            </a:r>
            <a:r>
              <a:rPr dirty="0" sz="2400" b="1">
                <a:latin typeface="Verdana"/>
                <a:cs typeface="Verdana"/>
              </a:rPr>
              <a:t>G’ </a:t>
            </a:r>
            <a:r>
              <a:rPr dirty="0" sz="2350" spc="50" b="1">
                <a:latin typeface="黑体"/>
                <a:cs typeface="黑体"/>
              </a:rPr>
              <a:t>方法：</a:t>
            </a:r>
            <a:endParaRPr sz="2350">
              <a:latin typeface="黑体"/>
              <a:cs typeface="黑体"/>
            </a:endParaRPr>
          </a:p>
          <a:p>
            <a:pPr marL="482600" marR="648970">
              <a:lnSpc>
                <a:spcPct val="117000"/>
              </a:lnSpc>
              <a:spcBef>
                <a:spcPts val="150"/>
              </a:spcBef>
            </a:pPr>
            <a:r>
              <a:rPr dirty="0" sz="2000" b="1">
                <a:latin typeface="Verdana"/>
                <a:cs typeface="Verdana"/>
              </a:rPr>
              <a:t>(1)</a:t>
            </a:r>
            <a:r>
              <a:rPr dirty="0" baseline="1424" sz="2925" spc="75" b="1">
                <a:latin typeface="黑体"/>
                <a:cs typeface="黑体"/>
              </a:rPr>
              <a:t>把文法</a:t>
            </a:r>
            <a:r>
              <a:rPr dirty="0" sz="2000" b="1">
                <a:latin typeface="Verdana"/>
                <a:cs typeface="Verdana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的所有非终结符号按某种顺序排列成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17094" sz="1950" b="1">
                <a:latin typeface="Verdana"/>
                <a:cs typeface="Verdana"/>
              </a:rPr>
              <a:t>1</a:t>
            </a:r>
            <a:r>
              <a:rPr dirty="0" sz="2000" b="1">
                <a:latin typeface="Verdana"/>
                <a:cs typeface="Verdana"/>
              </a:rPr>
              <a:t>,A</a:t>
            </a:r>
            <a:r>
              <a:rPr dirty="0" baseline="-17094" sz="1950" b="1">
                <a:latin typeface="Verdana"/>
                <a:cs typeface="Verdana"/>
              </a:rPr>
              <a:t>2</a:t>
            </a:r>
            <a:r>
              <a:rPr dirty="0" sz="2000" b="1">
                <a:latin typeface="Verdana"/>
                <a:cs typeface="Verdana"/>
              </a:rPr>
              <a:t>,…,A</a:t>
            </a:r>
            <a:r>
              <a:rPr dirty="0" baseline="-17094" sz="1950" b="1">
                <a:latin typeface="Verdana"/>
                <a:cs typeface="Verdana"/>
              </a:rPr>
              <a:t>n </a:t>
            </a:r>
            <a:r>
              <a:rPr dirty="0" sz="130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(2)for (i=1; i&lt;=n;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i++)</a:t>
            </a:r>
            <a:endParaRPr sz="2000">
              <a:latin typeface="Verdana"/>
              <a:cs typeface="Verdana"/>
            </a:endParaRPr>
          </a:p>
          <a:p>
            <a:pPr marL="1111250">
              <a:lnSpc>
                <a:spcPct val="100000"/>
              </a:lnSpc>
              <a:spcBef>
                <a:spcPts val="985"/>
              </a:spcBef>
            </a:pPr>
            <a:r>
              <a:rPr dirty="0" sz="2000" b="1">
                <a:latin typeface="Verdana"/>
                <a:cs typeface="Verdana"/>
              </a:rPr>
              <a:t>for </a:t>
            </a:r>
            <a:r>
              <a:rPr dirty="0" sz="2000" spc="-5" b="1">
                <a:latin typeface="Verdana"/>
                <a:cs typeface="Verdana"/>
              </a:rPr>
              <a:t>(j=1; j&lt;=i-1;</a:t>
            </a:r>
            <a:r>
              <a:rPr dirty="0" sz="200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j++)</a:t>
            </a:r>
            <a:endParaRPr sz="2000">
              <a:latin typeface="Verdana"/>
              <a:cs typeface="Verdana"/>
            </a:endParaRPr>
          </a:p>
          <a:p>
            <a:pPr marL="1268095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Verdana"/>
                <a:cs typeface="Verdana"/>
              </a:rPr>
              <a:t>if </a:t>
            </a:r>
            <a:r>
              <a:rPr dirty="0" sz="2000" spc="10" b="1">
                <a:latin typeface="Verdana"/>
                <a:cs typeface="Verdana"/>
              </a:rPr>
              <a:t>(A</a:t>
            </a:r>
            <a:r>
              <a:rPr dirty="0" baseline="-17094" sz="1950" spc="15" b="1">
                <a:latin typeface="Verdana"/>
                <a:cs typeface="Verdana"/>
              </a:rPr>
              <a:t>j</a:t>
            </a:r>
            <a:r>
              <a:rPr dirty="0" baseline="1424" sz="2925" spc="15" b="1" i="1">
                <a:latin typeface="Symbol"/>
                <a:cs typeface="Symbol"/>
              </a:rPr>
              <a:t></a:t>
            </a:r>
            <a:r>
              <a:rPr dirty="0" baseline="-17094" sz="1950" spc="15" b="1">
                <a:latin typeface="Verdana"/>
                <a:cs typeface="Verdana"/>
              </a:rPr>
              <a:t>1</a:t>
            </a:r>
            <a:r>
              <a:rPr dirty="0" sz="2000" spc="10" b="1">
                <a:latin typeface="Verdana"/>
                <a:cs typeface="Verdana"/>
              </a:rPr>
              <a:t>|</a:t>
            </a:r>
            <a:r>
              <a:rPr dirty="0" baseline="1424" sz="2925" spc="15" b="1" i="1">
                <a:latin typeface="Symbol"/>
                <a:cs typeface="Symbol"/>
              </a:rPr>
              <a:t></a:t>
            </a:r>
            <a:r>
              <a:rPr dirty="0" baseline="-17094" sz="1950" spc="15" b="1">
                <a:latin typeface="Verdana"/>
                <a:cs typeface="Verdana"/>
              </a:rPr>
              <a:t>2</a:t>
            </a:r>
            <a:r>
              <a:rPr dirty="0" sz="2000" spc="10" b="1">
                <a:latin typeface="Verdana"/>
                <a:cs typeface="Verdana"/>
              </a:rPr>
              <a:t>|…|</a:t>
            </a:r>
            <a:r>
              <a:rPr dirty="0" baseline="1424" sz="2925" spc="15" b="1" i="1">
                <a:latin typeface="Symbol"/>
                <a:cs typeface="Symbol"/>
              </a:rPr>
              <a:t></a:t>
            </a:r>
            <a:r>
              <a:rPr dirty="0" baseline="-17094" sz="1950" spc="15" b="1">
                <a:latin typeface="Verdana"/>
                <a:cs typeface="Verdana"/>
              </a:rPr>
              <a:t>k</a:t>
            </a:r>
            <a:r>
              <a:rPr dirty="0" baseline="1424" sz="2925" spc="75" b="1">
                <a:latin typeface="黑体"/>
                <a:cs typeface="黑体"/>
              </a:rPr>
              <a:t>是关于当前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17094" sz="1950" b="1">
                <a:latin typeface="Verdana"/>
                <a:cs typeface="Verdana"/>
              </a:rPr>
              <a:t>j</a:t>
            </a:r>
            <a:r>
              <a:rPr dirty="0" baseline="1424" sz="2925" spc="75" b="1">
                <a:latin typeface="黑体"/>
                <a:cs typeface="黑体"/>
              </a:rPr>
              <a:t>的所有产生式</a:t>
            </a:r>
            <a:r>
              <a:rPr dirty="0" sz="2000" b="1">
                <a:latin typeface="Verdana"/>
                <a:cs typeface="Verdana"/>
              </a:rPr>
              <a:t>) {</a:t>
            </a:r>
            <a:endParaRPr sz="2000">
              <a:latin typeface="Verdana"/>
              <a:cs typeface="Verdana"/>
            </a:endParaRPr>
          </a:p>
          <a:p>
            <a:pPr marL="1442720" marR="17780">
              <a:lnSpc>
                <a:spcPct val="117000"/>
              </a:lnSpc>
              <a:spcBef>
                <a:spcPts val="95"/>
              </a:spcBef>
            </a:pPr>
            <a:r>
              <a:rPr dirty="0" baseline="1424" sz="2925" spc="75" b="1">
                <a:latin typeface="黑体"/>
                <a:cs typeface="黑体"/>
              </a:rPr>
              <a:t>把每个形如</a:t>
            </a:r>
            <a:r>
              <a:rPr dirty="0" sz="2000" spc="10" b="1">
                <a:latin typeface="Verdana"/>
                <a:cs typeface="Verdana"/>
              </a:rPr>
              <a:t>A</a:t>
            </a:r>
            <a:r>
              <a:rPr dirty="0" baseline="-17094" sz="1950" spc="15" b="1">
                <a:latin typeface="Verdana"/>
                <a:cs typeface="Verdana"/>
              </a:rPr>
              <a:t>i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Verdana"/>
                <a:cs typeface="Verdana"/>
              </a:rPr>
              <a:t>A</a:t>
            </a:r>
            <a:r>
              <a:rPr dirty="0" baseline="-17094" sz="1950" spc="15" b="1">
                <a:latin typeface="Verdana"/>
                <a:cs typeface="Verdana"/>
              </a:rPr>
              <a:t>j</a:t>
            </a:r>
            <a:r>
              <a:rPr dirty="0" baseline="1424" sz="2925" spc="15" b="1" i="1">
                <a:latin typeface="Symbol"/>
                <a:cs typeface="Symbol"/>
              </a:rPr>
              <a:t></a:t>
            </a:r>
            <a:r>
              <a:rPr dirty="0" baseline="1424" sz="2925" spc="75" b="1">
                <a:latin typeface="黑体"/>
                <a:cs typeface="黑体"/>
              </a:rPr>
              <a:t>的产生式改写为</a:t>
            </a:r>
            <a:r>
              <a:rPr dirty="0" baseline="1424" sz="2925" spc="22" b="1">
                <a:latin typeface="黑体"/>
                <a:cs typeface="黑体"/>
              </a:rPr>
              <a:t>：</a:t>
            </a:r>
            <a:r>
              <a:rPr dirty="0" sz="2000" spc="15" b="1">
                <a:latin typeface="Verdana"/>
                <a:cs typeface="Verdana"/>
              </a:rPr>
              <a:t>A</a:t>
            </a:r>
            <a:r>
              <a:rPr dirty="0" baseline="-17094" sz="1950" spc="22" b="1">
                <a:latin typeface="Verdana"/>
                <a:cs typeface="Verdana"/>
              </a:rPr>
              <a:t>i</a:t>
            </a:r>
            <a:r>
              <a:rPr dirty="0" baseline="1424" sz="2925" spc="22" b="1" i="1">
                <a:latin typeface="Symbol"/>
                <a:cs typeface="Symbol"/>
              </a:rPr>
              <a:t></a:t>
            </a:r>
            <a:r>
              <a:rPr dirty="0" baseline="-17094" sz="1950" spc="22" b="1">
                <a:latin typeface="Verdana"/>
                <a:cs typeface="Verdana"/>
              </a:rPr>
              <a:t>1</a:t>
            </a:r>
            <a:r>
              <a:rPr dirty="0" baseline="1424" sz="2925" spc="22" b="1" i="1">
                <a:latin typeface="Symbol"/>
                <a:cs typeface="Symbol"/>
              </a:rPr>
              <a:t></a:t>
            </a:r>
            <a:r>
              <a:rPr dirty="0" sz="2000" spc="15" b="1">
                <a:latin typeface="Verdana"/>
                <a:cs typeface="Verdana"/>
              </a:rPr>
              <a:t>|</a:t>
            </a:r>
            <a:r>
              <a:rPr dirty="0" baseline="1424" sz="2925" spc="22" b="1" i="1">
                <a:latin typeface="Symbol"/>
                <a:cs typeface="Symbol"/>
              </a:rPr>
              <a:t></a:t>
            </a:r>
            <a:r>
              <a:rPr dirty="0" baseline="-17094" sz="1950" spc="22" b="1">
                <a:latin typeface="Verdana"/>
                <a:cs typeface="Verdana"/>
              </a:rPr>
              <a:t>2</a:t>
            </a:r>
            <a:r>
              <a:rPr dirty="0" baseline="1424" sz="2925" spc="22" b="1" i="1">
                <a:latin typeface="Symbol"/>
                <a:cs typeface="Symbol"/>
              </a:rPr>
              <a:t></a:t>
            </a:r>
            <a:r>
              <a:rPr dirty="0" sz="2000" spc="15" b="1">
                <a:latin typeface="Verdana"/>
                <a:cs typeface="Verdana"/>
              </a:rPr>
              <a:t>|…|</a:t>
            </a:r>
            <a:r>
              <a:rPr dirty="0" baseline="1424" sz="2925" spc="22" b="1" i="1">
                <a:latin typeface="Symbol"/>
                <a:cs typeface="Symbol"/>
              </a:rPr>
              <a:t></a:t>
            </a:r>
            <a:r>
              <a:rPr dirty="0" baseline="-17094" sz="1950" spc="22" b="1">
                <a:latin typeface="Verdana"/>
                <a:cs typeface="Verdana"/>
              </a:rPr>
              <a:t>k</a:t>
            </a:r>
            <a:r>
              <a:rPr dirty="0" baseline="1424" sz="2925" spc="22" b="1" i="1">
                <a:latin typeface="Symbol"/>
                <a:cs typeface="Symbol"/>
              </a:rPr>
              <a:t></a:t>
            </a:r>
            <a:r>
              <a:rPr dirty="0" baseline="1424" sz="2925" spc="22" b="1">
                <a:latin typeface="黑体"/>
                <a:cs typeface="黑体"/>
              </a:rPr>
              <a:t>；  </a:t>
            </a:r>
            <a:r>
              <a:rPr dirty="0" baseline="1424" sz="2925" spc="75" b="1">
                <a:latin typeface="黑体"/>
                <a:cs typeface="黑体"/>
              </a:rPr>
              <a:t>消除关于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17094" sz="1950" b="1">
                <a:latin typeface="Verdana"/>
                <a:cs typeface="Verdana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的产生式中的直接左递归</a:t>
            </a:r>
            <a:r>
              <a:rPr dirty="0" sz="2000" b="1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268095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Verdana"/>
                <a:cs typeface="Verdana"/>
              </a:rPr>
              <a:t>(3)</a:t>
            </a:r>
            <a:r>
              <a:rPr dirty="0" baseline="1424" sz="2925" spc="75" b="1">
                <a:latin typeface="黑体"/>
                <a:cs typeface="黑体"/>
              </a:rPr>
              <a:t>化简第</a:t>
            </a:r>
            <a:r>
              <a:rPr dirty="0" sz="2000" b="1">
                <a:latin typeface="Verdana"/>
                <a:cs typeface="Verdana"/>
              </a:rPr>
              <a:t>(2)</a:t>
            </a:r>
            <a:r>
              <a:rPr dirty="0" baseline="1424" sz="2925" spc="75" b="1">
                <a:latin typeface="黑体"/>
                <a:cs typeface="黑体"/>
              </a:rPr>
              <a:t>步得到的文法，即去除无用的非终结符号和产生式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482600">
              <a:lnSpc>
                <a:spcPct val="100000"/>
              </a:lnSpc>
              <a:spcBef>
                <a:spcPts val="610"/>
              </a:spcBef>
            </a:pPr>
            <a:r>
              <a:rPr dirty="0" baseline="1182" sz="3525" spc="75" b="1">
                <a:latin typeface="黑体"/>
                <a:cs typeface="黑体"/>
              </a:rPr>
              <a:t>这种方法得到的非递归文法可能含有</a:t>
            </a:r>
            <a:r>
              <a:rPr dirty="0" baseline="1182" sz="3525" spc="7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产生式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40" y="228798"/>
            <a:ext cx="6910705" cy="864869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25400" marR="17780">
              <a:lnSpc>
                <a:spcPct val="100400"/>
              </a:lnSpc>
              <a:spcBef>
                <a:spcPts val="80"/>
              </a:spcBef>
            </a:pP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为含有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-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产生式的文法</a:t>
            </a:r>
            <a:r>
              <a:rPr dirty="0" sz="2750" spc="20">
                <a:solidFill>
                  <a:srgbClr val="0000FF"/>
                </a:solidFill>
                <a:latin typeface="黑体"/>
                <a:cs typeface="黑体"/>
              </a:rPr>
              <a:t>G=(V</a:t>
            </a:r>
            <a:r>
              <a:rPr dirty="0" baseline="-18018" sz="2775" spc="30">
                <a:solidFill>
                  <a:srgbClr val="0000FF"/>
                </a:solidFill>
                <a:latin typeface="黑体"/>
                <a:cs typeface="黑体"/>
              </a:rPr>
              <a:t>T</a:t>
            </a:r>
            <a:r>
              <a:rPr dirty="0" sz="2750" spc="20">
                <a:solidFill>
                  <a:srgbClr val="0000FF"/>
                </a:solidFill>
                <a:latin typeface="黑体"/>
                <a:cs typeface="黑体"/>
              </a:rPr>
              <a:t>,V</a:t>
            </a:r>
            <a:r>
              <a:rPr dirty="0" baseline="-18018" sz="2775" spc="30">
                <a:solidFill>
                  <a:srgbClr val="0000FF"/>
                </a:solidFill>
                <a:latin typeface="黑体"/>
                <a:cs typeface="黑体"/>
              </a:rPr>
              <a:t>N</a:t>
            </a:r>
            <a:r>
              <a:rPr dirty="0" sz="2750" spc="20">
                <a:solidFill>
                  <a:srgbClr val="0000FF"/>
                </a:solidFill>
                <a:latin typeface="黑体"/>
                <a:cs typeface="黑体"/>
              </a:rPr>
              <a:t>,S,</a:t>
            </a:r>
            <a:r>
              <a:rPr dirty="0" sz="2750" spc="20" i="1">
                <a:solidFill>
                  <a:srgbClr val="0000FF"/>
                </a:solidFill>
                <a:latin typeface="Symbol"/>
                <a:cs typeface="Symbol"/>
              </a:rPr>
              <a:t></a:t>
            </a:r>
            <a:r>
              <a:rPr dirty="0" sz="2750" spc="20">
                <a:solidFill>
                  <a:srgbClr val="0000FF"/>
                </a:solidFill>
                <a:latin typeface="黑体"/>
                <a:cs typeface="黑体"/>
              </a:rPr>
              <a:t>)</a:t>
            </a:r>
            <a:r>
              <a:rPr dirty="0" sz="2750" spc="10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构造 不含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-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产生式的文法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G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=(V</a:t>
            </a:r>
            <a:r>
              <a:rPr dirty="0" baseline="-18018" sz="2775" spc="22">
                <a:solidFill>
                  <a:srgbClr val="0000FF"/>
                </a:solidFill>
                <a:latin typeface="黑体"/>
                <a:cs typeface="黑体"/>
              </a:rPr>
              <a:t>T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,V</a:t>
            </a:r>
            <a:r>
              <a:rPr dirty="0" baseline="-18018" sz="2775" spc="22">
                <a:solidFill>
                  <a:srgbClr val="0000FF"/>
                </a:solidFill>
                <a:latin typeface="黑体"/>
                <a:cs typeface="黑体"/>
              </a:rPr>
              <a:t>N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,S,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</a:t>
            </a:r>
            <a:r>
              <a:rPr dirty="0" sz="2750" spc="15">
                <a:solidFill>
                  <a:srgbClr val="0000FF"/>
                </a:solidFill>
                <a:latin typeface="黑体"/>
                <a:cs typeface="黑体"/>
              </a:rPr>
              <a:t>)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的方法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" y="1407667"/>
            <a:ext cx="6873240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若产生式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X</a:t>
            </a:r>
            <a:r>
              <a:rPr dirty="0" baseline="-17361" sz="2400" spc="7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X</a:t>
            </a:r>
            <a:r>
              <a:rPr dirty="0" baseline="-17361" sz="2400" spc="7" b="1">
                <a:latin typeface="Verdana"/>
                <a:cs typeface="Verdana"/>
              </a:rPr>
              <a:t>2</a:t>
            </a:r>
            <a:r>
              <a:rPr dirty="0" sz="2400" spc="5" b="1">
                <a:latin typeface="Verdana"/>
                <a:cs typeface="Verdana"/>
              </a:rPr>
              <a:t>…X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r>
              <a:rPr dirty="0" baseline="1182" sz="3525" spc="7" b="1" i="1">
                <a:latin typeface="Symbol"/>
                <a:cs typeface="Symbol"/>
              </a:rPr>
              <a:t></a:t>
            </a:r>
            <a:endParaRPr baseline="1182" sz="3525">
              <a:latin typeface="Symbol"/>
              <a:cs typeface="Symbol"/>
            </a:endParaRPr>
          </a:p>
          <a:p>
            <a:pPr marL="38100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则把产生式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baseline="-17361" sz="2400" spc="15" b="1">
                <a:latin typeface="Verdana"/>
                <a:cs typeface="Verdana"/>
              </a:rPr>
              <a:t>1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2</a:t>
            </a:r>
            <a:r>
              <a:rPr dirty="0" sz="2400" spc="10" b="1">
                <a:latin typeface="Verdana"/>
                <a:cs typeface="Verdana"/>
              </a:rPr>
              <a:t>…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加入</a:t>
            </a:r>
            <a:r>
              <a:rPr dirty="0" baseline="1182" sz="3525" spc="30" b="1" i="1">
                <a:latin typeface="Symbol"/>
                <a:cs typeface="Symbol"/>
              </a:rPr>
              <a:t></a:t>
            </a:r>
            <a:endParaRPr baseline="1182" sz="3525">
              <a:latin typeface="Symbol"/>
              <a:cs typeface="Symbol"/>
            </a:endParaRPr>
          </a:p>
          <a:p>
            <a:pPr marL="495300">
              <a:lnSpc>
                <a:spcPct val="100000"/>
              </a:lnSpc>
              <a:spcBef>
                <a:spcPts val="405"/>
              </a:spcBef>
            </a:pPr>
            <a:r>
              <a:rPr dirty="0" baseline="1182" sz="3525" spc="75" b="1">
                <a:latin typeface="黑体"/>
                <a:cs typeface="黑体"/>
              </a:rPr>
              <a:t>其中</a:t>
            </a:r>
            <a:r>
              <a:rPr dirty="0" baseline="1182" sz="3525" spc="22" b="1">
                <a:latin typeface="黑体"/>
                <a:cs typeface="黑体"/>
              </a:rPr>
              <a:t>：</a:t>
            </a:r>
            <a:r>
              <a:rPr dirty="0" sz="2400" spc="15" b="1">
                <a:latin typeface="Verdana"/>
                <a:cs typeface="Verdana"/>
              </a:rPr>
              <a:t>X</a:t>
            </a:r>
            <a:r>
              <a:rPr dirty="0" baseline="-17361" sz="2400" spc="22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为文法符号，即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i</a:t>
            </a:r>
            <a:r>
              <a:rPr dirty="0" baseline="1182" sz="3525" spc="15" b="1" i="1">
                <a:latin typeface="Symbol"/>
                <a:cs typeface="Symbol"/>
              </a:rPr>
              <a:t></a:t>
            </a:r>
            <a:r>
              <a:rPr dirty="0" sz="2400" spc="10" b="1">
                <a:latin typeface="Verdana"/>
                <a:cs typeface="Verdana"/>
              </a:rPr>
              <a:t>(V</a:t>
            </a:r>
            <a:r>
              <a:rPr dirty="0" baseline="-17361" sz="2400" spc="15" b="1">
                <a:latin typeface="Verdana"/>
                <a:cs typeface="Verdana"/>
              </a:rPr>
              <a:t>T</a:t>
            </a:r>
            <a:r>
              <a:rPr dirty="0" baseline="1182" sz="3525" spc="15" b="1">
                <a:latin typeface="Cambria Math"/>
                <a:cs typeface="Cambria Math"/>
              </a:rPr>
              <a:t>∪</a:t>
            </a:r>
            <a:r>
              <a:rPr dirty="0" sz="2400" spc="10" b="1">
                <a:latin typeface="Verdana"/>
                <a:cs typeface="Verdana"/>
              </a:rPr>
              <a:t>V</a:t>
            </a:r>
            <a:r>
              <a:rPr dirty="0" baseline="-17361" sz="2400" spc="15" b="1">
                <a:latin typeface="Verdana"/>
                <a:cs typeface="Verdana"/>
              </a:rPr>
              <a:t>N</a:t>
            </a:r>
            <a:r>
              <a:rPr dirty="0" sz="2400" spc="10" b="1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561975">
              <a:lnSpc>
                <a:spcPct val="100000"/>
              </a:lnSpc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不能产生</a:t>
            </a:r>
            <a:r>
              <a:rPr dirty="0" baseline="1182" sz="3525" spc="44" b="1" i="1">
                <a:latin typeface="Symbol"/>
                <a:cs typeface="Symbol"/>
              </a:rPr>
              <a:t>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baseline="1182" sz="3525" spc="7" b="1" i="1">
                <a:latin typeface="Symbol"/>
                <a:cs typeface="Symbol"/>
              </a:rPr>
              <a:t></a:t>
            </a:r>
            <a:r>
              <a:rPr dirty="0" baseline="-17361" sz="2400" spc="7" b="1">
                <a:latin typeface="Verdana"/>
                <a:cs typeface="Verdana"/>
              </a:rPr>
              <a:t>i</a:t>
            </a:r>
            <a:r>
              <a:rPr dirty="0" sz="2400" spc="5" b="1">
                <a:latin typeface="Verdana"/>
                <a:cs typeface="Verdana"/>
              </a:rPr>
              <a:t>=X</a:t>
            </a:r>
            <a:r>
              <a:rPr dirty="0" baseline="-17361" sz="2400" spc="7" b="1">
                <a:latin typeface="Verdana"/>
                <a:cs typeface="Verdana"/>
              </a:rPr>
              <a:t>i</a:t>
            </a:r>
            <a:endParaRPr baseline="-17361" sz="2400">
              <a:latin typeface="Verdana"/>
              <a:cs typeface="Verdana"/>
            </a:endParaRPr>
          </a:p>
          <a:p>
            <a:pPr marL="561975">
              <a:lnSpc>
                <a:spcPct val="100000"/>
              </a:lnSpc>
              <a:spcBef>
                <a:spcPts val="505"/>
              </a:spcBef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能产生</a:t>
            </a:r>
            <a:r>
              <a:rPr dirty="0" baseline="1182" sz="3525" spc="44" b="1" i="1">
                <a:latin typeface="Symbol"/>
                <a:cs typeface="Symbol"/>
              </a:rPr>
              <a:t>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baseline="1182" sz="3525" spc="7" b="1" i="1">
                <a:latin typeface="Symbol"/>
                <a:cs typeface="Symbol"/>
              </a:rPr>
              <a:t></a:t>
            </a:r>
            <a:r>
              <a:rPr dirty="0" baseline="-17361" sz="2400" spc="7" b="1">
                <a:latin typeface="Verdana"/>
                <a:cs typeface="Verdana"/>
              </a:rPr>
              <a:t>i</a:t>
            </a:r>
            <a:r>
              <a:rPr dirty="0" sz="2400" spc="5" b="1">
                <a:latin typeface="Verdana"/>
                <a:cs typeface="Verdana"/>
              </a:rPr>
              <a:t>=X</a:t>
            </a:r>
            <a:r>
              <a:rPr dirty="0" baseline="-17361" sz="2400" spc="7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或</a:t>
            </a:r>
            <a:r>
              <a:rPr dirty="0" baseline="1182" sz="3525" spc="-532" b="1">
                <a:latin typeface="黑体"/>
                <a:cs typeface="黑体"/>
              </a:rPr>
              <a:t> 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i</a:t>
            </a:r>
            <a:r>
              <a:rPr dirty="0" sz="2400" spc="10" b="1">
                <a:latin typeface="Verdana"/>
                <a:cs typeface="Verdana"/>
              </a:rPr>
              <a:t>=</a:t>
            </a:r>
            <a:r>
              <a:rPr dirty="0" baseline="1182" sz="3525" spc="15" b="1" i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561975">
              <a:lnSpc>
                <a:spcPct val="100000"/>
              </a:lnSpc>
              <a:spcBef>
                <a:spcPts val="645"/>
              </a:spcBef>
            </a:pPr>
            <a:r>
              <a:rPr dirty="0" sz="2350" spc="50" b="1">
                <a:latin typeface="黑体"/>
                <a:cs typeface="黑体"/>
              </a:rPr>
              <a:t>注意：不能所有的</a:t>
            </a:r>
            <a:r>
              <a:rPr dirty="0" sz="2350" spc="10" b="1" i="1">
                <a:latin typeface="Symbol"/>
                <a:cs typeface="Symbol"/>
              </a:rPr>
              <a:t></a:t>
            </a:r>
            <a:r>
              <a:rPr dirty="0" baseline="-19097" sz="2400" spc="15" b="1">
                <a:latin typeface="Verdana"/>
                <a:cs typeface="Verdana"/>
              </a:rPr>
              <a:t>i</a:t>
            </a:r>
            <a:r>
              <a:rPr dirty="0" sz="2350" spc="50" b="1">
                <a:latin typeface="黑体"/>
                <a:cs typeface="黑体"/>
              </a:rPr>
              <a:t>都取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311256"/>
            <a:ext cx="227330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文法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满足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2937" y="4376737"/>
            <a:ext cx="76200" cy="628650"/>
          </a:xfrm>
          <a:custGeom>
            <a:avLst/>
            <a:gdLst/>
            <a:ahLst/>
            <a:cxnLst/>
            <a:rect l="l" t="t" r="r" b="b"/>
            <a:pathLst>
              <a:path w="76200" h="628650">
                <a:moveTo>
                  <a:pt x="76200" y="628650"/>
                </a:moveTo>
                <a:lnTo>
                  <a:pt x="61369" y="624533"/>
                </a:lnTo>
                <a:lnTo>
                  <a:pt x="49259" y="613306"/>
                </a:lnTo>
                <a:lnTo>
                  <a:pt x="41094" y="596654"/>
                </a:lnTo>
                <a:lnTo>
                  <a:pt x="38100" y="576262"/>
                </a:lnTo>
                <a:lnTo>
                  <a:pt x="38100" y="366712"/>
                </a:lnTo>
                <a:lnTo>
                  <a:pt x="35105" y="346320"/>
                </a:lnTo>
                <a:lnTo>
                  <a:pt x="26940" y="329668"/>
                </a:lnTo>
                <a:lnTo>
                  <a:pt x="14830" y="318441"/>
                </a:lnTo>
                <a:lnTo>
                  <a:pt x="0" y="314325"/>
                </a:lnTo>
                <a:lnTo>
                  <a:pt x="14830" y="310208"/>
                </a:lnTo>
                <a:lnTo>
                  <a:pt x="26940" y="298981"/>
                </a:lnTo>
                <a:lnTo>
                  <a:pt x="35105" y="282329"/>
                </a:lnTo>
                <a:lnTo>
                  <a:pt x="38100" y="261937"/>
                </a:lnTo>
                <a:lnTo>
                  <a:pt x="38100" y="52387"/>
                </a:lnTo>
                <a:lnTo>
                  <a:pt x="41094" y="31995"/>
                </a:lnTo>
                <a:lnTo>
                  <a:pt x="49259" y="15343"/>
                </a:lnTo>
                <a:lnTo>
                  <a:pt x="61369" y="4116"/>
                </a:lnTo>
                <a:lnTo>
                  <a:pt x="76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93477" y="4505931"/>
            <a:ext cx="66230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黑体"/>
                <a:cs typeface="黑体"/>
              </a:rPr>
              <a:t>L(G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750" spc="25" b="1">
                <a:latin typeface="黑体"/>
                <a:cs typeface="黑体"/>
              </a:rPr>
              <a:t>)=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202" y="4130378"/>
            <a:ext cx="1035050" cy="89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95"/>
              </a:spcBef>
            </a:pPr>
            <a:r>
              <a:rPr dirty="0" sz="1950" spc="25" b="1">
                <a:latin typeface="黑体"/>
                <a:cs typeface="黑体"/>
              </a:rPr>
              <a:t>L(G)-{</a:t>
            </a:r>
            <a:r>
              <a:rPr dirty="0" sz="1950" spc="15" b="1" i="1">
                <a:latin typeface="Symbol"/>
                <a:cs typeface="Symbol"/>
              </a:rPr>
              <a:t></a:t>
            </a:r>
            <a:r>
              <a:rPr dirty="0" sz="1950" spc="15" b="1">
                <a:latin typeface="黑体"/>
                <a:cs typeface="黑体"/>
              </a:rPr>
              <a:t>}  </a:t>
            </a:r>
            <a:r>
              <a:rPr dirty="0" sz="1950" spc="25" b="1">
                <a:latin typeface="黑体"/>
                <a:cs typeface="黑体"/>
              </a:rPr>
              <a:t>L(G)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6615" y="4130378"/>
            <a:ext cx="2202815" cy="89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" marR="5080" indent="-17780">
              <a:lnSpc>
                <a:spcPct val="145600"/>
              </a:lnSpc>
              <a:spcBef>
                <a:spcPts val="95"/>
              </a:spcBef>
            </a:pPr>
            <a:r>
              <a:rPr dirty="0" sz="1950" spc="50" b="1">
                <a:latin typeface="黑体"/>
                <a:cs typeface="黑体"/>
              </a:rPr>
              <a:t>如果</a:t>
            </a:r>
            <a:r>
              <a:rPr dirty="0" sz="1950" spc="25" b="1">
                <a:latin typeface="黑体"/>
                <a:cs typeface="黑体"/>
              </a:rPr>
              <a:t>L(G)</a:t>
            </a:r>
            <a:r>
              <a:rPr dirty="0" sz="1950" spc="50" b="1">
                <a:latin typeface="黑体"/>
                <a:cs typeface="黑体"/>
              </a:rPr>
              <a:t>中含有</a:t>
            </a:r>
            <a:r>
              <a:rPr dirty="0" sz="1950" spc="20" b="1" i="1">
                <a:latin typeface="Symbol"/>
                <a:cs typeface="Symbol"/>
              </a:rPr>
              <a:t></a:t>
            </a:r>
            <a:r>
              <a:rPr dirty="0" sz="1950" spc="20" b="1" i="1">
                <a:latin typeface="Times New Roman"/>
                <a:cs typeface="Times New Roman"/>
              </a:rPr>
              <a:t> </a:t>
            </a:r>
            <a:r>
              <a:rPr dirty="0" sz="1950" spc="50" b="1">
                <a:latin typeface="黑体"/>
                <a:cs typeface="黑体"/>
              </a:rPr>
              <a:t>如果</a:t>
            </a:r>
            <a:r>
              <a:rPr dirty="0" sz="1950" spc="25" b="1">
                <a:latin typeface="黑体"/>
                <a:cs typeface="黑体"/>
              </a:rPr>
              <a:t>L(G)</a:t>
            </a:r>
            <a:r>
              <a:rPr dirty="0" sz="1950" spc="50" b="1">
                <a:latin typeface="黑体"/>
                <a:cs typeface="黑体"/>
              </a:rPr>
              <a:t>中不含有</a:t>
            </a: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5079639"/>
            <a:ext cx="8731250" cy="1726564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一个文法是</a:t>
            </a:r>
            <a:r>
              <a:rPr dirty="0" baseline="1182" sz="3525" spc="3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baseline="1182" sz="3525" spc="30" b="1">
                <a:solidFill>
                  <a:srgbClr val="0000FF"/>
                </a:solidFill>
                <a:latin typeface="黑体"/>
                <a:cs typeface="黑体"/>
              </a:rPr>
              <a:t>-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无关的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latin typeface="黑体"/>
                <a:cs typeface="黑体"/>
              </a:rPr>
              <a:t>–</a:t>
            </a:r>
            <a:r>
              <a:rPr dirty="0" sz="2000" spc="-755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如果它没有</a:t>
            </a:r>
            <a:r>
              <a:rPr dirty="0" baseline="1424" sz="2925" spc="30" b="1" i="1">
                <a:latin typeface="Symbol"/>
                <a:cs typeface="Symbol"/>
              </a:rPr>
              <a:t></a:t>
            </a:r>
            <a:r>
              <a:rPr dirty="0" baseline="1424" sz="2925" spc="30" b="1">
                <a:latin typeface="黑体"/>
                <a:cs typeface="黑体"/>
              </a:rPr>
              <a:t>-</a:t>
            </a:r>
            <a:r>
              <a:rPr dirty="0" baseline="1424" sz="2925" spc="75" b="1">
                <a:latin typeface="黑体"/>
                <a:cs typeface="黑体"/>
              </a:rPr>
              <a:t>产生式（即形如</a:t>
            </a:r>
            <a:r>
              <a:rPr dirty="0" baseline="1424" sz="2925" spc="44" b="1">
                <a:latin typeface="黑体"/>
                <a:cs typeface="黑体"/>
              </a:rPr>
              <a:t>A</a:t>
            </a:r>
            <a:r>
              <a:rPr dirty="0" baseline="1424" sz="2925" spc="44" b="1" i="1">
                <a:latin typeface="Symbol"/>
                <a:cs typeface="Symbol"/>
              </a:rPr>
              <a:t></a:t>
            </a:r>
            <a:r>
              <a:rPr dirty="0" baseline="1424" sz="2925" spc="75" b="1">
                <a:latin typeface="黑体"/>
                <a:cs typeface="黑体"/>
              </a:rPr>
              <a:t>的产生式），或者</a:t>
            </a:r>
            <a:endParaRPr baseline="1424" sz="2925">
              <a:latin typeface="黑体"/>
              <a:cs typeface="黑体"/>
            </a:endParaRPr>
          </a:p>
          <a:p>
            <a:pPr marL="755650" marR="207645" indent="-285750">
              <a:lnSpc>
                <a:spcPct val="105000"/>
              </a:lnSpc>
              <a:spcBef>
                <a:spcPts val="385"/>
              </a:spcBef>
            </a:pPr>
            <a:r>
              <a:rPr dirty="0" sz="2000">
                <a:latin typeface="黑体"/>
                <a:cs typeface="黑体"/>
              </a:rPr>
              <a:t>–</a:t>
            </a:r>
            <a:r>
              <a:rPr dirty="0" sz="2000" spc="-775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只有一个</a:t>
            </a:r>
            <a:r>
              <a:rPr dirty="0" baseline="1424" sz="2925" spc="30" b="1" i="1">
                <a:latin typeface="Symbol"/>
                <a:cs typeface="Symbol"/>
              </a:rPr>
              <a:t></a:t>
            </a:r>
            <a:r>
              <a:rPr dirty="0" baseline="1424" sz="2925" spc="30" b="1">
                <a:latin typeface="黑体"/>
                <a:cs typeface="黑体"/>
              </a:rPr>
              <a:t>-</a:t>
            </a:r>
            <a:r>
              <a:rPr dirty="0" baseline="1424" sz="2925" spc="75" b="1">
                <a:latin typeface="黑体"/>
                <a:cs typeface="黑体"/>
              </a:rPr>
              <a:t>产生式，即</a:t>
            </a:r>
            <a:r>
              <a:rPr dirty="0" baseline="1424" sz="2925" spc="52" b="1">
                <a:latin typeface="黑体"/>
                <a:cs typeface="黑体"/>
              </a:rPr>
              <a:t>S</a:t>
            </a:r>
            <a:r>
              <a:rPr dirty="0" baseline="1424" sz="2925" spc="52" b="1" i="1">
                <a:latin typeface="Symbol"/>
                <a:cs typeface="Symbol"/>
              </a:rPr>
              <a:t>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并且文法的开始符号</a:t>
            </a:r>
            <a:r>
              <a:rPr dirty="0" baseline="1424" sz="2925" spc="37" b="1">
                <a:latin typeface="黑体"/>
                <a:cs typeface="黑体"/>
              </a:rPr>
              <a:t>S</a:t>
            </a:r>
            <a:r>
              <a:rPr dirty="0" baseline="1424" sz="2925" spc="75" b="1">
                <a:latin typeface="黑体"/>
                <a:cs typeface="黑体"/>
              </a:rPr>
              <a:t>不出现在任何产生 </a:t>
            </a:r>
            <a:r>
              <a:rPr dirty="0" sz="1950" spc="50" b="1">
                <a:latin typeface="黑体"/>
                <a:cs typeface="黑体"/>
              </a:rPr>
              <a:t>式的右部。</a:t>
            </a:r>
            <a:endParaRPr sz="1950">
              <a:latin typeface="黑体"/>
              <a:cs typeface="黑体"/>
            </a:endParaRPr>
          </a:p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1400">
                <a:latin typeface="黑体"/>
                <a:cs typeface="黑体"/>
              </a:rPr>
              <a:t>37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280" y="183387"/>
            <a:ext cx="50247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2800" b="0">
                <a:latin typeface="黑体"/>
                <a:cs typeface="黑体"/>
              </a:rPr>
              <a:t>：</a:t>
            </a:r>
            <a:r>
              <a:rPr dirty="0" baseline="1010" sz="4125" spc="67">
                <a:latin typeface="黑体"/>
                <a:cs typeface="黑体"/>
              </a:rPr>
              <a:t>消除下面文法中的左递归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89998"/>
            <a:ext cx="8295005" cy="480758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93495" marR="5480050">
              <a:lnSpc>
                <a:spcPct val="103000"/>
              </a:lnSpc>
              <a:spcBef>
                <a:spcPts val="15"/>
              </a:spcBef>
            </a:pPr>
            <a:r>
              <a:rPr dirty="0" sz="2350" spc="30" b="1">
                <a:latin typeface="宋体"/>
                <a:cs typeface="宋体"/>
              </a:rPr>
              <a:t>S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Aa|b  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Ac|Sd|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首先，必须保证此文法中无环路、无</a:t>
            </a:r>
            <a:r>
              <a:rPr dirty="0" baseline="1182" sz="3525" spc="7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产生式。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改写为无</a:t>
            </a:r>
            <a:r>
              <a:rPr dirty="0" baseline="1182" sz="3525" spc="7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产生式的文法：</a:t>
            </a:r>
            <a:endParaRPr baseline="1182" sz="3525">
              <a:latin typeface="黑体"/>
              <a:cs typeface="黑体"/>
            </a:endParaRPr>
          </a:p>
          <a:p>
            <a:pPr marL="711200" marR="5997575">
              <a:lnSpc>
                <a:spcPct val="121000"/>
              </a:lnSpc>
              <a:spcBef>
                <a:spcPts val="15"/>
              </a:spcBef>
            </a:pP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Aa|a|b  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Verdana"/>
                <a:cs typeface="Verdana"/>
              </a:rPr>
              <a:t>Ac</a:t>
            </a:r>
            <a:r>
              <a:rPr dirty="0" sz="2000" b="1">
                <a:latin typeface="Verdana"/>
                <a:cs typeface="Verdana"/>
              </a:rPr>
              <a:t>|</a:t>
            </a:r>
            <a:r>
              <a:rPr dirty="0" sz="2000" spc="-5" b="1">
                <a:latin typeface="Verdana"/>
                <a:cs typeface="Verdana"/>
              </a:rPr>
              <a:t>c</a:t>
            </a:r>
            <a:r>
              <a:rPr dirty="0" sz="2000" b="1">
                <a:latin typeface="Verdana"/>
                <a:cs typeface="Verdana"/>
              </a:rPr>
              <a:t>|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sz="2000" b="1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消除其中的左递归：</a:t>
            </a:r>
            <a:endParaRPr baseline="1182" sz="3525">
              <a:latin typeface="黑体"/>
              <a:cs typeface="黑体"/>
            </a:endParaRPr>
          </a:p>
          <a:p>
            <a:pPr marL="274320">
              <a:lnSpc>
                <a:spcPct val="100000"/>
              </a:lnSpc>
              <a:spcBef>
                <a:spcPts val="434"/>
              </a:spcBef>
            </a:pPr>
            <a:r>
              <a:rPr dirty="0" baseline="1424" sz="2925" spc="75" b="1">
                <a:latin typeface="黑体"/>
                <a:cs typeface="黑体"/>
              </a:rPr>
              <a:t>第一步，把文法的非终结符号排列为</a:t>
            </a:r>
            <a:r>
              <a:rPr dirty="0" sz="2000" b="1">
                <a:latin typeface="Verdana"/>
                <a:cs typeface="Verdana"/>
              </a:rPr>
              <a:t>S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15" b="1">
                <a:latin typeface="Verdana"/>
                <a:cs typeface="Verdana"/>
              </a:rPr>
              <a:t>A</a:t>
            </a:r>
            <a:r>
              <a:rPr dirty="0" baseline="1424" sz="2925" spc="22" b="1">
                <a:latin typeface="黑体"/>
                <a:cs typeface="黑体"/>
              </a:rPr>
              <a:t>；</a:t>
            </a:r>
            <a:endParaRPr baseline="1424" sz="2925">
              <a:latin typeface="黑体"/>
              <a:cs typeface="黑体"/>
            </a:endParaRPr>
          </a:p>
          <a:p>
            <a:pPr marL="972819" marR="5080" indent="-698500">
              <a:lnSpc>
                <a:spcPts val="2900"/>
              </a:lnSpc>
              <a:spcBef>
                <a:spcPts val="160"/>
              </a:spcBef>
            </a:pPr>
            <a:r>
              <a:rPr dirty="0" baseline="1424" sz="2925" spc="75" b="1">
                <a:latin typeface="黑体"/>
                <a:cs typeface="黑体"/>
              </a:rPr>
              <a:t>第二步，由于</a:t>
            </a:r>
            <a:r>
              <a:rPr dirty="0" sz="2000" b="1">
                <a:latin typeface="Verdana"/>
                <a:cs typeface="Verdana"/>
              </a:rPr>
              <a:t>S</a:t>
            </a:r>
            <a:r>
              <a:rPr dirty="0" baseline="1424" sz="2925" spc="75" b="1">
                <a:latin typeface="黑体"/>
                <a:cs typeface="黑体"/>
              </a:rPr>
              <a:t>不存在直接左递归，所以算法第</a:t>
            </a:r>
            <a:r>
              <a:rPr dirty="0" sz="2000" b="1">
                <a:latin typeface="Verdana"/>
                <a:cs typeface="Verdana"/>
              </a:rPr>
              <a:t>2</a:t>
            </a:r>
            <a:r>
              <a:rPr dirty="0" baseline="1424" sz="2925" spc="75" b="1">
                <a:latin typeface="黑体"/>
                <a:cs typeface="黑体"/>
              </a:rPr>
              <a:t>步在</a:t>
            </a:r>
            <a:r>
              <a:rPr dirty="0" sz="2000" b="1">
                <a:latin typeface="Verdana"/>
                <a:cs typeface="Verdana"/>
              </a:rPr>
              <a:t>i=1</a:t>
            </a:r>
            <a:r>
              <a:rPr dirty="0" baseline="1424" sz="2925" spc="75" b="1">
                <a:latin typeface="黑体"/>
                <a:cs typeface="黑体"/>
              </a:rPr>
              <a:t>时不做工作；  在</a:t>
            </a:r>
            <a:r>
              <a:rPr dirty="0" sz="2000" b="1">
                <a:latin typeface="Verdana"/>
                <a:cs typeface="Verdana"/>
              </a:rPr>
              <a:t>i=2</a:t>
            </a:r>
            <a:r>
              <a:rPr dirty="0" baseline="1424" sz="2925" spc="75" b="1">
                <a:latin typeface="黑体"/>
                <a:cs typeface="黑体"/>
              </a:rPr>
              <a:t>时，把产生式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Aa|a|b</a:t>
            </a:r>
            <a:r>
              <a:rPr dirty="0" baseline="1424" sz="2925" spc="75" b="1">
                <a:latin typeface="黑体"/>
                <a:cs typeface="黑体"/>
              </a:rPr>
              <a:t>代入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的有关产生式中，得到：</a:t>
            </a:r>
            <a:endParaRPr baseline="1424" sz="2925">
              <a:latin typeface="黑体"/>
              <a:cs typeface="黑体"/>
            </a:endParaRPr>
          </a:p>
          <a:p>
            <a:pPr marL="1604645">
              <a:lnSpc>
                <a:spcPct val="100000"/>
              </a:lnSpc>
              <a:spcBef>
                <a:spcPts val="229"/>
              </a:spcBef>
            </a:pP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b="1" i="1">
                <a:latin typeface="Symbol"/>
                <a:cs typeface="Symbol"/>
              </a:rPr>
              <a:t></a:t>
            </a:r>
            <a:r>
              <a:rPr dirty="0" sz="2000" b="1">
                <a:latin typeface="Verdana"/>
                <a:cs typeface="Verdana"/>
              </a:rPr>
              <a:t>Ac|c|Aad|ad|bd</a:t>
            </a:r>
            <a:endParaRPr sz="2000">
              <a:latin typeface="Verdana"/>
              <a:cs typeface="Verdana"/>
            </a:endParaRPr>
          </a:p>
          <a:p>
            <a:pPr marL="972819">
              <a:lnSpc>
                <a:spcPct val="100000"/>
              </a:lnSpc>
              <a:spcBef>
                <a:spcPts val="600"/>
              </a:spcBef>
            </a:pPr>
            <a:r>
              <a:rPr dirty="0" baseline="1424" sz="2925" spc="75" b="1">
                <a:latin typeface="黑体"/>
                <a:cs typeface="黑体"/>
              </a:rPr>
              <a:t>消除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产生式中的直接左递归，得到文法：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7552" y="5362955"/>
            <a:ext cx="2382520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85"/>
              </a:spcBef>
            </a:pP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Aa|a|b  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Verdana"/>
                <a:cs typeface="Verdana"/>
              </a:rPr>
              <a:t>cA</a:t>
            </a:r>
            <a:r>
              <a:rPr dirty="0" baseline="1424" sz="2925" spc="22" b="1" i="1">
                <a:latin typeface="Symbol"/>
                <a:cs typeface="Symbol"/>
              </a:rPr>
              <a:t></a:t>
            </a:r>
            <a:r>
              <a:rPr dirty="0" sz="2000" b="1">
                <a:latin typeface="Verdana"/>
                <a:cs typeface="Verdana"/>
              </a:rPr>
              <a:t>|ad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22" b="1" i="1">
                <a:latin typeface="Symbol"/>
                <a:cs typeface="Symbol"/>
              </a:rPr>
              <a:t></a:t>
            </a:r>
            <a:r>
              <a:rPr dirty="0" sz="2000" b="1">
                <a:latin typeface="Verdana"/>
                <a:cs typeface="Verdana"/>
              </a:rPr>
              <a:t>|bd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15" b="1" i="1">
                <a:latin typeface="Symbol"/>
                <a:cs typeface="Symbol"/>
              </a:rPr>
              <a:t></a:t>
            </a:r>
            <a:r>
              <a:rPr dirty="0" baseline="1424" sz="2925" spc="1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Verdana"/>
                <a:cs typeface="Verdana"/>
              </a:rPr>
              <a:t>A</a:t>
            </a:r>
            <a:r>
              <a:rPr dirty="0" baseline="1424" sz="2925" spc="7" b="1" i="1">
                <a:latin typeface="Symbol"/>
                <a:cs typeface="Symbol"/>
              </a:rPr>
              <a:t></a:t>
            </a:r>
            <a:r>
              <a:rPr dirty="0" sz="2000" spc="5" b="1">
                <a:latin typeface="Verdana"/>
                <a:cs typeface="Verdana"/>
              </a:rPr>
              <a:t>cA</a:t>
            </a:r>
            <a:r>
              <a:rPr dirty="0" baseline="1424" sz="2925" spc="7" b="1" i="1">
                <a:latin typeface="Symbol"/>
                <a:cs typeface="Symbol"/>
              </a:rPr>
              <a:t></a:t>
            </a:r>
            <a:r>
              <a:rPr dirty="0" sz="2000" spc="5" b="1">
                <a:latin typeface="Verdana"/>
                <a:cs typeface="Verdana"/>
              </a:rPr>
              <a:t>|adA</a:t>
            </a:r>
            <a:r>
              <a:rPr dirty="0" baseline="1424" sz="2925" spc="7" b="1" i="1">
                <a:latin typeface="Symbol"/>
                <a:cs typeface="Symbol"/>
              </a:rPr>
              <a:t></a:t>
            </a:r>
            <a:r>
              <a:rPr dirty="0" sz="2000" spc="5" b="1">
                <a:latin typeface="Verdana"/>
                <a:cs typeface="Verdana"/>
              </a:rPr>
              <a:t>|</a:t>
            </a:r>
            <a:r>
              <a:rPr dirty="0" baseline="1424" sz="2925" spc="7" b="1" i="1">
                <a:latin typeface="Symbol"/>
                <a:cs typeface="Symbol"/>
              </a:rPr>
              <a:t>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0025" y="5544235"/>
            <a:ext cx="4022725" cy="810260"/>
          </a:xfrm>
          <a:custGeom>
            <a:avLst/>
            <a:gdLst/>
            <a:ahLst/>
            <a:cxnLst/>
            <a:rect l="l" t="t" r="r" b="b"/>
            <a:pathLst>
              <a:path w="4022725" h="810260">
                <a:moveTo>
                  <a:pt x="4022454" y="0"/>
                </a:moveTo>
                <a:lnTo>
                  <a:pt x="782095" y="0"/>
                </a:lnTo>
                <a:lnTo>
                  <a:pt x="782095" y="135015"/>
                </a:lnTo>
                <a:lnTo>
                  <a:pt x="0" y="177578"/>
                </a:lnTo>
                <a:lnTo>
                  <a:pt x="782095" y="337537"/>
                </a:lnTo>
                <a:lnTo>
                  <a:pt x="782095" y="810090"/>
                </a:lnTo>
                <a:lnTo>
                  <a:pt x="4022454" y="810090"/>
                </a:lnTo>
                <a:lnTo>
                  <a:pt x="402245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0026" y="5544235"/>
            <a:ext cx="4022725" cy="810260"/>
          </a:xfrm>
          <a:custGeom>
            <a:avLst/>
            <a:gdLst/>
            <a:ahLst/>
            <a:cxnLst/>
            <a:rect l="l" t="t" r="r" b="b"/>
            <a:pathLst>
              <a:path w="4022725" h="810260">
                <a:moveTo>
                  <a:pt x="782094" y="0"/>
                </a:moveTo>
                <a:lnTo>
                  <a:pt x="1322154" y="0"/>
                </a:lnTo>
                <a:lnTo>
                  <a:pt x="2132244" y="0"/>
                </a:lnTo>
                <a:lnTo>
                  <a:pt x="4022454" y="0"/>
                </a:lnTo>
                <a:lnTo>
                  <a:pt x="4022454" y="135015"/>
                </a:lnTo>
                <a:lnTo>
                  <a:pt x="4022454" y="337537"/>
                </a:lnTo>
                <a:lnTo>
                  <a:pt x="4022454" y="810090"/>
                </a:lnTo>
                <a:lnTo>
                  <a:pt x="2132244" y="810090"/>
                </a:lnTo>
                <a:lnTo>
                  <a:pt x="1322154" y="810090"/>
                </a:lnTo>
                <a:lnTo>
                  <a:pt x="782094" y="810090"/>
                </a:lnTo>
                <a:lnTo>
                  <a:pt x="782094" y="337537"/>
                </a:lnTo>
                <a:lnTo>
                  <a:pt x="0" y="177578"/>
                </a:lnTo>
                <a:lnTo>
                  <a:pt x="782094" y="135015"/>
                </a:lnTo>
                <a:lnTo>
                  <a:pt x="7820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30861" y="5578059"/>
            <a:ext cx="2837180" cy="6292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0"/>
              </a:spcBef>
            </a:pPr>
            <a:r>
              <a:rPr dirty="0" sz="1950" spc="50" b="1">
                <a:latin typeface="黑体"/>
                <a:cs typeface="黑体"/>
              </a:rPr>
              <a:t>注意产生式的书写顺序。 </a:t>
            </a:r>
            <a:r>
              <a:rPr dirty="0" sz="1950" spc="50" b="1">
                <a:latin typeface="黑体"/>
                <a:cs typeface="黑体"/>
              </a:rPr>
              <a:t>开始符号不能改变。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提取左公因子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1169609"/>
            <a:ext cx="6209030" cy="41560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如有产生</a:t>
            </a:r>
            <a:r>
              <a:rPr dirty="0" baseline="1010" sz="4125" spc="52" b="1">
                <a:latin typeface="黑体"/>
                <a:cs typeface="黑体"/>
              </a:rPr>
              <a:t>式</a:t>
            </a:r>
            <a:r>
              <a:rPr dirty="0" baseline="1010" sz="4125" spc="810" b="1">
                <a:latin typeface="黑体"/>
                <a:cs typeface="黑体"/>
              </a:rPr>
              <a:t> 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</a:t>
            </a:r>
            <a:r>
              <a:rPr dirty="0" baseline="-17543" sz="2850" spc="15" b="1">
                <a:latin typeface="Verdana"/>
                <a:cs typeface="Verdana"/>
              </a:rPr>
              <a:t>1</a:t>
            </a:r>
            <a:r>
              <a:rPr dirty="0" sz="2800" spc="10" b="1">
                <a:latin typeface="Verdana"/>
                <a:cs typeface="Verdana"/>
              </a:rPr>
              <a:t>|</a:t>
            </a:r>
            <a:r>
              <a:rPr dirty="0" baseline="1010" sz="4125" spc="15" b="1" i="1">
                <a:latin typeface="Symbol"/>
                <a:cs typeface="Symbol"/>
              </a:rPr>
              <a:t></a:t>
            </a:r>
            <a:r>
              <a:rPr dirty="0" baseline="-17543" sz="2850" spc="15" b="1">
                <a:latin typeface="Verdana"/>
                <a:cs typeface="Verdana"/>
              </a:rPr>
              <a:t>2</a:t>
            </a:r>
            <a:endParaRPr baseline="-17543" sz="2850">
              <a:latin typeface="Verdana"/>
              <a:cs typeface="Verdana"/>
            </a:endParaRPr>
          </a:p>
          <a:p>
            <a:pPr algn="ctr" marR="28575">
              <a:lnSpc>
                <a:spcPct val="100000"/>
              </a:lnSpc>
              <a:spcBef>
                <a:spcPts val="645"/>
              </a:spcBef>
            </a:pPr>
            <a:r>
              <a:rPr dirty="0" sz="2750" spc="45" b="1">
                <a:latin typeface="黑体"/>
                <a:cs typeface="黑体"/>
              </a:rPr>
              <a:t>提取左公因子</a:t>
            </a:r>
            <a:r>
              <a:rPr dirty="0" sz="2750" spc="35" b="1" i="1">
                <a:latin typeface="Symbol"/>
                <a:cs typeface="Symbol"/>
              </a:rPr>
              <a:t></a:t>
            </a:r>
            <a:r>
              <a:rPr dirty="0" sz="2750" spc="3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则原产生式变为：</a:t>
            </a:r>
            <a:endParaRPr sz="2750">
              <a:latin typeface="黑体"/>
              <a:cs typeface="黑体"/>
            </a:endParaRPr>
          </a:p>
          <a:p>
            <a:pPr marL="927100" marR="3872229">
              <a:lnSpc>
                <a:spcPts val="3500"/>
              </a:lnSpc>
              <a:spcBef>
                <a:spcPts val="185"/>
              </a:spcBef>
            </a:pP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22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|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endParaRPr baseline="-17361"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342265" marR="43180" indent="-34226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422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若有产生</a:t>
            </a:r>
            <a:r>
              <a:rPr dirty="0" baseline="1010" sz="4125" spc="52" b="1">
                <a:latin typeface="黑体"/>
                <a:cs typeface="黑体"/>
              </a:rPr>
              <a:t>式</a:t>
            </a:r>
            <a:r>
              <a:rPr dirty="0" baseline="1010" sz="4125" spc="772" b="1">
                <a:latin typeface="黑体"/>
                <a:cs typeface="黑体"/>
              </a:rPr>
              <a:t> 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1010" sz="4125" spc="7" b="1" i="1">
                <a:latin typeface="Symbol"/>
                <a:cs typeface="Symbol"/>
              </a:rPr>
              <a:t></a:t>
            </a:r>
            <a:r>
              <a:rPr dirty="0" baseline="-17543" sz="2850" spc="7" b="1">
                <a:latin typeface="Verdana"/>
                <a:cs typeface="Verdana"/>
              </a:rPr>
              <a:t>1</a:t>
            </a:r>
            <a:r>
              <a:rPr dirty="0" sz="2800" spc="5" b="1">
                <a:latin typeface="Verdana"/>
                <a:cs typeface="Verdana"/>
              </a:rPr>
              <a:t>|</a:t>
            </a:r>
            <a:r>
              <a:rPr dirty="0" baseline="1010" sz="4125" spc="7" b="1" i="1">
                <a:latin typeface="Symbol"/>
                <a:cs typeface="Symbol"/>
              </a:rPr>
              <a:t></a:t>
            </a:r>
            <a:r>
              <a:rPr dirty="0" baseline="-17543" sz="2850" spc="7" b="1">
                <a:latin typeface="Verdana"/>
                <a:cs typeface="Verdana"/>
              </a:rPr>
              <a:t>2</a:t>
            </a:r>
            <a:r>
              <a:rPr dirty="0" sz="2800" spc="5" b="1">
                <a:latin typeface="Verdana"/>
                <a:cs typeface="Verdana"/>
              </a:rPr>
              <a:t>|…|</a:t>
            </a:r>
            <a:r>
              <a:rPr dirty="0" baseline="1010" sz="4125" spc="7" b="1" i="1">
                <a:latin typeface="Symbol"/>
                <a:cs typeface="Symbol"/>
              </a:rPr>
              <a:t></a:t>
            </a:r>
            <a:r>
              <a:rPr dirty="0" baseline="-17543" sz="2850" spc="7" b="1">
                <a:latin typeface="Verdana"/>
                <a:cs typeface="Verdana"/>
              </a:rPr>
              <a:t>n</a:t>
            </a:r>
            <a:r>
              <a:rPr dirty="0" sz="2800" spc="5" b="1">
                <a:latin typeface="Verdana"/>
                <a:cs typeface="Verdana"/>
              </a:rPr>
              <a:t>|</a:t>
            </a:r>
            <a:r>
              <a:rPr dirty="0" baseline="1010" sz="4125" spc="7" b="1" i="1">
                <a:latin typeface="Symbol"/>
                <a:cs typeface="Symbol"/>
              </a:rPr>
              <a:t></a:t>
            </a:r>
            <a:endParaRPr baseline="1010" sz="4125">
              <a:latin typeface="Symbol"/>
              <a:cs typeface="Symbol"/>
            </a:endParaRPr>
          </a:p>
          <a:p>
            <a:pPr marL="927100" marR="1976755" indent="-631825">
              <a:lnSpc>
                <a:spcPct val="119400"/>
              </a:lnSpc>
              <a:spcBef>
                <a:spcPts val="120"/>
              </a:spcBef>
            </a:pPr>
            <a:r>
              <a:rPr dirty="0" sz="2750" spc="45" b="1">
                <a:latin typeface="黑体"/>
                <a:cs typeface="黑体"/>
              </a:rPr>
              <a:t>可用如下的产生式代替：  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sz="2400" spc="10" b="1">
                <a:latin typeface="Verdana"/>
                <a:cs typeface="Verdana"/>
              </a:rPr>
              <a:t>|</a:t>
            </a:r>
            <a:r>
              <a:rPr dirty="0" baseline="1182" sz="3525" spc="15" b="1" i="1">
                <a:latin typeface="Symbol"/>
                <a:cs typeface="Symbol"/>
              </a:rPr>
              <a:t></a:t>
            </a:r>
            <a:r>
              <a:rPr dirty="0" baseline="1182" sz="3525" spc="15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</a:t>
            </a:r>
            <a:r>
              <a:rPr dirty="0" baseline="-17361" sz="2400" spc="7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|</a:t>
            </a:r>
            <a:r>
              <a:rPr dirty="0" baseline="1182" sz="3525" spc="7" b="1" i="1">
                <a:latin typeface="Symbol"/>
                <a:cs typeface="Symbol"/>
              </a:rPr>
              <a:t></a:t>
            </a:r>
            <a:r>
              <a:rPr dirty="0" baseline="-17361" sz="2400" spc="7" b="1">
                <a:latin typeface="Verdana"/>
                <a:cs typeface="Verdana"/>
              </a:rPr>
              <a:t>2</a:t>
            </a:r>
            <a:r>
              <a:rPr dirty="0" sz="2400" spc="5" b="1">
                <a:latin typeface="Verdana"/>
                <a:cs typeface="Verdana"/>
              </a:rPr>
              <a:t>|…|</a:t>
            </a:r>
            <a:r>
              <a:rPr dirty="0" baseline="1182" sz="3525" spc="7" b="1" i="1">
                <a:latin typeface="Symbol"/>
                <a:cs typeface="Symbol"/>
              </a:rPr>
              <a:t>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endParaRPr baseline="-17361"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39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一、字母表和符号串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74025"/>
            <a:ext cx="7508875" cy="32480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字母表</a:t>
            </a:r>
            <a:endParaRPr sz="2750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63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符号的非空有限集合</a:t>
            </a:r>
            <a:endParaRPr baseline="1182" sz="35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典型的符号是字母、数字、各种标点和运算符等。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符号串</a:t>
            </a:r>
            <a:endParaRPr sz="2750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73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定义在某一字母表上</a:t>
            </a:r>
            <a:endParaRPr baseline="1182" sz="35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由该字母表中的符号组成的有限符号序列</a:t>
            </a:r>
            <a:endParaRPr baseline="1182" sz="35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同义词：句子、字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59" y="290067"/>
            <a:ext cx="65233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baseline="1010" sz="4125" spc="67">
                <a:latin typeface="黑体"/>
                <a:cs typeface="黑体"/>
              </a:rPr>
              <a:t>：映射程序设计语言中</a:t>
            </a:r>
            <a:r>
              <a:rPr dirty="0" sz="2800" spc="-5">
                <a:latin typeface="Verdana"/>
                <a:cs typeface="Verdana"/>
              </a:rPr>
              <a:t>IF</a:t>
            </a:r>
            <a:r>
              <a:rPr dirty="0" baseline="1010" sz="4125" spc="67">
                <a:latin typeface="黑体"/>
                <a:cs typeface="黑体"/>
              </a:rPr>
              <a:t>语句的文法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709676"/>
            <a:ext cx="6340475" cy="412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9435">
              <a:lnSpc>
                <a:spcPct val="100000"/>
              </a:lnSpc>
              <a:spcBef>
                <a:spcPts val="100"/>
              </a:spcBef>
            </a:pPr>
            <a:r>
              <a:rPr dirty="0" sz="2400" spc="5" b="1" i="1">
                <a:latin typeface="Verdana"/>
                <a:cs typeface="Verdana"/>
              </a:rPr>
              <a:t>stmt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if </a:t>
            </a:r>
            <a:r>
              <a:rPr dirty="0" sz="2400" spc="-5" b="1" i="1">
                <a:latin typeface="Verdana"/>
                <a:cs typeface="Verdana"/>
              </a:rPr>
              <a:t>expr </a:t>
            </a:r>
            <a:r>
              <a:rPr dirty="0" sz="2400" spc="-5" b="1">
                <a:latin typeface="Verdana"/>
                <a:cs typeface="Verdana"/>
              </a:rPr>
              <a:t>then</a:t>
            </a:r>
            <a:r>
              <a:rPr dirty="0" sz="2400" spc="-370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stmt</a:t>
            </a:r>
            <a:endParaRPr sz="2400">
              <a:latin typeface="Verdana"/>
              <a:cs typeface="Verdana"/>
            </a:endParaRPr>
          </a:p>
          <a:p>
            <a:pPr marL="150241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| if </a:t>
            </a:r>
            <a:r>
              <a:rPr dirty="0" sz="2400" spc="-5" b="1" i="1">
                <a:latin typeface="Verdana"/>
                <a:cs typeface="Verdana"/>
              </a:rPr>
              <a:t>expr </a:t>
            </a:r>
            <a:r>
              <a:rPr dirty="0" sz="2400" spc="-5" b="1">
                <a:latin typeface="Verdana"/>
                <a:cs typeface="Verdana"/>
              </a:rPr>
              <a:t>then </a:t>
            </a:r>
            <a:r>
              <a:rPr dirty="0" sz="2400" spc="-5" b="1" i="1">
                <a:latin typeface="Verdana"/>
                <a:cs typeface="Verdana"/>
              </a:rPr>
              <a:t>stmt </a:t>
            </a:r>
            <a:r>
              <a:rPr dirty="0" sz="2400" b="1">
                <a:latin typeface="Verdana"/>
                <a:cs typeface="Verdana"/>
              </a:rPr>
              <a:t>else</a:t>
            </a:r>
            <a:r>
              <a:rPr dirty="0" sz="2400" spc="-40" b="1">
                <a:latin typeface="Verdana"/>
                <a:cs typeface="Verdana"/>
              </a:rPr>
              <a:t> </a:t>
            </a:r>
            <a:r>
              <a:rPr dirty="0" sz="2400" spc="-5" b="1" i="1">
                <a:latin typeface="Verdana"/>
                <a:cs typeface="Verdana"/>
              </a:rPr>
              <a:t>stmt</a:t>
            </a:r>
            <a:endParaRPr sz="2400">
              <a:latin typeface="Verdana"/>
              <a:cs typeface="Verdana"/>
            </a:endParaRPr>
          </a:p>
          <a:p>
            <a:pPr marL="150241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559435">
              <a:lnSpc>
                <a:spcPct val="100000"/>
              </a:lnSpc>
              <a:spcBef>
                <a:spcPts val="25"/>
              </a:spcBef>
            </a:pPr>
            <a:r>
              <a:rPr dirty="0" sz="2400" spc="5" b="1" i="1">
                <a:latin typeface="Verdana"/>
                <a:cs typeface="Verdana"/>
              </a:rPr>
              <a:t>expr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左公因</a:t>
            </a:r>
            <a:r>
              <a:rPr dirty="0" baseline="1010" sz="4125" spc="52" b="1">
                <a:latin typeface="黑体"/>
                <a:cs typeface="黑体"/>
              </a:rPr>
              <a:t>子</a:t>
            </a:r>
            <a:r>
              <a:rPr dirty="0" baseline="1010" sz="4125" spc="802" b="1">
                <a:latin typeface="黑体"/>
                <a:cs typeface="黑体"/>
              </a:rPr>
              <a:t> </a:t>
            </a:r>
            <a:r>
              <a:rPr dirty="0" sz="2800" b="1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dirty="0" sz="2800" b="1" i="1">
                <a:solidFill>
                  <a:srgbClr val="0000FF"/>
                </a:solidFill>
                <a:latin typeface="Verdana"/>
                <a:cs typeface="Verdana"/>
              </a:rPr>
              <a:t>expr</a:t>
            </a:r>
            <a:r>
              <a:rPr dirty="0" sz="2800" spc="-5" b="1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0000FF"/>
                </a:solidFill>
                <a:latin typeface="Verdana"/>
                <a:cs typeface="Verdana"/>
              </a:rPr>
              <a:t>then </a:t>
            </a:r>
            <a:r>
              <a:rPr dirty="0" sz="2800" spc="-5" b="1" i="1">
                <a:solidFill>
                  <a:srgbClr val="0000FF"/>
                </a:solidFill>
                <a:latin typeface="Verdana"/>
                <a:cs typeface="Verdana"/>
              </a:rPr>
              <a:t>stmt</a:t>
            </a:r>
            <a:endParaRPr sz="2800">
              <a:latin typeface="Verdana"/>
              <a:cs typeface="Verdana"/>
            </a:endParaRPr>
          </a:p>
          <a:p>
            <a:pPr marL="354965" marR="513715" indent="-354965">
              <a:lnSpc>
                <a:spcPct val="118100"/>
              </a:lnSpc>
              <a:spcBef>
                <a:spcPts val="1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提取左公因子，得到文法： </a:t>
            </a:r>
            <a:r>
              <a:rPr dirty="0" sz="2750" spc="45" b="1">
                <a:latin typeface="黑体"/>
                <a:cs typeface="黑体"/>
              </a:rPr>
              <a:t> </a:t>
            </a:r>
            <a:r>
              <a:rPr dirty="0" sz="2400" b="1" i="1">
                <a:latin typeface="Verdana"/>
                <a:cs typeface="Verdana"/>
              </a:rPr>
              <a:t>stmt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if </a:t>
            </a:r>
            <a:r>
              <a:rPr dirty="0" sz="2400" spc="-5" b="1" i="1">
                <a:latin typeface="Verdana"/>
                <a:cs typeface="Verdana"/>
              </a:rPr>
              <a:t>expr </a:t>
            </a:r>
            <a:r>
              <a:rPr dirty="0" sz="2400" spc="-5" b="1">
                <a:latin typeface="Verdana"/>
                <a:cs typeface="Verdana"/>
              </a:rPr>
              <a:t>then </a:t>
            </a:r>
            <a:r>
              <a:rPr dirty="0" sz="2400" spc="-5" b="1" i="1">
                <a:latin typeface="Verdana"/>
                <a:cs typeface="Verdana"/>
              </a:rPr>
              <a:t>stmt </a:t>
            </a:r>
            <a:r>
              <a:rPr dirty="0" sz="2400" spc="-10" b="1" i="1">
                <a:latin typeface="Verdana"/>
                <a:cs typeface="Verdana"/>
              </a:rPr>
              <a:t>S</a:t>
            </a:r>
            <a:r>
              <a:rPr dirty="0" baseline="1133" sz="3675" spc="-15" b="1" i="1">
                <a:latin typeface="Symbol"/>
                <a:cs typeface="Symbol"/>
              </a:rPr>
              <a:t></a:t>
            </a:r>
            <a:r>
              <a:rPr dirty="0" baseline="1133" sz="3675" spc="-1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| a  </a:t>
            </a:r>
            <a:r>
              <a:rPr dirty="0" sz="2400" spc="15" b="1">
                <a:latin typeface="Verdana"/>
                <a:cs typeface="Verdana"/>
              </a:rPr>
              <a:t>S</a:t>
            </a:r>
            <a:r>
              <a:rPr dirty="0" baseline="1182" sz="3525" spc="22" b="1" i="1">
                <a:latin typeface="Symbol"/>
                <a:cs typeface="Symbol"/>
              </a:rPr>
              <a:t></a:t>
            </a:r>
            <a:r>
              <a:rPr dirty="0" baseline="1182" sz="3525" spc="22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else </a:t>
            </a:r>
            <a:r>
              <a:rPr dirty="0" sz="2400" spc="-5" b="1" i="1">
                <a:latin typeface="Verdana"/>
                <a:cs typeface="Verdana"/>
              </a:rPr>
              <a:t>stmt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380" b="1">
                <a:latin typeface="Verdana"/>
                <a:cs typeface="Verdana"/>
              </a:rPr>
              <a:t>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889000">
              <a:lnSpc>
                <a:spcPct val="100000"/>
              </a:lnSpc>
              <a:spcBef>
                <a:spcPts val="500"/>
              </a:spcBef>
            </a:pPr>
            <a:r>
              <a:rPr dirty="0" sz="2400" spc="5" b="1" i="1">
                <a:latin typeface="Verdana"/>
                <a:cs typeface="Verdana"/>
              </a:rPr>
              <a:t>expr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85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>
                <a:solidFill>
                  <a:srgbClr val="FF3300"/>
                </a:solidFill>
              </a:rPr>
              <a:t>2.2	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有限自动机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043800"/>
            <a:ext cx="8543925" cy="55454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321945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有限自动机是具有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离散</a:t>
            </a:r>
            <a:r>
              <a:rPr dirty="0" baseline="1010" sz="4125" spc="67" b="1">
                <a:latin typeface="黑体"/>
                <a:cs typeface="黑体"/>
              </a:rPr>
              <a:t>输入与输出的系统的一种数 </a:t>
            </a:r>
            <a:r>
              <a:rPr dirty="0" sz="2750" spc="45" b="1">
                <a:latin typeface="黑体"/>
                <a:cs typeface="黑体"/>
              </a:rPr>
              <a:t>学模型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系统可处于有限个内部状态的任何一个之中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系统的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当前状态</a:t>
            </a: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概括</a:t>
            </a:r>
            <a:r>
              <a:rPr dirty="0" baseline="1010" sz="4125" spc="67" b="1">
                <a:latin typeface="黑体"/>
                <a:cs typeface="黑体"/>
              </a:rPr>
              <a:t>了有关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过去输入的信息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例：自动电梯的控制机构</a:t>
            </a:r>
            <a:endParaRPr baseline="1010" sz="4125">
              <a:latin typeface="黑体"/>
              <a:cs typeface="黑体"/>
            </a:endParaRPr>
          </a:p>
          <a:p>
            <a:pPr algn="just" marL="355600" marR="5715" indent="-342900">
              <a:lnSpc>
                <a:spcPct val="100899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240" b="1">
                <a:latin typeface="黑体"/>
                <a:cs typeface="黑体"/>
              </a:rPr>
              <a:t>“</a:t>
            </a:r>
            <a:r>
              <a:rPr dirty="0" baseline="1010" sz="4125" spc="240" b="1">
                <a:solidFill>
                  <a:srgbClr val="0000FF"/>
                </a:solidFill>
                <a:latin typeface="黑体"/>
                <a:cs typeface="黑体"/>
              </a:rPr>
              <a:t>确定的有限自动</a:t>
            </a:r>
            <a:r>
              <a:rPr dirty="0" baseline="1010" sz="4125" spc="232" b="1">
                <a:solidFill>
                  <a:srgbClr val="0000FF"/>
                </a:solidFill>
                <a:latin typeface="黑体"/>
                <a:cs typeface="黑体"/>
              </a:rPr>
              <a:t>机</a:t>
            </a:r>
            <a:r>
              <a:rPr dirty="0" baseline="1010" sz="4125" spc="240" b="1">
                <a:latin typeface="黑体"/>
                <a:cs typeface="黑体"/>
              </a:rPr>
              <a:t>”指，在当前状态下，输入一 </a:t>
            </a:r>
            <a:r>
              <a:rPr dirty="0" sz="2750" spc="160" b="1">
                <a:latin typeface="黑体"/>
                <a:cs typeface="黑体"/>
              </a:rPr>
              <a:t>个符号，有限自动机转换到</a:t>
            </a:r>
            <a:r>
              <a:rPr dirty="0" sz="2750" spc="160" b="1">
                <a:solidFill>
                  <a:srgbClr val="0000FF"/>
                </a:solidFill>
                <a:latin typeface="黑体"/>
                <a:cs typeface="黑体"/>
              </a:rPr>
              <a:t>唯一</a:t>
            </a:r>
            <a:r>
              <a:rPr dirty="0" sz="2750" spc="160" b="1">
                <a:latin typeface="黑体"/>
                <a:cs typeface="黑体"/>
              </a:rPr>
              <a:t>的下一个状态，</a:t>
            </a:r>
            <a:r>
              <a:rPr dirty="0" sz="2750" spc="35" b="1">
                <a:latin typeface="黑体"/>
                <a:cs typeface="黑体"/>
              </a:rPr>
              <a:t>称 </a:t>
            </a:r>
            <a:r>
              <a:rPr dirty="0" sz="2750" spc="45" b="1">
                <a:latin typeface="黑体"/>
                <a:cs typeface="黑体"/>
              </a:rPr>
              <a:t>为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后继状态</a:t>
            </a:r>
            <a:r>
              <a:rPr dirty="0" sz="2750" spc="35" b="1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algn="just" marL="355600" marR="5080" indent="-342900">
              <a:lnSpc>
                <a:spcPct val="100800"/>
              </a:lnSpc>
              <a:spcBef>
                <a:spcPts val="7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240" b="1">
                <a:latin typeface="黑体"/>
                <a:cs typeface="黑体"/>
              </a:rPr>
              <a:t>“</a:t>
            </a:r>
            <a:r>
              <a:rPr dirty="0" baseline="1010" sz="4125" spc="240" b="1">
                <a:solidFill>
                  <a:srgbClr val="0000FF"/>
                </a:solidFill>
                <a:latin typeface="黑体"/>
                <a:cs typeface="黑体"/>
              </a:rPr>
              <a:t>非确定的有限自动</a:t>
            </a:r>
            <a:r>
              <a:rPr dirty="0" baseline="1010" sz="4125" spc="232" b="1">
                <a:solidFill>
                  <a:srgbClr val="0000FF"/>
                </a:solidFill>
                <a:latin typeface="黑体"/>
                <a:cs typeface="黑体"/>
              </a:rPr>
              <a:t>机</a:t>
            </a:r>
            <a:r>
              <a:rPr dirty="0" baseline="1010" sz="4125" spc="240" b="1">
                <a:latin typeface="黑体"/>
                <a:cs typeface="黑体"/>
              </a:rPr>
              <a:t>”指，在当前状态下输入一 </a:t>
            </a:r>
            <a:r>
              <a:rPr dirty="0" sz="2750" spc="160" b="1">
                <a:latin typeface="黑体"/>
                <a:cs typeface="黑体"/>
              </a:rPr>
              <a:t>个符号，可能有</a:t>
            </a:r>
            <a:r>
              <a:rPr dirty="0" sz="2750" spc="160" b="1">
                <a:solidFill>
                  <a:srgbClr val="0000FF"/>
                </a:solidFill>
                <a:latin typeface="黑体"/>
                <a:cs typeface="黑体"/>
              </a:rPr>
              <a:t>两种以上</a:t>
            </a:r>
            <a:r>
              <a:rPr dirty="0" sz="2750" spc="160" b="1">
                <a:latin typeface="黑体"/>
                <a:cs typeface="黑体"/>
              </a:rPr>
              <a:t>可选择的后继状态，并且 非确定的有限自动机所对应的状态转换图可以有标 </a:t>
            </a:r>
            <a:r>
              <a:rPr dirty="0" sz="2750" spc="45" b="1">
                <a:latin typeface="黑体"/>
                <a:cs typeface="黑体"/>
              </a:rPr>
              <a:t>记为</a:t>
            </a:r>
            <a:r>
              <a:rPr dirty="0" sz="2750" spc="15" b="1" i="1">
                <a:latin typeface="Symbol"/>
                <a:cs typeface="Symbol"/>
              </a:rPr>
              <a:t></a:t>
            </a:r>
            <a:r>
              <a:rPr dirty="0" sz="2750" spc="45" b="1">
                <a:latin typeface="黑体"/>
                <a:cs typeface="黑体"/>
              </a:rPr>
              <a:t>的边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有限自动机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6075680" cy="206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75030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一、确定的有限自动机</a:t>
            </a:r>
            <a:r>
              <a:rPr dirty="0" sz="2750" spc="30" b="1">
                <a:latin typeface="黑体"/>
                <a:cs typeface="黑体"/>
              </a:rPr>
              <a:t>（</a:t>
            </a:r>
            <a:r>
              <a:rPr dirty="0" sz="2750" spc="30" b="1">
                <a:latin typeface="宋体"/>
                <a:cs typeface="宋体"/>
              </a:rPr>
              <a:t>DFA</a:t>
            </a:r>
            <a:r>
              <a:rPr dirty="0" sz="2750" spc="30" b="1">
                <a:latin typeface="黑体"/>
                <a:cs typeface="黑体"/>
              </a:rPr>
              <a:t>）  </a:t>
            </a:r>
            <a:r>
              <a:rPr dirty="0" sz="2750" spc="45" b="1">
                <a:latin typeface="黑体"/>
                <a:cs typeface="黑体"/>
              </a:rPr>
              <a:t>二、非确定的有限自动机（</a:t>
            </a:r>
            <a:r>
              <a:rPr dirty="0" sz="2750" spc="20" b="1">
                <a:latin typeface="宋体"/>
                <a:cs typeface="宋体"/>
              </a:rPr>
              <a:t>NFA</a:t>
            </a:r>
            <a:r>
              <a:rPr dirty="0" sz="2750" spc="35" b="1">
                <a:latin typeface="黑体"/>
                <a:cs typeface="黑体"/>
              </a:rPr>
              <a:t>）</a:t>
            </a:r>
            <a:endParaRPr sz="2750">
              <a:latin typeface="黑体"/>
              <a:cs typeface="黑体"/>
            </a:endParaRPr>
          </a:p>
          <a:p>
            <a:pPr marL="12700" marR="5080">
              <a:lnSpc>
                <a:spcPts val="4200"/>
              </a:lnSpc>
            </a:pPr>
            <a:r>
              <a:rPr dirty="0" sz="2750" spc="45" b="1">
                <a:latin typeface="黑体"/>
                <a:cs typeface="黑体"/>
              </a:rPr>
              <a:t>三、具有</a:t>
            </a:r>
            <a:r>
              <a:rPr dirty="0" sz="2750" spc="15" b="1" i="1">
                <a:latin typeface="Symbol"/>
                <a:cs typeface="Symbol"/>
              </a:rPr>
              <a:t></a:t>
            </a:r>
            <a:r>
              <a:rPr dirty="0" sz="2750" spc="15" b="1">
                <a:latin typeface="宋体"/>
                <a:cs typeface="宋体"/>
              </a:rPr>
              <a:t>-</a:t>
            </a:r>
            <a:r>
              <a:rPr dirty="0" sz="2750" spc="45" b="1">
                <a:latin typeface="黑体"/>
                <a:cs typeface="黑体"/>
              </a:rPr>
              <a:t>转移的非确定的有限自动机 四、</a:t>
            </a:r>
            <a:r>
              <a:rPr dirty="0" sz="2750" spc="20" b="1">
                <a:latin typeface="宋体"/>
                <a:cs typeface="宋体"/>
              </a:rPr>
              <a:t>DFA</a:t>
            </a:r>
            <a:r>
              <a:rPr dirty="0" sz="2750" spc="45" b="1">
                <a:latin typeface="黑体"/>
                <a:cs typeface="黑体"/>
              </a:rPr>
              <a:t>的化简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905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一、确定的有限自动机</a:t>
            </a:r>
            <a:r>
              <a:rPr dirty="0" sz="3900" spc="60">
                <a:solidFill>
                  <a:srgbClr val="FF3300"/>
                </a:solidFill>
                <a:latin typeface="黑体"/>
                <a:cs typeface="黑体"/>
              </a:rPr>
              <a:t>（</a:t>
            </a:r>
            <a:r>
              <a:rPr dirty="0" sz="3900" spc="60">
                <a:solidFill>
                  <a:srgbClr val="FF3300"/>
                </a:solidFill>
              </a:rPr>
              <a:t>DFA</a:t>
            </a:r>
            <a:r>
              <a:rPr dirty="0" sz="3900" spc="60">
                <a:solidFill>
                  <a:srgbClr val="FF3300"/>
                </a:solidFill>
                <a:latin typeface="黑体"/>
                <a:cs typeface="黑体"/>
              </a:rPr>
              <a:t>）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790" y="1805760"/>
            <a:ext cx="3987800" cy="125666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一张有限的方向图</a:t>
            </a:r>
            <a:endParaRPr baseline="1182" sz="3525">
              <a:latin typeface="黑体"/>
              <a:cs typeface="黑体"/>
            </a:endParaRPr>
          </a:p>
          <a:p>
            <a:pPr marL="298450" marR="5080" indent="-285750">
              <a:lnSpc>
                <a:spcPct val="101899"/>
              </a:lnSpc>
              <a:spcBef>
                <a:spcPts val="53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图中结点代表状态，用圆圈 </a:t>
            </a:r>
            <a:r>
              <a:rPr dirty="0" sz="2350" spc="50" b="1">
                <a:latin typeface="黑体"/>
                <a:cs typeface="黑体"/>
              </a:rPr>
              <a:t>表示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2790" y="3123572"/>
            <a:ext cx="3987800" cy="23495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298450" marR="5080" indent="-285750">
              <a:lnSpc>
                <a:spcPct val="100800"/>
              </a:lnSpc>
              <a:spcBef>
                <a:spcPts val="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只含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有限个状态</a:t>
            </a:r>
            <a:r>
              <a:rPr dirty="0" baseline="1182" sz="3525" spc="75" b="1">
                <a:latin typeface="黑体"/>
                <a:cs typeface="黑体"/>
              </a:rPr>
              <a:t>，有一个</a:t>
            </a:r>
            <a:r>
              <a:rPr dirty="0" baseline="1182" sz="3525" spc="44" b="1">
                <a:solidFill>
                  <a:srgbClr val="0000FF"/>
                </a:solidFill>
                <a:latin typeface="黑体"/>
                <a:cs typeface="黑体"/>
              </a:rPr>
              <a:t>初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始状态</a:t>
            </a:r>
            <a:r>
              <a:rPr dirty="0" sz="2350" spc="50" b="1">
                <a:latin typeface="黑体"/>
                <a:cs typeface="黑体"/>
              </a:rPr>
              <a:t>，可以有若干个</a:t>
            </a:r>
            <a:r>
              <a:rPr dirty="0" sz="2350" spc="45" b="1">
                <a:solidFill>
                  <a:srgbClr val="0000FF"/>
                </a:solidFill>
                <a:latin typeface="黑体"/>
                <a:cs typeface="黑体"/>
              </a:rPr>
              <a:t>终结 状态</a:t>
            </a:r>
            <a:r>
              <a:rPr dirty="0" sz="2350" spc="50" b="1">
                <a:latin typeface="黑体"/>
                <a:cs typeface="黑体"/>
              </a:rPr>
              <a:t>，终态用双圆圈表示。</a:t>
            </a:r>
            <a:endParaRPr sz="2350">
              <a:latin typeface="黑体"/>
              <a:cs typeface="黑体"/>
            </a:endParaRPr>
          </a:p>
          <a:p>
            <a:pPr algn="just" marL="298450" indent="-285750">
              <a:lnSpc>
                <a:spcPct val="100000"/>
              </a:lnSpc>
              <a:spcBef>
                <a:spcPts val="7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状态之间用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有向边</a:t>
            </a:r>
            <a:r>
              <a:rPr dirty="0" baseline="1182" sz="3525" spc="75" b="1">
                <a:latin typeface="黑体"/>
                <a:cs typeface="黑体"/>
              </a:rPr>
              <a:t>连接</a:t>
            </a:r>
            <a:endParaRPr baseline="1182" sz="3525">
              <a:latin typeface="黑体"/>
              <a:cs typeface="黑体"/>
            </a:endParaRPr>
          </a:p>
          <a:p>
            <a:pPr algn="just" marL="298450" marR="5080" indent="-285750">
              <a:lnSpc>
                <a:spcPct val="101899"/>
              </a:lnSpc>
              <a:spcBef>
                <a:spcPts val="51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边上的标记表示在射出结点 </a:t>
            </a:r>
            <a:r>
              <a:rPr dirty="0" sz="2350" spc="50" b="1">
                <a:latin typeface="黑体"/>
                <a:cs typeface="黑体"/>
              </a:rPr>
              <a:t>状态下可能出现的输入符号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89888" y="3305966"/>
            <a:ext cx="403225" cy="409575"/>
          </a:xfrm>
          <a:custGeom>
            <a:avLst/>
            <a:gdLst/>
            <a:ahLst/>
            <a:cxnLst/>
            <a:rect l="l" t="t" r="r" b="b"/>
            <a:pathLst>
              <a:path w="403225" h="409575">
                <a:moveTo>
                  <a:pt x="0" y="205971"/>
                </a:moveTo>
                <a:lnTo>
                  <a:pt x="5354" y="252203"/>
                </a:lnTo>
                <a:lnTo>
                  <a:pt x="20597" y="294844"/>
                </a:lnTo>
                <a:lnTo>
                  <a:pt x="44502" y="332611"/>
                </a:lnTo>
                <a:lnTo>
                  <a:pt x="75842" y="364219"/>
                </a:lnTo>
                <a:lnTo>
                  <a:pt x="113388" y="388385"/>
                </a:lnTo>
                <a:lnTo>
                  <a:pt x="155912" y="403826"/>
                </a:lnTo>
                <a:lnTo>
                  <a:pt x="202188" y="409259"/>
                </a:lnTo>
                <a:lnTo>
                  <a:pt x="247792" y="403826"/>
                </a:lnTo>
                <a:lnTo>
                  <a:pt x="289845" y="388385"/>
                </a:lnTo>
                <a:lnTo>
                  <a:pt x="327085" y="364219"/>
                </a:lnTo>
                <a:lnTo>
                  <a:pt x="358247" y="332611"/>
                </a:lnTo>
                <a:lnTo>
                  <a:pt x="382071" y="294844"/>
                </a:lnTo>
                <a:lnTo>
                  <a:pt x="397291" y="252203"/>
                </a:lnTo>
                <a:lnTo>
                  <a:pt x="402645" y="205971"/>
                </a:lnTo>
                <a:lnTo>
                  <a:pt x="397291" y="158745"/>
                </a:lnTo>
                <a:lnTo>
                  <a:pt x="382071" y="115392"/>
                </a:lnTo>
                <a:lnTo>
                  <a:pt x="358247" y="77148"/>
                </a:lnTo>
                <a:lnTo>
                  <a:pt x="327085" y="45251"/>
                </a:lnTo>
                <a:lnTo>
                  <a:pt x="289845" y="20935"/>
                </a:lnTo>
                <a:lnTo>
                  <a:pt x="247792" y="5440"/>
                </a:lnTo>
                <a:lnTo>
                  <a:pt x="202188" y="0"/>
                </a:lnTo>
                <a:lnTo>
                  <a:pt x="155912" y="5440"/>
                </a:lnTo>
                <a:lnTo>
                  <a:pt x="113388" y="20935"/>
                </a:lnTo>
                <a:lnTo>
                  <a:pt x="75842" y="45251"/>
                </a:lnTo>
                <a:lnTo>
                  <a:pt x="44502" y="77148"/>
                </a:lnTo>
                <a:lnTo>
                  <a:pt x="20597" y="115392"/>
                </a:lnTo>
                <a:lnTo>
                  <a:pt x="5354" y="158745"/>
                </a:lnTo>
                <a:lnTo>
                  <a:pt x="0" y="205971"/>
                </a:lnTo>
              </a:path>
            </a:pathLst>
          </a:custGeom>
          <a:ln w="3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29140" y="3361921"/>
            <a:ext cx="1631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2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4476" y="3301248"/>
            <a:ext cx="402590" cy="409575"/>
          </a:xfrm>
          <a:custGeom>
            <a:avLst/>
            <a:gdLst/>
            <a:ahLst/>
            <a:cxnLst/>
            <a:rect l="l" t="t" r="r" b="b"/>
            <a:pathLst>
              <a:path w="402589" h="409575">
                <a:moveTo>
                  <a:pt x="63901" y="352009"/>
                </a:moveTo>
                <a:lnTo>
                  <a:pt x="75966" y="364176"/>
                </a:lnTo>
                <a:lnTo>
                  <a:pt x="113620" y="388375"/>
                </a:lnTo>
                <a:lnTo>
                  <a:pt x="156304" y="403826"/>
                </a:lnTo>
                <a:lnTo>
                  <a:pt x="202797" y="409259"/>
                </a:lnTo>
                <a:lnTo>
                  <a:pt x="248363" y="403826"/>
                </a:lnTo>
                <a:lnTo>
                  <a:pt x="290319" y="388375"/>
                </a:lnTo>
                <a:lnTo>
                  <a:pt x="327425" y="364176"/>
                </a:lnTo>
                <a:lnTo>
                  <a:pt x="358443" y="332501"/>
                </a:lnTo>
                <a:lnTo>
                  <a:pt x="382133" y="294619"/>
                </a:lnTo>
                <a:lnTo>
                  <a:pt x="397255" y="251802"/>
                </a:lnTo>
                <a:lnTo>
                  <a:pt x="402571" y="205320"/>
                </a:lnTo>
                <a:lnTo>
                  <a:pt x="397255" y="158335"/>
                </a:lnTo>
                <a:lnTo>
                  <a:pt x="382133" y="115155"/>
                </a:lnTo>
                <a:lnTo>
                  <a:pt x="358443" y="77027"/>
                </a:lnTo>
                <a:lnTo>
                  <a:pt x="327425" y="45199"/>
                </a:lnTo>
                <a:lnTo>
                  <a:pt x="290319" y="20920"/>
                </a:lnTo>
                <a:lnTo>
                  <a:pt x="248363" y="5438"/>
                </a:lnTo>
                <a:lnTo>
                  <a:pt x="202797" y="0"/>
                </a:lnTo>
                <a:lnTo>
                  <a:pt x="156304" y="5438"/>
                </a:lnTo>
                <a:lnTo>
                  <a:pt x="113620" y="20920"/>
                </a:lnTo>
                <a:lnTo>
                  <a:pt x="75966" y="45199"/>
                </a:lnTo>
                <a:lnTo>
                  <a:pt x="44558" y="77027"/>
                </a:lnTo>
                <a:lnTo>
                  <a:pt x="20615" y="115155"/>
                </a:lnTo>
                <a:lnTo>
                  <a:pt x="5357" y="158335"/>
                </a:lnTo>
                <a:lnTo>
                  <a:pt x="0" y="205320"/>
                </a:lnTo>
                <a:lnTo>
                  <a:pt x="5357" y="251802"/>
                </a:lnTo>
                <a:lnTo>
                  <a:pt x="20616" y="294619"/>
                </a:lnTo>
                <a:lnTo>
                  <a:pt x="44558" y="332501"/>
                </a:lnTo>
                <a:lnTo>
                  <a:pt x="63901" y="352009"/>
                </a:lnTo>
              </a:path>
            </a:pathLst>
          </a:custGeom>
          <a:ln w="357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3728" y="3357203"/>
            <a:ext cx="1403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7298" y="3301248"/>
            <a:ext cx="387985" cy="409575"/>
          </a:xfrm>
          <a:custGeom>
            <a:avLst/>
            <a:gdLst/>
            <a:ahLst/>
            <a:cxnLst/>
            <a:rect l="l" t="t" r="r" b="b"/>
            <a:pathLst>
              <a:path w="387985" h="409575">
                <a:moveTo>
                  <a:pt x="13772" y="134475"/>
                </a:moveTo>
                <a:lnTo>
                  <a:pt x="5357" y="158335"/>
                </a:lnTo>
                <a:lnTo>
                  <a:pt x="0" y="205320"/>
                </a:lnTo>
                <a:lnTo>
                  <a:pt x="5357" y="251802"/>
                </a:lnTo>
                <a:lnTo>
                  <a:pt x="20586" y="294619"/>
                </a:lnTo>
                <a:lnTo>
                  <a:pt x="44420" y="332501"/>
                </a:lnTo>
                <a:lnTo>
                  <a:pt x="67900" y="356361"/>
                </a:lnTo>
                <a:lnTo>
                  <a:pt x="75590" y="364176"/>
                </a:lnTo>
                <a:lnTo>
                  <a:pt x="112831" y="388375"/>
                </a:lnTo>
                <a:lnTo>
                  <a:pt x="154876" y="403826"/>
                </a:lnTo>
                <a:lnTo>
                  <a:pt x="200456" y="409259"/>
                </a:lnTo>
                <a:lnTo>
                  <a:pt x="246899" y="403826"/>
                </a:lnTo>
                <a:lnTo>
                  <a:pt x="289486" y="388375"/>
                </a:lnTo>
                <a:lnTo>
                  <a:pt x="327018" y="364176"/>
                </a:lnTo>
                <a:lnTo>
                  <a:pt x="337647" y="353412"/>
                </a:lnTo>
                <a:lnTo>
                  <a:pt x="358296" y="332501"/>
                </a:lnTo>
                <a:lnTo>
                  <a:pt x="382121" y="294619"/>
                </a:lnTo>
                <a:lnTo>
                  <a:pt x="387501" y="279440"/>
                </a:lnTo>
                <a:lnTo>
                  <a:pt x="387501" y="130462"/>
                </a:lnTo>
                <a:lnTo>
                  <a:pt x="358296" y="77027"/>
                </a:lnTo>
                <a:lnTo>
                  <a:pt x="327018" y="45199"/>
                </a:lnTo>
                <a:lnTo>
                  <a:pt x="289486" y="20920"/>
                </a:lnTo>
                <a:lnTo>
                  <a:pt x="246899" y="5438"/>
                </a:lnTo>
                <a:lnTo>
                  <a:pt x="200456" y="0"/>
                </a:lnTo>
                <a:lnTo>
                  <a:pt x="154876" y="5438"/>
                </a:lnTo>
                <a:lnTo>
                  <a:pt x="112831" y="20920"/>
                </a:lnTo>
                <a:lnTo>
                  <a:pt x="75590" y="45199"/>
                </a:lnTo>
                <a:lnTo>
                  <a:pt x="44420" y="77027"/>
                </a:lnTo>
                <a:lnTo>
                  <a:pt x="20586" y="115155"/>
                </a:lnTo>
                <a:lnTo>
                  <a:pt x="13772" y="134475"/>
                </a:lnTo>
              </a:path>
            </a:pathLst>
          </a:custGeom>
          <a:ln w="356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3341" y="3608128"/>
            <a:ext cx="219882" cy="6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83784" y="3338939"/>
            <a:ext cx="288290" cy="83185"/>
          </a:xfrm>
          <a:custGeom>
            <a:avLst/>
            <a:gdLst/>
            <a:ahLst/>
            <a:cxnLst/>
            <a:rect l="l" t="t" r="r" b="b"/>
            <a:pathLst>
              <a:path w="288289" h="83185">
                <a:moveTo>
                  <a:pt x="287940" y="83182"/>
                </a:moveTo>
                <a:lnTo>
                  <a:pt x="262001" y="49232"/>
                </a:lnTo>
                <a:lnTo>
                  <a:pt x="228338" y="22966"/>
                </a:lnTo>
                <a:lnTo>
                  <a:pt x="188484" y="6012"/>
                </a:lnTo>
                <a:lnTo>
                  <a:pt x="143970" y="0"/>
                </a:lnTo>
                <a:lnTo>
                  <a:pt x="99456" y="6012"/>
                </a:lnTo>
                <a:lnTo>
                  <a:pt x="59602" y="22966"/>
                </a:lnTo>
                <a:lnTo>
                  <a:pt x="25939" y="49232"/>
                </a:lnTo>
                <a:lnTo>
                  <a:pt x="0" y="83183"/>
                </a:lnTo>
              </a:path>
            </a:pathLst>
          </a:custGeom>
          <a:ln w="374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66526" y="3357203"/>
            <a:ext cx="946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6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83840" y="2382429"/>
            <a:ext cx="400685" cy="410209"/>
          </a:xfrm>
          <a:custGeom>
            <a:avLst/>
            <a:gdLst/>
            <a:ahLst/>
            <a:cxnLst/>
            <a:rect l="l" t="t" r="r" b="b"/>
            <a:pathLst>
              <a:path w="400685" h="410210">
                <a:moveTo>
                  <a:pt x="0" y="205971"/>
                </a:moveTo>
                <a:lnTo>
                  <a:pt x="5314" y="252241"/>
                </a:lnTo>
                <a:lnTo>
                  <a:pt x="20434" y="294979"/>
                </a:lnTo>
                <a:lnTo>
                  <a:pt x="24347" y="301239"/>
                </a:lnTo>
                <a:lnTo>
                  <a:pt x="75136" y="364630"/>
                </a:lnTo>
                <a:lnTo>
                  <a:pt x="112242" y="388928"/>
                </a:lnTo>
                <a:lnTo>
                  <a:pt x="154200" y="404466"/>
                </a:lnTo>
                <a:lnTo>
                  <a:pt x="199774" y="409936"/>
                </a:lnTo>
                <a:lnTo>
                  <a:pt x="245374" y="404466"/>
                </a:lnTo>
                <a:lnTo>
                  <a:pt x="287416" y="388928"/>
                </a:lnTo>
                <a:lnTo>
                  <a:pt x="324642" y="364630"/>
                </a:lnTo>
                <a:lnTo>
                  <a:pt x="355789" y="332877"/>
                </a:lnTo>
                <a:lnTo>
                  <a:pt x="379598" y="294979"/>
                </a:lnTo>
                <a:lnTo>
                  <a:pt x="394807" y="252241"/>
                </a:lnTo>
                <a:lnTo>
                  <a:pt x="400157" y="205971"/>
                </a:lnTo>
                <a:lnTo>
                  <a:pt x="394807" y="158745"/>
                </a:lnTo>
                <a:lnTo>
                  <a:pt x="379598" y="115392"/>
                </a:lnTo>
                <a:lnTo>
                  <a:pt x="355789" y="77148"/>
                </a:lnTo>
                <a:lnTo>
                  <a:pt x="324641" y="45251"/>
                </a:lnTo>
                <a:lnTo>
                  <a:pt x="287416" y="20935"/>
                </a:lnTo>
                <a:lnTo>
                  <a:pt x="245373" y="5440"/>
                </a:lnTo>
                <a:lnTo>
                  <a:pt x="199774" y="0"/>
                </a:lnTo>
                <a:lnTo>
                  <a:pt x="154200" y="5440"/>
                </a:lnTo>
                <a:lnTo>
                  <a:pt x="112241" y="20935"/>
                </a:lnTo>
                <a:lnTo>
                  <a:pt x="75135" y="45251"/>
                </a:lnTo>
                <a:lnTo>
                  <a:pt x="44120" y="77148"/>
                </a:lnTo>
                <a:lnTo>
                  <a:pt x="20434" y="115392"/>
                </a:lnTo>
                <a:lnTo>
                  <a:pt x="5314" y="158745"/>
                </a:lnTo>
                <a:lnTo>
                  <a:pt x="0" y="205971"/>
                </a:lnTo>
              </a:path>
            </a:pathLst>
          </a:custGeom>
          <a:ln w="357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22482" y="2438383"/>
            <a:ext cx="17462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3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3840" y="4214699"/>
            <a:ext cx="400685" cy="409575"/>
          </a:xfrm>
          <a:custGeom>
            <a:avLst/>
            <a:gdLst/>
            <a:ahLst/>
            <a:cxnLst/>
            <a:rect l="l" t="t" r="r" b="b"/>
            <a:pathLst>
              <a:path w="400685" h="409575">
                <a:moveTo>
                  <a:pt x="0" y="203287"/>
                </a:moveTo>
                <a:lnTo>
                  <a:pt x="5314" y="250517"/>
                </a:lnTo>
                <a:lnTo>
                  <a:pt x="20434" y="293873"/>
                </a:lnTo>
                <a:lnTo>
                  <a:pt x="44120" y="332118"/>
                </a:lnTo>
                <a:lnTo>
                  <a:pt x="64869" y="353458"/>
                </a:lnTo>
                <a:lnTo>
                  <a:pt x="75136" y="364016"/>
                </a:lnTo>
                <a:lnTo>
                  <a:pt x="112242" y="388331"/>
                </a:lnTo>
                <a:lnTo>
                  <a:pt x="154200" y="403827"/>
                </a:lnTo>
                <a:lnTo>
                  <a:pt x="199774" y="409267"/>
                </a:lnTo>
                <a:lnTo>
                  <a:pt x="245373" y="403827"/>
                </a:lnTo>
                <a:lnTo>
                  <a:pt x="287416" y="388331"/>
                </a:lnTo>
                <a:lnTo>
                  <a:pt x="324641" y="364016"/>
                </a:lnTo>
                <a:lnTo>
                  <a:pt x="355789" y="332118"/>
                </a:lnTo>
                <a:lnTo>
                  <a:pt x="379598" y="293873"/>
                </a:lnTo>
                <a:lnTo>
                  <a:pt x="394807" y="250517"/>
                </a:lnTo>
                <a:lnTo>
                  <a:pt x="399441" y="209608"/>
                </a:lnTo>
                <a:lnTo>
                  <a:pt x="400157" y="203287"/>
                </a:lnTo>
                <a:lnTo>
                  <a:pt x="394807" y="157055"/>
                </a:lnTo>
                <a:lnTo>
                  <a:pt x="379598" y="114414"/>
                </a:lnTo>
                <a:lnTo>
                  <a:pt x="355789" y="76647"/>
                </a:lnTo>
                <a:lnTo>
                  <a:pt x="324642" y="45039"/>
                </a:lnTo>
                <a:lnTo>
                  <a:pt x="304351" y="31867"/>
                </a:lnTo>
                <a:lnTo>
                  <a:pt x="304351" y="31867"/>
                </a:lnTo>
                <a:lnTo>
                  <a:pt x="199774" y="0"/>
                </a:lnTo>
                <a:lnTo>
                  <a:pt x="154200" y="5432"/>
                </a:lnTo>
                <a:lnTo>
                  <a:pt x="112242" y="20873"/>
                </a:lnTo>
                <a:lnTo>
                  <a:pt x="75136" y="45039"/>
                </a:lnTo>
                <a:lnTo>
                  <a:pt x="44120" y="76647"/>
                </a:lnTo>
                <a:lnTo>
                  <a:pt x="20434" y="114414"/>
                </a:lnTo>
                <a:lnTo>
                  <a:pt x="5314" y="157055"/>
                </a:lnTo>
                <a:lnTo>
                  <a:pt x="0" y="203287"/>
                </a:lnTo>
              </a:path>
            </a:pathLst>
          </a:custGeom>
          <a:ln w="35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22482" y="4270661"/>
            <a:ext cx="1631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2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6263" y="3504536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007" y="0"/>
                </a:lnTo>
              </a:path>
            </a:pathLst>
          </a:custGeom>
          <a:ln w="18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38568" y="3443281"/>
            <a:ext cx="126364" cy="122555"/>
          </a:xfrm>
          <a:custGeom>
            <a:avLst/>
            <a:gdLst/>
            <a:ahLst/>
            <a:cxnLst/>
            <a:rect l="l" t="t" r="r" b="b"/>
            <a:pathLst>
              <a:path w="126365" h="122554">
                <a:moveTo>
                  <a:pt x="0" y="0"/>
                </a:moveTo>
                <a:lnTo>
                  <a:pt x="18752" y="61254"/>
                </a:lnTo>
                <a:lnTo>
                  <a:pt x="0" y="122509"/>
                </a:lnTo>
                <a:lnTo>
                  <a:pt x="125907" y="61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5686" y="3186240"/>
            <a:ext cx="45847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70"/>
              </a:lnSpc>
            </a:pPr>
            <a:r>
              <a:rPr dirty="0" sz="1800" spc="-30">
                <a:latin typeface="Times New Roman"/>
                <a:cs typeface="Times New Roman"/>
              </a:rPr>
              <a:t>¿ª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-220">
                <a:latin typeface="Times New Roman"/>
                <a:cs typeface="Times New Roman"/>
              </a:rPr>
              <a:t>Ê¼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18616" y="2770836"/>
            <a:ext cx="746125" cy="606425"/>
          </a:xfrm>
          <a:custGeom>
            <a:avLst/>
            <a:gdLst/>
            <a:ahLst/>
            <a:cxnLst/>
            <a:rect l="l" t="t" r="r" b="b"/>
            <a:pathLst>
              <a:path w="746125" h="606425">
                <a:moveTo>
                  <a:pt x="0" y="605821"/>
                </a:moveTo>
                <a:lnTo>
                  <a:pt x="745836" y="0"/>
                </a:lnTo>
              </a:path>
            </a:pathLst>
          </a:custGeom>
          <a:ln w="18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5730" y="2709553"/>
            <a:ext cx="135255" cy="132080"/>
          </a:xfrm>
          <a:custGeom>
            <a:avLst/>
            <a:gdLst/>
            <a:ahLst/>
            <a:cxnLst/>
            <a:rect l="l" t="t" r="r" b="b"/>
            <a:pathLst>
              <a:path w="135255" h="132080">
                <a:moveTo>
                  <a:pt x="135003" y="0"/>
                </a:moveTo>
                <a:lnTo>
                  <a:pt x="0" y="32999"/>
                </a:lnTo>
                <a:lnTo>
                  <a:pt x="48431" y="70690"/>
                </a:lnTo>
                <a:lnTo>
                  <a:pt x="65380" y="131945"/>
                </a:lnTo>
                <a:lnTo>
                  <a:pt x="135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44051" y="3674850"/>
            <a:ext cx="672465" cy="613410"/>
          </a:xfrm>
          <a:custGeom>
            <a:avLst/>
            <a:gdLst/>
            <a:ahLst/>
            <a:cxnLst/>
            <a:rect l="l" t="t" r="r" b="b"/>
            <a:pathLst>
              <a:path w="672464" h="613410">
                <a:moveTo>
                  <a:pt x="0" y="0"/>
                </a:moveTo>
                <a:lnTo>
                  <a:pt x="671969" y="613224"/>
                </a:lnTo>
              </a:path>
            </a:pathLst>
          </a:custGeom>
          <a:ln w="17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7298" y="4219417"/>
            <a:ext cx="132715" cy="137795"/>
          </a:xfrm>
          <a:custGeom>
            <a:avLst/>
            <a:gdLst/>
            <a:ahLst/>
            <a:cxnLst/>
            <a:rect l="l" t="t" r="r" b="b"/>
            <a:pathLst>
              <a:path w="132714" h="137795">
                <a:moveTo>
                  <a:pt x="69623" y="0"/>
                </a:moveTo>
                <a:lnTo>
                  <a:pt x="50260" y="61254"/>
                </a:lnTo>
                <a:lnTo>
                  <a:pt x="0" y="94227"/>
                </a:lnTo>
                <a:lnTo>
                  <a:pt x="132589" y="137314"/>
                </a:lnTo>
                <a:lnTo>
                  <a:pt x="6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92076" y="2836809"/>
            <a:ext cx="0" cy="367030"/>
          </a:xfrm>
          <a:custGeom>
            <a:avLst/>
            <a:gdLst/>
            <a:ahLst/>
            <a:cxnLst/>
            <a:rect l="l" t="t" r="r" b="b"/>
            <a:pathLst>
              <a:path w="0" h="367030">
                <a:moveTo>
                  <a:pt x="0" y="0"/>
                </a:moveTo>
                <a:lnTo>
                  <a:pt x="0" y="366849"/>
                </a:lnTo>
              </a:path>
            </a:pathLst>
          </a:custGeom>
          <a:ln w="169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37596" y="3163934"/>
            <a:ext cx="109569" cy="14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92076" y="3838413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4"/>
                </a:lnTo>
              </a:path>
            </a:pathLst>
          </a:custGeom>
          <a:ln w="169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37596" y="3731386"/>
            <a:ext cx="109569" cy="142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06921" y="3504536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4" h="0">
                <a:moveTo>
                  <a:pt x="0" y="0"/>
                </a:moveTo>
                <a:lnTo>
                  <a:pt x="630390" y="0"/>
                </a:lnTo>
              </a:path>
            </a:pathLst>
          </a:custGeom>
          <a:ln w="18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01464" y="3443281"/>
            <a:ext cx="126364" cy="122555"/>
          </a:xfrm>
          <a:custGeom>
            <a:avLst/>
            <a:gdLst/>
            <a:ahLst/>
            <a:cxnLst/>
            <a:rect l="l" t="t" r="r" b="b"/>
            <a:pathLst>
              <a:path w="126364" h="122554">
                <a:moveTo>
                  <a:pt x="0" y="0"/>
                </a:moveTo>
                <a:lnTo>
                  <a:pt x="18776" y="61254"/>
                </a:lnTo>
                <a:lnTo>
                  <a:pt x="0" y="122509"/>
                </a:lnTo>
                <a:lnTo>
                  <a:pt x="125834" y="61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81559" y="2709554"/>
            <a:ext cx="769620" cy="567690"/>
          </a:xfrm>
          <a:custGeom>
            <a:avLst/>
            <a:gdLst/>
            <a:ahLst/>
            <a:cxnLst/>
            <a:rect l="l" t="t" r="r" b="b"/>
            <a:pathLst>
              <a:path w="769620" h="567689">
                <a:moveTo>
                  <a:pt x="0" y="0"/>
                </a:moveTo>
                <a:lnTo>
                  <a:pt x="769393" y="567479"/>
                </a:lnTo>
              </a:path>
            </a:pathLst>
          </a:custGeom>
          <a:ln w="181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94132" y="3203658"/>
            <a:ext cx="135255" cy="130810"/>
          </a:xfrm>
          <a:custGeom>
            <a:avLst/>
            <a:gdLst/>
            <a:ahLst/>
            <a:cxnLst/>
            <a:rect l="l" t="t" r="r" b="b"/>
            <a:pathLst>
              <a:path w="135254" h="130810">
                <a:moveTo>
                  <a:pt x="58771" y="0"/>
                </a:moveTo>
                <a:lnTo>
                  <a:pt x="44140" y="63939"/>
                </a:lnTo>
                <a:lnTo>
                  <a:pt x="0" y="104313"/>
                </a:lnTo>
                <a:lnTo>
                  <a:pt x="134857" y="130590"/>
                </a:lnTo>
                <a:lnTo>
                  <a:pt x="58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06921" y="3726669"/>
            <a:ext cx="697865" cy="644525"/>
          </a:xfrm>
          <a:custGeom>
            <a:avLst/>
            <a:gdLst/>
            <a:ahLst/>
            <a:cxnLst/>
            <a:rect l="l" t="t" r="r" b="b"/>
            <a:pathLst>
              <a:path w="697864" h="644525">
                <a:moveTo>
                  <a:pt x="0" y="644190"/>
                </a:moveTo>
                <a:lnTo>
                  <a:pt x="697453" y="0"/>
                </a:lnTo>
              </a:path>
            </a:pathLst>
          </a:custGeom>
          <a:ln w="179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45603" y="3660696"/>
            <a:ext cx="132715" cy="137795"/>
          </a:xfrm>
          <a:custGeom>
            <a:avLst/>
            <a:gdLst/>
            <a:ahLst/>
            <a:cxnLst/>
            <a:rect l="l" t="t" r="r" b="b"/>
            <a:pathLst>
              <a:path w="132714" h="137795">
                <a:moveTo>
                  <a:pt x="132662" y="0"/>
                </a:moveTo>
                <a:lnTo>
                  <a:pt x="0" y="42409"/>
                </a:lnTo>
                <a:lnTo>
                  <a:pt x="50236" y="75408"/>
                </a:lnTo>
                <a:lnTo>
                  <a:pt x="69745" y="137341"/>
                </a:lnTo>
                <a:lnTo>
                  <a:pt x="132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983304" y="2836199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9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0598" y="3830428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9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73919" y="2736576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9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0270" y="4043152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9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4811" y="2864481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9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7517" y="3830428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9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70063" y="3190956"/>
            <a:ext cx="28765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10">
                <a:latin typeface="Times New Roman"/>
                <a:cs typeface="Times New Roman"/>
              </a:rPr>
              <a:t>1</a:t>
            </a:r>
            <a:r>
              <a:rPr dirty="0" sz="1800" spc="-70">
                <a:latin typeface="Times New Roman"/>
                <a:cs typeface="Times New Roman"/>
              </a:rPr>
              <a:t>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940" y="1272400"/>
            <a:ext cx="21545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状态转换图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5151" y="3112033"/>
            <a:ext cx="595630" cy="339090"/>
          </a:xfrm>
          <a:custGeom>
            <a:avLst/>
            <a:gdLst/>
            <a:ahLst/>
            <a:cxnLst/>
            <a:rect l="l" t="t" r="r" b="b"/>
            <a:pathLst>
              <a:path w="595630" h="339089">
                <a:moveTo>
                  <a:pt x="0" y="0"/>
                </a:moveTo>
                <a:lnTo>
                  <a:pt x="595035" y="0"/>
                </a:lnTo>
                <a:lnTo>
                  <a:pt x="595035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23891" y="313385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宋体"/>
                <a:cs typeface="宋体"/>
              </a:rPr>
              <a:t>开始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3466"/>
            <a:ext cx="532955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利用状态转换图，识别符号串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9533" y="5076028"/>
            <a:ext cx="394335" cy="409575"/>
          </a:xfrm>
          <a:custGeom>
            <a:avLst/>
            <a:gdLst/>
            <a:ahLst/>
            <a:cxnLst/>
            <a:rect l="l" t="t" r="r" b="b"/>
            <a:pathLst>
              <a:path w="394334" h="409575">
                <a:moveTo>
                  <a:pt x="0" y="205971"/>
                </a:moveTo>
                <a:lnTo>
                  <a:pt x="5240" y="252204"/>
                </a:lnTo>
                <a:lnTo>
                  <a:pt x="20159" y="294845"/>
                </a:lnTo>
                <a:lnTo>
                  <a:pt x="43556" y="332611"/>
                </a:lnTo>
                <a:lnTo>
                  <a:pt x="74228" y="364219"/>
                </a:lnTo>
                <a:lnTo>
                  <a:pt x="110975" y="388385"/>
                </a:lnTo>
                <a:lnTo>
                  <a:pt x="152595" y="403826"/>
                </a:lnTo>
                <a:lnTo>
                  <a:pt x="197886" y="409259"/>
                </a:lnTo>
                <a:lnTo>
                  <a:pt x="242519" y="403826"/>
                </a:lnTo>
                <a:lnTo>
                  <a:pt x="283678" y="388385"/>
                </a:lnTo>
                <a:lnTo>
                  <a:pt x="320125" y="364219"/>
                </a:lnTo>
                <a:lnTo>
                  <a:pt x="350625" y="332611"/>
                </a:lnTo>
                <a:lnTo>
                  <a:pt x="373941" y="294845"/>
                </a:lnTo>
                <a:lnTo>
                  <a:pt x="388837" y="252204"/>
                </a:lnTo>
                <a:lnTo>
                  <a:pt x="394078" y="205972"/>
                </a:lnTo>
                <a:lnTo>
                  <a:pt x="388837" y="158745"/>
                </a:lnTo>
                <a:lnTo>
                  <a:pt x="373941" y="115392"/>
                </a:lnTo>
                <a:lnTo>
                  <a:pt x="350625" y="77148"/>
                </a:lnTo>
                <a:lnTo>
                  <a:pt x="320125" y="45250"/>
                </a:lnTo>
                <a:lnTo>
                  <a:pt x="304247" y="34657"/>
                </a:lnTo>
                <a:lnTo>
                  <a:pt x="283678" y="20935"/>
                </a:lnTo>
                <a:lnTo>
                  <a:pt x="242519" y="5440"/>
                </a:lnTo>
                <a:lnTo>
                  <a:pt x="197886" y="0"/>
                </a:lnTo>
                <a:lnTo>
                  <a:pt x="152595" y="5440"/>
                </a:lnTo>
                <a:lnTo>
                  <a:pt x="110975" y="20935"/>
                </a:lnTo>
                <a:lnTo>
                  <a:pt x="74228" y="45251"/>
                </a:lnTo>
                <a:lnTo>
                  <a:pt x="43556" y="77148"/>
                </a:lnTo>
                <a:lnTo>
                  <a:pt x="20159" y="115392"/>
                </a:lnTo>
                <a:lnTo>
                  <a:pt x="5240" y="158745"/>
                </a:lnTo>
                <a:lnTo>
                  <a:pt x="0" y="205971"/>
                </a:lnTo>
              </a:path>
            </a:pathLst>
          </a:custGeom>
          <a:ln w="35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25552" y="5131983"/>
            <a:ext cx="16065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4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8066" y="5071310"/>
            <a:ext cx="394335" cy="409575"/>
          </a:xfrm>
          <a:custGeom>
            <a:avLst/>
            <a:gdLst/>
            <a:ahLst/>
            <a:cxnLst/>
            <a:rect l="l" t="t" r="r" b="b"/>
            <a:pathLst>
              <a:path w="394335" h="409575">
                <a:moveTo>
                  <a:pt x="0" y="205321"/>
                </a:moveTo>
                <a:lnTo>
                  <a:pt x="5243" y="251802"/>
                </a:lnTo>
                <a:lnTo>
                  <a:pt x="20177" y="294619"/>
                </a:lnTo>
                <a:lnTo>
                  <a:pt x="43610" y="332501"/>
                </a:lnTo>
                <a:lnTo>
                  <a:pt x="74350" y="364176"/>
                </a:lnTo>
                <a:lnTo>
                  <a:pt x="111203" y="388375"/>
                </a:lnTo>
                <a:lnTo>
                  <a:pt x="152978" y="403826"/>
                </a:lnTo>
                <a:lnTo>
                  <a:pt x="198483" y="409259"/>
                </a:lnTo>
                <a:lnTo>
                  <a:pt x="243079" y="403826"/>
                </a:lnTo>
                <a:lnTo>
                  <a:pt x="284142" y="388375"/>
                </a:lnTo>
                <a:lnTo>
                  <a:pt x="320459" y="364176"/>
                </a:lnTo>
                <a:lnTo>
                  <a:pt x="350817" y="332501"/>
                </a:lnTo>
                <a:lnTo>
                  <a:pt x="374002" y="294619"/>
                </a:lnTo>
                <a:lnTo>
                  <a:pt x="388803" y="251802"/>
                </a:lnTo>
                <a:lnTo>
                  <a:pt x="394006" y="205321"/>
                </a:lnTo>
                <a:lnTo>
                  <a:pt x="388803" y="158335"/>
                </a:lnTo>
                <a:lnTo>
                  <a:pt x="374002" y="115155"/>
                </a:lnTo>
                <a:lnTo>
                  <a:pt x="350817" y="77027"/>
                </a:lnTo>
                <a:lnTo>
                  <a:pt x="320459" y="45199"/>
                </a:lnTo>
                <a:lnTo>
                  <a:pt x="284142" y="20920"/>
                </a:lnTo>
                <a:lnTo>
                  <a:pt x="243079" y="5438"/>
                </a:lnTo>
                <a:lnTo>
                  <a:pt x="198483" y="0"/>
                </a:lnTo>
                <a:lnTo>
                  <a:pt x="152978" y="5438"/>
                </a:lnTo>
                <a:lnTo>
                  <a:pt x="111203" y="20920"/>
                </a:lnTo>
                <a:lnTo>
                  <a:pt x="74350" y="45199"/>
                </a:lnTo>
                <a:lnTo>
                  <a:pt x="43610" y="77027"/>
                </a:lnTo>
                <a:lnTo>
                  <a:pt x="20177" y="115155"/>
                </a:lnTo>
                <a:lnTo>
                  <a:pt x="5243" y="158335"/>
                </a:lnTo>
                <a:lnTo>
                  <a:pt x="0" y="205321"/>
                </a:lnTo>
              </a:path>
            </a:pathLst>
          </a:custGeom>
          <a:ln w="353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24085" y="5127265"/>
            <a:ext cx="1377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2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02744" y="5071310"/>
            <a:ext cx="379730" cy="409575"/>
          </a:xfrm>
          <a:custGeom>
            <a:avLst/>
            <a:gdLst/>
            <a:ahLst/>
            <a:cxnLst/>
            <a:rect l="l" t="t" r="r" b="b"/>
            <a:pathLst>
              <a:path w="379729" h="409575">
                <a:moveTo>
                  <a:pt x="25792" y="105930"/>
                </a:moveTo>
                <a:lnTo>
                  <a:pt x="20148" y="115155"/>
                </a:lnTo>
                <a:lnTo>
                  <a:pt x="5243" y="158335"/>
                </a:lnTo>
                <a:lnTo>
                  <a:pt x="0" y="205320"/>
                </a:lnTo>
                <a:lnTo>
                  <a:pt x="5243" y="251802"/>
                </a:lnTo>
                <a:lnTo>
                  <a:pt x="20148" y="294619"/>
                </a:lnTo>
                <a:lnTo>
                  <a:pt x="39922" y="326732"/>
                </a:lnTo>
                <a:lnTo>
                  <a:pt x="73982" y="364176"/>
                </a:lnTo>
                <a:lnTo>
                  <a:pt x="110430" y="388375"/>
                </a:lnTo>
                <a:lnTo>
                  <a:pt x="151580" y="403826"/>
                </a:lnTo>
                <a:lnTo>
                  <a:pt x="196191" y="409259"/>
                </a:lnTo>
                <a:lnTo>
                  <a:pt x="241646" y="403826"/>
                </a:lnTo>
                <a:lnTo>
                  <a:pt x="283327" y="388375"/>
                </a:lnTo>
                <a:lnTo>
                  <a:pt x="320060" y="364176"/>
                </a:lnTo>
                <a:lnTo>
                  <a:pt x="350672" y="332501"/>
                </a:lnTo>
                <a:lnTo>
                  <a:pt x="373991" y="294619"/>
                </a:lnTo>
                <a:lnTo>
                  <a:pt x="379256" y="279441"/>
                </a:lnTo>
                <a:lnTo>
                  <a:pt x="379256" y="130462"/>
                </a:lnTo>
                <a:lnTo>
                  <a:pt x="373991" y="115155"/>
                </a:lnTo>
                <a:lnTo>
                  <a:pt x="359351" y="91217"/>
                </a:lnTo>
                <a:lnTo>
                  <a:pt x="359351" y="91217"/>
                </a:lnTo>
                <a:lnTo>
                  <a:pt x="320060" y="45199"/>
                </a:lnTo>
                <a:lnTo>
                  <a:pt x="283326" y="20920"/>
                </a:lnTo>
                <a:lnTo>
                  <a:pt x="249048" y="8187"/>
                </a:lnTo>
                <a:lnTo>
                  <a:pt x="241646" y="5438"/>
                </a:lnTo>
                <a:lnTo>
                  <a:pt x="196191" y="0"/>
                </a:lnTo>
                <a:lnTo>
                  <a:pt x="151580" y="5438"/>
                </a:lnTo>
                <a:lnTo>
                  <a:pt x="110430" y="20920"/>
                </a:lnTo>
                <a:lnTo>
                  <a:pt x="73982" y="45199"/>
                </a:lnTo>
                <a:lnTo>
                  <a:pt x="43474" y="77027"/>
                </a:lnTo>
                <a:lnTo>
                  <a:pt x="25792" y="105930"/>
                </a:lnTo>
              </a:path>
            </a:pathLst>
          </a:custGeom>
          <a:ln w="352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35919" y="5276631"/>
            <a:ext cx="245745" cy="166370"/>
          </a:xfrm>
          <a:custGeom>
            <a:avLst/>
            <a:gdLst/>
            <a:ahLst/>
            <a:cxnLst/>
            <a:rect l="l" t="t" r="r" b="b"/>
            <a:pathLst>
              <a:path w="245745" h="166370">
                <a:moveTo>
                  <a:pt x="0" y="0"/>
                </a:moveTo>
                <a:lnTo>
                  <a:pt x="5776" y="44561"/>
                </a:lnTo>
                <a:lnTo>
                  <a:pt x="22108" y="84377"/>
                </a:lnTo>
                <a:lnTo>
                  <a:pt x="47496" y="117950"/>
                </a:lnTo>
                <a:lnTo>
                  <a:pt x="80442" y="143784"/>
                </a:lnTo>
                <a:lnTo>
                  <a:pt x="119448" y="160381"/>
                </a:lnTo>
                <a:lnTo>
                  <a:pt x="163015" y="166247"/>
                </a:lnTo>
                <a:lnTo>
                  <a:pt x="206583" y="160381"/>
                </a:lnTo>
                <a:lnTo>
                  <a:pt x="245588" y="143784"/>
                </a:lnTo>
              </a:path>
            </a:pathLst>
          </a:custGeom>
          <a:ln w="362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17833" y="5090916"/>
            <a:ext cx="242753" cy="203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38738" y="5127265"/>
            <a:ext cx="9271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7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83613" y="4152491"/>
            <a:ext cx="391795" cy="410209"/>
          </a:xfrm>
          <a:custGeom>
            <a:avLst/>
            <a:gdLst/>
            <a:ahLst/>
            <a:cxnLst/>
            <a:rect l="l" t="t" r="r" b="b"/>
            <a:pathLst>
              <a:path w="391795" h="410210">
                <a:moveTo>
                  <a:pt x="0" y="205971"/>
                </a:moveTo>
                <a:lnTo>
                  <a:pt x="5201" y="252241"/>
                </a:lnTo>
                <a:lnTo>
                  <a:pt x="19999" y="294979"/>
                </a:lnTo>
                <a:lnTo>
                  <a:pt x="43182" y="332878"/>
                </a:lnTo>
                <a:lnTo>
                  <a:pt x="73537" y="364630"/>
                </a:lnTo>
                <a:lnTo>
                  <a:pt x="109853" y="388929"/>
                </a:lnTo>
                <a:lnTo>
                  <a:pt x="150919" y="404467"/>
                </a:lnTo>
                <a:lnTo>
                  <a:pt x="195523" y="409936"/>
                </a:lnTo>
                <a:lnTo>
                  <a:pt x="240152" y="404467"/>
                </a:lnTo>
                <a:lnTo>
                  <a:pt x="281301" y="388929"/>
                </a:lnTo>
                <a:lnTo>
                  <a:pt x="317734" y="364630"/>
                </a:lnTo>
                <a:lnTo>
                  <a:pt x="348218" y="332877"/>
                </a:lnTo>
                <a:lnTo>
                  <a:pt x="371521" y="294978"/>
                </a:lnTo>
                <a:lnTo>
                  <a:pt x="386407" y="252240"/>
                </a:lnTo>
                <a:lnTo>
                  <a:pt x="391643" y="205971"/>
                </a:lnTo>
                <a:lnTo>
                  <a:pt x="386407" y="158745"/>
                </a:lnTo>
                <a:lnTo>
                  <a:pt x="371521" y="115392"/>
                </a:lnTo>
                <a:lnTo>
                  <a:pt x="348218" y="77148"/>
                </a:lnTo>
                <a:lnTo>
                  <a:pt x="317734" y="45251"/>
                </a:lnTo>
                <a:lnTo>
                  <a:pt x="281301" y="20935"/>
                </a:lnTo>
                <a:lnTo>
                  <a:pt x="240152" y="5440"/>
                </a:lnTo>
                <a:lnTo>
                  <a:pt x="195523" y="0"/>
                </a:lnTo>
                <a:lnTo>
                  <a:pt x="150919" y="5440"/>
                </a:lnTo>
                <a:lnTo>
                  <a:pt x="125810" y="14914"/>
                </a:lnTo>
                <a:lnTo>
                  <a:pt x="73537" y="45250"/>
                </a:lnTo>
                <a:lnTo>
                  <a:pt x="43182" y="77148"/>
                </a:lnTo>
                <a:lnTo>
                  <a:pt x="19999" y="115392"/>
                </a:lnTo>
                <a:lnTo>
                  <a:pt x="5201" y="158745"/>
                </a:lnTo>
                <a:lnTo>
                  <a:pt x="0" y="205971"/>
                </a:lnTo>
              </a:path>
            </a:pathLst>
          </a:custGeom>
          <a:ln w="35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9740" y="976734"/>
            <a:ext cx="8172450" cy="35331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583565" algn="l"/>
                <a:tab pos="5842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识别方法：</a:t>
            </a:r>
            <a:endParaRPr baseline="1010" sz="4125">
              <a:latin typeface="黑体"/>
              <a:cs typeface="黑体"/>
            </a:endParaRPr>
          </a:p>
          <a:p>
            <a:pPr marL="584200" marR="76200" indent="-571500">
              <a:lnSpc>
                <a:spcPct val="103000"/>
              </a:lnSpc>
              <a:spcBef>
                <a:spcPts val="370"/>
              </a:spcBef>
            </a:pPr>
            <a:r>
              <a:rPr dirty="0" sz="2350" spc="20" b="1">
                <a:latin typeface="宋体"/>
                <a:cs typeface="宋体"/>
              </a:rPr>
              <a:t>(1)</a:t>
            </a:r>
            <a:r>
              <a:rPr dirty="0" sz="2350" spc="-2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起点为初态</a:t>
            </a:r>
            <a:r>
              <a:rPr dirty="0" sz="2350" spc="35" b="1">
                <a:latin typeface="宋体"/>
                <a:cs typeface="宋体"/>
              </a:rPr>
              <a:t>S</a:t>
            </a:r>
            <a:r>
              <a:rPr dirty="0" sz="2350" spc="3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从</a:t>
            </a:r>
            <a:r>
              <a:rPr dirty="0" sz="2350" spc="30" b="1" i="1">
                <a:latin typeface="Symbol"/>
                <a:cs typeface="Symbol"/>
              </a:rPr>
              <a:t></a:t>
            </a:r>
            <a:r>
              <a:rPr dirty="0" sz="2350" spc="50" b="1">
                <a:latin typeface="黑体"/>
                <a:cs typeface="黑体"/>
              </a:rPr>
              <a:t>的最左符号开始，重复步骤</a:t>
            </a:r>
            <a:r>
              <a:rPr dirty="0" sz="2350" spc="25" b="1">
                <a:latin typeface="Symbol"/>
                <a:cs typeface="Symbol"/>
              </a:rPr>
              <a:t></a:t>
            </a:r>
            <a:r>
              <a:rPr dirty="0" sz="2350" spc="2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直到 达到</a:t>
            </a:r>
            <a:r>
              <a:rPr dirty="0" sz="2350" spc="30" b="1" i="1">
                <a:latin typeface="Symbol"/>
                <a:cs typeface="Symbol"/>
              </a:rPr>
              <a:t></a:t>
            </a:r>
            <a:r>
              <a:rPr dirty="0" sz="2350" spc="50" b="1">
                <a:latin typeface="黑体"/>
                <a:cs typeface="黑体"/>
              </a:rPr>
              <a:t>的最右符号为止。</a:t>
            </a:r>
            <a:endParaRPr sz="2350">
              <a:latin typeface="黑体"/>
              <a:cs typeface="黑体"/>
            </a:endParaRPr>
          </a:p>
          <a:p>
            <a:pPr marL="584200" marR="5080" indent="-495300">
              <a:lnSpc>
                <a:spcPts val="2810"/>
              </a:lnSpc>
              <a:spcBef>
                <a:spcPts val="790"/>
              </a:spcBef>
              <a:tabLst>
                <a:tab pos="596265" algn="l"/>
              </a:tabLst>
            </a:pPr>
            <a:r>
              <a:rPr dirty="0" sz="2350" spc="15" b="1">
                <a:latin typeface="Symbol"/>
                <a:cs typeface="Symbol"/>
              </a:rPr>
              <a:t></a:t>
            </a:r>
            <a:r>
              <a:rPr dirty="0" sz="2350" spc="15" b="1">
                <a:latin typeface="Symbol"/>
                <a:cs typeface="Symbol"/>
              </a:rPr>
              <a:t></a:t>
            </a:r>
            <a:r>
              <a:rPr dirty="0" sz="2350" spc="15">
                <a:latin typeface="Times New Roman"/>
                <a:cs typeface="Times New Roman"/>
              </a:rPr>
              <a:t>		</a:t>
            </a:r>
            <a:r>
              <a:rPr dirty="0" sz="2350" spc="50" b="1">
                <a:latin typeface="黑体"/>
                <a:cs typeface="黑体"/>
              </a:rPr>
              <a:t>扫描</a:t>
            </a:r>
            <a:r>
              <a:rPr dirty="0" sz="2350" spc="30" b="1" i="1">
                <a:latin typeface="Symbol"/>
                <a:cs typeface="Symbol"/>
              </a:rPr>
              <a:t></a:t>
            </a:r>
            <a:r>
              <a:rPr dirty="0" sz="2350" spc="45" b="1">
                <a:latin typeface="黑体"/>
                <a:cs typeface="黑体"/>
              </a:rPr>
              <a:t>的下一个符号，在当前状态的所有射出边中找出标 </a:t>
            </a:r>
            <a:r>
              <a:rPr dirty="0" sz="2350" spc="50" b="1">
                <a:latin typeface="黑体"/>
                <a:cs typeface="黑体"/>
              </a:rPr>
              <a:t>记为该字符的边，沿此边过度到下一个状态。</a:t>
            </a:r>
            <a:endParaRPr sz="2350">
              <a:latin typeface="黑体"/>
              <a:cs typeface="黑体"/>
            </a:endParaRPr>
          </a:p>
          <a:p>
            <a:pPr marL="584200" marR="78740" indent="-571500">
              <a:lnSpc>
                <a:spcPct val="101499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583565" algn="l"/>
                <a:tab pos="5842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状态转换图所能识别的符号串的全体称为该状态 </a:t>
            </a:r>
            <a:r>
              <a:rPr dirty="0" sz="2750" spc="45" b="1">
                <a:latin typeface="黑体"/>
                <a:cs typeface="黑体"/>
              </a:rPr>
              <a:t>转换图所识别的语言。</a:t>
            </a:r>
            <a:endParaRPr sz="2750">
              <a:latin typeface="黑体"/>
              <a:cs typeface="黑体"/>
            </a:endParaRPr>
          </a:p>
          <a:p>
            <a:pPr algn="r" marR="1446530">
              <a:lnSpc>
                <a:spcPct val="100000"/>
              </a:lnSpc>
              <a:spcBef>
                <a:spcPts val="1575"/>
              </a:spcBef>
            </a:pPr>
            <a:r>
              <a:rPr dirty="0" sz="1800" spc="-15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83613" y="5984761"/>
            <a:ext cx="391795" cy="409575"/>
          </a:xfrm>
          <a:custGeom>
            <a:avLst/>
            <a:gdLst/>
            <a:ahLst/>
            <a:cxnLst/>
            <a:rect l="l" t="t" r="r" b="b"/>
            <a:pathLst>
              <a:path w="391795" h="409575">
                <a:moveTo>
                  <a:pt x="0" y="203287"/>
                </a:moveTo>
                <a:lnTo>
                  <a:pt x="5201" y="250517"/>
                </a:lnTo>
                <a:lnTo>
                  <a:pt x="19999" y="293873"/>
                </a:lnTo>
                <a:lnTo>
                  <a:pt x="43182" y="332118"/>
                </a:lnTo>
                <a:lnTo>
                  <a:pt x="73537" y="364016"/>
                </a:lnTo>
                <a:lnTo>
                  <a:pt x="109853" y="388332"/>
                </a:lnTo>
                <a:lnTo>
                  <a:pt x="150919" y="403827"/>
                </a:lnTo>
                <a:lnTo>
                  <a:pt x="195523" y="409267"/>
                </a:lnTo>
                <a:lnTo>
                  <a:pt x="240152" y="403827"/>
                </a:lnTo>
                <a:lnTo>
                  <a:pt x="281301" y="388332"/>
                </a:lnTo>
                <a:lnTo>
                  <a:pt x="317734" y="364016"/>
                </a:lnTo>
                <a:lnTo>
                  <a:pt x="348218" y="332118"/>
                </a:lnTo>
                <a:lnTo>
                  <a:pt x="371521" y="293873"/>
                </a:lnTo>
                <a:lnTo>
                  <a:pt x="386407" y="250517"/>
                </a:lnTo>
                <a:lnTo>
                  <a:pt x="391643" y="203287"/>
                </a:lnTo>
                <a:lnTo>
                  <a:pt x="386407" y="157055"/>
                </a:lnTo>
                <a:lnTo>
                  <a:pt x="371521" y="114414"/>
                </a:lnTo>
                <a:lnTo>
                  <a:pt x="348218" y="76647"/>
                </a:lnTo>
                <a:lnTo>
                  <a:pt x="317734" y="45039"/>
                </a:lnTo>
                <a:lnTo>
                  <a:pt x="281301" y="20873"/>
                </a:lnTo>
                <a:lnTo>
                  <a:pt x="240152" y="5432"/>
                </a:lnTo>
                <a:lnTo>
                  <a:pt x="195523" y="0"/>
                </a:lnTo>
                <a:lnTo>
                  <a:pt x="150919" y="5432"/>
                </a:lnTo>
                <a:lnTo>
                  <a:pt x="109853" y="20873"/>
                </a:lnTo>
                <a:lnTo>
                  <a:pt x="73537" y="45039"/>
                </a:lnTo>
                <a:lnTo>
                  <a:pt x="43182" y="76647"/>
                </a:lnTo>
                <a:lnTo>
                  <a:pt x="19999" y="114414"/>
                </a:lnTo>
                <a:lnTo>
                  <a:pt x="5201" y="157055"/>
                </a:lnTo>
                <a:lnTo>
                  <a:pt x="0" y="203287"/>
                </a:lnTo>
              </a:path>
            </a:pathLst>
          </a:custGeom>
          <a:ln w="35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19036" y="6040724"/>
            <a:ext cx="16065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4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80878" y="5274598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8901" y="0"/>
                </a:lnTo>
              </a:path>
            </a:pathLst>
          </a:custGeom>
          <a:ln w="18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64837" y="5213343"/>
            <a:ext cx="123825" cy="122555"/>
          </a:xfrm>
          <a:custGeom>
            <a:avLst/>
            <a:gdLst/>
            <a:ahLst/>
            <a:cxnLst/>
            <a:rect l="l" t="t" r="r" b="b"/>
            <a:pathLst>
              <a:path w="123825" h="122554">
                <a:moveTo>
                  <a:pt x="0" y="0"/>
                </a:moveTo>
                <a:lnTo>
                  <a:pt x="18354" y="61254"/>
                </a:lnTo>
                <a:lnTo>
                  <a:pt x="0" y="122509"/>
                </a:lnTo>
                <a:lnTo>
                  <a:pt x="123228" y="61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96484" y="4956302"/>
            <a:ext cx="448309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70"/>
              </a:lnSpc>
            </a:pPr>
            <a:r>
              <a:rPr dirty="0" sz="1800" spc="-45">
                <a:latin typeface="Times New Roman"/>
                <a:cs typeface="Times New Roman"/>
              </a:rPr>
              <a:t>¿ª</a:t>
            </a:r>
            <a:r>
              <a:rPr dirty="0" sz="1800" spc="-204">
                <a:latin typeface="Times New Roman"/>
                <a:cs typeface="Times New Roman"/>
              </a:rPr>
              <a:t> </a:t>
            </a:r>
            <a:r>
              <a:rPr dirty="0" sz="1800" spc="-240">
                <a:latin typeface="Times New Roman"/>
                <a:cs typeface="Times New Roman"/>
              </a:rPr>
              <a:t>Ê¼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34672" y="4540898"/>
            <a:ext cx="730250" cy="606425"/>
          </a:xfrm>
          <a:custGeom>
            <a:avLst/>
            <a:gdLst/>
            <a:ahLst/>
            <a:cxnLst/>
            <a:rect l="l" t="t" r="r" b="b"/>
            <a:pathLst>
              <a:path w="730250" h="606425">
                <a:moveTo>
                  <a:pt x="0" y="605821"/>
                </a:moveTo>
                <a:lnTo>
                  <a:pt x="729967" y="0"/>
                </a:lnTo>
              </a:path>
            </a:pathLst>
          </a:custGeom>
          <a:ln w="179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07165" y="4479616"/>
            <a:ext cx="132715" cy="132080"/>
          </a:xfrm>
          <a:custGeom>
            <a:avLst/>
            <a:gdLst/>
            <a:ahLst/>
            <a:cxnLst/>
            <a:rect l="l" t="t" r="r" b="b"/>
            <a:pathLst>
              <a:path w="132715" h="132079">
                <a:moveTo>
                  <a:pt x="132130" y="0"/>
                </a:moveTo>
                <a:lnTo>
                  <a:pt x="0" y="32999"/>
                </a:lnTo>
                <a:lnTo>
                  <a:pt x="47401" y="70690"/>
                </a:lnTo>
                <a:lnTo>
                  <a:pt x="63988" y="131945"/>
                </a:lnTo>
                <a:lnTo>
                  <a:pt x="13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59565" y="5444912"/>
            <a:ext cx="657860" cy="613410"/>
          </a:xfrm>
          <a:custGeom>
            <a:avLst/>
            <a:gdLst/>
            <a:ahLst/>
            <a:cxnLst/>
            <a:rect l="l" t="t" r="r" b="b"/>
            <a:pathLst>
              <a:path w="657859" h="613410">
                <a:moveTo>
                  <a:pt x="0" y="0"/>
                </a:moveTo>
                <a:lnTo>
                  <a:pt x="657672" y="613224"/>
                </a:lnTo>
              </a:path>
            </a:pathLst>
          </a:custGeom>
          <a:ln w="177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59764" y="5989480"/>
            <a:ext cx="130175" cy="137795"/>
          </a:xfrm>
          <a:custGeom>
            <a:avLst/>
            <a:gdLst/>
            <a:ahLst/>
            <a:cxnLst/>
            <a:rect l="l" t="t" r="r" b="b"/>
            <a:pathLst>
              <a:path w="130175" h="137795">
                <a:moveTo>
                  <a:pt x="68143" y="0"/>
                </a:moveTo>
                <a:lnTo>
                  <a:pt x="49192" y="61254"/>
                </a:lnTo>
                <a:lnTo>
                  <a:pt x="0" y="94227"/>
                </a:lnTo>
                <a:lnTo>
                  <a:pt x="129768" y="137314"/>
                </a:lnTo>
                <a:lnTo>
                  <a:pt x="68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87420" y="4606870"/>
            <a:ext cx="0" cy="367030"/>
          </a:xfrm>
          <a:custGeom>
            <a:avLst/>
            <a:gdLst/>
            <a:ahLst/>
            <a:cxnLst/>
            <a:rect l="l" t="t" r="r" b="b"/>
            <a:pathLst>
              <a:path w="0" h="367029">
                <a:moveTo>
                  <a:pt x="0" y="0"/>
                </a:moveTo>
                <a:lnTo>
                  <a:pt x="0" y="366850"/>
                </a:lnTo>
              </a:path>
            </a:pathLst>
          </a:custGeom>
          <a:ln w="165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4099" y="4933995"/>
            <a:ext cx="107237" cy="142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87420" y="560847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4"/>
                </a:lnTo>
              </a:path>
            </a:pathLst>
          </a:custGeom>
          <a:ln w="165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4099" y="5501449"/>
            <a:ext cx="107237" cy="142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97693" y="527459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 h="0">
                <a:moveTo>
                  <a:pt x="0" y="0"/>
                </a:moveTo>
                <a:lnTo>
                  <a:pt x="616978" y="0"/>
                </a:lnTo>
              </a:path>
            </a:pathLst>
          </a:custGeom>
          <a:ln w="18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79586" y="5213343"/>
            <a:ext cx="123189" cy="122555"/>
          </a:xfrm>
          <a:custGeom>
            <a:avLst/>
            <a:gdLst/>
            <a:ahLst/>
            <a:cxnLst/>
            <a:rect l="l" t="t" r="r" b="b"/>
            <a:pathLst>
              <a:path w="123190" h="122554">
                <a:moveTo>
                  <a:pt x="0" y="0"/>
                </a:moveTo>
                <a:lnTo>
                  <a:pt x="18378" y="61254"/>
                </a:lnTo>
                <a:lnTo>
                  <a:pt x="0" y="122509"/>
                </a:lnTo>
                <a:lnTo>
                  <a:pt x="123156" y="61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72871" y="4479616"/>
            <a:ext cx="753110" cy="567690"/>
          </a:xfrm>
          <a:custGeom>
            <a:avLst/>
            <a:gdLst/>
            <a:ahLst/>
            <a:cxnLst/>
            <a:rect l="l" t="t" r="r" b="b"/>
            <a:pathLst>
              <a:path w="753109" h="567689">
                <a:moveTo>
                  <a:pt x="0" y="0"/>
                </a:moveTo>
                <a:lnTo>
                  <a:pt x="753023" y="567480"/>
                </a:lnTo>
              </a:path>
            </a:pathLst>
          </a:custGeom>
          <a:ln w="180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70284" y="4973721"/>
            <a:ext cx="132080" cy="130810"/>
          </a:xfrm>
          <a:custGeom>
            <a:avLst/>
            <a:gdLst/>
            <a:ahLst/>
            <a:cxnLst/>
            <a:rect l="l" t="t" r="r" b="b"/>
            <a:pathLst>
              <a:path w="132079" h="130810">
                <a:moveTo>
                  <a:pt x="57520" y="0"/>
                </a:moveTo>
                <a:lnTo>
                  <a:pt x="43200" y="63939"/>
                </a:lnTo>
                <a:lnTo>
                  <a:pt x="0" y="104313"/>
                </a:lnTo>
                <a:lnTo>
                  <a:pt x="131987" y="130589"/>
                </a:lnTo>
                <a:lnTo>
                  <a:pt x="57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97694" y="5496731"/>
            <a:ext cx="682625" cy="644525"/>
          </a:xfrm>
          <a:custGeom>
            <a:avLst/>
            <a:gdLst/>
            <a:ahLst/>
            <a:cxnLst/>
            <a:rect l="l" t="t" r="r" b="b"/>
            <a:pathLst>
              <a:path w="682625" h="644525">
                <a:moveTo>
                  <a:pt x="0" y="644190"/>
                </a:moveTo>
                <a:lnTo>
                  <a:pt x="682614" y="0"/>
                </a:lnTo>
              </a:path>
            </a:pathLst>
          </a:custGeom>
          <a:ln w="1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22786" y="5430758"/>
            <a:ext cx="130175" cy="137795"/>
          </a:xfrm>
          <a:custGeom>
            <a:avLst/>
            <a:gdLst/>
            <a:ahLst/>
            <a:cxnLst/>
            <a:rect l="l" t="t" r="r" b="b"/>
            <a:pathLst>
              <a:path w="130175" h="137795">
                <a:moveTo>
                  <a:pt x="129839" y="0"/>
                </a:moveTo>
                <a:lnTo>
                  <a:pt x="0" y="42409"/>
                </a:lnTo>
                <a:lnTo>
                  <a:pt x="49166" y="75408"/>
                </a:lnTo>
                <a:lnTo>
                  <a:pt x="68261" y="137341"/>
                </a:lnTo>
                <a:lnTo>
                  <a:pt x="129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295585" y="4606261"/>
            <a:ext cx="1270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3149" y="5600491"/>
            <a:ext cx="1270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56612" y="4506638"/>
            <a:ext cx="1270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4318" y="5813214"/>
            <a:ext cx="1270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99613" y="4634543"/>
            <a:ext cx="1270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12048" y="5600491"/>
            <a:ext cx="1270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6939" y="5914854"/>
            <a:ext cx="43370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L(M)={10,110,111,01,000,001}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63274" y="4495800"/>
            <a:ext cx="771525" cy="621030"/>
          </a:xfrm>
          <a:custGeom>
            <a:avLst/>
            <a:gdLst/>
            <a:ahLst/>
            <a:cxnLst/>
            <a:rect l="l" t="t" r="r" b="b"/>
            <a:pathLst>
              <a:path w="771525" h="621029">
                <a:moveTo>
                  <a:pt x="695060" y="42394"/>
                </a:moveTo>
                <a:lnTo>
                  <a:pt x="0" y="598443"/>
                </a:lnTo>
                <a:lnTo>
                  <a:pt x="17851" y="620756"/>
                </a:lnTo>
                <a:lnTo>
                  <a:pt x="712911" y="64708"/>
                </a:lnTo>
                <a:lnTo>
                  <a:pt x="695060" y="42394"/>
                </a:lnTo>
                <a:close/>
              </a:path>
              <a:path w="771525" h="621029">
                <a:moveTo>
                  <a:pt x="755478" y="33469"/>
                </a:moveTo>
                <a:lnTo>
                  <a:pt x="706216" y="33469"/>
                </a:lnTo>
                <a:lnTo>
                  <a:pt x="724067" y="55783"/>
                </a:lnTo>
                <a:lnTo>
                  <a:pt x="712911" y="64708"/>
                </a:lnTo>
                <a:lnTo>
                  <a:pt x="730761" y="87021"/>
                </a:lnTo>
                <a:lnTo>
                  <a:pt x="755478" y="33469"/>
                </a:lnTo>
                <a:close/>
              </a:path>
              <a:path w="771525" h="621029">
                <a:moveTo>
                  <a:pt x="706216" y="33469"/>
                </a:moveTo>
                <a:lnTo>
                  <a:pt x="695060" y="42394"/>
                </a:lnTo>
                <a:lnTo>
                  <a:pt x="712911" y="64708"/>
                </a:lnTo>
                <a:lnTo>
                  <a:pt x="724067" y="55783"/>
                </a:lnTo>
                <a:lnTo>
                  <a:pt x="706216" y="33469"/>
                </a:lnTo>
                <a:close/>
              </a:path>
              <a:path w="771525" h="621029">
                <a:moveTo>
                  <a:pt x="770925" y="0"/>
                </a:moveTo>
                <a:lnTo>
                  <a:pt x="677209" y="20081"/>
                </a:lnTo>
                <a:lnTo>
                  <a:pt x="695060" y="42394"/>
                </a:lnTo>
                <a:lnTo>
                  <a:pt x="706216" y="33469"/>
                </a:lnTo>
                <a:lnTo>
                  <a:pt x="755478" y="33469"/>
                </a:lnTo>
                <a:lnTo>
                  <a:pt x="7709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30596" y="4484245"/>
            <a:ext cx="847090" cy="621665"/>
          </a:xfrm>
          <a:custGeom>
            <a:avLst/>
            <a:gdLst/>
            <a:ahLst/>
            <a:cxnLst/>
            <a:rect l="l" t="t" r="r" b="b"/>
            <a:pathLst>
              <a:path w="847090" h="621664">
                <a:moveTo>
                  <a:pt x="768870" y="582287"/>
                </a:moveTo>
                <a:lnTo>
                  <a:pt x="752063" y="605397"/>
                </a:lnTo>
                <a:lnTo>
                  <a:pt x="846603" y="621154"/>
                </a:lnTo>
                <a:lnTo>
                  <a:pt x="830808" y="590692"/>
                </a:lnTo>
                <a:lnTo>
                  <a:pt x="780426" y="590692"/>
                </a:lnTo>
                <a:lnTo>
                  <a:pt x="768870" y="582287"/>
                </a:lnTo>
                <a:close/>
              </a:path>
              <a:path w="847090" h="621664">
                <a:moveTo>
                  <a:pt x="785677" y="559177"/>
                </a:moveTo>
                <a:lnTo>
                  <a:pt x="768870" y="582287"/>
                </a:lnTo>
                <a:lnTo>
                  <a:pt x="780426" y="590692"/>
                </a:lnTo>
                <a:lnTo>
                  <a:pt x="797233" y="567582"/>
                </a:lnTo>
                <a:lnTo>
                  <a:pt x="785677" y="559177"/>
                </a:lnTo>
                <a:close/>
              </a:path>
              <a:path w="847090" h="621664">
                <a:moveTo>
                  <a:pt x="802485" y="536068"/>
                </a:moveTo>
                <a:lnTo>
                  <a:pt x="785677" y="559177"/>
                </a:lnTo>
                <a:lnTo>
                  <a:pt x="797233" y="567582"/>
                </a:lnTo>
                <a:lnTo>
                  <a:pt x="780426" y="590692"/>
                </a:lnTo>
                <a:lnTo>
                  <a:pt x="830808" y="590692"/>
                </a:lnTo>
                <a:lnTo>
                  <a:pt x="802485" y="536068"/>
                </a:lnTo>
                <a:close/>
              </a:path>
              <a:path w="847090" h="621664">
                <a:moveTo>
                  <a:pt x="16807" y="0"/>
                </a:moveTo>
                <a:lnTo>
                  <a:pt x="0" y="23108"/>
                </a:lnTo>
                <a:lnTo>
                  <a:pt x="768870" y="582287"/>
                </a:lnTo>
                <a:lnTo>
                  <a:pt x="785677" y="559177"/>
                </a:lnTo>
                <a:lnTo>
                  <a:pt x="168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63274" y="4495800"/>
            <a:ext cx="771525" cy="621030"/>
          </a:xfrm>
          <a:custGeom>
            <a:avLst/>
            <a:gdLst/>
            <a:ahLst/>
            <a:cxnLst/>
            <a:rect l="l" t="t" r="r" b="b"/>
            <a:pathLst>
              <a:path w="771525" h="621029">
                <a:moveTo>
                  <a:pt x="695060" y="42394"/>
                </a:moveTo>
                <a:lnTo>
                  <a:pt x="0" y="598443"/>
                </a:lnTo>
                <a:lnTo>
                  <a:pt x="17851" y="620756"/>
                </a:lnTo>
                <a:lnTo>
                  <a:pt x="712911" y="64708"/>
                </a:lnTo>
                <a:lnTo>
                  <a:pt x="695060" y="42394"/>
                </a:lnTo>
                <a:close/>
              </a:path>
              <a:path w="771525" h="621029">
                <a:moveTo>
                  <a:pt x="755478" y="33469"/>
                </a:moveTo>
                <a:lnTo>
                  <a:pt x="706216" y="33469"/>
                </a:lnTo>
                <a:lnTo>
                  <a:pt x="724067" y="55783"/>
                </a:lnTo>
                <a:lnTo>
                  <a:pt x="712911" y="64708"/>
                </a:lnTo>
                <a:lnTo>
                  <a:pt x="730761" y="87021"/>
                </a:lnTo>
                <a:lnTo>
                  <a:pt x="755478" y="33469"/>
                </a:lnTo>
                <a:close/>
              </a:path>
              <a:path w="771525" h="621029">
                <a:moveTo>
                  <a:pt x="706216" y="33469"/>
                </a:moveTo>
                <a:lnTo>
                  <a:pt x="695060" y="42394"/>
                </a:lnTo>
                <a:lnTo>
                  <a:pt x="712911" y="64708"/>
                </a:lnTo>
                <a:lnTo>
                  <a:pt x="724067" y="55783"/>
                </a:lnTo>
                <a:lnTo>
                  <a:pt x="706216" y="33469"/>
                </a:lnTo>
                <a:close/>
              </a:path>
              <a:path w="771525" h="621029">
                <a:moveTo>
                  <a:pt x="770925" y="0"/>
                </a:moveTo>
                <a:lnTo>
                  <a:pt x="677209" y="20081"/>
                </a:lnTo>
                <a:lnTo>
                  <a:pt x="695060" y="42394"/>
                </a:lnTo>
                <a:lnTo>
                  <a:pt x="706216" y="33469"/>
                </a:lnTo>
                <a:lnTo>
                  <a:pt x="755478" y="33469"/>
                </a:lnTo>
                <a:lnTo>
                  <a:pt x="7709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43739" y="4572000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574" y="371475"/>
                </a:moveTo>
                <a:lnTo>
                  <a:pt x="0" y="371475"/>
                </a:lnTo>
                <a:lnTo>
                  <a:pt x="42862" y="457200"/>
                </a:lnTo>
                <a:lnTo>
                  <a:pt x="78581" y="385762"/>
                </a:lnTo>
                <a:lnTo>
                  <a:pt x="28575" y="385762"/>
                </a:lnTo>
                <a:lnTo>
                  <a:pt x="28574" y="371475"/>
                </a:lnTo>
                <a:close/>
              </a:path>
              <a:path w="85725" h="457200">
                <a:moveTo>
                  <a:pt x="57148" y="0"/>
                </a:moveTo>
                <a:lnTo>
                  <a:pt x="28573" y="0"/>
                </a:lnTo>
                <a:lnTo>
                  <a:pt x="28575" y="385762"/>
                </a:lnTo>
                <a:lnTo>
                  <a:pt x="57150" y="385762"/>
                </a:lnTo>
                <a:lnTo>
                  <a:pt x="57148" y="0"/>
                </a:lnTo>
                <a:close/>
              </a:path>
              <a:path w="85725" h="457200">
                <a:moveTo>
                  <a:pt x="85725" y="371475"/>
                </a:moveTo>
                <a:lnTo>
                  <a:pt x="57149" y="371475"/>
                </a:lnTo>
                <a:lnTo>
                  <a:pt x="57150" y="385762"/>
                </a:lnTo>
                <a:lnTo>
                  <a:pt x="78581" y="385762"/>
                </a:lnTo>
                <a:lnTo>
                  <a:pt x="85725" y="3714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39000" y="5214938"/>
            <a:ext cx="762000" cy="85725"/>
          </a:xfrm>
          <a:custGeom>
            <a:avLst/>
            <a:gdLst/>
            <a:ahLst/>
            <a:cxnLst/>
            <a:rect l="l" t="t" r="r" b="b"/>
            <a:pathLst>
              <a:path w="762000" h="85725">
                <a:moveTo>
                  <a:pt x="676275" y="57149"/>
                </a:moveTo>
                <a:lnTo>
                  <a:pt x="676275" y="85725"/>
                </a:lnTo>
                <a:lnTo>
                  <a:pt x="733425" y="57150"/>
                </a:lnTo>
                <a:lnTo>
                  <a:pt x="676275" y="57149"/>
                </a:lnTo>
                <a:close/>
              </a:path>
              <a:path w="762000" h="85725">
                <a:moveTo>
                  <a:pt x="676275" y="28574"/>
                </a:moveTo>
                <a:lnTo>
                  <a:pt x="676275" y="57149"/>
                </a:lnTo>
                <a:lnTo>
                  <a:pt x="690562" y="57150"/>
                </a:lnTo>
                <a:lnTo>
                  <a:pt x="690562" y="28575"/>
                </a:lnTo>
                <a:lnTo>
                  <a:pt x="676275" y="28574"/>
                </a:lnTo>
                <a:close/>
              </a:path>
              <a:path w="762000" h="85725">
                <a:moveTo>
                  <a:pt x="676275" y="0"/>
                </a:moveTo>
                <a:lnTo>
                  <a:pt x="676275" y="28574"/>
                </a:lnTo>
                <a:lnTo>
                  <a:pt x="690562" y="28575"/>
                </a:lnTo>
                <a:lnTo>
                  <a:pt x="690562" y="57150"/>
                </a:lnTo>
                <a:lnTo>
                  <a:pt x="733427" y="57148"/>
                </a:lnTo>
                <a:lnTo>
                  <a:pt x="762000" y="42862"/>
                </a:lnTo>
                <a:lnTo>
                  <a:pt x="676275" y="0"/>
                </a:lnTo>
                <a:close/>
              </a:path>
              <a:path w="762000" h="85725">
                <a:moveTo>
                  <a:pt x="0" y="28573"/>
                </a:moveTo>
                <a:lnTo>
                  <a:pt x="0" y="57148"/>
                </a:lnTo>
                <a:lnTo>
                  <a:pt x="676275" y="57149"/>
                </a:lnTo>
                <a:lnTo>
                  <a:pt x="6762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63274" y="4495800"/>
            <a:ext cx="771525" cy="621030"/>
          </a:xfrm>
          <a:custGeom>
            <a:avLst/>
            <a:gdLst/>
            <a:ahLst/>
            <a:cxnLst/>
            <a:rect l="l" t="t" r="r" b="b"/>
            <a:pathLst>
              <a:path w="771525" h="621029">
                <a:moveTo>
                  <a:pt x="695060" y="42394"/>
                </a:moveTo>
                <a:lnTo>
                  <a:pt x="0" y="598443"/>
                </a:lnTo>
                <a:lnTo>
                  <a:pt x="17851" y="620756"/>
                </a:lnTo>
                <a:lnTo>
                  <a:pt x="712911" y="64708"/>
                </a:lnTo>
                <a:lnTo>
                  <a:pt x="695060" y="42394"/>
                </a:lnTo>
                <a:close/>
              </a:path>
              <a:path w="771525" h="621029">
                <a:moveTo>
                  <a:pt x="755478" y="33469"/>
                </a:moveTo>
                <a:lnTo>
                  <a:pt x="706216" y="33469"/>
                </a:lnTo>
                <a:lnTo>
                  <a:pt x="724067" y="55783"/>
                </a:lnTo>
                <a:lnTo>
                  <a:pt x="712911" y="64708"/>
                </a:lnTo>
                <a:lnTo>
                  <a:pt x="730761" y="87021"/>
                </a:lnTo>
                <a:lnTo>
                  <a:pt x="755478" y="33469"/>
                </a:lnTo>
                <a:close/>
              </a:path>
              <a:path w="771525" h="621029">
                <a:moveTo>
                  <a:pt x="706216" y="33469"/>
                </a:moveTo>
                <a:lnTo>
                  <a:pt x="695060" y="42394"/>
                </a:lnTo>
                <a:lnTo>
                  <a:pt x="712911" y="64708"/>
                </a:lnTo>
                <a:lnTo>
                  <a:pt x="724067" y="55783"/>
                </a:lnTo>
                <a:lnTo>
                  <a:pt x="706216" y="33469"/>
                </a:lnTo>
                <a:close/>
              </a:path>
              <a:path w="771525" h="621029">
                <a:moveTo>
                  <a:pt x="770925" y="0"/>
                </a:moveTo>
                <a:lnTo>
                  <a:pt x="677209" y="20081"/>
                </a:lnTo>
                <a:lnTo>
                  <a:pt x="695060" y="42394"/>
                </a:lnTo>
                <a:lnTo>
                  <a:pt x="706216" y="33469"/>
                </a:lnTo>
                <a:lnTo>
                  <a:pt x="755478" y="33469"/>
                </a:lnTo>
                <a:lnTo>
                  <a:pt x="7709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43739" y="4572000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574" y="371475"/>
                </a:moveTo>
                <a:lnTo>
                  <a:pt x="0" y="371475"/>
                </a:lnTo>
                <a:lnTo>
                  <a:pt x="42862" y="457200"/>
                </a:lnTo>
                <a:lnTo>
                  <a:pt x="78581" y="385762"/>
                </a:lnTo>
                <a:lnTo>
                  <a:pt x="28575" y="385762"/>
                </a:lnTo>
                <a:lnTo>
                  <a:pt x="28574" y="371475"/>
                </a:lnTo>
                <a:close/>
              </a:path>
              <a:path w="85725" h="457200">
                <a:moveTo>
                  <a:pt x="57148" y="0"/>
                </a:moveTo>
                <a:lnTo>
                  <a:pt x="28573" y="0"/>
                </a:lnTo>
                <a:lnTo>
                  <a:pt x="28575" y="385762"/>
                </a:lnTo>
                <a:lnTo>
                  <a:pt x="57150" y="385762"/>
                </a:lnTo>
                <a:lnTo>
                  <a:pt x="57148" y="0"/>
                </a:lnTo>
                <a:close/>
              </a:path>
              <a:path w="85725" h="457200">
                <a:moveTo>
                  <a:pt x="85725" y="371475"/>
                </a:moveTo>
                <a:lnTo>
                  <a:pt x="57149" y="371475"/>
                </a:lnTo>
                <a:lnTo>
                  <a:pt x="57150" y="385762"/>
                </a:lnTo>
                <a:lnTo>
                  <a:pt x="78581" y="385762"/>
                </a:lnTo>
                <a:lnTo>
                  <a:pt x="85725" y="3714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39000" y="5214938"/>
            <a:ext cx="762000" cy="85725"/>
          </a:xfrm>
          <a:custGeom>
            <a:avLst/>
            <a:gdLst/>
            <a:ahLst/>
            <a:cxnLst/>
            <a:rect l="l" t="t" r="r" b="b"/>
            <a:pathLst>
              <a:path w="762000" h="85725">
                <a:moveTo>
                  <a:pt x="676275" y="57149"/>
                </a:moveTo>
                <a:lnTo>
                  <a:pt x="676275" y="85725"/>
                </a:lnTo>
                <a:lnTo>
                  <a:pt x="733425" y="57150"/>
                </a:lnTo>
                <a:lnTo>
                  <a:pt x="676275" y="57149"/>
                </a:lnTo>
                <a:close/>
              </a:path>
              <a:path w="762000" h="85725">
                <a:moveTo>
                  <a:pt x="676275" y="28574"/>
                </a:moveTo>
                <a:lnTo>
                  <a:pt x="676275" y="57149"/>
                </a:lnTo>
                <a:lnTo>
                  <a:pt x="690562" y="57150"/>
                </a:lnTo>
                <a:lnTo>
                  <a:pt x="690562" y="28575"/>
                </a:lnTo>
                <a:lnTo>
                  <a:pt x="676275" y="28574"/>
                </a:lnTo>
                <a:close/>
              </a:path>
              <a:path w="762000" h="85725">
                <a:moveTo>
                  <a:pt x="676275" y="0"/>
                </a:moveTo>
                <a:lnTo>
                  <a:pt x="676275" y="28574"/>
                </a:lnTo>
                <a:lnTo>
                  <a:pt x="690562" y="28575"/>
                </a:lnTo>
                <a:lnTo>
                  <a:pt x="690562" y="57150"/>
                </a:lnTo>
                <a:lnTo>
                  <a:pt x="733427" y="57148"/>
                </a:lnTo>
                <a:lnTo>
                  <a:pt x="762000" y="42862"/>
                </a:lnTo>
                <a:lnTo>
                  <a:pt x="676275" y="0"/>
                </a:lnTo>
                <a:close/>
              </a:path>
              <a:path w="762000" h="85725">
                <a:moveTo>
                  <a:pt x="0" y="28573"/>
                </a:moveTo>
                <a:lnTo>
                  <a:pt x="0" y="57148"/>
                </a:lnTo>
                <a:lnTo>
                  <a:pt x="676275" y="57149"/>
                </a:lnTo>
                <a:lnTo>
                  <a:pt x="6762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333822" y="4891732"/>
            <a:ext cx="33274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35">
                <a:latin typeface="Times New Roman"/>
                <a:cs typeface="Times New Roman"/>
              </a:rPr>
              <a:t>1/</a:t>
            </a:r>
            <a:r>
              <a:rPr dirty="0" baseline="8274" sz="3525" spc="-802" b="1">
                <a:solidFill>
                  <a:srgbClr val="FF0000"/>
                </a:solidFill>
                <a:latin typeface="宋体"/>
                <a:cs typeface="宋体"/>
              </a:rPr>
              <a:t>01</a:t>
            </a:r>
            <a:r>
              <a:rPr dirty="0" sz="1800" spc="-53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86442" y="5399580"/>
            <a:ext cx="772160" cy="696595"/>
          </a:xfrm>
          <a:custGeom>
            <a:avLst/>
            <a:gdLst/>
            <a:ahLst/>
            <a:cxnLst/>
            <a:rect l="l" t="t" r="r" b="b"/>
            <a:pathLst>
              <a:path w="772159" h="696595">
                <a:moveTo>
                  <a:pt x="698281" y="649692"/>
                </a:moveTo>
                <a:lnTo>
                  <a:pt x="679165" y="670931"/>
                </a:lnTo>
                <a:lnTo>
                  <a:pt x="771558" y="696419"/>
                </a:lnTo>
                <a:lnTo>
                  <a:pt x="756955" y="659249"/>
                </a:lnTo>
                <a:lnTo>
                  <a:pt x="708900" y="659249"/>
                </a:lnTo>
                <a:lnTo>
                  <a:pt x="698281" y="649692"/>
                </a:lnTo>
                <a:close/>
              </a:path>
              <a:path w="772159" h="696595">
                <a:moveTo>
                  <a:pt x="717396" y="628452"/>
                </a:moveTo>
                <a:lnTo>
                  <a:pt x="698281" y="649692"/>
                </a:lnTo>
                <a:lnTo>
                  <a:pt x="708900" y="659249"/>
                </a:lnTo>
                <a:lnTo>
                  <a:pt x="728016" y="638010"/>
                </a:lnTo>
                <a:lnTo>
                  <a:pt x="717396" y="628452"/>
                </a:lnTo>
                <a:close/>
              </a:path>
              <a:path w="772159" h="696595">
                <a:moveTo>
                  <a:pt x="736512" y="607213"/>
                </a:moveTo>
                <a:lnTo>
                  <a:pt x="717396" y="628452"/>
                </a:lnTo>
                <a:lnTo>
                  <a:pt x="728016" y="638010"/>
                </a:lnTo>
                <a:lnTo>
                  <a:pt x="708900" y="659249"/>
                </a:lnTo>
                <a:lnTo>
                  <a:pt x="756955" y="659249"/>
                </a:lnTo>
                <a:lnTo>
                  <a:pt x="736512" y="607213"/>
                </a:lnTo>
                <a:close/>
              </a:path>
              <a:path w="772159" h="696595">
                <a:moveTo>
                  <a:pt x="19116" y="0"/>
                </a:moveTo>
                <a:lnTo>
                  <a:pt x="0" y="21239"/>
                </a:lnTo>
                <a:lnTo>
                  <a:pt x="698281" y="649692"/>
                </a:lnTo>
                <a:lnTo>
                  <a:pt x="717396" y="628452"/>
                </a:lnTo>
                <a:lnTo>
                  <a:pt x="191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29388" y="5410200"/>
            <a:ext cx="848360" cy="772795"/>
          </a:xfrm>
          <a:custGeom>
            <a:avLst/>
            <a:gdLst/>
            <a:ahLst/>
            <a:cxnLst/>
            <a:rect l="l" t="t" r="r" b="b"/>
            <a:pathLst>
              <a:path w="848359" h="772795">
                <a:moveTo>
                  <a:pt x="774769" y="47092"/>
                </a:moveTo>
                <a:lnTo>
                  <a:pt x="0" y="751428"/>
                </a:lnTo>
                <a:lnTo>
                  <a:pt x="19221" y="772571"/>
                </a:lnTo>
                <a:lnTo>
                  <a:pt x="793990" y="68235"/>
                </a:lnTo>
                <a:lnTo>
                  <a:pt x="774769" y="47092"/>
                </a:lnTo>
                <a:close/>
              </a:path>
              <a:path w="848359" h="772795">
                <a:moveTo>
                  <a:pt x="833301" y="37482"/>
                </a:moveTo>
                <a:lnTo>
                  <a:pt x="785340" y="37482"/>
                </a:lnTo>
                <a:lnTo>
                  <a:pt x="804561" y="58625"/>
                </a:lnTo>
                <a:lnTo>
                  <a:pt x="793990" y="68235"/>
                </a:lnTo>
                <a:lnTo>
                  <a:pt x="813212" y="89380"/>
                </a:lnTo>
                <a:lnTo>
                  <a:pt x="833301" y="37482"/>
                </a:lnTo>
                <a:close/>
              </a:path>
              <a:path w="848359" h="772795">
                <a:moveTo>
                  <a:pt x="785340" y="37482"/>
                </a:moveTo>
                <a:lnTo>
                  <a:pt x="774769" y="47092"/>
                </a:lnTo>
                <a:lnTo>
                  <a:pt x="793990" y="68235"/>
                </a:lnTo>
                <a:lnTo>
                  <a:pt x="804561" y="58625"/>
                </a:lnTo>
                <a:lnTo>
                  <a:pt x="785340" y="37482"/>
                </a:lnTo>
                <a:close/>
              </a:path>
              <a:path w="848359" h="772795">
                <a:moveTo>
                  <a:pt x="847811" y="0"/>
                </a:moveTo>
                <a:lnTo>
                  <a:pt x="755547" y="25948"/>
                </a:lnTo>
                <a:lnTo>
                  <a:pt x="774769" y="47092"/>
                </a:lnTo>
                <a:lnTo>
                  <a:pt x="785340" y="37482"/>
                </a:lnTo>
                <a:lnTo>
                  <a:pt x="833301" y="37482"/>
                </a:lnTo>
                <a:lnTo>
                  <a:pt x="847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86442" y="5399580"/>
            <a:ext cx="772160" cy="696595"/>
          </a:xfrm>
          <a:custGeom>
            <a:avLst/>
            <a:gdLst/>
            <a:ahLst/>
            <a:cxnLst/>
            <a:rect l="l" t="t" r="r" b="b"/>
            <a:pathLst>
              <a:path w="772159" h="696595">
                <a:moveTo>
                  <a:pt x="698281" y="649692"/>
                </a:moveTo>
                <a:lnTo>
                  <a:pt x="679165" y="670931"/>
                </a:lnTo>
                <a:lnTo>
                  <a:pt x="771558" y="696419"/>
                </a:lnTo>
                <a:lnTo>
                  <a:pt x="756955" y="659249"/>
                </a:lnTo>
                <a:lnTo>
                  <a:pt x="708900" y="659249"/>
                </a:lnTo>
                <a:lnTo>
                  <a:pt x="698281" y="649692"/>
                </a:lnTo>
                <a:close/>
              </a:path>
              <a:path w="772159" h="696595">
                <a:moveTo>
                  <a:pt x="717396" y="628452"/>
                </a:moveTo>
                <a:lnTo>
                  <a:pt x="698281" y="649692"/>
                </a:lnTo>
                <a:lnTo>
                  <a:pt x="708900" y="659249"/>
                </a:lnTo>
                <a:lnTo>
                  <a:pt x="728016" y="638010"/>
                </a:lnTo>
                <a:lnTo>
                  <a:pt x="717396" y="628452"/>
                </a:lnTo>
                <a:close/>
              </a:path>
              <a:path w="772159" h="696595">
                <a:moveTo>
                  <a:pt x="736512" y="607213"/>
                </a:moveTo>
                <a:lnTo>
                  <a:pt x="717396" y="628452"/>
                </a:lnTo>
                <a:lnTo>
                  <a:pt x="728016" y="638010"/>
                </a:lnTo>
                <a:lnTo>
                  <a:pt x="708900" y="659249"/>
                </a:lnTo>
                <a:lnTo>
                  <a:pt x="756955" y="659249"/>
                </a:lnTo>
                <a:lnTo>
                  <a:pt x="736512" y="607213"/>
                </a:lnTo>
                <a:close/>
              </a:path>
              <a:path w="772159" h="696595">
                <a:moveTo>
                  <a:pt x="19116" y="0"/>
                </a:moveTo>
                <a:lnTo>
                  <a:pt x="0" y="21239"/>
                </a:lnTo>
                <a:lnTo>
                  <a:pt x="698281" y="649692"/>
                </a:lnTo>
                <a:lnTo>
                  <a:pt x="717396" y="628452"/>
                </a:lnTo>
                <a:lnTo>
                  <a:pt x="191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43739" y="5486400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7150" y="71437"/>
                </a:moveTo>
                <a:lnTo>
                  <a:pt x="28575" y="71437"/>
                </a:lnTo>
                <a:lnTo>
                  <a:pt x="28573" y="457199"/>
                </a:lnTo>
                <a:lnTo>
                  <a:pt x="57148" y="457199"/>
                </a:lnTo>
                <a:lnTo>
                  <a:pt x="57150" y="71437"/>
                </a:lnTo>
                <a:close/>
              </a:path>
              <a:path w="85725" h="457200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457200">
                <a:moveTo>
                  <a:pt x="78581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15200" y="52149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86442" y="5399580"/>
            <a:ext cx="772160" cy="696595"/>
          </a:xfrm>
          <a:custGeom>
            <a:avLst/>
            <a:gdLst/>
            <a:ahLst/>
            <a:cxnLst/>
            <a:rect l="l" t="t" r="r" b="b"/>
            <a:pathLst>
              <a:path w="772159" h="696595">
                <a:moveTo>
                  <a:pt x="698281" y="649692"/>
                </a:moveTo>
                <a:lnTo>
                  <a:pt x="679165" y="670931"/>
                </a:lnTo>
                <a:lnTo>
                  <a:pt x="771558" y="696419"/>
                </a:lnTo>
                <a:lnTo>
                  <a:pt x="756955" y="659249"/>
                </a:lnTo>
                <a:lnTo>
                  <a:pt x="708900" y="659249"/>
                </a:lnTo>
                <a:lnTo>
                  <a:pt x="698281" y="649692"/>
                </a:lnTo>
                <a:close/>
              </a:path>
              <a:path w="772159" h="696595">
                <a:moveTo>
                  <a:pt x="717396" y="628452"/>
                </a:moveTo>
                <a:lnTo>
                  <a:pt x="698281" y="649692"/>
                </a:lnTo>
                <a:lnTo>
                  <a:pt x="708900" y="659249"/>
                </a:lnTo>
                <a:lnTo>
                  <a:pt x="728016" y="638010"/>
                </a:lnTo>
                <a:lnTo>
                  <a:pt x="717396" y="628452"/>
                </a:lnTo>
                <a:close/>
              </a:path>
              <a:path w="772159" h="696595">
                <a:moveTo>
                  <a:pt x="736512" y="607213"/>
                </a:moveTo>
                <a:lnTo>
                  <a:pt x="717396" y="628452"/>
                </a:lnTo>
                <a:lnTo>
                  <a:pt x="728016" y="638010"/>
                </a:lnTo>
                <a:lnTo>
                  <a:pt x="708900" y="659249"/>
                </a:lnTo>
                <a:lnTo>
                  <a:pt x="756955" y="659249"/>
                </a:lnTo>
                <a:lnTo>
                  <a:pt x="736512" y="607213"/>
                </a:lnTo>
                <a:close/>
              </a:path>
              <a:path w="772159" h="696595">
                <a:moveTo>
                  <a:pt x="19116" y="0"/>
                </a:moveTo>
                <a:lnTo>
                  <a:pt x="0" y="21239"/>
                </a:lnTo>
                <a:lnTo>
                  <a:pt x="698281" y="649692"/>
                </a:lnTo>
                <a:lnTo>
                  <a:pt x="717396" y="628452"/>
                </a:lnTo>
                <a:lnTo>
                  <a:pt x="191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43739" y="5486400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7150" y="71437"/>
                </a:moveTo>
                <a:lnTo>
                  <a:pt x="28575" y="71437"/>
                </a:lnTo>
                <a:lnTo>
                  <a:pt x="28573" y="457199"/>
                </a:lnTo>
                <a:lnTo>
                  <a:pt x="57148" y="457199"/>
                </a:lnTo>
                <a:lnTo>
                  <a:pt x="57150" y="71437"/>
                </a:lnTo>
                <a:close/>
              </a:path>
              <a:path w="85725" h="457200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457200">
                <a:moveTo>
                  <a:pt x="78581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15200" y="52149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438390" y="5229054"/>
            <a:ext cx="2540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585" b="1">
                <a:solidFill>
                  <a:srgbClr val="FF0000"/>
                </a:solidFill>
                <a:latin typeface="宋体"/>
                <a:cs typeface="宋体"/>
              </a:rPr>
              <a:t>1</a:t>
            </a:r>
            <a:r>
              <a:rPr dirty="0" sz="2350" spc="15" b="1">
                <a:solidFill>
                  <a:srgbClr val="FF0000"/>
                </a:solidFill>
                <a:latin typeface="宋体"/>
                <a:cs typeface="宋体"/>
              </a:rPr>
              <a:t>0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72776" y="4927977"/>
            <a:ext cx="595630" cy="339090"/>
          </a:xfrm>
          <a:custGeom>
            <a:avLst/>
            <a:gdLst/>
            <a:ahLst/>
            <a:cxnLst/>
            <a:rect l="l" t="t" r="r" b="b"/>
            <a:pathLst>
              <a:path w="595629" h="339089">
                <a:moveTo>
                  <a:pt x="0" y="0"/>
                </a:moveTo>
                <a:lnTo>
                  <a:pt x="595035" y="0"/>
                </a:lnTo>
                <a:lnTo>
                  <a:pt x="595035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051516" y="4947411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宋体"/>
                <a:cs typeface="宋体"/>
              </a:rPr>
              <a:t>开始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93717"/>
            <a:ext cx="563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确定的有限自动机的定义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0" y="891400"/>
            <a:ext cx="8769350" cy="59143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406400" marR="490220" indent="-342900">
              <a:lnSpc>
                <a:spcPts val="3160"/>
              </a:lnSpc>
              <a:spcBef>
                <a:spcPts val="3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  <a:tab pos="147891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一个确定的有限自动机</a:t>
            </a:r>
            <a:r>
              <a:rPr dirty="0" baseline="1010" sz="4125" spc="30" b="1">
                <a:latin typeface="宋体"/>
                <a:cs typeface="宋体"/>
              </a:rPr>
              <a:t>M(</a:t>
            </a:r>
            <a:r>
              <a:rPr dirty="0" baseline="1010" sz="4125" spc="67" b="1">
                <a:latin typeface="黑体"/>
                <a:cs typeface="黑体"/>
              </a:rPr>
              <a:t>记作</a:t>
            </a:r>
            <a:r>
              <a:rPr dirty="0" baseline="1010" sz="4125" spc="37" b="1">
                <a:latin typeface="黑体"/>
                <a:cs typeface="黑体"/>
              </a:rPr>
              <a:t>：</a:t>
            </a:r>
            <a:r>
              <a:rPr dirty="0" baseline="1010" sz="4125" spc="37" b="1">
                <a:solidFill>
                  <a:srgbClr val="0000FF"/>
                </a:solidFill>
                <a:latin typeface="宋体"/>
                <a:cs typeface="宋体"/>
              </a:rPr>
              <a:t>DFA</a:t>
            </a:r>
            <a:r>
              <a:rPr dirty="0" baseline="1010" sz="4125" spc="52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baseline="1010" sz="4125" spc="30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baseline="1010" sz="4125" spc="30" b="1">
                <a:latin typeface="宋体"/>
                <a:cs typeface="宋体"/>
              </a:rPr>
              <a:t>)</a:t>
            </a:r>
            <a:r>
              <a:rPr dirty="0" baseline="1010" sz="4125" spc="67" b="1">
                <a:latin typeface="黑体"/>
                <a:cs typeface="黑体"/>
              </a:rPr>
              <a:t>是一个五元 </a:t>
            </a:r>
            <a:r>
              <a:rPr dirty="0" sz="2750" spc="45" b="1">
                <a:latin typeface="黑体"/>
                <a:cs typeface="黑体"/>
              </a:rPr>
              <a:t>组</a:t>
            </a:r>
            <a:r>
              <a:rPr dirty="0" sz="2750" spc="35" b="1">
                <a:latin typeface="黑体"/>
                <a:cs typeface="黑体"/>
              </a:rPr>
              <a:t>：	</a:t>
            </a:r>
            <a:r>
              <a:rPr dirty="0" sz="2750" spc="25" b="1">
                <a:latin typeface="黑体"/>
                <a:cs typeface="黑体"/>
              </a:rPr>
              <a:t>M=(</a:t>
            </a:r>
            <a:r>
              <a:rPr dirty="0" sz="2750" spc="25" b="1" i="1">
                <a:latin typeface="Symbol"/>
                <a:cs typeface="Symbol"/>
              </a:rPr>
              <a:t></a:t>
            </a:r>
            <a:r>
              <a:rPr dirty="0" sz="2750" spc="25" b="1">
                <a:latin typeface="黑体"/>
                <a:cs typeface="黑体"/>
              </a:rPr>
              <a:t>，Q，q</a:t>
            </a:r>
            <a:r>
              <a:rPr dirty="0" baseline="-18018" sz="2775" spc="37" b="1">
                <a:latin typeface="黑体"/>
                <a:cs typeface="黑体"/>
              </a:rPr>
              <a:t>0</a:t>
            </a:r>
            <a:r>
              <a:rPr dirty="0" sz="2750" spc="25" b="1">
                <a:latin typeface="黑体"/>
                <a:cs typeface="黑体"/>
              </a:rPr>
              <a:t>，F，</a:t>
            </a:r>
            <a:r>
              <a:rPr dirty="0" sz="2750" spc="25" b="1" i="1">
                <a:latin typeface="Symbol"/>
                <a:cs typeface="Symbol"/>
              </a:rPr>
              <a:t></a:t>
            </a:r>
            <a:r>
              <a:rPr dirty="0" sz="2750" spc="25" b="1">
                <a:latin typeface="黑体"/>
                <a:cs typeface="黑体"/>
              </a:rPr>
              <a:t>)</a:t>
            </a:r>
            <a:endParaRPr sz="2750">
              <a:latin typeface="黑体"/>
              <a:cs typeface="黑体"/>
            </a:endParaRPr>
          </a:p>
          <a:p>
            <a:pPr marL="371475">
              <a:lnSpc>
                <a:spcPct val="100000"/>
              </a:lnSpc>
              <a:spcBef>
                <a:spcPts val="620"/>
              </a:spcBef>
              <a:tabLst>
                <a:tab pos="1291590" algn="l"/>
              </a:tabLst>
            </a:pPr>
            <a:r>
              <a:rPr dirty="0" sz="2350" spc="50" b="1">
                <a:latin typeface="黑体"/>
                <a:cs typeface="黑体"/>
              </a:rPr>
              <a:t>其</a:t>
            </a:r>
            <a:r>
              <a:rPr dirty="0" sz="2350" spc="40" b="1">
                <a:latin typeface="黑体"/>
                <a:cs typeface="黑体"/>
              </a:rPr>
              <a:t>中	</a:t>
            </a:r>
            <a:r>
              <a:rPr dirty="0" sz="2350" spc="40" b="1" i="1">
                <a:latin typeface="Symbol"/>
                <a:cs typeface="Symbol"/>
              </a:rPr>
              <a:t></a:t>
            </a:r>
            <a:r>
              <a:rPr dirty="0" sz="2350" spc="40" b="1">
                <a:latin typeface="黑体"/>
                <a:cs typeface="黑体"/>
              </a:rPr>
              <a:t>：</a:t>
            </a:r>
            <a:r>
              <a:rPr dirty="0" sz="2350" spc="50" b="1">
                <a:latin typeface="黑体"/>
                <a:cs typeface="黑体"/>
              </a:rPr>
              <a:t>是一个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字母表</a:t>
            </a:r>
            <a:r>
              <a:rPr dirty="0" sz="2350" spc="50" b="1">
                <a:latin typeface="黑体"/>
                <a:cs typeface="黑体"/>
              </a:rPr>
              <a:t>，它的每个元素称为一个输入符号</a:t>
            </a:r>
            <a:endParaRPr sz="2350">
              <a:latin typeface="黑体"/>
              <a:cs typeface="黑体"/>
            </a:endParaRPr>
          </a:p>
          <a:p>
            <a:pPr marL="1294765" marR="3941445">
              <a:lnSpc>
                <a:spcPct val="120400"/>
              </a:lnSpc>
              <a:spcBef>
                <a:spcPts val="110"/>
              </a:spcBef>
            </a:pP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50" b="1">
                <a:latin typeface="黑体"/>
                <a:cs typeface="黑体"/>
              </a:rPr>
              <a:t>：是一个有限的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状态集合  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sz="2350" spc="30" b="1" i="1">
                <a:latin typeface="Symbol"/>
                <a:cs typeface="Symbol"/>
              </a:rPr>
              <a:t>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sz="2350" spc="50" b="1">
                <a:latin typeface="黑体"/>
                <a:cs typeface="黑体"/>
              </a:rPr>
              <a:t>称为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初始状态 </a:t>
            </a:r>
            <a:r>
              <a:rPr dirty="0" sz="2350" spc="30" b="1">
                <a:latin typeface="宋体"/>
                <a:cs typeface="宋体"/>
              </a:rPr>
              <a:t>F</a:t>
            </a:r>
            <a:r>
              <a:rPr dirty="0" sz="2350" spc="30" b="1" i="1">
                <a:latin typeface="Symbol"/>
                <a:cs typeface="Symbol"/>
              </a:rPr>
              <a:t>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F</a:t>
            </a:r>
            <a:r>
              <a:rPr dirty="0" sz="2350" spc="50" b="1">
                <a:latin typeface="黑体"/>
                <a:cs typeface="黑体"/>
              </a:rPr>
              <a:t>称为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终结状态集合</a:t>
            </a:r>
            <a:endParaRPr sz="2350">
              <a:latin typeface="黑体"/>
              <a:cs typeface="黑体"/>
            </a:endParaRPr>
          </a:p>
          <a:p>
            <a:pPr marL="1294765">
              <a:lnSpc>
                <a:spcPct val="100000"/>
              </a:lnSpc>
              <a:spcBef>
                <a:spcPts val="685"/>
              </a:spcBef>
            </a:pPr>
            <a:r>
              <a:rPr dirty="0" sz="2350" spc="35" b="1" i="1">
                <a:latin typeface="Symbol"/>
                <a:cs typeface="Symbol"/>
              </a:rPr>
              <a:t></a:t>
            </a:r>
            <a:r>
              <a:rPr dirty="0" sz="2350" spc="35" b="1">
                <a:latin typeface="黑体"/>
                <a:cs typeface="黑体"/>
              </a:rPr>
              <a:t>：</a:t>
            </a:r>
            <a:r>
              <a:rPr dirty="0" sz="2350" spc="50" b="1">
                <a:latin typeface="黑体"/>
                <a:cs typeface="黑体"/>
              </a:rPr>
              <a:t>是一个从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25" b="1" i="1">
                <a:latin typeface="Symbol"/>
                <a:cs typeface="Symbol"/>
              </a:rPr>
              <a:t></a:t>
            </a:r>
            <a:r>
              <a:rPr dirty="0" sz="2350" spc="50" b="1">
                <a:latin typeface="黑体"/>
                <a:cs typeface="黑体"/>
              </a:rPr>
              <a:t>到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50" b="1">
                <a:latin typeface="黑体"/>
                <a:cs typeface="黑体"/>
              </a:rPr>
              <a:t>的单值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映射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406400" marR="242570" indent="-342900">
              <a:lnSpc>
                <a:spcPct val="102499"/>
              </a:lnSpc>
              <a:buClr>
                <a:srgbClr val="0000FF"/>
              </a:buClr>
              <a:buSzPct val="72340"/>
              <a:buFont typeface="Arial"/>
              <a:buChar char="■"/>
              <a:tabLst>
                <a:tab pos="406400" algn="l"/>
              </a:tabLst>
            </a:pPr>
            <a:r>
              <a:rPr dirty="0" baseline="1182" sz="3525" spc="135" b="1">
                <a:latin typeface="黑体"/>
                <a:cs typeface="黑体"/>
              </a:rPr>
              <a:t>转换函数</a:t>
            </a:r>
            <a:r>
              <a:rPr dirty="0" baseline="1182" sz="3525" spc="37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(q,a)=q</a:t>
            </a:r>
            <a:r>
              <a:rPr dirty="0" baseline="1182" sz="3525" spc="37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44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97" b="1">
                <a:latin typeface="宋体"/>
                <a:cs typeface="宋体"/>
              </a:rPr>
              <a:t>(</a:t>
            </a:r>
            <a:r>
              <a:rPr dirty="0" baseline="1182" sz="3525" spc="135" b="1">
                <a:latin typeface="黑体"/>
                <a:cs typeface="黑体"/>
              </a:rPr>
              <a:t>其中</a:t>
            </a:r>
            <a:r>
              <a:rPr dirty="0" baseline="1182" sz="3525" spc="52" b="1">
                <a:latin typeface="宋体"/>
                <a:cs typeface="宋体"/>
              </a:rPr>
              <a:t>q,q</a:t>
            </a:r>
            <a:r>
              <a:rPr dirty="0" baseline="1182" sz="3525" spc="52" b="1" i="1">
                <a:latin typeface="Symbol"/>
                <a:cs typeface="Symbol"/>
              </a:rPr>
              <a:t></a:t>
            </a:r>
            <a:r>
              <a:rPr dirty="0" baseline="1182" sz="3525" spc="52" b="1">
                <a:latin typeface="宋体"/>
                <a:cs typeface="宋体"/>
              </a:rPr>
              <a:t>Q,a</a:t>
            </a:r>
            <a:r>
              <a:rPr dirty="0" baseline="1182" sz="3525" spc="52" b="1" i="1">
                <a:latin typeface="Symbol"/>
                <a:cs typeface="Symbol"/>
              </a:rPr>
              <a:t></a:t>
            </a:r>
            <a:r>
              <a:rPr dirty="0" baseline="1182" sz="3525" spc="52" b="1">
                <a:latin typeface="黑体"/>
                <a:cs typeface="黑体"/>
              </a:rPr>
              <a:t>）</a:t>
            </a:r>
            <a:r>
              <a:rPr dirty="0" baseline="1182" sz="3525" spc="135" b="1">
                <a:latin typeface="黑体"/>
                <a:cs typeface="黑体"/>
              </a:rPr>
              <a:t>表示当前状态为</a:t>
            </a:r>
            <a:r>
              <a:rPr dirty="0" baseline="1182" sz="3525" spc="75" b="1">
                <a:latin typeface="宋体"/>
                <a:cs typeface="宋体"/>
              </a:rPr>
              <a:t>q</a:t>
            </a:r>
            <a:r>
              <a:rPr dirty="0" baseline="1182" sz="3525" spc="75" b="1">
                <a:latin typeface="黑体"/>
                <a:cs typeface="黑体"/>
              </a:rPr>
              <a:t>，  </a:t>
            </a:r>
            <a:r>
              <a:rPr dirty="0" sz="2350" spc="140" b="1">
                <a:latin typeface="黑体"/>
                <a:cs typeface="黑体"/>
              </a:rPr>
              <a:t>输入符号为</a:t>
            </a:r>
            <a:r>
              <a:rPr dirty="0" sz="2350" spc="114" b="1">
                <a:latin typeface="宋体"/>
                <a:cs typeface="宋体"/>
              </a:rPr>
              <a:t>a</a:t>
            </a:r>
            <a:r>
              <a:rPr dirty="0" sz="2350" spc="140" b="1">
                <a:latin typeface="黑体"/>
                <a:cs typeface="黑体"/>
              </a:rPr>
              <a:t>时，自动机将转换到下一个状态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105" b="1" i="1">
                <a:latin typeface="Symbol"/>
                <a:cs typeface="Symbol"/>
              </a:rPr>
              <a:t></a:t>
            </a:r>
            <a:r>
              <a:rPr dirty="0" sz="2350" spc="140" b="1">
                <a:latin typeface="黑体"/>
                <a:cs typeface="黑体"/>
              </a:rPr>
              <a:t>，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105" b="1" i="1">
                <a:latin typeface="Symbol"/>
                <a:cs typeface="Symbol"/>
              </a:rPr>
              <a:t></a:t>
            </a:r>
            <a:r>
              <a:rPr dirty="0" sz="2350" spc="140" b="1">
                <a:latin typeface="黑体"/>
                <a:cs typeface="黑体"/>
              </a:rPr>
              <a:t>称为</a:t>
            </a:r>
            <a:r>
              <a:rPr dirty="0" sz="2350" spc="114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的 </a:t>
            </a:r>
            <a:r>
              <a:rPr dirty="0" sz="2350" spc="50" b="1">
                <a:latin typeface="黑体"/>
                <a:cs typeface="黑体"/>
              </a:rPr>
              <a:t>一个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后继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algn="just" marL="406400" marR="229235" indent="-342900">
              <a:lnSpc>
                <a:spcPct val="102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06400" algn="l"/>
              </a:tabLst>
            </a:pPr>
            <a:r>
              <a:rPr dirty="0" baseline="1182" sz="3525" spc="232" b="1">
                <a:latin typeface="黑体"/>
                <a:cs typeface="黑体"/>
              </a:rPr>
              <a:t>若</a:t>
            </a:r>
            <a:r>
              <a:rPr dirty="0" baseline="1182" sz="3525" spc="37" b="1">
                <a:latin typeface="黑体"/>
                <a:cs typeface="黑体"/>
              </a:rPr>
              <a:t>Q={q</a:t>
            </a:r>
            <a:r>
              <a:rPr dirty="0" baseline="-16129" sz="2325" spc="37" b="1">
                <a:latin typeface="黑体"/>
                <a:cs typeface="黑体"/>
              </a:rPr>
              <a:t>1</a:t>
            </a:r>
            <a:r>
              <a:rPr dirty="0" baseline="1182" sz="3525" spc="37" b="1">
                <a:latin typeface="黑体"/>
                <a:cs typeface="黑体"/>
              </a:rPr>
              <a:t>,q</a:t>
            </a:r>
            <a:r>
              <a:rPr dirty="0" baseline="-16129" sz="2325" spc="37" b="1">
                <a:latin typeface="黑体"/>
                <a:cs typeface="黑体"/>
              </a:rPr>
              <a:t>2</a:t>
            </a:r>
            <a:r>
              <a:rPr dirty="0" baseline="1182" sz="3525" spc="37" b="1">
                <a:latin typeface="黑体"/>
                <a:cs typeface="黑体"/>
              </a:rPr>
              <a:t>,…,q</a:t>
            </a:r>
            <a:r>
              <a:rPr dirty="0" baseline="-16129" sz="2325" spc="37" b="1">
                <a:latin typeface="黑体"/>
                <a:cs typeface="黑体"/>
              </a:rPr>
              <a:t>n</a:t>
            </a:r>
            <a:r>
              <a:rPr dirty="0" baseline="1182" sz="3525" spc="37" b="1">
                <a:latin typeface="黑体"/>
                <a:cs typeface="黑体"/>
              </a:rPr>
              <a:t>},</a:t>
            </a:r>
            <a:r>
              <a:rPr dirty="0" baseline="1182" sz="3525" spc="240" b="1">
                <a:latin typeface="黑体"/>
                <a:cs typeface="黑体"/>
              </a:rPr>
              <a:t> </a:t>
            </a:r>
            <a:r>
              <a:rPr dirty="0" baseline="1182" sz="3525" spc="60" b="1" i="1">
                <a:latin typeface="Symbol"/>
                <a:cs typeface="Symbol"/>
              </a:rPr>
              <a:t></a:t>
            </a:r>
            <a:r>
              <a:rPr dirty="0" baseline="1182" sz="3525" spc="60" b="1">
                <a:latin typeface="黑体"/>
                <a:cs typeface="黑体"/>
              </a:rPr>
              <a:t>={a</a:t>
            </a:r>
            <a:r>
              <a:rPr dirty="0" baseline="-16129" sz="2325" spc="60" b="1">
                <a:latin typeface="黑体"/>
                <a:cs typeface="黑体"/>
              </a:rPr>
              <a:t>1</a:t>
            </a:r>
            <a:r>
              <a:rPr dirty="0" baseline="1182" sz="3525" spc="60" b="1">
                <a:latin typeface="黑体"/>
                <a:cs typeface="黑体"/>
              </a:rPr>
              <a:t>,a</a:t>
            </a:r>
            <a:r>
              <a:rPr dirty="0" baseline="-16129" sz="2325" spc="60" b="1">
                <a:latin typeface="黑体"/>
                <a:cs typeface="黑体"/>
              </a:rPr>
              <a:t>2</a:t>
            </a:r>
            <a:r>
              <a:rPr dirty="0" baseline="1182" sz="3525" spc="60" b="1">
                <a:latin typeface="黑体"/>
                <a:cs typeface="黑体"/>
              </a:rPr>
              <a:t>,…,a</a:t>
            </a:r>
            <a:r>
              <a:rPr dirty="0" baseline="-16129" sz="2325" spc="60" b="1">
                <a:latin typeface="黑体"/>
                <a:cs typeface="黑体"/>
              </a:rPr>
              <a:t>m</a:t>
            </a:r>
            <a:r>
              <a:rPr dirty="0" baseline="1182" sz="3525" spc="60" b="1">
                <a:latin typeface="黑体"/>
                <a:cs typeface="黑体"/>
              </a:rPr>
              <a:t>}，</a:t>
            </a:r>
            <a:r>
              <a:rPr dirty="0" baseline="1182" sz="3525" spc="232" b="1">
                <a:latin typeface="黑体"/>
                <a:cs typeface="黑体"/>
              </a:rPr>
              <a:t>则</a:t>
            </a:r>
            <a:r>
              <a:rPr dirty="0" baseline="1182" sz="3525" spc="37" b="1">
                <a:latin typeface="黑体"/>
                <a:cs typeface="黑体"/>
              </a:rPr>
              <a:t>Q</a:t>
            </a:r>
            <a:r>
              <a:rPr dirty="0" baseline="1182" sz="3525" spc="37" b="1" i="1">
                <a:latin typeface="Symbol"/>
                <a:cs typeface="Symbol"/>
              </a:rPr>
              <a:t></a:t>
            </a:r>
            <a:r>
              <a:rPr dirty="0" baseline="1182" sz="3525" spc="37" b="1">
                <a:latin typeface="黑体"/>
                <a:cs typeface="黑体"/>
              </a:rPr>
              <a:t>=(</a:t>
            </a:r>
            <a:r>
              <a:rPr dirty="0" baseline="1182" sz="3525" spc="37" b="1" i="1">
                <a:latin typeface="Symbol"/>
                <a:cs typeface="Symbol"/>
              </a:rPr>
              <a:t></a:t>
            </a:r>
            <a:r>
              <a:rPr dirty="0" baseline="1182" sz="3525" spc="37" b="1">
                <a:latin typeface="黑体"/>
                <a:cs typeface="黑体"/>
              </a:rPr>
              <a:t>(q</a:t>
            </a:r>
            <a:r>
              <a:rPr dirty="0" baseline="-16129" sz="2325" spc="37" b="1">
                <a:latin typeface="黑体"/>
                <a:cs typeface="黑体"/>
              </a:rPr>
              <a:t>i</a:t>
            </a:r>
            <a:r>
              <a:rPr dirty="0" baseline="1182" sz="3525" spc="37" b="1">
                <a:latin typeface="黑体"/>
                <a:cs typeface="黑体"/>
              </a:rPr>
              <a:t>,a</a:t>
            </a:r>
            <a:r>
              <a:rPr dirty="0" baseline="-16129" sz="2325" spc="37" b="1">
                <a:latin typeface="黑体"/>
                <a:cs typeface="黑体"/>
              </a:rPr>
              <a:t>j</a:t>
            </a:r>
            <a:r>
              <a:rPr dirty="0" baseline="1182" sz="3525" spc="37" b="1">
                <a:latin typeface="黑体"/>
                <a:cs typeface="黑体"/>
              </a:rPr>
              <a:t>))</a:t>
            </a:r>
            <a:r>
              <a:rPr dirty="0" baseline="-16129" sz="2325" spc="37" b="1">
                <a:latin typeface="黑体"/>
                <a:cs typeface="黑体"/>
              </a:rPr>
              <a:t>n</a:t>
            </a:r>
            <a:r>
              <a:rPr dirty="0" baseline="-16129" sz="2325" spc="37" b="1" i="1">
                <a:latin typeface="Symbol"/>
                <a:cs typeface="Symbol"/>
              </a:rPr>
              <a:t></a:t>
            </a:r>
            <a:r>
              <a:rPr dirty="0" baseline="-16129" sz="2325" spc="37" b="1">
                <a:latin typeface="黑体"/>
                <a:cs typeface="黑体"/>
              </a:rPr>
              <a:t>m  </a:t>
            </a:r>
            <a:r>
              <a:rPr dirty="0" sz="2350" spc="145" b="1">
                <a:latin typeface="黑体"/>
                <a:cs typeface="黑体"/>
              </a:rPr>
              <a:t>是一个</a:t>
            </a:r>
            <a:r>
              <a:rPr dirty="0" sz="2350" spc="120" b="1">
                <a:latin typeface="宋体"/>
                <a:cs typeface="宋体"/>
              </a:rPr>
              <a:t>n</a:t>
            </a:r>
            <a:r>
              <a:rPr dirty="0" sz="2350" spc="145" b="1">
                <a:latin typeface="黑体"/>
                <a:cs typeface="黑体"/>
              </a:rPr>
              <a:t>行</a:t>
            </a:r>
            <a:r>
              <a:rPr dirty="0" sz="2350" spc="120" b="1">
                <a:latin typeface="宋体"/>
                <a:cs typeface="宋体"/>
              </a:rPr>
              <a:t>m</a:t>
            </a:r>
            <a:r>
              <a:rPr dirty="0" sz="2350" spc="145" b="1">
                <a:latin typeface="黑体"/>
                <a:cs typeface="黑体"/>
              </a:rPr>
              <a:t>列的矩阵，它称为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55" b="1">
                <a:latin typeface="宋体"/>
                <a:cs typeface="宋体"/>
              </a:rPr>
              <a:t> </a:t>
            </a:r>
            <a:r>
              <a:rPr dirty="0" sz="2350" spc="120" b="1">
                <a:latin typeface="宋体"/>
                <a:cs typeface="宋体"/>
              </a:rPr>
              <a:t>M</a:t>
            </a:r>
            <a:r>
              <a:rPr dirty="0" sz="2350" spc="145" b="1">
                <a:latin typeface="黑体"/>
                <a:cs typeface="黑体"/>
              </a:rPr>
              <a:t>的</a:t>
            </a:r>
            <a:r>
              <a:rPr dirty="0" sz="2350" spc="145" b="1">
                <a:solidFill>
                  <a:srgbClr val="0000FF"/>
                </a:solidFill>
                <a:latin typeface="黑体"/>
                <a:cs typeface="黑体"/>
              </a:rPr>
              <a:t>状态转换矩阵</a:t>
            </a:r>
            <a:r>
              <a:rPr dirty="0" sz="2350" spc="145" b="1">
                <a:latin typeface="黑体"/>
                <a:cs typeface="黑体"/>
              </a:rPr>
              <a:t>，也称 </a:t>
            </a:r>
            <a:r>
              <a:rPr dirty="0" sz="2350" spc="50" b="1">
                <a:latin typeface="黑体"/>
                <a:cs typeface="黑体"/>
              </a:rPr>
              <a:t>为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转换表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algn="r" marR="68580">
              <a:lnSpc>
                <a:spcPts val="1495"/>
              </a:lnSpc>
            </a:pPr>
            <a:r>
              <a:rPr dirty="0" sz="1400">
                <a:latin typeface="黑体"/>
                <a:cs typeface="黑体"/>
              </a:rPr>
              <a:t>45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256230"/>
            <a:ext cx="7548880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示例：</a:t>
            </a:r>
            <a:r>
              <a:rPr dirty="0" sz="2750" spc="35">
                <a:latin typeface="黑体"/>
                <a:cs typeface="黑体"/>
              </a:rPr>
              <a:t>有</a:t>
            </a:r>
            <a:r>
              <a:rPr dirty="0" sz="2750" spc="50">
                <a:latin typeface="黑体"/>
                <a:cs typeface="黑体"/>
              </a:rPr>
              <a:t> </a:t>
            </a:r>
            <a:r>
              <a:rPr dirty="0" sz="2750" spc="20"/>
              <a:t>DFA</a:t>
            </a:r>
            <a:r>
              <a:rPr dirty="0" sz="2750" spc="50"/>
              <a:t> </a:t>
            </a:r>
            <a:r>
              <a:rPr dirty="0" sz="2750" spc="20"/>
              <a:t>M=({0,1},{A,B,C,S,f},S,{f},</a:t>
            </a:r>
            <a:r>
              <a:rPr dirty="0" sz="2750" spc="20" i="1">
                <a:latin typeface="Symbol"/>
                <a:cs typeface="Symbol"/>
              </a:rPr>
              <a:t></a:t>
            </a:r>
            <a:r>
              <a:rPr dirty="0" sz="2750" spc="20"/>
              <a:t>)</a:t>
            </a:r>
            <a:endParaRPr sz="2750">
              <a:latin typeface="Symbol"/>
              <a:cs typeface="Symbo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8677" y="718695"/>
          <a:ext cx="7747000" cy="798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770"/>
                <a:gridCol w="1844675"/>
                <a:gridCol w="1844675"/>
                <a:gridCol w="1579245"/>
              </a:tblGrid>
              <a:tr h="399198">
                <a:tc>
                  <a:txBody>
                    <a:bodyPr/>
                    <a:lstStyle/>
                    <a:p>
                      <a:pPr algn="r" marR="288925">
                        <a:lnSpc>
                          <a:spcPts val="2780"/>
                        </a:lnSpc>
                        <a:spcBef>
                          <a:spcPts val="265"/>
                        </a:spcBef>
                        <a:tabLst>
                          <a:tab pos="920115" algn="l"/>
                        </a:tabLst>
                      </a:pPr>
                      <a:r>
                        <a:rPr dirty="0" sz="2350" spc="10" b="1">
                          <a:latin typeface="黑体"/>
                          <a:cs typeface="黑体"/>
                        </a:rPr>
                        <a:t>其</a:t>
                      </a:r>
                      <a:r>
                        <a:rPr dirty="0" sz="2350" b="1">
                          <a:latin typeface="黑体"/>
                          <a:cs typeface="黑体"/>
                        </a:rPr>
                        <a:t>中</a:t>
                      </a:r>
                      <a:r>
                        <a:rPr dirty="0" sz="2350" b="1">
                          <a:latin typeface="黑体"/>
                          <a:cs typeface="黑体"/>
                        </a:rPr>
                        <a:t>	</a:t>
                      </a:r>
                      <a:r>
                        <a:rPr dirty="0" sz="2350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10" b="1">
                          <a:latin typeface="宋体"/>
                          <a:cs typeface="宋体"/>
                        </a:rPr>
                        <a:t>(S,0)=B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2780"/>
                        </a:lnSpc>
                        <a:spcBef>
                          <a:spcPts val="265"/>
                        </a:spcBef>
                      </a:pPr>
                      <a:r>
                        <a:rPr dirty="0" sz="2350" spc="25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(A,0)=f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2780"/>
                        </a:lnSpc>
                        <a:spcBef>
                          <a:spcPts val="265"/>
                        </a:spcBef>
                      </a:pPr>
                      <a:r>
                        <a:rPr dirty="0" sz="2350" spc="25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(B,0)=C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80"/>
                        </a:lnSpc>
                        <a:spcBef>
                          <a:spcPts val="265"/>
                        </a:spcBef>
                      </a:pPr>
                      <a:r>
                        <a:rPr dirty="0" sz="2350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10" b="1">
                          <a:latin typeface="宋体"/>
                          <a:cs typeface="宋体"/>
                        </a:rPr>
                        <a:t>(C,0)=f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</a:tr>
              <a:tr h="399198"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350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10" b="1">
                          <a:latin typeface="宋体"/>
                          <a:cs typeface="宋体"/>
                        </a:rPr>
                        <a:t>(S,1)=A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350" spc="25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(A,1)=C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350" spc="25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(B,1)=f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350" b="1" i="1">
                          <a:latin typeface="Symbol"/>
                          <a:cs typeface="Symbol"/>
                        </a:rPr>
                        <a:t></a:t>
                      </a:r>
                      <a:r>
                        <a:rPr dirty="0" sz="2350" spc="10" b="1">
                          <a:latin typeface="宋体"/>
                          <a:cs typeface="宋体"/>
                        </a:rPr>
                        <a:t>(C,1)=f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3175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4178" y="1722694"/>
            <a:ext cx="4599305" cy="18459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状态转换矩阵：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5</a:t>
            </a:r>
            <a:r>
              <a:rPr dirty="0" baseline="1182" sz="3525" spc="75" b="1">
                <a:latin typeface="黑体"/>
                <a:cs typeface="黑体"/>
              </a:rPr>
              <a:t>行</a:t>
            </a:r>
            <a:r>
              <a:rPr dirty="0" baseline="1182" sz="3525" spc="37" b="1">
                <a:latin typeface="宋体"/>
                <a:cs typeface="宋体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列的矩阵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每一行对应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的一个状态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每一列对应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的一个输入符号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782583"/>
            <a:ext cx="8387080" cy="25730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可用一张状态转换图来表示：</a:t>
            </a:r>
            <a:endParaRPr baseline="1010" sz="4125">
              <a:latin typeface="黑体"/>
              <a:cs typeface="黑体"/>
            </a:endParaRPr>
          </a:p>
          <a:p>
            <a:pPr marL="755650" marR="17145" indent="-285750">
              <a:lnSpc>
                <a:spcPct val="100699"/>
              </a:lnSpc>
              <a:spcBef>
                <a:spcPts val="5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187" b="1">
                <a:latin typeface="黑体"/>
                <a:cs typeface="黑体"/>
              </a:rPr>
              <a:t>若</a:t>
            </a:r>
            <a:r>
              <a:rPr dirty="0" baseline="1182" sz="3525" spc="30" b="1">
                <a:latin typeface="宋体"/>
                <a:cs typeface="宋体"/>
              </a:rPr>
              <a:t>DFA</a:t>
            </a:r>
            <a:r>
              <a:rPr dirty="0" baseline="1182" sz="3525" spc="75" b="1">
                <a:latin typeface="宋体"/>
                <a:cs typeface="宋体"/>
              </a:rPr>
              <a:t> </a:t>
            </a:r>
            <a:r>
              <a:rPr dirty="0" baseline="1182" sz="3525" spc="150" b="1">
                <a:latin typeface="宋体"/>
                <a:cs typeface="宋体"/>
              </a:rPr>
              <a:t>M</a:t>
            </a:r>
            <a:r>
              <a:rPr dirty="0" baseline="1182" sz="3525" spc="187" b="1">
                <a:latin typeface="黑体"/>
                <a:cs typeface="黑体"/>
              </a:rPr>
              <a:t>有</a:t>
            </a:r>
            <a:r>
              <a:rPr dirty="0" baseline="1182" sz="3525" spc="150" b="1">
                <a:latin typeface="宋体"/>
                <a:cs typeface="宋体"/>
              </a:rPr>
              <a:t>n</a:t>
            </a:r>
            <a:r>
              <a:rPr dirty="0" baseline="1182" sz="3525" spc="187" b="1">
                <a:latin typeface="黑体"/>
                <a:cs typeface="黑体"/>
              </a:rPr>
              <a:t>个状态</a:t>
            </a:r>
            <a:r>
              <a:rPr dirty="0" baseline="1182" sz="3525" spc="165" b="1">
                <a:latin typeface="黑体"/>
                <a:cs typeface="黑体"/>
              </a:rPr>
              <a:t>，</a:t>
            </a:r>
            <a:r>
              <a:rPr dirty="0" baseline="1182" sz="3525" spc="165" b="1">
                <a:latin typeface="宋体"/>
                <a:cs typeface="宋体"/>
              </a:rPr>
              <a:t>m</a:t>
            </a:r>
            <a:r>
              <a:rPr dirty="0" baseline="1182" sz="3525" spc="187" b="1">
                <a:latin typeface="黑体"/>
                <a:cs typeface="黑体"/>
              </a:rPr>
              <a:t>个输入符号，则状态转换图有</a:t>
            </a:r>
            <a:r>
              <a:rPr dirty="0" baseline="1182" sz="3525" spc="150" b="1">
                <a:latin typeface="宋体"/>
                <a:cs typeface="宋体"/>
              </a:rPr>
              <a:t>n</a:t>
            </a:r>
            <a:r>
              <a:rPr dirty="0" baseline="1182" sz="3525" spc="60" b="1">
                <a:latin typeface="黑体"/>
                <a:cs typeface="黑体"/>
              </a:rPr>
              <a:t>个 </a:t>
            </a:r>
            <a:r>
              <a:rPr dirty="0" sz="2350" spc="50" b="1">
                <a:latin typeface="黑体"/>
                <a:cs typeface="黑体"/>
              </a:rPr>
              <a:t>状态结点，每个结点最多有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条射出边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755650" marR="5080" indent="-285750">
              <a:lnSpc>
                <a:spcPct val="104900"/>
              </a:lnSpc>
              <a:spcBef>
                <a:spcPts val="3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202" b="1">
                <a:latin typeface="黑体"/>
                <a:cs typeface="黑体"/>
              </a:rPr>
              <a:t>若</a:t>
            </a:r>
            <a:r>
              <a:rPr dirty="0" sz="2400" spc="85" b="1">
                <a:latin typeface="Times New Roman"/>
                <a:cs typeface="Times New Roman"/>
              </a:rPr>
              <a:t>q</a:t>
            </a:r>
            <a:r>
              <a:rPr dirty="0" baseline="1182" sz="3525" spc="202" b="1">
                <a:latin typeface="黑体"/>
                <a:cs typeface="黑体"/>
              </a:rPr>
              <a:t>、</a:t>
            </a:r>
            <a:r>
              <a:rPr dirty="0" sz="2400" spc="35" b="1">
                <a:latin typeface="Times New Roman"/>
                <a:cs typeface="Times New Roman"/>
              </a:rPr>
              <a:t>q</a:t>
            </a:r>
            <a:r>
              <a:rPr dirty="0" baseline="1182" sz="3525" spc="52" b="1" i="1">
                <a:latin typeface="Symbol"/>
                <a:cs typeface="Symbol"/>
              </a:rPr>
              <a:t></a:t>
            </a:r>
            <a:r>
              <a:rPr dirty="0" sz="2400" spc="35" b="1">
                <a:latin typeface="Times New Roman"/>
                <a:cs typeface="Times New Roman"/>
              </a:rPr>
              <a:t>Q,a</a:t>
            </a:r>
            <a:r>
              <a:rPr dirty="0" baseline="1182" sz="3525" spc="52" b="1" i="1">
                <a:latin typeface="Symbol"/>
                <a:cs typeface="Symbol"/>
              </a:rPr>
              <a:t>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202" b="1">
                <a:latin typeface="黑体"/>
                <a:cs typeface="黑体"/>
              </a:rPr>
              <a:t>并且</a:t>
            </a:r>
            <a:r>
              <a:rPr dirty="0" baseline="1182" sz="3525" spc="44" b="1" i="1">
                <a:latin typeface="Symbol"/>
                <a:cs typeface="Symbol"/>
              </a:rPr>
              <a:t></a:t>
            </a:r>
            <a:r>
              <a:rPr dirty="0" sz="2400" spc="30" b="1">
                <a:latin typeface="Times New Roman"/>
                <a:cs typeface="Times New Roman"/>
              </a:rPr>
              <a:t>(q,a)=q</a:t>
            </a:r>
            <a:r>
              <a:rPr dirty="0" baseline="1182" sz="3525" spc="44" b="1" i="1">
                <a:latin typeface="Symbol"/>
                <a:cs typeface="Symbol"/>
              </a:rPr>
              <a:t>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202" b="1">
                <a:latin typeface="黑体"/>
                <a:cs typeface="黑体"/>
              </a:rPr>
              <a:t>则从</a:t>
            </a:r>
            <a:r>
              <a:rPr dirty="0" baseline="1182" sz="3525" spc="165" b="1">
                <a:latin typeface="宋体"/>
                <a:cs typeface="宋体"/>
              </a:rPr>
              <a:t>q</a:t>
            </a:r>
            <a:r>
              <a:rPr dirty="0" baseline="1182" sz="3525" spc="202" b="1">
                <a:latin typeface="黑体"/>
                <a:cs typeface="黑体"/>
              </a:rPr>
              <a:t>到</a:t>
            </a:r>
            <a:r>
              <a:rPr dirty="0" baseline="1182" sz="3525" spc="89" b="1">
                <a:latin typeface="宋体"/>
                <a:cs typeface="宋体"/>
              </a:rPr>
              <a:t>q</a:t>
            </a:r>
            <a:r>
              <a:rPr dirty="0" baseline="1182" sz="3525" spc="89" b="1" i="1">
                <a:latin typeface="Symbol"/>
                <a:cs typeface="Symbol"/>
              </a:rPr>
              <a:t></a:t>
            </a:r>
            <a:r>
              <a:rPr dirty="0" baseline="1182" sz="3525" spc="202" b="1">
                <a:latin typeface="黑体"/>
                <a:cs typeface="黑体"/>
              </a:rPr>
              <a:t>有一条标记 </a:t>
            </a:r>
            <a:r>
              <a:rPr dirty="0" sz="2350" spc="50" b="1">
                <a:latin typeface="黑体"/>
                <a:cs typeface="黑体"/>
              </a:rPr>
              <a:t>为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的有向边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整个图含有唯一的一个初态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5087" y="1791715"/>
            <a:ext cx="177800" cy="14947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800" b="1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3299"/>
              </a:lnSpc>
              <a:spcBef>
                <a:spcPts val="145"/>
              </a:spcBef>
            </a:pPr>
            <a:r>
              <a:rPr dirty="0" sz="1800" b="1">
                <a:latin typeface="Verdana"/>
                <a:cs typeface="Verdana"/>
              </a:rPr>
              <a:t>A  C</a:t>
            </a:r>
            <a:endParaRPr sz="1800">
              <a:latin typeface="Verdana"/>
              <a:cs typeface="Verdana"/>
            </a:endParaRPr>
          </a:p>
          <a:p>
            <a:pPr marR="73025">
              <a:lnSpc>
                <a:spcPct val="102200"/>
              </a:lnSpc>
              <a:spcBef>
                <a:spcPts val="170"/>
              </a:spcBef>
            </a:pPr>
            <a:r>
              <a:rPr dirty="0" sz="1800" b="1">
                <a:latin typeface="Verdana"/>
                <a:cs typeface="Verdana"/>
              </a:rPr>
              <a:t>f  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7362" y="1791715"/>
            <a:ext cx="174625" cy="14947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800" b="1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1800" b="1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7362" y="3269996"/>
            <a:ext cx="957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47090" algn="l"/>
              </a:tabLst>
            </a:pPr>
            <a:r>
              <a:rPr dirty="0" sz="1800" b="1">
                <a:latin typeface="Verdana"/>
                <a:cs typeface="Verdana"/>
              </a:rPr>
              <a:t>-	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4087" y="2081276"/>
            <a:ext cx="203200" cy="147066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25"/>
              </a:spcBef>
            </a:pPr>
            <a:r>
              <a:rPr dirty="0" sz="1800" b="1">
                <a:latin typeface="Verdana"/>
                <a:cs typeface="Verdana"/>
              </a:rPr>
              <a:t>S  A</a:t>
            </a:r>
            <a:endParaRPr sz="1800">
              <a:latin typeface="Verdana"/>
              <a:cs typeface="Verdana"/>
            </a:endParaRPr>
          </a:p>
          <a:p>
            <a:pPr marL="12700" marR="8255">
              <a:lnSpc>
                <a:spcPct val="103299"/>
              </a:lnSpc>
              <a:spcBef>
                <a:spcPts val="145"/>
              </a:spcBef>
            </a:pPr>
            <a:r>
              <a:rPr dirty="0" sz="1800" b="1">
                <a:latin typeface="Verdana"/>
                <a:cs typeface="Verdana"/>
              </a:rPr>
              <a:t>B  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 b="1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1125" y="2114550"/>
            <a:ext cx="225425" cy="1374775"/>
          </a:xfrm>
          <a:custGeom>
            <a:avLst/>
            <a:gdLst/>
            <a:ahLst/>
            <a:cxnLst/>
            <a:rect l="l" t="t" r="r" b="b"/>
            <a:pathLst>
              <a:path w="225425" h="1374775">
                <a:moveTo>
                  <a:pt x="225425" y="0"/>
                </a:moveTo>
                <a:lnTo>
                  <a:pt x="150812" y="19050"/>
                </a:lnTo>
                <a:lnTo>
                  <a:pt x="74612" y="57150"/>
                </a:lnTo>
                <a:lnTo>
                  <a:pt x="19050" y="131762"/>
                </a:lnTo>
                <a:lnTo>
                  <a:pt x="0" y="225425"/>
                </a:lnTo>
                <a:lnTo>
                  <a:pt x="0" y="1130300"/>
                </a:lnTo>
                <a:lnTo>
                  <a:pt x="19050" y="1223962"/>
                </a:lnTo>
                <a:lnTo>
                  <a:pt x="74612" y="1298575"/>
                </a:lnTo>
                <a:lnTo>
                  <a:pt x="150812" y="1355725"/>
                </a:lnTo>
                <a:lnTo>
                  <a:pt x="225425" y="13747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42275" y="2114550"/>
            <a:ext cx="225425" cy="1374775"/>
          </a:xfrm>
          <a:custGeom>
            <a:avLst/>
            <a:gdLst/>
            <a:ahLst/>
            <a:cxnLst/>
            <a:rect l="l" t="t" r="r" b="b"/>
            <a:pathLst>
              <a:path w="225425" h="1374775">
                <a:moveTo>
                  <a:pt x="0" y="0"/>
                </a:moveTo>
                <a:lnTo>
                  <a:pt x="93662" y="19050"/>
                </a:lnTo>
                <a:lnTo>
                  <a:pt x="169862" y="57150"/>
                </a:lnTo>
                <a:lnTo>
                  <a:pt x="206375" y="131762"/>
                </a:lnTo>
                <a:lnTo>
                  <a:pt x="225425" y="225425"/>
                </a:lnTo>
                <a:lnTo>
                  <a:pt x="225425" y="1130300"/>
                </a:lnTo>
                <a:lnTo>
                  <a:pt x="206375" y="1223962"/>
                </a:lnTo>
                <a:lnTo>
                  <a:pt x="169862" y="1298575"/>
                </a:lnTo>
                <a:lnTo>
                  <a:pt x="93662" y="1355725"/>
                </a:lnTo>
                <a:lnTo>
                  <a:pt x="0" y="13747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83642"/>
            <a:ext cx="3929379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0">
                <a:solidFill>
                  <a:srgbClr val="FF3300"/>
                </a:solidFill>
              </a:rPr>
              <a:t>DFA</a:t>
            </a:r>
            <a:r>
              <a:rPr dirty="0" sz="3500" spc="-20">
                <a:solidFill>
                  <a:srgbClr val="FF3300"/>
                </a:solidFill>
              </a:rPr>
              <a:t> </a:t>
            </a:r>
            <a:r>
              <a:rPr dirty="0" sz="3500" spc="45">
                <a:solidFill>
                  <a:srgbClr val="FF3300"/>
                </a:solidFill>
              </a:rPr>
              <a:t>M</a:t>
            </a: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所识别的语言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" y="1174864"/>
            <a:ext cx="8529955" cy="51149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419100" marR="190500" indent="-342900">
              <a:lnSpc>
                <a:spcPct val="100899"/>
              </a:lnSpc>
              <a:spcBef>
                <a:spcPts val="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</a:t>
            </a:r>
            <a:r>
              <a:rPr dirty="0" baseline="1010" sz="4125" spc="44" b="1" i="1">
                <a:latin typeface="Symbol"/>
                <a:cs typeface="Symbol"/>
              </a:rPr>
              <a:t></a:t>
            </a:r>
            <a:r>
              <a:rPr dirty="0" baseline="1010" sz="4125" spc="67" b="1">
                <a:latin typeface="黑体"/>
                <a:cs typeface="黑体"/>
              </a:rPr>
              <a:t>上的任何符号串</a:t>
            </a:r>
            <a:r>
              <a:rPr dirty="0" baseline="1010" sz="4125" spc="44" b="1" i="1">
                <a:latin typeface="Symbol"/>
                <a:cs typeface="Symbol"/>
              </a:rPr>
              <a:t></a:t>
            </a:r>
            <a:r>
              <a:rPr dirty="0" baseline="25525" sz="2775" spc="44" b="1">
                <a:latin typeface="宋体"/>
                <a:cs typeface="宋体"/>
              </a:rPr>
              <a:t>*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若存在一条从初态结点 </a:t>
            </a:r>
            <a:r>
              <a:rPr dirty="0" sz="2750" spc="45" b="1">
                <a:latin typeface="黑体"/>
                <a:cs typeface="黑体"/>
              </a:rPr>
              <a:t>到终态结点的路径，该路径上每条边的标记连接成 的符号串恰好是</a:t>
            </a:r>
            <a:r>
              <a:rPr dirty="0" sz="2750" spc="40" b="1" i="1">
                <a:latin typeface="Symbol"/>
                <a:cs typeface="Symbol"/>
              </a:rPr>
              <a:t></a:t>
            </a:r>
            <a:r>
              <a:rPr dirty="0" sz="2750" spc="40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则称</a:t>
            </a:r>
            <a:r>
              <a:rPr dirty="0" sz="2750" spc="30" b="1" i="1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为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DFA</a:t>
            </a:r>
            <a:r>
              <a:rPr dirty="0" sz="2750" spc="30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所识别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algn="just" marL="419100" marR="55880" indent="-342900">
              <a:lnSpc>
                <a:spcPct val="101499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91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52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所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能识别的符号串的全体</a:t>
            </a:r>
            <a:r>
              <a:rPr dirty="0" baseline="1010" sz="4125" spc="67" b="1">
                <a:latin typeface="黑体"/>
                <a:cs typeface="黑体"/>
              </a:rPr>
              <a:t>记为</a:t>
            </a:r>
            <a:r>
              <a:rPr dirty="0" baseline="1010" sz="4125" spc="37" b="1">
                <a:latin typeface="宋体"/>
                <a:cs typeface="宋体"/>
              </a:rPr>
              <a:t>L(M)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称</a:t>
            </a:r>
            <a:r>
              <a:rPr dirty="0" baseline="1010" sz="4125" spc="52" b="1">
                <a:latin typeface="黑体"/>
                <a:cs typeface="黑体"/>
              </a:rPr>
              <a:t>为 </a:t>
            </a:r>
            <a:r>
              <a:rPr dirty="0" baseline="1010" sz="4125" spc="30" b="1">
                <a:latin typeface="宋体"/>
                <a:cs typeface="宋体"/>
              </a:rPr>
              <a:t>DFA </a:t>
            </a:r>
            <a:r>
              <a:rPr dirty="0" sz="2750" spc="20" b="1">
                <a:latin typeface="宋体"/>
                <a:cs typeface="宋体"/>
              </a:rPr>
              <a:t> </a:t>
            </a:r>
            <a:r>
              <a:rPr dirty="0" sz="2750" b="1">
                <a:latin typeface="宋体"/>
                <a:cs typeface="宋体"/>
              </a:rPr>
              <a:t> </a:t>
            </a:r>
            <a:r>
              <a:rPr dirty="0" sz="2750" spc="10" b="1">
                <a:latin typeface="宋体"/>
                <a:cs typeface="宋体"/>
              </a:rPr>
              <a:t>M</a:t>
            </a:r>
            <a:r>
              <a:rPr dirty="0" sz="2750" spc="30" b="1">
                <a:latin typeface="宋体"/>
                <a:cs typeface="宋体"/>
              </a:rPr>
              <a:t> </a:t>
            </a:r>
            <a:r>
              <a:rPr dirty="0" sz="2750" spc="45" b="1">
                <a:latin typeface="黑体"/>
                <a:cs typeface="黑体"/>
              </a:rPr>
              <a:t>所识别的语言。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■"/>
            </a:pPr>
            <a:endParaRPr sz="305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如果我们对所有</a:t>
            </a:r>
            <a:r>
              <a:rPr dirty="0" baseline="1010" sz="4125" spc="44" b="1" i="1">
                <a:latin typeface="Symbol"/>
                <a:cs typeface="Symbol"/>
              </a:rPr>
              <a:t></a:t>
            </a:r>
            <a:r>
              <a:rPr dirty="0" baseline="25525" sz="2775" spc="44" b="1">
                <a:latin typeface="宋体"/>
                <a:cs typeface="宋体"/>
              </a:rPr>
              <a:t>*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递归地扩张</a:t>
            </a:r>
            <a:r>
              <a:rPr dirty="0" baseline="1010" sz="4125" spc="30" b="1" i="1">
                <a:latin typeface="Symbol"/>
                <a:cs typeface="Symbol"/>
              </a:rPr>
              <a:t></a:t>
            </a:r>
            <a:r>
              <a:rPr dirty="0" baseline="1010" sz="4125" spc="67" b="1">
                <a:latin typeface="黑体"/>
                <a:cs typeface="黑体"/>
              </a:rPr>
              <a:t>的定义：</a:t>
            </a:r>
            <a:endParaRPr baseline="1010" sz="4125">
              <a:latin typeface="黑体"/>
              <a:cs typeface="黑体"/>
            </a:endParaRPr>
          </a:p>
          <a:p>
            <a:pPr marL="434975">
              <a:lnSpc>
                <a:spcPct val="100000"/>
              </a:lnSpc>
              <a:spcBef>
                <a:spcPts val="1150"/>
              </a:spcBef>
              <a:tabLst>
                <a:tab pos="3082290" algn="l"/>
              </a:tabLst>
            </a:pPr>
            <a:r>
              <a:rPr dirty="0" sz="2350" spc="50" b="1">
                <a:latin typeface="黑体"/>
                <a:cs typeface="黑体"/>
              </a:rPr>
              <a:t>对任何</a:t>
            </a:r>
            <a:r>
              <a:rPr dirty="0" sz="2350" spc="30" b="1">
                <a:latin typeface="黑体"/>
                <a:cs typeface="黑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</a:t>
            </a:r>
            <a:r>
              <a:rPr dirty="0" sz="2350" spc="30" b="1">
                <a:latin typeface="黑体"/>
                <a:cs typeface="黑体"/>
              </a:rPr>
              <a:t>，q</a:t>
            </a:r>
            <a:r>
              <a:rPr dirty="0" sz="2350" spc="30" b="1" i="1">
                <a:latin typeface="Symbol"/>
                <a:cs typeface="Symbol"/>
              </a:rPr>
              <a:t></a:t>
            </a:r>
            <a:r>
              <a:rPr dirty="0" sz="2350" spc="30" b="1">
                <a:latin typeface="黑体"/>
                <a:cs typeface="黑体"/>
              </a:rPr>
              <a:t>Q	</a:t>
            </a:r>
            <a:r>
              <a:rPr dirty="0" sz="2350" spc="50" b="1">
                <a:latin typeface="黑体"/>
                <a:cs typeface="黑体"/>
              </a:rPr>
              <a:t>定义：</a:t>
            </a:r>
            <a:endParaRPr sz="2350">
              <a:latin typeface="黑体"/>
              <a:cs typeface="黑体"/>
            </a:endParaRPr>
          </a:p>
          <a:p>
            <a:pPr marL="727075">
              <a:lnSpc>
                <a:spcPct val="100000"/>
              </a:lnSpc>
              <a:spcBef>
                <a:spcPts val="85"/>
              </a:spcBef>
            </a:pP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20" b="1">
                <a:solidFill>
                  <a:srgbClr val="0000FF"/>
                </a:solidFill>
                <a:latin typeface="黑体"/>
                <a:cs typeface="黑体"/>
              </a:rPr>
              <a:t>(q,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350" spc="20" b="1">
                <a:solidFill>
                  <a:srgbClr val="0000FF"/>
                </a:solidFill>
                <a:latin typeface="黑体"/>
                <a:cs typeface="黑体"/>
              </a:rPr>
              <a:t>)=q</a:t>
            </a:r>
            <a:endParaRPr sz="2350">
              <a:latin typeface="黑体"/>
              <a:cs typeface="黑体"/>
            </a:endParaRPr>
          </a:p>
          <a:p>
            <a:pPr marL="727075">
              <a:lnSpc>
                <a:spcPct val="100000"/>
              </a:lnSpc>
              <a:spcBef>
                <a:spcPts val="80"/>
              </a:spcBef>
            </a:pP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(q,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a)=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(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(q,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),a)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  <a:tabLst>
                <a:tab pos="1979295" algn="l"/>
              </a:tabLst>
            </a:pPr>
            <a:r>
              <a:rPr dirty="0" sz="2350" spc="20" b="1">
                <a:latin typeface="宋体"/>
                <a:cs typeface="宋体"/>
              </a:rPr>
              <a:t>L(M)={</a:t>
            </a:r>
            <a:r>
              <a:rPr dirty="0" sz="2350" spc="50" b="1">
                <a:latin typeface="宋体"/>
                <a:cs typeface="宋体"/>
              </a:rPr>
              <a:t> </a:t>
            </a:r>
            <a:r>
              <a:rPr dirty="0" sz="2350" spc="30" b="1" i="1">
                <a:latin typeface="Symbol"/>
                <a:cs typeface="Symbol"/>
              </a:rPr>
              <a:t></a:t>
            </a:r>
            <a:r>
              <a:rPr dirty="0" sz="2350" spc="30">
                <a:latin typeface="Times New Roman"/>
                <a:cs typeface="Times New Roman"/>
              </a:rPr>
              <a:t>	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35" b="1" i="1">
                <a:latin typeface="Symbol"/>
                <a:cs typeface="Symbol"/>
              </a:rPr>
              <a:t></a:t>
            </a:r>
            <a:r>
              <a:rPr dirty="0" baseline="25089" sz="2325" spc="52" b="1">
                <a:latin typeface="宋体"/>
                <a:cs typeface="宋体"/>
              </a:rPr>
              <a:t>*</a:t>
            </a:r>
            <a:r>
              <a:rPr dirty="0" sz="2350" spc="3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并且存在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 i="1">
                <a:latin typeface="Symbol"/>
                <a:cs typeface="Symbol"/>
              </a:rPr>
              <a:t></a:t>
            </a:r>
            <a:r>
              <a:rPr dirty="0" sz="2350" spc="30" b="1">
                <a:latin typeface="宋体"/>
                <a:cs typeface="宋体"/>
              </a:rPr>
              <a:t>F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使</a:t>
            </a: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</a:t>
            </a:r>
            <a:r>
              <a:rPr dirty="0" sz="2350" spc="25" b="1" i="1">
                <a:latin typeface="Symbol"/>
                <a:cs typeface="Symbol"/>
              </a:rPr>
              <a:t></a:t>
            </a:r>
            <a:r>
              <a:rPr dirty="0" sz="2350" spc="25" b="1">
                <a:latin typeface="宋体"/>
                <a:cs typeface="宋体"/>
              </a:rPr>
              <a:t>)=q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5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二、非确定的有限自动机</a:t>
            </a:r>
            <a:r>
              <a:rPr dirty="0" sz="3900" spc="60">
                <a:solidFill>
                  <a:srgbClr val="FF3300"/>
                </a:solidFill>
                <a:latin typeface="黑体"/>
                <a:cs typeface="黑体"/>
              </a:rPr>
              <a:t>（</a:t>
            </a:r>
            <a:r>
              <a:rPr dirty="0" sz="3900" spc="60">
                <a:solidFill>
                  <a:srgbClr val="FF3300"/>
                </a:solidFill>
              </a:rPr>
              <a:t>NFA</a:t>
            </a:r>
            <a:r>
              <a:rPr dirty="0" sz="3900" spc="60">
                <a:solidFill>
                  <a:srgbClr val="FF3300"/>
                </a:solidFill>
                <a:latin typeface="黑体"/>
                <a:cs typeface="黑体"/>
              </a:rPr>
              <a:t>）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8652" y="1577550"/>
            <a:ext cx="39655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所识别的语言</a:t>
            </a:r>
            <a:r>
              <a:rPr dirty="0" sz="2350" spc="40" b="1">
                <a:latin typeface="黑体"/>
                <a:cs typeface="黑体"/>
              </a:rPr>
              <a:t>是</a:t>
            </a:r>
            <a:r>
              <a:rPr dirty="0" sz="2350" spc="-30" b="1">
                <a:latin typeface="黑体"/>
                <a:cs typeface="黑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L(M)={a</a:t>
            </a:r>
            <a:r>
              <a:rPr dirty="0" baseline="25089" sz="2325" spc="37" b="1">
                <a:latin typeface="宋体"/>
                <a:cs typeface="宋体"/>
              </a:rPr>
              <a:t>+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baseline="25089" sz="2325" spc="37" b="1">
                <a:latin typeface="宋体"/>
                <a:cs typeface="宋体"/>
              </a:rPr>
              <a:t>+</a:t>
            </a:r>
            <a:r>
              <a:rPr dirty="0" sz="2350" spc="25" b="1"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40" y="2335426"/>
            <a:ext cx="7486650" cy="40030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85"/>
              </a:spcBef>
            </a:pP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NFA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的定义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  <a:p>
            <a:pPr marL="1602740" marR="55880" indent="-1539875">
              <a:lnSpc>
                <a:spcPct val="120000"/>
              </a:lnSpc>
              <a:spcBef>
                <a:spcPts val="25"/>
              </a:spcBef>
            </a:pPr>
            <a:r>
              <a:rPr dirty="0" sz="2350" spc="50" b="1">
                <a:latin typeface="黑体"/>
                <a:cs typeface="黑体"/>
              </a:rPr>
              <a:t>一个非确定的有限自动机</a:t>
            </a:r>
            <a:r>
              <a:rPr dirty="0" sz="2350" spc="25" b="1">
                <a:latin typeface="宋体"/>
                <a:cs typeface="宋体"/>
              </a:rPr>
              <a:t>M(</a:t>
            </a:r>
            <a:r>
              <a:rPr dirty="0" sz="2350" spc="50" b="1">
                <a:latin typeface="黑体"/>
                <a:cs typeface="黑体"/>
              </a:rPr>
              <a:t>记作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NFA</a:t>
            </a:r>
            <a:r>
              <a:rPr dirty="0" sz="2350" spc="-20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sz="2350" spc="25" b="1">
                <a:latin typeface="宋体"/>
                <a:cs typeface="宋体"/>
              </a:rPr>
              <a:t>)</a:t>
            </a:r>
            <a:r>
              <a:rPr dirty="0" sz="2350" spc="50" b="1">
                <a:latin typeface="黑体"/>
                <a:cs typeface="黑体"/>
              </a:rPr>
              <a:t>是一个五元组 </a:t>
            </a:r>
            <a:r>
              <a:rPr dirty="0" sz="2350" spc="30" b="1">
                <a:latin typeface="宋体"/>
                <a:cs typeface="宋体"/>
              </a:rPr>
              <a:t>M=(</a:t>
            </a:r>
            <a:r>
              <a:rPr dirty="0" sz="2350" spc="30" b="1" i="1">
                <a:latin typeface="Symbol"/>
                <a:cs typeface="Symbol"/>
              </a:rPr>
              <a:t>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F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 i="1">
                <a:latin typeface="Symbol"/>
                <a:cs typeface="Symbol"/>
              </a:rPr>
              <a:t></a:t>
            </a:r>
            <a:r>
              <a:rPr dirty="0" sz="2350" spc="3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690"/>
              </a:spcBef>
              <a:tabLst>
                <a:tab pos="983615" algn="l"/>
              </a:tabLst>
            </a:pPr>
            <a:r>
              <a:rPr dirty="0" sz="2350" spc="50" b="1">
                <a:latin typeface="黑体"/>
                <a:cs typeface="黑体"/>
              </a:rPr>
              <a:t>其</a:t>
            </a:r>
            <a:r>
              <a:rPr dirty="0" sz="2350" spc="40" b="1">
                <a:latin typeface="黑体"/>
                <a:cs typeface="黑体"/>
              </a:rPr>
              <a:t>中	</a:t>
            </a:r>
            <a:r>
              <a:rPr dirty="0" sz="1950" spc="40" b="1" i="1">
                <a:latin typeface="Symbol"/>
                <a:cs typeface="Symbol"/>
              </a:rPr>
              <a:t></a:t>
            </a:r>
            <a:r>
              <a:rPr dirty="0" sz="1950" spc="40" b="1">
                <a:latin typeface="黑体"/>
                <a:cs typeface="黑体"/>
              </a:rPr>
              <a:t>：</a:t>
            </a:r>
            <a:r>
              <a:rPr dirty="0" sz="1950" spc="50" b="1">
                <a:latin typeface="黑体"/>
                <a:cs typeface="黑体"/>
              </a:rPr>
              <a:t>是一个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字母表</a:t>
            </a:r>
            <a:r>
              <a:rPr dirty="0" sz="1950" spc="50" b="1">
                <a:latin typeface="黑体"/>
                <a:cs typeface="黑体"/>
              </a:rPr>
              <a:t>，它的每个元素称为一个输入符号</a:t>
            </a:r>
            <a:endParaRPr sz="1950">
              <a:latin typeface="黑体"/>
              <a:cs typeface="黑体"/>
            </a:endParaRPr>
          </a:p>
          <a:p>
            <a:pPr marL="963294" marR="3648075">
              <a:lnSpc>
                <a:spcPct val="122100"/>
              </a:lnSpc>
              <a:spcBef>
                <a:spcPts val="60"/>
              </a:spcBef>
            </a:pP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50" b="1">
                <a:latin typeface="黑体"/>
                <a:cs typeface="黑体"/>
              </a:rPr>
              <a:t>是一个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有限状态集合 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sz="1950" spc="35" b="1" i="1">
                <a:latin typeface="Symbol"/>
                <a:cs typeface="Symbol"/>
              </a:rPr>
              <a:t>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sz="1950" spc="50" b="1">
                <a:latin typeface="黑体"/>
                <a:cs typeface="黑体"/>
              </a:rPr>
              <a:t>称为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初始状态 </a:t>
            </a:r>
            <a:r>
              <a:rPr dirty="0" sz="1950" spc="25" b="1">
                <a:latin typeface="宋体"/>
                <a:cs typeface="宋体"/>
              </a:rPr>
              <a:t>F</a:t>
            </a:r>
            <a:r>
              <a:rPr dirty="0" sz="1950" spc="25" b="1" i="1">
                <a:latin typeface="Symbol"/>
                <a:cs typeface="Symbol"/>
              </a:rPr>
              <a:t></a:t>
            </a: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sz="1950" spc="50" b="1">
                <a:latin typeface="黑体"/>
                <a:cs typeface="黑体"/>
              </a:rPr>
              <a:t>：</a:t>
            </a:r>
            <a:r>
              <a:rPr dirty="0" sz="1950" spc="25" b="1">
                <a:latin typeface="宋体"/>
                <a:cs typeface="宋体"/>
              </a:rPr>
              <a:t>F</a:t>
            </a:r>
            <a:r>
              <a:rPr dirty="0" sz="1950" spc="50" b="1">
                <a:latin typeface="黑体"/>
                <a:cs typeface="黑体"/>
              </a:rPr>
              <a:t>称为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终结状态集合</a:t>
            </a:r>
            <a:endParaRPr sz="1950">
              <a:latin typeface="黑体"/>
              <a:cs typeface="黑体"/>
            </a:endParaRPr>
          </a:p>
          <a:p>
            <a:pPr marL="963294">
              <a:lnSpc>
                <a:spcPct val="100000"/>
              </a:lnSpc>
              <a:spcBef>
                <a:spcPts val="565"/>
              </a:spcBef>
            </a:pPr>
            <a:r>
              <a:rPr dirty="0" sz="1950" spc="35" b="1" i="1">
                <a:latin typeface="Symbol"/>
                <a:cs typeface="Symbol"/>
              </a:rPr>
              <a:t>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50" b="1">
                <a:latin typeface="黑体"/>
                <a:cs typeface="黑体"/>
              </a:rPr>
              <a:t>是一个从</a:t>
            </a: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sz="1950" spc="25" b="1" i="1">
                <a:latin typeface="Symbol"/>
                <a:cs typeface="Symbol"/>
              </a:rPr>
              <a:t></a:t>
            </a:r>
            <a:r>
              <a:rPr dirty="0" sz="1950" spc="50" b="1">
                <a:latin typeface="黑体"/>
                <a:cs typeface="黑体"/>
              </a:rPr>
              <a:t>到</a:t>
            </a: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sz="1950" spc="50" b="1">
                <a:latin typeface="黑体"/>
                <a:cs typeface="黑体"/>
              </a:rPr>
              <a:t>的子集的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映射</a:t>
            </a:r>
            <a:r>
              <a:rPr dirty="0" sz="1950" spc="40" b="1">
                <a:latin typeface="黑体"/>
                <a:cs typeface="黑体"/>
              </a:rPr>
              <a:t>，</a:t>
            </a:r>
            <a:r>
              <a:rPr dirty="0" sz="1950" spc="30" b="1"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即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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26666" sz="1875" spc="44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endParaRPr baseline="26666" sz="1875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350" spc="50" b="1">
                <a:latin typeface="黑体"/>
                <a:cs typeface="黑体"/>
              </a:rPr>
              <a:t>其中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25089" sz="2325" spc="37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是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的幂集</a:t>
            </a:r>
            <a:r>
              <a:rPr dirty="0" sz="2350" spc="50" b="1">
                <a:latin typeface="黑体"/>
                <a:cs typeface="黑体"/>
              </a:rPr>
              <a:t>，也就是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50" b="1">
                <a:latin typeface="黑体"/>
                <a:cs typeface="黑体"/>
              </a:rPr>
              <a:t>的所有子集组成的集合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3776" y="16301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193" y="16301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510" y="1399914"/>
            <a:ext cx="2871561" cy="59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26495" y="163017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39" y="1522704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980" y="116382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8733" y="150825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1186" y="11973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9369" y="150825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8122"/>
            <a:ext cx="55359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5">
                <a:solidFill>
                  <a:srgbClr val="FF3300"/>
                </a:solidFill>
              </a:rPr>
              <a:t>NFA</a:t>
            </a: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的状态转换图及识别的语言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954598"/>
            <a:ext cx="8794750" cy="585152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状态转换图</a:t>
            </a:r>
            <a:endParaRPr baseline="1010" sz="41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NFA</a:t>
            </a:r>
            <a:r>
              <a:rPr dirty="0" baseline="1182" sz="3525" spc="52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含有</a:t>
            </a:r>
            <a:r>
              <a:rPr dirty="0" baseline="1182" sz="3525" spc="37" b="1">
                <a:latin typeface="宋体"/>
                <a:cs typeface="宋体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个状态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52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个输入符号</a:t>
            </a:r>
            <a:endParaRPr baseline="1182" sz="35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图中含有</a:t>
            </a:r>
            <a:r>
              <a:rPr dirty="0" baseline="1182" sz="3525" spc="37" b="1">
                <a:latin typeface="宋体"/>
                <a:cs typeface="宋体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个状态结点，每个结点可射出若干条边</a:t>
            </a:r>
            <a:endParaRPr baseline="1182" sz="35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图中有唯一的一个初态结点</a:t>
            </a:r>
            <a:endParaRPr baseline="1182" sz="3525">
              <a:latin typeface="黑体"/>
              <a:cs typeface="黑体"/>
            </a:endParaRPr>
          </a:p>
          <a:p>
            <a:pPr algn="just" marL="419100" marR="241300" indent="-342900">
              <a:lnSpc>
                <a:spcPct val="100899"/>
              </a:lnSpc>
              <a:spcBef>
                <a:spcPts val="6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9100" algn="l"/>
              </a:tabLst>
            </a:pPr>
            <a:r>
              <a:rPr dirty="0" baseline="1010" sz="4125" spc="172" b="1">
                <a:latin typeface="黑体"/>
                <a:cs typeface="黑体"/>
              </a:rPr>
              <a:t>对</a:t>
            </a:r>
            <a:r>
              <a:rPr dirty="0" baseline="1010" sz="4125" spc="150" b="1" i="1">
                <a:latin typeface="Symbol"/>
                <a:cs typeface="Symbol"/>
              </a:rPr>
              <a:t></a:t>
            </a:r>
            <a:r>
              <a:rPr dirty="0" baseline="1010" sz="4125" spc="172" b="1">
                <a:latin typeface="黑体"/>
                <a:cs typeface="黑体"/>
              </a:rPr>
              <a:t>上的任何符号串</a:t>
            </a:r>
            <a:r>
              <a:rPr dirty="0" baseline="1010" sz="4125" spc="150" b="1" i="1">
                <a:latin typeface="Symbol"/>
                <a:cs typeface="Symbol"/>
              </a:rPr>
              <a:t></a:t>
            </a:r>
            <a:r>
              <a:rPr dirty="0" baseline="25525" sz="2775" spc="150" b="1">
                <a:latin typeface="宋体"/>
                <a:cs typeface="宋体"/>
              </a:rPr>
              <a:t>*</a:t>
            </a:r>
            <a:r>
              <a:rPr dirty="0" baseline="1010" sz="4125" spc="150" b="1">
                <a:latin typeface="黑体"/>
                <a:cs typeface="黑体"/>
              </a:rPr>
              <a:t>，</a:t>
            </a:r>
            <a:r>
              <a:rPr dirty="0" baseline="1010" sz="4125" spc="172" b="1">
                <a:latin typeface="黑体"/>
                <a:cs typeface="黑体"/>
              </a:rPr>
              <a:t>若存在一条从初态结点 </a:t>
            </a:r>
            <a:r>
              <a:rPr dirty="0" sz="2750" spc="140" b="1">
                <a:latin typeface="黑体"/>
                <a:cs typeface="黑体"/>
              </a:rPr>
              <a:t>到终态结点的路径，该路径上每条边的标记连接成 </a:t>
            </a:r>
            <a:r>
              <a:rPr dirty="0" sz="2750" spc="45" b="1">
                <a:latin typeface="黑体"/>
                <a:cs typeface="黑体"/>
              </a:rPr>
              <a:t>的符号串恰好是</a:t>
            </a:r>
            <a:r>
              <a:rPr dirty="0" sz="2750" spc="40" b="1" i="1">
                <a:latin typeface="Symbol"/>
                <a:cs typeface="Symbol"/>
              </a:rPr>
              <a:t></a:t>
            </a:r>
            <a:r>
              <a:rPr dirty="0" sz="2750" spc="40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则称</a:t>
            </a:r>
            <a:r>
              <a:rPr dirty="0" sz="2750" spc="30" b="1" i="1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为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NFA</a:t>
            </a:r>
            <a:r>
              <a:rPr dirty="0" sz="2750" spc="30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所识别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algn="just" marL="419100" marR="253365" indent="-342900">
              <a:lnSpc>
                <a:spcPct val="101499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91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209" b="1">
                <a:latin typeface="宋体"/>
                <a:cs typeface="宋体"/>
              </a:rPr>
              <a:t> </a:t>
            </a:r>
            <a:r>
              <a:rPr dirty="0" baseline="1010" sz="4125" spc="179" b="1">
                <a:latin typeface="宋体"/>
                <a:cs typeface="宋体"/>
              </a:rPr>
              <a:t>M</a:t>
            </a:r>
            <a:r>
              <a:rPr dirty="0" baseline="1010" sz="4125" spc="217" b="1">
                <a:latin typeface="黑体"/>
                <a:cs typeface="黑体"/>
              </a:rPr>
              <a:t>所能</a:t>
            </a:r>
            <a:r>
              <a:rPr dirty="0" baseline="1010" sz="4125" spc="217" b="1">
                <a:solidFill>
                  <a:srgbClr val="0000FF"/>
                </a:solidFill>
                <a:latin typeface="黑体"/>
                <a:cs typeface="黑体"/>
              </a:rPr>
              <a:t>识别的符号串的全体</a:t>
            </a:r>
            <a:r>
              <a:rPr dirty="0" baseline="1010" sz="4125" spc="217" b="1">
                <a:latin typeface="黑体"/>
                <a:cs typeface="黑体"/>
              </a:rPr>
              <a:t>记为</a:t>
            </a:r>
            <a:r>
              <a:rPr dirty="0" baseline="1010" sz="4125" spc="97" b="1">
                <a:latin typeface="宋体"/>
                <a:cs typeface="宋体"/>
              </a:rPr>
              <a:t>L(M)</a:t>
            </a:r>
            <a:r>
              <a:rPr dirty="0" baseline="1010" sz="4125" spc="97" b="1">
                <a:latin typeface="黑体"/>
                <a:cs typeface="黑体"/>
              </a:rPr>
              <a:t>，</a:t>
            </a:r>
            <a:r>
              <a:rPr dirty="0" baseline="1010" sz="4125" spc="217" b="1">
                <a:latin typeface="黑体"/>
                <a:cs typeface="黑体"/>
              </a:rPr>
              <a:t>称为</a:t>
            </a:r>
            <a:r>
              <a:rPr dirty="0" baseline="1010" sz="4125" spc="30" b="1">
                <a:latin typeface="宋体"/>
                <a:cs typeface="宋体"/>
              </a:rPr>
              <a:t>NFA </a:t>
            </a:r>
            <a:r>
              <a:rPr dirty="0" sz="2750" spc="20" b="1">
                <a:latin typeface="宋体"/>
                <a:cs typeface="宋体"/>
              </a:rPr>
              <a:t> M</a:t>
            </a:r>
            <a:r>
              <a:rPr dirty="0" sz="2750" spc="45" b="1">
                <a:latin typeface="黑体"/>
                <a:cs typeface="黑体"/>
              </a:rPr>
              <a:t>所识别的语言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</a:t>
            </a:r>
            <a:r>
              <a:rPr dirty="0" baseline="1010" sz="4125" spc="22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8018" sz="2775" spc="22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baseline="1010" sz="4125" spc="22" b="1" i="1">
                <a:solidFill>
                  <a:srgbClr val="0000FF"/>
                </a:solidFill>
                <a:latin typeface="Symbol"/>
                <a:cs typeface="Symbol"/>
              </a:rPr>
              <a:t></a:t>
            </a:r>
            <a:r>
              <a:rPr dirty="0" baseline="1010" sz="4125" spc="22" b="1">
                <a:solidFill>
                  <a:srgbClr val="0000FF"/>
                </a:solidFill>
                <a:latin typeface="宋体"/>
                <a:cs typeface="宋体"/>
              </a:rPr>
              <a:t>F</a:t>
            </a:r>
            <a:endParaRPr baseline="1010" sz="4125">
              <a:latin typeface="宋体"/>
              <a:cs typeface="宋体"/>
            </a:endParaRPr>
          </a:p>
          <a:p>
            <a:pPr lvl="1" marL="819150" indent="-285750">
              <a:lnSpc>
                <a:spcPct val="100000"/>
              </a:lnSpc>
              <a:spcBef>
                <a:spcPts val="7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存在一条从初态结点到终态结点的</a:t>
            </a:r>
            <a:r>
              <a:rPr dirty="0" baseline="1182" sz="3525" spc="3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baseline="1182" sz="3525" spc="30" b="1">
                <a:solidFill>
                  <a:srgbClr val="0000FF"/>
                </a:solidFill>
                <a:latin typeface="宋体"/>
                <a:cs typeface="宋体"/>
              </a:rPr>
              <a:t>-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道路</a:t>
            </a:r>
            <a:endParaRPr baseline="1182" sz="35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空串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可为该</a:t>
            </a:r>
            <a:r>
              <a:rPr dirty="0" baseline="1182" sz="3525" spc="30" b="1">
                <a:latin typeface="宋体"/>
                <a:cs typeface="宋体"/>
              </a:rPr>
              <a:t>NFA</a:t>
            </a:r>
            <a:r>
              <a:rPr dirty="0" baseline="1182" sz="3525" spc="52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所识别，</a:t>
            </a:r>
            <a:r>
              <a:rPr dirty="0" baseline="1182" sz="3525" spc="60" b="1">
                <a:latin typeface="黑体"/>
                <a:cs typeface="黑体"/>
              </a:rPr>
              <a:t>即</a:t>
            </a:r>
            <a:r>
              <a:rPr dirty="0" baseline="1182" sz="3525" spc="52" b="1">
                <a:latin typeface="黑体"/>
                <a:cs typeface="黑体"/>
              </a:rPr>
              <a:t> </a:t>
            </a:r>
            <a:r>
              <a:rPr dirty="0" baseline="1182" sz="3525" spc="37" b="1" i="1">
                <a:latin typeface="Symbol"/>
                <a:cs typeface="Symbol"/>
              </a:rPr>
              <a:t></a:t>
            </a:r>
            <a:r>
              <a:rPr dirty="0" baseline="1182" sz="3525" spc="37" b="1">
                <a:latin typeface="宋体"/>
                <a:cs typeface="宋体"/>
              </a:rPr>
              <a:t>L(M)</a:t>
            </a:r>
            <a:endParaRPr baseline="1182" sz="3525">
              <a:latin typeface="宋体"/>
              <a:cs typeface="宋体"/>
            </a:endParaRPr>
          </a:p>
          <a:p>
            <a:pPr algn="r" marR="81280">
              <a:lnSpc>
                <a:spcPct val="100000"/>
              </a:lnSpc>
              <a:spcBef>
                <a:spcPts val="890"/>
              </a:spcBef>
            </a:pPr>
            <a:r>
              <a:rPr dirty="0" sz="1400">
                <a:latin typeface="黑体"/>
                <a:cs typeface="黑体"/>
              </a:rPr>
              <a:t>49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符号串有关的几个概念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076010"/>
            <a:ext cx="8353425" cy="48634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长度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19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的长度是指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中出现的符号的个数，记作</a:t>
            </a:r>
            <a:r>
              <a:rPr dirty="0" baseline="1182" sz="3525" spc="37" b="1">
                <a:latin typeface="宋体"/>
                <a:cs typeface="宋体"/>
              </a:rPr>
              <a:t>|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37" b="1">
                <a:latin typeface="宋体"/>
                <a:cs typeface="宋体"/>
              </a:rPr>
              <a:t>|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7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空串的长度为</a:t>
            </a:r>
            <a:r>
              <a:rPr dirty="0" baseline="1182" sz="3525" spc="52" b="1">
                <a:latin typeface="宋体"/>
                <a:cs typeface="宋体"/>
              </a:rPr>
              <a:t>0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常用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表示。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前缀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680"/>
              </a:lnSpc>
              <a:spcBef>
                <a:spcPts val="4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的前缀是指从符号串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的末尾删除</a:t>
            </a:r>
            <a:r>
              <a:rPr dirty="0" baseline="1182" sz="3525" spc="37" b="1">
                <a:latin typeface="宋体"/>
                <a:cs typeface="宋体"/>
              </a:rPr>
              <a:t>0</a:t>
            </a:r>
            <a:r>
              <a:rPr dirty="0" baseline="1182" sz="3525" spc="67" b="1">
                <a:latin typeface="黑体"/>
                <a:cs typeface="黑体"/>
              </a:rPr>
              <a:t>个或多个符号 </a:t>
            </a:r>
            <a:r>
              <a:rPr dirty="0" sz="2350" spc="50" b="1">
                <a:latin typeface="黑体"/>
                <a:cs typeface="黑体"/>
              </a:rPr>
              <a:t>后得到的符号串。如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univ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40" b="1">
                <a:latin typeface="黑体"/>
                <a:cs typeface="黑体"/>
              </a:rPr>
              <a:t>是</a:t>
            </a:r>
            <a:r>
              <a:rPr dirty="0" sz="2350" spc="35" b="1">
                <a:latin typeface="黑体"/>
                <a:cs typeface="黑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university</a:t>
            </a:r>
            <a:r>
              <a:rPr dirty="0" sz="2350" spc="4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的前缀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后缀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680"/>
              </a:lnSpc>
              <a:spcBef>
                <a:spcPts val="5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的后缀是指从符号串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的开头删除</a:t>
            </a:r>
            <a:r>
              <a:rPr dirty="0" baseline="1182" sz="3525" spc="37" b="1">
                <a:latin typeface="宋体"/>
                <a:cs typeface="宋体"/>
              </a:rPr>
              <a:t>0</a:t>
            </a:r>
            <a:r>
              <a:rPr dirty="0" baseline="1182" sz="3525" spc="67" b="1">
                <a:latin typeface="黑体"/>
                <a:cs typeface="黑体"/>
              </a:rPr>
              <a:t>个或多个符号 </a:t>
            </a:r>
            <a:r>
              <a:rPr dirty="0" sz="2350" spc="50" b="1">
                <a:latin typeface="黑体"/>
                <a:cs typeface="黑体"/>
              </a:rPr>
              <a:t>后得到的符号串。如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sity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40" b="1">
                <a:latin typeface="黑体"/>
                <a:cs typeface="黑体"/>
              </a:rPr>
              <a:t>是</a:t>
            </a:r>
            <a:r>
              <a:rPr dirty="0" sz="2350" spc="35" b="1">
                <a:latin typeface="黑体"/>
                <a:cs typeface="黑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university</a:t>
            </a:r>
            <a:r>
              <a:rPr dirty="0" sz="2350" spc="4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的后缀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子串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660"/>
              </a:lnSpc>
              <a:spcBef>
                <a:spcPts val="42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的子串是指删除了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的前缀和</a:t>
            </a:r>
            <a:r>
              <a:rPr dirty="0" baseline="1182" sz="3525" spc="37" b="1">
                <a:latin typeface="宋体"/>
                <a:cs typeface="宋体"/>
              </a:rPr>
              <a:t>/</a:t>
            </a:r>
            <a:r>
              <a:rPr dirty="0" baseline="1182" sz="3525" spc="67" b="1">
                <a:latin typeface="黑体"/>
                <a:cs typeface="黑体"/>
              </a:rPr>
              <a:t>或后缀后得到的符 </a:t>
            </a:r>
            <a:r>
              <a:rPr dirty="0" sz="2350" spc="50" b="1">
                <a:latin typeface="黑体"/>
                <a:cs typeface="黑体"/>
              </a:rPr>
              <a:t>号串。如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ver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40" b="1">
                <a:latin typeface="黑体"/>
                <a:cs typeface="黑体"/>
              </a:rPr>
              <a:t>是 </a:t>
            </a:r>
            <a:r>
              <a:rPr dirty="0" sz="2350" spc="20" b="1">
                <a:latin typeface="宋体"/>
                <a:cs typeface="宋体"/>
              </a:rPr>
              <a:t>university</a:t>
            </a:r>
            <a:r>
              <a:rPr dirty="0" sz="2350" spc="4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的子串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265" y="376618"/>
            <a:ext cx="186245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45">
                <a:solidFill>
                  <a:srgbClr val="FF3300"/>
                </a:solidFill>
              </a:rPr>
              <a:t>NFA</a:t>
            </a: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3100" spc="85">
                <a:latin typeface="黑体"/>
                <a:cs typeface="黑体"/>
              </a:rPr>
              <a:t>：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653" y="754709"/>
            <a:ext cx="8171180" cy="969644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463665" algn="l"/>
              </a:tabLst>
            </a:pPr>
            <a:r>
              <a:rPr dirty="0" sz="2750" spc="45" b="1">
                <a:latin typeface="黑体"/>
                <a:cs typeface="黑体"/>
              </a:rPr>
              <a:t>设</a:t>
            </a:r>
            <a:r>
              <a:rPr dirty="0" sz="2750" spc="35" b="1">
                <a:latin typeface="黑体"/>
                <a:cs typeface="黑体"/>
              </a:rPr>
              <a:t>有</a:t>
            </a:r>
            <a:r>
              <a:rPr dirty="0" sz="2750" spc="70" b="1">
                <a:latin typeface="黑体"/>
                <a:cs typeface="黑体"/>
              </a:rPr>
              <a:t> </a:t>
            </a:r>
            <a:r>
              <a:rPr dirty="0" sz="2750" spc="20" b="1">
                <a:latin typeface="黑体"/>
                <a:cs typeface="黑体"/>
              </a:rPr>
              <a:t>NFA</a:t>
            </a:r>
            <a:r>
              <a:rPr dirty="0" sz="2750" spc="75" b="1">
                <a:latin typeface="黑体"/>
                <a:cs typeface="黑体"/>
              </a:rPr>
              <a:t> </a:t>
            </a:r>
            <a:r>
              <a:rPr dirty="0" sz="2750" spc="20" b="1">
                <a:latin typeface="黑体"/>
                <a:cs typeface="黑体"/>
              </a:rPr>
              <a:t>M=({a,b},{0,1,2,3},0,{3},</a:t>
            </a:r>
            <a:r>
              <a:rPr dirty="0" sz="2750" spc="20" b="1" i="1">
                <a:latin typeface="Symbol"/>
                <a:cs typeface="Symbol"/>
              </a:rPr>
              <a:t></a:t>
            </a:r>
            <a:r>
              <a:rPr dirty="0" sz="2750" spc="20">
                <a:latin typeface="Times New Roman"/>
                <a:cs typeface="Times New Roman"/>
              </a:rPr>
              <a:t>	</a:t>
            </a:r>
            <a:r>
              <a:rPr dirty="0" sz="2750" spc="10" b="1">
                <a:latin typeface="黑体"/>
                <a:cs typeface="黑体"/>
              </a:rPr>
              <a:t>)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2931795" algn="l"/>
                <a:tab pos="4776470" algn="l"/>
                <a:tab pos="6621145" algn="l"/>
              </a:tabLst>
            </a:pPr>
            <a:r>
              <a:rPr dirty="0" sz="2350" spc="50" b="1">
                <a:latin typeface="黑体"/>
                <a:cs typeface="黑体"/>
              </a:rPr>
              <a:t>其</a:t>
            </a:r>
            <a:r>
              <a:rPr dirty="0" sz="2350" spc="40" b="1">
                <a:latin typeface="黑体"/>
                <a:cs typeface="黑体"/>
              </a:rPr>
              <a:t>中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(0,a)={0,1</a:t>
            </a:r>
            <a:r>
              <a:rPr dirty="0" sz="2350" spc="15" b="1">
                <a:latin typeface="黑体"/>
                <a:cs typeface="黑体"/>
              </a:rPr>
              <a:t>}</a:t>
            </a:r>
            <a:r>
              <a:rPr dirty="0" sz="2350" b="1">
                <a:latin typeface="黑体"/>
                <a:cs typeface="黑体"/>
              </a:rPr>
              <a:t>	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(0,b)={0</a:t>
            </a:r>
            <a:r>
              <a:rPr dirty="0" sz="2350" spc="15" b="1">
                <a:latin typeface="黑体"/>
                <a:cs typeface="黑体"/>
              </a:rPr>
              <a:t>}</a:t>
            </a:r>
            <a:r>
              <a:rPr dirty="0" sz="2350" b="1">
                <a:latin typeface="黑体"/>
                <a:cs typeface="黑体"/>
              </a:rPr>
              <a:t>	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(1,b)={2</a:t>
            </a:r>
            <a:r>
              <a:rPr dirty="0" sz="2350" spc="15" b="1">
                <a:latin typeface="黑体"/>
                <a:cs typeface="黑体"/>
              </a:rPr>
              <a:t>}</a:t>
            </a:r>
            <a:r>
              <a:rPr dirty="0" sz="2350" b="1">
                <a:latin typeface="黑体"/>
                <a:cs typeface="黑体"/>
              </a:rPr>
              <a:t>	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(2,b)={3}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577" y="2198992"/>
            <a:ext cx="28689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状态转换矩阵：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4288" y="3575776"/>
            <a:ext cx="398780" cy="412750"/>
          </a:xfrm>
          <a:custGeom>
            <a:avLst/>
            <a:gdLst/>
            <a:ahLst/>
            <a:cxnLst/>
            <a:rect l="l" t="t" r="r" b="b"/>
            <a:pathLst>
              <a:path w="398779" h="412750">
                <a:moveTo>
                  <a:pt x="0" y="206317"/>
                </a:moveTo>
                <a:lnTo>
                  <a:pt x="5260" y="159010"/>
                </a:lnTo>
                <a:lnTo>
                  <a:pt x="20244" y="115584"/>
                </a:lnTo>
                <a:lnTo>
                  <a:pt x="43756" y="77276"/>
                </a:lnTo>
                <a:lnTo>
                  <a:pt x="74601" y="45325"/>
                </a:lnTo>
                <a:lnTo>
                  <a:pt x="111583" y="20970"/>
                </a:lnTo>
                <a:lnTo>
                  <a:pt x="153506" y="5448"/>
                </a:lnTo>
                <a:lnTo>
                  <a:pt x="199175" y="0"/>
                </a:lnTo>
                <a:lnTo>
                  <a:pt x="244844" y="5448"/>
                </a:lnTo>
                <a:lnTo>
                  <a:pt x="286767" y="20970"/>
                </a:lnTo>
                <a:lnTo>
                  <a:pt x="323749" y="45325"/>
                </a:lnTo>
                <a:lnTo>
                  <a:pt x="354594" y="77276"/>
                </a:lnTo>
                <a:lnTo>
                  <a:pt x="378106" y="115584"/>
                </a:lnTo>
                <a:lnTo>
                  <a:pt x="393090" y="159010"/>
                </a:lnTo>
                <a:lnTo>
                  <a:pt x="398351" y="206317"/>
                </a:lnTo>
                <a:lnTo>
                  <a:pt x="393090" y="253623"/>
                </a:lnTo>
                <a:lnTo>
                  <a:pt x="378106" y="297049"/>
                </a:lnTo>
                <a:lnTo>
                  <a:pt x="354594" y="335357"/>
                </a:lnTo>
                <a:lnTo>
                  <a:pt x="323749" y="367308"/>
                </a:lnTo>
                <a:lnTo>
                  <a:pt x="286767" y="391663"/>
                </a:lnTo>
                <a:lnTo>
                  <a:pt x="244844" y="407185"/>
                </a:lnTo>
                <a:lnTo>
                  <a:pt x="199175" y="412634"/>
                </a:lnTo>
                <a:lnTo>
                  <a:pt x="153506" y="407185"/>
                </a:lnTo>
                <a:lnTo>
                  <a:pt x="111583" y="391663"/>
                </a:lnTo>
                <a:lnTo>
                  <a:pt x="74601" y="367308"/>
                </a:lnTo>
                <a:lnTo>
                  <a:pt x="43756" y="335357"/>
                </a:lnTo>
                <a:lnTo>
                  <a:pt x="20244" y="297049"/>
                </a:lnTo>
                <a:lnTo>
                  <a:pt x="5260" y="253623"/>
                </a:lnTo>
                <a:lnTo>
                  <a:pt x="0" y="20631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1551" y="3569737"/>
            <a:ext cx="398780" cy="414655"/>
          </a:xfrm>
          <a:custGeom>
            <a:avLst/>
            <a:gdLst/>
            <a:ahLst/>
            <a:cxnLst/>
            <a:rect l="l" t="t" r="r" b="b"/>
            <a:pathLst>
              <a:path w="398779" h="414654">
                <a:moveTo>
                  <a:pt x="0" y="207323"/>
                </a:moveTo>
                <a:lnTo>
                  <a:pt x="5260" y="159786"/>
                </a:lnTo>
                <a:lnTo>
                  <a:pt x="20244" y="116147"/>
                </a:lnTo>
                <a:lnTo>
                  <a:pt x="43756" y="77653"/>
                </a:lnTo>
                <a:lnTo>
                  <a:pt x="74601" y="45546"/>
                </a:lnTo>
                <a:lnTo>
                  <a:pt x="111583" y="21072"/>
                </a:lnTo>
                <a:lnTo>
                  <a:pt x="153506" y="5475"/>
                </a:lnTo>
                <a:lnTo>
                  <a:pt x="199175" y="0"/>
                </a:lnTo>
                <a:lnTo>
                  <a:pt x="244844" y="5475"/>
                </a:lnTo>
                <a:lnTo>
                  <a:pt x="286767" y="21072"/>
                </a:lnTo>
                <a:lnTo>
                  <a:pt x="323749" y="45546"/>
                </a:lnTo>
                <a:lnTo>
                  <a:pt x="354594" y="77653"/>
                </a:lnTo>
                <a:lnTo>
                  <a:pt x="378106" y="116147"/>
                </a:lnTo>
                <a:lnTo>
                  <a:pt x="393090" y="159786"/>
                </a:lnTo>
                <a:lnTo>
                  <a:pt x="398351" y="207323"/>
                </a:lnTo>
                <a:lnTo>
                  <a:pt x="393090" y="254860"/>
                </a:lnTo>
                <a:lnTo>
                  <a:pt x="378106" y="298499"/>
                </a:lnTo>
                <a:lnTo>
                  <a:pt x="354594" y="336993"/>
                </a:lnTo>
                <a:lnTo>
                  <a:pt x="323749" y="369100"/>
                </a:lnTo>
                <a:lnTo>
                  <a:pt x="286767" y="393574"/>
                </a:lnTo>
                <a:lnTo>
                  <a:pt x="244844" y="409171"/>
                </a:lnTo>
                <a:lnTo>
                  <a:pt x="199175" y="414647"/>
                </a:lnTo>
                <a:lnTo>
                  <a:pt x="153506" y="409171"/>
                </a:lnTo>
                <a:lnTo>
                  <a:pt x="111583" y="393574"/>
                </a:lnTo>
                <a:lnTo>
                  <a:pt x="74601" y="369100"/>
                </a:lnTo>
                <a:lnTo>
                  <a:pt x="43756" y="336993"/>
                </a:lnTo>
                <a:lnTo>
                  <a:pt x="20244" y="298499"/>
                </a:lnTo>
                <a:lnTo>
                  <a:pt x="5260" y="254860"/>
                </a:lnTo>
                <a:lnTo>
                  <a:pt x="0" y="207323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1252" y="3557661"/>
            <a:ext cx="400685" cy="412750"/>
          </a:xfrm>
          <a:custGeom>
            <a:avLst/>
            <a:gdLst/>
            <a:ahLst/>
            <a:cxnLst/>
            <a:rect l="l" t="t" r="r" b="b"/>
            <a:pathLst>
              <a:path w="400685" h="412750">
                <a:moveTo>
                  <a:pt x="0" y="206317"/>
                </a:moveTo>
                <a:lnTo>
                  <a:pt x="5287" y="159010"/>
                </a:lnTo>
                <a:lnTo>
                  <a:pt x="20347" y="115584"/>
                </a:lnTo>
                <a:lnTo>
                  <a:pt x="43979" y="77276"/>
                </a:lnTo>
                <a:lnTo>
                  <a:pt x="74982" y="45325"/>
                </a:lnTo>
                <a:lnTo>
                  <a:pt x="112152" y="20970"/>
                </a:lnTo>
                <a:lnTo>
                  <a:pt x="154289" y="5448"/>
                </a:lnTo>
                <a:lnTo>
                  <a:pt x="200192" y="0"/>
                </a:lnTo>
                <a:lnTo>
                  <a:pt x="246094" y="5448"/>
                </a:lnTo>
                <a:lnTo>
                  <a:pt x="288231" y="20970"/>
                </a:lnTo>
                <a:lnTo>
                  <a:pt x="325401" y="45325"/>
                </a:lnTo>
                <a:lnTo>
                  <a:pt x="356404" y="77276"/>
                </a:lnTo>
                <a:lnTo>
                  <a:pt x="380036" y="115584"/>
                </a:lnTo>
                <a:lnTo>
                  <a:pt x="395096" y="159010"/>
                </a:lnTo>
                <a:lnTo>
                  <a:pt x="400384" y="206317"/>
                </a:lnTo>
                <a:lnTo>
                  <a:pt x="395096" y="253623"/>
                </a:lnTo>
                <a:lnTo>
                  <a:pt x="380036" y="297049"/>
                </a:lnTo>
                <a:lnTo>
                  <a:pt x="356404" y="335357"/>
                </a:lnTo>
                <a:lnTo>
                  <a:pt x="325401" y="367308"/>
                </a:lnTo>
                <a:lnTo>
                  <a:pt x="288231" y="391663"/>
                </a:lnTo>
                <a:lnTo>
                  <a:pt x="246094" y="407185"/>
                </a:lnTo>
                <a:lnTo>
                  <a:pt x="200192" y="412634"/>
                </a:lnTo>
                <a:lnTo>
                  <a:pt x="154289" y="407185"/>
                </a:lnTo>
                <a:lnTo>
                  <a:pt x="112152" y="391663"/>
                </a:lnTo>
                <a:lnTo>
                  <a:pt x="74982" y="367308"/>
                </a:lnTo>
                <a:lnTo>
                  <a:pt x="43979" y="335357"/>
                </a:lnTo>
                <a:lnTo>
                  <a:pt x="20347" y="297049"/>
                </a:lnTo>
                <a:lnTo>
                  <a:pt x="5287" y="253623"/>
                </a:lnTo>
                <a:lnTo>
                  <a:pt x="0" y="20631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38625" y="3602228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27732" y="3781087"/>
            <a:ext cx="414655" cy="2540"/>
          </a:xfrm>
          <a:custGeom>
            <a:avLst/>
            <a:gdLst/>
            <a:ahLst/>
            <a:cxnLst/>
            <a:rect l="l" t="t" r="r" b="b"/>
            <a:pathLst>
              <a:path w="414654" h="2539">
                <a:moveTo>
                  <a:pt x="0" y="0"/>
                </a:moveTo>
                <a:lnTo>
                  <a:pt x="414611" y="20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99663" y="3714662"/>
            <a:ext cx="154940" cy="133350"/>
          </a:xfrm>
          <a:custGeom>
            <a:avLst/>
            <a:gdLst/>
            <a:ahLst/>
            <a:cxnLst/>
            <a:rect l="l" t="t" r="r" b="b"/>
            <a:pathLst>
              <a:path w="154939" h="133350">
                <a:moveTo>
                  <a:pt x="0" y="0"/>
                </a:moveTo>
                <a:lnTo>
                  <a:pt x="22355" y="66424"/>
                </a:lnTo>
                <a:lnTo>
                  <a:pt x="0" y="132848"/>
                </a:lnTo>
                <a:lnTo>
                  <a:pt x="154462" y="664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2267" y="3764983"/>
            <a:ext cx="553085" cy="2540"/>
          </a:xfrm>
          <a:custGeom>
            <a:avLst/>
            <a:gdLst/>
            <a:ahLst/>
            <a:cxnLst/>
            <a:rect l="l" t="t" r="r" b="b"/>
            <a:pathLst>
              <a:path w="553085" h="2539">
                <a:moveTo>
                  <a:pt x="0" y="0"/>
                </a:moveTo>
                <a:lnTo>
                  <a:pt x="552814" y="20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2400" y="3698559"/>
            <a:ext cx="154940" cy="133350"/>
          </a:xfrm>
          <a:custGeom>
            <a:avLst/>
            <a:gdLst/>
            <a:ahLst/>
            <a:cxnLst/>
            <a:rect l="l" t="t" r="r" b="b"/>
            <a:pathLst>
              <a:path w="154939" h="133350">
                <a:moveTo>
                  <a:pt x="0" y="0"/>
                </a:moveTo>
                <a:lnTo>
                  <a:pt x="22357" y="66423"/>
                </a:lnTo>
                <a:lnTo>
                  <a:pt x="0" y="132848"/>
                </a:lnTo>
                <a:lnTo>
                  <a:pt x="154462" y="664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02100" y="3439131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开始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0765" y="3145025"/>
            <a:ext cx="461645" cy="402590"/>
          </a:xfrm>
          <a:custGeom>
            <a:avLst/>
            <a:gdLst/>
            <a:ahLst/>
            <a:cxnLst/>
            <a:rect l="l" t="t" r="r" b="b"/>
            <a:pathLst>
              <a:path w="461645" h="402589">
                <a:moveTo>
                  <a:pt x="34313" y="346062"/>
                </a:moveTo>
                <a:lnTo>
                  <a:pt x="19485" y="318260"/>
                </a:lnTo>
                <a:lnTo>
                  <a:pt x="8742" y="288852"/>
                </a:lnTo>
                <a:lnTo>
                  <a:pt x="2206" y="258273"/>
                </a:lnTo>
                <a:lnTo>
                  <a:pt x="0" y="226953"/>
                </a:lnTo>
                <a:lnTo>
                  <a:pt x="4686" y="181212"/>
                </a:lnTo>
                <a:lnTo>
                  <a:pt x="18126" y="138610"/>
                </a:lnTo>
                <a:lnTo>
                  <a:pt x="39394" y="100058"/>
                </a:lnTo>
                <a:lnTo>
                  <a:pt x="67561" y="66470"/>
                </a:lnTo>
                <a:lnTo>
                  <a:pt x="101700" y="38758"/>
                </a:lnTo>
                <a:lnTo>
                  <a:pt x="140884" y="17834"/>
                </a:lnTo>
                <a:lnTo>
                  <a:pt x="184186" y="4610"/>
                </a:lnTo>
                <a:lnTo>
                  <a:pt x="230678" y="0"/>
                </a:lnTo>
                <a:lnTo>
                  <a:pt x="277166" y="4610"/>
                </a:lnTo>
                <a:lnTo>
                  <a:pt x="320466" y="17834"/>
                </a:lnTo>
                <a:lnTo>
                  <a:pt x="359650" y="38758"/>
                </a:lnTo>
                <a:lnTo>
                  <a:pt x="393790" y="66470"/>
                </a:lnTo>
                <a:lnTo>
                  <a:pt x="421958" y="100058"/>
                </a:lnTo>
                <a:lnTo>
                  <a:pt x="443227" y="138610"/>
                </a:lnTo>
                <a:lnTo>
                  <a:pt x="456669" y="181212"/>
                </a:lnTo>
                <a:lnTo>
                  <a:pt x="461356" y="226953"/>
                </a:lnTo>
                <a:lnTo>
                  <a:pt x="455668" y="277037"/>
                </a:lnTo>
                <a:lnTo>
                  <a:pt x="439143" y="324111"/>
                </a:lnTo>
                <a:lnTo>
                  <a:pt x="412584" y="366511"/>
                </a:lnTo>
                <a:lnTo>
                  <a:pt x="376795" y="40257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8247" y="3414748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91459" y="0"/>
                </a:moveTo>
                <a:lnTo>
                  <a:pt x="63004" y="64410"/>
                </a:lnTo>
                <a:lnTo>
                  <a:pt x="0" y="96616"/>
                </a:lnTo>
                <a:lnTo>
                  <a:pt x="156495" y="157001"/>
                </a:lnTo>
                <a:lnTo>
                  <a:pt x="91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80603" y="3936076"/>
            <a:ext cx="461645" cy="405130"/>
          </a:xfrm>
          <a:custGeom>
            <a:avLst/>
            <a:gdLst/>
            <a:ahLst/>
            <a:cxnLst/>
            <a:rect l="l" t="t" r="r" b="b"/>
            <a:pathLst>
              <a:path w="461645" h="405129">
                <a:moveTo>
                  <a:pt x="374627" y="0"/>
                </a:moveTo>
                <a:lnTo>
                  <a:pt x="411300" y="36200"/>
                </a:lnTo>
                <a:lnTo>
                  <a:pt x="438544" y="78997"/>
                </a:lnTo>
                <a:lnTo>
                  <a:pt x="455511" y="126663"/>
                </a:lnTo>
                <a:lnTo>
                  <a:pt x="461356" y="177466"/>
                </a:lnTo>
                <a:lnTo>
                  <a:pt x="456669" y="223237"/>
                </a:lnTo>
                <a:lnTo>
                  <a:pt x="443227" y="265868"/>
                </a:lnTo>
                <a:lnTo>
                  <a:pt x="421958" y="304447"/>
                </a:lnTo>
                <a:lnTo>
                  <a:pt x="393790" y="338060"/>
                </a:lnTo>
                <a:lnTo>
                  <a:pt x="359650" y="365794"/>
                </a:lnTo>
                <a:lnTo>
                  <a:pt x="320466" y="386734"/>
                </a:lnTo>
                <a:lnTo>
                  <a:pt x="277166" y="399968"/>
                </a:lnTo>
                <a:lnTo>
                  <a:pt x="230678" y="404583"/>
                </a:lnTo>
                <a:lnTo>
                  <a:pt x="184186" y="399968"/>
                </a:lnTo>
                <a:lnTo>
                  <a:pt x="140884" y="386734"/>
                </a:lnTo>
                <a:lnTo>
                  <a:pt x="101700" y="365794"/>
                </a:lnTo>
                <a:lnTo>
                  <a:pt x="67561" y="338060"/>
                </a:lnTo>
                <a:lnTo>
                  <a:pt x="39394" y="304447"/>
                </a:lnTo>
                <a:lnTo>
                  <a:pt x="18126" y="265868"/>
                </a:lnTo>
                <a:lnTo>
                  <a:pt x="4686" y="223237"/>
                </a:lnTo>
                <a:lnTo>
                  <a:pt x="0" y="177466"/>
                </a:lnTo>
                <a:lnTo>
                  <a:pt x="2260" y="145710"/>
                </a:lnTo>
                <a:lnTo>
                  <a:pt x="8968" y="114729"/>
                </a:lnTo>
                <a:lnTo>
                  <a:pt x="19989" y="84968"/>
                </a:lnTo>
                <a:lnTo>
                  <a:pt x="35189" y="5687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0118" y="3913934"/>
            <a:ext cx="156845" cy="157480"/>
          </a:xfrm>
          <a:custGeom>
            <a:avLst/>
            <a:gdLst/>
            <a:ahLst/>
            <a:cxnLst/>
            <a:rect l="l" t="t" r="r" b="b"/>
            <a:pathLst>
              <a:path w="156845" h="157479">
                <a:moveTo>
                  <a:pt x="156494" y="0"/>
                </a:moveTo>
                <a:lnTo>
                  <a:pt x="0" y="60385"/>
                </a:lnTo>
                <a:lnTo>
                  <a:pt x="63003" y="92591"/>
                </a:lnTo>
                <a:lnTo>
                  <a:pt x="91457" y="157002"/>
                </a:lnTo>
                <a:lnTo>
                  <a:pt x="156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183338" y="4361179"/>
            <a:ext cx="185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64586" y="3573762"/>
            <a:ext cx="398780" cy="412750"/>
          </a:xfrm>
          <a:custGeom>
            <a:avLst/>
            <a:gdLst/>
            <a:ahLst/>
            <a:cxnLst/>
            <a:rect l="l" t="t" r="r" b="b"/>
            <a:pathLst>
              <a:path w="398779" h="412750">
                <a:moveTo>
                  <a:pt x="0" y="206317"/>
                </a:moveTo>
                <a:lnTo>
                  <a:pt x="5260" y="159010"/>
                </a:lnTo>
                <a:lnTo>
                  <a:pt x="20244" y="115584"/>
                </a:lnTo>
                <a:lnTo>
                  <a:pt x="43756" y="77276"/>
                </a:lnTo>
                <a:lnTo>
                  <a:pt x="74601" y="45325"/>
                </a:lnTo>
                <a:lnTo>
                  <a:pt x="111583" y="20970"/>
                </a:lnTo>
                <a:lnTo>
                  <a:pt x="153506" y="5448"/>
                </a:lnTo>
                <a:lnTo>
                  <a:pt x="199175" y="0"/>
                </a:lnTo>
                <a:lnTo>
                  <a:pt x="244844" y="5448"/>
                </a:lnTo>
                <a:lnTo>
                  <a:pt x="286767" y="20970"/>
                </a:lnTo>
                <a:lnTo>
                  <a:pt x="323749" y="45325"/>
                </a:lnTo>
                <a:lnTo>
                  <a:pt x="354594" y="77276"/>
                </a:lnTo>
                <a:lnTo>
                  <a:pt x="378106" y="115584"/>
                </a:lnTo>
                <a:lnTo>
                  <a:pt x="393090" y="159010"/>
                </a:lnTo>
                <a:lnTo>
                  <a:pt x="398351" y="206317"/>
                </a:lnTo>
                <a:lnTo>
                  <a:pt x="393090" y="253623"/>
                </a:lnTo>
                <a:lnTo>
                  <a:pt x="378106" y="297049"/>
                </a:lnTo>
                <a:lnTo>
                  <a:pt x="354594" y="335357"/>
                </a:lnTo>
                <a:lnTo>
                  <a:pt x="323749" y="367308"/>
                </a:lnTo>
                <a:lnTo>
                  <a:pt x="286767" y="391663"/>
                </a:lnTo>
                <a:lnTo>
                  <a:pt x="244844" y="407185"/>
                </a:lnTo>
                <a:lnTo>
                  <a:pt x="199175" y="412634"/>
                </a:lnTo>
                <a:lnTo>
                  <a:pt x="153506" y="407185"/>
                </a:lnTo>
                <a:lnTo>
                  <a:pt x="111583" y="391663"/>
                </a:lnTo>
                <a:lnTo>
                  <a:pt x="74601" y="367308"/>
                </a:lnTo>
                <a:lnTo>
                  <a:pt x="43756" y="335357"/>
                </a:lnTo>
                <a:lnTo>
                  <a:pt x="20244" y="297049"/>
                </a:lnTo>
                <a:lnTo>
                  <a:pt x="5260" y="253623"/>
                </a:lnTo>
                <a:lnTo>
                  <a:pt x="0" y="20631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5234" y="3614020"/>
            <a:ext cx="317500" cy="332740"/>
          </a:xfrm>
          <a:custGeom>
            <a:avLst/>
            <a:gdLst/>
            <a:ahLst/>
            <a:cxnLst/>
            <a:rect l="l" t="t" r="r" b="b"/>
            <a:pathLst>
              <a:path w="317500" h="332739">
                <a:moveTo>
                  <a:pt x="0" y="166060"/>
                </a:moveTo>
                <a:lnTo>
                  <a:pt x="5662" y="121914"/>
                </a:lnTo>
                <a:lnTo>
                  <a:pt x="21643" y="82246"/>
                </a:lnTo>
                <a:lnTo>
                  <a:pt x="46431" y="48637"/>
                </a:lnTo>
                <a:lnTo>
                  <a:pt x="78515" y="22672"/>
                </a:lnTo>
                <a:lnTo>
                  <a:pt x="116384" y="5931"/>
                </a:lnTo>
                <a:lnTo>
                  <a:pt x="158527" y="0"/>
                </a:lnTo>
                <a:lnTo>
                  <a:pt x="200670" y="5931"/>
                </a:lnTo>
                <a:lnTo>
                  <a:pt x="238539" y="22672"/>
                </a:lnTo>
                <a:lnTo>
                  <a:pt x="270623" y="48637"/>
                </a:lnTo>
                <a:lnTo>
                  <a:pt x="295411" y="82246"/>
                </a:lnTo>
                <a:lnTo>
                  <a:pt x="311392" y="121914"/>
                </a:lnTo>
                <a:lnTo>
                  <a:pt x="317055" y="166060"/>
                </a:lnTo>
                <a:lnTo>
                  <a:pt x="311392" y="210205"/>
                </a:lnTo>
                <a:lnTo>
                  <a:pt x="295411" y="249873"/>
                </a:lnTo>
                <a:lnTo>
                  <a:pt x="270623" y="283482"/>
                </a:lnTo>
                <a:lnTo>
                  <a:pt x="238539" y="309447"/>
                </a:lnTo>
                <a:lnTo>
                  <a:pt x="200670" y="326188"/>
                </a:lnTo>
                <a:lnTo>
                  <a:pt x="158527" y="332120"/>
                </a:lnTo>
                <a:lnTo>
                  <a:pt x="116384" y="326188"/>
                </a:lnTo>
                <a:lnTo>
                  <a:pt x="78515" y="309447"/>
                </a:lnTo>
                <a:lnTo>
                  <a:pt x="46431" y="283482"/>
                </a:lnTo>
                <a:lnTo>
                  <a:pt x="21643" y="249873"/>
                </a:lnTo>
                <a:lnTo>
                  <a:pt x="5662" y="210205"/>
                </a:lnTo>
                <a:lnTo>
                  <a:pt x="0" y="16606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79926" y="3620516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87027" y="3781087"/>
            <a:ext cx="412750" cy="2540"/>
          </a:xfrm>
          <a:custGeom>
            <a:avLst/>
            <a:gdLst/>
            <a:ahLst/>
            <a:cxnLst/>
            <a:rect l="l" t="t" r="r" b="b"/>
            <a:pathLst>
              <a:path w="412750" h="2539">
                <a:moveTo>
                  <a:pt x="0" y="0"/>
                </a:moveTo>
                <a:lnTo>
                  <a:pt x="412578" y="20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56925" y="3714662"/>
            <a:ext cx="154940" cy="133350"/>
          </a:xfrm>
          <a:custGeom>
            <a:avLst/>
            <a:gdLst/>
            <a:ahLst/>
            <a:cxnLst/>
            <a:rect l="l" t="t" r="r" b="b"/>
            <a:pathLst>
              <a:path w="154940" h="133350">
                <a:moveTo>
                  <a:pt x="0" y="0"/>
                </a:moveTo>
                <a:lnTo>
                  <a:pt x="22357" y="66424"/>
                </a:lnTo>
                <a:lnTo>
                  <a:pt x="0" y="132848"/>
                </a:lnTo>
                <a:lnTo>
                  <a:pt x="154463" y="664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44290" y="3775048"/>
            <a:ext cx="414655" cy="2540"/>
          </a:xfrm>
          <a:custGeom>
            <a:avLst/>
            <a:gdLst/>
            <a:ahLst/>
            <a:cxnLst/>
            <a:rect l="l" t="t" r="r" b="b"/>
            <a:pathLst>
              <a:path w="414654" h="2539">
                <a:moveTo>
                  <a:pt x="0" y="0"/>
                </a:moveTo>
                <a:lnTo>
                  <a:pt x="414611" y="201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14188" y="3708623"/>
            <a:ext cx="154940" cy="135255"/>
          </a:xfrm>
          <a:custGeom>
            <a:avLst/>
            <a:gdLst/>
            <a:ahLst/>
            <a:cxnLst/>
            <a:rect l="l" t="t" r="r" b="b"/>
            <a:pathLst>
              <a:path w="154940" h="135254">
                <a:moveTo>
                  <a:pt x="0" y="0"/>
                </a:moveTo>
                <a:lnTo>
                  <a:pt x="24389" y="66424"/>
                </a:lnTo>
                <a:lnTo>
                  <a:pt x="0" y="134861"/>
                </a:lnTo>
                <a:lnTo>
                  <a:pt x="154463" y="664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29868" y="3483355"/>
            <a:ext cx="2150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1975" algn="l"/>
                <a:tab pos="995044" algn="l"/>
                <a:tab pos="1519555" algn="l"/>
                <a:tab pos="1951989" algn="l"/>
              </a:tabLst>
            </a:pPr>
            <a:r>
              <a:rPr dirty="0" sz="1800" b="1">
                <a:latin typeface="Verdana"/>
                <a:cs typeface="Verdana"/>
              </a:rPr>
              <a:t>a	</a:t>
            </a:r>
            <a:r>
              <a:rPr dirty="0" baseline="-33950" sz="2700" b="1">
                <a:latin typeface="Verdana"/>
                <a:cs typeface="Verdana"/>
              </a:rPr>
              <a:t>1	</a:t>
            </a:r>
            <a:r>
              <a:rPr dirty="0" sz="1800" b="1">
                <a:latin typeface="Verdana"/>
                <a:cs typeface="Verdana"/>
              </a:rPr>
              <a:t>b	</a:t>
            </a:r>
            <a:r>
              <a:rPr dirty="0" baseline="-33950" sz="2700" b="1">
                <a:latin typeface="Verdana"/>
                <a:cs typeface="Verdana"/>
              </a:rPr>
              <a:t>2	</a:t>
            </a:r>
            <a:r>
              <a:rPr dirty="0" baseline="1543" sz="2700" b="1">
                <a:latin typeface="Verdana"/>
                <a:cs typeface="Verdana"/>
              </a:rPr>
              <a:t>b</a:t>
            </a:r>
            <a:endParaRPr baseline="1543" sz="2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3372" y="3483355"/>
            <a:ext cx="109855" cy="104965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dirty="0" sz="1800" b="1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7942" y="4248404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6187" y="2730500"/>
            <a:ext cx="1399540" cy="1802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75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668020" algn="l"/>
              </a:tabLst>
            </a:pPr>
            <a:r>
              <a:rPr dirty="0" sz="1800" b="1">
                <a:latin typeface="Verdana"/>
                <a:cs typeface="Verdana"/>
              </a:rPr>
              <a:t>0	</a:t>
            </a:r>
            <a:r>
              <a:rPr dirty="0" sz="1800" spc="-5" b="1">
                <a:latin typeface="Verdana"/>
                <a:cs typeface="Verdana"/>
              </a:rPr>
              <a:t>{0,1</a:t>
            </a:r>
            <a:r>
              <a:rPr dirty="0" sz="1800" b="1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00" b="1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21560" y="2730500"/>
            <a:ext cx="488315" cy="147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r>
              <a:rPr dirty="0" sz="1800" spc="-5" b="1">
                <a:latin typeface="Verdana"/>
                <a:cs typeface="Verdana"/>
              </a:rPr>
              <a:t>{0</a:t>
            </a:r>
            <a:r>
              <a:rPr dirty="0" sz="1800" b="1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dirty="0" sz="1800" spc="-5" b="1">
                <a:latin typeface="Verdana"/>
                <a:cs typeface="Verdana"/>
              </a:rPr>
              <a:t>{2</a:t>
            </a:r>
            <a:r>
              <a:rPr dirty="0" sz="1800" b="1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dirty="0" sz="1800" spc="-5" b="1">
                <a:latin typeface="Verdana"/>
                <a:cs typeface="Verdana"/>
              </a:rPr>
              <a:t>{3</a:t>
            </a:r>
            <a:r>
              <a:rPr dirty="0" sz="1800" b="1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16172" y="3196809"/>
            <a:ext cx="2540" cy="1391285"/>
          </a:xfrm>
          <a:custGeom>
            <a:avLst/>
            <a:gdLst/>
            <a:ahLst/>
            <a:cxnLst/>
            <a:rect l="l" t="t" r="r" b="b"/>
            <a:pathLst>
              <a:path w="2539" h="1391285">
                <a:moveTo>
                  <a:pt x="0" y="0"/>
                </a:moveTo>
                <a:lnTo>
                  <a:pt x="2006" y="1391066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16172" y="3178199"/>
            <a:ext cx="112395" cy="2540"/>
          </a:xfrm>
          <a:custGeom>
            <a:avLst/>
            <a:gdLst/>
            <a:ahLst/>
            <a:cxnLst/>
            <a:rect l="l" t="t" r="r" b="b"/>
            <a:pathLst>
              <a:path w="112394" h="2539">
                <a:moveTo>
                  <a:pt x="-7937" y="1163"/>
                </a:moveTo>
                <a:lnTo>
                  <a:pt x="120253" y="1163"/>
                </a:lnTo>
              </a:path>
            </a:pathLst>
          </a:custGeom>
          <a:ln w="18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32217" y="4583222"/>
            <a:ext cx="112395" cy="2540"/>
          </a:xfrm>
          <a:custGeom>
            <a:avLst/>
            <a:gdLst/>
            <a:ahLst/>
            <a:cxnLst/>
            <a:rect l="l" t="t" r="r" b="b"/>
            <a:pathLst>
              <a:path w="112394" h="2539">
                <a:moveTo>
                  <a:pt x="-7937" y="1163"/>
                </a:moveTo>
                <a:lnTo>
                  <a:pt x="120253" y="1163"/>
                </a:lnTo>
              </a:path>
            </a:pathLst>
          </a:custGeom>
          <a:ln w="18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01189" y="3178199"/>
            <a:ext cx="2540" cy="1393825"/>
          </a:xfrm>
          <a:custGeom>
            <a:avLst/>
            <a:gdLst/>
            <a:ahLst/>
            <a:cxnLst/>
            <a:rect l="l" t="t" r="r" b="b"/>
            <a:pathLst>
              <a:path w="2539" h="1393825">
                <a:moveTo>
                  <a:pt x="0" y="1393393"/>
                </a:moveTo>
                <a:lnTo>
                  <a:pt x="2006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92883" y="4583222"/>
            <a:ext cx="112395" cy="2540"/>
          </a:xfrm>
          <a:custGeom>
            <a:avLst/>
            <a:gdLst/>
            <a:ahLst/>
            <a:cxnLst/>
            <a:rect l="l" t="t" r="r" b="b"/>
            <a:pathLst>
              <a:path w="112395" h="2539">
                <a:moveTo>
                  <a:pt x="-7937" y="1163"/>
                </a:moveTo>
                <a:lnTo>
                  <a:pt x="120253" y="1163"/>
                </a:lnTo>
              </a:path>
            </a:pathLst>
          </a:custGeom>
          <a:ln w="18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78845" y="3178199"/>
            <a:ext cx="112395" cy="2540"/>
          </a:xfrm>
          <a:custGeom>
            <a:avLst/>
            <a:gdLst/>
            <a:ahLst/>
            <a:cxnLst/>
            <a:rect l="l" t="t" r="r" b="b"/>
            <a:pathLst>
              <a:path w="112395" h="2539">
                <a:moveTo>
                  <a:pt x="-7937" y="1163"/>
                </a:moveTo>
                <a:lnTo>
                  <a:pt x="120253" y="1163"/>
                </a:lnTo>
              </a:path>
            </a:pathLst>
          </a:custGeom>
          <a:ln w="18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031740" y="2159368"/>
            <a:ext cx="2512060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状态转换图：</a:t>
            </a:r>
            <a:endParaRPr baseline="1010" sz="4125">
              <a:latin typeface="黑体"/>
              <a:cs typeface="黑体"/>
            </a:endParaRPr>
          </a:p>
          <a:p>
            <a:pPr marL="163830">
              <a:lnSpc>
                <a:spcPct val="100000"/>
              </a:lnSpc>
              <a:spcBef>
                <a:spcPts val="2039"/>
              </a:spcBef>
            </a:pPr>
            <a:r>
              <a:rPr dirty="0" sz="1800" b="1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6740" y="4983779"/>
            <a:ext cx="4734560" cy="121221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47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所识别的语言：</a:t>
            </a:r>
            <a:endParaRPr baseline="1010" sz="4125">
              <a:latin typeface="黑体"/>
              <a:cs typeface="黑体"/>
            </a:endParaRPr>
          </a:p>
          <a:p>
            <a:pPr marL="1873250">
              <a:lnSpc>
                <a:spcPct val="100000"/>
              </a:lnSpc>
              <a:spcBef>
                <a:spcPts val="1370"/>
              </a:spcBef>
            </a:pPr>
            <a:r>
              <a:rPr dirty="0" sz="2750" spc="20" b="1">
                <a:latin typeface="宋体"/>
                <a:cs typeface="宋体"/>
              </a:rPr>
              <a:t>L(M)={(a|b)</a:t>
            </a:r>
            <a:r>
              <a:rPr dirty="0" baseline="24024" sz="2775" spc="30" b="1">
                <a:latin typeface="宋体"/>
                <a:cs typeface="宋体"/>
              </a:rPr>
              <a:t>*</a:t>
            </a:r>
            <a:r>
              <a:rPr dirty="0" sz="2750" spc="20" b="1">
                <a:latin typeface="宋体"/>
                <a:cs typeface="宋体"/>
              </a:rPr>
              <a:t>abb}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6502"/>
            <a:ext cx="7709534" cy="864869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089025" marR="5080" indent="-1076325">
              <a:lnSpc>
                <a:spcPct val="100400"/>
              </a:lnSpc>
              <a:spcBef>
                <a:spcPts val="80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定理：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对任何一个</a:t>
            </a:r>
            <a:r>
              <a:rPr dirty="0" sz="2750" spc="20">
                <a:solidFill>
                  <a:srgbClr val="0000FF"/>
                </a:solidFill>
              </a:rPr>
              <a:t>NFA</a:t>
            </a:r>
            <a:r>
              <a:rPr dirty="0" sz="2750" spc="15">
                <a:solidFill>
                  <a:srgbClr val="0000FF"/>
                </a:solidFill>
              </a:rPr>
              <a:t> </a:t>
            </a:r>
            <a:r>
              <a:rPr dirty="0" sz="2750" spc="35">
                <a:solidFill>
                  <a:srgbClr val="0000FF"/>
                </a:solidFill>
              </a:rPr>
              <a:t>M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都存在一个与之等价的 </a:t>
            </a:r>
            <a:r>
              <a:rPr dirty="0" sz="2750" spc="20">
                <a:solidFill>
                  <a:srgbClr val="0000FF"/>
                </a:solidFill>
              </a:rPr>
              <a:t>DFA</a:t>
            </a:r>
            <a:r>
              <a:rPr dirty="0" sz="2750" spc="30">
                <a:solidFill>
                  <a:srgbClr val="0000FF"/>
                </a:solidFill>
              </a:rPr>
              <a:t> </a:t>
            </a:r>
            <a:r>
              <a:rPr dirty="0" sz="2750" spc="35">
                <a:solidFill>
                  <a:srgbClr val="0000FF"/>
                </a:solidFill>
              </a:rPr>
              <a:t>D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即</a:t>
            </a:r>
            <a:r>
              <a:rPr dirty="0" sz="2750" spc="20">
                <a:solidFill>
                  <a:srgbClr val="0000FF"/>
                </a:solidFill>
              </a:rPr>
              <a:t>L(M)=L(D)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360067"/>
            <a:ext cx="6380480" cy="169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2320" marR="522605" indent="-770255">
              <a:lnSpc>
                <a:spcPct val="1174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例：构造与下面</a:t>
            </a:r>
            <a:r>
              <a:rPr dirty="0" sz="2350" spc="40" b="1">
                <a:latin typeface="黑体"/>
                <a:cs typeface="黑体"/>
              </a:rPr>
              <a:t>的</a:t>
            </a:r>
            <a:r>
              <a:rPr dirty="0" sz="2350" spc="30" b="1">
                <a:latin typeface="黑体"/>
                <a:cs typeface="黑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M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等价</a:t>
            </a:r>
            <a:r>
              <a:rPr dirty="0" sz="2350" spc="40" b="1">
                <a:latin typeface="黑体"/>
                <a:cs typeface="黑体"/>
              </a:rPr>
              <a:t>的</a:t>
            </a:r>
            <a:r>
              <a:rPr dirty="0" sz="2350" spc="30" b="1">
                <a:latin typeface="黑体"/>
                <a:cs typeface="黑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D  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-10" b="1">
                <a:latin typeface="宋体"/>
                <a:cs typeface="宋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M=</a:t>
            </a:r>
            <a:r>
              <a:rPr dirty="0" sz="2350" spc="30" b="1">
                <a:latin typeface="黑体"/>
                <a:cs typeface="黑体"/>
              </a:rPr>
              <a:t>（</a:t>
            </a:r>
            <a:r>
              <a:rPr dirty="0" sz="2350" spc="30" b="1">
                <a:latin typeface="宋体"/>
                <a:cs typeface="宋体"/>
              </a:rPr>
              <a:t>{a,b}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{A,B}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{B}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 i="1">
                <a:latin typeface="Symbol"/>
                <a:cs typeface="Symbol"/>
              </a:rPr>
              <a:t></a:t>
            </a:r>
            <a:r>
              <a:rPr dirty="0" sz="2350" spc="30" b="1">
                <a:latin typeface="黑体"/>
                <a:cs typeface="黑体"/>
              </a:rPr>
              <a:t>）</a:t>
            </a:r>
            <a:endParaRPr sz="2350">
              <a:latin typeface="黑体"/>
              <a:cs typeface="黑体"/>
            </a:endParaRPr>
          </a:p>
          <a:p>
            <a:pPr marL="598170">
              <a:lnSpc>
                <a:spcPct val="100000"/>
              </a:lnSpc>
              <a:spcBef>
                <a:spcPts val="585"/>
              </a:spcBef>
              <a:tabLst>
                <a:tab pos="3287395" algn="l"/>
                <a:tab pos="4827270" algn="l"/>
              </a:tabLst>
            </a:pPr>
            <a:r>
              <a:rPr dirty="0" sz="1950" spc="50" b="1">
                <a:latin typeface="黑体"/>
                <a:cs typeface="黑体"/>
              </a:rPr>
              <a:t>其中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黑体"/>
                <a:cs typeface="黑体"/>
              </a:rPr>
              <a:t>：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(A,a)={A,B}	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(A,b)={B}	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(B,b)={A,B}</a:t>
            </a:r>
            <a:endParaRPr sz="195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首先，画出该</a:t>
            </a:r>
            <a:r>
              <a:rPr dirty="0" baseline="1182" sz="3525" spc="30" b="1">
                <a:latin typeface="宋体"/>
                <a:cs typeface="宋体"/>
              </a:rPr>
              <a:t>NFA</a:t>
            </a:r>
            <a:r>
              <a:rPr dirty="0" baseline="1182" sz="3525" spc="44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的状态转换图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" y="3626102"/>
            <a:ext cx="6913880" cy="286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marR="1398270" indent="-380365">
              <a:lnSpc>
                <a:spcPct val="119800"/>
              </a:lnSpc>
              <a:spcBef>
                <a:spcPts val="10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假 设 </a:t>
            </a:r>
            <a:r>
              <a:rPr dirty="0" baseline="1182" sz="3525" spc="30" b="1">
                <a:latin typeface="宋体"/>
                <a:cs typeface="宋体"/>
              </a:rPr>
              <a:t>DFA </a:t>
            </a:r>
            <a:r>
              <a:rPr dirty="0" baseline="1182" sz="3525" spc="37" b="1">
                <a:latin typeface="宋体"/>
                <a:cs typeface="宋体"/>
              </a:rPr>
              <a:t>D=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baseline="1182" sz="3525" spc="37" b="1">
                <a:latin typeface="宋体"/>
                <a:cs typeface="宋体"/>
              </a:rPr>
              <a:t>{a,b},Q</a:t>
            </a:r>
            <a:r>
              <a:rPr dirty="0" baseline="1182" sz="3525" spc="37" b="1" i="1">
                <a:latin typeface="Symbol"/>
                <a:cs typeface="Symbol"/>
              </a:rPr>
              <a:t></a:t>
            </a:r>
            <a:r>
              <a:rPr dirty="0" baseline="1182" sz="3525" spc="37" b="1">
                <a:latin typeface="宋体"/>
                <a:cs typeface="宋体"/>
              </a:rPr>
              <a:t>,q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 i="1">
                <a:latin typeface="Symbol"/>
                <a:cs typeface="Symbol"/>
              </a:rPr>
              <a:t></a:t>
            </a:r>
            <a:r>
              <a:rPr dirty="0" baseline="1182" sz="3525" spc="37" b="1">
                <a:latin typeface="宋体"/>
                <a:cs typeface="宋体"/>
              </a:rPr>
              <a:t>,F</a:t>
            </a:r>
            <a:r>
              <a:rPr dirty="0" baseline="1182" sz="3525" spc="37" b="1" i="1">
                <a:latin typeface="Symbol"/>
                <a:cs typeface="Symbol"/>
              </a:rPr>
              <a:t></a:t>
            </a:r>
            <a:r>
              <a:rPr dirty="0" baseline="1182" sz="3525" spc="37" b="1">
                <a:latin typeface="宋体"/>
                <a:cs typeface="宋体"/>
              </a:rPr>
              <a:t>,</a:t>
            </a:r>
            <a:r>
              <a:rPr dirty="0" baseline="1182" sz="3525" spc="37" b="1" i="1">
                <a:latin typeface="Symbol"/>
                <a:cs typeface="Symbol"/>
              </a:rPr>
              <a:t></a:t>
            </a:r>
            <a:r>
              <a:rPr dirty="0" baseline="1182" sz="3525" spc="37" b="1">
                <a:latin typeface="黑体"/>
                <a:cs typeface="黑体"/>
              </a:rPr>
              <a:t>） 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sz="2350" spc="15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50" b="1">
                <a:latin typeface="黑体"/>
                <a:cs typeface="黑体"/>
              </a:rPr>
              <a:t>的所有子集组成的集合，即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sz="2350" spc="15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=2</a:t>
            </a:r>
            <a:r>
              <a:rPr dirty="0" baseline="25089" sz="2325" spc="22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endParaRPr baseline="25089" sz="2325">
              <a:latin typeface="宋体"/>
              <a:cs typeface="宋体"/>
            </a:endParaRPr>
          </a:p>
          <a:p>
            <a:pPr marL="1137920">
              <a:lnSpc>
                <a:spcPct val="100000"/>
              </a:lnSpc>
              <a:spcBef>
                <a:spcPts val="580"/>
              </a:spcBef>
            </a:pP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sz="1950" spc="25" b="1" i="1">
                <a:latin typeface="Symbol"/>
                <a:cs typeface="Symbol"/>
              </a:rPr>
              <a:t></a:t>
            </a:r>
            <a:r>
              <a:rPr dirty="0" sz="1950" spc="25" b="1">
                <a:latin typeface="宋体"/>
                <a:cs typeface="宋体"/>
              </a:rPr>
              <a:t>={φ,{A},{B},{A.B}}</a:t>
            </a:r>
            <a:endParaRPr sz="1950">
              <a:latin typeface="宋体"/>
              <a:cs typeface="宋体"/>
            </a:endParaRPr>
          </a:p>
          <a:p>
            <a:pPr marL="499745">
              <a:lnSpc>
                <a:spcPct val="100000"/>
              </a:lnSpc>
              <a:spcBef>
                <a:spcPts val="640"/>
              </a:spcBef>
            </a:pP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921" sz="2325" spc="30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={q</a:t>
            </a:r>
            <a:r>
              <a:rPr dirty="0" baseline="-17921" sz="2325" spc="30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  <a:p>
            <a:pPr marL="1137920">
              <a:lnSpc>
                <a:spcPct val="100000"/>
              </a:lnSpc>
              <a:spcBef>
                <a:spcPts val="490"/>
              </a:spcBef>
            </a:pP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baseline="-17777" sz="1875" spc="37" b="1">
                <a:latin typeface="宋体"/>
                <a:cs typeface="宋体"/>
              </a:rPr>
              <a:t>0</a:t>
            </a:r>
            <a:r>
              <a:rPr dirty="0" sz="1950" spc="25" b="1" i="1">
                <a:latin typeface="Symbol"/>
                <a:cs typeface="Symbol"/>
              </a:rPr>
              <a:t></a:t>
            </a:r>
            <a:r>
              <a:rPr dirty="0" sz="1950" spc="25" b="1">
                <a:latin typeface="宋体"/>
                <a:cs typeface="宋体"/>
              </a:rPr>
              <a:t>={A}</a:t>
            </a:r>
            <a:endParaRPr sz="1950">
              <a:latin typeface="宋体"/>
              <a:cs typeface="宋体"/>
            </a:endParaRPr>
          </a:p>
          <a:p>
            <a:pPr marL="499745">
              <a:lnSpc>
                <a:spcPct val="100000"/>
              </a:lnSpc>
              <a:spcBef>
                <a:spcPts val="665"/>
              </a:spcBef>
            </a:pPr>
            <a:r>
              <a:rPr dirty="0" sz="2350" spc="30" b="1">
                <a:solidFill>
                  <a:srgbClr val="0000FF"/>
                </a:solidFill>
                <a:latin typeface="宋体"/>
                <a:cs typeface="宋体"/>
              </a:rPr>
              <a:t>F</a:t>
            </a:r>
            <a:r>
              <a:rPr dirty="0" sz="2350" spc="30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350" spc="30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2350" spc="50" b="1">
                <a:latin typeface="黑体"/>
                <a:cs typeface="黑体"/>
              </a:rPr>
              <a:t>所有含有原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-1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终态的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50" b="1">
                <a:latin typeface="黑体"/>
                <a:cs typeface="黑体"/>
              </a:rPr>
              <a:t>的子集组成的集合</a:t>
            </a:r>
            <a:endParaRPr sz="2350">
              <a:latin typeface="黑体"/>
              <a:cs typeface="黑体"/>
            </a:endParaRPr>
          </a:p>
          <a:p>
            <a:pPr marL="1137920">
              <a:lnSpc>
                <a:spcPct val="100000"/>
              </a:lnSpc>
              <a:spcBef>
                <a:spcPts val="585"/>
              </a:spcBef>
            </a:pP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30" b="1" i="1">
                <a:latin typeface="Symbol"/>
                <a:cs typeface="Symbol"/>
              </a:rPr>
              <a:t></a:t>
            </a:r>
            <a:r>
              <a:rPr dirty="0" sz="1950" spc="30" b="1">
                <a:latin typeface="宋体"/>
                <a:cs typeface="宋体"/>
              </a:rPr>
              <a:t>={{B}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宋体"/>
                <a:cs typeface="宋体"/>
              </a:rPr>
              <a:t>{A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宋体"/>
                <a:cs typeface="宋体"/>
              </a:rPr>
              <a:t>B}}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3884" y="330962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0093" y="331571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5164" y="3004473"/>
            <a:ext cx="2626840" cy="84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79436" y="268782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2729" y="2803652"/>
            <a:ext cx="171450" cy="10255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21700"/>
              </a:lnSpc>
              <a:spcBef>
                <a:spcPts val="85"/>
              </a:spcBef>
            </a:pPr>
            <a:r>
              <a:rPr dirty="0" sz="1800" b="1">
                <a:latin typeface="Times New Roman"/>
                <a:cs typeface="Times New Roman"/>
              </a:rPr>
              <a:t>a  b  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2681" y="270611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140" y="3226536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487" y="1828800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2819399" y="0"/>
                </a:lnTo>
                <a:lnTo>
                  <a:pt x="281939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2487" y="2590800"/>
            <a:ext cx="5410200" cy="685800"/>
          </a:xfrm>
          <a:custGeom>
            <a:avLst/>
            <a:gdLst/>
            <a:ahLst/>
            <a:cxnLst/>
            <a:rect l="l" t="t" r="r" b="b"/>
            <a:pathLst>
              <a:path w="5410200" h="685800">
                <a:moveTo>
                  <a:pt x="0" y="0"/>
                </a:moveTo>
                <a:lnTo>
                  <a:pt x="5410199" y="0"/>
                </a:lnTo>
                <a:lnTo>
                  <a:pt x="541019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03830"/>
            <a:ext cx="1360805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750" spc="5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的构成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02" y="650958"/>
            <a:ext cx="73469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350" spc="25" b="1" i="1">
                <a:latin typeface="Symbol"/>
                <a:cs typeface="Symbol"/>
              </a:rPr>
              <a:t></a:t>
            </a:r>
            <a:r>
              <a:rPr dirty="0" sz="2350" spc="25" b="1">
                <a:latin typeface="黑体"/>
                <a:cs typeface="黑体"/>
              </a:rPr>
              <a:t>({q</a:t>
            </a:r>
            <a:r>
              <a:rPr dirty="0" baseline="-17921" sz="2325" spc="37" b="1">
                <a:latin typeface="黑体"/>
                <a:cs typeface="黑体"/>
              </a:rPr>
              <a:t>1</a:t>
            </a:r>
            <a:r>
              <a:rPr dirty="0" sz="2350" spc="25" b="1">
                <a:latin typeface="黑体"/>
                <a:cs typeface="黑体"/>
              </a:rPr>
              <a:t>,q</a:t>
            </a:r>
            <a:r>
              <a:rPr dirty="0" baseline="-17921" sz="2325" spc="37" b="1">
                <a:latin typeface="黑体"/>
                <a:cs typeface="黑体"/>
              </a:rPr>
              <a:t>2</a:t>
            </a:r>
            <a:r>
              <a:rPr dirty="0" sz="2350" spc="25" b="1">
                <a:latin typeface="黑体"/>
                <a:cs typeface="黑体"/>
              </a:rPr>
              <a:t>,…,q</a:t>
            </a:r>
            <a:r>
              <a:rPr dirty="0" baseline="-17921" sz="2325" spc="37" b="1">
                <a:latin typeface="黑体"/>
                <a:cs typeface="黑体"/>
              </a:rPr>
              <a:t>k</a:t>
            </a:r>
            <a:r>
              <a:rPr dirty="0" sz="2350" spc="25" b="1">
                <a:latin typeface="黑体"/>
                <a:cs typeface="黑体"/>
              </a:rPr>
              <a:t>},a)=</a:t>
            </a:r>
            <a:r>
              <a:rPr dirty="0" sz="2350" spc="80" b="1">
                <a:latin typeface="黑体"/>
                <a:cs typeface="黑体"/>
              </a:rPr>
              <a:t> </a:t>
            </a: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(q</a:t>
            </a:r>
            <a:r>
              <a:rPr dirty="0" baseline="-17921" sz="2325" spc="37" b="1">
                <a:latin typeface="黑体"/>
                <a:cs typeface="黑体"/>
              </a:rPr>
              <a:t>1</a:t>
            </a:r>
            <a:r>
              <a:rPr dirty="0" sz="2350" spc="25" b="1">
                <a:latin typeface="黑体"/>
                <a:cs typeface="黑体"/>
              </a:rPr>
              <a:t>,a)∪</a:t>
            </a: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(q</a:t>
            </a:r>
            <a:r>
              <a:rPr dirty="0" baseline="-17921" sz="2325" spc="37" b="1">
                <a:latin typeface="黑体"/>
                <a:cs typeface="黑体"/>
              </a:rPr>
              <a:t>2</a:t>
            </a:r>
            <a:r>
              <a:rPr dirty="0" sz="2350" spc="25" b="1">
                <a:latin typeface="黑体"/>
                <a:cs typeface="黑体"/>
              </a:rPr>
              <a:t>,a)∪…∪</a:t>
            </a: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黑体"/>
                <a:cs typeface="黑体"/>
              </a:rPr>
              <a:t>(q</a:t>
            </a:r>
            <a:r>
              <a:rPr dirty="0" baseline="-17921" sz="2325" spc="37" b="1">
                <a:latin typeface="黑体"/>
                <a:cs typeface="黑体"/>
              </a:rPr>
              <a:t>k</a:t>
            </a:r>
            <a:r>
              <a:rPr dirty="0" sz="2350" spc="25" b="1">
                <a:latin typeface="黑体"/>
                <a:cs typeface="黑体"/>
              </a:rPr>
              <a:t>,a)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1484595"/>
            <a:ext cx="136715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(φ,a)=φ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2577" y="1484595"/>
            <a:ext cx="136715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(φ,b)=φ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1853403"/>
            <a:ext cx="278320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({A},a)=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(A,a)={A,B}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2210019"/>
            <a:ext cx="239395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({B},a)=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(B,a)=φ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9087" y="1828800"/>
            <a:ext cx="2819400" cy="68580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387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({A},b)=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(A,b)={B}</a:t>
            </a:r>
            <a:endParaRPr sz="1950">
              <a:latin typeface="宋体"/>
              <a:cs typeface="宋体"/>
            </a:endParaRPr>
          </a:p>
          <a:p>
            <a:pPr>
              <a:lnSpc>
                <a:spcPts val="2285"/>
              </a:lnSpc>
              <a:spcBef>
                <a:spcPts val="46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({B},b)=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(B,b)={A,B}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1539" y="5481291"/>
            <a:ext cx="5797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{A,B}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1739" y="4326816"/>
            <a:ext cx="2343150" cy="144907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170940">
              <a:lnSpc>
                <a:spcPct val="100000"/>
              </a:lnSpc>
              <a:spcBef>
                <a:spcPts val="805"/>
              </a:spcBef>
              <a:tabLst>
                <a:tab pos="1982470" algn="l"/>
              </a:tabLst>
            </a:pPr>
            <a:r>
              <a:rPr dirty="0" sz="1750" spc="15" b="1">
                <a:latin typeface="宋体"/>
                <a:cs typeface="宋体"/>
              </a:rPr>
              <a:t>a	b</a:t>
            </a:r>
            <a:endParaRPr sz="1750">
              <a:latin typeface="宋体"/>
              <a:cs typeface="宋体"/>
            </a:endParaRPr>
          </a:p>
          <a:p>
            <a:pPr marL="244475">
              <a:lnSpc>
                <a:spcPct val="100000"/>
              </a:lnSpc>
              <a:spcBef>
                <a:spcPts val="705"/>
              </a:spcBef>
              <a:tabLst>
                <a:tab pos="939165" algn="l"/>
                <a:tab pos="1866264" algn="l"/>
              </a:tabLst>
            </a:pPr>
            <a:r>
              <a:rPr dirty="0" sz="1750" spc="20" b="1">
                <a:latin typeface="宋体"/>
                <a:cs typeface="宋体"/>
              </a:rPr>
              <a:t>{A}	</a:t>
            </a:r>
            <a:r>
              <a:rPr dirty="0" sz="1750" spc="25" b="1">
                <a:latin typeface="宋体"/>
                <a:cs typeface="宋体"/>
              </a:rPr>
              <a:t>{A,B}	{B}</a:t>
            </a:r>
            <a:endParaRPr sz="1750">
              <a:latin typeface="宋体"/>
              <a:cs typeface="宋体"/>
            </a:endParaRPr>
          </a:p>
          <a:p>
            <a:pPr marL="244475">
              <a:lnSpc>
                <a:spcPct val="100000"/>
              </a:lnSpc>
              <a:spcBef>
                <a:spcPts val="710"/>
              </a:spcBef>
              <a:tabLst>
                <a:tab pos="1170940" algn="l"/>
                <a:tab pos="1750695" algn="l"/>
              </a:tabLst>
            </a:pPr>
            <a:r>
              <a:rPr dirty="0" sz="1750" spc="25" b="1">
                <a:latin typeface="宋体"/>
                <a:cs typeface="宋体"/>
              </a:rPr>
              <a:t>{B</a:t>
            </a:r>
            <a:r>
              <a:rPr dirty="0" sz="1750" spc="15" b="1">
                <a:latin typeface="宋体"/>
                <a:cs typeface="宋体"/>
              </a:rPr>
              <a:t>}</a:t>
            </a:r>
            <a:r>
              <a:rPr dirty="0" sz="1750" b="1">
                <a:latin typeface="宋体"/>
                <a:cs typeface="宋体"/>
              </a:rPr>
              <a:t>	</a:t>
            </a:r>
            <a:r>
              <a:rPr dirty="0" sz="1750" spc="15" b="1">
                <a:latin typeface="宋体"/>
                <a:cs typeface="宋体"/>
              </a:rPr>
              <a:t>-</a:t>
            </a:r>
            <a:r>
              <a:rPr dirty="0" sz="1750" b="1">
                <a:latin typeface="宋体"/>
                <a:cs typeface="宋体"/>
              </a:rPr>
              <a:t>	</a:t>
            </a:r>
            <a:r>
              <a:rPr dirty="0" sz="1750" spc="25" b="1">
                <a:latin typeface="宋体"/>
                <a:cs typeface="宋体"/>
              </a:rPr>
              <a:t>{A,B}</a:t>
            </a:r>
            <a:endParaRPr sz="17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750695" algn="l"/>
              </a:tabLst>
            </a:pPr>
            <a:r>
              <a:rPr dirty="0" sz="1750" spc="25" b="1">
                <a:latin typeface="宋体"/>
                <a:cs typeface="宋体"/>
              </a:rPr>
              <a:t>{A,B</a:t>
            </a:r>
            <a:r>
              <a:rPr dirty="0" sz="1750" spc="15" b="1">
                <a:latin typeface="宋体"/>
                <a:cs typeface="宋体"/>
              </a:rPr>
              <a:t>}</a:t>
            </a:r>
            <a:r>
              <a:rPr dirty="0" sz="1750" b="1">
                <a:latin typeface="宋体"/>
                <a:cs typeface="宋体"/>
              </a:rPr>
              <a:t>	</a:t>
            </a:r>
            <a:r>
              <a:rPr dirty="0" sz="1750" spc="25" b="1">
                <a:latin typeface="宋体"/>
                <a:cs typeface="宋体"/>
              </a:rPr>
              <a:t>{A,B}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7062" y="4724400"/>
            <a:ext cx="190500" cy="1143000"/>
          </a:xfrm>
          <a:custGeom>
            <a:avLst/>
            <a:gdLst/>
            <a:ahLst/>
            <a:cxnLst/>
            <a:rect l="l" t="t" r="r" b="b"/>
            <a:pathLst>
              <a:path w="190500" h="1143000">
                <a:moveTo>
                  <a:pt x="190503" y="1143000"/>
                </a:moveTo>
                <a:lnTo>
                  <a:pt x="146822" y="1137968"/>
                </a:lnTo>
                <a:lnTo>
                  <a:pt x="106724" y="1123637"/>
                </a:lnTo>
                <a:lnTo>
                  <a:pt x="71353" y="1101148"/>
                </a:lnTo>
                <a:lnTo>
                  <a:pt x="41851" y="1071646"/>
                </a:lnTo>
                <a:lnTo>
                  <a:pt x="19362" y="1036275"/>
                </a:lnTo>
                <a:lnTo>
                  <a:pt x="5031" y="996177"/>
                </a:lnTo>
                <a:lnTo>
                  <a:pt x="0" y="952496"/>
                </a:lnTo>
                <a:lnTo>
                  <a:pt x="0" y="190503"/>
                </a:lnTo>
                <a:lnTo>
                  <a:pt x="5031" y="146822"/>
                </a:lnTo>
                <a:lnTo>
                  <a:pt x="19362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2"/>
                </a:lnTo>
                <a:lnTo>
                  <a:pt x="146822" y="5031"/>
                </a:lnTo>
                <a:lnTo>
                  <a:pt x="1905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43297" y="4724400"/>
            <a:ext cx="190500" cy="1143000"/>
          </a:xfrm>
          <a:custGeom>
            <a:avLst/>
            <a:gdLst/>
            <a:ahLst/>
            <a:cxnLst/>
            <a:rect l="l" t="t" r="r" b="b"/>
            <a:pathLst>
              <a:path w="190500" h="1143000">
                <a:moveTo>
                  <a:pt x="0" y="0"/>
                </a:moveTo>
                <a:lnTo>
                  <a:pt x="43680" y="5031"/>
                </a:lnTo>
                <a:lnTo>
                  <a:pt x="83778" y="19362"/>
                </a:lnTo>
                <a:lnTo>
                  <a:pt x="119149" y="41851"/>
                </a:lnTo>
                <a:lnTo>
                  <a:pt x="148651" y="71353"/>
                </a:lnTo>
                <a:lnTo>
                  <a:pt x="171140" y="106724"/>
                </a:lnTo>
                <a:lnTo>
                  <a:pt x="185471" y="146822"/>
                </a:lnTo>
                <a:lnTo>
                  <a:pt x="190503" y="190503"/>
                </a:lnTo>
                <a:lnTo>
                  <a:pt x="190503" y="952496"/>
                </a:lnTo>
                <a:lnTo>
                  <a:pt x="185471" y="996177"/>
                </a:lnTo>
                <a:lnTo>
                  <a:pt x="171140" y="1036275"/>
                </a:lnTo>
                <a:lnTo>
                  <a:pt x="148651" y="1071646"/>
                </a:lnTo>
                <a:lnTo>
                  <a:pt x="119149" y="1101148"/>
                </a:lnTo>
                <a:lnTo>
                  <a:pt x="83778" y="1123637"/>
                </a:lnTo>
                <a:lnTo>
                  <a:pt x="43680" y="1137968"/>
                </a:lnTo>
                <a:lnTo>
                  <a:pt x="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63715" y="5819140"/>
            <a:ext cx="2971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5" b="1">
                <a:latin typeface="Times New Roman"/>
                <a:cs typeface="Times New Roman"/>
              </a:rPr>
              <a:t>/</a:t>
            </a:r>
            <a:r>
              <a:rPr dirty="0" sz="1600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0727" y="5060188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0427" y="5136388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6040" y="4438396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6940" y="4422120"/>
            <a:ext cx="3810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40" b="1">
                <a:latin typeface="黑体"/>
                <a:cs typeface="黑体"/>
              </a:rPr>
              <a:t>开始</a:t>
            </a:r>
            <a:endParaRPr sz="135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0458" y="4533103"/>
            <a:ext cx="2848850" cy="1722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423852" y="4587748"/>
            <a:ext cx="3302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{A}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1877" y="4575555"/>
            <a:ext cx="320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{</a:t>
            </a:r>
            <a:r>
              <a:rPr dirty="0" sz="1600" spc="-5" b="1">
                <a:latin typeface="Times New Roman"/>
                <a:cs typeface="Times New Roman"/>
              </a:rPr>
              <a:t>B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1427" y="5352796"/>
            <a:ext cx="5168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{A</a:t>
            </a:r>
            <a:r>
              <a:rPr dirty="0" sz="1600" b="1">
                <a:latin typeface="Times New Roman"/>
                <a:cs typeface="Times New Roman"/>
              </a:rPr>
              <a:t>,</a:t>
            </a:r>
            <a:r>
              <a:rPr dirty="0" sz="1600" spc="-5" b="1">
                <a:latin typeface="Times New Roman"/>
                <a:cs typeface="Times New Roman"/>
              </a:rPr>
              <a:t>B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340" y="2508843"/>
            <a:ext cx="5629910" cy="143192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({A,B},a)=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(A,a)∪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(B,a)={A,B}∪φ={A,B}</a:t>
            </a:r>
            <a:endParaRPr sz="1950">
              <a:latin typeface="宋体"/>
              <a:cs typeface="宋体"/>
            </a:endParaRPr>
          </a:p>
          <a:p>
            <a:pPr marL="165100">
              <a:lnSpc>
                <a:spcPct val="100000"/>
              </a:lnSpc>
              <a:spcBef>
                <a:spcPts val="56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({A,B},b)=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(A,b)∪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(B,b)={B}∪{A,B}={A,B}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DFA 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75" b="1">
                <a:latin typeface="黑体"/>
                <a:cs typeface="黑体"/>
              </a:rPr>
              <a:t>的状态转换矩阵和状态转换图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7583"/>
            <a:ext cx="67138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子集构造法：</a:t>
            </a:r>
            <a:r>
              <a:rPr dirty="0" sz="2750" spc="45">
                <a:latin typeface="黑体"/>
                <a:cs typeface="黑体"/>
              </a:rPr>
              <a:t>构造与</a:t>
            </a:r>
            <a:r>
              <a:rPr dirty="0" sz="2750" spc="20"/>
              <a:t>NFA</a:t>
            </a:r>
            <a:r>
              <a:rPr dirty="0" sz="2750" spc="10"/>
              <a:t> </a:t>
            </a:r>
            <a:r>
              <a:rPr dirty="0" sz="2750" spc="20"/>
              <a:t>M</a:t>
            </a:r>
            <a:r>
              <a:rPr dirty="0" sz="2750" spc="45">
                <a:latin typeface="黑体"/>
                <a:cs typeface="黑体"/>
              </a:rPr>
              <a:t>等价的</a:t>
            </a:r>
            <a:r>
              <a:rPr dirty="0" sz="2750" spc="20"/>
              <a:t>DFA</a:t>
            </a:r>
            <a:r>
              <a:rPr dirty="0" sz="2750" spc="10"/>
              <a:t> D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409305" cy="13830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列出</a:t>
            </a: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的每个子集及该子集相对于每个输入符号 </a:t>
            </a:r>
            <a:r>
              <a:rPr dirty="0" sz="2750" spc="45" b="1">
                <a:latin typeface="黑体"/>
                <a:cs typeface="黑体"/>
              </a:rPr>
              <a:t>的后继子集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对所有子集重新命名，得到</a:t>
            </a: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D</a:t>
            </a:r>
            <a:r>
              <a:rPr dirty="0" baseline="1010" sz="4125" spc="67" b="1">
                <a:latin typeface="黑体"/>
                <a:cs typeface="黑体"/>
              </a:rPr>
              <a:t>的状态转换矩阵。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244200"/>
            <a:ext cx="37661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-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的状态转换矩阵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940" y="2872600"/>
            <a:ext cx="37661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-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D</a:t>
            </a:r>
            <a:r>
              <a:rPr dirty="0" baseline="1010" sz="4125" spc="67" b="1">
                <a:latin typeface="黑体"/>
                <a:cs typeface="黑体"/>
              </a:rPr>
              <a:t>的状态转换矩阵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0400" y="4792662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6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9762" y="4786312"/>
          <a:ext cx="3453129" cy="161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/>
                <a:gridCol w="990600"/>
                <a:gridCol w="1060450"/>
              </a:tblGrid>
              <a:tr h="687388">
                <a:tc>
                  <a:txBody>
                    <a:bodyPr/>
                    <a:lstStyle/>
                    <a:p>
                      <a:pPr marL="90233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350" spc="40" b="1">
                          <a:latin typeface="黑体"/>
                          <a:cs typeface="黑体"/>
                        </a:rPr>
                        <a:t>输入</a:t>
                      </a:r>
                      <a:endParaRPr sz="1350">
                        <a:latin typeface="黑体"/>
                        <a:cs typeface="黑体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350" spc="40" b="1">
                          <a:latin typeface="黑体"/>
                          <a:cs typeface="黑体"/>
                        </a:rPr>
                        <a:t>状态子集</a:t>
                      </a:r>
                      <a:endParaRPr sz="1350">
                        <a:latin typeface="黑体"/>
                        <a:cs typeface="黑体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a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1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b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R="385445">
                        <a:lnSpc>
                          <a:spcPts val="1780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{A}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780"/>
                        </a:lnSpc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{A,B}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780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{B}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R="385445">
                        <a:lnSpc>
                          <a:spcPts val="1780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{B}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780"/>
                        </a:lnSpc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{A,B}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736">
                <a:tc>
                  <a:txBody>
                    <a:bodyPr/>
                    <a:lstStyle/>
                    <a:p>
                      <a:pPr algn="ctr" marR="385445">
                        <a:lnSpc>
                          <a:spcPts val="1780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{A,B}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780"/>
                        </a:lnSpc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{A,B}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780"/>
                        </a:lnSpc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{A,B}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045075" y="3430587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6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24437" y="3424237"/>
          <a:ext cx="3453129" cy="161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/>
                <a:gridCol w="990600"/>
                <a:gridCol w="1060450"/>
              </a:tblGrid>
              <a:tr h="687388">
                <a:tc>
                  <a:txBody>
                    <a:bodyPr/>
                    <a:lstStyle/>
                    <a:p>
                      <a:pPr marL="90233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350" spc="40" b="1">
                          <a:latin typeface="黑体"/>
                          <a:cs typeface="黑体"/>
                        </a:rPr>
                        <a:t>输入</a:t>
                      </a:r>
                      <a:endParaRPr sz="1350">
                        <a:latin typeface="黑体"/>
                        <a:cs typeface="黑体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350" spc="40" b="1">
                          <a:latin typeface="黑体"/>
                          <a:cs typeface="黑体"/>
                        </a:rPr>
                        <a:t>状态子集</a:t>
                      </a:r>
                      <a:endParaRPr sz="1350">
                        <a:latin typeface="黑体"/>
                        <a:cs typeface="黑体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a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560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b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38784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2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865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1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38784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1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865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2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737">
                <a:tc>
                  <a:txBody>
                    <a:bodyPr/>
                    <a:lstStyle/>
                    <a:p>
                      <a:pPr marL="438784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2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2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865">
                        <a:lnSpc>
                          <a:spcPts val="178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2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195347" y="569620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4018" y="574497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71585" y="512622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66313" y="5424365"/>
            <a:ext cx="346710" cy="50800"/>
          </a:xfrm>
          <a:custGeom>
            <a:avLst/>
            <a:gdLst/>
            <a:ahLst/>
            <a:cxnLst/>
            <a:rect l="l" t="t" r="r" b="b"/>
            <a:pathLst>
              <a:path w="346710" h="50800">
                <a:moveTo>
                  <a:pt x="270305" y="30162"/>
                </a:moveTo>
                <a:lnTo>
                  <a:pt x="270305" y="50799"/>
                </a:lnTo>
                <a:lnTo>
                  <a:pt x="332218" y="30162"/>
                </a:lnTo>
                <a:lnTo>
                  <a:pt x="270305" y="30162"/>
                </a:lnTo>
                <a:close/>
              </a:path>
              <a:path w="346710" h="50800">
                <a:moveTo>
                  <a:pt x="270305" y="20637"/>
                </a:moveTo>
                <a:lnTo>
                  <a:pt x="270305" y="30162"/>
                </a:lnTo>
                <a:lnTo>
                  <a:pt x="283005" y="30162"/>
                </a:lnTo>
                <a:lnTo>
                  <a:pt x="283005" y="20637"/>
                </a:lnTo>
                <a:lnTo>
                  <a:pt x="270305" y="20637"/>
                </a:lnTo>
                <a:close/>
              </a:path>
              <a:path w="346710" h="50800">
                <a:moveTo>
                  <a:pt x="270305" y="0"/>
                </a:moveTo>
                <a:lnTo>
                  <a:pt x="270305" y="20637"/>
                </a:lnTo>
                <a:lnTo>
                  <a:pt x="283005" y="20637"/>
                </a:lnTo>
                <a:lnTo>
                  <a:pt x="283005" y="30162"/>
                </a:lnTo>
                <a:lnTo>
                  <a:pt x="332221" y="30161"/>
                </a:lnTo>
                <a:lnTo>
                  <a:pt x="346505" y="25399"/>
                </a:lnTo>
                <a:lnTo>
                  <a:pt x="270305" y="0"/>
                </a:lnTo>
                <a:close/>
              </a:path>
              <a:path w="346710" h="50800">
                <a:moveTo>
                  <a:pt x="0" y="20636"/>
                </a:moveTo>
                <a:lnTo>
                  <a:pt x="0" y="30161"/>
                </a:lnTo>
                <a:lnTo>
                  <a:pt x="270305" y="30162"/>
                </a:lnTo>
                <a:lnTo>
                  <a:pt x="27030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09565" y="5216880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4842" y="52908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7067" y="5952235"/>
            <a:ext cx="532130" cy="61087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4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5" b="1">
                <a:latin typeface="Times New Roman"/>
                <a:cs typeface="Times New Roman"/>
              </a:rPr>
              <a:t>/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6274" y="5267343"/>
            <a:ext cx="1911343" cy="1340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50455" y="52908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3284" y="330962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9493" y="331571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44564" y="3004473"/>
            <a:ext cx="2626841" cy="84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878836" y="268782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2129" y="2803652"/>
            <a:ext cx="171450" cy="10255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21700"/>
              </a:lnSpc>
              <a:spcBef>
                <a:spcPts val="85"/>
              </a:spcBef>
            </a:pPr>
            <a:r>
              <a:rPr dirty="0" sz="1800" b="1">
                <a:latin typeface="Times New Roman"/>
                <a:cs typeface="Times New Roman"/>
              </a:rPr>
              <a:t>a  b  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2081" y="270611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5539" y="3226536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86690"/>
            <a:ext cx="73393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三、具有</a:t>
            </a:r>
            <a:r>
              <a:rPr dirty="0" sz="3500" spc="45" i="1">
                <a:solidFill>
                  <a:srgbClr val="FF3300"/>
                </a:solidFill>
                <a:latin typeface="Symbol"/>
                <a:cs typeface="Symbol"/>
              </a:rPr>
              <a:t></a:t>
            </a:r>
            <a:r>
              <a:rPr dirty="0" sz="3500" spc="45">
                <a:solidFill>
                  <a:srgbClr val="FF3300"/>
                </a:solidFill>
              </a:rPr>
              <a:t>-</a:t>
            </a: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转移的非确定有限自动机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" y="951635"/>
            <a:ext cx="8807450" cy="585406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85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定义</a:t>
            </a:r>
            <a:r>
              <a:rPr dirty="0" sz="2350" spc="50" b="1">
                <a:latin typeface="黑体"/>
                <a:cs typeface="黑体"/>
              </a:rPr>
              <a:t>：一个具有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20" b="1">
                <a:latin typeface="宋体"/>
                <a:cs typeface="宋体"/>
              </a:rPr>
              <a:t>-</a:t>
            </a:r>
            <a:r>
              <a:rPr dirty="0" sz="2350" spc="50" b="1">
                <a:latin typeface="黑体"/>
                <a:cs typeface="黑体"/>
              </a:rPr>
              <a:t>转移的非确定有限自动机</a:t>
            </a:r>
            <a:r>
              <a:rPr dirty="0" sz="2350" spc="25" b="1">
                <a:latin typeface="宋体"/>
                <a:cs typeface="宋体"/>
              </a:rPr>
              <a:t>M(</a:t>
            </a:r>
            <a:r>
              <a:rPr dirty="0" sz="2350" spc="50" b="1">
                <a:latin typeface="黑体"/>
                <a:cs typeface="黑体"/>
              </a:rPr>
              <a:t>记作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NFA</a:t>
            </a:r>
            <a:r>
              <a:rPr dirty="0" sz="2350" spc="30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sz="2350" spc="2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1000125">
              <a:lnSpc>
                <a:spcPct val="100000"/>
              </a:lnSpc>
              <a:spcBef>
                <a:spcPts val="590"/>
              </a:spcBef>
            </a:pPr>
            <a:r>
              <a:rPr dirty="0" sz="2350" spc="50" b="1">
                <a:latin typeface="黑体"/>
                <a:cs typeface="黑体"/>
              </a:rPr>
              <a:t>是一个五元</a:t>
            </a:r>
            <a:r>
              <a:rPr dirty="0" sz="2350" spc="40" b="1">
                <a:latin typeface="黑体"/>
                <a:cs typeface="黑体"/>
              </a:rPr>
              <a:t>组</a:t>
            </a:r>
            <a:r>
              <a:rPr dirty="0" sz="2350" spc="35" b="1">
                <a:latin typeface="黑体"/>
                <a:cs typeface="黑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M=(</a:t>
            </a:r>
            <a:r>
              <a:rPr dirty="0" sz="2350" spc="30" b="1" i="1">
                <a:latin typeface="Symbol"/>
                <a:cs typeface="Symbol"/>
              </a:rPr>
              <a:t>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F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 i="1">
                <a:latin typeface="Symbol"/>
                <a:cs typeface="Symbol"/>
              </a:rPr>
              <a:t></a:t>
            </a:r>
            <a:r>
              <a:rPr dirty="0" sz="2350" spc="3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204470">
              <a:lnSpc>
                <a:spcPct val="100000"/>
              </a:lnSpc>
              <a:spcBef>
                <a:spcPts val="585"/>
              </a:spcBef>
            </a:pPr>
            <a:r>
              <a:rPr dirty="0" sz="1950" spc="50" b="1">
                <a:latin typeface="黑体"/>
                <a:cs typeface="黑体"/>
              </a:rPr>
              <a:t>其</a:t>
            </a:r>
            <a:r>
              <a:rPr dirty="0" sz="1950" spc="40" b="1">
                <a:latin typeface="黑体"/>
                <a:cs typeface="黑体"/>
              </a:rPr>
              <a:t>中</a:t>
            </a:r>
            <a:r>
              <a:rPr dirty="0" sz="1950" spc="35" b="1">
                <a:latin typeface="黑体"/>
                <a:cs typeface="黑体"/>
              </a:rPr>
              <a:t> </a:t>
            </a:r>
            <a:r>
              <a:rPr dirty="0" sz="1950" spc="40" b="1" i="1">
                <a:latin typeface="Symbol"/>
                <a:cs typeface="Symbol"/>
              </a:rPr>
              <a:t></a:t>
            </a:r>
            <a:r>
              <a:rPr dirty="0" sz="1950" spc="40" b="1">
                <a:latin typeface="黑体"/>
                <a:cs typeface="黑体"/>
              </a:rPr>
              <a:t>：</a:t>
            </a:r>
            <a:r>
              <a:rPr dirty="0" sz="1950" spc="50" b="1">
                <a:latin typeface="黑体"/>
                <a:cs typeface="黑体"/>
              </a:rPr>
              <a:t>是一个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字母表</a:t>
            </a:r>
            <a:r>
              <a:rPr dirty="0" sz="1950" spc="50" b="1">
                <a:latin typeface="黑体"/>
                <a:cs typeface="黑体"/>
              </a:rPr>
              <a:t>，它的每个元素称为一个输入符号</a:t>
            </a:r>
            <a:endParaRPr sz="1950">
              <a:latin typeface="黑体"/>
              <a:cs typeface="黑体"/>
            </a:endParaRPr>
          </a:p>
          <a:p>
            <a:pPr marL="847725" marR="5011420">
              <a:lnSpc>
                <a:spcPct val="119500"/>
              </a:lnSpc>
              <a:spcBef>
                <a:spcPts val="200"/>
              </a:spcBef>
            </a:pP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sz="1950" spc="50" b="1">
                <a:latin typeface="黑体"/>
                <a:cs typeface="黑体"/>
              </a:rPr>
              <a:t>：是一个</a:t>
            </a:r>
            <a:r>
              <a:rPr dirty="0" sz="1950" spc="45" b="1">
                <a:solidFill>
                  <a:srgbClr val="0000FF"/>
                </a:solidFill>
                <a:latin typeface="黑体"/>
                <a:cs typeface="黑体"/>
              </a:rPr>
              <a:t>有限的状态集合  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sz="1950" spc="35" b="1" i="1">
                <a:latin typeface="Symbol"/>
                <a:cs typeface="Symbol"/>
              </a:rPr>
              <a:t>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sz="1950" spc="50" b="1">
                <a:latin typeface="黑体"/>
                <a:cs typeface="黑体"/>
              </a:rPr>
              <a:t>称为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初始状态 </a:t>
            </a: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30" b="1" i="1">
                <a:latin typeface="Symbol"/>
                <a:cs typeface="Symbol"/>
              </a:rPr>
              <a:t></a:t>
            </a:r>
            <a:r>
              <a:rPr dirty="0" sz="1950" spc="30" b="1">
                <a:latin typeface="宋体"/>
                <a:cs typeface="宋体"/>
              </a:rPr>
              <a:t>Q</a:t>
            </a:r>
            <a:r>
              <a:rPr dirty="0" sz="1950" spc="30" b="1">
                <a:latin typeface="黑体"/>
                <a:cs typeface="黑体"/>
              </a:rPr>
              <a:t>：</a:t>
            </a: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50" b="1">
                <a:latin typeface="黑体"/>
                <a:cs typeface="黑体"/>
              </a:rPr>
              <a:t>称为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终结状态集合</a:t>
            </a:r>
            <a:endParaRPr sz="1950">
              <a:latin typeface="黑体"/>
              <a:cs typeface="黑体"/>
            </a:endParaRPr>
          </a:p>
          <a:p>
            <a:pPr marL="847725">
              <a:lnSpc>
                <a:spcPct val="100000"/>
              </a:lnSpc>
              <a:spcBef>
                <a:spcPts val="565"/>
              </a:spcBef>
            </a:pPr>
            <a:r>
              <a:rPr dirty="0" sz="1950" spc="35" b="1" i="1">
                <a:latin typeface="Symbol"/>
                <a:cs typeface="Symbol"/>
              </a:rPr>
              <a:t>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50" b="1">
                <a:latin typeface="黑体"/>
                <a:cs typeface="黑体"/>
              </a:rPr>
              <a:t>是一个从</a:t>
            </a:r>
            <a:r>
              <a:rPr dirty="0" sz="1950" spc="25" b="1">
                <a:latin typeface="黑体"/>
                <a:cs typeface="黑体"/>
              </a:rPr>
              <a:t>Q</a:t>
            </a:r>
            <a:r>
              <a:rPr dirty="0" sz="1950" spc="25" b="1" i="1">
                <a:latin typeface="Symbol"/>
                <a:cs typeface="Symbol"/>
              </a:rPr>
              <a:t></a:t>
            </a:r>
            <a:r>
              <a:rPr dirty="0" sz="1950" spc="25" b="1">
                <a:latin typeface="黑体"/>
                <a:cs typeface="黑体"/>
              </a:rPr>
              <a:t>(</a:t>
            </a:r>
            <a:r>
              <a:rPr dirty="0" sz="1950" spc="25" b="1" i="1">
                <a:latin typeface="Symbol"/>
                <a:cs typeface="Symbol"/>
              </a:rPr>
              <a:t></a:t>
            </a:r>
            <a:r>
              <a:rPr dirty="0" sz="1950" spc="25" b="1">
                <a:latin typeface="黑体"/>
                <a:cs typeface="黑体"/>
              </a:rPr>
              <a:t>∪{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})</a:t>
            </a:r>
            <a:r>
              <a:rPr dirty="0" sz="1950" spc="50" b="1">
                <a:latin typeface="黑体"/>
                <a:cs typeface="黑体"/>
              </a:rPr>
              <a:t>到</a:t>
            </a:r>
            <a:r>
              <a:rPr dirty="0" sz="1950" spc="25" b="1">
                <a:latin typeface="宋体"/>
                <a:cs typeface="宋体"/>
              </a:rPr>
              <a:t>Q</a:t>
            </a:r>
            <a:r>
              <a:rPr dirty="0" sz="1950" spc="50" b="1">
                <a:latin typeface="黑体"/>
                <a:cs typeface="黑体"/>
              </a:rPr>
              <a:t>的子集的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映射</a:t>
            </a:r>
            <a:r>
              <a:rPr dirty="0" sz="1950" spc="50" b="1">
                <a:latin typeface="黑体"/>
                <a:cs typeface="黑体"/>
              </a:rPr>
              <a:t>，即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：Q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(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∪{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})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2</a:t>
            </a:r>
            <a:r>
              <a:rPr dirty="0" baseline="26666" sz="1875" spc="44" b="1">
                <a:solidFill>
                  <a:srgbClr val="0000FF"/>
                </a:solidFill>
                <a:latin typeface="黑体"/>
                <a:cs typeface="黑体"/>
              </a:rPr>
              <a:t>Q</a:t>
            </a:r>
            <a:endParaRPr baseline="26666" sz="187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buClr>
                <a:srgbClr val="0099CC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对任何</a:t>
            </a:r>
            <a:r>
              <a:rPr dirty="0" baseline="1182" sz="3525" spc="37" b="1">
                <a:latin typeface="宋体"/>
                <a:cs typeface="宋体"/>
              </a:rPr>
              <a:t>q</a:t>
            </a:r>
            <a:r>
              <a:rPr dirty="0" baseline="1182" sz="3525" spc="37" b="1" i="1">
                <a:latin typeface="Symbol"/>
                <a:cs typeface="Symbol"/>
              </a:rPr>
              <a:t></a:t>
            </a:r>
            <a:r>
              <a:rPr dirty="0" baseline="1182" sz="3525" spc="37" b="1">
                <a:latin typeface="宋体"/>
                <a:cs typeface="宋体"/>
              </a:rPr>
              <a:t>Q</a:t>
            </a:r>
            <a:r>
              <a:rPr dirty="0" baseline="1182" sz="3525" spc="75" b="1">
                <a:latin typeface="黑体"/>
                <a:cs typeface="黑体"/>
              </a:rPr>
              <a:t>及</a:t>
            </a:r>
            <a:r>
              <a:rPr dirty="0" baseline="1182" sz="3525" spc="44" b="1">
                <a:latin typeface="宋体"/>
                <a:cs typeface="宋体"/>
              </a:rPr>
              <a:t>a</a:t>
            </a:r>
            <a:r>
              <a:rPr dirty="0" baseline="1182" sz="3525" spc="44" b="1" i="1">
                <a:latin typeface="Symbol"/>
                <a:cs typeface="Symbol"/>
              </a:rPr>
              <a:t></a:t>
            </a:r>
            <a:r>
              <a:rPr dirty="0" baseline="1182" sz="3525" spc="44" b="1">
                <a:latin typeface="宋体"/>
                <a:cs typeface="宋体"/>
              </a:rPr>
              <a:t>(</a:t>
            </a:r>
            <a:r>
              <a:rPr dirty="0" baseline="1182" sz="3525" spc="44" b="1" i="1">
                <a:latin typeface="Symbol"/>
                <a:cs typeface="Symbol"/>
              </a:rPr>
              <a:t></a:t>
            </a:r>
            <a:r>
              <a:rPr dirty="0" baseline="1182" sz="3525" spc="44" b="1">
                <a:latin typeface="宋体"/>
                <a:cs typeface="宋体"/>
              </a:rPr>
              <a:t>∪{</a:t>
            </a:r>
            <a:r>
              <a:rPr dirty="0" baseline="1182" sz="3525" spc="44" b="1" i="1">
                <a:latin typeface="Symbol"/>
                <a:cs typeface="Symbol"/>
              </a:rPr>
              <a:t></a:t>
            </a:r>
            <a:r>
              <a:rPr dirty="0" baseline="1182" sz="3525" spc="44" b="1">
                <a:latin typeface="宋体"/>
                <a:cs typeface="宋体"/>
              </a:rPr>
              <a:t>})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转移函数</a:t>
            </a:r>
            <a:r>
              <a:rPr dirty="0" baseline="1182" sz="3525" spc="30" b="1" i="1">
                <a:latin typeface="Symbol"/>
                <a:cs typeface="Symbol"/>
              </a:rPr>
              <a:t></a:t>
            </a:r>
            <a:r>
              <a:rPr dirty="0" baseline="1182" sz="3525" spc="75" b="1">
                <a:latin typeface="黑体"/>
                <a:cs typeface="黑体"/>
              </a:rPr>
              <a:t>的值具有如下的形式</a:t>
            </a:r>
            <a:endParaRPr baseline="1182" sz="3525">
              <a:latin typeface="黑体"/>
              <a:cs typeface="黑体"/>
            </a:endParaRPr>
          </a:p>
          <a:p>
            <a:pPr marL="533400">
              <a:lnSpc>
                <a:spcPct val="100000"/>
              </a:lnSpc>
              <a:spcBef>
                <a:spcPts val="434"/>
              </a:spcBef>
              <a:tabLst>
                <a:tab pos="3227070" algn="l"/>
              </a:tabLst>
            </a:pPr>
            <a:r>
              <a:rPr dirty="0" baseline="1424" sz="2925" spc="37" b="1" i="1">
                <a:latin typeface="Symbol"/>
                <a:cs typeface="Symbol"/>
              </a:rPr>
              <a:t></a:t>
            </a:r>
            <a:r>
              <a:rPr dirty="0" baseline="1424" sz="2925" spc="37" b="1">
                <a:latin typeface="宋体"/>
                <a:cs typeface="宋体"/>
              </a:rPr>
              <a:t>(q,a)={q</a:t>
            </a:r>
            <a:r>
              <a:rPr dirty="0" baseline="-15555" sz="1875" spc="37" b="1">
                <a:latin typeface="宋体"/>
                <a:cs typeface="宋体"/>
              </a:rPr>
              <a:t>1</a:t>
            </a:r>
            <a:r>
              <a:rPr dirty="0" baseline="1424" sz="2925" spc="37" b="1">
                <a:latin typeface="宋体"/>
                <a:cs typeface="宋体"/>
              </a:rPr>
              <a:t>,q</a:t>
            </a:r>
            <a:r>
              <a:rPr dirty="0" baseline="-15555" sz="1875" spc="37" b="1">
                <a:latin typeface="宋体"/>
                <a:cs typeface="宋体"/>
              </a:rPr>
              <a:t>2</a:t>
            </a:r>
            <a:r>
              <a:rPr dirty="0" baseline="1424" sz="2925" spc="37" b="1">
                <a:latin typeface="宋体"/>
                <a:cs typeface="宋体"/>
              </a:rPr>
              <a:t>,</a:t>
            </a:r>
            <a:r>
              <a:rPr dirty="0" sz="2000" spc="25" b="1"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latin typeface="宋体"/>
                <a:cs typeface="宋体"/>
              </a:rPr>
              <a:t>,q</a:t>
            </a:r>
            <a:r>
              <a:rPr dirty="0" baseline="-15555" sz="1875" spc="37" b="1">
                <a:latin typeface="宋体"/>
                <a:cs typeface="宋体"/>
              </a:rPr>
              <a:t>k</a:t>
            </a:r>
            <a:r>
              <a:rPr dirty="0" baseline="1424" sz="2925" spc="37" b="1">
                <a:latin typeface="宋体"/>
                <a:cs typeface="宋体"/>
              </a:rPr>
              <a:t>}	</a:t>
            </a:r>
            <a:r>
              <a:rPr dirty="0" baseline="1424" sz="2925" spc="75" b="1">
                <a:latin typeface="黑体"/>
                <a:cs typeface="黑体"/>
              </a:rPr>
              <a:t>其</a:t>
            </a:r>
            <a:r>
              <a:rPr dirty="0" baseline="1424" sz="2925" spc="60" b="1">
                <a:latin typeface="黑体"/>
                <a:cs typeface="黑体"/>
              </a:rPr>
              <a:t>中</a:t>
            </a:r>
            <a:r>
              <a:rPr dirty="0" baseline="1424" sz="2925" spc="52" b="1">
                <a:latin typeface="黑体"/>
                <a:cs typeface="黑体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q</a:t>
            </a:r>
            <a:r>
              <a:rPr dirty="0" baseline="-15555" sz="1875" spc="37" b="1">
                <a:latin typeface="宋体"/>
                <a:cs typeface="宋体"/>
              </a:rPr>
              <a:t>i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baseline="1424" sz="2925" spc="37" b="1">
                <a:latin typeface="宋体"/>
                <a:cs typeface="宋体"/>
              </a:rPr>
              <a:t>Q</a:t>
            </a:r>
            <a:r>
              <a:rPr dirty="0" baseline="1424" sz="2925" spc="60" b="1">
                <a:latin typeface="宋体"/>
                <a:cs typeface="宋体"/>
              </a:rPr>
              <a:t> </a:t>
            </a:r>
            <a:r>
              <a:rPr dirty="0" baseline="1424" sz="2925" spc="30" b="1">
                <a:latin typeface="宋体"/>
                <a:cs typeface="宋体"/>
              </a:rPr>
              <a:t>(i=1,2,</a:t>
            </a:r>
            <a:r>
              <a:rPr dirty="0" sz="2000" spc="20" b="1">
                <a:latin typeface="Times New Roman"/>
                <a:cs typeface="Times New Roman"/>
              </a:rPr>
              <a:t>…</a:t>
            </a:r>
            <a:r>
              <a:rPr dirty="0" baseline="1424" sz="2925" spc="30" b="1">
                <a:latin typeface="宋体"/>
                <a:cs typeface="宋体"/>
              </a:rPr>
              <a:t>,k)</a:t>
            </a:r>
            <a:endParaRPr baseline="1424" sz="2925">
              <a:latin typeface="宋体"/>
              <a:cs typeface="宋体"/>
            </a:endParaRPr>
          </a:p>
          <a:p>
            <a:pPr marL="419100" indent="-342900">
              <a:lnSpc>
                <a:spcPct val="100000"/>
              </a:lnSpc>
              <a:spcBef>
                <a:spcPts val="75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NFA</a:t>
            </a:r>
            <a:r>
              <a:rPr dirty="0" baseline="1182" sz="3525" spc="52" b="1">
                <a:latin typeface="宋体"/>
                <a:cs typeface="宋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的状态转换图</a:t>
            </a:r>
            <a:endParaRPr baseline="1182" sz="3525">
              <a:latin typeface="黑体"/>
              <a:cs typeface="黑体"/>
            </a:endParaRPr>
          </a:p>
          <a:p>
            <a:pPr marL="5334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宋体"/>
                <a:cs typeface="宋体"/>
              </a:rPr>
              <a:t>–</a:t>
            </a:r>
            <a:r>
              <a:rPr dirty="0" sz="2000" spc="-755">
                <a:latin typeface="宋体"/>
                <a:cs typeface="宋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图中可能有标记为</a:t>
            </a:r>
            <a:r>
              <a:rPr dirty="0" baseline="1424" sz="2925" spc="22" b="1" i="1">
                <a:latin typeface="Symbol"/>
                <a:cs typeface="Symbol"/>
              </a:rPr>
              <a:t></a:t>
            </a:r>
            <a:r>
              <a:rPr dirty="0" baseline="1424" sz="2925" spc="75" b="1">
                <a:latin typeface="黑体"/>
                <a:cs typeface="黑体"/>
              </a:rPr>
              <a:t>的边</a:t>
            </a:r>
            <a:endParaRPr baseline="1424" sz="2925">
              <a:latin typeface="黑体"/>
              <a:cs typeface="黑体"/>
            </a:endParaRPr>
          </a:p>
          <a:p>
            <a:pPr marL="533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宋体"/>
                <a:cs typeface="宋体"/>
              </a:rPr>
              <a:t>–</a:t>
            </a:r>
            <a:r>
              <a:rPr dirty="0" sz="2000" spc="-755">
                <a:latin typeface="宋体"/>
                <a:cs typeface="宋体"/>
              </a:rPr>
              <a:t> </a:t>
            </a:r>
            <a:r>
              <a:rPr dirty="0" baseline="1424" sz="2925" spc="405" b="1">
                <a:latin typeface="黑体"/>
                <a:cs typeface="黑体"/>
              </a:rPr>
              <a:t>当</a:t>
            </a:r>
            <a:r>
              <a:rPr dirty="0" baseline="1424" sz="2925" spc="30" b="1" i="1">
                <a:latin typeface="Symbol"/>
                <a:cs typeface="Symbol"/>
              </a:rPr>
              <a:t></a:t>
            </a:r>
            <a:r>
              <a:rPr dirty="0" baseline="1424" sz="2925" spc="-412" b="1" i="1">
                <a:latin typeface="Times New Roman"/>
                <a:cs typeface="Times New Roman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(q,</a:t>
            </a:r>
            <a:r>
              <a:rPr dirty="0" baseline="1424" sz="2925" spc="37" b="1" i="1">
                <a:latin typeface="Symbol"/>
                <a:cs typeface="Symbol"/>
              </a:rPr>
              <a:t></a:t>
            </a:r>
            <a:r>
              <a:rPr dirty="0" baseline="1424" sz="2925" spc="37" b="1">
                <a:latin typeface="宋体"/>
                <a:cs typeface="宋体"/>
              </a:rPr>
              <a:t>)={q</a:t>
            </a:r>
            <a:r>
              <a:rPr dirty="0" baseline="-17777" sz="1875" spc="37" b="1">
                <a:latin typeface="宋体"/>
                <a:cs typeface="宋体"/>
              </a:rPr>
              <a:t>1</a:t>
            </a:r>
            <a:r>
              <a:rPr dirty="0" baseline="1424" sz="2925" spc="37" b="1">
                <a:latin typeface="宋体"/>
                <a:cs typeface="宋体"/>
              </a:rPr>
              <a:t>,q</a:t>
            </a:r>
            <a:r>
              <a:rPr dirty="0" baseline="-17777" sz="1875" spc="37" b="1">
                <a:latin typeface="宋体"/>
                <a:cs typeface="宋体"/>
              </a:rPr>
              <a:t>2</a:t>
            </a:r>
            <a:r>
              <a:rPr dirty="0" baseline="1424" sz="2925" spc="37" b="1">
                <a:latin typeface="宋体"/>
                <a:cs typeface="宋体"/>
              </a:rPr>
              <a:t>,</a:t>
            </a:r>
            <a:r>
              <a:rPr dirty="0" sz="2000" spc="25" b="1"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latin typeface="宋体"/>
                <a:cs typeface="宋体"/>
              </a:rPr>
              <a:t>,q</a:t>
            </a:r>
            <a:r>
              <a:rPr dirty="0" baseline="-17777" sz="1875" spc="37" b="1">
                <a:latin typeface="宋体"/>
                <a:cs typeface="宋体"/>
              </a:rPr>
              <a:t>k</a:t>
            </a:r>
            <a:r>
              <a:rPr dirty="0" baseline="1424" sz="2925" spc="37" b="1">
                <a:latin typeface="宋体"/>
                <a:cs typeface="宋体"/>
              </a:rPr>
              <a:t>}</a:t>
            </a:r>
            <a:r>
              <a:rPr dirty="0" baseline="1424" sz="2925" spc="-1132" b="1">
                <a:latin typeface="宋体"/>
                <a:cs typeface="宋体"/>
              </a:rPr>
              <a:t> </a:t>
            </a:r>
            <a:r>
              <a:rPr dirty="0" baseline="1424" sz="2925" spc="405" b="1">
                <a:latin typeface="黑体"/>
                <a:cs typeface="黑体"/>
              </a:rPr>
              <a:t>时</a:t>
            </a:r>
            <a:r>
              <a:rPr dirty="0" baseline="1424" sz="2925" spc="60" b="1">
                <a:latin typeface="黑体"/>
                <a:cs typeface="黑体"/>
              </a:rPr>
              <a:t>，</a:t>
            </a:r>
            <a:r>
              <a:rPr dirty="0" baseline="1424" sz="2925" spc="-1132" b="1">
                <a:latin typeface="黑体"/>
                <a:cs typeface="黑体"/>
              </a:rPr>
              <a:t> </a:t>
            </a:r>
            <a:r>
              <a:rPr dirty="0" baseline="1424" sz="2925" spc="405" b="1">
                <a:latin typeface="黑体"/>
                <a:cs typeface="黑体"/>
              </a:rPr>
              <a:t>从</a:t>
            </a:r>
            <a:r>
              <a:rPr dirty="0" baseline="1424" sz="2925" spc="367" b="1">
                <a:latin typeface="宋体"/>
                <a:cs typeface="宋体"/>
              </a:rPr>
              <a:t>q</a:t>
            </a:r>
            <a:r>
              <a:rPr dirty="0" baseline="1424" sz="2925" spc="405" b="1">
                <a:latin typeface="黑体"/>
                <a:cs typeface="黑体"/>
              </a:rPr>
              <a:t>出发有</a:t>
            </a:r>
            <a:r>
              <a:rPr dirty="0" baseline="1424" sz="2925" spc="367" b="1">
                <a:latin typeface="宋体"/>
                <a:cs typeface="宋体"/>
              </a:rPr>
              <a:t>k</a:t>
            </a:r>
            <a:r>
              <a:rPr dirty="0" baseline="1424" sz="2925" spc="405" b="1">
                <a:latin typeface="黑体"/>
                <a:cs typeface="黑体"/>
              </a:rPr>
              <a:t>条标记为</a:t>
            </a:r>
            <a:r>
              <a:rPr dirty="0" baseline="1424" sz="2925" spc="30" b="1" i="1">
                <a:latin typeface="Symbol"/>
                <a:cs typeface="Symbol"/>
              </a:rPr>
              <a:t></a:t>
            </a:r>
            <a:r>
              <a:rPr dirty="0" baseline="1424" sz="2925" spc="-412" b="1" i="1">
                <a:latin typeface="Times New Roman"/>
                <a:cs typeface="Times New Roman"/>
              </a:rPr>
              <a:t> </a:t>
            </a:r>
            <a:r>
              <a:rPr dirty="0" baseline="1424" sz="2925" spc="405" b="1">
                <a:latin typeface="黑体"/>
                <a:cs typeface="黑体"/>
              </a:rPr>
              <a:t>的边分别指向</a:t>
            </a:r>
            <a:endParaRPr baseline="1424" sz="2925">
              <a:latin typeface="黑体"/>
              <a:cs typeface="黑体"/>
            </a:endParaRPr>
          </a:p>
          <a:p>
            <a:pPr marL="819150">
              <a:lnSpc>
                <a:spcPct val="100000"/>
              </a:lnSpc>
            </a:pPr>
            <a:r>
              <a:rPr dirty="0" baseline="1424" sz="2925" spc="44" b="1">
                <a:latin typeface="宋体"/>
                <a:cs typeface="宋体"/>
              </a:rPr>
              <a:t>q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baseline="1424" sz="2925" spc="44" b="1">
                <a:latin typeface="宋体"/>
                <a:cs typeface="宋体"/>
              </a:rPr>
              <a:t>,q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baseline="1424" sz="2925" spc="44" b="1">
                <a:latin typeface="宋体"/>
                <a:cs typeface="宋体"/>
              </a:rPr>
              <a:t>,</a:t>
            </a:r>
            <a:r>
              <a:rPr dirty="0" sz="2000" spc="30" b="1"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latin typeface="宋体"/>
                <a:cs typeface="宋体"/>
              </a:rPr>
              <a:t>,q</a:t>
            </a:r>
            <a:r>
              <a:rPr dirty="0" baseline="-17777" sz="1875" spc="44" b="1">
                <a:latin typeface="宋体"/>
                <a:cs typeface="宋体"/>
              </a:rPr>
              <a:t>k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黑体"/>
                <a:cs typeface="黑体"/>
              </a:rPr>
              <a:t>54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17499"/>
            <a:ext cx="1095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 b="1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2800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4739" y="644675"/>
            <a:ext cx="7390130" cy="960755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6643370" algn="l"/>
              </a:tabLst>
            </a:pPr>
            <a:r>
              <a:rPr dirty="0" sz="2800" b="0">
                <a:latin typeface="黑体"/>
                <a:cs typeface="黑体"/>
              </a:rPr>
              <a:t>有</a:t>
            </a:r>
            <a:r>
              <a:rPr dirty="0" baseline="1010" sz="4125" spc="30"/>
              <a:t>NFA</a:t>
            </a:r>
            <a:r>
              <a:rPr dirty="0" baseline="1010" sz="4125" spc="142"/>
              <a:t> </a:t>
            </a:r>
            <a:r>
              <a:rPr dirty="0" baseline="1010" sz="4125" spc="30"/>
              <a:t>M=({a,b},{0,1,2,3,4},0,{2,4},</a:t>
            </a:r>
            <a:r>
              <a:rPr dirty="0" baseline="1010" sz="4125" spc="30" i="1">
                <a:latin typeface="Symbol"/>
                <a:cs typeface="Symbol"/>
              </a:rPr>
              <a:t></a:t>
            </a:r>
            <a:r>
              <a:rPr dirty="0" baseline="1010" sz="4125" spc="30" b="0">
                <a:latin typeface="Times New Roman"/>
                <a:cs typeface="Times New Roman"/>
              </a:rPr>
              <a:t>	</a:t>
            </a:r>
            <a:r>
              <a:rPr dirty="0" baseline="1010" sz="4125" spc="15"/>
              <a:t>)</a:t>
            </a:r>
            <a:endParaRPr baseline="1010" sz="4125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540"/>
              </a:spcBef>
              <a:tabLst>
                <a:tab pos="939165" algn="l"/>
                <a:tab pos="3225165" algn="l"/>
                <a:tab pos="5532120" algn="l"/>
              </a:tabLst>
            </a:pPr>
            <a:r>
              <a:rPr dirty="0" spc="50">
                <a:latin typeface="黑体"/>
                <a:cs typeface="黑体"/>
              </a:rPr>
              <a:t>其</a:t>
            </a:r>
            <a:r>
              <a:rPr dirty="0" spc="40">
                <a:latin typeface="黑体"/>
                <a:cs typeface="黑体"/>
              </a:rPr>
              <a:t>中</a:t>
            </a:r>
            <a:r>
              <a:rPr dirty="0">
                <a:latin typeface="黑体"/>
                <a:cs typeface="黑体"/>
              </a:rPr>
              <a:t>	</a:t>
            </a:r>
            <a:r>
              <a:rPr dirty="0" spc="20" i="1">
                <a:latin typeface="Symbol"/>
                <a:cs typeface="Symbol"/>
              </a:rPr>
              <a:t></a:t>
            </a:r>
            <a:r>
              <a:rPr dirty="0" spc="25"/>
              <a:t>(0,</a:t>
            </a:r>
            <a:r>
              <a:rPr dirty="0" spc="15" i="1">
                <a:latin typeface="Symbol"/>
                <a:cs typeface="Symbol"/>
              </a:rPr>
              <a:t></a:t>
            </a:r>
            <a:r>
              <a:rPr dirty="0" spc="25"/>
              <a:t>)={1,3</a:t>
            </a:r>
            <a:r>
              <a:rPr dirty="0" spc="15"/>
              <a:t>}</a:t>
            </a:r>
            <a:r>
              <a:rPr dirty="0"/>
              <a:t>	</a:t>
            </a:r>
            <a:r>
              <a:rPr dirty="0" spc="20" i="1">
                <a:latin typeface="Symbol"/>
                <a:cs typeface="Symbol"/>
              </a:rPr>
              <a:t></a:t>
            </a:r>
            <a:r>
              <a:rPr dirty="0" spc="25"/>
              <a:t>(1,a)={1,2</a:t>
            </a:r>
            <a:r>
              <a:rPr dirty="0" spc="15"/>
              <a:t>}</a:t>
            </a:r>
            <a:r>
              <a:rPr dirty="0"/>
              <a:t>	</a:t>
            </a:r>
            <a:r>
              <a:rPr dirty="0" spc="20" i="1">
                <a:latin typeface="Symbol"/>
                <a:cs typeface="Symbol"/>
              </a:rPr>
              <a:t></a:t>
            </a:r>
            <a:r>
              <a:rPr dirty="0" spc="25"/>
              <a:t>(3,b)={3,4}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2119744"/>
            <a:ext cx="37661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-37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的状态转换矩阵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2211323"/>
            <a:ext cx="2190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10">
                <a:solidFill>
                  <a:srgbClr val="0099CC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" y="5469496"/>
            <a:ext cx="58502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NFA M</a:t>
            </a:r>
            <a:r>
              <a:rPr dirty="0" baseline="1010" sz="4125" spc="67" b="1">
                <a:latin typeface="黑体"/>
                <a:cs typeface="黑体"/>
              </a:rPr>
              <a:t>所识别的语言为</a:t>
            </a:r>
            <a:r>
              <a:rPr dirty="0" baseline="1010" sz="4125" spc="30" b="1">
                <a:latin typeface="宋体"/>
                <a:cs typeface="宋体"/>
              </a:rPr>
              <a:t>L(M)={ </a:t>
            </a:r>
            <a:r>
              <a:rPr dirty="0" baseline="1010" sz="4125" spc="22" b="1">
                <a:latin typeface="宋体"/>
                <a:cs typeface="宋体"/>
              </a:rPr>
              <a:t>a</a:t>
            </a:r>
            <a:r>
              <a:rPr dirty="0" baseline="25525" sz="2775" spc="22" b="1">
                <a:latin typeface="宋体"/>
                <a:cs typeface="宋体"/>
              </a:rPr>
              <a:t>+</a:t>
            </a:r>
            <a:r>
              <a:rPr dirty="0" baseline="1010" sz="4125" spc="22" b="1">
                <a:latin typeface="宋体"/>
                <a:cs typeface="宋体"/>
              </a:rPr>
              <a:t>|b</a:t>
            </a:r>
            <a:r>
              <a:rPr dirty="0" baseline="25525" sz="2775" spc="22" b="1">
                <a:latin typeface="宋体"/>
                <a:cs typeface="宋体"/>
              </a:rPr>
              <a:t>+</a:t>
            </a:r>
            <a:endParaRPr baseline="25525" sz="2775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5076" y="5465262"/>
            <a:ext cx="56070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}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2740" y="366928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1465" y="31572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1465" y="42545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8169" y="31389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6971" y="42545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1633" y="2887416"/>
            <a:ext cx="2737194" cy="1978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09518" y="3311115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0716" y="4048731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2240" y="2112462"/>
            <a:ext cx="3065780" cy="1183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NFA</a:t>
            </a:r>
            <a:r>
              <a:rPr dirty="0" sz="2750" spc="-30" b="1">
                <a:latin typeface="宋体"/>
                <a:cs typeface="宋体"/>
              </a:rPr>
              <a:t> </a:t>
            </a:r>
            <a:r>
              <a:rPr dirty="0" sz="2750" spc="20" b="1">
                <a:latin typeface="宋体"/>
                <a:cs typeface="宋体"/>
              </a:rPr>
              <a:t>M</a:t>
            </a:r>
            <a:r>
              <a:rPr dirty="0" sz="2750" spc="45" b="1">
                <a:latin typeface="黑体"/>
                <a:cs typeface="黑体"/>
              </a:rPr>
              <a:t>的状态转换图</a:t>
            </a:r>
            <a:endParaRPr sz="2750">
              <a:latin typeface="黑体"/>
              <a:cs typeface="黑体"/>
            </a:endParaRPr>
          </a:p>
          <a:p>
            <a:pPr algn="ctr" marL="168275">
              <a:lnSpc>
                <a:spcPts val="2125"/>
              </a:lnSpc>
              <a:spcBef>
                <a:spcPts val="157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algn="ctr" marL="719455">
              <a:lnSpc>
                <a:spcPts val="2125"/>
              </a:lnSpc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6222" y="407162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1840" y="458368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4139" y="2845308"/>
            <a:ext cx="2170430" cy="186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065">
              <a:lnSpc>
                <a:spcPct val="100000"/>
              </a:lnSpc>
              <a:spcBef>
                <a:spcPts val="100"/>
              </a:spcBef>
              <a:tabLst>
                <a:tab pos="1393190" algn="l"/>
                <a:tab pos="2028189" algn="l"/>
              </a:tabLst>
            </a:pPr>
            <a:r>
              <a:rPr dirty="0" baseline="1424" sz="2925" spc="30" b="1" i="1">
                <a:latin typeface="Symbol"/>
                <a:cs typeface="Symbol"/>
              </a:rPr>
              <a:t></a:t>
            </a:r>
            <a:r>
              <a:rPr dirty="0" baseline="1424" sz="2925" spc="30">
                <a:latin typeface="Times New Roman"/>
                <a:cs typeface="Times New Roman"/>
              </a:rPr>
              <a:t>	</a:t>
            </a:r>
            <a:r>
              <a:rPr dirty="0" sz="2000" spc="20" b="1">
                <a:latin typeface="Times New Roman"/>
                <a:cs typeface="Times New Roman"/>
              </a:rPr>
              <a:t>a	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  <a:tab pos="1355090" algn="l"/>
              </a:tabLst>
            </a:pPr>
            <a:r>
              <a:rPr dirty="0" sz="2000" b="1">
                <a:latin typeface="Times New Roman"/>
                <a:cs typeface="Times New Roman"/>
              </a:rPr>
              <a:t>0	</a:t>
            </a:r>
            <a:r>
              <a:rPr dirty="0" sz="2000" spc="-5" b="1">
                <a:latin typeface="Times New Roman"/>
                <a:cs typeface="Times New Roman"/>
              </a:rPr>
              <a:t>{1,3}	</a:t>
            </a:r>
            <a:r>
              <a:rPr dirty="0" baseline="1424" sz="2925" spc="22" b="1">
                <a:latin typeface="宋体"/>
                <a:cs typeface="宋体"/>
              </a:rPr>
              <a:t>-</a:t>
            </a:r>
            <a:endParaRPr baseline="1424" sz="2925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8839" y="3164043"/>
            <a:ext cx="1600835" cy="1543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247650">
              <a:lnSpc>
                <a:spcPct val="100000"/>
              </a:lnSpc>
              <a:spcBef>
                <a:spcPts val="110"/>
              </a:spcBef>
            </a:pPr>
            <a:r>
              <a:rPr dirty="0" sz="1950" spc="15" b="1">
                <a:latin typeface="宋体"/>
                <a:cs typeface="宋体"/>
              </a:rPr>
              <a:t>-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tabLst>
                <a:tab pos="445770" algn="l"/>
                <a:tab pos="1280795" algn="l"/>
              </a:tabLst>
            </a:pPr>
            <a:r>
              <a:rPr dirty="0" baseline="1424" sz="2925" spc="22" b="1">
                <a:latin typeface="宋体"/>
                <a:cs typeface="宋体"/>
              </a:rPr>
              <a:t>-	</a:t>
            </a:r>
            <a:r>
              <a:rPr dirty="0" sz="2000" spc="-5" b="1">
                <a:latin typeface="Times New Roman"/>
                <a:cs typeface="Times New Roman"/>
              </a:rPr>
              <a:t>{1,2}	</a:t>
            </a:r>
            <a:r>
              <a:rPr dirty="0" baseline="1424" sz="2925" spc="22" b="1">
                <a:latin typeface="宋体"/>
                <a:cs typeface="宋体"/>
              </a:rPr>
              <a:t>-</a:t>
            </a:r>
            <a:endParaRPr baseline="1424" sz="2925">
              <a:latin typeface="宋体"/>
              <a:cs typeface="宋体"/>
            </a:endParaRPr>
          </a:p>
          <a:p>
            <a:pPr algn="r" marR="192405">
              <a:lnSpc>
                <a:spcPct val="100000"/>
              </a:lnSpc>
              <a:spcBef>
                <a:spcPts val="25"/>
              </a:spcBef>
              <a:tabLst>
                <a:tab pos="636270" algn="l"/>
                <a:tab pos="1272540" algn="l"/>
              </a:tabLst>
            </a:pPr>
            <a:r>
              <a:rPr dirty="0" sz="1950" spc="15" b="1">
                <a:latin typeface="宋体"/>
                <a:cs typeface="宋体"/>
              </a:rPr>
              <a:t>-</a:t>
            </a:r>
            <a:r>
              <a:rPr dirty="0" sz="1950" spc="15" b="1">
                <a:latin typeface="宋体"/>
                <a:cs typeface="宋体"/>
              </a:rPr>
              <a:t>	</a:t>
            </a:r>
            <a:r>
              <a:rPr dirty="0" sz="1950" spc="15" b="1">
                <a:latin typeface="宋体"/>
                <a:cs typeface="宋体"/>
              </a:rPr>
              <a:t>-</a:t>
            </a:r>
            <a:r>
              <a:rPr dirty="0" sz="1950" spc="15" b="1">
                <a:latin typeface="宋体"/>
                <a:cs typeface="宋体"/>
              </a:rPr>
              <a:t>	</a:t>
            </a:r>
            <a:r>
              <a:rPr dirty="0" sz="1950" spc="15" b="1">
                <a:latin typeface="宋体"/>
                <a:cs typeface="宋体"/>
              </a:rPr>
              <a:t>-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tabLst>
                <a:tab pos="636270" algn="l"/>
                <a:tab pos="1082040" algn="l"/>
              </a:tabLst>
            </a:pPr>
            <a:r>
              <a:rPr dirty="0" baseline="1424" sz="2925" spc="22" b="1">
                <a:latin typeface="宋体"/>
                <a:cs typeface="宋体"/>
              </a:rPr>
              <a:t>-</a:t>
            </a:r>
            <a:r>
              <a:rPr dirty="0" baseline="1424" sz="2925" spc="22" b="1">
                <a:latin typeface="宋体"/>
                <a:cs typeface="宋体"/>
              </a:rPr>
              <a:t>	</a:t>
            </a:r>
            <a:r>
              <a:rPr dirty="0" baseline="1424" sz="2925" spc="22" b="1">
                <a:latin typeface="宋体"/>
                <a:cs typeface="宋体"/>
              </a:rPr>
              <a:t>-</a:t>
            </a:r>
            <a:r>
              <a:rPr dirty="0" baseline="1424" sz="2925" spc="22" b="1">
                <a:latin typeface="宋体"/>
                <a:cs typeface="宋体"/>
              </a:rPr>
              <a:t>	</a:t>
            </a:r>
            <a:r>
              <a:rPr dirty="0" sz="2000" spc="-5" b="1">
                <a:latin typeface="Times New Roman"/>
                <a:cs typeface="Times New Roman"/>
              </a:rPr>
              <a:t>{</a:t>
            </a:r>
            <a:r>
              <a:rPr dirty="0" sz="2000" b="1">
                <a:latin typeface="Times New Roman"/>
                <a:cs typeface="Times New Roman"/>
              </a:rPr>
              <a:t>3,4}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636270" algn="l"/>
              </a:tabLst>
            </a:pPr>
            <a:r>
              <a:rPr dirty="0" sz="1950" spc="15" b="1">
                <a:latin typeface="宋体"/>
                <a:cs typeface="宋体"/>
              </a:rPr>
              <a:t>-	-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2015" y="4383243"/>
            <a:ext cx="12700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50" spc="15" b="1">
                <a:latin typeface="宋体"/>
                <a:cs typeface="宋体"/>
              </a:rPr>
              <a:t>-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76400" y="3129879"/>
            <a:ext cx="266700" cy="1600200"/>
          </a:xfrm>
          <a:custGeom>
            <a:avLst/>
            <a:gdLst/>
            <a:ahLst/>
            <a:cxnLst/>
            <a:rect l="l" t="t" r="r" b="b"/>
            <a:pathLst>
              <a:path w="266700" h="1600200">
                <a:moveTo>
                  <a:pt x="266705" y="1600200"/>
                </a:moveTo>
                <a:lnTo>
                  <a:pt x="218765" y="1595903"/>
                </a:lnTo>
                <a:lnTo>
                  <a:pt x="173643" y="1583514"/>
                </a:lnTo>
                <a:lnTo>
                  <a:pt x="132094" y="1563786"/>
                </a:lnTo>
                <a:lnTo>
                  <a:pt x="94870" y="1537474"/>
                </a:lnTo>
                <a:lnTo>
                  <a:pt x="62725" y="1505329"/>
                </a:lnTo>
                <a:lnTo>
                  <a:pt x="36413" y="1468105"/>
                </a:lnTo>
                <a:lnTo>
                  <a:pt x="16685" y="1426556"/>
                </a:lnTo>
                <a:lnTo>
                  <a:pt x="4296" y="1381434"/>
                </a:lnTo>
                <a:lnTo>
                  <a:pt x="0" y="1333494"/>
                </a:lnTo>
                <a:lnTo>
                  <a:pt x="0" y="266706"/>
                </a:lnTo>
                <a:lnTo>
                  <a:pt x="4296" y="218765"/>
                </a:lnTo>
                <a:lnTo>
                  <a:pt x="16685" y="173643"/>
                </a:lnTo>
                <a:lnTo>
                  <a:pt x="36413" y="132094"/>
                </a:lnTo>
                <a:lnTo>
                  <a:pt x="62725" y="94870"/>
                </a:lnTo>
                <a:lnTo>
                  <a:pt x="94870" y="62725"/>
                </a:lnTo>
                <a:lnTo>
                  <a:pt x="132094" y="36413"/>
                </a:lnTo>
                <a:lnTo>
                  <a:pt x="173643" y="16685"/>
                </a:lnTo>
                <a:lnTo>
                  <a:pt x="218765" y="4296"/>
                </a:lnTo>
                <a:lnTo>
                  <a:pt x="2667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19494" y="3129879"/>
            <a:ext cx="266700" cy="1600200"/>
          </a:xfrm>
          <a:custGeom>
            <a:avLst/>
            <a:gdLst/>
            <a:ahLst/>
            <a:cxnLst/>
            <a:rect l="l" t="t" r="r" b="b"/>
            <a:pathLst>
              <a:path w="266700" h="1600200">
                <a:moveTo>
                  <a:pt x="0" y="0"/>
                </a:moveTo>
                <a:lnTo>
                  <a:pt x="47940" y="4296"/>
                </a:lnTo>
                <a:lnTo>
                  <a:pt x="93062" y="16685"/>
                </a:lnTo>
                <a:lnTo>
                  <a:pt x="134611" y="36413"/>
                </a:lnTo>
                <a:lnTo>
                  <a:pt x="171835" y="62725"/>
                </a:lnTo>
                <a:lnTo>
                  <a:pt x="203980" y="94870"/>
                </a:lnTo>
                <a:lnTo>
                  <a:pt x="230292" y="132094"/>
                </a:lnTo>
                <a:lnTo>
                  <a:pt x="250020" y="173643"/>
                </a:lnTo>
                <a:lnTo>
                  <a:pt x="262409" y="218765"/>
                </a:lnTo>
                <a:lnTo>
                  <a:pt x="266706" y="266706"/>
                </a:lnTo>
                <a:lnTo>
                  <a:pt x="266706" y="1333494"/>
                </a:lnTo>
                <a:lnTo>
                  <a:pt x="262409" y="1381434"/>
                </a:lnTo>
                <a:lnTo>
                  <a:pt x="250020" y="1426556"/>
                </a:lnTo>
                <a:lnTo>
                  <a:pt x="230292" y="1468105"/>
                </a:lnTo>
                <a:lnTo>
                  <a:pt x="203980" y="1505329"/>
                </a:lnTo>
                <a:lnTo>
                  <a:pt x="171835" y="1537474"/>
                </a:lnTo>
                <a:lnTo>
                  <a:pt x="134611" y="1563786"/>
                </a:lnTo>
                <a:lnTo>
                  <a:pt x="93062" y="1583514"/>
                </a:lnTo>
                <a:lnTo>
                  <a:pt x="47940" y="1595903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5050028"/>
            <a:ext cx="35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7630" y="5047884"/>
            <a:ext cx="94615" cy="374015"/>
          </a:xfrm>
          <a:custGeom>
            <a:avLst/>
            <a:gdLst/>
            <a:ahLst/>
            <a:cxnLst/>
            <a:rect l="l" t="t" r="r" b="b"/>
            <a:pathLst>
              <a:path w="94614" h="374014">
                <a:moveTo>
                  <a:pt x="94083" y="373673"/>
                </a:moveTo>
                <a:lnTo>
                  <a:pt x="75772" y="371208"/>
                </a:lnTo>
                <a:lnTo>
                  <a:pt x="60819" y="364487"/>
                </a:lnTo>
                <a:lnTo>
                  <a:pt x="50738" y="354519"/>
                </a:lnTo>
                <a:lnTo>
                  <a:pt x="47041" y="342312"/>
                </a:lnTo>
                <a:lnTo>
                  <a:pt x="47041" y="218197"/>
                </a:lnTo>
                <a:lnTo>
                  <a:pt x="43344" y="205990"/>
                </a:lnTo>
                <a:lnTo>
                  <a:pt x="33263" y="196021"/>
                </a:lnTo>
                <a:lnTo>
                  <a:pt x="18310" y="189300"/>
                </a:lnTo>
                <a:lnTo>
                  <a:pt x="0" y="186836"/>
                </a:lnTo>
                <a:lnTo>
                  <a:pt x="18310" y="184372"/>
                </a:lnTo>
                <a:lnTo>
                  <a:pt x="33263" y="177651"/>
                </a:lnTo>
                <a:lnTo>
                  <a:pt x="43344" y="167682"/>
                </a:lnTo>
                <a:lnTo>
                  <a:pt x="47041" y="155476"/>
                </a:lnTo>
                <a:lnTo>
                  <a:pt x="47041" y="31360"/>
                </a:lnTo>
                <a:lnTo>
                  <a:pt x="50738" y="19153"/>
                </a:lnTo>
                <a:lnTo>
                  <a:pt x="60819" y="9185"/>
                </a:lnTo>
                <a:lnTo>
                  <a:pt x="75772" y="2464"/>
                </a:lnTo>
                <a:lnTo>
                  <a:pt x="940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02927" y="4881372"/>
            <a:ext cx="5240655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02995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F</a:t>
            </a:r>
            <a:r>
              <a:rPr dirty="0" baseline="1424" sz="2925" spc="22" b="1">
                <a:latin typeface="Cambria Math"/>
                <a:cs typeface="Cambria Math"/>
              </a:rPr>
              <a:t>∪</a:t>
            </a:r>
            <a:r>
              <a:rPr dirty="0" sz="2000" spc="15" b="1">
                <a:latin typeface="Times New Roman"/>
                <a:cs typeface="Times New Roman"/>
              </a:rPr>
              <a:t>{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</a:t>
            </a:r>
            <a:r>
              <a:rPr dirty="0" baseline="-17094" sz="1950" b="1">
                <a:latin typeface="Times New Roman"/>
                <a:cs typeface="Times New Roman"/>
              </a:rPr>
              <a:t>0</a:t>
            </a:r>
            <a:r>
              <a:rPr dirty="0" baseline="-17094" sz="1950" spc="4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	</a:t>
            </a:r>
            <a:r>
              <a:rPr dirty="0" baseline="1424" sz="2925" spc="75" b="1">
                <a:latin typeface="黑体"/>
                <a:cs typeface="黑体"/>
              </a:rPr>
              <a:t>如果</a:t>
            </a:r>
            <a:r>
              <a:rPr dirty="0" baseline="1424" sz="2925" spc="-7" b="1" i="1">
                <a:latin typeface="Symbol"/>
                <a:cs typeface="Symbol"/>
              </a:rPr>
              <a:t></a:t>
            </a:r>
            <a:r>
              <a:rPr dirty="0" sz="2000" spc="-5" b="1">
                <a:latin typeface="Times New Roman"/>
                <a:cs typeface="Times New Roman"/>
              </a:rPr>
              <a:t>_closure(q</a:t>
            </a:r>
            <a:r>
              <a:rPr dirty="0" baseline="-17094" sz="1950" spc="-7" b="1">
                <a:latin typeface="Times New Roman"/>
                <a:cs typeface="Times New Roman"/>
              </a:rPr>
              <a:t>0</a:t>
            </a:r>
            <a:r>
              <a:rPr dirty="0" sz="2000" spc="-5" b="1">
                <a:latin typeface="Times New Roman"/>
                <a:cs typeface="Times New Roman"/>
              </a:rPr>
              <a:t>)</a:t>
            </a:r>
            <a:r>
              <a:rPr dirty="0" baseline="1424" sz="2925" spc="75" b="1">
                <a:latin typeface="黑体"/>
                <a:cs typeface="黑体"/>
              </a:rPr>
              <a:t>中包含</a:t>
            </a:r>
            <a:r>
              <a:rPr dirty="0" baseline="1424" sz="2925" spc="37" b="1">
                <a:latin typeface="宋体"/>
                <a:cs typeface="宋体"/>
              </a:rPr>
              <a:t>F</a:t>
            </a:r>
            <a:r>
              <a:rPr dirty="0" baseline="1424" sz="2925" spc="75" b="1">
                <a:latin typeface="黑体"/>
                <a:cs typeface="黑体"/>
              </a:rPr>
              <a:t>的一个终态</a:t>
            </a:r>
            <a:endParaRPr baseline="1424" sz="2925">
              <a:latin typeface="黑体"/>
              <a:cs typeface="黑体"/>
            </a:endParaRPr>
          </a:p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234440" algn="l"/>
              </a:tabLst>
            </a:pPr>
            <a:r>
              <a:rPr dirty="0" sz="2000" b="1">
                <a:latin typeface="Times New Roman"/>
                <a:cs typeface="Times New Roman"/>
              </a:rPr>
              <a:t>F	</a:t>
            </a:r>
            <a:r>
              <a:rPr dirty="0" baseline="1424" sz="2925" spc="75" b="1">
                <a:latin typeface="黑体"/>
                <a:cs typeface="黑体"/>
              </a:rPr>
              <a:t>否则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692862"/>
            <a:ext cx="571373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假</a:t>
            </a:r>
            <a:r>
              <a:rPr dirty="0" sz="2350" spc="40" b="1">
                <a:latin typeface="黑体"/>
                <a:cs typeface="黑体"/>
              </a:rPr>
              <a:t>设</a:t>
            </a:r>
            <a:r>
              <a:rPr dirty="0" sz="2350" spc="60" b="1">
                <a:latin typeface="黑体"/>
                <a:cs typeface="黑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60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N=({a,b},{0,1,2,3,4},0,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F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350" spc="20" b="1">
                <a:latin typeface="宋体"/>
                <a:cs typeface="宋体"/>
              </a:rPr>
              <a:t>,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</a:t>
            </a:r>
            <a:r>
              <a:rPr dirty="0" sz="2350" spc="2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123435"/>
            <a:ext cx="8214995" cy="767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marR="5080" indent="-342900">
              <a:lnSpc>
                <a:spcPts val="2970"/>
              </a:lnSpc>
              <a:spcBef>
                <a:spcPts val="12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22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_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cl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osu</a:t>
            </a:r>
            <a:r>
              <a:rPr dirty="0" sz="2400" spc="-50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(q)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从状态</a:t>
            </a:r>
            <a:r>
              <a:rPr dirty="0" baseline="1182" sz="3525" spc="37" b="1">
                <a:latin typeface="宋体"/>
                <a:cs typeface="宋体"/>
              </a:rPr>
              <a:t>q</a:t>
            </a:r>
            <a:r>
              <a:rPr dirty="0" baseline="1182" sz="3525" spc="75" b="1">
                <a:latin typeface="黑体"/>
                <a:cs typeface="黑体"/>
              </a:rPr>
              <a:t>出发，经过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37" b="1">
                <a:latin typeface="宋体"/>
                <a:cs typeface="宋体"/>
              </a:rPr>
              <a:t>-</a:t>
            </a:r>
            <a:r>
              <a:rPr dirty="0" baseline="1182" sz="3525" spc="67" b="1">
                <a:latin typeface="黑体"/>
                <a:cs typeface="黑体"/>
              </a:rPr>
              <a:t>道路可以到达的所有状 </a:t>
            </a:r>
            <a:r>
              <a:rPr dirty="0" sz="2350" spc="50" b="1">
                <a:latin typeface="黑体"/>
                <a:cs typeface="黑体"/>
              </a:rPr>
              <a:t>态的集合。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940180"/>
            <a:ext cx="18224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F</a:t>
            </a:r>
            <a:r>
              <a:rPr dirty="0" baseline="1182" sz="3525" spc="22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的构成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134310"/>
            <a:ext cx="8232775" cy="864869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089025" marR="5080" indent="-1076325">
              <a:lnSpc>
                <a:spcPct val="100400"/>
              </a:lnSpc>
              <a:spcBef>
                <a:spcPts val="80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定理：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对任何一个具有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750" spc="15">
                <a:solidFill>
                  <a:srgbClr val="0000FF"/>
                </a:solidFill>
              </a:rPr>
              <a:t>-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转移的</a:t>
            </a:r>
            <a:r>
              <a:rPr dirty="0" sz="2750" spc="20">
                <a:solidFill>
                  <a:srgbClr val="0000FF"/>
                </a:solidFill>
              </a:rPr>
              <a:t>NFA</a:t>
            </a:r>
            <a:r>
              <a:rPr dirty="0" sz="2750" spc="30">
                <a:solidFill>
                  <a:srgbClr val="0000FF"/>
                </a:solidFill>
              </a:rPr>
              <a:t> </a:t>
            </a:r>
            <a:r>
              <a:rPr dirty="0" sz="2750" spc="35">
                <a:solidFill>
                  <a:srgbClr val="0000FF"/>
                </a:solidFill>
              </a:rPr>
              <a:t>M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都存在一个 等价的不具有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750" spc="15">
                <a:solidFill>
                  <a:srgbClr val="0000FF"/>
                </a:solidFill>
              </a:rPr>
              <a:t>-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转移的</a:t>
            </a:r>
            <a:r>
              <a:rPr dirty="0" sz="2750" spc="20">
                <a:solidFill>
                  <a:srgbClr val="0000FF"/>
                </a:solidFill>
              </a:rPr>
              <a:t>NFA</a:t>
            </a:r>
            <a:r>
              <a:rPr dirty="0" sz="2750" spc="35">
                <a:solidFill>
                  <a:srgbClr val="0000FF"/>
                </a:solidFill>
              </a:rPr>
              <a:t> N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即</a:t>
            </a:r>
            <a:r>
              <a:rPr dirty="0" sz="2750" spc="20">
                <a:solidFill>
                  <a:srgbClr val="0000FF"/>
                </a:solidFill>
              </a:rPr>
              <a:t>L(M)=L(N)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180235"/>
            <a:ext cx="7019925" cy="8915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350" spc="50" b="1">
                <a:latin typeface="黑体"/>
                <a:cs typeface="黑体"/>
              </a:rPr>
              <a:t>例：构造与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M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等价的不具有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20" b="1">
                <a:latin typeface="宋体"/>
                <a:cs typeface="宋体"/>
              </a:rPr>
              <a:t>-</a:t>
            </a:r>
            <a:r>
              <a:rPr dirty="0" sz="2350" spc="50" b="1">
                <a:latin typeface="黑体"/>
                <a:cs typeface="黑体"/>
              </a:rPr>
              <a:t>转移的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N</a:t>
            </a:r>
            <a:endParaRPr sz="2350">
              <a:latin typeface="宋体"/>
              <a:cs typeface="宋体"/>
            </a:endParaRPr>
          </a:p>
          <a:p>
            <a:pPr marL="854075">
              <a:lnSpc>
                <a:spcPct val="100000"/>
              </a:lnSpc>
              <a:spcBef>
                <a:spcPts val="590"/>
              </a:spcBef>
              <a:tabLst>
                <a:tab pos="1468120" algn="l"/>
                <a:tab pos="6854190" algn="l"/>
              </a:tabLst>
            </a:pPr>
            <a:r>
              <a:rPr dirty="0" sz="2350" spc="40" b="1">
                <a:latin typeface="黑体"/>
                <a:cs typeface="黑体"/>
              </a:rPr>
              <a:t>设</a:t>
            </a:r>
            <a:r>
              <a:rPr dirty="0" sz="2350" spc="40" b="1">
                <a:latin typeface="黑体"/>
                <a:cs typeface="黑体"/>
              </a:rPr>
              <a:t>	</a:t>
            </a:r>
            <a:r>
              <a:rPr dirty="0" sz="2350" spc="25" b="1">
                <a:latin typeface="宋体"/>
                <a:cs typeface="宋体"/>
              </a:rPr>
              <a:t>NF</a:t>
            </a:r>
            <a:r>
              <a:rPr dirty="0" sz="2350" spc="15" b="1">
                <a:latin typeface="宋体"/>
                <a:cs typeface="宋体"/>
              </a:rPr>
              <a:t>A</a:t>
            </a:r>
            <a:r>
              <a:rPr dirty="0" sz="2350" spc="4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M=({a,b},{0,1,2,3,4},0,{2,4},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15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6489" y="2054571"/>
            <a:ext cx="616775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0415" algn="l"/>
                <a:tab pos="2688590" algn="l"/>
                <a:tab pos="4614545" algn="l"/>
              </a:tabLst>
            </a:pPr>
            <a:r>
              <a:rPr dirty="0" sz="1950" spc="50" b="1">
                <a:latin typeface="黑体"/>
                <a:cs typeface="黑体"/>
              </a:rPr>
              <a:t>其</a:t>
            </a:r>
            <a:r>
              <a:rPr dirty="0" sz="1950" spc="40" b="1">
                <a:latin typeface="黑体"/>
                <a:cs typeface="黑体"/>
              </a:rPr>
              <a:t>中	</a:t>
            </a:r>
            <a:r>
              <a:rPr dirty="0" sz="1950" spc="20" b="1" i="1">
                <a:latin typeface="Symbol"/>
                <a:cs typeface="Symbol"/>
              </a:rPr>
              <a:t></a:t>
            </a:r>
            <a:r>
              <a:rPr dirty="0" sz="1950" spc="20" b="1">
                <a:latin typeface="宋体"/>
                <a:cs typeface="宋体"/>
              </a:rPr>
              <a:t>(0,</a:t>
            </a:r>
            <a:r>
              <a:rPr dirty="0" sz="1950" spc="20" b="1" i="1">
                <a:latin typeface="Symbol"/>
                <a:cs typeface="Symbol"/>
              </a:rPr>
              <a:t></a:t>
            </a:r>
            <a:r>
              <a:rPr dirty="0" sz="1950" spc="20" b="1">
                <a:latin typeface="宋体"/>
                <a:cs typeface="宋体"/>
              </a:rPr>
              <a:t>)={1,3}	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(1,a)={1,2}	</a:t>
            </a:r>
            <a:r>
              <a:rPr dirty="0" sz="1950" spc="25" b="1" i="1">
                <a:latin typeface="Symbol"/>
                <a:cs typeface="Symbol"/>
              </a:rPr>
              <a:t></a:t>
            </a:r>
            <a:r>
              <a:rPr dirty="0" sz="1950" spc="25" b="1">
                <a:latin typeface="宋体"/>
                <a:cs typeface="宋体"/>
              </a:rPr>
              <a:t>(3,b)={3,4}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815038"/>
            <a:ext cx="24765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状态转换图如右：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102" y="5670803"/>
            <a:ext cx="71107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黑体"/>
                <a:cs typeface="黑体"/>
              </a:rPr>
              <a:t>由于</a:t>
            </a:r>
            <a:r>
              <a:rPr dirty="0" baseline="1424" sz="2925" spc="-7" b="1" i="1">
                <a:latin typeface="Symbol"/>
                <a:cs typeface="Symbol"/>
              </a:rPr>
              <a:t></a:t>
            </a:r>
            <a:r>
              <a:rPr dirty="0" sz="2000" spc="-5" b="1">
                <a:latin typeface="Times New Roman"/>
                <a:cs typeface="Times New Roman"/>
              </a:rPr>
              <a:t>_closure(0)={0,1,3}</a:t>
            </a:r>
            <a:r>
              <a:rPr dirty="0" baseline="1424" sz="2925" spc="-7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不包含</a:t>
            </a:r>
            <a:r>
              <a:rPr dirty="0" baseline="1424" sz="2925" spc="30" b="1">
                <a:latin typeface="宋体"/>
                <a:cs typeface="宋体"/>
              </a:rPr>
              <a:t>NFA</a:t>
            </a:r>
            <a:r>
              <a:rPr dirty="0" baseline="1424" sz="2925" spc="89" b="1">
                <a:latin typeface="宋体"/>
                <a:cs typeface="宋体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M</a:t>
            </a:r>
            <a:r>
              <a:rPr dirty="0" baseline="1424" sz="2925" spc="75" b="1">
                <a:latin typeface="黑体"/>
                <a:cs typeface="黑体"/>
              </a:rPr>
              <a:t>的终态，因此</a:t>
            </a:r>
            <a:r>
              <a:rPr dirty="0" baseline="1424" sz="2925" spc="37" b="1">
                <a:latin typeface="宋体"/>
                <a:cs typeface="宋体"/>
              </a:rPr>
              <a:t>F</a:t>
            </a:r>
            <a:r>
              <a:rPr dirty="0" baseline="1424" sz="2925" spc="37" b="1" i="1">
                <a:latin typeface="Symbol"/>
                <a:cs typeface="Symbol"/>
              </a:rPr>
              <a:t></a:t>
            </a:r>
            <a:r>
              <a:rPr dirty="0" baseline="1424" sz="2925" spc="37" b="1">
                <a:latin typeface="宋体"/>
                <a:cs typeface="宋体"/>
              </a:rPr>
              <a:t>=F={2,4}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35072" y="2983864"/>
            <a:ext cx="257175" cy="262890"/>
          </a:xfrm>
          <a:custGeom>
            <a:avLst/>
            <a:gdLst/>
            <a:ahLst/>
            <a:cxnLst/>
            <a:rect l="l" t="t" r="r" b="b"/>
            <a:pathLst>
              <a:path w="257175" h="262889">
                <a:moveTo>
                  <a:pt x="0" y="131445"/>
                </a:moveTo>
                <a:lnTo>
                  <a:pt x="10100" y="80280"/>
                </a:lnTo>
                <a:lnTo>
                  <a:pt x="37643" y="38499"/>
                </a:lnTo>
                <a:lnTo>
                  <a:pt x="78496" y="10329"/>
                </a:lnTo>
                <a:lnTo>
                  <a:pt x="128524" y="0"/>
                </a:lnTo>
                <a:lnTo>
                  <a:pt x="178551" y="10329"/>
                </a:lnTo>
                <a:lnTo>
                  <a:pt x="219404" y="38499"/>
                </a:lnTo>
                <a:lnTo>
                  <a:pt x="246947" y="80280"/>
                </a:lnTo>
                <a:lnTo>
                  <a:pt x="257048" y="131445"/>
                </a:lnTo>
                <a:lnTo>
                  <a:pt x="246947" y="182609"/>
                </a:lnTo>
                <a:lnTo>
                  <a:pt x="219404" y="224390"/>
                </a:lnTo>
                <a:lnTo>
                  <a:pt x="178551" y="252560"/>
                </a:lnTo>
                <a:lnTo>
                  <a:pt x="128524" y="262890"/>
                </a:lnTo>
                <a:lnTo>
                  <a:pt x="78496" y="252560"/>
                </a:lnTo>
                <a:lnTo>
                  <a:pt x="37643" y="224390"/>
                </a:lnTo>
                <a:lnTo>
                  <a:pt x="10100" y="182609"/>
                </a:lnTo>
                <a:lnTo>
                  <a:pt x="0" y="131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79540" y="295605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57807" y="2629444"/>
            <a:ext cx="257175" cy="261620"/>
          </a:xfrm>
          <a:custGeom>
            <a:avLst/>
            <a:gdLst/>
            <a:ahLst/>
            <a:cxnLst/>
            <a:rect l="l" t="t" r="r" b="b"/>
            <a:pathLst>
              <a:path w="257175" h="261619">
                <a:moveTo>
                  <a:pt x="0" y="130781"/>
                </a:moveTo>
                <a:lnTo>
                  <a:pt x="10100" y="79875"/>
                </a:lnTo>
                <a:lnTo>
                  <a:pt x="37643" y="38304"/>
                </a:lnTo>
                <a:lnTo>
                  <a:pt x="78496" y="10277"/>
                </a:lnTo>
                <a:lnTo>
                  <a:pt x="128524" y="0"/>
                </a:lnTo>
                <a:lnTo>
                  <a:pt x="178551" y="10277"/>
                </a:lnTo>
                <a:lnTo>
                  <a:pt x="219404" y="38304"/>
                </a:lnTo>
                <a:lnTo>
                  <a:pt x="246947" y="79875"/>
                </a:lnTo>
                <a:lnTo>
                  <a:pt x="257048" y="130781"/>
                </a:lnTo>
                <a:lnTo>
                  <a:pt x="246947" y="181686"/>
                </a:lnTo>
                <a:lnTo>
                  <a:pt x="219404" y="223257"/>
                </a:lnTo>
                <a:lnTo>
                  <a:pt x="178551" y="251284"/>
                </a:lnTo>
                <a:lnTo>
                  <a:pt x="128524" y="261562"/>
                </a:lnTo>
                <a:lnTo>
                  <a:pt x="78496" y="251284"/>
                </a:lnTo>
                <a:lnTo>
                  <a:pt x="37643" y="223257"/>
                </a:lnTo>
                <a:lnTo>
                  <a:pt x="10100" y="181686"/>
                </a:lnTo>
                <a:lnTo>
                  <a:pt x="0" y="130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02273" y="25994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75382" y="3317706"/>
            <a:ext cx="257175" cy="261620"/>
          </a:xfrm>
          <a:custGeom>
            <a:avLst/>
            <a:gdLst/>
            <a:ahLst/>
            <a:cxnLst/>
            <a:rect l="l" t="t" r="r" b="b"/>
            <a:pathLst>
              <a:path w="257175" h="261620">
                <a:moveTo>
                  <a:pt x="0" y="130781"/>
                </a:moveTo>
                <a:lnTo>
                  <a:pt x="10100" y="79875"/>
                </a:lnTo>
                <a:lnTo>
                  <a:pt x="37643" y="38304"/>
                </a:lnTo>
                <a:lnTo>
                  <a:pt x="78496" y="10277"/>
                </a:lnTo>
                <a:lnTo>
                  <a:pt x="128524" y="0"/>
                </a:lnTo>
                <a:lnTo>
                  <a:pt x="178551" y="10277"/>
                </a:lnTo>
                <a:lnTo>
                  <a:pt x="219404" y="38304"/>
                </a:lnTo>
                <a:lnTo>
                  <a:pt x="246947" y="79875"/>
                </a:lnTo>
                <a:lnTo>
                  <a:pt x="257048" y="130781"/>
                </a:lnTo>
                <a:lnTo>
                  <a:pt x="246947" y="181686"/>
                </a:lnTo>
                <a:lnTo>
                  <a:pt x="219404" y="223257"/>
                </a:lnTo>
                <a:lnTo>
                  <a:pt x="178551" y="251284"/>
                </a:lnTo>
                <a:lnTo>
                  <a:pt x="128524" y="261562"/>
                </a:lnTo>
                <a:lnTo>
                  <a:pt x="78496" y="251284"/>
                </a:lnTo>
                <a:lnTo>
                  <a:pt x="37643" y="223257"/>
                </a:lnTo>
                <a:lnTo>
                  <a:pt x="10100" y="181686"/>
                </a:lnTo>
                <a:lnTo>
                  <a:pt x="0" y="130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19850" y="328828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35516" y="2591536"/>
            <a:ext cx="295275" cy="299720"/>
          </a:xfrm>
          <a:custGeom>
            <a:avLst/>
            <a:gdLst/>
            <a:ahLst/>
            <a:cxnLst/>
            <a:rect l="l" t="t" r="r" b="b"/>
            <a:pathLst>
              <a:path w="295275" h="299719">
                <a:moveTo>
                  <a:pt x="146573" y="0"/>
                </a:moveTo>
                <a:lnTo>
                  <a:pt x="102683" y="7052"/>
                </a:lnTo>
                <a:lnTo>
                  <a:pt x="65403" y="25280"/>
                </a:lnTo>
                <a:lnTo>
                  <a:pt x="25413" y="65631"/>
                </a:lnTo>
                <a:lnTo>
                  <a:pt x="6334" y="106249"/>
                </a:lnTo>
                <a:lnTo>
                  <a:pt x="0" y="150750"/>
                </a:lnTo>
                <a:lnTo>
                  <a:pt x="850" y="166002"/>
                </a:lnTo>
                <a:lnTo>
                  <a:pt x="11512" y="208024"/>
                </a:lnTo>
                <a:lnTo>
                  <a:pt x="42638" y="255224"/>
                </a:lnTo>
                <a:lnTo>
                  <a:pt x="89136" y="287440"/>
                </a:lnTo>
                <a:lnTo>
                  <a:pt x="133432" y="298936"/>
                </a:lnTo>
                <a:lnTo>
                  <a:pt x="148527" y="299612"/>
                </a:lnTo>
                <a:lnTo>
                  <a:pt x="163615" y="298737"/>
                </a:lnTo>
                <a:lnTo>
                  <a:pt x="205108" y="287834"/>
                </a:lnTo>
                <a:lnTo>
                  <a:pt x="206891" y="286928"/>
                </a:lnTo>
                <a:lnTo>
                  <a:pt x="147876" y="286928"/>
                </a:lnTo>
                <a:lnTo>
                  <a:pt x="134084" y="286254"/>
                </a:lnTo>
                <a:lnTo>
                  <a:pt x="95307" y="276260"/>
                </a:lnTo>
                <a:lnTo>
                  <a:pt x="52277" y="246885"/>
                </a:lnTo>
                <a:lnTo>
                  <a:pt x="23524" y="203700"/>
                </a:lnTo>
                <a:lnTo>
                  <a:pt x="13410" y="164122"/>
                </a:lnTo>
                <a:lnTo>
                  <a:pt x="12717" y="150750"/>
                </a:lnTo>
                <a:lnTo>
                  <a:pt x="12744" y="148861"/>
                </a:lnTo>
                <a:lnTo>
                  <a:pt x="18648" y="109360"/>
                </a:lnTo>
                <a:lnTo>
                  <a:pt x="35564" y="73338"/>
                </a:lnTo>
                <a:lnTo>
                  <a:pt x="71922" y="36233"/>
                </a:lnTo>
                <a:lnTo>
                  <a:pt x="107115" y="18954"/>
                </a:lnTo>
                <a:lnTo>
                  <a:pt x="147224" y="12683"/>
                </a:lnTo>
                <a:lnTo>
                  <a:pt x="206888" y="12683"/>
                </a:lnTo>
                <a:lnTo>
                  <a:pt x="205962" y="12171"/>
                </a:lnTo>
                <a:lnTo>
                  <a:pt x="205110" y="11779"/>
                </a:lnTo>
                <a:lnTo>
                  <a:pt x="190591" y="6475"/>
                </a:lnTo>
                <a:lnTo>
                  <a:pt x="176376" y="2857"/>
                </a:lnTo>
                <a:lnTo>
                  <a:pt x="161668" y="675"/>
                </a:lnTo>
                <a:lnTo>
                  <a:pt x="146573" y="0"/>
                </a:lnTo>
                <a:close/>
              </a:path>
              <a:path w="295275" h="299719">
                <a:moveTo>
                  <a:pt x="206888" y="12683"/>
                </a:moveTo>
                <a:lnTo>
                  <a:pt x="147224" y="12683"/>
                </a:lnTo>
                <a:lnTo>
                  <a:pt x="161016" y="13359"/>
                </a:lnTo>
                <a:lnTo>
                  <a:pt x="174426" y="15407"/>
                </a:lnTo>
                <a:lnTo>
                  <a:pt x="222839" y="36000"/>
                </a:lnTo>
                <a:lnTo>
                  <a:pt x="259312" y="73000"/>
                </a:lnTo>
                <a:lnTo>
                  <a:pt x="276271" y="108766"/>
                </a:lnTo>
                <a:lnTo>
                  <a:pt x="282383" y="148861"/>
                </a:lnTo>
                <a:lnTo>
                  <a:pt x="282356" y="150750"/>
                </a:lnTo>
                <a:lnTo>
                  <a:pt x="276452" y="190252"/>
                </a:lnTo>
                <a:lnTo>
                  <a:pt x="259537" y="226273"/>
                </a:lnTo>
                <a:lnTo>
                  <a:pt x="223178" y="263378"/>
                </a:lnTo>
                <a:lnTo>
                  <a:pt x="187985" y="280658"/>
                </a:lnTo>
                <a:lnTo>
                  <a:pt x="147876" y="286928"/>
                </a:lnTo>
                <a:lnTo>
                  <a:pt x="206891" y="286928"/>
                </a:lnTo>
                <a:lnTo>
                  <a:pt x="251609" y="256091"/>
                </a:lnTo>
                <a:lnTo>
                  <a:pt x="283215" y="208866"/>
                </a:lnTo>
                <a:lnTo>
                  <a:pt x="294438" y="164122"/>
                </a:lnTo>
                <a:lnTo>
                  <a:pt x="295101" y="148861"/>
                </a:lnTo>
                <a:lnTo>
                  <a:pt x="294250" y="133609"/>
                </a:lnTo>
                <a:lnTo>
                  <a:pt x="283589" y="91587"/>
                </a:lnTo>
                <a:lnTo>
                  <a:pt x="252463" y="44389"/>
                </a:lnTo>
                <a:lnTo>
                  <a:pt x="229698" y="25280"/>
                </a:lnTo>
                <a:lnTo>
                  <a:pt x="206888" y="12683"/>
                </a:lnTo>
                <a:close/>
              </a:path>
              <a:path w="295275" h="299719">
                <a:moveTo>
                  <a:pt x="147876" y="25366"/>
                </a:moveTo>
                <a:lnTo>
                  <a:pt x="100181" y="35088"/>
                </a:lnTo>
                <a:lnTo>
                  <a:pt x="61219" y="61802"/>
                </a:lnTo>
                <a:lnTo>
                  <a:pt x="34946" y="101483"/>
                </a:lnTo>
                <a:lnTo>
                  <a:pt x="25401" y="148861"/>
                </a:lnTo>
                <a:lnTo>
                  <a:pt x="25427" y="150750"/>
                </a:lnTo>
                <a:lnTo>
                  <a:pt x="34946" y="198130"/>
                </a:lnTo>
                <a:lnTo>
                  <a:pt x="61219" y="237810"/>
                </a:lnTo>
                <a:lnTo>
                  <a:pt x="100181" y="264523"/>
                </a:lnTo>
                <a:lnTo>
                  <a:pt x="147224" y="274245"/>
                </a:lnTo>
                <a:lnTo>
                  <a:pt x="159741" y="273632"/>
                </a:lnTo>
                <a:lnTo>
                  <a:pt x="171844" y="271787"/>
                </a:lnTo>
                <a:lnTo>
                  <a:pt x="183553" y="268757"/>
                </a:lnTo>
                <a:lnTo>
                  <a:pt x="194919" y="264523"/>
                </a:lnTo>
                <a:lnTo>
                  <a:pt x="200279" y="261562"/>
                </a:lnTo>
                <a:lnTo>
                  <a:pt x="146573" y="261562"/>
                </a:lnTo>
                <a:lnTo>
                  <a:pt x="135387" y="260887"/>
                </a:lnTo>
                <a:lnTo>
                  <a:pt x="86522" y="242470"/>
                </a:lnTo>
                <a:lnTo>
                  <a:pt x="56923" y="212349"/>
                </a:lnTo>
                <a:lnTo>
                  <a:pt x="40106" y="171495"/>
                </a:lnTo>
                <a:lnTo>
                  <a:pt x="38053" y="148861"/>
                </a:lnTo>
                <a:lnTo>
                  <a:pt x="38717" y="137377"/>
                </a:lnTo>
                <a:lnTo>
                  <a:pt x="56923" y="87264"/>
                </a:lnTo>
                <a:lnTo>
                  <a:pt x="86522" y="57141"/>
                </a:lnTo>
                <a:lnTo>
                  <a:pt x="126470" y="40111"/>
                </a:lnTo>
                <a:lnTo>
                  <a:pt x="148527" y="38050"/>
                </a:lnTo>
                <a:lnTo>
                  <a:pt x="200282" y="38050"/>
                </a:lnTo>
                <a:lnTo>
                  <a:pt x="194919" y="35088"/>
                </a:lnTo>
                <a:lnTo>
                  <a:pt x="184162" y="31047"/>
                </a:lnTo>
                <a:lnTo>
                  <a:pt x="172478" y="27956"/>
                </a:lnTo>
                <a:lnTo>
                  <a:pt x="160365" y="26042"/>
                </a:lnTo>
                <a:lnTo>
                  <a:pt x="147876" y="25366"/>
                </a:lnTo>
                <a:close/>
              </a:path>
              <a:path w="295275" h="299719">
                <a:moveTo>
                  <a:pt x="200282" y="38050"/>
                </a:moveTo>
                <a:lnTo>
                  <a:pt x="148527" y="38050"/>
                </a:lnTo>
                <a:lnTo>
                  <a:pt x="159713" y="38724"/>
                </a:lnTo>
                <a:lnTo>
                  <a:pt x="170529" y="40506"/>
                </a:lnTo>
                <a:lnTo>
                  <a:pt x="208578" y="57141"/>
                </a:lnTo>
                <a:lnTo>
                  <a:pt x="238177" y="87264"/>
                </a:lnTo>
                <a:lnTo>
                  <a:pt x="254994" y="128116"/>
                </a:lnTo>
                <a:lnTo>
                  <a:pt x="257048" y="150750"/>
                </a:lnTo>
                <a:lnTo>
                  <a:pt x="256383" y="162233"/>
                </a:lnTo>
                <a:lnTo>
                  <a:pt x="238177" y="212349"/>
                </a:lnTo>
                <a:lnTo>
                  <a:pt x="208578" y="242470"/>
                </a:lnTo>
                <a:lnTo>
                  <a:pt x="168630" y="259500"/>
                </a:lnTo>
                <a:lnTo>
                  <a:pt x="146573" y="261562"/>
                </a:lnTo>
                <a:lnTo>
                  <a:pt x="200279" y="261562"/>
                </a:lnTo>
                <a:lnTo>
                  <a:pt x="233881" y="237810"/>
                </a:lnTo>
                <a:lnTo>
                  <a:pt x="260155" y="198130"/>
                </a:lnTo>
                <a:lnTo>
                  <a:pt x="269699" y="150750"/>
                </a:lnTo>
                <a:lnTo>
                  <a:pt x="269673" y="148861"/>
                </a:lnTo>
                <a:lnTo>
                  <a:pt x="260155" y="101483"/>
                </a:lnTo>
                <a:lnTo>
                  <a:pt x="233881" y="61802"/>
                </a:lnTo>
                <a:lnTo>
                  <a:pt x="215799" y="46620"/>
                </a:lnTo>
                <a:lnTo>
                  <a:pt x="200282" y="38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499009" y="258419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35516" y="3298681"/>
            <a:ext cx="295275" cy="299720"/>
          </a:xfrm>
          <a:custGeom>
            <a:avLst/>
            <a:gdLst/>
            <a:ahLst/>
            <a:cxnLst/>
            <a:rect l="l" t="t" r="r" b="b"/>
            <a:pathLst>
              <a:path w="295275" h="299720">
                <a:moveTo>
                  <a:pt x="146573" y="0"/>
                </a:moveTo>
                <a:lnTo>
                  <a:pt x="102683" y="7052"/>
                </a:lnTo>
                <a:lnTo>
                  <a:pt x="65403" y="25279"/>
                </a:lnTo>
                <a:lnTo>
                  <a:pt x="25413" y="65631"/>
                </a:lnTo>
                <a:lnTo>
                  <a:pt x="6334" y="106248"/>
                </a:lnTo>
                <a:lnTo>
                  <a:pt x="0" y="150749"/>
                </a:lnTo>
                <a:lnTo>
                  <a:pt x="850" y="166002"/>
                </a:lnTo>
                <a:lnTo>
                  <a:pt x="11512" y="208024"/>
                </a:lnTo>
                <a:lnTo>
                  <a:pt x="42637" y="255223"/>
                </a:lnTo>
                <a:lnTo>
                  <a:pt x="89136" y="287439"/>
                </a:lnTo>
                <a:lnTo>
                  <a:pt x="133432" y="298936"/>
                </a:lnTo>
                <a:lnTo>
                  <a:pt x="148527" y="299610"/>
                </a:lnTo>
                <a:lnTo>
                  <a:pt x="163615" y="298735"/>
                </a:lnTo>
                <a:lnTo>
                  <a:pt x="205108" y="287832"/>
                </a:lnTo>
                <a:lnTo>
                  <a:pt x="206889" y="286928"/>
                </a:lnTo>
                <a:lnTo>
                  <a:pt x="147876" y="286928"/>
                </a:lnTo>
                <a:lnTo>
                  <a:pt x="134084" y="286252"/>
                </a:lnTo>
                <a:lnTo>
                  <a:pt x="95307" y="276259"/>
                </a:lnTo>
                <a:lnTo>
                  <a:pt x="52277" y="246884"/>
                </a:lnTo>
                <a:lnTo>
                  <a:pt x="23524" y="203700"/>
                </a:lnTo>
                <a:lnTo>
                  <a:pt x="13410" y="164120"/>
                </a:lnTo>
                <a:lnTo>
                  <a:pt x="12717" y="150749"/>
                </a:lnTo>
                <a:lnTo>
                  <a:pt x="12744" y="148861"/>
                </a:lnTo>
                <a:lnTo>
                  <a:pt x="18648" y="109359"/>
                </a:lnTo>
                <a:lnTo>
                  <a:pt x="35563" y="73338"/>
                </a:lnTo>
                <a:lnTo>
                  <a:pt x="71924" y="36231"/>
                </a:lnTo>
                <a:lnTo>
                  <a:pt x="107115" y="18953"/>
                </a:lnTo>
                <a:lnTo>
                  <a:pt x="147224" y="12682"/>
                </a:lnTo>
                <a:lnTo>
                  <a:pt x="206888" y="12682"/>
                </a:lnTo>
                <a:lnTo>
                  <a:pt x="205962" y="12170"/>
                </a:lnTo>
                <a:lnTo>
                  <a:pt x="205106" y="11777"/>
                </a:lnTo>
                <a:lnTo>
                  <a:pt x="190591" y="6474"/>
                </a:lnTo>
                <a:lnTo>
                  <a:pt x="176376" y="2857"/>
                </a:lnTo>
                <a:lnTo>
                  <a:pt x="161668" y="674"/>
                </a:lnTo>
                <a:lnTo>
                  <a:pt x="146573" y="0"/>
                </a:lnTo>
                <a:close/>
              </a:path>
              <a:path w="295275" h="299720">
                <a:moveTo>
                  <a:pt x="206888" y="12682"/>
                </a:moveTo>
                <a:lnTo>
                  <a:pt x="147224" y="12682"/>
                </a:lnTo>
                <a:lnTo>
                  <a:pt x="161016" y="13357"/>
                </a:lnTo>
                <a:lnTo>
                  <a:pt x="174426" y="15406"/>
                </a:lnTo>
                <a:lnTo>
                  <a:pt x="222839" y="35999"/>
                </a:lnTo>
                <a:lnTo>
                  <a:pt x="259312" y="72999"/>
                </a:lnTo>
                <a:lnTo>
                  <a:pt x="276271" y="108765"/>
                </a:lnTo>
                <a:lnTo>
                  <a:pt x="282383" y="148861"/>
                </a:lnTo>
                <a:lnTo>
                  <a:pt x="282356" y="150749"/>
                </a:lnTo>
                <a:lnTo>
                  <a:pt x="276452" y="190251"/>
                </a:lnTo>
                <a:lnTo>
                  <a:pt x="259537" y="226272"/>
                </a:lnTo>
                <a:lnTo>
                  <a:pt x="223178" y="263377"/>
                </a:lnTo>
                <a:lnTo>
                  <a:pt x="187985" y="280657"/>
                </a:lnTo>
                <a:lnTo>
                  <a:pt x="147876" y="286928"/>
                </a:lnTo>
                <a:lnTo>
                  <a:pt x="206889" y="286928"/>
                </a:lnTo>
                <a:lnTo>
                  <a:pt x="251609" y="256090"/>
                </a:lnTo>
                <a:lnTo>
                  <a:pt x="283215" y="208865"/>
                </a:lnTo>
                <a:lnTo>
                  <a:pt x="294438" y="164120"/>
                </a:lnTo>
                <a:lnTo>
                  <a:pt x="295101" y="148861"/>
                </a:lnTo>
                <a:lnTo>
                  <a:pt x="294250" y="133607"/>
                </a:lnTo>
                <a:lnTo>
                  <a:pt x="283589" y="91587"/>
                </a:lnTo>
                <a:lnTo>
                  <a:pt x="252463" y="44387"/>
                </a:lnTo>
                <a:lnTo>
                  <a:pt x="229698" y="25279"/>
                </a:lnTo>
                <a:lnTo>
                  <a:pt x="206888" y="12682"/>
                </a:lnTo>
                <a:close/>
              </a:path>
              <a:path w="295275" h="299720">
                <a:moveTo>
                  <a:pt x="147876" y="25365"/>
                </a:moveTo>
                <a:lnTo>
                  <a:pt x="100181" y="35087"/>
                </a:lnTo>
                <a:lnTo>
                  <a:pt x="61219" y="61800"/>
                </a:lnTo>
                <a:lnTo>
                  <a:pt x="34946" y="101481"/>
                </a:lnTo>
                <a:lnTo>
                  <a:pt x="25401" y="148861"/>
                </a:lnTo>
                <a:lnTo>
                  <a:pt x="25427" y="150749"/>
                </a:lnTo>
                <a:lnTo>
                  <a:pt x="34946" y="198128"/>
                </a:lnTo>
                <a:lnTo>
                  <a:pt x="61219" y="237810"/>
                </a:lnTo>
                <a:lnTo>
                  <a:pt x="100181" y="264523"/>
                </a:lnTo>
                <a:lnTo>
                  <a:pt x="147224" y="274245"/>
                </a:lnTo>
                <a:lnTo>
                  <a:pt x="159741" y="273632"/>
                </a:lnTo>
                <a:lnTo>
                  <a:pt x="171844" y="271786"/>
                </a:lnTo>
                <a:lnTo>
                  <a:pt x="183553" y="268756"/>
                </a:lnTo>
                <a:lnTo>
                  <a:pt x="194919" y="264523"/>
                </a:lnTo>
                <a:lnTo>
                  <a:pt x="200281" y="261561"/>
                </a:lnTo>
                <a:lnTo>
                  <a:pt x="146573" y="261561"/>
                </a:lnTo>
                <a:lnTo>
                  <a:pt x="135387" y="260885"/>
                </a:lnTo>
                <a:lnTo>
                  <a:pt x="86522" y="242470"/>
                </a:lnTo>
                <a:lnTo>
                  <a:pt x="56923" y="212347"/>
                </a:lnTo>
                <a:lnTo>
                  <a:pt x="40106" y="171495"/>
                </a:lnTo>
                <a:lnTo>
                  <a:pt x="38053" y="148861"/>
                </a:lnTo>
                <a:lnTo>
                  <a:pt x="38717" y="137375"/>
                </a:lnTo>
                <a:lnTo>
                  <a:pt x="56923" y="87262"/>
                </a:lnTo>
                <a:lnTo>
                  <a:pt x="86522" y="57139"/>
                </a:lnTo>
                <a:lnTo>
                  <a:pt x="126470" y="40110"/>
                </a:lnTo>
                <a:lnTo>
                  <a:pt x="148527" y="38049"/>
                </a:lnTo>
                <a:lnTo>
                  <a:pt x="200281" y="38049"/>
                </a:lnTo>
                <a:lnTo>
                  <a:pt x="194919" y="35087"/>
                </a:lnTo>
                <a:lnTo>
                  <a:pt x="184162" y="31047"/>
                </a:lnTo>
                <a:lnTo>
                  <a:pt x="172478" y="27956"/>
                </a:lnTo>
                <a:lnTo>
                  <a:pt x="160365" y="26041"/>
                </a:lnTo>
                <a:lnTo>
                  <a:pt x="147876" y="25365"/>
                </a:lnTo>
                <a:close/>
              </a:path>
              <a:path w="295275" h="299720">
                <a:moveTo>
                  <a:pt x="200281" y="38049"/>
                </a:moveTo>
                <a:lnTo>
                  <a:pt x="148527" y="38049"/>
                </a:lnTo>
                <a:lnTo>
                  <a:pt x="159713" y="38724"/>
                </a:lnTo>
                <a:lnTo>
                  <a:pt x="170529" y="40505"/>
                </a:lnTo>
                <a:lnTo>
                  <a:pt x="208578" y="57139"/>
                </a:lnTo>
                <a:lnTo>
                  <a:pt x="238177" y="87262"/>
                </a:lnTo>
                <a:lnTo>
                  <a:pt x="254994" y="128115"/>
                </a:lnTo>
                <a:lnTo>
                  <a:pt x="257048" y="150749"/>
                </a:lnTo>
                <a:lnTo>
                  <a:pt x="256383" y="162232"/>
                </a:lnTo>
                <a:lnTo>
                  <a:pt x="238177" y="212347"/>
                </a:lnTo>
                <a:lnTo>
                  <a:pt x="208578" y="242470"/>
                </a:lnTo>
                <a:lnTo>
                  <a:pt x="168630" y="259500"/>
                </a:lnTo>
                <a:lnTo>
                  <a:pt x="146573" y="261561"/>
                </a:lnTo>
                <a:lnTo>
                  <a:pt x="200281" y="261561"/>
                </a:lnTo>
                <a:lnTo>
                  <a:pt x="233881" y="237810"/>
                </a:lnTo>
                <a:lnTo>
                  <a:pt x="260155" y="198128"/>
                </a:lnTo>
                <a:lnTo>
                  <a:pt x="269699" y="150749"/>
                </a:lnTo>
                <a:lnTo>
                  <a:pt x="269673" y="148861"/>
                </a:lnTo>
                <a:lnTo>
                  <a:pt x="260155" y="101481"/>
                </a:lnTo>
                <a:lnTo>
                  <a:pt x="233881" y="61800"/>
                </a:lnTo>
                <a:lnTo>
                  <a:pt x="215799" y="46620"/>
                </a:lnTo>
                <a:lnTo>
                  <a:pt x="20028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499009" y="328828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32870" y="2733912"/>
            <a:ext cx="805180" cy="50800"/>
          </a:xfrm>
          <a:custGeom>
            <a:avLst/>
            <a:gdLst/>
            <a:ahLst/>
            <a:cxnLst/>
            <a:rect l="l" t="t" r="r" b="b"/>
            <a:pathLst>
              <a:path w="805179" h="50800">
                <a:moveTo>
                  <a:pt x="728775" y="0"/>
                </a:moveTo>
                <a:lnTo>
                  <a:pt x="728775" y="50800"/>
                </a:lnTo>
                <a:lnTo>
                  <a:pt x="790688" y="30162"/>
                </a:lnTo>
                <a:lnTo>
                  <a:pt x="741475" y="30162"/>
                </a:lnTo>
                <a:lnTo>
                  <a:pt x="741475" y="20637"/>
                </a:lnTo>
                <a:lnTo>
                  <a:pt x="790688" y="20637"/>
                </a:lnTo>
                <a:lnTo>
                  <a:pt x="728775" y="0"/>
                </a:lnTo>
                <a:close/>
              </a:path>
              <a:path w="805179" h="50800">
                <a:moveTo>
                  <a:pt x="728775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728775" y="30162"/>
                </a:lnTo>
                <a:lnTo>
                  <a:pt x="728775" y="20637"/>
                </a:lnTo>
                <a:close/>
              </a:path>
              <a:path w="805179" h="50800">
                <a:moveTo>
                  <a:pt x="790688" y="20637"/>
                </a:moveTo>
                <a:lnTo>
                  <a:pt x="741475" y="20637"/>
                </a:lnTo>
                <a:lnTo>
                  <a:pt x="741475" y="30162"/>
                </a:lnTo>
                <a:lnTo>
                  <a:pt x="790688" y="30162"/>
                </a:lnTo>
                <a:lnTo>
                  <a:pt x="804975" y="25400"/>
                </a:lnTo>
                <a:lnTo>
                  <a:pt x="790688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50445" y="3422173"/>
            <a:ext cx="805180" cy="50800"/>
          </a:xfrm>
          <a:custGeom>
            <a:avLst/>
            <a:gdLst/>
            <a:ahLst/>
            <a:cxnLst/>
            <a:rect l="l" t="t" r="r" b="b"/>
            <a:pathLst>
              <a:path w="805179" h="50800">
                <a:moveTo>
                  <a:pt x="728775" y="0"/>
                </a:moveTo>
                <a:lnTo>
                  <a:pt x="728775" y="50800"/>
                </a:lnTo>
                <a:lnTo>
                  <a:pt x="790684" y="30162"/>
                </a:lnTo>
                <a:lnTo>
                  <a:pt x="741476" y="30162"/>
                </a:lnTo>
                <a:lnTo>
                  <a:pt x="741476" y="20637"/>
                </a:lnTo>
                <a:lnTo>
                  <a:pt x="790691" y="20637"/>
                </a:lnTo>
                <a:lnTo>
                  <a:pt x="728775" y="0"/>
                </a:lnTo>
                <a:close/>
              </a:path>
              <a:path w="805179" h="50800">
                <a:moveTo>
                  <a:pt x="728775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728775" y="30162"/>
                </a:lnTo>
                <a:lnTo>
                  <a:pt x="728775" y="20637"/>
                </a:lnTo>
                <a:close/>
              </a:path>
              <a:path w="805179" h="50800">
                <a:moveTo>
                  <a:pt x="790691" y="20637"/>
                </a:moveTo>
                <a:lnTo>
                  <a:pt x="741476" y="20637"/>
                </a:lnTo>
                <a:lnTo>
                  <a:pt x="741476" y="30162"/>
                </a:lnTo>
                <a:lnTo>
                  <a:pt x="790684" y="30162"/>
                </a:lnTo>
                <a:lnTo>
                  <a:pt x="804975" y="25398"/>
                </a:lnTo>
                <a:lnTo>
                  <a:pt x="79069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21940" y="3558491"/>
            <a:ext cx="266700" cy="257175"/>
          </a:xfrm>
          <a:custGeom>
            <a:avLst/>
            <a:gdLst/>
            <a:ahLst/>
            <a:cxnLst/>
            <a:rect l="l" t="t" r="r" b="b"/>
            <a:pathLst>
              <a:path w="266700" h="257175">
                <a:moveTo>
                  <a:pt x="16210" y="61745"/>
                </a:moveTo>
                <a:lnTo>
                  <a:pt x="1682" y="103869"/>
                </a:lnTo>
                <a:lnTo>
                  <a:pt x="538" y="121953"/>
                </a:lnTo>
                <a:lnTo>
                  <a:pt x="1243" y="135696"/>
                </a:lnTo>
                <a:lnTo>
                  <a:pt x="11062" y="174556"/>
                </a:lnTo>
                <a:lnTo>
                  <a:pt x="39361" y="217317"/>
                </a:lnTo>
                <a:lnTo>
                  <a:pt x="81348" y="246273"/>
                </a:lnTo>
                <a:lnTo>
                  <a:pt x="120232" y="256462"/>
                </a:lnTo>
                <a:lnTo>
                  <a:pt x="133838" y="257136"/>
                </a:lnTo>
                <a:lnTo>
                  <a:pt x="147445" y="256411"/>
                </a:lnTo>
                <a:lnTo>
                  <a:pt x="160660" y="254331"/>
                </a:lnTo>
                <a:lnTo>
                  <a:pt x="173414" y="250964"/>
                </a:lnTo>
                <a:lnTo>
                  <a:pt x="182369" y="247624"/>
                </a:lnTo>
                <a:lnTo>
                  <a:pt x="133350" y="247624"/>
                </a:lnTo>
                <a:lnTo>
                  <a:pt x="120721" y="246950"/>
                </a:lnTo>
                <a:lnTo>
                  <a:pt x="108469" y="245018"/>
                </a:lnTo>
                <a:lnTo>
                  <a:pt x="96649" y="241895"/>
                </a:lnTo>
                <a:lnTo>
                  <a:pt x="86103" y="237938"/>
                </a:lnTo>
                <a:lnTo>
                  <a:pt x="85958" y="237938"/>
                </a:lnTo>
                <a:lnTo>
                  <a:pt x="85318" y="237643"/>
                </a:lnTo>
                <a:lnTo>
                  <a:pt x="65107" y="226405"/>
                </a:lnTo>
                <a:lnTo>
                  <a:pt x="64924" y="226405"/>
                </a:lnTo>
                <a:lnTo>
                  <a:pt x="64164" y="225883"/>
                </a:lnTo>
                <a:lnTo>
                  <a:pt x="64304" y="225883"/>
                </a:lnTo>
                <a:lnTo>
                  <a:pt x="46706" y="211086"/>
                </a:lnTo>
                <a:lnTo>
                  <a:pt x="46572" y="211086"/>
                </a:lnTo>
                <a:lnTo>
                  <a:pt x="45935" y="210439"/>
                </a:lnTo>
                <a:lnTo>
                  <a:pt x="31519" y="192493"/>
                </a:lnTo>
                <a:lnTo>
                  <a:pt x="30905" y="191735"/>
                </a:lnTo>
                <a:lnTo>
                  <a:pt x="19912" y="170911"/>
                </a:lnTo>
                <a:lnTo>
                  <a:pt x="19577" y="170282"/>
                </a:lnTo>
                <a:lnTo>
                  <a:pt x="15540" y="158897"/>
                </a:lnTo>
                <a:lnTo>
                  <a:pt x="12515" y="146810"/>
                </a:lnTo>
                <a:lnTo>
                  <a:pt x="10662" y="134285"/>
                </a:lnTo>
                <a:lnTo>
                  <a:pt x="10053" y="121291"/>
                </a:lnTo>
                <a:lnTo>
                  <a:pt x="11187" y="104493"/>
                </a:lnTo>
                <a:lnTo>
                  <a:pt x="14466" y="88201"/>
                </a:lnTo>
                <a:lnTo>
                  <a:pt x="19330" y="73911"/>
                </a:lnTo>
                <a:lnTo>
                  <a:pt x="19098" y="73911"/>
                </a:lnTo>
                <a:lnTo>
                  <a:pt x="19770" y="72618"/>
                </a:lnTo>
                <a:lnTo>
                  <a:pt x="20046" y="72618"/>
                </a:lnTo>
                <a:lnTo>
                  <a:pt x="23268" y="68227"/>
                </a:lnTo>
                <a:lnTo>
                  <a:pt x="16210" y="61745"/>
                </a:lnTo>
                <a:close/>
              </a:path>
              <a:path w="266700" h="257175">
                <a:moveTo>
                  <a:pt x="181540" y="237768"/>
                </a:moveTo>
                <a:lnTo>
                  <a:pt x="170086" y="242040"/>
                </a:lnTo>
                <a:lnTo>
                  <a:pt x="158245" y="245117"/>
                </a:lnTo>
                <a:lnTo>
                  <a:pt x="145981" y="246999"/>
                </a:lnTo>
                <a:lnTo>
                  <a:pt x="133350" y="247624"/>
                </a:lnTo>
                <a:lnTo>
                  <a:pt x="182369" y="247624"/>
                </a:lnTo>
                <a:lnTo>
                  <a:pt x="185202" y="246567"/>
                </a:lnTo>
                <a:lnTo>
                  <a:pt x="185637" y="246387"/>
                </a:lnTo>
                <a:lnTo>
                  <a:pt x="200911" y="237938"/>
                </a:lnTo>
                <a:lnTo>
                  <a:pt x="181232" y="237938"/>
                </a:lnTo>
                <a:lnTo>
                  <a:pt x="181540" y="237768"/>
                </a:lnTo>
                <a:close/>
              </a:path>
              <a:path w="266700" h="257175">
                <a:moveTo>
                  <a:pt x="85318" y="237643"/>
                </a:moveTo>
                <a:lnTo>
                  <a:pt x="85958" y="237938"/>
                </a:lnTo>
                <a:lnTo>
                  <a:pt x="85650" y="237768"/>
                </a:lnTo>
                <a:lnTo>
                  <a:pt x="85318" y="237643"/>
                </a:lnTo>
                <a:close/>
              </a:path>
              <a:path w="266700" h="257175">
                <a:moveTo>
                  <a:pt x="85652" y="237768"/>
                </a:moveTo>
                <a:lnTo>
                  <a:pt x="85958" y="237938"/>
                </a:lnTo>
                <a:lnTo>
                  <a:pt x="86103" y="237938"/>
                </a:lnTo>
                <a:lnTo>
                  <a:pt x="85652" y="237768"/>
                </a:lnTo>
                <a:close/>
              </a:path>
              <a:path w="266700" h="257175">
                <a:moveTo>
                  <a:pt x="181874" y="237643"/>
                </a:moveTo>
                <a:lnTo>
                  <a:pt x="181538" y="237768"/>
                </a:lnTo>
                <a:lnTo>
                  <a:pt x="181232" y="237938"/>
                </a:lnTo>
                <a:lnTo>
                  <a:pt x="181874" y="237643"/>
                </a:lnTo>
                <a:close/>
              </a:path>
              <a:path w="266700" h="257175">
                <a:moveTo>
                  <a:pt x="201443" y="237643"/>
                </a:moveTo>
                <a:lnTo>
                  <a:pt x="181874" y="237643"/>
                </a:lnTo>
                <a:lnTo>
                  <a:pt x="181232" y="237938"/>
                </a:lnTo>
                <a:lnTo>
                  <a:pt x="200911" y="237938"/>
                </a:lnTo>
                <a:lnTo>
                  <a:pt x="201443" y="237643"/>
                </a:lnTo>
                <a:close/>
              </a:path>
              <a:path w="266700" h="257175">
                <a:moveTo>
                  <a:pt x="85425" y="237643"/>
                </a:moveTo>
                <a:lnTo>
                  <a:pt x="85652" y="237768"/>
                </a:lnTo>
                <a:lnTo>
                  <a:pt x="85425" y="237643"/>
                </a:lnTo>
                <a:close/>
              </a:path>
              <a:path w="266700" h="257175">
                <a:moveTo>
                  <a:pt x="202621" y="226107"/>
                </a:moveTo>
                <a:lnTo>
                  <a:pt x="181540" y="237768"/>
                </a:lnTo>
                <a:lnTo>
                  <a:pt x="181874" y="237643"/>
                </a:lnTo>
                <a:lnTo>
                  <a:pt x="201443" y="237643"/>
                </a:lnTo>
                <a:lnTo>
                  <a:pt x="207906" y="234068"/>
                </a:lnTo>
                <a:lnTo>
                  <a:pt x="208161" y="233893"/>
                </a:lnTo>
                <a:lnTo>
                  <a:pt x="217066" y="226405"/>
                </a:lnTo>
                <a:lnTo>
                  <a:pt x="202267" y="226405"/>
                </a:lnTo>
                <a:lnTo>
                  <a:pt x="202621" y="226107"/>
                </a:lnTo>
                <a:close/>
              </a:path>
              <a:path w="266700" h="257175">
                <a:moveTo>
                  <a:pt x="64164" y="225883"/>
                </a:moveTo>
                <a:lnTo>
                  <a:pt x="64924" y="226405"/>
                </a:lnTo>
                <a:lnTo>
                  <a:pt x="64569" y="226107"/>
                </a:lnTo>
                <a:lnTo>
                  <a:pt x="64164" y="225883"/>
                </a:lnTo>
                <a:close/>
              </a:path>
              <a:path w="266700" h="257175">
                <a:moveTo>
                  <a:pt x="64573" y="226109"/>
                </a:moveTo>
                <a:lnTo>
                  <a:pt x="64924" y="226405"/>
                </a:lnTo>
                <a:lnTo>
                  <a:pt x="65107" y="226405"/>
                </a:lnTo>
                <a:lnTo>
                  <a:pt x="64573" y="226109"/>
                </a:lnTo>
                <a:close/>
              </a:path>
              <a:path w="266700" h="257175">
                <a:moveTo>
                  <a:pt x="203027" y="225883"/>
                </a:moveTo>
                <a:lnTo>
                  <a:pt x="202619" y="226109"/>
                </a:lnTo>
                <a:lnTo>
                  <a:pt x="202267" y="226405"/>
                </a:lnTo>
                <a:lnTo>
                  <a:pt x="203027" y="225883"/>
                </a:lnTo>
                <a:close/>
              </a:path>
              <a:path w="266700" h="257175">
                <a:moveTo>
                  <a:pt x="217687" y="225883"/>
                </a:moveTo>
                <a:lnTo>
                  <a:pt x="203027" y="225883"/>
                </a:lnTo>
                <a:lnTo>
                  <a:pt x="202267" y="226405"/>
                </a:lnTo>
                <a:lnTo>
                  <a:pt x="217066" y="226405"/>
                </a:lnTo>
                <a:lnTo>
                  <a:pt x="217687" y="225883"/>
                </a:lnTo>
                <a:close/>
              </a:path>
              <a:path w="266700" h="257175">
                <a:moveTo>
                  <a:pt x="64304" y="225883"/>
                </a:moveTo>
                <a:lnTo>
                  <a:pt x="64164" y="225883"/>
                </a:lnTo>
                <a:lnTo>
                  <a:pt x="64573" y="226109"/>
                </a:lnTo>
                <a:lnTo>
                  <a:pt x="64304" y="225883"/>
                </a:lnTo>
                <a:close/>
              </a:path>
              <a:path w="266700" h="257175">
                <a:moveTo>
                  <a:pt x="220908" y="210731"/>
                </a:moveTo>
                <a:lnTo>
                  <a:pt x="202621" y="226107"/>
                </a:lnTo>
                <a:lnTo>
                  <a:pt x="203027" y="225883"/>
                </a:lnTo>
                <a:lnTo>
                  <a:pt x="217687" y="225883"/>
                </a:lnTo>
                <a:lnTo>
                  <a:pt x="227618" y="217533"/>
                </a:lnTo>
                <a:lnTo>
                  <a:pt x="227832" y="217316"/>
                </a:lnTo>
                <a:lnTo>
                  <a:pt x="232874" y="211087"/>
                </a:lnTo>
                <a:lnTo>
                  <a:pt x="220619" y="211087"/>
                </a:lnTo>
                <a:lnTo>
                  <a:pt x="220908" y="210731"/>
                </a:lnTo>
                <a:close/>
              </a:path>
              <a:path w="266700" h="257175">
                <a:moveTo>
                  <a:pt x="221255" y="210439"/>
                </a:moveTo>
                <a:lnTo>
                  <a:pt x="220906" y="210733"/>
                </a:lnTo>
                <a:lnTo>
                  <a:pt x="220619" y="211087"/>
                </a:lnTo>
                <a:lnTo>
                  <a:pt x="221255" y="210439"/>
                </a:lnTo>
                <a:close/>
              </a:path>
              <a:path w="266700" h="257175">
                <a:moveTo>
                  <a:pt x="233399" y="210439"/>
                </a:moveTo>
                <a:lnTo>
                  <a:pt x="221255" y="210439"/>
                </a:lnTo>
                <a:lnTo>
                  <a:pt x="220619" y="211087"/>
                </a:lnTo>
                <a:lnTo>
                  <a:pt x="232875" y="211086"/>
                </a:lnTo>
                <a:lnTo>
                  <a:pt x="233399" y="210439"/>
                </a:lnTo>
                <a:close/>
              </a:path>
              <a:path w="266700" h="257175">
                <a:moveTo>
                  <a:pt x="45935" y="210439"/>
                </a:moveTo>
                <a:lnTo>
                  <a:pt x="46572" y="211086"/>
                </a:lnTo>
                <a:lnTo>
                  <a:pt x="46283" y="210731"/>
                </a:lnTo>
                <a:lnTo>
                  <a:pt x="45935" y="210439"/>
                </a:lnTo>
                <a:close/>
              </a:path>
              <a:path w="266700" h="257175">
                <a:moveTo>
                  <a:pt x="46286" y="210733"/>
                </a:moveTo>
                <a:lnTo>
                  <a:pt x="46572" y="211086"/>
                </a:lnTo>
                <a:lnTo>
                  <a:pt x="46706" y="211086"/>
                </a:lnTo>
                <a:lnTo>
                  <a:pt x="46286" y="210733"/>
                </a:lnTo>
                <a:close/>
              </a:path>
              <a:path w="266700" h="257175">
                <a:moveTo>
                  <a:pt x="46047" y="210439"/>
                </a:moveTo>
                <a:lnTo>
                  <a:pt x="46286" y="210733"/>
                </a:lnTo>
                <a:lnTo>
                  <a:pt x="46047" y="210439"/>
                </a:lnTo>
                <a:close/>
              </a:path>
              <a:path w="266700" h="257175">
                <a:moveTo>
                  <a:pt x="246979" y="191735"/>
                </a:moveTo>
                <a:lnTo>
                  <a:pt x="236286" y="191735"/>
                </a:lnTo>
                <a:lnTo>
                  <a:pt x="235784" y="192493"/>
                </a:lnTo>
                <a:lnTo>
                  <a:pt x="220908" y="210731"/>
                </a:lnTo>
                <a:lnTo>
                  <a:pt x="221255" y="210439"/>
                </a:lnTo>
                <a:lnTo>
                  <a:pt x="233399" y="210439"/>
                </a:lnTo>
                <a:lnTo>
                  <a:pt x="243880" y="197492"/>
                </a:lnTo>
                <a:lnTo>
                  <a:pt x="244048" y="197238"/>
                </a:lnTo>
                <a:lnTo>
                  <a:pt x="246979" y="191735"/>
                </a:lnTo>
                <a:close/>
              </a:path>
              <a:path w="266700" h="257175">
                <a:moveTo>
                  <a:pt x="30905" y="191735"/>
                </a:moveTo>
                <a:lnTo>
                  <a:pt x="31407" y="192493"/>
                </a:lnTo>
                <a:lnTo>
                  <a:pt x="31191" y="192088"/>
                </a:lnTo>
                <a:lnTo>
                  <a:pt x="30905" y="191735"/>
                </a:lnTo>
                <a:close/>
              </a:path>
              <a:path w="266700" h="257175">
                <a:moveTo>
                  <a:pt x="31191" y="192088"/>
                </a:moveTo>
                <a:lnTo>
                  <a:pt x="31407" y="192493"/>
                </a:lnTo>
                <a:lnTo>
                  <a:pt x="31191" y="192088"/>
                </a:lnTo>
                <a:close/>
              </a:path>
              <a:path w="266700" h="257175">
                <a:moveTo>
                  <a:pt x="236000" y="192089"/>
                </a:moveTo>
                <a:lnTo>
                  <a:pt x="235672" y="192493"/>
                </a:lnTo>
                <a:lnTo>
                  <a:pt x="236000" y="192089"/>
                </a:lnTo>
                <a:close/>
              </a:path>
              <a:path w="266700" h="257175">
                <a:moveTo>
                  <a:pt x="236286" y="191735"/>
                </a:moveTo>
                <a:lnTo>
                  <a:pt x="236000" y="192089"/>
                </a:lnTo>
                <a:lnTo>
                  <a:pt x="235784" y="192493"/>
                </a:lnTo>
                <a:lnTo>
                  <a:pt x="236286" y="191735"/>
                </a:lnTo>
                <a:close/>
              </a:path>
              <a:path w="266700" h="257175">
                <a:moveTo>
                  <a:pt x="257672" y="170282"/>
                </a:moveTo>
                <a:lnTo>
                  <a:pt x="247613" y="170282"/>
                </a:lnTo>
                <a:lnTo>
                  <a:pt x="247333" y="170911"/>
                </a:lnTo>
                <a:lnTo>
                  <a:pt x="236000" y="192089"/>
                </a:lnTo>
                <a:lnTo>
                  <a:pt x="236286" y="191735"/>
                </a:lnTo>
                <a:lnTo>
                  <a:pt x="246979" y="191735"/>
                </a:lnTo>
                <a:lnTo>
                  <a:pt x="256221" y="174346"/>
                </a:lnTo>
                <a:lnTo>
                  <a:pt x="257672" y="170282"/>
                </a:lnTo>
                <a:close/>
              </a:path>
              <a:path w="266700" h="257175">
                <a:moveTo>
                  <a:pt x="31003" y="191735"/>
                </a:moveTo>
                <a:lnTo>
                  <a:pt x="31191" y="192088"/>
                </a:lnTo>
                <a:lnTo>
                  <a:pt x="31003" y="191735"/>
                </a:lnTo>
                <a:close/>
              </a:path>
              <a:path w="266700" h="257175">
                <a:moveTo>
                  <a:pt x="19577" y="170281"/>
                </a:moveTo>
                <a:lnTo>
                  <a:pt x="19856" y="170911"/>
                </a:lnTo>
                <a:lnTo>
                  <a:pt x="19740" y="170588"/>
                </a:lnTo>
                <a:lnTo>
                  <a:pt x="19577" y="170281"/>
                </a:lnTo>
                <a:close/>
              </a:path>
              <a:path w="266700" h="257175">
                <a:moveTo>
                  <a:pt x="19740" y="170588"/>
                </a:moveTo>
                <a:lnTo>
                  <a:pt x="19856" y="170911"/>
                </a:lnTo>
                <a:lnTo>
                  <a:pt x="19740" y="170588"/>
                </a:lnTo>
                <a:close/>
              </a:path>
              <a:path w="266700" h="257175">
                <a:moveTo>
                  <a:pt x="247450" y="170588"/>
                </a:moveTo>
                <a:lnTo>
                  <a:pt x="247278" y="170911"/>
                </a:lnTo>
                <a:lnTo>
                  <a:pt x="247450" y="170588"/>
                </a:lnTo>
                <a:close/>
              </a:path>
              <a:path w="266700" h="257175">
                <a:moveTo>
                  <a:pt x="247613" y="170282"/>
                </a:moveTo>
                <a:lnTo>
                  <a:pt x="247450" y="170588"/>
                </a:lnTo>
                <a:lnTo>
                  <a:pt x="247333" y="170911"/>
                </a:lnTo>
                <a:lnTo>
                  <a:pt x="247613" y="170282"/>
                </a:lnTo>
                <a:close/>
              </a:path>
              <a:path w="266700" h="257175">
                <a:moveTo>
                  <a:pt x="217866" y="17111"/>
                </a:moveTo>
                <a:lnTo>
                  <a:pt x="202620" y="17111"/>
                </a:lnTo>
                <a:lnTo>
                  <a:pt x="203177" y="17495"/>
                </a:lnTo>
                <a:lnTo>
                  <a:pt x="238523" y="55093"/>
                </a:lnTo>
                <a:lnTo>
                  <a:pt x="255902" y="103869"/>
                </a:lnTo>
                <a:lnTo>
                  <a:pt x="257147" y="121953"/>
                </a:lnTo>
                <a:lnTo>
                  <a:pt x="256503" y="134285"/>
                </a:lnTo>
                <a:lnTo>
                  <a:pt x="256407" y="135227"/>
                </a:lnTo>
                <a:lnTo>
                  <a:pt x="254581" y="147270"/>
                </a:lnTo>
                <a:lnTo>
                  <a:pt x="251513" y="159341"/>
                </a:lnTo>
                <a:lnTo>
                  <a:pt x="247450" y="170588"/>
                </a:lnTo>
                <a:lnTo>
                  <a:pt x="247613" y="170282"/>
                </a:lnTo>
                <a:lnTo>
                  <a:pt x="265923" y="135696"/>
                </a:lnTo>
                <a:lnTo>
                  <a:pt x="266649" y="121291"/>
                </a:lnTo>
                <a:lnTo>
                  <a:pt x="265271" y="102134"/>
                </a:lnTo>
                <a:lnTo>
                  <a:pt x="246284" y="49571"/>
                </a:lnTo>
                <a:lnTo>
                  <a:pt x="222676" y="20961"/>
                </a:lnTo>
                <a:lnTo>
                  <a:pt x="217866" y="17111"/>
                </a:lnTo>
                <a:close/>
              </a:path>
              <a:path w="266700" h="257175">
                <a:moveTo>
                  <a:pt x="19630" y="170281"/>
                </a:moveTo>
                <a:lnTo>
                  <a:pt x="19740" y="170588"/>
                </a:lnTo>
                <a:lnTo>
                  <a:pt x="19630" y="170281"/>
                </a:lnTo>
                <a:close/>
              </a:path>
              <a:path w="266700" h="257175">
                <a:moveTo>
                  <a:pt x="50562" y="51866"/>
                </a:moveTo>
                <a:lnTo>
                  <a:pt x="23458" y="51866"/>
                </a:lnTo>
                <a:lnTo>
                  <a:pt x="31137" y="57501"/>
                </a:lnTo>
                <a:lnTo>
                  <a:pt x="23268" y="68227"/>
                </a:lnTo>
                <a:lnTo>
                  <a:pt x="37414" y="81219"/>
                </a:lnTo>
                <a:lnTo>
                  <a:pt x="50562" y="51866"/>
                </a:lnTo>
                <a:close/>
              </a:path>
              <a:path w="266700" h="257175">
                <a:moveTo>
                  <a:pt x="19770" y="72618"/>
                </a:moveTo>
                <a:lnTo>
                  <a:pt x="19098" y="73911"/>
                </a:lnTo>
                <a:lnTo>
                  <a:pt x="19530" y="73322"/>
                </a:lnTo>
                <a:lnTo>
                  <a:pt x="19770" y="72618"/>
                </a:lnTo>
                <a:close/>
              </a:path>
              <a:path w="266700" h="257175">
                <a:moveTo>
                  <a:pt x="19530" y="73322"/>
                </a:moveTo>
                <a:lnTo>
                  <a:pt x="19098" y="73911"/>
                </a:lnTo>
                <a:lnTo>
                  <a:pt x="19330" y="73911"/>
                </a:lnTo>
                <a:lnTo>
                  <a:pt x="19530" y="73322"/>
                </a:lnTo>
                <a:close/>
              </a:path>
              <a:path w="266700" h="257175">
                <a:moveTo>
                  <a:pt x="20046" y="72618"/>
                </a:moveTo>
                <a:lnTo>
                  <a:pt x="19770" y="72618"/>
                </a:lnTo>
                <a:lnTo>
                  <a:pt x="19530" y="73322"/>
                </a:lnTo>
                <a:lnTo>
                  <a:pt x="20046" y="72618"/>
                </a:lnTo>
                <a:close/>
              </a:path>
              <a:path w="266700" h="257175">
                <a:moveTo>
                  <a:pt x="23458" y="51866"/>
                </a:moveTo>
                <a:lnTo>
                  <a:pt x="16210" y="61745"/>
                </a:lnTo>
                <a:lnTo>
                  <a:pt x="23268" y="68227"/>
                </a:lnTo>
                <a:lnTo>
                  <a:pt x="31137" y="57501"/>
                </a:lnTo>
                <a:lnTo>
                  <a:pt x="23458" y="51866"/>
                </a:lnTo>
                <a:close/>
              </a:path>
              <a:path w="266700" h="257175">
                <a:moveTo>
                  <a:pt x="70250" y="7915"/>
                </a:moveTo>
                <a:lnTo>
                  <a:pt x="0" y="46856"/>
                </a:lnTo>
                <a:lnTo>
                  <a:pt x="16210" y="61745"/>
                </a:lnTo>
                <a:lnTo>
                  <a:pt x="23458" y="51866"/>
                </a:lnTo>
                <a:lnTo>
                  <a:pt x="50562" y="51866"/>
                </a:lnTo>
                <a:lnTo>
                  <a:pt x="70250" y="7915"/>
                </a:lnTo>
                <a:close/>
              </a:path>
              <a:path w="266700" h="257175">
                <a:moveTo>
                  <a:pt x="202884" y="17322"/>
                </a:moveTo>
                <a:lnTo>
                  <a:pt x="203100" y="17495"/>
                </a:lnTo>
                <a:lnTo>
                  <a:pt x="202884" y="17322"/>
                </a:lnTo>
                <a:close/>
              </a:path>
              <a:path w="266700" h="257175">
                <a:moveTo>
                  <a:pt x="202620" y="17111"/>
                </a:moveTo>
                <a:lnTo>
                  <a:pt x="202884" y="17322"/>
                </a:lnTo>
                <a:lnTo>
                  <a:pt x="203177" y="17495"/>
                </a:lnTo>
                <a:lnTo>
                  <a:pt x="202620" y="17111"/>
                </a:lnTo>
                <a:close/>
              </a:path>
              <a:path w="266700" h="257175">
                <a:moveTo>
                  <a:pt x="192260" y="0"/>
                </a:moveTo>
                <a:lnTo>
                  <a:pt x="187421" y="8204"/>
                </a:lnTo>
                <a:lnTo>
                  <a:pt x="202884" y="17322"/>
                </a:lnTo>
                <a:lnTo>
                  <a:pt x="202620" y="17111"/>
                </a:lnTo>
                <a:lnTo>
                  <a:pt x="217866" y="17111"/>
                </a:lnTo>
                <a:lnTo>
                  <a:pt x="208572" y="9674"/>
                </a:lnTo>
                <a:lnTo>
                  <a:pt x="208208" y="9405"/>
                </a:lnTo>
                <a:lnTo>
                  <a:pt x="192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71508" y="2362048"/>
            <a:ext cx="283845" cy="289560"/>
          </a:xfrm>
          <a:custGeom>
            <a:avLst/>
            <a:gdLst/>
            <a:ahLst/>
            <a:cxnLst/>
            <a:rect l="l" t="t" r="r" b="b"/>
            <a:pathLst>
              <a:path w="283845" h="289560">
                <a:moveTo>
                  <a:pt x="31430" y="244568"/>
                </a:moveTo>
                <a:lnTo>
                  <a:pt x="17747" y="261580"/>
                </a:lnTo>
                <a:lnTo>
                  <a:pt x="93044" y="289546"/>
                </a:lnTo>
                <a:lnTo>
                  <a:pt x="69634" y="253157"/>
                </a:lnTo>
                <a:lnTo>
                  <a:pt x="40239" y="253157"/>
                </a:lnTo>
                <a:lnTo>
                  <a:pt x="31430" y="244568"/>
                </a:lnTo>
                <a:close/>
              </a:path>
              <a:path w="283845" h="289560">
                <a:moveTo>
                  <a:pt x="230965" y="269784"/>
                </a:moveTo>
                <a:lnTo>
                  <a:pt x="216265" y="269784"/>
                </a:lnTo>
                <a:lnTo>
                  <a:pt x="215707" y="270189"/>
                </a:lnTo>
                <a:lnTo>
                  <a:pt x="199430" y="280245"/>
                </a:lnTo>
                <a:lnTo>
                  <a:pt x="204456" y="288336"/>
                </a:lnTo>
                <a:lnTo>
                  <a:pt x="221487" y="277754"/>
                </a:lnTo>
                <a:lnTo>
                  <a:pt x="221848" y="277472"/>
                </a:lnTo>
                <a:lnTo>
                  <a:pt x="230965" y="269784"/>
                </a:lnTo>
                <a:close/>
              </a:path>
              <a:path w="283845" h="289560">
                <a:moveTo>
                  <a:pt x="215972" y="269966"/>
                </a:moveTo>
                <a:lnTo>
                  <a:pt x="215613" y="270189"/>
                </a:lnTo>
                <a:lnTo>
                  <a:pt x="215972" y="269966"/>
                </a:lnTo>
                <a:close/>
              </a:path>
              <a:path w="283845" h="289560">
                <a:moveTo>
                  <a:pt x="216265" y="269784"/>
                </a:moveTo>
                <a:lnTo>
                  <a:pt x="215972" y="269966"/>
                </a:lnTo>
                <a:lnTo>
                  <a:pt x="215707" y="270189"/>
                </a:lnTo>
                <a:lnTo>
                  <a:pt x="216265" y="269784"/>
                </a:lnTo>
                <a:close/>
              </a:path>
              <a:path w="283845" h="289560">
                <a:moveTo>
                  <a:pt x="247004" y="50774"/>
                </a:moveTo>
                <a:lnTo>
                  <a:pt x="235009" y="50774"/>
                </a:lnTo>
                <a:lnTo>
                  <a:pt x="235626" y="51437"/>
                </a:lnTo>
                <a:lnTo>
                  <a:pt x="258045" y="83748"/>
                </a:lnTo>
                <a:lnTo>
                  <a:pt x="271436" y="122975"/>
                </a:lnTo>
                <a:lnTo>
                  <a:pt x="274184" y="151662"/>
                </a:lnTo>
                <a:lnTo>
                  <a:pt x="272891" y="171874"/>
                </a:lnTo>
                <a:lnTo>
                  <a:pt x="262731" y="209953"/>
                </a:lnTo>
                <a:lnTo>
                  <a:pt x="243459" y="243246"/>
                </a:lnTo>
                <a:lnTo>
                  <a:pt x="215972" y="269966"/>
                </a:lnTo>
                <a:lnTo>
                  <a:pt x="216265" y="269784"/>
                </a:lnTo>
                <a:lnTo>
                  <a:pt x="230965" y="269784"/>
                </a:lnTo>
                <a:lnTo>
                  <a:pt x="236919" y="264764"/>
                </a:lnTo>
                <a:lnTo>
                  <a:pt x="262080" y="232601"/>
                </a:lnTo>
                <a:lnTo>
                  <a:pt x="278039" y="194463"/>
                </a:lnTo>
                <a:lnTo>
                  <a:pt x="283689" y="152289"/>
                </a:lnTo>
                <a:lnTo>
                  <a:pt x="283026" y="137593"/>
                </a:lnTo>
                <a:lnTo>
                  <a:pt x="272672" y="93132"/>
                </a:lnTo>
                <a:lnTo>
                  <a:pt x="259669" y="67316"/>
                </a:lnTo>
                <a:lnTo>
                  <a:pt x="247004" y="50774"/>
                </a:lnTo>
                <a:close/>
              </a:path>
              <a:path w="283845" h="289560">
                <a:moveTo>
                  <a:pt x="37427" y="237113"/>
                </a:moveTo>
                <a:lnTo>
                  <a:pt x="31430" y="244568"/>
                </a:lnTo>
                <a:lnTo>
                  <a:pt x="40239" y="253157"/>
                </a:lnTo>
                <a:lnTo>
                  <a:pt x="46887" y="246338"/>
                </a:lnTo>
                <a:lnTo>
                  <a:pt x="37427" y="237113"/>
                </a:lnTo>
                <a:close/>
              </a:path>
              <a:path w="283845" h="289560">
                <a:moveTo>
                  <a:pt x="49586" y="221996"/>
                </a:moveTo>
                <a:lnTo>
                  <a:pt x="37427" y="237113"/>
                </a:lnTo>
                <a:lnTo>
                  <a:pt x="46887" y="246338"/>
                </a:lnTo>
                <a:lnTo>
                  <a:pt x="40239" y="253157"/>
                </a:lnTo>
                <a:lnTo>
                  <a:pt x="69634" y="253157"/>
                </a:lnTo>
                <a:lnTo>
                  <a:pt x="49586" y="221996"/>
                </a:lnTo>
                <a:close/>
              </a:path>
              <a:path w="283845" h="289560">
                <a:moveTo>
                  <a:pt x="142102" y="0"/>
                </a:moveTo>
                <a:lnTo>
                  <a:pt x="99811" y="6783"/>
                </a:lnTo>
                <a:lnTo>
                  <a:pt x="62399" y="26035"/>
                </a:lnTo>
                <a:lnTo>
                  <a:pt x="24389" y="66760"/>
                </a:lnTo>
                <a:lnTo>
                  <a:pt x="6409" y="106659"/>
                </a:lnTo>
                <a:lnTo>
                  <a:pt x="0" y="151662"/>
                </a:lnTo>
                <a:lnTo>
                  <a:pt x="1632" y="175098"/>
                </a:lnTo>
                <a:lnTo>
                  <a:pt x="14286" y="218485"/>
                </a:lnTo>
                <a:lnTo>
                  <a:pt x="31430" y="244568"/>
                </a:lnTo>
                <a:lnTo>
                  <a:pt x="37427" y="237113"/>
                </a:lnTo>
                <a:lnTo>
                  <a:pt x="33449" y="233234"/>
                </a:lnTo>
                <a:lnTo>
                  <a:pt x="33145" y="233234"/>
                </a:lnTo>
                <a:lnTo>
                  <a:pt x="32287" y="232101"/>
                </a:lnTo>
                <a:lnTo>
                  <a:pt x="32528" y="232101"/>
                </a:lnTo>
                <a:lnTo>
                  <a:pt x="23190" y="214952"/>
                </a:lnTo>
                <a:lnTo>
                  <a:pt x="22854" y="214335"/>
                </a:lnTo>
                <a:lnTo>
                  <a:pt x="15777" y="195171"/>
                </a:lnTo>
                <a:lnTo>
                  <a:pt x="15630" y="194841"/>
                </a:lnTo>
                <a:lnTo>
                  <a:pt x="15573" y="194463"/>
                </a:lnTo>
                <a:lnTo>
                  <a:pt x="11166" y="174193"/>
                </a:lnTo>
                <a:lnTo>
                  <a:pt x="9517" y="152289"/>
                </a:lnTo>
                <a:lnTo>
                  <a:pt x="15424" y="109731"/>
                </a:lnTo>
                <a:lnTo>
                  <a:pt x="31943" y="72562"/>
                </a:lnTo>
                <a:lnTo>
                  <a:pt x="48174" y="51437"/>
                </a:lnTo>
                <a:lnTo>
                  <a:pt x="48683" y="50774"/>
                </a:lnTo>
                <a:lnTo>
                  <a:pt x="48813" y="50774"/>
                </a:lnTo>
                <a:lnTo>
                  <a:pt x="67875" y="33886"/>
                </a:lnTo>
                <a:lnTo>
                  <a:pt x="68354" y="33461"/>
                </a:lnTo>
                <a:lnTo>
                  <a:pt x="78688" y="26752"/>
                </a:lnTo>
                <a:lnTo>
                  <a:pt x="114986" y="12446"/>
                </a:lnTo>
                <a:lnTo>
                  <a:pt x="141586" y="9511"/>
                </a:lnTo>
                <a:lnTo>
                  <a:pt x="190859" y="9511"/>
                </a:lnTo>
                <a:lnTo>
                  <a:pt x="184355" y="6940"/>
                </a:lnTo>
                <a:lnTo>
                  <a:pt x="170742" y="3154"/>
                </a:lnTo>
                <a:lnTo>
                  <a:pt x="156632" y="815"/>
                </a:lnTo>
                <a:lnTo>
                  <a:pt x="142102" y="0"/>
                </a:lnTo>
                <a:close/>
              </a:path>
              <a:path w="283845" h="289560">
                <a:moveTo>
                  <a:pt x="32287" y="232101"/>
                </a:moveTo>
                <a:lnTo>
                  <a:pt x="33145" y="233234"/>
                </a:lnTo>
                <a:lnTo>
                  <a:pt x="32800" y="232601"/>
                </a:lnTo>
                <a:lnTo>
                  <a:pt x="32287" y="232101"/>
                </a:lnTo>
                <a:close/>
              </a:path>
              <a:path w="283845" h="289560">
                <a:moveTo>
                  <a:pt x="32800" y="232601"/>
                </a:moveTo>
                <a:lnTo>
                  <a:pt x="33145" y="233234"/>
                </a:lnTo>
                <a:lnTo>
                  <a:pt x="33449" y="233234"/>
                </a:lnTo>
                <a:lnTo>
                  <a:pt x="32800" y="232601"/>
                </a:lnTo>
                <a:close/>
              </a:path>
              <a:path w="283845" h="289560">
                <a:moveTo>
                  <a:pt x="32528" y="232101"/>
                </a:moveTo>
                <a:lnTo>
                  <a:pt x="32287" y="232101"/>
                </a:lnTo>
                <a:lnTo>
                  <a:pt x="32800" y="232601"/>
                </a:lnTo>
                <a:lnTo>
                  <a:pt x="32528" y="232101"/>
                </a:lnTo>
                <a:close/>
              </a:path>
              <a:path w="283845" h="289560">
                <a:moveTo>
                  <a:pt x="22854" y="214335"/>
                </a:moveTo>
                <a:lnTo>
                  <a:pt x="23135" y="214952"/>
                </a:lnTo>
                <a:lnTo>
                  <a:pt x="23015" y="214631"/>
                </a:lnTo>
                <a:lnTo>
                  <a:pt x="22854" y="214335"/>
                </a:lnTo>
                <a:close/>
              </a:path>
              <a:path w="283845" h="289560">
                <a:moveTo>
                  <a:pt x="23015" y="214631"/>
                </a:moveTo>
                <a:lnTo>
                  <a:pt x="23135" y="214952"/>
                </a:lnTo>
                <a:lnTo>
                  <a:pt x="23015" y="214631"/>
                </a:lnTo>
                <a:close/>
              </a:path>
              <a:path w="283845" h="289560">
                <a:moveTo>
                  <a:pt x="22905" y="214335"/>
                </a:moveTo>
                <a:lnTo>
                  <a:pt x="23015" y="214631"/>
                </a:lnTo>
                <a:lnTo>
                  <a:pt x="22905" y="214335"/>
                </a:lnTo>
                <a:close/>
              </a:path>
              <a:path w="283845" h="289560">
                <a:moveTo>
                  <a:pt x="15536" y="194522"/>
                </a:moveTo>
                <a:lnTo>
                  <a:pt x="15727" y="195171"/>
                </a:lnTo>
                <a:lnTo>
                  <a:pt x="15655" y="194841"/>
                </a:lnTo>
                <a:lnTo>
                  <a:pt x="15536" y="194522"/>
                </a:lnTo>
                <a:close/>
              </a:path>
              <a:path w="283845" h="289560">
                <a:moveTo>
                  <a:pt x="15655" y="194841"/>
                </a:moveTo>
                <a:lnTo>
                  <a:pt x="15727" y="195171"/>
                </a:lnTo>
                <a:lnTo>
                  <a:pt x="15655" y="194841"/>
                </a:lnTo>
                <a:close/>
              </a:path>
              <a:path w="283845" h="289560">
                <a:moveTo>
                  <a:pt x="15586" y="194522"/>
                </a:moveTo>
                <a:lnTo>
                  <a:pt x="15655" y="194841"/>
                </a:lnTo>
                <a:lnTo>
                  <a:pt x="15586" y="194522"/>
                </a:lnTo>
                <a:close/>
              </a:path>
              <a:path w="283845" h="289560">
                <a:moveTo>
                  <a:pt x="11091" y="173850"/>
                </a:moveTo>
                <a:lnTo>
                  <a:pt x="11117" y="174193"/>
                </a:lnTo>
                <a:lnTo>
                  <a:pt x="11091" y="173850"/>
                </a:lnTo>
                <a:close/>
              </a:path>
              <a:path w="283845" h="289560">
                <a:moveTo>
                  <a:pt x="11067" y="173521"/>
                </a:moveTo>
                <a:lnTo>
                  <a:pt x="11091" y="173850"/>
                </a:lnTo>
                <a:lnTo>
                  <a:pt x="11067" y="173521"/>
                </a:lnTo>
                <a:close/>
              </a:path>
              <a:path w="283845" h="289560">
                <a:moveTo>
                  <a:pt x="48683" y="50774"/>
                </a:moveTo>
                <a:lnTo>
                  <a:pt x="48065" y="51437"/>
                </a:lnTo>
                <a:lnTo>
                  <a:pt x="48406" y="51134"/>
                </a:lnTo>
                <a:lnTo>
                  <a:pt x="48683" y="50774"/>
                </a:lnTo>
                <a:close/>
              </a:path>
              <a:path w="283845" h="289560">
                <a:moveTo>
                  <a:pt x="48406" y="51134"/>
                </a:moveTo>
                <a:lnTo>
                  <a:pt x="48065" y="51437"/>
                </a:lnTo>
                <a:lnTo>
                  <a:pt x="48406" y="51134"/>
                </a:lnTo>
                <a:close/>
              </a:path>
              <a:path w="283845" h="289560">
                <a:moveTo>
                  <a:pt x="235291" y="51140"/>
                </a:moveTo>
                <a:lnTo>
                  <a:pt x="235520" y="51437"/>
                </a:lnTo>
                <a:lnTo>
                  <a:pt x="235291" y="51140"/>
                </a:lnTo>
                <a:close/>
              </a:path>
              <a:path w="283845" h="289560">
                <a:moveTo>
                  <a:pt x="235009" y="50774"/>
                </a:moveTo>
                <a:lnTo>
                  <a:pt x="235291" y="51140"/>
                </a:lnTo>
                <a:lnTo>
                  <a:pt x="235626" y="51437"/>
                </a:lnTo>
                <a:lnTo>
                  <a:pt x="235009" y="50774"/>
                </a:lnTo>
                <a:close/>
              </a:path>
              <a:path w="283845" h="289560">
                <a:moveTo>
                  <a:pt x="229701" y="33461"/>
                </a:moveTo>
                <a:lnTo>
                  <a:pt x="215338" y="33461"/>
                </a:lnTo>
                <a:lnTo>
                  <a:pt x="215894" y="33886"/>
                </a:lnTo>
                <a:lnTo>
                  <a:pt x="235291" y="51140"/>
                </a:lnTo>
                <a:lnTo>
                  <a:pt x="235009" y="50774"/>
                </a:lnTo>
                <a:lnTo>
                  <a:pt x="247004" y="50774"/>
                </a:lnTo>
                <a:lnTo>
                  <a:pt x="242377" y="44731"/>
                </a:lnTo>
                <a:lnTo>
                  <a:pt x="242170" y="44509"/>
                </a:lnTo>
                <a:lnTo>
                  <a:pt x="229701" y="33461"/>
                </a:lnTo>
                <a:close/>
              </a:path>
              <a:path w="283845" h="289560">
                <a:moveTo>
                  <a:pt x="48813" y="50774"/>
                </a:moveTo>
                <a:lnTo>
                  <a:pt x="48683" y="50774"/>
                </a:lnTo>
                <a:lnTo>
                  <a:pt x="48406" y="51134"/>
                </a:lnTo>
                <a:lnTo>
                  <a:pt x="48813" y="50774"/>
                </a:lnTo>
                <a:close/>
              </a:path>
              <a:path w="283845" h="289560">
                <a:moveTo>
                  <a:pt x="68354" y="33461"/>
                </a:moveTo>
                <a:lnTo>
                  <a:pt x="67798" y="33886"/>
                </a:lnTo>
                <a:lnTo>
                  <a:pt x="68095" y="33691"/>
                </a:lnTo>
                <a:lnTo>
                  <a:pt x="68354" y="33461"/>
                </a:lnTo>
                <a:close/>
              </a:path>
              <a:path w="283845" h="289560">
                <a:moveTo>
                  <a:pt x="68095" y="33691"/>
                </a:moveTo>
                <a:lnTo>
                  <a:pt x="67798" y="33886"/>
                </a:lnTo>
                <a:lnTo>
                  <a:pt x="68095" y="33691"/>
                </a:lnTo>
                <a:close/>
              </a:path>
              <a:path w="283845" h="289560">
                <a:moveTo>
                  <a:pt x="215600" y="33694"/>
                </a:moveTo>
                <a:lnTo>
                  <a:pt x="215816" y="33886"/>
                </a:lnTo>
                <a:lnTo>
                  <a:pt x="215600" y="33694"/>
                </a:lnTo>
                <a:close/>
              </a:path>
              <a:path w="283845" h="289560">
                <a:moveTo>
                  <a:pt x="215338" y="33461"/>
                </a:moveTo>
                <a:lnTo>
                  <a:pt x="215600" y="33694"/>
                </a:lnTo>
                <a:lnTo>
                  <a:pt x="215894" y="33886"/>
                </a:lnTo>
                <a:lnTo>
                  <a:pt x="215338" y="33461"/>
                </a:lnTo>
                <a:close/>
              </a:path>
              <a:path w="283845" h="289560">
                <a:moveTo>
                  <a:pt x="190859" y="9511"/>
                </a:moveTo>
                <a:lnTo>
                  <a:pt x="141586" y="9511"/>
                </a:lnTo>
                <a:lnTo>
                  <a:pt x="155091" y="10214"/>
                </a:lnTo>
                <a:lnTo>
                  <a:pt x="168207" y="12336"/>
                </a:lnTo>
                <a:lnTo>
                  <a:pt x="180871" y="15806"/>
                </a:lnTo>
                <a:lnTo>
                  <a:pt x="193020" y="20553"/>
                </a:lnTo>
                <a:lnTo>
                  <a:pt x="204591" y="26511"/>
                </a:lnTo>
                <a:lnTo>
                  <a:pt x="215600" y="33694"/>
                </a:lnTo>
                <a:lnTo>
                  <a:pt x="215338" y="33461"/>
                </a:lnTo>
                <a:lnTo>
                  <a:pt x="229701" y="33461"/>
                </a:lnTo>
                <a:lnTo>
                  <a:pt x="221479" y="26177"/>
                </a:lnTo>
                <a:lnTo>
                  <a:pt x="221098" y="25908"/>
                </a:lnTo>
                <a:lnTo>
                  <a:pt x="209795" y="18534"/>
                </a:lnTo>
                <a:lnTo>
                  <a:pt x="197396" y="12094"/>
                </a:lnTo>
                <a:lnTo>
                  <a:pt x="190859" y="9511"/>
                </a:lnTo>
                <a:close/>
              </a:path>
              <a:path w="283845" h="289560">
                <a:moveTo>
                  <a:pt x="68445" y="33461"/>
                </a:moveTo>
                <a:lnTo>
                  <a:pt x="68095" y="33691"/>
                </a:lnTo>
                <a:lnTo>
                  <a:pt x="68445" y="33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774815" y="2610075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6572" y="3137379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60640" y="223062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82096" y="245922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3307" y="339801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11609" y="357479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41205" y="3111153"/>
            <a:ext cx="600075" cy="338455"/>
          </a:xfrm>
          <a:custGeom>
            <a:avLst/>
            <a:gdLst/>
            <a:ahLst/>
            <a:cxnLst/>
            <a:rect l="l" t="t" r="r" b="b"/>
            <a:pathLst>
              <a:path w="600075" h="338454">
                <a:moveTo>
                  <a:pt x="531069" y="305217"/>
                </a:moveTo>
                <a:lnTo>
                  <a:pt x="514800" y="334317"/>
                </a:lnTo>
                <a:lnTo>
                  <a:pt x="599904" y="338245"/>
                </a:lnTo>
                <a:lnTo>
                  <a:pt x="581652" y="311415"/>
                </a:lnTo>
                <a:lnTo>
                  <a:pt x="542155" y="311415"/>
                </a:lnTo>
                <a:lnTo>
                  <a:pt x="531069" y="305217"/>
                </a:lnTo>
                <a:close/>
              </a:path>
              <a:path w="600075" h="338454">
                <a:moveTo>
                  <a:pt x="535717" y="296903"/>
                </a:moveTo>
                <a:lnTo>
                  <a:pt x="531069" y="305217"/>
                </a:lnTo>
                <a:lnTo>
                  <a:pt x="542155" y="311415"/>
                </a:lnTo>
                <a:lnTo>
                  <a:pt x="546803" y="303102"/>
                </a:lnTo>
                <a:lnTo>
                  <a:pt x="535717" y="296903"/>
                </a:lnTo>
                <a:close/>
              </a:path>
              <a:path w="600075" h="338454">
                <a:moveTo>
                  <a:pt x="551985" y="267804"/>
                </a:moveTo>
                <a:lnTo>
                  <a:pt x="535717" y="296903"/>
                </a:lnTo>
                <a:lnTo>
                  <a:pt x="546803" y="303102"/>
                </a:lnTo>
                <a:lnTo>
                  <a:pt x="542155" y="311415"/>
                </a:lnTo>
                <a:lnTo>
                  <a:pt x="581652" y="311415"/>
                </a:lnTo>
                <a:lnTo>
                  <a:pt x="551985" y="267804"/>
                </a:lnTo>
                <a:close/>
              </a:path>
              <a:path w="600075" h="338454">
                <a:moveTo>
                  <a:pt x="4648" y="0"/>
                </a:moveTo>
                <a:lnTo>
                  <a:pt x="0" y="8313"/>
                </a:lnTo>
                <a:lnTo>
                  <a:pt x="531069" y="305217"/>
                </a:lnTo>
                <a:lnTo>
                  <a:pt x="535717" y="296903"/>
                </a:lnTo>
                <a:lnTo>
                  <a:pt x="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41048" y="2761138"/>
            <a:ext cx="582930" cy="358775"/>
          </a:xfrm>
          <a:custGeom>
            <a:avLst/>
            <a:gdLst/>
            <a:ahLst/>
            <a:cxnLst/>
            <a:rect l="l" t="t" r="r" b="b"/>
            <a:pathLst>
              <a:path w="582929" h="358775">
                <a:moveTo>
                  <a:pt x="514969" y="35647"/>
                </a:moveTo>
                <a:lnTo>
                  <a:pt x="0" y="350105"/>
                </a:lnTo>
                <a:lnTo>
                  <a:pt x="4964" y="358235"/>
                </a:lnTo>
                <a:lnTo>
                  <a:pt x="519933" y="43776"/>
                </a:lnTo>
                <a:lnTo>
                  <a:pt x="514969" y="35647"/>
                </a:lnTo>
                <a:close/>
              </a:path>
              <a:path w="582929" h="358775">
                <a:moveTo>
                  <a:pt x="564328" y="29028"/>
                </a:moveTo>
                <a:lnTo>
                  <a:pt x="525809" y="29028"/>
                </a:lnTo>
                <a:lnTo>
                  <a:pt x="530773" y="37157"/>
                </a:lnTo>
                <a:lnTo>
                  <a:pt x="519933" y="43776"/>
                </a:lnTo>
                <a:lnTo>
                  <a:pt x="537307" y="72228"/>
                </a:lnTo>
                <a:lnTo>
                  <a:pt x="564328" y="29028"/>
                </a:lnTo>
                <a:close/>
              </a:path>
              <a:path w="582929" h="358775">
                <a:moveTo>
                  <a:pt x="525809" y="29028"/>
                </a:moveTo>
                <a:lnTo>
                  <a:pt x="514969" y="35647"/>
                </a:lnTo>
                <a:lnTo>
                  <a:pt x="519933" y="43776"/>
                </a:lnTo>
                <a:lnTo>
                  <a:pt x="530773" y="37157"/>
                </a:lnTo>
                <a:lnTo>
                  <a:pt x="525809" y="29028"/>
                </a:lnTo>
                <a:close/>
              </a:path>
              <a:path w="582929" h="358775">
                <a:moveTo>
                  <a:pt x="582485" y="0"/>
                </a:moveTo>
                <a:lnTo>
                  <a:pt x="497596" y="7195"/>
                </a:lnTo>
                <a:lnTo>
                  <a:pt x="514969" y="35647"/>
                </a:lnTo>
                <a:lnTo>
                  <a:pt x="525809" y="29028"/>
                </a:lnTo>
                <a:lnTo>
                  <a:pt x="564328" y="29028"/>
                </a:lnTo>
                <a:lnTo>
                  <a:pt x="582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5052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0"/>
                </a:lnTo>
                <a:lnTo>
                  <a:pt x="1676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18166"/>
            <a:ext cx="836104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3968" sz="5250" spc="44" i="1">
                <a:solidFill>
                  <a:srgbClr val="0000FF"/>
                </a:solidFill>
                <a:latin typeface="Symbol"/>
                <a:cs typeface="Symbol"/>
              </a:rPr>
              <a:t></a:t>
            </a:r>
            <a:r>
              <a:rPr dirty="0" baseline="3968" sz="5250" spc="142">
                <a:solidFill>
                  <a:srgbClr val="0000FF"/>
                </a:solidFill>
                <a:latin typeface="黑体"/>
                <a:cs typeface="黑体"/>
              </a:rPr>
              <a:t>的构成</a:t>
            </a:r>
            <a:r>
              <a:rPr dirty="0" baseline="3968" sz="5250" spc="37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2750" spc="25" i="1">
                <a:latin typeface="Symbol"/>
                <a:cs typeface="Symbol"/>
              </a:rPr>
              <a:t></a:t>
            </a:r>
            <a:r>
              <a:rPr dirty="0" sz="2750" spc="25">
                <a:latin typeface="黑体"/>
                <a:cs typeface="黑体"/>
              </a:rPr>
              <a:t>(q,a)={q</a:t>
            </a:r>
            <a:r>
              <a:rPr dirty="0" sz="2750" spc="25" i="1">
                <a:latin typeface="Symbol"/>
                <a:cs typeface="Symbol"/>
              </a:rPr>
              <a:t></a:t>
            </a:r>
            <a:r>
              <a:rPr dirty="0" sz="2750" spc="25">
                <a:latin typeface="黑体"/>
                <a:cs typeface="黑体"/>
              </a:rPr>
              <a:t>|</a:t>
            </a:r>
            <a:r>
              <a:rPr dirty="0" sz="2750">
                <a:latin typeface="黑体"/>
                <a:cs typeface="黑体"/>
              </a:rPr>
              <a:t> </a:t>
            </a:r>
            <a:r>
              <a:rPr dirty="0" sz="2750" spc="15">
                <a:latin typeface="黑体"/>
                <a:cs typeface="黑体"/>
              </a:rPr>
              <a:t>q</a:t>
            </a:r>
            <a:r>
              <a:rPr dirty="0" sz="2750" spc="15" i="1">
                <a:latin typeface="Symbol"/>
                <a:cs typeface="Symbol"/>
              </a:rPr>
              <a:t></a:t>
            </a:r>
            <a:r>
              <a:rPr dirty="0" sz="2750" spc="45">
                <a:latin typeface="黑体"/>
                <a:cs typeface="黑体"/>
              </a:rPr>
              <a:t>为从</a:t>
            </a:r>
            <a:r>
              <a:rPr dirty="0" sz="2750" spc="20">
                <a:latin typeface="黑体"/>
                <a:cs typeface="黑体"/>
              </a:rPr>
              <a:t>q</a:t>
            </a:r>
            <a:r>
              <a:rPr dirty="0" sz="2750" spc="45">
                <a:latin typeface="黑体"/>
                <a:cs typeface="黑体"/>
              </a:rPr>
              <a:t>出发</a:t>
            </a:r>
            <a:r>
              <a:rPr dirty="0" sz="2750" spc="20"/>
              <a:t>,</a:t>
            </a:r>
            <a:r>
              <a:rPr dirty="0" sz="2750" spc="45">
                <a:latin typeface="黑体"/>
                <a:cs typeface="黑体"/>
              </a:rPr>
              <a:t>经过标记为</a:t>
            </a:r>
            <a:r>
              <a:rPr dirty="0" sz="2750" spc="10">
                <a:latin typeface="黑体"/>
                <a:cs typeface="黑体"/>
              </a:rPr>
              <a:t>a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3550" y="2121706"/>
            <a:ext cx="279400" cy="290195"/>
          </a:xfrm>
          <a:custGeom>
            <a:avLst/>
            <a:gdLst/>
            <a:ahLst/>
            <a:cxnLst/>
            <a:rect l="l" t="t" r="r" b="b"/>
            <a:pathLst>
              <a:path w="279400" h="290194">
                <a:moveTo>
                  <a:pt x="0" y="144899"/>
                </a:moveTo>
                <a:lnTo>
                  <a:pt x="7107" y="99099"/>
                </a:lnTo>
                <a:lnTo>
                  <a:pt x="26897" y="59323"/>
                </a:lnTo>
                <a:lnTo>
                  <a:pt x="57074" y="27957"/>
                </a:lnTo>
                <a:lnTo>
                  <a:pt x="95343" y="7387"/>
                </a:lnTo>
                <a:lnTo>
                  <a:pt x="139406" y="0"/>
                </a:lnTo>
                <a:lnTo>
                  <a:pt x="183469" y="7387"/>
                </a:lnTo>
                <a:lnTo>
                  <a:pt x="221738" y="27957"/>
                </a:lnTo>
                <a:lnTo>
                  <a:pt x="251915" y="59323"/>
                </a:lnTo>
                <a:lnTo>
                  <a:pt x="271705" y="99099"/>
                </a:lnTo>
                <a:lnTo>
                  <a:pt x="278813" y="144899"/>
                </a:lnTo>
                <a:lnTo>
                  <a:pt x="271705" y="190698"/>
                </a:lnTo>
                <a:lnTo>
                  <a:pt x="251915" y="230474"/>
                </a:lnTo>
                <a:lnTo>
                  <a:pt x="221738" y="261840"/>
                </a:lnTo>
                <a:lnTo>
                  <a:pt x="183469" y="282410"/>
                </a:lnTo>
                <a:lnTo>
                  <a:pt x="139406" y="289798"/>
                </a:lnTo>
                <a:lnTo>
                  <a:pt x="95343" y="282410"/>
                </a:lnTo>
                <a:lnTo>
                  <a:pt x="57074" y="261840"/>
                </a:lnTo>
                <a:lnTo>
                  <a:pt x="26897" y="230474"/>
                </a:lnTo>
                <a:lnTo>
                  <a:pt x="7107" y="190698"/>
                </a:lnTo>
                <a:lnTo>
                  <a:pt x="0" y="1448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55114" y="208737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418" y="1731011"/>
            <a:ext cx="279400" cy="288925"/>
          </a:xfrm>
          <a:custGeom>
            <a:avLst/>
            <a:gdLst/>
            <a:ahLst/>
            <a:cxnLst/>
            <a:rect l="l" t="t" r="r" b="b"/>
            <a:pathLst>
              <a:path w="279400" h="288925">
                <a:moveTo>
                  <a:pt x="0" y="144167"/>
                </a:moveTo>
                <a:lnTo>
                  <a:pt x="7107" y="98599"/>
                </a:lnTo>
                <a:lnTo>
                  <a:pt x="26897" y="59024"/>
                </a:lnTo>
                <a:lnTo>
                  <a:pt x="57074" y="27815"/>
                </a:lnTo>
                <a:lnTo>
                  <a:pt x="95343" y="7349"/>
                </a:lnTo>
                <a:lnTo>
                  <a:pt x="139406" y="0"/>
                </a:lnTo>
                <a:lnTo>
                  <a:pt x="183469" y="7349"/>
                </a:lnTo>
                <a:lnTo>
                  <a:pt x="221738" y="27815"/>
                </a:lnTo>
                <a:lnTo>
                  <a:pt x="251915" y="59024"/>
                </a:lnTo>
                <a:lnTo>
                  <a:pt x="271705" y="98599"/>
                </a:lnTo>
                <a:lnTo>
                  <a:pt x="278813" y="144167"/>
                </a:lnTo>
                <a:lnTo>
                  <a:pt x="271705" y="189735"/>
                </a:lnTo>
                <a:lnTo>
                  <a:pt x="251915" y="229310"/>
                </a:lnTo>
                <a:lnTo>
                  <a:pt x="221738" y="260519"/>
                </a:lnTo>
                <a:lnTo>
                  <a:pt x="183469" y="280985"/>
                </a:lnTo>
                <a:lnTo>
                  <a:pt x="139406" y="288335"/>
                </a:lnTo>
                <a:lnTo>
                  <a:pt x="95343" y="280985"/>
                </a:lnTo>
                <a:lnTo>
                  <a:pt x="57074" y="260519"/>
                </a:lnTo>
                <a:lnTo>
                  <a:pt x="26897" y="229310"/>
                </a:lnTo>
                <a:lnTo>
                  <a:pt x="7107" y="189735"/>
                </a:lnTo>
                <a:lnTo>
                  <a:pt x="0" y="1441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33482" y="2489718"/>
            <a:ext cx="279400" cy="288925"/>
          </a:xfrm>
          <a:custGeom>
            <a:avLst/>
            <a:gdLst/>
            <a:ahLst/>
            <a:cxnLst/>
            <a:rect l="l" t="t" r="r" b="b"/>
            <a:pathLst>
              <a:path w="279400" h="288925">
                <a:moveTo>
                  <a:pt x="0" y="144167"/>
                </a:moveTo>
                <a:lnTo>
                  <a:pt x="7107" y="98599"/>
                </a:lnTo>
                <a:lnTo>
                  <a:pt x="26897" y="59024"/>
                </a:lnTo>
                <a:lnTo>
                  <a:pt x="57074" y="27815"/>
                </a:lnTo>
                <a:lnTo>
                  <a:pt x="95343" y="7349"/>
                </a:lnTo>
                <a:lnTo>
                  <a:pt x="139406" y="0"/>
                </a:lnTo>
                <a:lnTo>
                  <a:pt x="183469" y="7349"/>
                </a:lnTo>
                <a:lnTo>
                  <a:pt x="221738" y="27815"/>
                </a:lnTo>
                <a:lnTo>
                  <a:pt x="251915" y="59024"/>
                </a:lnTo>
                <a:lnTo>
                  <a:pt x="271705" y="98599"/>
                </a:lnTo>
                <a:lnTo>
                  <a:pt x="278813" y="144167"/>
                </a:lnTo>
                <a:lnTo>
                  <a:pt x="271705" y="189735"/>
                </a:lnTo>
                <a:lnTo>
                  <a:pt x="251915" y="229310"/>
                </a:lnTo>
                <a:lnTo>
                  <a:pt x="221738" y="260519"/>
                </a:lnTo>
                <a:lnTo>
                  <a:pt x="183469" y="280985"/>
                </a:lnTo>
                <a:lnTo>
                  <a:pt x="139406" y="288335"/>
                </a:lnTo>
                <a:lnTo>
                  <a:pt x="95343" y="280985"/>
                </a:lnTo>
                <a:lnTo>
                  <a:pt x="57074" y="260519"/>
                </a:lnTo>
                <a:lnTo>
                  <a:pt x="26897" y="229310"/>
                </a:lnTo>
                <a:lnTo>
                  <a:pt x="7107" y="189735"/>
                </a:lnTo>
                <a:lnTo>
                  <a:pt x="0" y="1441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75048" y="245617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4996" y="1692433"/>
            <a:ext cx="316865" cy="325120"/>
          </a:xfrm>
          <a:custGeom>
            <a:avLst/>
            <a:gdLst/>
            <a:ahLst/>
            <a:cxnLst/>
            <a:rect l="l" t="t" r="r" b="b"/>
            <a:pathLst>
              <a:path w="316864" h="325119">
                <a:moveTo>
                  <a:pt x="173681" y="0"/>
                </a:moveTo>
                <a:lnTo>
                  <a:pt x="141210" y="0"/>
                </a:lnTo>
                <a:lnTo>
                  <a:pt x="125442" y="2540"/>
                </a:lnTo>
                <a:lnTo>
                  <a:pt x="110234" y="7620"/>
                </a:lnTo>
                <a:lnTo>
                  <a:pt x="95675" y="12700"/>
                </a:lnTo>
                <a:lnTo>
                  <a:pt x="81850" y="19050"/>
                </a:lnTo>
                <a:lnTo>
                  <a:pt x="69574" y="27940"/>
                </a:lnTo>
                <a:lnTo>
                  <a:pt x="68827" y="27940"/>
                </a:lnTo>
                <a:lnTo>
                  <a:pt x="46570" y="46990"/>
                </a:lnTo>
                <a:lnTo>
                  <a:pt x="45723" y="48260"/>
                </a:lnTo>
                <a:lnTo>
                  <a:pt x="27381" y="71120"/>
                </a:lnTo>
                <a:lnTo>
                  <a:pt x="26868" y="71120"/>
                </a:lnTo>
                <a:lnTo>
                  <a:pt x="18585" y="86360"/>
                </a:lnTo>
                <a:lnTo>
                  <a:pt x="3013" y="130810"/>
                </a:lnTo>
                <a:lnTo>
                  <a:pt x="0" y="163830"/>
                </a:lnTo>
                <a:lnTo>
                  <a:pt x="901" y="180340"/>
                </a:lnTo>
                <a:lnTo>
                  <a:pt x="12713" y="227330"/>
                </a:lnTo>
                <a:lnTo>
                  <a:pt x="26868" y="254000"/>
                </a:lnTo>
                <a:lnTo>
                  <a:pt x="27381" y="254000"/>
                </a:lnTo>
                <a:lnTo>
                  <a:pt x="45725" y="276860"/>
                </a:lnTo>
                <a:lnTo>
                  <a:pt x="46569" y="278130"/>
                </a:lnTo>
                <a:lnTo>
                  <a:pt x="68827" y="297180"/>
                </a:lnTo>
                <a:lnTo>
                  <a:pt x="69574" y="297180"/>
                </a:lnTo>
                <a:lnTo>
                  <a:pt x="83489" y="306070"/>
                </a:lnTo>
                <a:lnTo>
                  <a:pt x="97426" y="313690"/>
                </a:lnTo>
                <a:lnTo>
                  <a:pt x="112083" y="318770"/>
                </a:lnTo>
                <a:lnTo>
                  <a:pt x="127368" y="322580"/>
                </a:lnTo>
                <a:lnTo>
                  <a:pt x="143187" y="325120"/>
                </a:lnTo>
                <a:lnTo>
                  <a:pt x="175657" y="325120"/>
                </a:lnTo>
                <a:lnTo>
                  <a:pt x="191424" y="322580"/>
                </a:lnTo>
                <a:lnTo>
                  <a:pt x="206632" y="317500"/>
                </a:lnTo>
                <a:lnTo>
                  <a:pt x="217552" y="313690"/>
                </a:lnTo>
                <a:lnTo>
                  <a:pt x="158765" y="313690"/>
                </a:lnTo>
                <a:lnTo>
                  <a:pt x="143849" y="312420"/>
                </a:lnTo>
                <a:lnTo>
                  <a:pt x="101922" y="300990"/>
                </a:lnTo>
                <a:lnTo>
                  <a:pt x="77111" y="287020"/>
                </a:lnTo>
                <a:lnTo>
                  <a:pt x="76602" y="287020"/>
                </a:lnTo>
                <a:lnTo>
                  <a:pt x="55429" y="269240"/>
                </a:lnTo>
                <a:lnTo>
                  <a:pt x="55147" y="269240"/>
                </a:lnTo>
                <a:lnTo>
                  <a:pt x="37872" y="247650"/>
                </a:lnTo>
                <a:lnTo>
                  <a:pt x="37513" y="246380"/>
                </a:lnTo>
                <a:lnTo>
                  <a:pt x="30378" y="234950"/>
                </a:lnTo>
                <a:lnTo>
                  <a:pt x="24226" y="220980"/>
                </a:lnTo>
                <a:lnTo>
                  <a:pt x="13465" y="177800"/>
                </a:lnTo>
                <a:lnTo>
                  <a:pt x="12744" y="161290"/>
                </a:lnTo>
                <a:lnTo>
                  <a:pt x="13404" y="147320"/>
                </a:lnTo>
                <a:lnTo>
                  <a:pt x="23996" y="104140"/>
                </a:lnTo>
                <a:lnTo>
                  <a:pt x="37360" y="78740"/>
                </a:lnTo>
                <a:lnTo>
                  <a:pt x="37684" y="78740"/>
                </a:lnTo>
                <a:lnTo>
                  <a:pt x="55147" y="55880"/>
                </a:lnTo>
                <a:lnTo>
                  <a:pt x="55429" y="55880"/>
                </a:lnTo>
                <a:lnTo>
                  <a:pt x="76368" y="38100"/>
                </a:lnTo>
                <a:lnTo>
                  <a:pt x="76851" y="38100"/>
                </a:lnTo>
                <a:lnTo>
                  <a:pt x="114730" y="19050"/>
                </a:lnTo>
                <a:lnTo>
                  <a:pt x="158102" y="11430"/>
                </a:lnTo>
                <a:lnTo>
                  <a:pt x="219440" y="11430"/>
                </a:lnTo>
                <a:lnTo>
                  <a:pt x="204784" y="6350"/>
                </a:lnTo>
                <a:lnTo>
                  <a:pt x="189499" y="2540"/>
                </a:lnTo>
                <a:lnTo>
                  <a:pt x="173681" y="0"/>
                </a:lnTo>
                <a:close/>
              </a:path>
              <a:path w="316864" h="325119">
                <a:moveTo>
                  <a:pt x="219440" y="11430"/>
                </a:moveTo>
                <a:lnTo>
                  <a:pt x="158102" y="11430"/>
                </a:lnTo>
                <a:lnTo>
                  <a:pt x="173018" y="12700"/>
                </a:lnTo>
                <a:lnTo>
                  <a:pt x="187519" y="15240"/>
                </a:lnTo>
                <a:lnTo>
                  <a:pt x="201521" y="19050"/>
                </a:lnTo>
                <a:lnTo>
                  <a:pt x="214944" y="24130"/>
                </a:lnTo>
                <a:lnTo>
                  <a:pt x="227714" y="30480"/>
                </a:lnTo>
                <a:lnTo>
                  <a:pt x="239755" y="38100"/>
                </a:lnTo>
                <a:lnTo>
                  <a:pt x="240264" y="38100"/>
                </a:lnTo>
                <a:lnTo>
                  <a:pt x="261438" y="55880"/>
                </a:lnTo>
                <a:lnTo>
                  <a:pt x="261720" y="55880"/>
                </a:lnTo>
                <a:lnTo>
                  <a:pt x="278996" y="77470"/>
                </a:lnTo>
                <a:lnTo>
                  <a:pt x="279354" y="78740"/>
                </a:lnTo>
                <a:lnTo>
                  <a:pt x="286490" y="90170"/>
                </a:lnTo>
                <a:lnTo>
                  <a:pt x="292641" y="104140"/>
                </a:lnTo>
                <a:lnTo>
                  <a:pt x="303402" y="147320"/>
                </a:lnTo>
                <a:lnTo>
                  <a:pt x="304122" y="163830"/>
                </a:lnTo>
                <a:lnTo>
                  <a:pt x="303462" y="177800"/>
                </a:lnTo>
                <a:lnTo>
                  <a:pt x="292870" y="220980"/>
                </a:lnTo>
                <a:lnTo>
                  <a:pt x="279506" y="246380"/>
                </a:lnTo>
                <a:lnTo>
                  <a:pt x="279184" y="246380"/>
                </a:lnTo>
                <a:lnTo>
                  <a:pt x="261720" y="269240"/>
                </a:lnTo>
                <a:lnTo>
                  <a:pt x="261438" y="269240"/>
                </a:lnTo>
                <a:lnTo>
                  <a:pt x="240498" y="287020"/>
                </a:lnTo>
                <a:lnTo>
                  <a:pt x="240017" y="287020"/>
                </a:lnTo>
                <a:lnTo>
                  <a:pt x="202137" y="306070"/>
                </a:lnTo>
                <a:lnTo>
                  <a:pt x="158765" y="313690"/>
                </a:lnTo>
                <a:lnTo>
                  <a:pt x="217552" y="313690"/>
                </a:lnTo>
                <a:lnTo>
                  <a:pt x="221192" y="312420"/>
                </a:lnTo>
                <a:lnTo>
                  <a:pt x="235017" y="306070"/>
                </a:lnTo>
                <a:lnTo>
                  <a:pt x="247295" y="297180"/>
                </a:lnTo>
                <a:lnTo>
                  <a:pt x="248038" y="297180"/>
                </a:lnTo>
                <a:lnTo>
                  <a:pt x="270297" y="278130"/>
                </a:lnTo>
                <a:lnTo>
                  <a:pt x="271143" y="276860"/>
                </a:lnTo>
                <a:lnTo>
                  <a:pt x="289486" y="254000"/>
                </a:lnTo>
                <a:lnTo>
                  <a:pt x="289999" y="254000"/>
                </a:lnTo>
                <a:lnTo>
                  <a:pt x="298283" y="238760"/>
                </a:lnTo>
                <a:lnTo>
                  <a:pt x="313853" y="194310"/>
                </a:lnTo>
                <a:lnTo>
                  <a:pt x="316867" y="161290"/>
                </a:lnTo>
                <a:lnTo>
                  <a:pt x="315967" y="144780"/>
                </a:lnTo>
                <a:lnTo>
                  <a:pt x="304153" y="97790"/>
                </a:lnTo>
                <a:lnTo>
                  <a:pt x="290000" y="71120"/>
                </a:lnTo>
                <a:lnTo>
                  <a:pt x="289486" y="71120"/>
                </a:lnTo>
                <a:lnTo>
                  <a:pt x="271143" y="48260"/>
                </a:lnTo>
                <a:lnTo>
                  <a:pt x="270297" y="46990"/>
                </a:lnTo>
                <a:lnTo>
                  <a:pt x="248039" y="27940"/>
                </a:lnTo>
                <a:lnTo>
                  <a:pt x="247293" y="27940"/>
                </a:lnTo>
                <a:lnTo>
                  <a:pt x="233377" y="19050"/>
                </a:lnTo>
                <a:lnTo>
                  <a:pt x="219440" y="11430"/>
                </a:lnTo>
                <a:close/>
              </a:path>
              <a:path w="316864" h="325119">
                <a:moveTo>
                  <a:pt x="158765" y="24130"/>
                </a:moveTo>
                <a:lnTo>
                  <a:pt x="119226" y="30480"/>
                </a:lnTo>
                <a:lnTo>
                  <a:pt x="84260" y="48260"/>
                </a:lnTo>
                <a:lnTo>
                  <a:pt x="48082" y="85090"/>
                </a:lnTo>
                <a:lnTo>
                  <a:pt x="31456" y="120650"/>
                </a:lnTo>
                <a:lnTo>
                  <a:pt x="25434" y="161290"/>
                </a:lnTo>
                <a:lnTo>
                  <a:pt x="25429" y="163830"/>
                </a:lnTo>
                <a:lnTo>
                  <a:pt x="26028" y="176530"/>
                </a:lnTo>
                <a:lnTo>
                  <a:pt x="35739" y="215900"/>
                </a:lnTo>
                <a:lnTo>
                  <a:pt x="64443" y="260350"/>
                </a:lnTo>
                <a:lnTo>
                  <a:pt x="106418" y="289560"/>
                </a:lnTo>
                <a:lnTo>
                  <a:pt x="144512" y="299720"/>
                </a:lnTo>
                <a:lnTo>
                  <a:pt x="158102" y="300990"/>
                </a:lnTo>
                <a:lnTo>
                  <a:pt x="171697" y="299720"/>
                </a:lnTo>
                <a:lnTo>
                  <a:pt x="197641" y="294640"/>
                </a:lnTo>
                <a:lnTo>
                  <a:pt x="209866" y="289560"/>
                </a:lnTo>
                <a:lnTo>
                  <a:pt x="212776" y="288290"/>
                </a:lnTo>
                <a:lnTo>
                  <a:pt x="157440" y="288290"/>
                </a:lnTo>
                <a:lnTo>
                  <a:pt x="145173" y="287020"/>
                </a:lnTo>
                <a:lnTo>
                  <a:pt x="121874" y="281940"/>
                </a:lnTo>
                <a:lnTo>
                  <a:pt x="110914" y="278130"/>
                </a:lnTo>
                <a:lnTo>
                  <a:pt x="100478" y="271780"/>
                </a:lnTo>
                <a:lnTo>
                  <a:pt x="91799" y="266700"/>
                </a:lnTo>
                <a:lnTo>
                  <a:pt x="58573" y="232410"/>
                </a:lnTo>
                <a:lnTo>
                  <a:pt x="40346" y="186690"/>
                </a:lnTo>
                <a:lnTo>
                  <a:pt x="38054" y="161290"/>
                </a:lnTo>
                <a:lnTo>
                  <a:pt x="38774" y="148590"/>
                </a:lnTo>
                <a:lnTo>
                  <a:pt x="53121" y="101600"/>
                </a:lnTo>
                <a:lnTo>
                  <a:pt x="91799" y="58420"/>
                </a:lnTo>
                <a:lnTo>
                  <a:pt x="135234" y="39370"/>
                </a:lnTo>
                <a:lnTo>
                  <a:pt x="159426" y="36830"/>
                </a:lnTo>
                <a:lnTo>
                  <a:pt x="212769" y="36830"/>
                </a:lnTo>
                <a:lnTo>
                  <a:pt x="210449" y="35560"/>
                </a:lnTo>
                <a:lnTo>
                  <a:pt x="198257" y="30480"/>
                </a:lnTo>
                <a:lnTo>
                  <a:pt x="172356" y="25400"/>
                </a:lnTo>
                <a:lnTo>
                  <a:pt x="158765" y="24130"/>
                </a:lnTo>
                <a:close/>
              </a:path>
              <a:path w="316864" h="325119">
                <a:moveTo>
                  <a:pt x="212769" y="36830"/>
                </a:moveTo>
                <a:lnTo>
                  <a:pt x="159426" y="36830"/>
                </a:lnTo>
                <a:lnTo>
                  <a:pt x="171693" y="38100"/>
                </a:lnTo>
                <a:lnTo>
                  <a:pt x="194993" y="43180"/>
                </a:lnTo>
                <a:lnTo>
                  <a:pt x="205953" y="46990"/>
                </a:lnTo>
                <a:lnTo>
                  <a:pt x="216388" y="53340"/>
                </a:lnTo>
                <a:lnTo>
                  <a:pt x="225068" y="58420"/>
                </a:lnTo>
                <a:lnTo>
                  <a:pt x="258293" y="92710"/>
                </a:lnTo>
                <a:lnTo>
                  <a:pt x="276520" y="138430"/>
                </a:lnTo>
                <a:lnTo>
                  <a:pt x="278813" y="163830"/>
                </a:lnTo>
                <a:lnTo>
                  <a:pt x="278093" y="176530"/>
                </a:lnTo>
                <a:lnTo>
                  <a:pt x="263745" y="223520"/>
                </a:lnTo>
                <a:lnTo>
                  <a:pt x="225068" y="266700"/>
                </a:lnTo>
                <a:lnTo>
                  <a:pt x="181634" y="285750"/>
                </a:lnTo>
                <a:lnTo>
                  <a:pt x="157440" y="288290"/>
                </a:lnTo>
                <a:lnTo>
                  <a:pt x="212776" y="288290"/>
                </a:lnTo>
                <a:lnTo>
                  <a:pt x="252425" y="260350"/>
                </a:lnTo>
                <a:lnTo>
                  <a:pt x="275258" y="228600"/>
                </a:lnTo>
                <a:lnTo>
                  <a:pt x="288725" y="190500"/>
                </a:lnTo>
                <a:lnTo>
                  <a:pt x="291438" y="161290"/>
                </a:lnTo>
                <a:lnTo>
                  <a:pt x="290838" y="148590"/>
                </a:lnTo>
                <a:lnTo>
                  <a:pt x="281128" y="109220"/>
                </a:lnTo>
                <a:lnTo>
                  <a:pt x="252425" y="64770"/>
                </a:lnTo>
                <a:lnTo>
                  <a:pt x="222051" y="41910"/>
                </a:lnTo>
                <a:lnTo>
                  <a:pt x="212769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45589" y="16789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84996" y="2471957"/>
            <a:ext cx="316865" cy="325120"/>
          </a:xfrm>
          <a:custGeom>
            <a:avLst/>
            <a:gdLst/>
            <a:ahLst/>
            <a:cxnLst/>
            <a:rect l="l" t="t" r="r" b="b"/>
            <a:pathLst>
              <a:path w="316864" h="325119">
                <a:moveTo>
                  <a:pt x="173681" y="0"/>
                </a:moveTo>
                <a:lnTo>
                  <a:pt x="141210" y="0"/>
                </a:lnTo>
                <a:lnTo>
                  <a:pt x="125442" y="2540"/>
                </a:lnTo>
                <a:lnTo>
                  <a:pt x="110234" y="7620"/>
                </a:lnTo>
                <a:lnTo>
                  <a:pt x="95675" y="12700"/>
                </a:lnTo>
                <a:lnTo>
                  <a:pt x="81850" y="19050"/>
                </a:lnTo>
                <a:lnTo>
                  <a:pt x="69574" y="27940"/>
                </a:lnTo>
                <a:lnTo>
                  <a:pt x="68827" y="27940"/>
                </a:lnTo>
                <a:lnTo>
                  <a:pt x="46570" y="46990"/>
                </a:lnTo>
                <a:lnTo>
                  <a:pt x="45723" y="48260"/>
                </a:lnTo>
                <a:lnTo>
                  <a:pt x="27381" y="71120"/>
                </a:lnTo>
                <a:lnTo>
                  <a:pt x="26868" y="71120"/>
                </a:lnTo>
                <a:lnTo>
                  <a:pt x="18585" y="86360"/>
                </a:lnTo>
                <a:lnTo>
                  <a:pt x="3013" y="130810"/>
                </a:lnTo>
                <a:lnTo>
                  <a:pt x="0" y="163830"/>
                </a:lnTo>
                <a:lnTo>
                  <a:pt x="901" y="180340"/>
                </a:lnTo>
                <a:lnTo>
                  <a:pt x="12713" y="227330"/>
                </a:lnTo>
                <a:lnTo>
                  <a:pt x="26868" y="254000"/>
                </a:lnTo>
                <a:lnTo>
                  <a:pt x="27381" y="254000"/>
                </a:lnTo>
                <a:lnTo>
                  <a:pt x="45725" y="276860"/>
                </a:lnTo>
                <a:lnTo>
                  <a:pt x="46569" y="278130"/>
                </a:lnTo>
                <a:lnTo>
                  <a:pt x="68827" y="297180"/>
                </a:lnTo>
                <a:lnTo>
                  <a:pt x="69574" y="297180"/>
                </a:lnTo>
                <a:lnTo>
                  <a:pt x="83489" y="306070"/>
                </a:lnTo>
                <a:lnTo>
                  <a:pt x="97426" y="313690"/>
                </a:lnTo>
                <a:lnTo>
                  <a:pt x="112083" y="318770"/>
                </a:lnTo>
                <a:lnTo>
                  <a:pt x="127368" y="322580"/>
                </a:lnTo>
                <a:lnTo>
                  <a:pt x="143187" y="325120"/>
                </a:lnTo>
                <a:lnTo>
                  <a:pt x="175657" y="325120"/>
                </a:lnTo>
                <a:lnTo>
                  <a:pt x="191424" y="322580"/>
                </a:lnTo>
                <a:lnTo>
                  <a:pt x="206632" y="317500"/>
                </a:lnTo>
                <a:lnTo>
                  <a:pt x="217552" y="313690"/>
                </a:lnTo>
                <a:lnTo>
                  <a:pt x="158765" y="313690"/>
                </a:lnTo>
                <a:lnTo>
                  <a:pt x="143849" y="312420"/>
                </a:lnTo>
                <a:lnTo>
                  <a:pt x="101922" y="300990"/>
                </a:lnTo>
                <a:lnTo>
                  <a:pt x="77111" y="287020"/>
                </a:lnTo>
                <a:lnTo>
                  <a:pt x="76602" y="287020"/>
                </a:lnTo>
                <a:lnTo>
                  <a:pt x="55429" y="269240"/>
                </a:lnTo>
                <a:lnTo>
                  <a:pt x="55147" y="269240"/>
                </a:lnTo>
                <a:lnTo>
                  <a:pt x="37872" y="247650"/>
                </a:lnTo>
                <a:lnTo>
                  <a:pt x="37513" y="246380"/>
                </a:lnTo>
                <a:lnTo>
                  <a:pt x="30378" y="234950"/>
                </a:lnTo>
                <a:lnTo>
                  <a:pt x="24226" y="220980"/>
                </a:lnTo>
                <a:lnTo>
                  <a:pt x="13465" y="177800"/>
                </a:lnTo>
                <a:lnTo>
                  <a:pt x="12744" y="161290"/>
                </a:lnTo>
                <a:lnTo>
                  <a:pt x="13404" y="147320"/>
                </a:lnTo>
                <a:lnTo>
                  <a:pt x="23996" y="104140"/>
                </a:lnTo>
                <a:lnTo>
                  <a:pt x="37360" y="78740"/>
                </a:lnTo>
                <a:lnTo>
                  <a:pt x="37684" y="78740"/>
                </a:lnTo>
                <a:lnTo>
                  <a:pt x="55147" y="55880"/>
                </a:lnTo>
                <a:lnTo>
                  <a:pt x="55429" y="55880"/>
                </a:lnTo>
                <a:lnTo>
                  <a:pt x="76368" y="38100"/>
                </a:lnTo>
                <a:lnTo>
                  <a:pt x="76851" y="38100"/>
                </a:lnTo>
                <a:lnTo>
                  <a:pt x="114730" y="19050"/>
                </a:lnTo>
                <a:lnTo>
                  <a:pt x="158102" y="11430"/>
                </a:lnTo>
                <a:lnTo>
                  <a:pt x="219440" y="11430"/>
                </a:lnTo>
                <a:lnTo>
                  <a:pt x="204784" y="6350"/>
                </a:lnTo>
                <a:lnTo>
                  <a:pt x="189499" y="2540"/>
                </a:lnTo>
                <a:lnTo>
                  <a:pt x="173681" y="0"/>
                </a:lnTo>
                <a:close/>
              </a:path>
              <a:path w="316864" h="325119">
                <a:moveTo>
                  <a:pt x="219440" y="11430"/>
                </a:moveTo>
                <a:lnTo>
                  <a:pt x="158102" y="11430"/>
                </a:lnTo>
                <a:lnTo>
                  <a:pt x="173018" y="12700"/>
                </a:lnTo>
                <a:lnTo>
                  <a:pt x="187519" y="15240"/>
                </a:lnTo>
                <a:lnTo>
                  <a:pt x="201521" y="19050"/>
                </a:lnTo>
                <a:lnTo>
                  <a:pt x="214944" y="24130"/>
                </a:lnTo>
                <a:lnTo>
                  <a:pt x="227714" y="30480"/>
                </a:lnTo>
                <a:lnTo>
                  <a:pt x="239755" y="38100"/>
                </a:lnTo>
                <a:lnTo>
                  <a:pt x="240264" y="38100"/>
                </a:lnTo>
                <a:lnTo>
                  <a:pt x="261438" y="55880"/>
                </a:lnTo>
                <a:lnTo>
                  <a:pt x="261720" y="55880"/>
                </a:lnTo>
                <a:lnTo>
                  <a:pt x="278996" y="77470"/>
                </a:lnTo>
                <a:lnTo>
                  <a:pt x="279354" y="78740"/>
                </a:lnTo>
                <a:lnTo>
                  <a:pt x="286490" y="90170"/>
                </a:lnTo>
                <a:lnTo>
                  <a:pt x="292641" y="104140"/>
                </a:lnTo>
                <a:lnTo>
                  <a:pt x="303402" y="147320"/>
                </a:lnTo>
                <a:lnTo>
                  <a:pt x="304122" y="163830"/>
                </a:lnTo>
                <a:lnTo>
                  <a:pt x="303462" y="177800"/>
                </a:lnTo>
                <a:lnTo>
                  <a:pt x="292870" y="220980"/>
                </a:lnTo>
                <a:lnTo>
                  <a:pt x="279506" y="246380"/>
                </a:lnTo>
                <a:lnTo>
                  <a:pt x="279184" y="246380"/>
                </a:lnTo>
                <a:lnTo>
                  <a:pt x="261720" y="269240"/>
                </a:lnTo>
                <a:lnTo>
                  <a:pt x="261438" y="269240"/>
                </a:lnTo>
                <a:lnTo>
                  <a:pt x="240498" y="287020"/>
                </a:lnTo>
                <a:lnTo>
                  <a:pt x="240017" y="287020"/>
                </a:lnTo>
                <a:lnTo>
                  <a:pt x="202137" y="306070"/>
                </a:lnTo>
                <a:lnTo>
                  <a:pt x="158765" y="313690"/>
                </a:lnTo>
                <a:lnTo>
                  <a:pt x="217552" y="313690"/>
                </a:lnTo>
                <a:lnTo>
                  <a:pt x="221192" y="312420"/>
                </a:lnTo>
                <a:lnTo>
                  <a:pt x="235017" y="306070"/>
                </a:lnTo>
                <a:lnTo>
                  <a:pt x="247295" y="297180"/>
                </a:lnTo>
                <a:lnTo>
                  <a:pt x="248038" y="297180"/>
                </a:lnTo>
                <a:lnTo>
                  <a:pt x="270297" y="278130"/>
                </a:lnTo>
                <a:lnTo>
                  <a:pt x="271143" y="276860"/>
                </a:lnTo>
                <a:lnTo>
                  <a:pt x="289486" y="254000"/>
                </a:lnTo>
                <a:lnTo>
                  <a:pt x="289999" y="254000"/>
                </a:lnTo>
                <a:lnTo>
                  <a:pt x="298283" y="238760"/>
                </a:lnTo>
                <a:lnTo>
                  <a:pt x="313853" y="194310"/>
                </a:lnTo>
                <a:lnTo>
                  <a:pt x="316867" y="161290"/>
                </a:lnTo>
                <a:lnTo>
                  <a:pt x="315967" y="144780"/>
                </a:lnTo>
                <a:lnTo>
                  <a:pt x="304153" y="97790"/>
                </a:lnTo>
                <a:lnTo>
                  <a:pt x="290000" y="71120"/>
                </a:lnTo>
                <a:lnTo>
                  <a:pt x="289486" y="71120"/>
                </a:lnTo>
                <a:lnTo>
                  <a:pt x="271143" y="48260"/>
                </a:lnTo>
                <a:lnTo>
                  <a:pt x="270297" y="46990"/>
                </a:lnTo>
                <a:lnTo>
                  <a:pt x="248039" y="27940"/>
                </a:lnTo>
                <a:lnTo>
                  <a:pt x="247293" y="27940"/>
                </a:lnTo>
                <a:lnTo>
                  <a:pt x="233377" y="19050"/>
                </a:lnTo>
                <a:lnTo>
                  <a:pt x="219440" y="11430"/>
                </a:lnTo>
                <a:close/>
              </a:path>
              <a:path w="316864" h="325119">
                <a:moveTo>
                  <a:pt x="158765" y="24130"/>
                </a:moveTo>
                <a:lnTo>
                  <a:pt x="119226" y="30480"/>
                </a:lnTo>
                <a:lnTo>
                  <a:pt x="84260" y="48260"/>
                </a:lnTo>
                <a:lnTo>
                  <a:pt x="48082" y="85090"/>
                </a:lnTo>
                <a:lnTo>
                  <a:pt x="31456" y="120650"/>
                </a:lnTo>
                <a:lnTo>
                  <a:pt x="25434" y="161290"/>
                </a:lnTo>
                <a:lnTo>
                  <a:pt x="25429" y="163830"/>
                </a:lnTo>
                <a:lnTo>
                  <a:pt x="26028" y="176530"/>
                </a:lnTo>
                <a:lnTo>
                  <a:pt x="35739" y="215900"/>
                </a:lnTo>
                <a:lnTo>
                  <a:pt x="64443" y="260350"/>
                </a:lnTo>
                <a:lnTo>
                  <a:pt x="106418" y="289560"/>
                </a:lnTo>
                <a:lnTo>
                  <a:pt x="144512" y="299720"/>
                </a:lnTo>
                <a:lnTo>
                  <a:pt x="158102" y="300990"/>
                </a:lnTo>
                <a:lnTo>
                  <a:pt x="171697" y="299720"/>
                </a:lnTo>
                <a:lnTo>
                  <a:pt x="197641" y="294640"/>
                </a:lnTo>
                <a:lnTo>
                  <a:pt x="209866" y="289560"/>
                </a:lnTo>
                <a:lnTo>
                  <a:pt x="212776" y="288290"/>
                </a:lnTo>
                <a:lnTo>
                  <a:pt x="157440" y="288290"/>
                </a:lnTo>
                <a:lnTo>
                  <a:pt x="145173" y="287020"/>
                </a:lnTo>
                <a:lnTo>
                  <a:pt x="121874" y="281940"/>
                </a:lnTo>
                <a:lnTo>
                  <a:pt x="110914" y="278130"/>
                </a:lnTo>
                <a:lnTo>
                  <a:pt x="100478" y="271780"/>
                </a:lnTo>
                <a:lnTo>
                  <a:pt x="91799" y="266700"/>
                </a:lnTo>
                <a:lnTo>
                  <a:pt x="58573" y="232410"/>
                </a:lnTo>
                <a:lnTo>
                  <a:pt x="40346" y="186690"/>
                </a:lnTo>
                <a:lnTo>
                  <a:pt x="38054" y="161290"/>
                </a:lnTo>
                <a:lnTo>
                  <a:pt x="38774" y="148590"/>
                </a:lnTo>
                <a:lnTo>
                  <a:pt x="53121" y="101600"/>
                </a:lnTo>
                <a:lnTo>
                  <a:pt x="91799" y="58420"/>
                </a:lnTo>
                <a:lnTo>
                  <a:pt x="135234" y="39370"/>
                </a:lnTo>
                <a:lnTo>
                  <a:pt x="159426" y="36830"/>
                </a:lnTo>
                <a:lnTo>
                  <a:pt x="212769" y="36830"/>
                </a:lnTo>
                <a:lnTo>
                  <a:pt x="210449" y="35560"/>
                </a:lnTo>
                <a:lnTo>
                  <a:pt x="198257" y="30480"/>
                </a:lnTo>
                <a:lnTo>
                  <a:pt x="172356" y="25400"/>
                </a:lnTo>
                <a:lnTo>
                  <a:pt x="158765" y="24130"/>
                </a:lnTo>
                <a:close/>
              </a:path>
              <a:path w="316864" h="325119">
                <a:moveTo>
                  <a:pt x="212769" y="36830"/>
                </a:moveTo>
                <a:lnTo>
                  <a:pt x="159426" y="36830"/>
                </a:lnTo>
                <a:lnTo>
                  <a:pt x="171693" y="38100"/>
                </a:lnTo>
                <a:lnTo>
                  <a:pt x="194993" y="43180"/>
                </a:lnTo>
                <a:lnTo>
                  <a:pt x="205953" y="46990"/>
                </a:lnTo>
                <a:lnTo>
                  <a:pt x="216388" y="53340"/>
                </a:lnTo>
                <a:lnTo>
                  <a:pt x="225068" y="58420"/>
                </a:lnTo>
                <a:lnTo>
                  <a:pt x="258293" y="92710"/>
                </a:lnTo>
                <a:lnTo>
                  <a:pt x="276520" y="138430"/>
                </a:lnTo>
                <a:lnTo>
                  <a:pt x="278813" y="163830"/>
                </a:lnTo>
                <a:lnTo>
                  <a:pt x="278093" y="176530"/>
                </a:lnTo>
                <a:lnTo>
                  <a:pt x="263745" y="223520"/>
                </a:lnTo>
                <a:lnTo>
                  <a:pt x="225068" y="266700"/>
                </a:lnTo>
                <a:lnTo>
                  <a:pt x="181634" y="285750"/>
                </a:lnTo>
                <a:lnTo>
                  <a:pt x="157440" y="288290"/>
                </a:lnTo>
                <a:lnTo>
                  <a:pt x="212776" y="288290"/>
                </a:lnTo>
                <a:lnTo>
                  <a:pt x="252425" y="260350"/>
                </a:lnTo>
                <a:lnTo>
                  <a:pt x="275258" y="228600"/>
                </a:lnTo>
                <a:lnTo>
                  <a:pt x="288725" y="190500"/>
                </a:lnTo>
                <a:lnTo>
                  <a:pt x="291438" y="161290"/>
                </a:lnTo>
                <a:lnTo>
                  <a:pt x="290838" y="148590"/>
                </a:lnTo>
                <a:lnTo>
                  <a:pt x="281128" y="109220"/>
                </a:lnTo>
                <a:lnTo>
                  <a:pt x="252425" y="64770"/>
                </a:lnTo>
                <a:lnTo>
                  <a:pt x="222051" y="41910"/>
                </a:lnTo>
                <a:lnTo>
                  <a:pt x="212769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45589" y="245617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2774" y="1848769"/>
            <a:ext cx="873760" cy="50800"/>
          </a:xfrm>
          <a:custGeom>
            <a:avLst/>
            <a:gdLst/>
            <a:ahLst/>
            <a:cxnLst/>
            <a:rect l="l" t="t" r="r" b="b"/>
            <a:pathLst>
              <a:path w="873760" h="50800">
                <a:moveTo>
                  <a:pt x="858851" y="20637"/>
                </a:moveTo>
                <a:lnTo>
                  <a:pt x="809638" y="20637"/>
                </a:lnTo>
                <a:lnTo>
                  <a:pt x="809638" y="30162"/>
                </a:lnTo>
                <a:lnTo>
                  <a:pt x="796938" y="30162"/>
                </a:lnTo>
                <a:lnTo>
                  <a:pt x="796938" y="50800"/>
                </a:lnTo>
                <a:lnTo>
                  <a:pt x="873138" y="25400"/>
                </a:lnTo>
                <a:lnTo>
                  <a:pt x="858851" y="20637"/>
                </a:lnTo>
                <a:close/>
              </a:path>
              <a:path w="873760" h="50800">
                <a:moveTo>
                  <a:pt x="79693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96938" y="30162"/>
                </a:lnTo>
                <a:lnTo>
                  <a:pt x="796938" y="20637"/>
                </a:lnTo>
                <a:close/>
              </a:path>
              <a:path w="873760" h="50800">
                <a:moveTo>
                  <a:pt x="809638" y="20637"/>
                </a:moveTo>
                <a:lnTo>
                  <a:pt x="796938" y="20637"/>
                </a:lnTo>
                <a:lnTo>
                  <a:pt x="796938" y="30162"/>
                </a:lnTo>
                <a:lnTo>
                  <a:pt x="809638" y="30162"/>
                </a:lnTo>
                <a:lnTo>
                  <a:pt x="809638" y="20637"/>
                </a:lnTo>
                <a:close/>
              </a:path>
              <a:path w="873760" h="50800">
                <a:moveTo>
                  <a:pt x="796938" y="0"/>
                </a:moveTo>
                <a:lnTo>
                  <a:pt x="796938" y="20637"/>
                </a:lnTo>
                <a:lnTo>
                  <a:pt x="858851" y="20637"/>
                </a:lnTo>
                <a:lnTo>
                  <a:pt x="796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31838" y="2607477"/>
            <a:ext cx="873760" cy="50800"/>
          </a:xfrm>
          <a:custGeom>
            <a:avLst/>
            <a:gdLst/>
            <a:ahLst/>
            <a:cxnLst/>
            <a:rect l="l" t="t" r="r" b="b"/>
            <a:pathLst>
              <a:path w="873760" h="50800">
                <a:moveTo>
                  <a:pt x="858851" y="20637"/>
                </a:moveTo>
                <a:lnTo>
                  <a:pt x="809638" y="20637"/>
                </a:lnTo>
                <a:lnTo>
                  <a:pt x="809638" y="30162"/>
                </a:lnTo>
                <a:lnTo>
                  <a:pt x="796938" y="30162"/>
                </a:lnTo>
                <a:lnTo>
                  <a:pt x="796938" y="50800"/>
                </a:lnTo>
                <a:lnTo>
                  <a:pt x="873138" y="25400"/>
                </a:lnTo>
                <a:lnTo>
                  <a:pt x="858851" y="20637"/>
                </a:lnTo>
                <a:close/>
              </a:path>
              <a:path w="873760" h="50800">
                <a:moveTo>
                  <a:pt x="79693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96938" y="30162"/>
                </a:lnTo>
                <a:lnTo>
                  <a:pt x="796938" y="20637"/>
                </a:lnTo>
                <a:close/>
              </a:path>
              <a:path w="873760" h="50800">
                <a:moveTo>
                  <a:pt x="809638" y="20637"/>
                </a:moveTo>
                <a:lnTo>
                  <a:pt x="796938" y="20637"/>
                </a:lnTo>
                <a:lnTo>
                  <a:pt x="796938" y="30162"/>
                </a:lnTo>
                <a:lnTo>
                  <a:pt x="809638" y="30162"/>
                </a:lnTo>
                <a:lnTo>
                  <a:pt x="809638" y="20637"/>
                </a:lnTo>
                <a:close/>
              </a:path>
              <a:path w="873760" h="50800">
                <a:moveTo>
                  <a:pt x="796938" y="0"/>
                </a:moveTo>
                <a:lnTo>
                  <a:pt x="796938" y="20637"/>
                </a:lnTo>
                <a:lnTo>
                  <a:pt x="858851" y="20637"/>
                </a:lnTo>
                <a:lnTo>
                  <a:pt x="796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84970" y="2755586"/>
            <a:ext cx="288290" cy="282575"/>
          </a:xfrm>
          <a:custGeom>
            <a:avLst/>
            <a:gdLst/>
            <a:ahLst/>
            <a:cxnLst/>
            <a:rect l="l" t="t" r="r" b="b"/>
            <a:pathLst>
              <a:path w="288289" h="282575">
                <a:moveTo>
                  <a:pt x="20703" y="61597"/>
                </a:moveTo>
                <a:lnTo>
                  <a:pt x="1241" y="114100"/>
                </a:lnTo>
                <a:lnTo>
                  <a:pt x="0" y="133959"/>
                </a:lnTo>
                <a:lnTo>
                  <a:pt x="759" y="149066"/>
                </a:lnTo>
                <a:lnTo>
                  <a:pt x="11370" y="191750"/>
                </a:lnTo>
                <a:lnTo>
                  <a:pt x="41978" y="238765"/>
                </a:lnTo>
                <a:lnTo>
                  <a:pt x="75459" y="264641"/>
                </a:lnTo>
                <a:lnTo>
                  <a:pt x="115130" y="279552"/>
                </a:lnTo>
                <a:lnTo>
                  <a:pt x="144169" y="282533"/>
                </a:lnTo>
                <a:lnTo>
                  <a:pt x="158893" y="281736"/>
                </a:lnTo>
                <a:lnTo>
                  <a:pt x="173195" y="279450"/>
                </a:lnTo>
                <a:lnTo>
                  <a:pt x="186995" y="275750"/>
                </a:lnTo>
                <a:lnTo>
                  <a:pt x="194157" y="273020"/>
                </a:lnTo>
                <a:lnTo>
                  <a:pt x="143672" y="273020"/>
                </a:lnTo>
                <a:lnTo>
                  <a:pt x="129940" y="272276"/>
                </a:lnTo>
                <a:lnTo>
                  <a:pt x="91439" y="261995"/>
                </a:lnTo>
                <a:lnTo>
                  <a:pt x="69297" y="249539"/>
                </a:lnTo>
                <a:lnTo>
                  <a:pt x="68647" y="249129"/>
                </a:lnTo>
                <a:lnTo>
                  <a:pt x="49373" y="232592"/>
                </a:lnTo>
                <a:lnTo>
                  <a:pt x="49239" y="232592"/>
                </a:lnTo>
                <a:lnTo>
                  <a:pt x="48608" y="231938"/>
                </a:lnTo>
                <a:lnTo>
                  <a:pt x="32690" y="211818"/>
                </a:lnTo>
                <a:lnTo>
                  <a:pt x="32425" y="211521"/>
                </a:lnTo>
                <a:lnTo>
                  <a:pt x="32301" y="211259"/>
                </a:lnTo>
                <a:lnTo>
                  <a:pt x="25658" y="199933"/>
                </a:lnTo>
                <a:lnTo>
                  <a:pt x="12202" y="161537"/>
                </a:lnTo>
                <a:lnTo>
                  <a:pt x="9515" y="133308"/>
                </a:lnTo>
                <a:lnTo>
                  <a:pt x="10747" y="114714"/>
                </a:lnTo>
                <a:lnTo>
                  <a:pt x="14311" y="96683"/>
                </a:lnTo>
                <a:lnTo>
                  <a:pt x="19704" y="80571"/>
                </a:lnTo>
                <a:lnTo>
                  <a:pt x="19530" y="80571"/>
                </a:lnTo>
                <a:lnTo>
                  <a:pt x="20084" y="79437"/>
                </a:lnTo>
                <a:lnTo>
                  <a:pt x="20284" y="79437"/>
                </a:lnTo>
                <a:lnTo>
                  <a:pt x="27696" y="68282"/>
                </a:lnTo>
                <a:lnTo>
                  <a:pt x="20703" y="61597"/>
                </a:lnTo>
                <a:close/>
              </a:path>
              <a:path w="288289" h="282575">
                <a:moveTo>
                  <a:pt x="233781" y="249129"/>
                </a:moveTo>
                <a:lnTo>
                  <a:pt x="219197" y="249129"/>
                </a:lnTo>
                <a:lnTo>
                  <a:pt x="218639" y="249539"/>
                </a:lnTo>
                <a:lnTo>
                  <a:pt x="183619" y="266843"/>
                </a:lnTo>
                <a:lnTo>
                  <a:pt x="143672" y="273020"/>
                </a:lnTo>
                <a:lnTo>
                  <a:pt x="194157" y="273020"/>
                </a:lnTo>
                <a:lnTo>
                  <a:pt x="200219" y="270710"/>
                </a:lnTo>
                <a:lnTo>
                  <a:pt x="212795" y="264411"/>
                </a:lnTo>
                <a:lnTo>
                  <a:pt x="224269" y="257191"/>
                </a:lnTo>
                <a:lnTo>
                  <a:pt x="224651" y="256931"/>
                </a:lnTo>
                <a:lnTo>
                  <a:pt x="233781" y="249129"/>
                </a:lnTo>
                <a:close/>
              </a:path>
              <a:path w="288289" h="282575">
                <a:moveTo>
                  <a:pt x="68647" y="249129"/>
                </a:moveTo>
                <a:lnTo>
                  <a:pt x="69205" y="249539"/>
                </a:lnTo>
                <a:lnTo>
                  <a:pt x="68940" y="249314"/>
                </a:lnTo>
                <a:lnTo>
                  <a:pt x="68647" y="249129"/>
                </a:lnTo>
                <a:close/>
              </a:path>
              <a:path w="288289" h="282575">
                <a:moveTo>
                  <a:pt x="68944" y="249317"/>
                </a:moveTo>
                <a:lnTo>
                  <a:pt x="69205" y="249539"/>
                </a:lnTo>
                <a:lnTo>
                  <a:pt x="68944" y="249317"/>
                </a:lnTo>
                <a:close/>
              </a:path>
              <a:path w="288289" h="282575">
                <a:moveTo>
                  <a:pt x="218903" y="249314"/>
                </a:moveTo>
                <a:lnTo>
                  <a:pt x="218545" y="249539"/>
                </a:lnTo>
                <a:lnTo>
                  <a:pt x="218903" y="249314"/>
                </a:lnTo>
                <a:close/>
              </a:path>
              <a:path w="288289" h="282575">
                <a:moveTo>
                  <a:pt x="219197" y="249129"/>
                </a:moveTo>
                <a:lnTo>
                  <a:pt x="218900" y="249317"/>
                </a:lnTo>
                <a:lnTo>
                  <a:pt x="218639" y="249539"/>
                </a:lnTo>
                <a:lnTo>
                  <a:pt x="219197" y="249129"/>
                </a:lnTo>
                <a:close/>
              </a:path>
              <a:path w="288289" h="282575">
                <a:moveTo>
                  <a:pt x="68725" y="249129"/>
                </a:moveTo>
                <a:lnTo>
                  <a:pt x="68944" y="249317"/>
                </a:lnTo>
                <a:lnTo>
                  <a:pt x="68725" y="249129"/>
                </a:lnTo>
                <a:close/>
              </a:path>
              <a:path w="288289" h="282575">
                <a:moveTo>
                  <a:pt x="238890" y="232233"/>
                </a:moveTo>
                <a:lnTo>
                  <a:pt x="218903" y="249314"/>
                </a:lnTo>
                <a:lnTo>
                  <a:pt x="219197" y="249129"/>
                </a:lnTo>
                <a:lnTo>
                  <a:pt x="233781" y="249129"/>
                </a:lnTo>
                <a:lnTo>
                  <a:pt x="245653" y="238983"/>
                </a:lnTo>
                <a:lnTo>
                  <a:pt x="245866" y="238763"/>
                </a:lnTo>
                <a:lnTo>
                  <a:pt x="250781" y="232592"/>
                </a:lnTo>
                <a:lnTo>
                  <a:pt x="238604" y="232592"/>
                </a:lnTo>
                <a:lnTo>
                  <a:pt x="238890" y="232233"/>
                </a:lnTo>
                <a:close/>
              </a:path>
              <a:path w="288289" h="282575">
                <a:moveTo>
                  <a:pt x="48608" y="231938"/>
                </a:moveTo>
                <a:lnTo>
                  <a:pt x="49239" y="232592"/>
                </a:lnTo>
                <a:lnTo>
                  <a:pt x="48953" y="232233"/>
                </a:lnTo>
                <a:lnTo>
                  <a:pt x="48608" y="231938"/>
                </a:lnTo>
                <a:close/>
              </a:path>
              <a:path w="288289" h="282575">
                <a:moveTo>
                  <a:pt x="48953" y="232233"/>
                </a:moveTo>
                <a:lnTo>
                  <a:pt x="49239" y="232592"/>
                </a:lnTo>
                <a:lnTo>
                  <a:pt x="49373" y="232592"/>
                </a:lnTo>
                <a:lnTo>
                  <a:pt x="48953" y="232233"/>
                </a:lnTo>
                <a:close/>
              </a:path>
              <a:path w="288289" h="282575">
                <a:moveTo>
                  <a:pt x="239235" y="231938"/>
                </a:moveTo>
                <a:lnTo>
                  <a:pt x="238890" y="232233"/>
                </a:lnTo>
                <a:lnTo>
                  <a:pt x="238604" y="232592"/>
                </a:lnTo>
                <a:lnTo>
                  <a:pt x="239235" y="231938"/>
                </a:lnTo>
                <a:close/>
              </a:path>
              <a:path w="288289" h="282575">
                <a:moveTo>
                  <a:pt x="251302" y="231938"/>
                </a:moveTo>
                <a:lnTo>
                  <a:pt x="239235" y="231938"/>
                </a:lnTo>
                <a:lnTo>
                  <a:pt x="238604" y="232592"/>
                </a:lnTo>
                <a:lnTo>
                  <a:pt x="250781" y="232592"/>
                </a:lnTo>
                <a:lnTo>
                  <a:pt x="251302" y="231938"/>
                </a:lnTo>
                <a:close/>
              </a:path>
              <a:path w="288289" h="282575">
                <a:moveTo>
                  <a:pt x="266573" y="211259"/>
                </a:moveTo>
                <a:lnTo>
                  <a:pt x="255598" y="211259"/>
                </a:lnTo>
                <a:lnTo>
                  <a:pt x="255214" y="211818"/>
                </a:lnTo>
                <a:lnTo>
                  <a:pt x="238890" y="232233"/>
                </a:lnTo>
                <a:lnTo>
                  <a:pt x="239235" y="231938"/>
                </a:lnTo>
                <a:lnTo>
                  <a:pt x="251302" y="231938"/>
                </a:lnTo>
                <a:lnTo>
                  <a:pt x="263047" y="217194"/>
                </a:lnTo>
                <a:lnTo>
                  <a:pt x="263317" y="216830"/>
                </a:lnTo>
                <a:lnTo>
                  <a:pt x="266573" y="211259"/>
                </a:lnTo>
                <a:close/>
              </a:path>
              <a:path w="288289" h="282575">
                <a:moveTo>
                  <a:pt x="48718" y="231938"/>
                </a:moveTo>
                <a:lnTo>
                  <a:pt x="48953" y="232233"/>
                </a:lnTo>
                <a:lnTo>
                  <a:pt x="48718" y="231938"/>
                </a:lnTo>
                <a:close/>
              </a:path>
              <a:path w="288289" h="282575">
                <a:moveTo>
                  <a:pt x="32245" y="211259"/>
                </a:moveTo>
                <a:lnTo>
                  <a:pt x="32629" y="211818"/>
                </a:lnTo>
                <a:lnTo>
                  <a:pt x="32454" y="211521"/>
                </a:lnTo>
                <a:lnTo>
                  <a:pt x="32245" y="211259"/>
                </a:lnTo>
                <a:close/>
              </a:path>
              <a:path w="288289" h="282575">
                <a:moveTo>
                  <a:pt x="32457" y="211524"/>
                </a:moveTo>
                <a:lnTo>
                  <a:pt x="32629" y="211818"/>
                </a:lnTo>
                <a:lnTo>
                  <a:pt x="32457" y="211524"/>
                </a:lnTo>
                <a:close/>
              </a:path>
              <a:path w="288289" h="282575">
                <a:moveTo>
                  <a:pt x="255388" y="211521"/>
                </a:moveTo>
                <a:lnTo>
                  <a:pt x="255152" y="211818"/>
                </a:lnTo>
                <a:lnTo>
                  <a:pt x="255388" y="211521"/>
                </a:lnTo>
                <a:close/>
              </a:path>
              <a:path w="288289" h="282575">
                <a:moveTo>
                  <a:pt x="255598" y="211259"/>
                </a:moveTo>
                <a:lnTo>
                  <a:pt x="255387" y="211524"/>
                </a:lnTo>
                <a:lnTo>
                  <a:pt x="255214" y="211818"/>
                </a:lnTo>
                <a:lnTo>
                  <a:pt x="255598" y="211259"/>
                </a:lnTo>
                <a:close/>
              </a:path>
              <a:path w="288289" h="282575">
                <a:moveTo>
                  <a:pt x="32301" y="211259"/>
                </a:moveTo>
                <a:lnTo>
                  <a:pt x="32457" y="211524"/>
                </a:lnTo>
                <a:lnTo>
                  <a:pt x="32301" y="211259"/>
                </a:lnTo>
                <a:close/>
              </a:path>
              <a:path w="288289" h="282575">
                <a:moveTo>
                  <a:pt x="234111" y="18022"/>
                </a:moveTo>
                <a:lnTo>
                  <a:pt x="219014" y="18022"/>
                </a:lnTo>
                <a:lnTo>
                  <a:pt x="219570" y="18412"/>
                </a:lnTo>
                <a:lnTo>
                  <a:pt x="258042" y="59984"/>
                </a:lnTo>
                <a:lnTo>
                  <a:pt x="273112" y="95129"/>
                </a:lnTo>
                <a:lnTo>
                  <a:pt x="278338" y="133959"/>
                </a:lnTo>
                <a:lnTo>
                  <a:pt x="277638" y="147678"/>
                </a:lnTo>
                <a:lnTo>
                  <a:pt x="267663" y="188155"/>
                </a:lnTo>
                <a:lnTo>
                  <a:pt x="255388" y="211521"/>
                </a:lnTo>
                <a:lnTo>
                  <a:pt x="255598" y="211259"/>
                </a:lnTo>
                <a:lnTo>
                  <a:pt x="266573" y="211259"/>
                </a:lnTo>
                <a:lnTo>
                  <a:pt x="270611" y="204350"/>
                </a:lnTo>
                <a:lnTo>
                  <a:pt x="284974" y="163379"/>
                </a:lnTo>
                <a:lnTo>
                  <a:pt x="287840" y="133308"/>
                </a:lnTo>
                <a:lnTo>
                  <a:pt x="286356" y="112267"/>
                </a:lnTo>
                <a:lnTo>
                  <a:pt x="275204" y="72617"/>
                </a:lnTo>
                <a:lnTo>
                  <a:pt x="254167" y="37920"/>
                </a:lnTo>
                <a:lnTo>
                  <a:pt x="240323" y="23074"/>
                </a:lnTo>
                <a:lnTo>
                  <a:pt x="234111" y="18022"/>
                </a:lnTo>
                <a:close/>
              </a:path>
              <a:path w="288289" h="282575">
                <a:moveTo>
                  <a:pt x="54789" y="51559"/>
                </a:moveTo>
                <a:lnTo>
                  <a:pt x="27373" y="51559"/>
                </a:lnTo>
                <a:lnTo>
                  <a:pt x="35306" y="56831"/>
                </a:lnTo>
                <a:lnTo>
                  <a:pt x="27696" y="68282"/>
                </a:lnTo>
                <a:lnTo>
                  <a:pt x="40927" y="80926"/>
                </a:lnTo>
                <a:lnTo>
                  <a:pt x="54789" y="51559"/>
                </a:lnTo>
                <a:close/>
              </a:path>
              <a:path w="288289" h="282575">
                <a:moveTo>
                  <a:pt x="20084" y="79437"/>
                </a:moveTo>
                <a:lnTo>
                  <a:pt x="19530" y="80571"/>
                </a:lnTo>
                <a:lnTo>
                  <a:pt x="19881" y="80043"/>
                </a:lnTo>
                <a:lnTo>
                  <a:pt x="20084" y="79437"/>
                </a:lnTo>
                <a:close/>
              </a:path>
              <a:path w="288289" h="282575">
                <a:moveTo>
                  <a:pt x="19881" y="80043"/>
                </a:moveTo>
                <a:lnTo>
                  <a:pt x="19530" y="80571"/>
                </a:lnTo>
                <a:lnTo>
                  <a:pt x="19704" y="80571"/>
                </a:lnTo>
                <a:lnTo>
                  <a:pt x="19881" y="80043"/>
                </a:lnTo>
                <a:close/>
              </a:path>
              <a:path w="288289" h="282575">
                <a:moveTo>
                  <a:pt x="20284" y="79437"/>
                </a:moveTo>
                <a:lnTo>
                  <a:pt x="20084" y="79437"/>
                </a:lnTo>
                <a:lnTo>
                  <a:pt x="19881" y="80043"/>
                </a:lnTo>
                <a:lnTo>
                  <a:pt x="20284" y="79437"/>
                </a:lnTo>
                <a:close/>
              </a:path>
              <a:path w="288289" h="282575">
                <a:moveTo>
                  <a:pt x="27373" y="51559"/>
                </a:moveTo>
                <a:lnTo>
                  <a:pt x="20703" y="61597"/>
                </a:lnTo>
                <a:lnTo>
                  <a:pt x="27696" y="68282"/>
                </a:lnTo>
                <a:lnTo>
                  <a:pt x="35306" y="56831"/>
                </a:lnTo>
                <a:lnTo>
                  <a:pt x="27373" y="51559"/>
                </a:lnTo>
                <a:close/>
              </a:path>
              <a:path w="288289" h="282575">
                <a:moveTo>
                  <a:pt x="75213" y="8289"/>
                </a:moveTo>
                <a:lnTo>
                  <a:pt x="4202" y="45827"/>
                </a:lnTo>
                <a:lnTo>
                  <a:pt x="20703" y="61597"/>
                </a:lnTo>
                <a:lnTo>
                  <a:pt x="27373" y="51559"/>
                </a:lnTo>
                <a:lnTo>
                  <a:pt x="54789" y="51559"/>
                </a:lnTo>
                <a:lnTo>
                  <a:pt x="75213" y="8289"/>
                </a:lnTo>
                <a:close/>
              </a:path>
              <a:path w="288289" h="282575">
                <a:moveTo>
                  <a:pt x="219278" y="18237"/>
                </a:moveTo>
                <a:lnTo>
                  <a:pt x="219493" y="18412"/>
                </a:lnTo>
                <a:lnTo>
                  <a:pt x="219278" y="18237"/>
                </a:lnTo>
                <a:close/>
              </a:path>
              <a:path w="288289" h="282575">
                <a:moveTo>
                  <a:pt x="219014" y="18022"/>
                </a:moveTo>
                <a:lnTo>
                  <a:pt x="219278" y="18237"/>
                </a:lnTo>
                <a:lnTo>
                  <a:pt x="219570" y="18412"/>
                </a:lnTo>
                <a:lnTo>
                  <a:pt x="219014" y="18022"/>
                </a:lnTo>
                <a:close/>
              </a:path>
              <a:path w="288289" h="282575">
                <a:moveTo>
                  <a:pt x="207377" y="0"/>
                </a:moveTo>
                <a:lnTo>
                  <a:pt x="202481" y="8169"/>
                </a:lnTo>
                <a:lnTo>
                  <a:pt x="219278" y="18237"/>
                </a:lnTo>
                <a:lnTo>
                  <a:pt x="219014" y="18022"/>
                </a:lnTo>
                <a:lnTo>
                  <a:pt x="234111" y="18022"/>
                </a:lnTo>
                <a:lnTo>
                  <a:pt x="225024" y="10632"/>
                </a:lnTo>
                <a:lnTo>
                  <a:pt x="224662" y="10359"/>
                </a:lnTo>
                <a:lnTo>
                  <a:pt x="207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9684" y="1436731"/>
            <a:ext cx="307340" cy="318770"/>
          </a:xfrm>
          <a:custGeom>
            <a:avLst/>
            <a:gdLst/>
            <a:ahLst/>
            <a:cxnLst/>
            <a:rect l="l" t="t" r="r" b="b"/>
            <a:pathLst>
              <a:path w="307339" h="318769">
                <a:moveTo>
                  <a:pt x="38640" y="274135"/>
                </a:moveTo>
                <a:lnTo>
                  <a:pt x="24797" y="291905"/>
                </a:lnTo>
                <a:lnTo>
                  <a:pt x="100520" y="318695"/>
                </a:lnTo>
                <a:lnTo>
                  <a:pt x="76724" y="282943"/>
                </a:lnTo>
                <a:lnTo>
                  <a:pt x="46964" y="282943"/>
                </a:lnTo>
                <a:lnTo>
                  <a:pt x="38640" y="274135"/>
                </a:lnTo>
                <a:close/>
              </a:path>
              <a:path w="307339" h="318769">
                <a:moveTo>
                  <a:pt x="248919" y="297343"/>
                </a:moveTo>
                <a:lnTo>
                  <a:pt x="234357" y="297343"/>
                </a:lnTo>
                <a:lnTo>
                  <a:pt x="233801" y="297755"/>
                </a:lnTo>
                <a:lnTo>
                  <a:pt x="216097" y="308875"/>
                </a:lnTo>
                <a:lnTo>
                  <a:pt x="221182" y="316929"/>
                </a:lnTo>
                <a:lnTo>
                  <a:pt x="239638" y="305274"/>
                </a:lnTo>
                <a:lnTo>
                  <a:pt x="239999" y="304987"/>
                </a:lnTo>
                <a:lnTo>
                  <a:pt x="248919" y="297343"/>
                </a:lnTo>
                <a:close/>
              </a:path>
              <a:path w="307339" h="318769">
                <a:moveTo>
                  <a:pt x="234068" y="297526"/>
                </a:moveTo>
                <a:lnTo>
                  <a:pt x="233706" y="297755"/>
                </a:lnTo>
                <a:lnTo>
                  <a:pt x="234068" y="297526"/>
                </a:lnTo>
                <a:close/>
              </a:path>
              <a:path w="307339" h="318769">
                <a:moveTo>
                  <a:pt x="234357" y="297343"/>
                </a:moveTo>
                <a:lnTo>
                  <a:pt x="234068" y="297526"/>
                </a:lnTo>
                <a:lnTo>
                  <a:pt x="233801" y="297755"/>
                </a:lnTo>
                <a:lnTo>
                  <a:pt x="234357" y="297343"/>
                </a:lnTo>
                <a:close/>
              </a:path>
              <a:path w="307339" h="318769">
                <a:moveTo>
                  <a:pt x="266729" y="55158"/>
                </a:moveTo>
                <a:lnTo>
                  <a:pt x="254803" y="55158"/>
                </a:lnTo>
                <a:lnTo>
                  <a:pt x="255248" y="55667"/>
                </a:lnTo>
                <a:lnTo>
                  <a:pt x="279850" y="91608"/>
                </a:lnTo>
                <a:lnTo>
                  <a:pt x="294416" y="134995"/>
                </a:lnTo>
                <a:lnTo>
                  <a:pt x="297400" y="166735"/>
                </a:lnTo>
                <a:lnTo>
                  <a:pt x="295988" y="189089"/>
                </a:lnTo>
                <a:lnTo>
                  <a:pt x="284924" y="231200"/>
                </a:lnTo>
                <a:lnTo>
                  <a:pt x="263947" y="268011"/>
                </a:lnTo>
                <a:lnTo>
                  <a:pt x="234068" y="297526"/>
                </a:lnTo>
                <a:lnTo>
                  <a:pt x="234357" y="297343"/>
                </a:lnTo>
                <a:lnTo>
                  <a:pt x="248919" y="297343"/>
                </a:lnTo>
                <a:lnTo>
                  <a:pt x="256346" y="290979"/>
                </a:lnTo>
                <a:lnTo>
                  <a:pt x="283527" y="255677"/>
                </a:lnTo>
                <a:lnTo>
                  <a:pt x="300805" y="213701"/>
                </a:lnTo>
                <a:lnTo>
                  <a:pt x="306906" y="167352"/>
                </a:lnTo>
                <a:lnTo>
                  <a:pt x="306182" y="151110"/>
                </a:lnTo>
                <a:lnTo>
                  <a:pt x="294983" y="102358"/>
                </a:lnTo>
                <a:lnTo>
                  <a:pt x="280921" y="73988"/>
                </a:lnTo>
                <a:lnTo>
                  <a:pt x="266729" y="55158"/>
                </a:lnTo>
                <a:close/>
              </a:path>
              <a:path w="307339" h="318769">
                <a:moveTo>
                  <a:pt x="44561" y="266534"/>
                </a:moveTo>
                <a:lnTo>
                  <a:pt x="38640" y="274135"/>
                </a:lnTo>
                <a:lnTo>
                  <a:pt x="46964" y="282943"/>
                </a:lnTo>
                <a:lnTo>
                  <a:pt x="53886" y="276401"/>
                </a:lnTo>
                <a:lnTo>
                  <a:pt x="44561" y="266534"/>
                </a:lnTo>
                <a:close/>
              </a:path>
              <a:path w="307339" h="318769">
                <a:moveTo>
                  <a:pt x="56016" y="251829"/>
                </a:moveTo>
                <a:lnTo>
                  <a:pt x="44561" y="266534"/>
                </a:lnTo>
                <a:lnTo>
                  <a:pt x="53886" y="276401"/>
                </a:lnTo>
                <a:lnTo>
                  <a:pt x="46964" y="282943"/>
                </a:lnTo>
                <a:lnTo>
                  <a:pt x="76724" y="282943"/>
                </a:lnTo>
                <a:lnTo>
                  <a:pt x="56016" y="251829"/>
                </a:lnTo>
                <a:close/>
              </a:path>
              <a:path w="307339" h="318769">
                <a:moveTo>
                  <a:pt x="153715" y="0"/>
                </a:moveTo>
                <a:lnTo>
                  <a:pt x="107948" y="7465"/>
                </a:lnTo>
                <a:lnTo>
                  <a:pt x="67614" y="28557"/>
                </a:lnTo>
                <a:lnTo>
                  <a:pt x="26349" y="73432"/>
                </a:lnTo>
                <a:lnTo>
                  <a:pt x="6922" y="117269"/>
                </a:lnTo>
                <a:lnTo>
                  <a:pt x="0" y="166735"/>
                </a:lnTo>
                <a:lnTo>
                  <a:pt x="1752" y="192244"/>
                </a:lnTo>
                <a:lnTo>
                  <a:pt x="15378" y="239933"/>
                </a:lnTo>
                <a:lnTo>
                  <a:pt x="38640" y="274135"/>
                </a:lnTo>
                <a:lnTo>
                  <a:pt x="44561" y="266534"/>
                </a:lnTo>
                <a:lnTo>
                  <a:pt x="35438" y="256880"/>
                </a:lnTo>
                <a:lnTo>
                  <a:pt x="35210" y="256880"/>
                </a:lnTo>
                <a:lnTo>
                  <a:pt x="34473" y="255859"/>
                </a:lnTo>
                <a:lnTo>
                  <a:pt x="34660" y="255859"/>
                </a:lnTo>
                <a:lnTo>
                  <a:pt x="24322" y="236660"/>
                </a:lnTo>
                <a:lnTo>
                  <a:pt x="16264" y="214779"/>
                </a:lnTo>
                <a:lnTo>
                  <a:pt x="11253" y="191575"/>
                </a:lnTo>
                <a:lnTo>
                  <a:pt x="9516" y="167352"/>
                </a:lnTo>
                <a:lnTo>
                  <a:pt x="10237" y="151110"/>
                </a:lnTo>
                <a:lnTo>
                  <a:pt x="20795" y="105794"/>
                </a:lnTo>
                <a:lnTo>
                  <a:pt x="51721" y="55667"/>
                </a:lnTo>
                <a:lnTo>
                  <a:pt x="52106" y="55158"/>
                </a:lnTo>
                <a:lnTo>
                  <a:pt x="61877" y="45502"/>
                </a:lnTo>
                <a:lnTo>
                  <a:pt x="97340" y="21930"/>
                </a:lnTo>
                <a:lnTo>
                  <a:pt x="138512" y="10347"/>
                </a:lnTo>
                <a:lnTo>
                  <a:pt x="153190" y="9509"/>
                </a:lnTo>
                <a:lnTo>
                  <a:pt x="204129" y="9509"/>
                </a:lnTo>
                <a:lnTo>
                  <a:pt x="199440" y="7627"/>
                </a:lnTo>
                <a:lnTo>
                  <a:pt x="184709" y="3467"/>
                </a:lnTo>
                <a:lnTo>
                  <a:pt x="169440" y="895"/>
                </a:lnTo>
                <a:lnTo>
                  <a:pt x="153715" y="0"/>
                </a:lnTo>
                <a:close/>
              </a:path>
              <a:path w="307339" h="318769">
                <a:moveTo>
                  <a:pt x="34473" y="255859"/>
                </a:moveTo>
                <a:lnTo>
                  <a:pt x="35210" y="256880"/>
                </a:lnTo>
                <a:lnTo>
                  <a:pt x="34907" y="256318"/>
                </a:lnTo>
                <a:lnTo>
                  <a:pt x="34473" y="255859"/>
                </a:lnTo>
                <a:close/>
              </a:path>
              <a:path w="307339" h="318769">
                <a:moveTo>
                  <a:pt x="34907" y="256318"/>
                </a:moveTo>
                <a:lnTo>
                  <a:pt x="35210" y="256880"/>
                </a:lnTo>
                <a:lnTo>
                  <a:pt x="35438" y="256880"/>
                </a:lnTo>
                <a:lnTo>
                  <a:pt x="34907" y="256318"/>
                </a:lnTo>
                <a:close/>
              </a:path>
              <a:path w="307339" h="318769">
                <a:moveTo>
                  <a:pt x="34660" y="255859"/>
                </a:moveTo>
                <a:lnTo>
                  <a:pt x="34473" y="255859"/>
                </a:lnTo>
                <a:lnTo>
                  <a:pt x="34907" y="256318"/>
                </a:lnTo>
                <a:lnTo>
                  <a:pt x="34660" y="255859"/>
                </a:lnTo>
                <a:close/>
              </a:path>
              <a:path w="307339" h="318769">
                <a:moveTo>
                  <a:pt x="52106" y="55158"/>
                </a:moveTo>
                <a:lnTo>
                  <a:pt x="51660" y="55667"/>
                </a:lnTo>
                <a:lnTo>
                  <a:pt x="51905" y="55424"/>
                </a:lnTo>
                <a:lnTo>
                  <a:pt x="52106" y="55158"/>
                </a:lnTo>
                <a:close/>
              </a:path>
              <a:path w="307339" h="318769">
                <a:moveTo>
                  <a:pt x="51905" y="55424"/>
                </a:moveTo>
                <a:lnTo>
                  <a:pt x="51660" y="55667"/>
                </a:lnTo>
                <a:lnTo>
                  <a:pt x="51905" y="55424"/>
                </a:lnTo>
                <a:close/>
              </a:path>
              <a:path w="307339" h="318769">
                <a:moveTo>
                  <a:pt x="255012" y="55434"/>
                </a:moveTo>
                <a:lnTo>
                  <a:pt x="255189" y="55667"/>
                </a:lnTo>
                <a:lnTo>
                  <a:pt x="255012" y="55434"/>
                </a:lnTo>
                <a:close/>
              </a:path>
              <a:path w="307339" h="318769">
                <a:moveTo>
                  <a:pt x="254803" y="55158"/>
                </a:moveTo>
                <a:lnTo>
                  <a:pt x="255012" y="55434"/>
                </a:lnTo>
                <a:lnTo>
                  <a:pt x="255248" y="55667"/>
                </a:lnTo>
                <a:lnTo>
                  <a:pt x="254803" y="55158"/>
                </a:lnTo>
                <a:close/>
              </a:path>
              <a:path w="307339" h="318769">
                <a:moveTo>
                  <a:pt x="204129" y="9509"/>
                </a:moveTo>
                <a:lnTo>
                  <a:pt x="153190" y="9509"/>
                </a:lnTo>
                <a:lnTo>
                  <a:pt x="167875" y="10290"/>
                </a:lnTo>
                <a:lnTo>
                  <a:pt x="182136" y="12637"/>
                </a:lnTo>
                <a:lnTo>
                  <a:pt x="221703" y="28310"/>
                </a:lnTo>
                <a:lnTo>
                  <a:pt x="255012" y="55434"/>
                </a:lnTo>
                <a:lnTo>
                  <a:pt x="254803" y="55158"/>
                </a:lnTo>
                <a:lnTo>
                  <a:pt x="266729" y="55158"/>
                </a:lnTo>
                <a:lnTo>
                  <a:pt x="262264" y="49235"/>
                </a:lnTo>
                <a:lnTo>
                  <a:pt x="226966" y="20372"/>
                </a:lnTo>
                <a:lnTo>
                  <a:pt x="213552" y="13291"/>
                </a:lnTo>
                <a:lnTo>
                  <a:pt x="204129" y="9509"/>
                </a:lnTo>
                <a:close/>
              </a:path>
              <a:path w="307339" h="318769">
                <a:moveTo>
                  <a:pt x="52172" y="55158"/>
                </a:moveTo>
                <a:lnTo>
                  <a:pt x="51905" y="55424"/>
                </a:lnTo>
                <a:lnTo>
                  <a:pt x="52172" y="5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75392" y="1703384"/>
            <a:ext cx="8204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785" algn="l"/>
              </a:tabLst>
            </a:pPr>
            <a:r>
              <a:rPr dirty="0" sz="1750" spc="20" b="1" i="1">
                <a:latin typeface="Symbol"/>
                <a:cs typeface="Symbol"/>
              </a:rPr>
              <a:t></a:t>
            </a:r>
            <a:r>
              <a:rPr dirty="0" sz="1750" spc="20">
                <a:latin typeface="Times New Roman"/>
                <a:cs typeface="Times New Roman"/>
              </a:rPr>
              <a:t>	</a:t>
            </a:r>
            <a:r>
              <a:rPr dirty="0" baseline="1543" sz="2700" spc="30" b="1">
                <a:latin typeface="Times New Roman"/>
                <a:cs typeface="Times New Roman"/>
              </a:rPr>
              <a:t>1</a:t>
            </a:r>
            <a:endParaRPr baseline="1543"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7299" y="2286987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6227" y="812617"/>
            <a:ext cx="5849620" cy="77597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906905">
              <a:lnSpc>
                <a:spcPct val="100000"/>
              </a:lnSpc>
              <a:spcBef>
                <a:spcPts val="370"/>
              </a:spcBef>
            </a:pPr>
            <a:r>
              <a:rPr dirty="0" sz="2750" spc="45" b="1">
                <a:latin typeface="黑体"/>
                <a:cs typeface="黑体"/>
              </a:rPr>
              <a:t>的道路所能到达的状</a:t>
            </a:r>
            <a:r>
              <a:rPr dirty="0" sz="2750" spc="35" b="1">
                <a:latin typeface="黑体"/>
                <a:cs typeface="黑体"/>
              </a:rPr>
              <a:t>态</a:t>
            </a:r>
            <a:r>
              <a:rPr dirty="0" sz="2750" spc="-15" b="1">
                <a:latin typeface="黑体"/>
                <a:cs typeface="黑体"/>
              </a:rPr>
              <a:t> </a:t>
            </a:r>
            <a:r>
              <a:rPr dirty="0" sz="2750" spc="10" b="1">
                <a:latin typeface="黑体"/>
                <a:cs typeface="黑体"/>
              </a:rPr>
              <a:t>}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6435" y="154177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903" y="257505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1514" y="277012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45773" y="2262465"/>
            <a:ext cx="650875" cy="372745"/>
          </a:xfrm>
          <a:custGeom>
            <a:avLst/>
            <a:gdLst/>
            <a:ahLst/>
            <a:cxnLst/>
            <a:rect l="l" t="t" r="r" b="b"/>
            <a:pathLst>
              <a:path w="650875" h="372744">
                <a:moveTo>
                  <a:pt x="581929" y="338922"/>
                </a:moveTo>
                <a:lnTo>
                  <a:pt x="565459" y="367907"/>
                </a:lnTo>
                <a:lnTo>
                  <a:pt x="650534" y="372424"/>
                </a:lnTo>
                <a:lnTo>
                  <a:pt x="632285" y="345196"/>
                </a:lnTo>
                <a:lnTo>
                  <a:pt x="592970" y="345196"/>
                </a:lnTo>
                <a:lnTo>
                  <a:pt x="581929" y="338922"/>
                </a:lnTo>
                <a:close/>
              </a:path>
              <a:path w="650875" h="372744">
                <a:moveTo>
                  <a:pt x="586634" y="330640"/>
                </a:moveTo>
                <a:lnTo>
                  <a:pt x="581929" y="338922"/>
                </a:lnTo>
                <a:lnTo>
                  <a:pt x="592970" y="345196"/>
                </a:lnTo>
                <a:lnTo>
                  <a:pt x="597675" y="336914"/>
                </a:lnTo>
                <a:lnTo>
                  <a:pt x="586634" y="330640"/>
                </a:lnTo>
                <a:close/>
              </a:path>
              <a:path w="650875" h="372744">
                <a:moveTo>
                  <a:pt x="603103" y="301655"/>
                </a:moveTo>
                <a:lnTo>
                  <a:pt x="586634" y="330640"/>
                </a:lnTo>
                <a:lnTo>
                  <a:pt x="597675" y="336914"/>
                </a:lnTo>
                <a:lnTo>
                  <a:pt x="592970" y="345196"/>
                </a:lnTo>
                <a:lnTo>
                  <a:pt x="632285" y="345196"/>
                </a:lnTo>
                <a:lnTo>
                  <a:pt x="603103" y="301655"/>
                </a:lnTo>
                <a:close/>
              </a:path>
              <a:path w="650875" h="372744">
                <a:moveTo>
                  <a:pt x="4705" y="0"/>
                </a:moveTo>
                <a:lnTo>
                  <a:pt x="0" y="8281"/>
                </a:lnTo>
                <a:lnTo>
                  <a:pt x="581929" y="338922"/>
                </a:lnTo>
                <a:lnTo>
                  <a:pt x="586634" y="330640"/>
                </a:lnTo>
                <a:lnTo>
                  <a:pt x="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5614" y="1876183"/>
            <a:ext cx="631825" cy="394970"/>
          </a:xfrm>
          <a:custGeom>
            <a:avLst/>
            <a:gdLst/>
            <a:ahLst/>
            <a:cxnLst/>
            <a:rect l="l" t="t" r="r" b="b"/>
            <a:pathLst>
              <a:path w="631825" h="394969">
                <a:moveTo>
                  <a:pt x="564372" y="36133"/>
                </a:moveTo>
                <a:lnTo>
                  <a:pt x="0" y="386375"/>
                </a:lnTo>
                <a:lnTo>
                  <a:pt x="5022" y="394468"/>
                </a:lnTo>
                <a:lnTo>
                  <a:pt x="569394" y="44227"/>
                </a:lnTo>
                <a:lnTo>
                  <a:pt x="564372" y="36133"/>
                </a:lnTo>
                <a:close/>
              </a:path>
              <a:path w="631825" h="394969">
                <a:moveTo>
                  <a:pt x="613511" y="29437"/>
                </a:moveTo>
                <a:lnTo>
                  <a:pt x="575162" y="29437"/>
                </a:lnTo>
                <a:lnTo>
                  <a:pt x="580185" y="37531"/>
                </a:lnTo>
                <a:lnTo>
                  <a:pt x="569394" y="44227"/>
                </a:lnTo>
                <a:lnTo>
                  <a:pt x="586973" y="72553"/>
                </a:lnTo>
                <a:lnTo>
                  <a:pt x="613511" y="29437"/>
                </a:lnTo>
                <a:close/>
              </a:path>
              <a:path w="631825" h="394969">
                <a:moveTo>
                  <a:pt x="575162" y="29437"/>
                </a:moveTo>
                <a:lnTo>
                  <a:pt x="564372" y="36133"/>
                </a:lnTo>
                <a:lnTo>
                  <a:pt x="569394" y="44227"/>
                </a:lnTo>
                <a:lnTo>
                  <a:pt x="580185" y="37531"/>
                </a:lnTo>
                <a:lnTo>
                  <a:pt x="575162" y="29437"/>
                </a:lnTo>
                <a:close/>
              </a:path>
              <a:path w="631825" h="394969">
                <a:moveTo>
                  <a:pt x="631629" y="0"/>
                </a:moveTo>
                <a:lnTo>
                  <a:pt x="546793" y="7807"/>
                </a:lnTo>
                <a:lnTo>
                  <a:pt x="564372" y="36133"/>
                </a:lnTo>
                <a:lnTo>
                  <a:pt x="575162" y="29437"/>
                </a:lnTo>
                <a:lnTo>
                  <a:pt x="613511" y="29437"/>
                </a:lnTo>
                <a:lnTo>
                  <a:pt x="631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048000" y="3505200"/>
            <a:ext cx="1676400" cy="30480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10795" rIns="0" bIns="0" rtlCol="0" vert="horz">
            <a:spAutoFit/>
          </a:bodyPr>
          <a:lstStyle/>
          <a:p>
            <a:pPr marL="49530">
              <a:lnSpc>
                <a:spcPts val="2310"/>
              </a:lnSpc>
              <a:spcBef>
                <a:spcPts val="8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(0,b)={3,4}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7739" y="3432386"/>
            <a:ext cx="1627505" cy="76327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950" spc="15" b="1" i="1">
                <a:latin typeface="Symbol"/>
                <a:cs typeface="Symbol"/>
              </a:rPr>
              <a:t></a:t>
            </a:r>
            <a:r>
              <a:rPr dirty="0" sz="1950" spc="15" b="1" i="1">
                <a:latin typeface="Symbol"/>
                <a:cs typeface="Symbol"/>
              </a:rPr>
              <a:t></a:t>
            </a:r>
            <a:r>
              <a:rPr dirty="0" sz="1950" spc="25" b="1">
                <a:latin typeface="宋体"/>
                <a:cs typeface="宋体"/>
              </a:rPr>
              <a:t>(0,a)={1,2</a:t>
            </a:r>
            <a:r>
              <a:rPr dirty="0" sz="1950" spc="15" b="1">
                <a:latin typeface="宋体"/>
                <a:cs typeface="宋体"/>
              </a:rPr>
              <a:t>}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950" spc="15" b="1" i="1">
                <a:latin typeface="Symbol"/>
                <a:cs typeface="Symbol"/>
              </a:rPr>
              <a:t></a:t>
            </a:r>
            <a:r>
              <a:rPr dirty="0" sz="1950" spc="15" b="1" i="1">
                <a:latin typeface="Symbol"/>
                <a:cs typeface="Symbol"/>
              </a:rPr>
              <a:t></a:t>
            </a:r>
            <a:r>
              <a:rPr dirty="0" sz="1950" spc="25" b="1">
                <a:latin typeface="宋体"/>
                <a:cs typeface="宋体"/>
              </a:rPr>
              <a:t>(1,a)={1,2</a:t>
            </a:r>
            <a:r>
              <a:rPr dirty="0" sz="1950" spc="15" b="1">
                <a:latin typeface="宋体"/>
                <a:cs typeface="宋体"/>
              </a:rPr>
              <a:t>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3877" y="3804242"/>
            <a:ext cx="1243330" cy="75692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63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(1,b)=φ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(2,b)=φ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8000" y="4648200"/>
            <a:ext cx="1676400" cy="30480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ts val="2115"/>
              </a:lnSpc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(3,b)={3,4}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7739" y="4166954"/>
            <a:ext cx="1242060" cy="113220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(2,a)=φ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(3,a)=φ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(4,a)=φ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83877" y="4974555"/>
            <a:ext cx="12420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 b="1" i="1">
                <a:latin typeface="Symbol"/>
                <a:cs typeface="Symbol"/>
              </a:rPr>
              <a:t></a:t>
            </a:r>
            <a:r>
              <a:rPr dirty="0" sz="1950" spc="25" b="1">
                <a:latin typeface="宋体"/>
                <a:cs typeface="宋体"/>
              </a:rPr>
              <a:t>(4,b)=φ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24835" y="1512467"/>
            <a:ext cx="2940050" cy="89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5"/>
              </a:spcBef>
            </a:pP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-4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N</a:t>
            </a:r>
            <a:r>
              <a:rPr dirty="0" sz="2350" spc="50" b="1">
                <a:latin typeface="黑体"/>
                <a:cs typeface="黑体"/>
              </a:rPr>
              <a:t>的状态转换矩阵 和状态转换图如下：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13356" y="2840398"/>
            <a:ext cx="217804" cy="1304290"/>
          </a:xfrm>
          <a:custGeom>
            <a:avLst/>
            <a:gdLst/>
            <a:ahLst/>
            <a:cxnLst/>
            <a:rect l="l" t="t" r="r" b="b"/>
            <a:pathLst>
              <a:path w="217804" h="1304289">
                <a:moveTo>
                  <a:pt x="217316" y="1303867"/>
                </a:moveTo>
                <a:lnTo>
                  <a:pt x="167487" y="1298127"/>
                </a:lnTo>
                <a:lnTo>
                  <a:pt x="121746" y="1281778"/>
                </a:lnTo>
                <a:lnTo>
                  <a:pt x="81396" y="1256124"/>
                </a:lnTo>
                <a:lnTo>
                  <a:pt x="47741" y="1222470"/>
                </a:lnTo>
                <a:lnTo>
                  <a:pt x="22088" y="1182120"/>
                </a:lnTo>
                <a:lnTo>
                  <a:pt x="5739" y="1136378"/>
                </a:lnTo>
                <a:lnTo>
                  <a:pt x="0" y="1086550"/>
                </a:lnTo>
                <a:lnTo>
                  <a:pt x="0" y="217316"/>
                </a:lnTo>
                <a:lnTo>
                  <a:pt x="5739" y="167487"/>
                </a:lnTo>
                <a:lnTo>
                  <a:pt x="22088" y="121746"/>
                </a:lnTo>
                <a:lnTo>
                  <a:pt x="47741" y="81396"/>
                </a:lnTo>
                <a:lnTo>
                  <a:pt x="81396" y="47742"/>
                </a:lnTo>
                <a:lnTo>
                  <a:pt x="121746" y="22088"/>
                </a:lnTo>
                <a:lnTo>
                  <a:pt x="167487" y="5739"/>
                </a:lnTo>
                <a:lnTo>
                  <a:pt x="217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70994" y="2840398"/>
            <a:ext cx="217804" cy="1304290"/>
          </a:xfrm>
          <a:custGeom>
            <a:avLst/>
            <a:gdLst/>
            <a:ahLst/>
            <a:cxnLst/>
            <a:rect l="l" t="t" r="r" b="b"/>
            <a:pathLst>
              <a:path w="217804" h="1304289">
                <a:moveTo>
                  <a:pt x="0" y="0"/>
                </a:moveTo>
                <a:lnTo>
                  <a:pt x="49828" y="5739"/>
                </a:lnTo>
                <a:lnTo>
                  <a:pt x="95569" y="22088"/>
                </a:lnTo>
                <a:lnTo>
                  <a:pt x="135919" y="47742"/>
                </a:lnTo>
                <a:lnTo>
                  <a:pt x="169574" y="81396"/>
                </a:lnTo>
                <a:lnTo>
                  <a:pt x="195227" y="121746"/>
                </a:lnTo>
                <a:lnTo>
                  <a:pt x="211576" y="167487"/>
                </a:lnTo>
                <a:lnTo>
                  <a:pt x="217316" y="217316"/>
                </a:lnTo>
                <a:lnTo>
                  <a:pt x="217316" y="1086550"/>
                </a:lnTo>
                <a:lnTo>
                  <a:pt x="211576" y="1136378"/>
                </a:lnTo>
                <a:lnTo>
                  <a:pt x="195227" y="1182120"/>
                </a:lnTo>
                <a:lnTo>
                  <a:pt x="169574" y="1222470"/>
                </a:lnTo>
                <a:lnTo>
                  <a:pt x="135919" y="1256124"/>
                </a:lnTo>
                <a:lnTo>
                  <a:pt x="95569" y="1281778"/>
                </a:lnTo>
                <a:lnTo>
                  <a:pt x="49828" y="1298127"/>
                </a:lnTo>
                <a:lnTo>
                  <a:pt x="0" y="13038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946140" y="52451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44497" y="47269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4497" y="583945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7863" y="47056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99529" y="583945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02813" y="48793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99305" y="4450877"/>
            <a:ext cx="2370523" cy="2010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927090" y="2579869"/>
          <a:ext cx="2148205" cy="203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818515"/>
                <a:gridCol w="231775"/>
                <a:gridCol w="718819"/>
              </a:tblGrid>
              <a:tr h="549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24154">
                        <a:lnSpc>
                          <a:spcPts val="2095"/>
                        </a:lnSpc>
                        <a:spcBef>
                          <a:spcPts val="1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a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algn="ctr" marL="224154">
                        <a:lnSpc>
                          <a:spcPts val="2095"/>
                        </a:lnSpc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{1,2</a:t>
                      </a:r>
                      <a:r>
                        <a:rPr dirty="0" sz="1750" b="1">
                          <a:latin typeface="宋体"/>
                          <a:cs typeface="宋体"/>
                        </a:rPr>
                        <a:t>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7470">
                        <a:lnSpc>
                          <a:spcPts val="2095"/>
                        </a:lnSpc>
                        <a:spcBef>
                          <a:spcPts val="1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b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algn="ctr" marL="77470">
                        <a:lnSpc>
                          <a:spcPts val="2095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{3,4}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905"/>
                </a:tc>
              </a:tr>
              <a:tr h="272796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1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4154">
                        <a:lnSpc>
                          <a:spcPts val="2050"/>
                        </a:lnSpc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{1,2</a:t>
                      </a:r>
                      <a:r>
                        <a:rPr dirty="0" sz="1750" b="1">
                          <a:latin typeface="宋体"/>
                          <a:cs typeface="宋体"/>
                        </a:rPr>
                        <a:t>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7470">
                        <a:lnSpc>
                          <a:spcPts val="205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272795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2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4154">
                        <a:lnSpc>
                          <a:spcPts val="203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7470">
                        <a:lnSpc>
                          <a:spcPts val="203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280416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3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4154">
                        <a:lnSpc>
                          <a:spcPts val="209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7470">
                        <a:lnSpc>
                          <a:spcPts val="2090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{3,4}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312931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4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4154">
                        <a:lnSpc>
                          <a:spcPts val="209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7470">
                        <a:lnSpc>
                          <a:spcPts val="2090"/>
                        </a:lnSpc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345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6221148" y="562914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57843" y="45593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76179" y="565657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56173" y="6174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24491" y="4894579"/>
            <a:ext cx="18923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5080" indent="-36830">
              <a:lnSpc>
                <a:spcPct val="1467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  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34310"/>
            <a:ext cx="7687309" cy="8769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089025" marR="5080" indent="-1076325">
              <a:lnSpc>
                <a:spcPts val="3410"/>
              </a:lnSpc>
              <a:spcBef>
                <a:spcPts val="114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推论：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对于任何一个具有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750" spc="15">
                <a:solidFill>
                  <a:srgbClr val="0000FF"/>
                </a:solidFill>
              </a:rPr>
              <a:t>-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转移的</a:t>
            </a:r>
            <a:r>
              <a:rPr dirty="0" sz="2750" spc="20">
                <a:solidFill>
                  <a:srgbClr val="0000FF"/>
                </a:solidFill>
              </a:rPr>
              <a:t>NFA </a:t>
            </a:r>
            <a:r>
              <a:rPr dirty="0" sz="2750" spc="35">
                <a:solidFill>
                  <a:srgbClr val="0000FF"/>
                </a:solidFill>
              </a:rPr>
              <a:t>M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都存在 一个与之等价的</a:t>
            </a:r>
            <a:r>
              <a:rPr dirty="0" sz="2750" spc="20">
                <a:solidFill>
                  <a:srgbClr val="0000FF"/>
                </a:solidFill>
              </a:rPr>
              <a:t>DFA</a:t>
            </a:r>
            <a:r>
              <a:rPr dirty="0" sz="2750" spc="30">
                <a:solidFill>
                  <a:srgbClr val="0000FF"/>
                </a:solidFill>
              </a:rPr>
              <a:t> </a:t>
            </a:r>
            <a:r>
              <a:rPr dirty="0" sz="2750" spc="35">
                <a:solidFill>
                  <a:srgbClr val="0000FF"/>
                </a:solidFill>
              </a:rPr>
              <a:t>D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即</a:t>
            </a:r>
            <a:r>
              <a:rPr dirty="0" sz="2750" spc="20">
                <a:solidFill>
                  <a:srgbClr val="0000FF"/>
                </a:solidFill>
              </a:rPr>
              <a:t>L(M)=L(D)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05292"/>
            <a:ext cx="8406130" cy="263080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DFA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D</a:t>
            </a:r>
            <a:r>
              <a:rPr dirty="0" baseline="1010" sz="4125" spc="67" b="1">
                <a:latin typeface="黑体"/>
                <a:cs typeface="黑体"/>
              </a:rPr>
              <a:t>的每个状态对应</a:t>
            </a:r>
            <a:r>
              <a:rPr dirty="0" baseline="1010" sz="4125" spc="30" b="1">
                <a:latin typeface="宋体"/>
                <a:cs typeface="宋体"/>
              </a:rPr>
              <a:t>NFA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的一个状态子集。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ct val="102600"/>
              </a:lnSpc>
              <a:spcBef>
                <a:spcPts val="4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对给定的输入符号串，为了使</a:t>
            </a:r>
            <a:r>
              <a:rPr dirty="0" baseline="1010" sz="4125" spc="15" b="1">
                <a:latin typeface="宋体"/>
                <a:cs typeface="宋体"/>
              </a:rPr>
              <a:t>D</a:t>
            </a:r>
            <a:r>
              <a:rPr dirty="0" sz="2800" spc="10" b="1">
                <a:latin typeface="Times New Roman"/>
                <a:cs typeface="Times New Roman"/>
              </a:rPr>
              <a:t>“</a:t>
            </a:r>
            <a:r>
              <a:rPr dirty="0" baseline="1010" sz="4125" spc="67" b="1">
                <a:latin typeface="黑体"/>
                <a:cs typeface="黑体"/>
              </a:rPr>
              <a:t>并行地”模拟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所能 </a:t>
            </a:r>
            <a:r>
              <a:rPr dirty="0" sz="2750" spc="45" b="1">
                <a:latin typeface="黑体"/>
                <a:cs typeface="黑体"/>
              </a:rPr>
              <a:t>产生的所有可能的转换，令</a:t>
            </a:r>
            <a:r>
              <a:rPr dirty="0" sz="2750" spc="20" b="1">
                <a:latin typeface="宋体"/>
                <a:cs typeface="宋体"/>
              </a:rPr>
              <a:t>q</a:t>
            </a:r>
            <a:r>
              <a:rPr dirty="0" sz="2750" spc="45" b="1">
                <a:latin typeface="黑体"/>
                <a:cs typeface="黑体"/>
              </a:rPr>
              <a:t>为</a:t>
            </a:r>
            <a:r>
              <a:rPr dirty="0" sz="2750" spc="20" b="1">
                <a:latin typeface="宋体"/>
                <a:cs typeface="宋体"/>
              </a:rPr>
              <a:t>NFA</a:t>
            </a:r>
            <a:r>
              <a:rPr dirty="0" sz="2750" spc="30" b="1">
                <a:latin typeface="宋体"/>
                <a:cs typeface="宋体"/>
              </a:rPr>
              <a:t> </a:t>
            </a:r>
            <a:r>
              <a:rPr dirty="0" sz="2750" spc="20" b="1">
                <a:latin typeface="宋体"/>
                <a:cs typeface="宋体"/>
              </a:rPr>
              <a:t>M</a:t>
            </a:r>
            <a:r>
              <a:rPr dirty="0" sz="2750" spc="45" b="1">
                <a:latin typeface="黑体"/>
                <a:cs typeface="黑体"/>
              </a:rPr>
              <a:t>的状态</a:t>
            </a:r>
            <a:r>
              <a:rPr dirty="0" sz="2750" spc="35" b="1">
                <a:latin typeface="黑体"/>
                <a:cs typeface="黑体"/>
              </a:rPr>
              <a:t>，</a:t>
            </a:r>
            <a:r>
              <a:rPr dirty="0" sz="2750" spc="35" b="1">
                <a:latin typeface="宋体"/>
                <a:cs typeface="宋体"/>
              </a:rPr>
              <a:t>T</a:t>
            </a:r>
            <a:r>
              <a:rPr dirty="0" sz="2750" spc="35" b="1">
                <a:latin typeface="黑体"/>
                <a:cs typeface="黑体"/>
              </a:rPr>
              <a:t>为 </a:t>
            </a:r>
            <a:r>
              <a:rPr dirty="0" sz="2750" spc="20" b="1">
                <a:latin typeface="宋体"/>
                <a:cs typeface="宋体"/>
              </a:rPr>
              <a:t>NFA</a:t>
            </a:r>
            <a:r>
              <a:rPr dirty="0" sz="2750" spc="30" b="1">
                <a:latin typeface="宋体"/>
                <a:cs typeface="宋体"/>
              </a:rPr>
              <a:t> </a:t>
            </a:r>
            <a:r>
              <a:rPr dirty="0" sz="2750" spc="10" b="1">
                <a:latin typeface="宋体"/>
                <a:cs typeface="宋体"/>
              </a:rPr>
              <a:t>M</a:t>
            </a:r>
            <a:r>
              <a:rPr dirty="0" sz="2750" spc="30" b="1">
                <a:latin typeface="宋体"/>
                <a:cs typeface="宋体"/>
              </a:rPr>
              <a:t> </a:t>
            </a:r>
            <a:r>
              <a:rPr dirty="0" sz="2750" spc="45" b="1">
                <a:latin typeface="黑体"/>
                <a:cs typeface="黑体"/>
              </a:rPr>
              <a:t>的状态子集，引入以下操作：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tabLst>
                <a:tab pos="2993390" algn="l"/>
              </a:tabLst>
            </a:pP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20" b="1">
                <a:latin typeface="黑体"/>
                <a:cs typeface="黑体"/>
              </a:rPr>
              <a:t>_closure(q)={q</a:t>
            </a:r>
            <a:r>
              <a:rPr dirty="0" sz="2350" spc="20" b="1" i="1">
                <a:latin typeface="Symbol"/>
                <a:cs typeface="Symbol"/>
              </a:rPr>
              <a:t></a:t>
            </a:r>
            <a:r>
              <a:rPr dirty="0" sz="2350" spc="20">
                <a:latin typeface="Times New Roman"/>
                <a:cs typeface="Times New Roman"/>
              </a:rPr>
              <a:t>	</a:t>
            </a:r>
            <a:r>
              <a:rPr dirty="0" sz="2350" spc="25" b="1">
                <a:latin typeface="黑体"/>
                <a:cs typeface="黑体"/>
              </a:rPr>
              <a:t>|</a:t>
            </a:r>
            <a:r>
              <a:rPr dirty="0" sz="2350" spc="50" b="1">
                <a:latin typeface="黑体"/>
                <a:cs typeface="黑体"/>
              </a:rPr>
              <a:t>从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sz="2350" spc="50" b="1">
                <a:latin typeface="黑体"/>
                <a:cs typeface="黑体"/>
              </a:rPr>
              <a:t>出发，经过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20" b="1">
                <a:latin typeface="宋体"/>
                <a:cs typeface="宋体"/>
              </a:rPr>
              <a:t>-</a:t>
            </a:r>
            <a:r>
              <a:rPr dirty="0" sz="2350" spc="50" b="1">
                <a:latin typeface="黑体"/>
                <a:cs typeface="黑体"/>
              </a:rPr>
              <a:t>道路可以到达状态</a:t>
            </a:r>
            <a:r>
              <a:rPr dirty="0" sz="2350" spc="15" b="1">
                <a:latin typeface="宋体"/>
                <a:cs typeface="宋体"/>
              </a:rPr>
              <a:t>q</a:t>
            </a:r>
            <a:r>
              <a:rPr dirty="0" sz="2350" spc="15" b="1" i="1">
                <a:latin typeface="Symbol"/>
                <a:cs typeface="Symbol"/>
              </a:rPr>
              <a:t></a:t>
            </a:r>
            <a:r>
              <a:rPr dirty="0" sz="2350" spc="15" b="1"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2940" y="4232358"/>
            <a:ext cx="14700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其</a:t>
            </a:r>
            <a:r>
              <a:rPr dirty="0" sz="2350" spc="40" b="1">
                <a:latin typeface="黑体"/>
                <a:cs typeface="黑体"/>
              </a:rPr>
              <a:t>中</a:t>
            </a:r>
            <a:r>
              <a:rPr dirty="0" sz="2350" spc="-35" b="1">
                <a:latin typeface="黑体"/>
                <a:cs typeface="黑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baseline="-17921" sz="2325" spc="37" b="1">
                <a:latin typeface="宋体"/>
                <a:cs typeface="宋体"/>
              </a:rPr>
              <a:t>i</a:t>
            </a:r>
            <a:r>
              <a:rPr dirty="0" sz="2350" spc="25" b="1" i="1">
                <a:latin typeface="Symbol"/>
                <a:cs typeface="Symbol"/>
              </a:rPr>
              <a:t></a:t>
            </a:r>
            <a:r>
              <a:rPr dirty="0" sz="2350" spc="25" b="1">
                <a:latin typeface="宋体"/>
                <a:cs typeface="宋体"/>
              </a:rPr>
              <a:t>T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4302" y="407771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4230116"/>
            <a:ext cx="39643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84730" algn="l"/>
              </a:tabLst>
            </a:pPr>
            <a:r>
              <a:rPr dirty="0" baseline="1182" sz="3525" spc="7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Times New Roman"/>
                <a:cs typeface="Times New Roman"/>
              </a:rPr>
              <a:t>_closure(T)=</a:t>
            </a:r>
            <a:r>
              <a:rPr dirty="0" baseline="9259" sz="2700" spc="7" b="1">
                <a:latin typeface="微软雅黑"/>
                <a:cs typeface="微软雅黑"/>
              </a:rPr>
              <a:t>∪	</a:t>
            </a:r>
            <a:r>
              <a:rPr dirty="0" baseline="1182" sz="3525" spc="-7" b="1" i="1">
                <a:latin typeface="Symbol"/>
                <a:cs typeface="Symbol"/>
              </a:rPr>
              <a:t></a:t>
            </a:r>
            <a:r>
              <a:rPr dirty="0" sz="2400" spc="-5" b="1">
                <a:latin typeface="Times New Roman"/>
                <a:cs typeface="Times New Roman"/>
              </a:rPr>
              <a:t>_closure(q</a:t>
            </a:r>
            <a:r>
              <a:rPr dirty="0" baseline="-17361" sz="2400" spc="-7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7152" y="4470907"/>
            <a:ext cx="33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202" y="4772351"/>
            <a:ext cx="7412355" cy="154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100"/>
              </a:spcBef>
            </a:pP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从</a:t>
            </a:r>
            <a:r>
              <a:rPr dirty="0" sz="1950" spc="25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中任一状态出发，经过</a:t>
            </a:r>
            <a:r>
              <a:rPr dirty="0" sz="1950" spc="2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1950" spc="20" b="1">
                <a:solidFill>
                  <a:srgbClr val="0000FF"/>
                </a:solidFill>
                <a:latin typeface="宋体"/>
                <a:cs typeface="宋体"/>
              </a:rPr>
              <a:t>-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道路后可以到达的状态集合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spc="-20" b="1">
                <a:latin typeface="Times New Roman"/>
                <a:cs typeface="Times New Roman"/>
              </a:rPr>
              <a:t>move(T,a)={q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baseline="1182" sz="3525" spc="7" b="1" i="1">
                <a:latin typeface="Symbol"/>
                <a:cs typeface="Symbol"/>
              </a:rPr>
              <a:t></a:t>
            </a:r>
            <a:r>
              <a:rPr dirty="0" sz="2400" spc="5" b="1">
                <a:latin typeface="Times New Roman"/>
                <a:cs typeface="Times New Roman"/>
              </a:rPr>
              <a:t>(q</a:t>
            </a:r>
            <a:r>
              <a:rPr dirty="0" baseline="-17361" sz="2400" spc="7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,a)=q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其中</a:t>
            </a:r>
            <a:r>
              <a:rPr dirty="0" baseline="1182" sz="3525" spc="37" b="1">
                <a:latin typeface="宋体"/>
                <a:cs typeface="宋体"/>
              </a:rPr>
              <a:t>q</a:t>
            </a:r>
            <a:r>
              <a:rPr dirty="0" baseline="-17921" sz="2325" spc="37" b="1">
                <a:latin typeface="宋体"/>
                <a:cs typeface="宋体"/>
              </a:rPr>
              <a:t>i</a:t>
            </a:r>
            <a:r>
              <a:rPr dirty="0" baseline="1182" sz="3525" spc="37" b="1" i="1">
                <a:latin typeface="Symbol"/>
                <a:cs typeface="Symbol"/>
              </a:rPr>
              <a:t></a:t>
            </a:r>
            <a:r>
              <a:rPr dirty="0" baseline="1182" sz="3525" spc="37" b="1">
                <a:latin typeface="宋体"/>
                <a:cs typeface="宋体"/>
              </a:rPr>
              <a:t>T</a:t>
            </a:r>
            <a:r>
              <a:rPr dirty="0" baseline="1182" sz="3525" spc="60" b="1">
                <a:latin typeface="宋体"/>
                <a:cs typeface="宋体"/>
              </a:rPr>
              <a:t> </a:t>
            </a:r>
            <a:r>
              <a:rPr dirty="0" baseline="1182" sz="3525" spc="22" b="1">
                <a:latin typeface="宋体"/>
                <a:cs typeface="宋体"/>
              </a:rPr>
              <a:t>}</a:t>
            </a:r>
            <a:endParaRPr baseline="1182" sz="3525">
              <a:latin typeface="宋体"/>
              <a:cs typeface="宋体"/>
            </a:endParaRPr>
          </a:p>
          <a:p>
            <a:pPr marL="358775">
              <a:lnSpc>
                <a:spcPct val="100000"/>
              </a:lnSpc>
              <a:spcBef>
                <a:spcPts val="1145"/>
              </a:spcBef>
            </a:pP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从某个状态</a:t>
            </a:r>
            <a:r>
              <a:rPr dirty="0" sz="1950" spc="2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9230" sz="1950" spc="3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950" spc="20" b="1" i="1">
                <a:solidFill>
                  <a:srgbClr val="0000FF"/>
                </a:solidFill>
                <a:latin typeface="Symbol"/>
                <a:cs typeface="Symbol"/>
              </a:rPr>
              <a:t></a:t>
            </a:r>
            <a:r>
              <a:rPr dirty="0" sz="1950" spc="20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出发，经过输入符号</a:t>
            </a:r>
            <a:r>
              <a:rPr dirty="0" sz="1950" spc="25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之后可到达的状态集合</a:t>
            </a:r>
            <a:r>
              <a:rPr dirty="0" sz="1950" spc="40" b="1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5930"/>
            <a:ext cx="449770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算法：计算</a:t>
            </a:r>
            <a:r>
              <a:rPr dirty="0" sz="3100" spc="45" i="1">
                <a:solidFill>
                  <a:srgbClr val="FF3300"/>
                </a:solidFill>
                <a:latin typeface="Symbol"/>
                <a:cs typeface="Symbol"/>
              </a:rPr>
              <a:t></a:t>
            </a:r>
            <a:r>
              <a:rPr dirty="0" sz="3100" spc="45">
                <a:solidFill>
                  <a:srgbClr val="FF3300"/>
                </a:solidFill>
              </a:rPr>
              <a:t>_closure(T)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56564"/>
            <a:ext cx="5020310" cy="49123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 marR="1715135">
              <a:lnSpc>
                <a:spcPct val="100000"/>
              </a:lnSpc>
              <a:spcBef>
                <a:spcPts val="625"/>
              </a:spcBef>
            </a:pP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b="1">
                <a:latin typeface="Verdana"/>
                <a:cs typeface="Verdana"/>
              </a:rPr>
              <a:t>T</a:t>
            </a:r>
            <a:r>
              <a:rPr dirty="0" baseline="1182" sz="3525" spc="75" b="1">
                <a:latin typeface="黑体"/>
                <a:cs typeface="黑体"/>
              </a:rPr>
              <a:t>中所有状态压入栈；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baseline="1182" sz="3525" b="1" i="1">
                <a:latin typeface="Symbol"/>
                <a:cs typeface="Symbol"/>
              </a:rPr>
              <a:t></a:t>
            </a:r>
            <a:r>
              <a:rPr dirty="0" sz="2400" b="1">
                <a:latin typeface="Verdana"/>
                <a:cs typeface="Verdana"/>
              </a:rPr>
              <a:t>_closure(T)</a:t>
            </a:r>
            <a:r>
              <a:rPr dirty="0" baseline="1182" sz="3525" spc="75" b="1">
                <a:latin typeface="黑体"/>
                <a:cs typeface="黑体"/>
              </a:rPr>
              <a:t>的初值置为</a:t>
            </a:r>
            <a:r>
              <a:rPr dirty="0" sz="2400" spc="20" b="1">
                <a:latin typeface="Verdana"/>
                <a:cs typeface="Verdana"/>
              </a:rPr>
              <a:t>T</a:t>
            </a:r>
            <a:r>
              <a:rPr dirty="0" baseline="1182" sz="3525" spc="3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150620" algn="l"/>
              </a:tabLst>
            </a:pPr>
            <a:r>
              <a:rPr dirty="0" sz="2400" b="1">
                <a:latin typeface="Verdana"/>
                <a:cs typeface="Verdana"/>
              </a:rPr>
              <a:t>while	</a:t>
            </a:r>
            <a:r>
              <a:rPr dirty="0" baseline="1182" sz="3525" spc="75" b="1">
                <a:latin typeface="黑体"/>
                <a:cs typeface="黑体"/>
              </a:rPr>
              <a:t>栈不空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algn="ctr" marR="1791335">
              <a:lnSpc>
                <a:spcPct val="100000"/>
              </a:lnSpc>
              <a:spcBef>
                <a:spcPts val="525"/>
              </a:spcBef>
            </a:pPr>
            <a:r>
              <a:rPr dirty="0" baseline="1182" sz="3525" spc="75" b="1">
                <a:latin typeface="黑体"/>
                <a:cs typeface="黑体"/>
              </a:rPr>
              <a:t>弹出栈顶元素</a:t>
            </a:r>
            <a:r>
              <a:rPr dirty="0" sz="2400" spc="15" b="1">
                <a:latin typeface="Verdana"/>
                <a:cs typeface="Verdana"/>
              </a:rPr>
              <a:t>t</a:t>
            </a:r>
            <a:r>
              <a:rPr dirty="0" baseline="1182" sz="3525" spc="22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889000" marR="5080" indent="-419100">
              <a:lnSpc>
                <a:spcPts val="3479"/>
              </a:lnSpc>
              <a:spcBef>
                <a:spcPts val="145"/>
              </a:spcBef>
              <a:tabLst>
                <a:tab pos="1167765" algn="l"/>
                <a:tab pos="1331595" algn="l"/>
                <a:tab pos="2345690" algn="l"/>
              </a:tabLst>
            </a:pPr>
            <a:r>
              <a:rPr dirty="0" sz="2400" spc="-5" b="1">
                <a:latin typeface="Verdana"/>
                <a:cs typeface="Verdana"/>
              </a:rPr>
              <a:t>f</a:t>
            </a:r>
            <a:r>
              <a:rPr dirty="0" sz="2400" b="1">
                <a:latin typeface="Verdana"/>
                <a:cs typeface="Verdana"/>
              </a:rPr>
              <a:t>or	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ch	</a:t>
            </a:r>
            <a:r>
              <a:rPr dirty="0" sz="2400" spc="-5" b="1">
                <a:latin typeface="Verdana"/>
                <a:cs typeface="Verdana"/>
              </a:rPr>
              <a:t>q</a:t>
            </a:r>
            <a:r>
              <a:rPr dirty="0" baseline="1182" sz="3525" spc="44" b="1" i="1">
                <a:latin typeface="Symbol"/>
                <a:cs typeface="Symbol"/>
              </a:rPr>
              <a:t>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Verdana"/>
                <a:cs typeface="Verdana"/>
              </a:rPr>
              <a:t>_</a:t>
            </a:r>
            <a:r>
              <a:rPr dirty="0" sz="2400" b="1">
                <a:latin typeface="Verdana"/>
                <a:cs typeface="Verdana"/>
              </a:rPr>
              <a:t>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(t)</a:t>
            </a:r>
            <a:r>
              <a:rPr dirty="0" sz="2400" b="1">
                <a:latin typeface="Verdana"/>
                <a:cs typeface="Verdana"/>
              </a:rPr>
              <a:t>)  if		(q</a:t>
            </a:r>
            <a:r>
              <a:rPr dirty="0" baseline="1182" sz="3525" b="1" i="1">
                <a:latin typeface="Symbol"/>
                <a:cs typeface="Symbol"/>
              </a:rPr>
              <a:t></a:t>
            </a:r>
            <a:r>
              <a:rPr dirty="0" sz="2400" b="1">
                <a:latin typeface="Verdana"/>
                <a:cs typeface="Verdana"/>
              </a:rPr>
              <a:t>_closure(T))</a:t>
            </a:r>
            <a:r>
              <a:rPr dirty="0" sz="2400" spc="-1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1202690" marR="419100">
              <a:lnSpc>
                <a:spcPts val="3410"/>
              </a:lnSpc>
              <a:spcBef>
                <a:spcPts val="80"/>
              </a:spcBef>
            </a:pP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-5" b="1">
                <a:latin typeface="Verdana"/>
                <a:cs typeface="Verdana"/>
              </a:rPr>
              <a:t>q</a:t>
            </a:r>
            <a:r>
              <a:rPr dirty="0" baseline="1182" sz="3525" spc="75" b="1">
                <a:latin typeface="黑体"/>
                <a:cs typeface="黑体"/>
              </a:rPr>
              <a:t>加入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sz="2400" spc="5" b="1">
                <a:latin typeface="Verdana"/>
                <a:cs typeface="Verdana"/>
              </a:rPr>
              <a:t>_</a:t>
            </a:r>
            <a:r>
              <a:rPr dirty="0" sz="2400" b="1">
                <a:latin typeface="Verdana"/>
                <a:cs typeface="Verdana"/>
              </a:rPr>
              <a:t>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T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sz="2400" b="1">
                <a:latin typeface="Verdana"/>
                <a:cs typeface="Verdana"/>
              </a:rPr>
              <a:t>; </a:t>
            </a: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-5" b="1">
                <a:latin typeface="Verdana"/>
                <a:cs typeface="Verdana"/>
              </a:rPr>
              <a:t>q</a:t>
            </a:r>
            <a:r>
              <a:rPr dirty="0" baseline="1182" sz="3525" spc="75" b="1">
                <a:latin typeface="黑体"/>
                <a:cs typeface="黑体"/>
              </a:rPr>
              <a:t>压入栈</a:t>
            </a:r>
            <a:r>
              <a:rPr dirty="0" sz="2400" b="1"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  <a:p>
            <a:pPr marL="993775">
              <a:lnSpc>
                <a:spcPct val="100000"/>
              </a:lnSpc>
              <a:spcBef>
                <a:spcPts val="420"/>
              </a:spcBef>
            </a:pPr>
            <a:r>
              <a:rPr dirty="0" sz="2400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800" b="1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65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符号串有关的几个概念（续）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00978"/>
            <a:ext cx="8507730" cy="26352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真前缀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真后缀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真子串</a:t>
            </a:r>
            <a:endParaRPr baseline="1010" sz="4125">
              <a:latin typeface="黑体"/>
              <a:cs typeface="黑体"/>
            </a:endParaRPr>
          </a:p>
          <a:p>
            <a:pPr lvl="1" marL="755650" marR="120014" indent="-285750">
              <a:lnSpc>
                <a:spcPct val="101899"/>
              </a:lnSpc>
              <a:spcBef>
                <a:spcPts val="43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如果非空符号串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是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的前缀、后缀或子串，并且</a:t>
            </a:r>
            <a:r>
              <a:rPr dirty="0" baseline="1182" sz="3525" spc="30" b="1" i="1">
                <a:latin typeface="Symbol"/>
                <a:cs typeface="Symbol"/>
              </a:rPr>
              <a:t>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60" b="1">
                <a:latin typeface="黑体"/>
                <a:cs typeface="黑体"/>
              </a:rPr>
              <a:t>，则 </a:t>
            </a:r>
            <a:r>
              <a:rPr dirty="0" sz="2350" spc="50" b="1">
                <a:latin typeface="黑体"/>
                <a:cs typeface="黑体"/>
              </a:rPr>
              <a:t>称</a:t>
            </a:r>
            <a:r>
              <a:rPr dirty="0" sz="2350" spc="20" b="1" i="1">
                <a:latin typeface="Symbol"/>
                <a:cs typeface="Symbol"/>
              </a:rPr>
              <a:t></a:t>
            </a:r>
            <a:r>
              <a:rPr dirty="0" sz="2350" spc="50" b="1">
                <a:latin typeface="黑体"/>
                <a:cs typeface="黑体"/>
              </a:rPr>
              <a:t>是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50" b="1">
                <a:latin typeface="黑体"/>
                <a:cs typeface="黑体"/>
              </a:rPr>
              <a:t>的真前缀、真后缀、或真子串。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子序列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ct val="105300"/>
              </a:lnSpc>
              <a:spcBef>
                <a:spcPts val="359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的子序列是指从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中删除</a:t>
            </a:r>
            <a:r>
              <a:rPr dirty="0" baseline="1182" sz="3525" spc="37" b="1">
                <a:latin typeface="宋体"/>
                <a:cs typeface="宋体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个或多个符号</a:t>
            </a:r>
            <a:r>
              <a:rPr dirty="0" baseline="1182" sz="3525" spc="37" b="1">
                <a:latin typeface="宋体"/>
                <a:cs typeface="宋体"/>
              </a:rPr>
              <a:t>(</a:t>
            </a:r>
            <a:r>
              <a:rPr dirty="0" baseline="1182" sz="3525" spc="67" b="1">
                <a:latin typeface="黑体"/>
                <a:cs typeface="黑体"/>
              </a:rPr>
              <a:t>这些符号 </a:t>
            </a:r>
            <a:r>
              <a:rPr dirty="0" sz="2350" spc="50" b="1">
                <a:latin typeface="黑体"/>
                <a:cs typeface="黑体"/>
              </a:rPr>
              <a:t>可以是不连续的</a:t>
            </a:r>
            <a:r>
              <a:rPr dirty="0" sz="2350" spc="25" b="1">
                <a:latin typeface="宋体"/>
                <a:cs typeface="宋体"/>
              </a:rPr>
              <a:t>)</a:t>
            </a:r>
            <a:r>
              <a:rPr dirty="0" sz="2350" spc="50" b="1">
                <a:latin typeface="黑体"/>
                <a:cs typeface="黑体"/>
              </a:rPr>
              <a:t>后得到的符号串。如</a:t>
            </a:r>
            <a:r>
              <a:rPr dirty="0" sz="23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nvst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26059"/>
            <a:ext cx="43122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0">
                <a:solidFill>
                  <a:srgbClr val="FF3300"/>
                </a:solidFill>
                <a:latin typeface="黑体"/>
                <a:cs typeface="黑体"/>
              </a:rPr>
              <a:t>算法：</a:t>
            </a:r>
            <a:r>
              <a:rPr dirty="0" baseline="1010" sz="4125" spc="67">
                <a:solidFill>
                  <a:srgbClr val="FF3300"/>
                </a:solidFill>
                <a:latin typeface="黑体"/>
                <a:cs typeface="黑体"/>
              </a:rPr>
              <a:t>为</a:t>
            </a:r>
            <a:r>
              <a:rPr dirty="0" baseline="1010" sz="4125" spc="30">
                <a:solidFill>
                  <a:srgbClr val="FF3300"/>
                </a:solidFill>
              </a:rPr>
              <a:t>NFA</a:t>
            </a:r>
            <a:r>
              <a:rPr dirty="0" baseline="1010" sz="4125" spc="67">
                <a:solidFill>
                  <a:srgbClr val="FF3300"/>
                </a:solidFill>
                <a:latin typeface="黑体"/>
                <a:cs typeface="黑体"/>
              </a:rPr>
              <a:t>构造等价的</a:t>
            </a:r>
            <a:r>
              <a:rPr dirty="0" baseline="1010" sz="4125" spc="30">
                <a:solidFill>
                  <a:srgbClr val="FF3300"/>
                </a:solidFill>
              </a:rPr>
              <a:t>DFA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640" y="729995"/>
            <a:ext cx="6996430" cy="55118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05"/>
              </a:spcBef>
            </a:pPr>
            <a:r>
              <a:rPr dirty="0" baseline="1424" sz="2925" spc="75" b="1">
                <a:latin typeface="黑体"/>
                <a:cs typeface="黑体"/>
              </a:rPr>
              <a:t>输入：一个</a:t>
            </a:r>
            <a:r>
              <a:rPr dirty="0" sz="2000" spc="-5" b="1">
                <a:latin typeface="Verdana"/>
                <a:cs typeface="Verdana"/>
              </a:rPr>
              <a:t>NFA </a:t>
            </a:r>
            <a:r>
              <a:rPr dirty="0" sz="2000" b="1"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dirty="0" baseline="1424" sz="2925" spc="75" b="1">
                <a:latin typeface="黑体"/>
                <a:cs typeface="黑体"/>
              </a:rPr>
              <a:t>输出：一个与</a:t>
            </a:r>
            <a:r>
              <a:rPr dirty="0" sz="2000" spc="-5" b="1">
                <a:latin typeface="Verdana"/>
                <a:cs typeface="Verdana"/>
              </a:rPr>
              <a:t>NFA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M</a:t>
            </a:r>
            <a:r>
              <a:rPr dirty="0" baseline="1424" sz="2925" spc="75" b="1">
                <a:latin typeface="黑体"/>
                <a:cs typeface="黑体"/>
              </a:rPr>
              <a:t>等价（即接受同样语言）的</a:t>
            </a:r>
            <a:r>
              <a:rPr dirty="0" sz="2000" spc="-5" b="1">
                <a:latin typeface="Verdana"/>
                <a:cs typeface="Verdana"/>
              </a:rPr>
              <a:t>DFA </a:t>
            </a:r>
            <a:r>
              <a:rPr dirty="0" sz="2000" b="1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dirty="0" baseline="1424" sz="2925" spc="75" b="1">
                <a:latin typeface="黑体"/>
                <a:cs typeface="黑体"/>
              </a:rPr>
              <a:t>方法：为</a:t>
            </a:r>
            <a:r>
              <a:rPr dirty="0" sz="2000" spc="-5" b="1">
                <a:latin typeface="Verdana"/>
                <a:cs typeface="Verdana"/>
              </a:rPr>
              <a:t>DFA </a:t>
            </a:r>
            <a:r>
              <a:rPr dirty="0" sz="2000" b="1">
                <a:latin typeface="Verdana"/>
                <a:cs typeface="Verdana"/>
              </a:rPr>
              <a:t>D</a:t>
            </a:r>
            <a:r>
              <a:rPr dirty="0" baseline="1424" sz="2925" spc="75" b="1">
                <a:latin typeface="黑体"/>
                <a:cs typeface="黑体"/>
              </a:rPr>
              <a:t>构造状态转换表</a:t>
            </a:r>
            <a:r>
              <a:rPr dirty="0" sz="2000" spc="-5" b="1">
                <a:latin typeface="Verdana"/>
                <a:cs typeface="Verdana"/>
              </a:rPr>
              <a:t>DTT</a:t>
            </a:r>
            <a:endParaRPr sz="2000">
              <a:latin typeface="Verdana"/>
              <a:cs typeface="Verdana"/>
            </a:endParaRPr>
          </a:p>
          <a:p>
            <a:pPr marL="549275">
              <a:lnSpc>
                <a:spcPct val="100000"/>
              </a:lnSpc>
              <a:spcBef>
                <a:spcPts val="409"/>
              </a:spcBef>
            </a:pP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初态</a:t>
            </a:r>
            <a:r>
              <a:rPr dirty="0" baseline="1424" sz="2925" spc="7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baseline="1424" sz="2925" spc="7" b="1" i="1">
                <a:latin typeface="Symbol"/>
                <a:cs typeface="Symbol"/>
              </a:rPr>
              <a:t></a:t>
            </a:r>
            <a:r>
              <a:rPr dirty="0" sz="2000" spc="5" b="1">
                <a:latin typeface="Verdana"/>
                <a:cs typeface="Verdana"/>
              </a:rPr>
              <a:t>_closure(q</a:t>
            </a:r>
            <a:r>
              <a:rPr dirty="0" baseline="-17094" sz="1950" spc="7" b="1">
                <a:latin typeface="Verdana"/>
                <a:cs typeface="Verdana"/>
              </a:rPr>
              <a:t>0</a:t>
            </a:r>
            <a:r>
              <a:rPr dirty="0" sz="2000" spc="5" b="1">
                <a:latin typeface="Verdana"/>
                <a:cs typeface="Verdana"/>
              </a:rPr>
              <a:t>)</a:t>
            </a:r>
            <a:r>
              <a:rPr dirty="0" baseline="1424" sz="2925" spc="75" b="1">
                <a:latin typeface="黑体"/>
                <a:cs typeface="黑体"/>
              </a:rPr>
              <a:t>是</a:t>
            </a:r>
            <a:r>
              <a:rPr dirty="0" sz="2000" spc="-5" b="1">
                <a:latin typeface="Verdana"/>
                <a:cs typeface="Verdana"/>
              </a:rPr>
              <a:t>DQ</a:t>
            </a:r>
            <a:r>
              <a:rPr dirty="0" baseline="1424" sz="2925" spc="75" b="1">
                <a:latin typeface="黑体"/>
                <a:cs typeface="黑体"/>
              </a:rPr>
              <a:t>中唯一的状态，且未标记。</a:t>
            </a:r>
            <a:endParaRPr baseline="1424" sz="2925">
              <a:latin typeface="黑体"/>
              <a:cs typeface="黑体"/>
            </a:endParaRPr>
          </a:p>
          <a:p>
            <a:pPr marL="549275">
              <a:lnSpc>
                <a:spcPct val="100000"/>
              </a:lnSpc>
              <a:spcBef>
                <a:spcPts val="480"/>
              </a:spcBef>
              <a:tabLst>
                <a:tab pos="1496695" algn="l"/>
              </a:tabLst>
            </a:pPr>
            <a:r>
              <a:rPr dirty="0" sz="2000" spc="-5" b="1">
                <a:latin typeface="Verdana"/>
                <a:cs typeface="Verdana"/>
              </a:rPr>
              <a:t>while	</a:t>
            </a:r>
            <a:r>
              <a:rPr dirty="0" sz="2000" b="1">
                <a:latin typeface="Verdana"/>
                <a:cs typeface="Verdana"/>
              </a:rPr>
              <a:t>(DQ</a:t>
            </a:r>
            <a:r>
              <a:rPr dirty="0" baseline="1424" sz="2925" spc="75" b="1">
                <a:latin typeface="黑体"/>
                <a:cs typeface="黑体"/>
              </a:rPr>
              <a:t>中存在一个未标记的状态</a:t>
            </a:r>
            <a:r>
              <a:rPr dirty="0" sz="2000" spc="-5" b="1">
                <a:latin typeface="Verdana"/>
                <a:cs typeface="Verdana"/>
              </a:rPr>
              <a:t>T)</a:t>
            </a:r>
            <a:endParaRPr sz="2000">
              <a:latin typeface="Verdana"/>
              <a:cs typeface="Verdana"/>
            </a:endParaRPr>
          </a:p>
          <a:p>
            <a:pPr marL="569595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1093470">
              <a:lnSpc>
                <a:spcPct val="100000"/>
              </a:lnSpc>
              <a:spcBef>
                <a:spcPts val="500"/>
              </a:spcBef>
            </a:pPr>
            <a:r>
              <a:rPr dirty="0" baseline="1424" sz="2925" spc="75" b="1">
                <a:latin typeface="黑体"/>
                <a:cs typeface="黑体"/>
              </a:rPr>
              <a:t>标</a:t>
            </a:r>
            <a:r>
              <a:rPr dirty="0" baseline="1424" sz="2925" spc="60" b="1">
                <a:latin typeface="黑体"/>
                <a:cs typeface="黑体"/>
              </a:rPr>
              <a:t>记</a:t>
            </a:r>
            <a:r>
              <a:rPr dirty="0" baseline="1424" sz="2925" spc="-434" b="1">
                <a:latin typeface="黑体"/>
                <a:cs typeface="黑体"/>
              </a:rPr>
              <a:t> </a:t>
            </a:r>
            <a:r>
              <a:rPr dirty="0" sz="2000" spc="15" b="1">
                <a:latin typeface="Verdana"/>
                <a:cs typeface="Verdana"/>
              </a:rPr>
              <a:t>T</a:t>
            </a:r>
            <a:r>
              <a:rPr dirty="0" baseline="1424" sz="2925" spc="22" b="1">
                <a:latin typeface="黑体"/>
                <a:cs typeface="黑体"/>
              </a:rPr>
              <a:t>；</a:t>
            </a:r>
            <a:endParaRPr baseline="1424" sz="2925">
              <a:latin typeface="黑体"/>
              <a:cs typeface="黑体"/>
            </a:endParaRPr>
          </a:p>
          <a:p>
            <a:pPr marL="1268095">
              <a:lnSpc>
                <a:spcPct val="100000"/>
              </a:lnSpc>
              <a:spcBef>
                <a:spcPts val="409"/>
              </a:spcBef>
              <a:tabLst>
                <a:tab pos="1852295" algn="l"/>
                <a:tab pos="2832735" algn="l"/>
              </a:tabLst>
            </a:pPr>
            <a:r>
              <a:rPr dirty="0" sz="2000" b="1">
                <a:latin typeface="Verdana"/>
                <a:cs typeface="Verdana"/>
              </a:rPr>
              <a:t>for	</a:t>
            </a:r>
            <a:r>
              <a:rPr dirty="0" sz="2000" spc="-5" b="1">
                <a:latin typeface="Verdana"/>
                <a:cs typeface="Verdana"/>
              </a:rPr>
              <a:t>(each	</a:t>
            </a:r>
            <a:r>
              <a:rPr dirty="0" sz="2000" spc="10" b="1">
                <a:latin typeface="Verdana"/>
                <a:cs typeface="Verdana"/>
              </a:rPr>
              <a:t>a</a:t>
            </a:r>
            <a:r>
              <a:rPr dirty="0" baseline="1424" sz="2925" spc="15" b="1" i="1">
                <a:latin typeface="Symbol"/>
                <a:cs typeface="Symbol"/>
              </a:rPr>
              <a:t></a:t>
            </a:r>
            <a:r>
              <a:rPr dirty="0" sz="2000" spc="10" b="1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180465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1704975" marR="1508125">
              <a:lnSpc>
                <a:spcPts val="2900"/>
              </a:lnSpc>
              <a:spcBef>
                <a:spcPts val="160"/>
              </a:spcBef>
              <a:tabLst>
                <a:tab pos="2074545" algn="l"/>
              </a:tabLst>
            </a:pPr>
            <a:r>
              <a:rPr dirty="0" sz="2000" b="1">
                <a:latin typeface="Verdana"/>
                <a:cs typeface="Verdana"/>
              </a:rPr>
              <a:t>U=</a:t>
            </a:r>
            <a:r>
              <a:rPr dirty="0" baseline="1424" sz="2925" spc="22" b="1" i="1">
                <a:latin typeface="Symbol"/>
                <a:cs typeface="Symbol"/>
              </a:rPr>
              <a:t></a:t>
            </a:r>
            <a:r>
              <a:rPr dirty="0" sz="2000" b="1">
                <a:latin typeface="Verdana"/>
                <a:cs typeface="Verdana"/>
              </a:rPr>
              <a:t>_</a:t>
            </a:r>
            <a:r>
              <a:rPr dirty="0" sz="2000" spc="-5" b="1">
                <a:latin typeface="Verdana"/>
                <a:cs typeface="Verdana"/>
              </a:rPr>
              <a:t>c</a:t>
            </a:r>
            <a:r>
              <a:rPr dirty="0" sz="2000" b="1">
                <a:latin typeface="Verdana"/>
                <a:cs typeface="Verdana"/>
              </a:rPr>
              <a:t>losu</a:t>
            </a:r>
            <a:r>
              <a:rPr dirty="0" sz="2000" spc="5" b="1">
                <a:latin typeface="Verdana"/>
                <a:cs typeface="Verdana"/>
              </a:rPr>
              <a:t>r</a:t>
            </a:r>
            <a:r>
              <a:rPr dirty="0" sz="2000" spc="-5" b="1">
                <a:latin typeface="Verdana"/>
                <a:cs typeface="Verdana"/>
              </a:rPr>
              <a:t>e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sz="2000" spc="-5" b="1">
                <a:latin typeface="Verdana"/>
                <a:cs typeface="Verdana"/>
              </a:rPr>
              <a:t>m</a:t>
            </a:r>
            <a:r>
              <a:rPr dirty="0" sz="2000" b="1">
                <a:latin typeface="Verdana"/>
                <a:cs typeface="Verdana"/>
              </a:rPr>
              <a:t>ov</a:t>
            </a:r>
            <a:r>
              <a:rPr dirty="0" sz="2000" spc="-5" b="1">
                <a:latin typeface="Verdana"/>
                <a:cs typeface="Verdana"/>
              </a:rPr>
              <a:t>e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sz="2000" spc="-5" b="1">
                <a:latin typeface="Verdana"/>
                <a:cs typeface="Verdana"/>
              </a:rPr>
              <a:t>T</a:t>
            </a:r>
            <a:r>
              <a:rPr dirty="0" sz="2000" b="1">
                <a:latin typeface="Verdana"/>
                <a:cs typeface="Verdana"/>
              </a:rPr>
              <a:t>,a))</a:t>
            </a:r>
            <a:r>
              <a:rPr dirty="0" baseline="1424" sz="2925" spc="37" b="1">
                <a:latin typeface="黑体"/>
                <a:cs typeface="黑体"/>
              </a:rPr>
              <a:t>；  </a:t>
            </a:r>
            <a:r>
              <a:rPr dirty="0" sz="2000" b="1">
                <a:latin typeface="Verdana"/>
                <a:cs typeface="Verdana"/>
              </a:rPr>
              <a:t>if	(U</a:t>
            </a:r>
            <a:r>
              <a:rPr dirty="0" baseline="1424" sz="2925" b="1" i="1">
                <a:latin typeface="Symbol"/>
                <a:cs typeface="Symbol"/>
              </a:rPr>
              <a:t></a:t>
            </a:r>
            <a:r>
              <a:rPr dirty="0" sz="2000" b="1">
                <a:latin typeface="Verdana"/>
                <a:cs typeface="Verdana"/>
              </a:rPr>
              <a:t>DQ)</a:t>
            </a:r>
            <a:endParaRPr sz="2000">
              <a:latin typeface="Verdana"/>
              <a:cs typeface="Verdana"/>
            </a:endParaRPr>
          </a:p>
          <a:p>
            <a:pPr marL="2141220">
              <a:lnSpc>
                <a:spcPct val="100000"/>
              </a:lnSpc>
              <a:spcBef>
                <a:spcPts val="325"/>
              </a:spcBef>
            </a:pPr>
            <a:r>
              <a:rPr dirty="0" baseline="1424" sz="2925" spc="75" b="1">
                <a:latin typeface="黑体"/>
                <a:cs typeface="黑体"/>
              </a:rPr>
              <a:t>把</a:t>
            </a:r>
            <a:r>
              <a:rPr dirty="0" sz="2000" b="1">
                <a:latin typeface="Verdana"/>
                <a:cs typeface="Verdana"/>
              </a:rPr>
              <a:t>U</a:t>
            </a:r>
            <a:r>
              <a:rPr dirty="0" baseline="1424" sz="2925" spc="75" b="1">
                <a:latin typeface="黑体"/>
                <a:cs typeface="黑体"/>
              </a:rPr>
              <a:t>做为一个未标记的状态加入</a:t>
            </a:r>
            <a:r>
              <a:rPr dirty="0" sz="2000" spc="10" b="1">
                <a:latin typeface="Verdana"/>
                <a:cs typeface="Verdana"/>
              </a:rPr>
              <a:t>DQ</a:t>
            </a:r>
            <a:r>
              <a:rPr dirty="0" baseline="1424" sz="2925" spc="15" b="1">
                <a:latin typeface="黑体"/>
                <a:cs typeface="黑体"/>
              </a:rPr>
              <a:t>；</a:t>
            </a:r>
            <a:endParaRPr baseline="1424" sz="2925">
              <a:latin typeface="黑体"/>
              <a:cs typeface="黑体"/>
            </a:endParaRPr>
          </a:p>
          <a:p>
            <a:pPr marL="1704975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DTT[T,a]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sz="2000" b="1">
                <a:latin typeface="Verdana"/>
                <a:cs typeface="Verdana"/>
              </a:rPr>
              <a:t>=U;</a:t>
            </a:r>
            <a:endParaRPr sz="2000">
              <a:latin typeface="Verdana"/>
              <a:cs typeface="Verdana"/>
            </a:endParaRPr>
          </a:p>
          <a:p>
            <a:pPr marL="1268095">
              <a:lnSpc>
                <a:spcPct val="100000"/>
              </a:lnSpc>
              <a:spcBef>
                <a:spcPts val="409"/>
              </a:spcBef>
            </a:pP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74422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6915"/>
            <a:ext cx="64598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2800" b="0">
                <a:latin typeface="黑体"/>
                <a:cs typeface="黑体"/>
              </a:rPr>
              <a:t>：</a:t>
            </a:r>
            <a:r>
              <a:rPr dirty="0" baseline="1010" sz="4125" spc="67">
                <a:latin typeface="黑体"/>
                <a:cs typeface="黑体"/>
              </a:rPr>
              <a:t>构造与下面的</a:t>
            </a:r>
            <a:r>
              <a:rPr dirty="0" baseline="1010" sz="4125" spc="30"/>
              <a:t>NFA</a:t>
            </a:r>
            <a:r>
              <a:rPr dirty="0" baseline="1010" sz="4125" spc="22"/>
              <a:t> </a:t>
            </a:r>
            <a:r>
              <a:rPr dirty="0" baseline="1010" sz="4125" spc="30"/>
              <a:t>M</a:t>
            </a:r>
            <a:r>
              <a:rPr dirty="0" baseline="1010" sz="4125" spc="67">
                <a:latin typeface="黑体"/>
                <a:cs typeface="黑体"/>
              </a:rPr>
              <a:t>等价的</a:t>
            </a:r>
            <a:r>
              <a:rPr dirty="0" baseline="1010" sz="4125" spc="30"/>
              <a:t>DFA D</a:t>
            </a:r>
            <a:r>
              <a:rPr dirty="0" baseline="1010" sz="4125" spc="52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7162" y="1817687"/>
            <a:ext cx="307975" cy="297180"/>
          </a:xfrm>
          <a:custGeom>
            <a:avLst/>
            <a:gdLst/>
            <a:ahLst/>
            <a:cxnLst/>
            <a:rect l="l" t="t" r="r" b="b"/>
            <a:pathLst>
              <a:path w="307975" h="297180">
                <a:moveTo>
                  <a:pt x="0" y="148431"/>
                </a:moveTo>
                <a:lnTo>
                  <a:pt x="7850" y="101515"/>
                </a:lnTo>
                <a:lnTo>
                  <a:pt x="29710" y="60769"/>
                </a:lnTo>
                <a:lnTo>
                  <a:pt x="63044" y="28638"/>
                </a:lnTo>
                <a:lnTo>
                  <a:pt x="105315" y="7567"/>
                </a:lnTo>
                <a:lnTo>
                  <a:pt x="153987" y="0"/>
                </a:lnTo>
                <a:lnTo>
                  <a:pt x="202659" y="7567"/>
                </a:lnTo>
                <a:lnTo>
                  <a:pt x="244930" y="28638"/>
                </a:lnTo>
                <a:lnTo>
                  <a:pt x="278264" y="60769"/>
                </a:lnTo>
                <a:lnTo>
                  <a:pt x="300124" y="101515"/>
                </a:lnTo>
                <a:lnTo>
                  <a:pt x="307975" y="148431"/>
                </a:lnTo>
                <a:lnTo>
                  <a:pt x="300124" y="195347"/>
                </a:lnTo>
                <a:lnTo>
                  <a:pt x="278264" y="236093"/>
                </a:lnTo>
                <a:lnTo>
                  <a:pt x="244930" y="268224"/>
                </a:lnTo>
                <a:lnTo>
                  <a:pt x="202659" y="289295"/>
                </a:lnTo>
                <a:lnTo>
                  <a:pt x="153987" y="296863"/>
                </a:lnTo>
                <a:lnTo>
                  <a:pt x="105315" y="289295"/>
                </a:lnTo>
                <a:lnTo>
                  <a:pt x="63044" y="268224"/>
                </a:lnTo>
                <a:lnTo>
                  <a:pt x="29710" y="236093"/>
                </a:lnTo>
                <a:lnTo>
                  <a:pt x="785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68601" y="181914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7576" y="2327275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27426" y="232816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3262" y="1804987"/>
            <a:ext cx="306705" cy="295275"/>
          </a:xfrm>
          <a:custGeom>
            <a:avLst/>
            <a:gdLst/>
            <a:ahLst/>
            <a:cxnLst/>
            <a:rect l="l" t="t" r="r" b="b"/>
            <a:pathLst>
              <a:path w="306705" h="295275">
                <a:moveTo>
                  <a:pt x="0" y="147637"/>
                </a:moveTo>
                <a:lnTo>
                  <a:pt x="7809" y="100972"/>
                </a:lnTo>
                <a:lnTo>
                  <a:pt x="29557" y="60444"/>
                </a:lnTo>
                <a:lnTo>
                  <a:pt x="62719" y="28485"/>
                </a:lnTo>
                <a:lnTo>
                  <a:pt x="104772" y="7526"/>
                </a:lnTo>
                <a:lnTo>
                  <a:pt x="153194" y="0"/>
                </a:lnTo>
                <a:lnTo>
                  <a:pt x="201615" y="7526"/>
                </a:lnTo>
                <a:lnTo>
                  <a:pt x="243668" y="28485"/>
                </a:lnTo>
                <a:lnTo>
                  <a:pt x="276830" y="60444"/>
                </a:lnTo>
                <a:lnTo>
                  <a:pt x="298578" y="100972"/>
                </a:lnTo>
                <a:lnTo>
                  <a:pt x="306388" y="147637"/>
                </a:lnTo>
                <a:lnTo>
                  <a:pt x="298578" y="194302"/>
                </a:lnTo>
                <a:lnTo>
                  <a:pt x="276830" y="234830"/>
                </a:lnTo>
                <a:lnTo>
                  <a:pt x="243668" y="266789"/>
                </a:lnTo>
                <a:lnTo>
                  <a:pt x="201615" y="287748"/>
                </a:lnTo>
                <a:lnTo>
                  <a:pt x="153194" y="295275"/>
                </a:lnTo>
                <a:lnTo>
                  <a:pt x="104772" y="287748"/>
                </a:lnTo>
                <a:lnTo>
                  <a:pt x="62719" y="266789"/>
                </a:lnTo>
                <a:lnTo>
                  <a:pt x="29557" y="234830"/>
                </a:lnTo>
                <a:lnTo>
                  <a:pt x="7809" y="194302"/>
                </a:lnTo>
                <a:lnTo>
                  <a:pt x="0" y="147637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41526" y="18039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4412" y="1963737"/>
            <a:ext cx="323850" cy="1905"/>
          </a:xfrm>
          <a:custGeom>
            <a:avLst/>
            <a:gdLst/>
            <a:ahLst/>
            <a:cxnLst/>
            <a:rect l="l" t="t" r="r" b="b"/>
            <a:pathLst>
              <a:path w="323850" h="1905">
                <a:moveTo>
                  <a:pt x="0" y="0"/>
                </a:moveTo>
                <a:lnTo>
                  <a:pt x="323850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0162" y="1916112"/>
            <a:ext cx="119380" cy="95250"/>
          </a:xfrm>
          <a:custGeom>
            <a:avLst/>
            <a:gdLst/>
            <a:ahLst/>
            <a:cxnLst/>
            <a:rect l="l" t="t" r="r" b="b"/>
            <a:pathLst>
              <a:path w="119380" h="95250">
                <a:moveTo>
                  <a:pt x="0" y="0"/>
                </a:moveTo>
                <a:lnTo>
                  <a:pt x="17462" y="47625"/>
                </a:lnTo>
                <a:lnTo>
                  <a:pt x="0" y="95250"/>
                </a:lnTo>
                <a:lnTo>
                  <a:pt x="119063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1451" y="1952625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30" h="1905">
                <a:moveTo>
                  <a:pt x="0" y="0"/>
                </a:moveTo>
                <a:lnTo>
                  <a:pt x="430213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33562" y="1905000"/>
            <a:ext cx="119380" cy="95250"/>
          </a:xfrm>
          <a:custGeom>
            <a:avLst/>
            <a:gdLst/>
            <a:ahLst/>
            <a:cxnLst/>
            <a:rect l="l" t="t" r="r" b="b"/>
            <a:pathLst>
              <a:path w="119380" h="95250">
                <a:moveTo>
                  <a:pt x="0" y="0"/>
                </a:moveTo>
                <a:lnTo>
                  <a:pt x="17462" y="47625"/>
                </a:lnTo>
                <a:lnTo>
                  <a:pt x="0" y="95250"/>
                </a:lnTo>
                <a:lnTo>
                  <a:pt x="119063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46187" y="1620240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2101" y="1109662"/>
            <a:ext cx="2335530" cy="684530"/>
          </a:xfrm>
          <a:custGeom>
            <a:avLst/>
            <a:gdLst/>
            <a:ahLst/>
            <a:cxnLst/>
            <a:rect l="l" t="t" r="r" b="b"/>
            <a:pathLst>
              <a:path w="2335529" h="684530">
                <a:moveTo>
                  <a:pt x="0" y="602260"/>
                </a:moveTo>
                <a:lnTo>
                  <a:pt x="20215" y="534640"/>
                </a:lnTo>
                <a:lnTo>
                  <a:pt x="51184" y="469617"/>
                </a:lnTo>
                <a:lnTo>
                  <a:pt x="92316" y="407496"/>
                </a:lnTo>
                <a:lnTo>
                  <a:pt x="116508" y="377620"/>
                </a:lnTo>
                <a:lnTo>
                  <a:pt x="143018" y="348585"/>
                </a:lnTo>
                <a:lnTo>
                  <a:pt x="171773" y="320428"/>
                </a:lnTo>
                <a:lnTo>
                  <a:pt x="202699" y="293188"/>
                </a:lnTo>
                <a:lnTo>
                  <a:pt x="235721" y="266904"/>
                </a:lnTo>
                <a:lnTo>
                  <a:pt x="270767" y="241614"/>
                </a:lnTo>
                <a:lnTo>
                  <a:pt x="307760" y="217356"/>
                </a:lnTo>
                <a:lnTo>
                  <a:pt x="346629" y="194168"/>
                </a:lnTo>
                <a:lnTo>
                  <a:pt x="387298" y="172089"/>
                </a:lnTo>
                <a:lnTo>
                  <a:pt x="429694" y="151157"/>
                </a:lnTo>
                <a:lnTo>
                  <a:pt x="473742" y="131410"/>
                </a:lnTo>
                <a:lnTo>
                  <a:pt x="519369" y="112887"/>
                </a:lnTo>
                <a:lnTo>
                  <a:pt x="566501" y="95626"/>
                </a:lnTo>
                <a:lnTo>
                  <a:pt x="615064" y="79666"/>
                </a:lnTo>
                <a:lnTo>
                  <a:pt x="664983" y="65043"/>
                </a:lnTo>
                <a:lnTo>
                  <a:pt x="716185" y="51798"/>
                </a:lnTo>
                <a:lnTo>
                  <a:pt x="768596" y="39968"/>
                </a:lnTo>
                <a:lnTo>
                  <a:pt x="822142" y="29591"/>
                </a:lnTo>
                <a:lnTo>
                  <a:pt x="876748" y="20706"/>
                </a:lnTo>
                <a:lnTo>
                  <a:pt x="932341" y="13351"/>
                </a:lnTo>
                <a:lnTo>
                  <a:pt x="988847" y="7565"/>
                </a:lnTo>
                <a:lnTo>
                  <a:pt x="1046192" y="3385"/>
                </a:lnTo>
                <a:lnTo>
                  <a:pt x="1104301" y="851"/>
                </a:lnTo>
                <a:lnTo>
                  <a:pt x="1163102" y="0"/>
                </a:lnTo>
                <a:lnTo>
                  <a:pt x="1223222" y="888"/>
                </a:lnTo>
                <a:lnTo>
                  <a:pt x="1282558" y="3526"/>
                </a:lnTo>
                <a:lnTo>
                  <a:pt x="1341038" y="7871"/>
                </a:lnTo>
                <a:lnTo>
                  <a:pt x="1398587" y="13879"/>
                </a:lnTo>
                <a:lnTo>
                  <a:pt x="1455133" y="21509"/>
                </a:lnTo>
                <a:lnTo>
                  <a:pt x="1510603" y="30717"/>
                </a:lnTo>
                <a:lnTo>
                  <a:pt x="1564922" y="41461"/>
                </a:lnTo>
                <a:lnTo>
                  <a:pt x="1618019" y="53697"/>
                </a:lnTo>
                <a:lnTo>
                  <a:pt x="1669819" y="67384"/>
                </a:lnTo>
                <a:lnTo>
                  <a:pt x="1720250" y="82479"/>
                </a:lnTo>
                <a:lnTo>
                  <a:pt x="1769239" y="98938"/>
                </a:lnTo>
                <a:lnTo>
                  <a:pt x="1816712" y="116720"/>
                </a:lnTo>
                <a:lnTo>
                  <a:pt x="1862596" y="135781"/>
                </a:lnTo>
                <a:lnTo>
                  <a:pt x="1906818" y="156078"/>
                </a:lnTo>
                <a:lnTo>
                  <a:pt x="1949304" y="177570"/>
                </a:lnTo>
                <a:lnTo>
                  <a:pt x="1989982" y="200213"/>
                </a:lnTo>
                <a:lnTo>
                  <a:pt x="2028779" y="223965"/>
                </a:lnTo>
                <a:lnTo>
                  <a:pt x="2065621" y="248783"/>
                </a:lnTo>
                <a:lnTo>
                  <a:pt x="2100434" y="274624"/>
                </a:lnTo>
                <a:lnTo>
                  <a:pt x="2133146" y="301445"/>
                </a:lnTo>
                <a:lnTo>
                  <a:pt x="2163684" y="329204"/>
                </a:lnTo>
                <a:lnTo>
                  <a:pt x="2191975" y="357859"/>
                </a:lnTo>
                <a:lnTo>
                  <a:pt x="2217944" y="387365"/>
                </a:lnTo>
                <a:lnTo>
                  <a:pt x="2241520" y="417682"/>
                </a:lnTo>
                <a:lnTo>
                  <a:pt x="2281196" y="480573"/>
                </a:lnTo>
                <a:lnTo>
                  <a:pt x="2310419" y="546190"/>
                </a:lnTo>
                <a:lnTo>
                  <a:pt x="2328601" y="614192"/>
                </a:lnTo>
                <a:lnTo>
                  <a:pt x="2333370" y="648981"/>
                </a:lnTo>
                <a:lnTo>
                  <a:pt x="2335159" y="68423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86062" y="1677987"/>
            <a:ext cx="103188" cy="11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36686" y="2126301"/>
            <a:ext cx="3762375" cy="796290"/>
          </a:xfrm>
          <a:custGeom>
            <a:avLst/>
            <a:gdLst/>
            <a:ahLst/>
            <a:cxnLst/>
            <a:rect l="l" t="t" r="r" b="b"/>
            <a:pathLst>
              <a:path w="3762375" h="796289">
                <a:moveTo>
                  <a:pt x="3762375" y="75094"/>
                </a:moveTo>
                <a:lnTo>
                  <a:pt x="3726566" y="133694"/>
                </a:lnTo>
                <a:lnTo>
                  <a:pt x="3684131" y="190492"/>
                </a:lnTo>
                <a:lnTo>
                  <a:pt x="3635327" y="245389"/>
                </a:lnTo>
                <a:lnTo>
                  <a:pt x="3580408" y="298286"/>
                </a:lnTo>
                <a:lnTo>
                  <a:pt x="3550736" y="323954"/>
                </a:lnTo>
                <a:lnTo>
                  <a:pt x="3519632" y="349084"/>
                </a:lnTo>
                <a:lnTo>
                  <a:pt x="3487127" y="373666"/>
                </a:lnTo>
                <a:lnTo>
                  <a:pt x="3453253" y="397685"/>
                </a:lnTo>
                <a:lnTo>
                  <a:pt x="3418042" y="421131"/>
                </a:lnTo>
                <a:lnTo>
                  <a:pt x="3381527" y="443990"/>
                </a:lnTo>
                <a:lnTo>
                  <a:pt x="3343739" y="466250"/>
                </a:lnTo>
                <a:lnTo>
                  <a:pt x="3304710" y="487899"/>
                </a:lnTo>
                <a:lnTo>
                  <a:pt x="3264472" y="508925"/>
                </a:lnTo>
                <a:lnTo>
                  <a:pt x="3223057" y="529315"/>
                </a:lnTo>
                <a:lnTo>
                  <a:pt x="3180497" y="549056"/>
                </a:lnTo>
                <a:lnTo>
                  <a:pt x="3136824" y="568137"/>
                </a:lnTo>
                <a:lnTo>
                  <a:pt x="3092070" y="586546"/>
                </a:lnTo>
                <a:lnTo>
                  <a:pt x="3046267" y="604269"/>
                </a:lnTo>
                <a:lnTo>
                  <a:pt x="2999447" y="621294"/>
                </a:lnTo>
                <a:lnTo>
                  <a:pt x="2951641" y="637609"/>
                </a:lnTo>
                <a:lnTo>
                  <a:pt x="2902883" y="653203"/>
                </a:lnTo>
                <a:lnTo>
                  <a:pt x="2853203" y="668061"/>
                </a:lnTo>
                <a:lnTo>
                  <a:pt x="2802633" y="682173"/>
                </a:lnTo>
                <a:lnTo>
                  <a:pt x="2751206" y="695525"/>
                </a:lnTo>
                <a:lnTo>
                  <a:pt x="2698954" y="708105"/>
                </a:lnTo>
                <a:lnTo>
                  <a:pt x="2645908" y="719902"/>
                </a:lnTo>
                <a:lnTo>
                  <a:pt x="2592101" y="730901"/>
                </a:lnTo>
                <a:lnTo>
                  <a:pt x="2537565" y="741093"/>
                </a:lnTo>
                <a:lnTo>
                  <a:pt x="2482330" y="750463"/>
                </a:lnTo>
                <a:lnTo>
                  <a:pt x="2426430" y="758999"/>
                </a:lnTo>
                <a:lnTo>
                  <a:pt x="2369897" y="766690"/>
                </a:lnTo>
                <a:lnTo>
                  <a:pt x="2312761" y="773523"/>
                </a:lnTo>
                <a:lnTo>
                  <a:pt x="2255056" y="779485"/>
                </a:lnTo>
                <a:lnTo>
                  <a:pt x="2196813" y="784564"/>
                </a:lnTo>
                <a:lnTo>
                  <a:pt x="2138064" y="788748"/>
                </a:lnTo>
                <a:lnTo>
                  <a:pt x="2078841" y="792025"/>
                </a:lnTo>
                <a:lnTo>
                  <a:pt x="2019177" y="794381"/>
                </a:lnTo>
                <a:lnTo>
                  <a:pt x="1959102" y="795805"/>
                </a:lnTo>
                <a:lnTo>
                  <a:pt x="1898649" y="796285"/>
                </a:lnTo>
                <a:lnTo>
                  <a:pt x="1837126" y="795793"/>
                </a:lnTo>
                <a:lnTo>
                  <a:pt x="1776019" y="794325"/>
                </a:lnTo>
                <a:lnTo>
                  <a:pt x="1715361" y="791894"/>
                </a:lnTo>
                <a:lnTo>
                  <a:pt x="1655185" y="788515"/>
                </a:lnTo>
                <a:lnTo>
                  <a:pt x="1595523" y="784201"/>
                </a:lnTo>
                <a:lnTo>
                  <a:pt x="1536406" y="778965"/>
                </a:lnTo>
                <a:lnTo>
                  <a:pt x="1477867" y="772821"/>
                </a:lnTo>
                <a:lnTo>
                  <a:pt x="1419939" y="765783"/>
                </a:lnTo>
                <a:lnTo>
                  <a:pt x="1362653" y="757863"/>
                </a:lnTo>
                <a:lnTo>
                  <a:pt x="1306042" y="749076"/>
                </a:lnTo>
                <a:lnTo>
                  <a:pt x="1250137" y="739435"/>
                </a:lnTo>
                <a:lnTo>
                  <a:pt x="1194972" y="728953"/>
                </a:lnTo>
                <a:lnTo>
                  <a:pt x="1140578" y="717644"/>
                </a:lnTo>
                <a:lnTo>
                  <a:pt x="1086987" y="705522"/>
                </a:lnTo>
                <a:lnTo>
                  <a:pt x="1034232" y="692600"/>
                </a:lnTo>
                <a:lnTo>
                  <a:pt x="982345" y="678891"/>
                </a:lnTo>
                <a:lnTo>
                  <a:pt x="931359" y="664409"/>
                </a:lnTo>
                <a:lnTo>
                  <a:pt x="881304" y="649168"/>
                </a:lnTo>
                <a:lnTo>
                  <a:pt x="832215" y="633181"/>
                </a:lnTo>
                <a:lnTo>
                  <a:pt x="784122" y="616462"/>
                </a:lnTo>
                <a:lnTo>
                  <a:pt x="737058" y="599024"/>
                </a:lnTo>
                <a:lnTo>
                  <a:pt x="691056" y="580880"/>
                </a:lnTo>
                <a:lnTo>
                  <a:pt x="646146" y="562045"/>
                </a:lnTo>
                <a:lnTo>
                  <a:pt x="602363" y="542531"/>
                </a:lnTo>
                <a:lnTo>
                  <a:pt x="559738" y="522353"/>
                </a:lnTo>
                <a:lnTo>
                  <a:pt x="518302" y="501523"/>
                </a:lnTo>
                <a:lnTo>
                  <a:pt x="478089" y="480055"/>
                </a:lnTo>
                <a:lnTo>
                  <a:pt x="439131" y="457964"/>
                </a:lnTo>
                <a:lnTo>
                  <a:pt x="401459" y="435261"/>
                </a:lnTo>
                <a:lnTo>
                  <a:pt x="365106" y="411962"/>
                </a:lnTo>
                <a:lnTo>
                  <a:pt x="330105" y="388079"/>
                </a:lnTo>
                <a:lnTo>
                  <a:pt x="296486" y="363625"/>
                </a:lnTo>
                <a:lnTo>
                  <a:pt x="264284" y="338615"/>
                </a:lnTo>
                <a:lnTo>
                  <a:pt x="233529" y="313062"/>
                </a:lnTo>
                <a:lnTo>
                  <a:pt x="204255" y="286979"/>
                </a:lnTo>
                <a:lnTo>
                  <a:pt x="176492" y="260381"/>
                </a:lnTo>
                <a:lnTo>
                  <a:pt x="125633" y="205689"/>
                </a:lnTo>
                <a:lnTo>
                  <a:pt x="81210" y="149095"/>
                </a:lnTo>
                <a:lnTo>
                  <a:pt x="43480" y="90708"/>
                </a:lnTo>
                <a:lnTo>
                  <a:pt x="12702" y="30634"/>
                </a:ln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34062" y="2127250"/>
            <a:ext cx="97155" cy="120650"/>
          </a:xfrm>
          <a:custGeom>
            <a:avLst/>
            <a:gdLst/>
            <a:ahLst/>
            <a:cxnLst/>
            <a:rect l="l" t="t" r="r" b="b"/>
            <a:pathLst>
              <a:path w="97154" h="120650">
                <a:moveTo>
                  <a:pt x="96838" y="0"/>
                </a:moveTo>
                <a:lnTo>
                  <a:pt x="0" y="79375"/>
                </a:lnTo>
                <a:lnTo>
                  <a:pt x="52387" y="85725"/>
                </a:lnTo>
                <a:lnTo>
                  <a:pt x="90488" y="120650"/>
                </a:lnTo>
                <a:lnTo>
                  <a:pt x="9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62201" y="1622523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99437" y="1776412"/>
            <a:ext cx="377825" cy="373380"/>
          </a:xfrm>
          <a:custGeom>
            <a:avLst/>
            <a:gdLst/>
            <a:ahLst/>
            <a:cxnLst/>
            <a:rect l="l" t="t" r="r" b="b"/>
            <a:pathLst>
              <a:path w="377825" h="373380">
                <a:moveTo>
                  <a:pt x="0" y="186531"/>
                </a:moveTo>
                <a:lnTo>
                  <a:pt x="6748" y="136944"/>
                </a:lnTo>
                <a:lnTo>
                  <a:pt x="25792" y="92385"/>
                </a:lnTo>
                <a:lnTo>
                  <a:pt x="55331" y="54633"/>
                </a:lnTo>
                <a:lnTo>
                  <a:pt x="93564" y="25467"/>
                </a:lnTo>
                <a:lnTo>
                  <a:pt x="138692" y="6663"/>
                </a:lnTo>
                <a:lnTo>
                  <a:pt x="188912" y="0"/>
                </a:lnTo>
                <a:lnTo>
                  <a:pt x="239132" y="6663"/>
                </a:lnTo>
                <a:lnTo>
                  <a:pt x="284260" y="25467"/>
                </a:lnTo>
                <a:lnTo>
                  <a:pt x="322493" y="54633"/>
                </a:lnTo>
                <a:lnTo>
                  <a:pt x="352032" y="92385"/>
                </a:lnTo>
                <a:lnTo>
                  <a:pt x="371076" y="136944"/>
                </a:lnTo>
                <a:lnTo>
                  <a:pt x="377825" y="186531"/>
                </a:lnTo>
                <a:lnTo>
                  <a:pt x="371076" y="236118"/>
                </a:lnTo>
                <a:lnTo>
                  <a:pt x="352032" y="280677"/>
                </a:lnTo>
                <a:lnTo>
                  <a:pt x="322493" y="318429"/>
                </a:lnTo>
                <a:lnTo>
                  <a:pt x="284260" y="347595"/>
                </a:lnTo>
                <a:lnTo>
                  <a:pt x="239132" y="366399"/>
                </a:lnTo>
                <a:lnTo>
                  <a:pt x="188912" y="373063"/>
                </a:lnTo>
                <a:lnTo>
                  <a:pt x="138692" y="366399"/>
                </a:lnTo>
                <a:lnTo>
                  <a:pt x="93564" y="347595"/>
                </a:lnTo>
                <a:lnTo>
                  <a:pt x="55331" y="318429"/>
                </a:lnTo>
                <a:lnTo>
                  <a:pt x="25792" y="280677"/>
                </a:lnTo>
                <a:lnTo>
                  <a:pt x="6748" y="236118"/>
                </a:lnTo>
                <a:lnTo>
                  <a:pt x="0" y="1865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39125" y="1812113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0" y="149939"/>
                </a:moveTo>
                <a:lnTo>
                  <a:pt x="7648" y="102546"/>
                </a:lnTo>
                <a:lnTo>
                  <a:pt x="28944" y="61386"/>
                </a:lnTo>
                <a:lnTo>
                  <a:pt x="61419" y="28929"/>
                </a:lnTo>
                <a:lnTo>
                  <a:pt x="102601" y="7643"/>
                </a:lnTo>
                <a:lnTo>
                  <a:pt x="150019" y="0"/>
                </a:lnTo>
                <a:lnTo>
                  <a:pt x="197436" y="7643"/>
                </a:lnTo>
                <a:lnTo>
                  <a:pt x="238618" y="28929"/>
                </a:lnTo>
                <a:lnTo>
                  <a:pt x="271093" y="61386"/>
                </a:lnTo>
                <a:lnTo>
                  <a:pt x="292389" y="102546"/>
                </a:lnTo>
                <a:lnTo>
                  <a:pt x="300038" y="149939"/>
                </a:lnTo>
                <a:lnTo>
                  <a:pt x="292389" y="197331"/>
                </a:lnTo>
                <a:lnTo>
                  <a:pt x="271093" y="238491"/>
                </a:lnTo>
                <a:lnTo>
                  <a:pt x="238618" y="270948"/>
                </a:lnTo>
                <a:lnTo>
                  <a:pt x="197436" y="292234"/>
                </a:lnTo>
                <a:lnTo>
                  <a:pt x="150019" y="299878"/>
                </a:lnTo>
                <a:lnTo>
                  <a:pt x="102601" y="292234"/>
                </a:lnTo>
                <a:lnTo>
                  <a:pt x="61419" y="270948"/>
                </a:lnTo>
                <a:lnTo>
                  <a:pt x="28944" y="238491"/>
                </a:lnTo>
                <a:lnTo>
                  <a:pt x="7648" y="197331"/>
                </a:lnTo>
                <a:lnTo>
                  <a:pt x="0" y="149939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66112" y="182829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27651" y="1949450"/>
            <a:ext cx="379730" cy="1905"/>
          </a:xfrm>
          <a:custGeom>
            <a:avLst/>
            <a:gdLst/>
            <a:ahLst/>
            <a:cxnLst/>
            <a:rect l="l" t="t" r="r" b="b"/>
            <a:pathLst>
              <a:path w="379729" h="1905">
                <a:moveTo>
                  <a:pt x="0" y="0"/>
                </a:moveTo>
                <a:lnTo>
                  <a:pt x="379413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72137" y="1900237"/>
            <a:ext cx="119380" cy="97155"/>
          </a:xfrm>
          <a:custGeom>
            <a:avLst/>
            <a:gdLst/>
            <a:ahLst/>
            <a:cxnLst/>
            <a:rect l="l" t="t" r="r" b="b"/>
            <a:pathLst>
              <a:path w="119379" h="97155">
                <a:moveTo>
                  <a:pt x="0" y="0"/>
                </a:moveTo>
                <a:lnTo>
                  <a:pt x="19050" y="49213"/>
                </a:lnTo>
                <a:lnTo>
                  <a:pt x="0" y="96838"/>
                </a:lnTo>
                <a:lnTo>
                  <a:pt x="119063" y="49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18337" y="16789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5262" y="16789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4876" y="1289050"/>
            <a:ext cx="311150" cy="297180"/>
          </a:xfrm>
          <a:custGeom>
            <a:avLst/>
            <a:gdLst/>
            <a:ahLst/>
            <a:cxnLst/>
            <a:rect l="l" t="t" r="r" b="b"/>
            <a:pathLst>
              <a:path w="311150" h="297180">
                <a:moveTo>
                  <a:pt x="0" y="148431"/>
                </a:moveTo>
                <a:lnTo>
                  <a:pt x="7931" y="101515"/>
                </a:lnTo>
                <a:lnTo>
                  <a:pt x="30016" y="60769"/>
                </a:lnTo>
                <a:lnTo>
                  <a:pt x="63694" y="28638"/>
                </a:lnTo>
                <a:lnTo>
                  <a:pt x="106401" y="7567"/>
                </a:lnTo>
                <a:lnTo>
                  <a:pt x="155575" y="0"/>
                </a:lnTo>
                <a:lnTo>
                  <a:pt x="204748" y="7567"/>
                </a:lnTo>
                <a:lnTo>
                  <a:pt x="247455" y="28638"/>
                </a:lnTo>
                <a:lnTo>
                  <a:pt x="281133" y="60769"/>
                </a:lnTo>
                <a:lnTo>
                  <a:pt x="303218" y="101515"/>
                </a:lnTo>
                <a:lnTo>
                  <a:pt x="311150" y="148431"/>
                </a:lnTo>
                <a:lnTo>
                  <a:pt x="303218" y="195347"/>
                </a:lnTo>
                <a:lnTo>
                  <a:pt x="281133" y="236093"/>
                </a:lnTo>
                <a:lnTo>
                  <a:pt x="247455" y="268224"/>
                </a:lnTo>
                <a:lnTo>
                  <a:pt x="204748" y="289295"/>
                </a:lnTo>
                <a:lnTo>
                  <a:pt x="155575" y="296863"/>
                </a:lnTo>
                <a:lnTo>
                  <a:pt x="106401" y="289295"/>
                </a:lnTo>
                <a:lnTo>
                  <a:pt x="63694" y="268224"/>
                </a:lnTo>
                <a:lnTo>
                  <a:pt x="30016" y="236093"/>
                </a:lnTo>
                <a:lnTo>
                  <a:pt x="7931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81326" y="1563687"/>
            <a:ext cx="405130" cy="295275"/>
          </a:xfrm>
          <a:custGeom>
            <a:avLst/>
            <a:gdLst/>
            <a:ahLst/>
            <a:cxnLst/>
            <a:rect l="l" t="t" r="r" b="b"/>
            <a:pathLst>
              <a:path w="405129" h="295275">
                <a:moveTo>
                  <a:pt x="0" y="295275"/>
                </a:moveTo>
                <a:lnTo>
                  <a:pt x="404813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32162" y="1514475"/>
            <a:ext cx="125730" cy="106680"/>
          </a:xfrm>
          <a:custGeom>
            <a:avLst/>
            <a:gdLst/>
            <a:ahLst/>
            <a:cxnLst/>
            <a:rect l="l" t="t" r="r" b="b"/>
            <a:pathLst>
              <a:path w="125729" h="106680">
                <a:moveTo>
                  <a:pt x="125413" y="0"/>
                </a:moveTo>
                <a:lnTo>
                  <a:pt x="0" y="30162"/>
                </a:lnTo>
                <a:lnTo>
                  <a:pt x="46038" y="58737"/>
                </a:lnTo>
                <a:lnTo>
                  <a:pt x="63501" y="106362"/>
                </a:lnTo>
                <a:lnTo>
                  <a:pt x="125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81326" y="2038350"/>
            <a:ext cx="406400" cy="314325"/>
          </a:xfrm>
          <a:custGeom>
            <a:avLst/>
            <a:gdLst/>
            <a:ahLst/>
            <a:cxnLst/>
            <a:rect l="l" t="t" r="r" b="b"/>
            <a:pathLst>
              <a:path w="406400" h="314325">
                <a:moveTo>
                  <a:pt x="0" y="0"/>
                </a:moveTo>
                <a:lnTo>
                  <a:pt x="406400" y="31432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32162" y="2298700"/>
            <a:ext cx="125730" cy="107950"/>
          </a:xfrm>
          <a:custGeom>
            <a:avLst/>
            <a:gdLst/>
            <a:ahLst/>
            <a:cxnLst/>
            <a:rect l="l" t="t" r="r" b="b"/>
            <a:pathLst>
              <a:path w="125729" h="107950">
                <a:moveTo>
                  <a:pt x="65088" y="0"/>
                </a:moveTo>
                <a:lnTo>
                  <a:pt x="47626" y="47625"/>
                </a:lnTo>
                <a:lnTo>
                  <a:pt x="0" y="74612"/>
                </a:lnTo>
                <a:lnTo>
                  <a:pt x="125413" y="107950"/>
                </a:lnTo>
                <a:lnTo>
                  <a:pt x="65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06726" y="1454883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41651" y="2113251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51326" y="2338387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322763" y="23373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51326" y="1300162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37026" y="1387475"/>
            <a:ext cx="119380" cy="97155"/>
          </a:xfrm>
          <a:custGeom>
            <a:avLst/>
            <a:gdLst/>
            <a:ahLst/>
            <a:cxnLst/>
            <a:rect l="l" t="t" r="r" b="b"/>
            <a:pathLst>
              <a:path w="119379" h="97155">
                <a:moveTo>
                  <a:pt x="0" y="0"/>
                </a:moveTo>
                <a:lnTo>
                  <a:pt x="17462" y="47625"/>
                </a:lnTo>
                <a:lnTo>
                  <a:pt x="0" y="96837"/>
                </a:lnTo>
                <a:lnTo>
                  <a:pt x="119062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56026" y="2473325"/>
            <a:ext cx="414655" cy="1905"/>
          </a:xfrm>
          <a:custGeom>
            <a:avLst/>
            <a:gdLst/>
            <a:ahLst/>
            <a:cxnLst/>
            <a:rect l="l" t="t" r="r" b="b"/>
            <a:pathLst>
              <a:path w="414654" h="1905">
                <a:moveTo>
                  <a:pt x="0" y="0"/>
                </a:moveTo>
                <a:lnTo>
                  <a:pt x="414338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37026" y="2425700"/>
            <a:ext cx="119380" cy="95250"/>
          </a:xfrm>
          <a:custGeom>
            <a:avLst/>
            <a:gdLst/>
            <a:ahLst/>
            <a:cxnLst/>
            <a:rect l="l" t="t" r="r" b="b"/>
            <a:pathLst>
              <a:path w="119379" h="95250">
                <a:moveTo>
                  <a:pt x="0" y="0"/>
                </a:moveTo>
                <a:lnTo>
                  <a:pt x="17462" y="47625"/>
                </a:lnTo>
                <a:lnTo>
                  <a:pt x="0" y="95250"/>
                </a:lnTo>
                <a:lnTo>
                  <a:pt x="119062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05387" y="1811337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076826" y="181000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0913" y="1127252"/>
            <a:ext cx="725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  <a:tab pos="687070" algn="l"/>
              </a:tabLst>
            </a:pPr>
            <a:r>
              <a:rPr dirty="0" baseline="-38580" sz="2700" b="1">
                <a:latin typeface="Times New Roman"/>
                <a:cs typeface="Times New Roman"/>
              </a:rPr>
              <a:t>2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a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76762" y="1479550"/>
            <a:ext cx="386080" cy="323850"/>
          </a:xfrm>
          <a:custGeom>
            <a:avLst/>
            <a:gdLst/>
            <a:ahLst/>
            <a:cxnLst/>
            <a:rect l="l" t="t" r="r" b="b"/>
            <a:pathLst>
              <a:path w="386079" h="323850">
                <a:moveTo>
                  <a:pt x="0" y="0"/>
                </a:moveTo>
                <a:lnTo>
                  <a:pt x="385763" y="3238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06962" y="1749425"/>
            <a:ext cx="122555" cy="109855"/>
          </a:xfrm>
          <a:custGeom>
            <a:avLst/>
            <a:gdLst/>
            <a:ahLst/>
            <a:cxnLst/>
            <a:rect l="l" t="t" r="r" b="b"/>
            <a:pathLst>
              <a:path w="122554" h="109855">
                <a:moveTo>
                  <a:pt x="66676" y="0"/>
                </a:moveTo>
                <a:lnTo>
                  <a:pt x="47625" y="47625"/>
                </a:lnTo>
                <a:lnTo>
                  <a:pt x="0" y="73025"/>
                </a:lnTo>
                <a:lnTo>
                  <a:pt x="122238" y="109537"/>
                </a:lnTo>
                <a:lnTo>
                  <a:pt x="66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65651" y="2103438"/>
            <a:ext cx="382905" cy="303530"/>
          </a:xfrm>
          <a:custGeom>
            <a:avLst/>
            <a:gdLst/>
            <a:ahLst/>
            <a:cxnLst/>
            <a:rect l="l" t="t" r="r" b="b"/>
            <a:pathLst>
              <a:path w="382904" h="303530">
                <a:moveTo>
                  <a:pt x="0" y="303213"/>
                </a:moveTo>
                <a:lnTo>
                  <a:pt x="382588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92676" y="2049462"/>
            <a:ext cx="125730" cy="109855"/>
          </a:xfrm>
          <a:custGeom>
            <a:avLst/>
            <a:gdLst/>
            <a:ahLst/>
            <a:cxnLst/>
            <a:rect l="l" t="t" r="r" b="b"/>
            <a:pathLst>
              <a:path w="125729" h="109855">
                <a:moveTo>
                  <a:pt x="125412" y="0"/>
                </a:moveTo>
                <a:lnTo>
                  <a:pt x="0" y="34925"/>
                </a:lnTo>
                <a:lnTo>
                  <a:pt x="47625" y="61913"/>
                </a:lnTo>
                <a:lnTo>
                  <a:pt x="68262" y="109538"/>
                </a:lnTo>
                <a:lnTo>
                  <a:pt x="125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708526" y="2189451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48301" y="1634715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91201" y="1811337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862638" y="181000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2412" y="1811337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672262" y="181000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99337" y="1811337"/>
            <a:ext cx="309880" cy="297180"/>
          </a:xfrm>
          <a:custGeom>
            <a:avLst/>
            <a:gdLst/>
            <a:ahLst/>
            <a:cxnLst/>
            <a:rect l="l" t="t" r="r" b="b"/>
            <a:pathLst>
              <a:path w="309879" h="297180">
                <a:moveTo>
                  <a:pt x="0" y="148431"/>
                </a:moveTo>
                <a:lnTo>
                  <a:pt x="7890" y="101515"/>
                </a:lnTo>
                <a:lnTo>
                  <a:pt x="29863" y="60769"/>
                </a:lnTo>
                <a:lnTo>
                  <a:pt x="63369" y="28638"/>
                </a:lnTo>
                <a:lnTo>
                  <a:pt x="105858" y="7567"/>
                </a:lnTo>
                <a:lnTo>
                  <a:pt x="154781" y="0"/>
                </a:lnTo>
                <a:lnTo>
                  <a:pt x="203704" y="7567"/>
                </a:lnTo>
                <a:lnTo>
                  <a:pt x="246193" y="28638"/>
                </a:lnTo>
                <a:lnTo>
                  <a:pt x="279699" y="60769"/>
                </a:lnTo>
                <a:lnTo>
                  <a:pt x="301672" y="101515"/>
                </a:lnTo>
                <a:lnTo>
                  <a:pt x="309563" y="148431"/>
                </a:lnTo>
                <a:lnTo>
                  <a:pt x="301672" y="195347"/>
                </a:lnTo>
                <a:lnTo>
                  <a:pt x="279699" y="236093"/>
                </a:lnTo>
                <a:lnTo>
                  <a:pt x="246193" y="268224"/>
                </a:lnTo>
                <a:lnTo>
                  <a:pt x="203704" y="289295"/>
                </a:lnTo>
                <a:lnTo>
                  <a:pt x="154781" y="296863"/>
                </a:lnTo>
                <a:lnTo>
                  <a:pt x="105858" y="289295"/>
                </a:lnTo>
                <a:lnTo>
                  <a:pt x="63369" y="268224"/>
                </a:lnTo>
                <a:lnTo>
                  <a:pt x="29863" y="236093"/>
                </a:lnTo>
                <a:lnTo>
                  <a:pt x="7890" y="195347"/>
                </a:lnTo>
                <a:lnTo>
                  <a:pt x="0" y="148431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470776" y="181000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24576" y="1949450"/>
            <a:ext cx="379730" cy="1905"/>
          </a:xfrm>
          <a:custGeom>
            <a:avLst/>
            <a:gdLst/>
            <a:ahLst/>
            <a:cxnLst/>
            <a:rect l="l" t="t" r="r" b="b"/>
            <a:pathLst>
              <a:path w="379729" h="1905">
                <a:moveTo>
                  <a:pt x="0" y="0"/>
                </a:moveTo>
                <a:lnTo>
                  <a:pt x="379413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651" y="1900237"/>
            <a:ext cx="119380" cy="97155"/>
          </a:xfrm>
          <a:custGeom>
            <a:avLst/>
            <a:gdLst/>
            <a:ahLst/>
            <a:cxnLst/>
            <a:rect l="l" t="t" r="r" b="b"/>
            <a:pathLst>
              <a:path w="119379" h="97155">
                <a:moveTo>
                  <a:pt x="0" y="0"/>
                </a:moveTo>
                <a:lnTo>
                  <a:pt x="17462" y="49213"/>
                </a:lnTo>
                <a:lnTo>
                  <a:pt x="0" y="96838"/>
                </a:lnTo>
                <a:lnTo>
                  <a:pt x="119062" y="49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35787" y="1949450"/>
            <a:ext cx="377825" cy="1905"/>
          </a:xfrm>
          <a:custGeom>
            <a:avLst/>
            <a:gdLst/>
            <a:ahLst/>
            <a:cxnLst/>
            <a:rect l="l" t="t" r="r" b="b"/>
            <a:pathLst>
              <a:path w="377825" h="1905">
                <a:moveTo>
                  <a:pt x="0" y="0"/>
                </a:moveTo>
                <a:lnTo>
                  <a:pt x="377825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80276" y="1900237"/>
            <a:ext cx="119380" cy="97155"/>
          </a:xfrm>
          <a:custGeom>
            <a:avLst/>
            <a:gdLst/>
            <a:ahLst/>
            <a:cxnLst/>
            <a:rect l="l" t="t" r="r" b="b"/>
            <a:pathLst>
              <a:path w="119379" h="97155">
                <a:moveTo>
                  <a:pt x="0" y="0"/>
                </a:moveTo>
                <a:lnTo>
                  <a:pt x="17462" y="49213"/>
                </a:lnTo>
                <a:lnTo>
                  <a:pt x="0" y="96838"/>
                </a:lnTo>
                <a:lnTo>
                  <a:pt x="119062" y="49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21601" y="1949450"/>
            <a:ext cx="379730" cy="1905"/>
          </a:xfrm>
          <a:custGeom>
            <a:avLst/>
            <a:gdLst/>
            <a:ahLst/>
            <a:cxnLst/>
            <a:rect l="l" t="t" r="r" b="b"/>
            <a:pathLst>
              <a:path w="379729" h="1905">
                <a:moveTo>
                  <a:pt x="0" y="0"/>
                </a:moveTo>
                <a:lnTo>
                  <a:pt x="379413" y="1588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6087" y="1900237"/>
            <a:ext cx="119380" cy="97155"/>
          </a:xfrm>
          <a:custGeom>
            <a:avLst/>
            <a:gdLst/>
            <a:ahLst/>
            <a:cxnLst/>
            <a:rect l="l" t="t" r="r" b="b"/>
            <a:pathLst>
              <a:path w="119379" h="97155">
                <a:moveTo>
                  <a:pt x="0" y="0"/>
                </a:moveTo>
                <a:lnTo>
                  <a:pt x="19050" y="49213"/>
                </a:lnTo>
                <a:lnTo>
                  <a:pt x="0" y="96838"/>
                </a:lnTo>
                <a:lnTo>
                  <a:pt x="119062" y="49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219826" y="16789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97326" y="766035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97312" y="2314629"/>
            <a:ext cx="226060" cy="86106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115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763" y="1300988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dirty="0" sz="1800" b="1">
                <a:latin typeface="Times New Roman"/>
                <a:cs typeface="Times New Roman"/>
              </a:rPr>
              <a:t>3	</a:t>
            </a:r>
            <a:r>
              <a:rPr dirty="0" baseline="1587" sz="2625" spc="30" b="1" i="1">
                <a:latin typeface="Symbol"/>
                <a:cs typeface="Symbol"/>
              </a:rPr>
              <a:t></a:t>
            </a:r>
            <a:endParaRPr baseline="1587" sz="2625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7340" y="3307607"/>
            <a:ext cx="8731250" cy="34982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字母表</a:t>
            </a:r>
            <a:r>
              <a:rPr dirty="0" baseline="1424" sz="2925" spc="37" b="1" i="1">
                <a:latin typeface="Symbol"/>
                <a:cs typeface="Symbol"/>
              </a:rPr>
              <a:t></a:t>
            </a:r>
            <a:r>
              <a:rPr dirty="0" baseline="1424" sz="2925" spc="37" b="1">
                <a:latin typeface="宋体"/>
                <a:cs typeface="宋体"/>
              </a:rPr>
              <a:t>={a,b}</a:t>
            </a:r>
            <a:endParaRPr baseline="1424" sz="2925">
              <a:latin typeface="宋体"/>
              <a:cs typeface="宋体"/>
            </a:endParaRPr>
          </a:p>
          <a:p>
            <a:pPr marL="140970" marR="3890010" indent="-128905">
              <a:lnSpc>
                <a:spcPct val="117900"/>
              </a:lnSpc>
              <a:spcBef>
                <a:spcPts val="145"/>
              </a:spcBef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初态为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424" sz="2925" spc="37" b="1">
                <a:latin typeface="黑体"/>
                <a:cs typeface="黑体"/>
              </a:rPr>
              <a:t>，</a:t>
            </a:r>
            <a:r>
              <a:rPr dirty="0" baseline="1424" sz="2925" spc="37" b="1">
                <a:latin typeface="宋体"/>
                <a:cs typeface="宋体"/>
              </a:rPr>
              <a:t>A=</a:t>
            </a:r>
            <a:r>
              <a:rPr dirty="0" baseline="1424" sz="2925" spc="37" b="1" i="1">
                <a:latin typeface="Symbol"/>
                <a:cs typeface="Symbol"/>
              </a:rPr>
              <a:t></a:t>
            </a:r>
            <a:r>
              <a:rPr dirty="0" baseline="1424" sz="2925" spc="37" b="1">
                <a:latin typeface="宋体"/>
                <a:cs typeface="宋体"/>
              </a:rPr>
              <a:t>_closure(0)={0,1,2,4,7} </a:t>
            </a:r>
            <a:r>
              <a:rPr dirty="0" sz="1950" spc="25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DTT[A,a]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_closure( move(A,a)</a:t>
            </a:r>
            <a:r>
              <a:rPr dirty="0" sz="1950" spc="3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)</a:t>
            </a:r>
            <a:endParaRPr sz="1950">
              <a:latin typeface="黑体"/>
              <a:cs typeface="黑体"/>
            </a:endParaRPr>
          </a:p>
          <a:p>
            <a:pPr marL="140970">
              <a:lnSpc>
                <a:spcPct val="100000"/>
              </a:lnSpc>
              <a:spcBef>
                <a:spcPts val="565"/>
              </a:spcBef>
            </a:pP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_closure(move(0,a)∪move(1,a)∪move(2,a)∪move(4,a)∪move(7,a))</a:t>
            </a:r>
            <a:endParaRPr sz="1950">
              <a:latin typeface="黑体"/>
              <a:cs typeface="黑体"/>
            </a:endParaRPr>
          </a:p>
          <a:p>
            <a:pPr marL="140970" marR="662940">
              <a:lnSpc>
                <a:spcPct val="124100"/>
              </a:lnSpc>
            </a:pP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_closure({3,8})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_closure(3)∪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_closure(8)=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{1,2,3,4,6,7,8}=B  DTT[A,b]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-closure(move(A,b))=</a:t>
            </a:r>
            <a:r>
              <a:rPr dirty="0" sz="1950" spc="25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-closure(5)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{1,2,4,5,6,7}=C</a:t>
            </a:r>
            <a:endParaRPr sz="1950">
              <a:latin typeface="黑体"/>
              <a:cs typeface="黑体"/>
            </a:endParaRPr>
          </a:p>
          <a:p>
            <a:pPr marL="140970">
              <a:lnSpc>
                <a:spcPct val="100000"/>
              </a:lnSpc>
              <a:spcBef>
                <a:spcPts val="565"/>
              </a:spcBef>
            </a:pP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DTT[B,a]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-closure(move(B,a))=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-closure({3,8})=B</a:t>
            </a:r>
            <a:endParaRPr sz="1950">
              <a:latin typeface="黑体"/>
              <a:cs typeface="黑体"/>
            </a:endParaRPr>
          </a:p>
          <a:p>
            <a:pPr marL="140970">
              <a:lnSpc>
                <a:spcPct val="100000"/>
              </a:lnSpc>
              <a:spcBef>
                <a:spcPts val="445"/>
              </a:spcBef>
            </a:pP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DTT[B,b]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-closure(move(B,b))=</a:t>
            </a:r>
            <a:r>
              <a:rPr dirty="0" sz="1950" spc="25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-closure({5,9})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{1,2,4,5,6,7,9}=D</a:t>
            </a:r>
            <a:endParaRPr sz="19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400">
                <a:latin typeface="黑体"/>
                <a:cs typeface="黑体"/>
              </a:rPr>
              <a:t>61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4986020"/>
            <a:ext cx="190500" cy="1391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b="1">
                <a:latin typeface="Times New Roman"/>
                <a:cs typeface="Times New Roman"/>
              </a:rPr>
              <a:t>A  B  C  D  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9489" y="4705604"/>
            <a:ext cx="19113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905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  B  B  B  B  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6239" y="4705604"/>
            <a:ext cx="2032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  C  D  C  E  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4214" y="5096155"/>
            <a:ext cx="213995" cy="1283335"/>
          </a:xfrm>
          <a:custGeom>
            <a:avLst/>
            <a:gdLst/>
            <a:ahLst/>
            <a:cxnLst/>
            <a:rect l="l" t="t" r="r" b="b"/>
            <a:pathLst>
              <a:path w="213994" h="1283335">
                <a:moveTo>
                  <a:pt x="213808" y="1282823"/>
                </a:moveTo>
                <a:lnTo>
                  <a:pt x="164784" y="1277176"/>
                </a:lnTo>
                <a:lnTo>
                  <a:pt x="119780" y="1261091"/>
                </a:lnTo>
                <a:lnTo>
                  <a:pt x="80082" y="1235851"/>
                </a:lnTo>
                <a:lnTo>
                  <a:pt x="46971" y="1202740"/>
                </a:lnTo>
                <a:lnTo>
                  <a:pt x="21731" y="1163042"/>
                </a:lnTo>
                <a:lnTo>
                  <a:pt x="5646" y="1118038"/>
                </a:lnTo>
                <a:lnTo>
                  <a:pt x="0" y="1069014"/>
                </a:lnTo>
                <a:lnTo>
                  <a:pt x="0" y="213808"/>
                </a:lnTo>
                <a:lnTo>
                  <a:pt x="5646" y="164784"/>
                </a:lnTo>
                <a:lnTo>
                  <a:pt x="21731" y="119781"/>
                </a:lnTo>
                <a:lnTo>
                  <a:pt x="46971" y="80082"/>
                </a:lnTo>
                <a:lnTo>
                  <a:pt x="80082" y="46971"/>
                </a:lnTo>
                <a:lnTo>
                  <a:pt x="119780" y="21731"/>
                </a:lnTo>
                <a:lnTo>
                  <a:pt x="164784" y="5646"/>
                </a:lnTo>
                <a:lnTo>
                  <a:pt x="2138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2640" y="5096155"/>
            <a:ext cx="213995" cy="1283335"/>
          </a:xfrm>
          <a:custGeom>
            <a:avLst/>
            <a:gdLst/>
            <a:ahLst/>
            <a:cxnLst/>
            <a:rect l="l" t="t" r="r" b="b"/>
            <a:pathLst>
              <a:path w="213995" h="1283335">
                <a:moveTo>
                  <a:pt x="0" y="0"/>
                </a:moveTo>
                <a:lnTo>
                  <a:pt x="49024" y="5646"/>
                </a:lnTo>
                <a:lnTo>
                  <a:pt x="94028" y="21731"/>
                </a:lnTo>
                <a:lnTo>
                  <a:pt x="133726" y="46971"/>
                </a:lnTo>
                <a:lnTo>
                  <a:pt x="166837" y="80082"/>
                </a:lnTo>
                <a:lnTo>
                  <a:pt x="192077" y="119781"/>
                </a:lnTo>
                <a:lnTo>
                  <a:pt x="208162" y="164784"/>
                </a:lnTo>
                <a:lnTo>
                  <a:pt x="213809" y="213808"/>
                </a:lnTo>
                <a:lnTo>
                  <a:pt x="213809" y="1069014"/>
                </a:lnTo>
                <a:lnTo>
                  <a:pt x="208162" y="1118038"/>
                </a:lnTo>
                <a:lnTo>
                  <a:pt x="192077" y="1163042"/>
                </a:lnTo>
                <a:lnTo>
                  <a:pt x="166837" y="1202740"/>
                </a:lnTo>
                <a:lnTo>
                  <a:pt x="133726" y="1235851"/>
                </a:lnTo>
                <a:lnTo>
                  <a:pt x="94028" y="1261091"/>
                </a:lnTo>
                <a:lnTo>
                  <a:pt x="49024" y="1277176"/>
                </a:lnTo>
                <a:lnTo>
                  <a:pt x="0" y="12828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30700" y="5631408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4315" y="563829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4592" y="563829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5035" y="52725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2860" y="527253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2155" y="559866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81591" y="4560646"/>
            <a:ext cx="3325945" cy="2042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74324" y="516890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315" y="443737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2186" y="618388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3671" y="60833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3382" y="622655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2852" y="57449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4042" y="574497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5259" y="57449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86685" y="574497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4042" y="48305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83540" y="207462"/>
            <a:ext cx="1811655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示例（续）</a:t>
            </a:r>
            <a:endParaRPr sz="2750">
              <a:latin typeface="黑体"/>
              <a:cs typeface="黑体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45490" y="699159"/>
          <a:ext cx="6971030" cy="25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/>
                <a:gridCol w="271144"/>
                <a:gridCol w="2691130"/>
                <a:gridCol w="233679"/>
                <a:gridCol w="2425700"/>
                <a:gridCol w="223520"/>
              </a:tblGrid>
              <a:tr h="3671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DTT[C,a]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-closure(move(C,a))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-closure({3,8})</a:t>
                      </a:r>
                      <a:r>
                        <a:rPr dirty="0" sz="1950" spc="-15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950" spc="15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B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</a:tr>
              <a:tr h="723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DTT[C,b]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DTT[D,a]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-closure(move(C,b))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-closure(move(D,a))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-closure(5) </a:t>
                      </a:r>
                      <a:r>
                        <a:rPr dirty="0" sz="1950" spc="15" b="1">
                          <a:latin typeface="黑体"/>
                          <a:cs typeface="黑体"/>
                        </a:rPr>
                        <a:t>= C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-closure({3,8})</a:t>
                      </a:r>
                      <a:r>
                        <a:rPr dirty="0" sz="1950" spc="-15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950" spc="15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B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2540"/>
                </a:tc>
              </a:tr>
              <a:tr h="6698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DTT[D,b]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-closure(move(D,b))</a:t>
                      </a:r>
                      <a:endParaRPr sz="1950">
                        <a:latin typeface="黑体"/>
                        <a:cs typeface="黑体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{1,2,4,5,6,7,10} </a:t>
                      </a:r>
                      <a:r>
                        <a:rPr dirty="0" sz="1950" spc="1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=</a:t>
                      </a:r>
                      <a:r>
                        <a:rPr dirty="0" sz="1950" spc="-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950" spc="1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E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 i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-closure({5,10})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2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DTT[E,a]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-closure(move(E,a))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-closure({3,8})</a:t>
                      </a:r>
                      <a:r>
                        <a:rPr dirty="0" sz="1950" spc="-15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950" spc="15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B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8100"/>
                </a:tc>
              </a:tr>
              <a:tr h="368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DTT[E,b]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-closure(move(E,b))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=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25" b="1">
                          <a:latin typeface="黑体"/>
                          <a:cs typeface="黑体"/>
                        </a:rPr>
                        <a:t>-closure(5) </a:t>
                      </a:r>
                      <a:r>
                        <a:rPr dirty="0" sz="1950" spc="15" b="1">
                          <a:latin typeface="黑体"/>
                          <a:cs typeface="黑体"/>
                        </a:rPr>
                        <a:t>= C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07340" y="3152160"/>
            <a:ext cx="6780530" cy="113220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30" b="1">
                <a:latin typeface="宋体"/>
                <a:cs typeface="宋体"/>
              </a:rPr>
              <a:t>DFA</a:t>
            </a:r>
            <a:r>
              <a:rPr dirty="0" baseline="1424" sz="2925" spc="52" b="1">
                <a:latin typeface="宋体"/>
                <a:cs typeface="宋体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D</a:t>
            </a:r>
            <a:r>
              <a:rPr dirty="0" baseline="1424" sz="2925" spc="75" b="1">
                <a:latin typeface="黑体"/>
                <a:cs typeface="黑体"/>
              </a:rPr>
              <a:t>有</a:t>
            </a:r>
            <a:r>
              <a:rPr dirty="0" baseline="1424" sz="2925" spc="37" b="1">
                <a:latin typeface="宋体"/>
                <a:cs typeface="宋体"/>
              </a:rPr>
              <a:t>5</a:t>
            </a:r>
            <a:r>
              <a:rPr dirty="0" baseline="1424" sz="2925" spc="75" b="1">
                <a:latin typeface="黑体"/>
                <a:cs typeface="黑体"/>
              </a:rPr>
              <a:t>个状态，即</a:t>
            </a:r>
            <a:r>
              <a:rPr dirty="0" baseline="1424" sz="2925" spc="37" b="1">
                <a:latin typeface="宋体"/>
                <a:cs typeface="宋体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baseline="1424" sz="2925" spc="37" b="1">
                <a:latin typeface="宋体"/>
                <a:cs typeface="宋体"/>
              </a:rPr>
              <a:t>B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baseline="1424" sz="2925" spc="37" b="1">
                <a:latin typeface="宋体"/>
                <a:cs typeface="宋体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baseline="1424" sz="2925" spc="37" b="1">
                <a:latin typeface="宋体"/>
                <a:cs typeface="宋体"/>
              </a:rPr>
              <a:t>D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baseline="1424" sz="2925" spc="44" b="1">
                <a:latin typeface="宋体"/>
                <a:cs typeface="宋体"/>
              </a:rPr>
              <a:t>E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37" b="1">
                <a:latin typeface="宋体"/>
                <a:cs typeface="宋体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为初态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37" b="1">
                <a:latin typeface="宋体"/>
                <a:cs typeface="宋体"/>
              </a:rPr>
              <a:t>E</a:t>
            </a:r>
            <a:r>
              <a:rPr dirty="0" baseline="1424" sz="2925" spc="75" b="1">
                <a:latin typeface="黑体"/>
                <a:cs typeface="黑体"/>
              </a:rPr>
              <a:t>为终态，因为</a:t>
            </a:r>
            <a:r>
              <a:rPr dirty="0" baseline="1424" sz="2925" spc="37" b="1">
                <a:latin typeface="宋体"/>
                <a:cs typeface="宋体"/>
              </a:rPr>
              <a:t>E</a:t>
            </a:r>
            <a:r>
              <a:rPr dirty="0" baseline="1424" sz="2925" spc="75" b="1">
                <a:latin typeface="黑体"/>
                <a:cs typeface="黑体"/>
              </a:rPr>
              <a:t>的状态集合中包括原</a:t>
            </a:r>
            <a:r>
              <a:rPr dirty="0" baseline="1424" sz="2925" spc="30" b="1">
                <a:latin typeface="宋体"/>
                <a:cs typeface="宋体"/>
              </a:rPr>
              <a:t>NFA</a:t>
            </a:r>
            <a:r>
              <a:rPr dirty="0" baseline="1424" sz="2925" spc="15" b="1">
                <a:latin typeface="宋体"/>
                <a:cs typeface="宋体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M</a:t>
            </a:r>
            <a:r>
              <a:rPr dirty="0" baseline="1424" sz="2925" spc="75" b="1">
                <a:latin typeface="黑体"/>
                <a:cs typeface="黑体"/>
              </a:rPr>
              <a:t>的终态</a:t>
            </a:r>
            <a:r>
              <a:rPr dirty="0" baseline="1424" sz="2925" spc="37" b="1">
                <a:latin typeface="宋体"/>
                <a:cs typeface="宋体"/>
              </a:rPr>
              <a:t>10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7340" y="4328568"/>
            <a:ext cx="43345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30" b="1">
                <a:latin typeface="宋体"/>
                <a:cs typeface="宋体"/>
              </a:rPr>
              <a:t>DFA</a:t>
            </a:r>
            <a:r>
              <a:rPr dirty="0" baseline="1424" sz="2925" spc="-15" b="1">
                <a:latin typeface="宋体"/>
                <a:cs typeface="宋体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D</a:t>
            </a:r>
            <a:r>
              <a:rPr dirty="0" baseline="1424" sz="2925" spc="75" b="1">
                <a:latin typeface="黑体"/>
                <a:cs typeface="黑体"/>
              </a:rPr>
              <a:t>的状态转换矩阵和状态转换图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340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四、</a:t>
            </a:r>
            <a:r>
              <a:rPr dirty="0" sz="3900" spc="40">
                <a:solidFill>
                  <a:srgbClr val="FF3300"/>
                </a:solidFill>
              </a:rPr>
              <a:t>DFA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的化简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08788"/>
            <a:ext cx="2973705" cy="26422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状态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67" b="1">
                <a:latin typeface="黑体"/>
                <a:cs typeface="黑体"/>
              </a:rPr>
              <a:t>是一个“死状 </a:t>
            </a:r>
            <a:r>
              <a:rPr dirty="0" sz="2350" spc="50" b="1">
                <a:latin typeface="黑体"/>
                <a:cs typeface="黑体"/>
              </a:rPr>
              <a:t>态”，是一个无用 的状态。</a:t>
            </a:r>
            <a:endParaRPr sz="2350">
              <a:latin typeface="黑体"/>
              <a:cs typeface="黑体"/>
            </a:endParaRPr>
          </a:p>
          <a:p>
            <a:pPr marL="355600" marR="5080" indent="-342900">
              <a:lnSpc>
                <a:spcPct val="101499"/>
              </a:lnSpc>
              <a:spcBef>
                <a:spcPts val="64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去掉状态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67" b="1">
                <a:latin typeface="黑体"/>
                <a:cs typeface="黑体"/>
              </a:rPr>
              <a:t>及与之相 </a:t>
            </a:r>
            <a:r>
              <a:rPr dirty="0" sz="2350" spc="50" b="1">
                <a:latin typeface="黑体"/>
                <a:cs typeface="黑体"/>
              </a:rPr>
              <a:t>连接的边，可以得 到等价的状态转换 </a:t>
            </a:r>
            <a:r>
              <a:rPr dirty="0" sz="2350" spc="40" b="1">
                <a:latin typeface="黑体"/>
                <a:cs typeface="黑体"/>
              </a:rPr>
              <a:t>图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5854" y="1899032"/>
            <a:ext cx="344805" cy="344170"/>
          </a:xfrm>
          <a:custGeom>
            <a:avLst/>
            <a:gdLst/>
            <a:ahLst/>
            <a:cxnLst/>
            <a:rect l="l" t="t" r="r" b="b"/>
            <a:pathLst>
              <a:path w="344805" h="344169">
                <a:moveTo>
                  <a:pt x="0" y="171997"/>
                </a:moveTo>
                <a:lnTo>
                  <a:pt x="6153" y="126273"/>
                </a:lnTo>
                <a:lnTo>
                  <a:pt x="23517" y="85187"/>
                </a:lnTo>
                <a:lnTo>
                  <a:pt x="50452" y="50376"/>
                </a:lnTo>
                <a:lnTo>
                  <a:pt x="85314" y="23482"/>
                </a:lnTo>
                <a:lnTo>
                  <a:pt x="126462" y="6143"/>
                </a:lnTo>
                <a:lnTo>
                  <a:pt x="172254" y="0"/>
                </a:lnTo>
                <a:lnTo>
                  <a:pt x="218045" y="6143"/>
                </a:lnTo>
                <a:lnTo>
                  <a:pt x="259193" y="23482"/>
                </a:lnTo>
                <a:lnTo>
                  <a:pt x="294055" y="50376"/>
                </a:lnTo>
                <a:lnTo>
                  <a:pt x="320990" y="85187"/>
                </a:lnTo>
                <a:lnTo>
                  <a:pt x="338354" y="126273"/>
                </a:lnTo>
                <a:lnTo>
                  <a:pt x="344508" y="171997"/>
                </a:lnTo>
                <a:lnTo>
                  <a:pt x="338354" y="217721"/>
                </a:lnTo>
                <a:lnTo>
                  <a:pt x="320990" y="258807"/>
                </a:lnTo>
                <a:lnTo>
                  <a:pt x="294055" y="293618"/>
                </a:lnTo>
                <a:lnTo>
                  <a:pt x="259193" y="320512"/>
                </a:lnTo>
                <a:lnTo>
                  <a:pt x="218045" y="337851"/>
                </a:lnTo>
                <a:lnTo>
                  <a:pt x="172254" y="343995"/>
                </a:lnTo>
                <a:lnTo>
                  <a:pt x="126462" y="337851"/>
                </a:lnTo>
                <a:lnTo>
                  <a:pt x="85314" y="320512"/>
                </a:lnTo>
                <a:lnTo>
                  <a:pt x="50452" y="293618"/>
                </a:lnTo>
                <a:lnTo>
                  <a:pt x="23517" y="258807"/>
                </a:lnTo>
                <a:lnTo>
                  <a:pt x="6153" y="217721"/>
                </a:lnTo>
                <a:lnTo>
                  <a:pt x="0" y="171997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87328" y="190449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6581" y="2057799"/>
            <a:ext cx="417830" cy="1905"/>
          </a:xfrm>
          <a:custGeom>
            <a:avLst/>
            <a:gdLst/>
            <a:ahLst/>
            <a:cxnLst/>
            <a:rect l="l" t="t" r="r" b="b"/>
            <a:pathLst>
              <a:path w="417830" h="1905">
                <a:moveTo>
                  <a:pt x="0" y="0"/>
                </a:moveTo>
                <a:lnTo>
                  <a:pt x="417529" y="189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6663" y="2002986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4" h="111760">
                <a:moveTo>
                  <a:pt x="0" y="0"/>
                </a:moveTo>
                <a:lnTo>
                  <a:pt x="18722" y="54811"/>
                </a:lnTo>
                <a:lnTo>
                  <a:pt x="0" y="111514"/>
                </a:lnTo>
                <a:lnTo>
                  <a:pt x="131062" y="548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5500" y="1775688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7420" y="1184582"/>
            <a:ext cx="417830" cy="384175"/>
          </a:xfrm>
          <a:custGeom>
            <a:avLst/>
            <a:gdLst/>
            <a:ahLst/>
            <a:cxnLst/>
            <a:rect l="l" t="t" r="r" b="b"/>
            <a:pathLst>
              <a:path w="417830" h="384175">
                <a:moveTo>
                  <a:pt x="0" y="191843"/>
                </a:moveTo>
                <a:lnTo>
                  <a:pt x="5513" y="147855"/>
                </a:lnTo>
                <a:lnTo>
                  <a:pt x="21219" y="107475"/>
                </a:lnTo>
                <a:lnTo>
                  <a:pt x="45863" y="71855"/>
                </a:lnTo>
                <a:lnTo>
                  <a:pt x="78192" y="42145"/>
                </a:lnTo>
                <a:lnTo>
                  <a:pt x="116955" y="19499"/>
                </a:lnTo>
                <a:lnTo>
                  <a:pt x="160896" y="5066"/>
                </a:lnTo>
                <a:lnTo>
                  <a:pt x="208764" y="0"/>
                </a:lnTo>
                <a:lnTo>
                  <a:pt x="256632" y="5066"/>
                </a:lnTo>
                <a:lnTo>
                  <a:pt x="300573" y="19499"/>
                </a:lnTo>
                <a:lnTo>
                  <a:pt x="339336" y="42145"/>
                </a:lnTo>
                <a:lnTo>
                  <a:pt x="371665" y="71855"/>
                </a:lnTo>
                <a:lnTo>
                  <a:pt x="396309" y="107475"/>
                </a:lnTo>
                <a:lnTo>
                  <a:pt x="412015" y="147855"/>
                </a:lnTo>
                <a:lnTo>
                  <a:pt x="417529" y="191843"/>
                </a:lnTo>
                <a:lnTo>
                  <a:pt x="412015" y="235831"/>
                </a:lnTo>
                <a:lnTo>
                  <a:pt x="396309" y="276211"/>
                </a:lnTo>
                <a:lnTo>
                  <a:pt x="371665" y="311831"/>
                </a:lnTo>
                <a:lnTo>
                  <a:pt x="339336" y="341541"/>
                </a:lnTo>
                <a:lnTo>
                  <a:pt x="300573" y="364187"/>
                </a:lnTo>
                <a:lnTo>
                  <a:pt x="256632" y="378620"/>
                </a:lnTo>
                <a:lnTo>
                  <a:pt x="208764" y="383687"/>
                </a:lnTo>
                <a:lnTo>
                  <a:pt x="160896" y="378620"/>
                </a:lnTo>
                <a:lnTo>
                  <a:pt x="116955" y="364187"/>
                </a:lnTo>
                <a:lnTo>
                  <a:pt x="78192" y="341541"/>
                </a:lnTo>
                <a:lnTo>
                  <a:pt x="45863" y="311831"/>
                </a:lnTo>
                <a:lnTo>
                  <a:pt x="21219" y="276211"/>
                </a:lnTo>
                <a:lnTo>
                  <a:pt x="5513" y="235831"/>
                </a:lnTo>
                <a:lnTo>
                  <a:pt x="0" y="191843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32994" y="1218604"/>
            <a:ext cx="346710" cy="316230"/>
          </a:xfrm>
          <a:custGeom>
            <a:avLst/>
            <a:gdLst/>
            <a:ahLst/>
            <a:cxnLst/>
            <a:rect l="l" t="t" r="r" b="b"/>
            <a:pathLst>
              <a:path w="346710" h="316230">
                <a:moveTo>
                  <a:pt x="0" y="157822"/>
                </a:moveTo>
                <a:lnTo>
                  <a:pt x="6186" y="115866"/>
                </a:lnTo>
                <a:lnTo>
                  <a:pt x="23645" y="78166"/>
                </a:lnTo>
                <a:lnTo>
                  <a:pt x="50726" y="46224"/>
                </a:lnTo>
                <a:lnTo>
                  <a:pt x="85777" y="21547"/>
                </a:lnTo>
                <a:lnTo>
                  <a:pt x="127149" y="5637"/>
                </a:lnTo>
                <a:lnTo>
                  <a:pt x="173190" y="0"/>
                </a:lnTo>
                <a:lnTo>
                  <a:pt x="219231" y="5637"/>
                </a:lnTo>
                <a:lnTo>
                  <a:pt x="260603" y="21547"/>
                </a:lnTo>
                <a:lnTo>
                  <a:pt x="295654" y="46224"/>
                </a:lnTo>
                <a:lnTo>
                  <a:pt x="322735" y="78166"/>
                </a:lnTo>
                <a:lnTo>
                  <a:pt x="340194" y="115866"/>
                </a:lnTo>
                <a:lnTo>
                  <a:pt x="346381" y="157822"/>
                </a:lnTo>
                <a:lnTo>
                  <a:pt x="340194" y="199777"/>
                </a:lnTo>
                <a:lnTo>
                  <a:pt x="322735" y="237477"/>
                </a:lnTo>
                <a:lnTo>
                  <a:pt x="295654" y="269419"/>
                </a:lnTo>
                <a:lnTo>
                  <a:pt x="260603" y="294096"/>
                </a:lnTo>
                <a:lnTo>
                  <a:pt x="219231" y="310006"/>
                </a:lnTo>
                <a:lnTo>
                  <a:pt x="173190" y="315644"/>
                </a:lnTo>
                <a:lnTo>
                  <a:pt x="127149" y="310006"/>
                </a:lnTo>
                <a:lnTo>
                  <a:pt x="85777" y="294096"/>
                </a:lnTo>
                <a:lnTo>
                  <a:pt x="50726" y="269419"/>
                </a:lnTo>
                <a:lnTo>
                  <a:pt x="23645" y="237477"/>
                </a:lnTo>
                <a:lnTo>
                  <a:pt x="6186" y="199777"/>
                </a:lnTo>
                <a:lnTo>
                  <a:pt x="0" y="157822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29868" y="124002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2136" y="1876352"/>
            <a:ext cx="419734" cy="384175"/>
          </a:xfrm>
          <a:custGeom>
            <a:avLst/>
            <a:gdLst/>
            <a:ahLst/>
            <a:cxnLst/>
            <a:rect l="l" t="t" r="r" b="b"/>
            <a:pathLst>
              <a:path w="419735" h="384175">
                <a:moveTo>
                  <a:pt x="0" y="191843"/>
                </a:moveTo>
                <a:lnTo>
                  <a:pt x="5538" y="147855"/>
                </a:lnTo>
                <a:lnTo>
                  <a:pt x="21314" y="107475"/>
                </a:lnTo>
                <a:lnTo>
                  <a:pt x="46068" y="71855"/>
                </a:lnTo>
                <a:lnTo>
                  <a:pt x="78543" y="42145"/>
                </a:lnTo>
                <a:lnTo>
                  <a:pt x="117479" y="19499"/>
                </a:lnTo>
                <a:lnTo>
                  <a:pt x="161618" y="5066"/>
                </a:lnTo>
                <a:lnTo>
                  <a:pt x="209700" y="0"/>
                </a:lnTo>
                <a:lnTo>
                  <a:pt x="257782" y="5066"/>
                </a:lnTo>
                <a:lnTo>
                  <a:pt x="301921" y="19499"/>
                </a:lnTo>
                <a:lnTo>
                  <a:pt x="340857" y="42145"/>
                </a:lnTo>
                <a:lnTo>
                  <a:pt x="373332" y="71855"/>
                </a:lnTo>
                <a:lnTo>
                  <a:pt x="398086" y="107475"/>
                </a:lnTo>
                <a:lnTo>
                  <a:pt x="413862" y="147855"/>
                </a:lnTo>
                <a:lnTo>
                  <a:pt x="419401" y="191843"/>
                </a:lnTo>
                <a:lnTo>
                  <a:pt x="413862" y="235831"/>
                </a:lnTo>
                <a:lnTo>
                  <a:pt x="398086" y="276211"/>
                </a:lnTo>
                <a:lnTo>
                  <a:pt x="373332" y="311831"/>
                </a:lnTo>
                <a:lnTo>
                  <a:pt x="340857" y="341541"/>
                </a:lnTo>
                <a:lnTo>
                  <a:pt x="301921" y="364187"/>
                </a:lnTo>
                <a:lnTo>
                  <a:pt x="257782" y="378620"/>
                </a:lnTo>
                <a:lnTo>
                  <a:pt x="209700" y="383687"/>
                </a:lnTo>
                <a:lnTo>
                  <a:pt x="161618" y="378620"/>
                </a:lnTo>
                <a:lnTo>
                  <a:pt x="117479" y="364187"/>
                </a:lnTo>
                <a:lnTo>
                  <a:pt x="78543" y="341541"/>
                </a:lnTo>
                <a:lnTo>
                  <a:pt x="46068" y="311831"/>
                </a:lnTo>
                <a:lnTo>
                  <a:pt x="21314" y="276211"/>
                </a:lnTo>
                <a:lnTo>
                  <a:pt x="5538" y="235831"/>
                </a:lnTo>
                <a:lnTo>
                  <a:pt x="0" y="191843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06457" y="1928876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7420" y="2418806"/>
            <a:ext cx="417830" cy="384175"/>
          </a:xfrm>
          <a:custGeom>
            <a:avLst/>
            <a:gdLst/>
            <a:ahLst/>
            <a:cxnLst/>
            <a:rect l="l" t="t" r="r" b="b"/>
            <a:pathLst>
              <a:path w="417830" h="384175">
                <a:moveTo>
                  <a:pt x="0" y="191843"/>
                </a:moveTo>
                <a:lnTo>
                  <a:pt x="5513" y="147855"/>
                </a:lnTo>
                <a:lnTo>
                  <a:pt x="21219" y="107475"/>
                </a:lnTo>
                <a:lnTo>
                  <a:pt x="45863" y="71855"/>
                </a:lnTo>
                <a:lnTo>
                  <a:pt x="78192" y="42145"/>
                </a:lnTo>
                <a:lnTo>
                  <a:pt x="116955" y="19499"/>
                </a:lnTo>
                <a:lnTo>
                  <a:pt x="160896" y="5066"/>
                </a:lnTo>
                <a:lnTo>
                  <a:pt x="208764" y="0"/>
                </a:lnTo>
                <a:lnTo>
                  <a:pt x="256632" y="5066"/>
                </a:lnTo>
                <a:lnTo>
                  <a:pt x="300573" y="19499"/>
                </a:lnTo>
                <a:lnTo>
                  <a:pt x="339336" y="42145"/>
                </a:lnTo>
                <a:lnTo>
                  <a:pt x="371665" y="71855"/>
                </a:lnTo>
                <a:lnTo>
                  <a:pt x="396309" y="107475"/>
                </a:lnTo>
                <a:lnTo>
                  <a:pt x="412015" y="147855"/>
                </a:lnTo>
                <a:lnTo>
                  <a:pt x="417529" y="191843"/>
                </a:lnTo>
                <a:lnTo>
                  <a:pt x="412015" y="235831"/>
                </a:lnTo>
                <a:lnTo>
                  <a:pt x="396309" y="276211"/>
                </a:lnTo>
                <a:lnTo>
                  <a:pt x="371665" y="311831"/>
                </a:lnTo>
                <a:lnTo>
                  <a:pt x="339336" y="341541"/>
                </a:lnTo>
                <a:lnTo>
                  <a:pt x="300573" y="364187"/>
                </a:lnTo>
                <a:lnTo>
                  <a:pt x="256632" y="378620"/>
                </a:lnTo>
                <a:lnTo>
                  <a:pt x="208764" y="383687"/>
                </a:lnTo>
                <a:lnTo>
                  <a:pt x="160896" y="378620"/>
                </a:lnTo>
                <a:lnTo>
                  <a:pt x="116955" y="364187"/>
                </a:lnTo>
                <a:lnTo>
                  <a:pt x="78192" y="341541"/>
                </a:lnTo>
                <a:lnTo>
                  <a:pt x="45863" y="311831"/>
                </a:lnTo>
                <a:lnTo>
                  <a:pt x="21219" y="276211"/>
                </a:lnTo>
                <a:lnTo>
                  <a:pt x="5513" y="235831"/>
                </a:lnTo>
                <a:lnTo>
                  <a:pt x="0" y="191843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27996" y="24683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1042" y="1460534"/>
            <a:ext cx="706120" cy="495300"/>
          </a:xfrm>
          <a:custGeom>
            <a:avLst/>
            <a:gdLst/>
            <a:ahLst/>
            <a:cxnLst/>
            <a:rect l="l" t="t" r="r" b="b"/>
            <a:pathLst>
              <a:path w="706119" h="495300">
                <a:moveTo>
                  <a:pt x="0" y="495202"/>
                </a:moveTo>
                <a:lnTo>
                  <a:pt x="705867" y="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8868" y="1403831"/>
            <a:ext cx="140970" cy="121285"/>
          </a:xfrm>
          <a:custGeom>
            <a:avLst/>
            <a:gdLst/>
            <a:ahLst/>
            <a:cxnLst/>
            <a:rect l="l" t="t" r="r" b="b"/>
            <a:pathLst>
              <a:path w="140969" h="121284">
                <a:moveTo>
                  <a:pt x="140423" y="0"/>
                </a:moveTo>
                <a:lnTo>
                  <a:pt x="0" y="30241"/>
                </a:lnTo>
                <a:lnTo>
                  <a:pt x="50552" y="64262"/>
                </a:lnTo>
                <a:lnTo>
                  <a:pt x="65530" y="120964"/>
                </a:lnTo>
                <a:lnTo>
                  <a:pt x="140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37255" y="2173094"/>
            <a:ext cx="676275" cy="387985"/>
          </a:xfrm>
          <a:custGeom>
            <a:avLst/>
            <a:gdLst/>
            <a:ahLst/>
            <a:cxnLst/>
            <a:rect l="l" t="t" r="r" b="b"/>
            <a:pathLst>
              <a:path w="676275" h="387985">
                <a:moveTo>
                  <a:pt x="0" y="0"/>
                </a:moveTo>
                <a:lnTo>
                  <a:pt x="675910" y="387467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56996" y="2496299"/>
            <a:ext cx="142875" cy="113664"/>
          </a:xfrm>
          <a:custGeom>
            <a:avLst/>
            <a:gdLst/>
            <a:ahLst/>
            <a:cxnLst/>
            <a:rect l="l" t="t" r="r" b="b"/>
            <a:pathLst>
              <a:path w="142875" h="113664">
                <a:moveTo>
                  <a:pt x="56169" y="0"/>
                </a:moveTo>
                <a:lnTo>
                  <a:pt x="44935" y="58592"/>
                </a:lnTo>
                <a:lnTo>
                  <a:pt x="0" y="98284"/>
                </a:lnTo>
                <a:lnTo>
                  <a:pt x="142295" y="113404"/>
                </a:lnTo>
                <a:lnTo>
                  <a:pt x="56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82780" y="1572049"/>
            <a:ext cx="1905" cy="752475"/>
          </a:xfrm>
          <a:custGeom>
            <a:avLst/>
            <a:gdLst/>
            <a:ahLst/>
            <a:cxnLst/>
            <a:rect l="l" t="t" r="r" b="b"/>
            <a:pathLst>
              <a:path w="1905" h="752475">
                <a:moveTo>
                  <a:pt x="0" y="0"/>
                </a:moveTo>
                <a:lnTo>
                  <a:pt x="1872" y="752253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24737" y="2288390"/>
            <a:ext cx="114212" cy="12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1075" y="2199556"/>
            <a:ext cx="625475" cy="361315"/>
          </a:xfrm>
          <a:custGeom>
            <a:avLst/>
            <a:gdLst/>
            <a:ahLst/>
            <a:cxnLst/>
            <a:rect l="l" t="t" r="r" b="b"/>
            <a:pathLst>
              <a:path w="625475" h="361314">
                <a:moveTo>
                  <a:pt x="625357" y="0"/>
                </a:moveTo>
                <a:lnTo>
                  <a:pt x="0" y="361006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8693" y="2496299"/>
            <a:ext cx="142875" cy="113664"/>
          </a:xfrm>
          <a:custGeom>
            <a:avLst/>
            <a:gdLst/>
            <a:ahLst/>
            <a:cxnLst/>
            <a:rect l="l" t="t" r="r" b="b"/>
            <a:pathLst>
              <a:path w="142875" h="113664">
                <a:moveTo>
                  <a:pt x="84255" y="0"/>
                </a:moveTo>
                <a:lnTo>
                  <a:pt x="0" y="113404"/>
                </a:lnTo>
                <a:lnTo>
                  <a:pt x="142297" y="96394"/>
                </a:lnTo>
                <a:lnTo>
                  <a:pt x="95488" y="56701"/>
                </a:lnTo>
                <a:lnTo>
                  <a:pt x="84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94315" y="1296097"/>
            <a:ext cx="938530" cy="473709"/>
          </a:xfrm>
          <a:custGeom>
            <a:avLst/>
            <a:gdLst/>
            <a:ahLst/>
            <a:cxnLst/>
            <a:rect l="l" t="t" r="r" b="b"/>
            <a:pathLst>
              <a:path w="938529" h="473710">
                <a:moveTo>
                  <a:pt x="0" y="9539"/>
                </a:moveTo>
                <a:lnTo>
                  <a:pt x="36356" y="5369"/>
                </a:lnTo>
                <a:lnTo>
                  <a:pt x="72922" y="2381"/>
                </a:lnTo>
                <a:lnTo>
                  <a:pt x="109641" y="587"/>
                </a:lnTo>
                <a:lnTo>
                  <a:pt x="146458" y="0"/>
                </a:lnTo>
                <a:lnTo>
                  <a:pt x="201895" y="1346"/>
                </a:lnTo>
                <a:lnTo>
                  <a:pt x="256423" y="5332"/>
                </a:lnTo>
                <a:lnTo>
                  <a:pt x="309906" y="11874"/>
                </a:lnTo>
                <a:lnTo>
                  <a:pt x="362208" y="20892"/>
                </a:lnTo>
                <a:lnTo>
                  <a:pt x="413191" y="32304"/>
                </a:lnTo>
                <a:lnTo>
                  <a:pt x="462719" y="46027"/>
                </a:lnTo>
                <a:lnTo>
                  <a:pt x="510655" y="61981"/>
                </a:lnTo>
                <a:lnTo>
                  <a:pt x="556863" y="80082"/>
                </a:lnTo>
                <a:lnTo>
                  <a:pt x="601205" y="100250"/>
                </a:lnTo>
                <a:lnTo>
                  <a:pt x="643546" y="122403"/>
                </a:lnTo>
                <a:lnTo>
                  <a:pt x="683748" y="146459"/>
                </a:lnTo>
                <a:lnTo>
                  <a:pt x="721674" y="172336"/>
                </a:lnTo>
                <a:lnTo>
                  <a:pt x="757189" y="199952"/>
                </a:lnTo>
                <a:lnTo>
                  <a:pt x="790155" y="229226"/>
                </a:lnTo>
                <a:lnTo>
                  <a:pt x="820436" y="260076"/>
                </a:lnTo>
                <a:lnTo>
                  <a:pt x="847894" y="292420"/>
                </a:lnTo>
                <a:lnTo>
                  <a:pt x="872394" y="326176"/>
                </a:lnTo>
                <a:lnTo>
                  <a:pt x="893799" y="361262"/>
                </a:lnTo>
                <a:lnTo>
                  <a:pt x="911971" y="397598"/>
                </a:lnTo>
                <a:lnTo>
                  <a:pt x="926775" y="435101"/>
                </a:lnTo>
                <a:lnTo>
                  <a:pt x="938073" y="47368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66857" y="1730815"/>
            <a:ext cx="114212" cy="134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51255" y="1637300"/>
            <a:ext cx="735965" cy="339725"/>
          </a:xfrm>
          <a:custGeom>
            <a:avLst/>
            <a:gdLst/>
            <a:ahLst/>
            <a:cxnLst/>
            <a:rect l="l" t="t" r="r" b="b"/>
            <a:pathLst>
              <a:path w="735964" h="339725">
                <a:moveTo>
                  <a:pt x="735880" y="339206"/>
                </a:moveTo>
                <a:lnTo>
                  <a:pt x="677178" y="337835"/>
                </a:lnTo>
                <a:lnTo>
                  <a:pt x="619567" y="333944"/>
                </a:lnTo>
                <a:lnTo>
                  <a:pt x="563234" y="327620"/>
                </a:lnTo>
                <a:lnTo>
                  <a:pt x="508369" y="318951"/>
                </a:lnTo>
                <a:lnTo>
                  <a:pt x="455160" y="308023"/>
                </a:lnTo>
                <a:lnTo>
                  <a:pt x="403797" y="294924"/>
                </a:lnTo>
                <a:lnTo>
                  <a:pt x="354466" y="279739"/>
                </a:lnTo>
                <a:lnTo>
                  <a:pt x="307358" y="262558"/>
                </a:lnTo>
                <a:lnTo>
                  <a:pt x="262661" y="243465"/>
                </a:lnTo>
                <a:lnTo>
                  <a:pt x="220563" y="222549"/>
                </a:lnTo>
                <a:lnTo>
                  <a:pt x="181253" y="199895"/>
                </a:lnTo>
                <a:lnTo>
                  <a:pt x="144920" y="175593"/>
                </a:lnTo>
                <a:lnTo>
                  <a:pt x="111753" y="149727"/>
                </a:lnTo>
                <a:lnTo>
                  <a:pt x="81939" y="122385"/>
                </a:lnTo>
                <a:lnTo>
                  <a:pt x="55669" y="93655"/>
                </a:lnTo>
                <a:lnTo>
                  <a:pt x="14510" y="32375"/>
                </a:lnTo>
                <a:lnTo>
                  <a:pt x="0" y="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11971" y="1545587"/>
            <a:ext cx="108593" cy="136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41249" y="2751450"/>
            <a:ext cx="367030" cy="389890"/>
          </a:xfrm>
          <a:custGeom>
            <a:avLst/>
            <a:gdLst/>
            <a:ahLst/>
            <a:cxnLst/>
            <a:rect l="l" t="t" r="r" b="b"/>
            <a:pathLst>
              <a:path w="367030" h="389889">
                <a:moveTo>
                  <a:pt x="364019" y="148723"/>
                </a:moveTo>
                <a:lnTo>
                  <a:pt x="365309" y="157772"/>
                </a:lnTo>
                <a:lnTo>
                  <a:pt x="366233" y="166875"/>
                </a:lnTo>
                <a:lnTo>
                  <a:pt x="366790" y="176016"/>
                </a:lnTo>
                <a:lnTo>
                  <a:pt x="366976" y="185183"/>
                </a:lnTo>
                <a:lnTo>
                  <a:pt x="362129" y="231999"/>
                </a:lnTo>
                <a:lnTo>
                  <a:pt x="348325" y="274976"/>
                </a:lnTo>
                <a:lnTo>
                  <a:pt x="326664" y="312887"/>
                </a:lnTo>
                <a:lnTo>
                  <a:pt x="298249" y="344508"/>
                </a:lnTo>
                <a:lnTo>
                  <a:pt x="264180" y="368612"/>
                </a:lnTo>
                <a:lnTo>
                  <a:pt x="225559" y="383973"/>
                </a:lnTo>
                <a:lnTo>
                  <a:pt x="183488" y="389366"/>
                </a:lnTo>
                <a:lnTo>
                  <a:pt x="141414" y="383973"/>
                </a:lnTo>
                <a:lnTo>
                  <a:pt x="102792" y="368612"/>
                </a:lnTo>
                <a:lnTo>
                  <a:pt x="68723" y="344508"/>
                </a:lnTo>
                <a:lnTo>
                  <a:pt x="40308" y="312887"/>
                </a:lnTo>
                <a:lnTo>
                  <a:pt x="18648" y="274976"/>
                </a:lnTo>
                <a:lnTo>
                  <a:pt x="4845" y="231999"/>
                </a:lnTo>
                <a:lnTo>
                  <a:pt x="0" y="185183"/>
                </a:lnTo>
                <a:lnTo>
                  <a:pt x="4822" y="138625"/>
                </a:lnTo>
                <a:lnTo>
                  <a:pt x="18720" y="95314"/>
                </a:lnTo>
                <a:lnTo>
                  <a:pt x="40823" y="56763"/>
                </a:lnTo>
                <a:lnTo>
                  <a:pt x="70262" y="24487"/>
                </a:lnTo>
                <a:lnTo>
                  <a:pt x="106168" y="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55800" y="2811942"/>
            <a:ext cx="109220" cy="138430"/>
          </a:xfrm>
          <a:custGeom>
            <a:avLst/>
            <a:gdLst/>
            <a:ahLst/>
            <a:cxnLst/>
            <a:rect l="l" t="t" r="r" b="b"/>
            <a:pathLst>
              <a:path w="109219" h="138430">
                <a:moveTo>
                  <a:pt x="9362" y="0"/>
                </a:moveTo>
                <a:lnTo>
                  <a:pt x="0" y="137976"/>
                </a:lnTo>
                <a:lnTo>
                  <a:pt x="46808" y="102064"/>
                </a:lnTo>
                <a:lnTo>
                  <a:pt x="108595" y="102064"/>
                </a:lnTo>
                <a:lnTo>
                  <a:pt x="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055619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5619" y="22946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0379" y="185877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5012" y="164236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56458" y="11181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12289" y="239826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53569" y="2974340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spc="-5" b="1">
                <a:latin typeface="Times New Roman"/>
                <a:cs typeface="Times New Roman"/>
              </a:rPr>
              <a:t>/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14623" y="1323776"/>
            <a:ext cx="331470" cy="374650"/>
          </a:xfrm>
          <a:custGeom>
            <a:avLst/>
            <a:gdLst/>
            <a:ahLst/>
            <a:cxnLst/>
            <a:rect l="l" t="t" r="r" b="b"/>
            <a:pathLst>
              <a:path w="331470" h="374650">
                <a:moveTo>
                  <a:pt x="0" y="187235"/>
                </a:moveTo>
                <a:lnTo>
                  <a:pt x="5917" y="137460"/>
                </a:lnTo>
                <a:lnTo>
                  <a:pt x="22618" y="92734"/>
                </a:lnTo>
                <a:lnTo>
                  <a:pt x="48523" y="54840"/>
                </a:lnTo>
                <a:lnTo>
                  <a:pt x="82052" y="25563"/>
                </a:lnTo>
                <a:lnTo>
                  <a:pt x="121626" y="6688"/>
                </a:lnTo>
                <a:lnTo>
                  <a:pt x="165668" y="0"/>
                </a:lnTo>
                <a:lnTo>
                  <a:pt x="209709" y="6688"/>
                </a:lnTo>
                <a:lnTo>
                  <a:pt x="249283" y="25563"/>
                </a:lnTo>
                <a:lnTo>
                  <a:pt x="282812" y="54840"/>
                </a:lnTo>
                <a:lnTo>
                  <a:pt x="308717" y="92734"/>
                </a:lnTo>
                <a:lnTo>
                  <a:pt x="325418" y="137460"/>
                </a:lnTo>
                <a:lnTo>
                  <a:pt x="331336" y="187235"/>
                </a:lnTo>
                <a:lnTo>
                  <a:pt x="325418" y="237010"/>
                </a:lnTo>
                <a:lnTo>
                  <a:pt x="308717" y="281736"/>
                </a:lnTo>
                <a:lnTo>
                  <a:pt x="282812" y="319630"/>
                </a:lnTo>
                <a:lnTo>
                  <a:pt x="249283" y="348907"/>
                </a:lnTo>
                <a:lnTo>
                  <a:pt x="209709" y="367782"/>
                </a:lnTo>
                <a:lnTo>
                  <a:pt x="165668" y="374471"/>
                </a:lnTo>
                <a:lnTo>
                  <a:pt x="121626" y="367782"/>
                </a:lnTo>
                <a:lnTo>
                  <a:pt x="82052" y="348907"/>
                </a:lnTo>
                <a:lnTo>
                  <a:pt x="48523" y="319630"/>
                </a:lnTo>
                <a:lnTo>
                  <a:pt x="22618" y="281736"/>
                </a:lnTo>
                <a:lnTo>
                  <a:pt x="5917" y="237010"/>
                </a:lnTo>
                <a:lnTo>
                  <a:pt x="0" y="187235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899966" y="133146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20334" y="1498667"/>
            <a:ext cx="403860" cy="2540"/>
          </a:xfrm>
          <a:custGeom>
            <a:avLst/>
            <a:gdLst/>
            <a:ahLst/>
            <a:cxnLst/>
            <a:rect l="l" t="t" r="r" b="b"/>
            <a:pathLst>
              <a:path w="403860" h="2540">
                <a:moveTo>
                  <a:pt x="0" y="0"/>
                </a:moveTo>
                <a:lnTo>
                  <a:pt x="403760" y="205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87883" y="1436941"/>
            <a:ext cx="127000" cy="121920"/>
          </a:xfrm>
          <a:custGeom>
            <a:avLst/>
            <a:gdLst/>
            <a:ahLst/>
            <a:cxnLst/>
            <a:rect l="l" t="t" r="r" b="b"/>
            <a:pathLst>
              <a:path w="127000" h="121919">
                <a:moveTo>
                  <a:pt x="0" y="0"/>
                </a:moveTo>
                <a:lnTo>
                  <a:pt x="19916" y="61725"/>
                </a:lnTo>
                <a:lnTo>
                  <a:pt x="0" y="121392"/>
                </a:lnTo>
                <a:lnTo>
                  <a:pt x="126740" y="617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057775" y="1189707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开始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79662" y="1301144"/>
            <a:ext cx="403860" cy="417830"/>
          </a:xfrm>
          <a:custGeom>
            <a:avLst/>
            <a:gdLst/>
            <a:ahLst/>
            <a:cxnLst/>
            <a:rect l="l" t="t" r="r" b="b"/>
            <a:pathLst>
              <a:path w="403859" h="417830">
                <a:moveTo>
                  <a:pt x="0" y="208839"/>
                </a:moveTo>
                <a:lnTo>
                  <a:pt x="5331" y="160954"/>
                </a:lnTo>
                <a:lnTo>
                  <a:pt x="20519" y="116997"/>
                </a:lnTo>
                <a:lnTo>
                  <a:pt x="44350" y="78221"/>
                </a:lnTo>
                <a:lnTo>
                  <a:pt x="75614" y="45879"/>
                </a:lnTo>
                <a:lnTo>
                  <a:pt x="113098" y="21226"/>
                </a:lnTo>
                <a:lnTo>
                  <a:pt x="155590" y="5515"/>
                </a:lnTo>
                <a:lnTo>
                  <a:pt x="201880" y="0"/>
                </a:lnTo>
                <a:lnTo>
                  <a:pt x="248169" y="5515"/>
                </a:lnTo>
                <a:lnTo>
                  <a:pt x="290661" y="21226"/>
                </a:lnTo>
                <a:lnTo>
                  <a:pt x="328145" y="45879"/>
                </a:lnTo>
                <a:lnTo>
                  <a:pt x="359409" y="78221"/>
                </a:lnTo>
                <a:lnTo>
                  <a:pt x="383240" y="116997"/>
                </a:lnTo>
                <a:lnTo>
                  <a:pt x="398428" y="160954"/>
                </a:lnTo>
                <a:lnTo>
                  <a:pt x="403760" y="208839"/>
                </a:lnTo>
                <a:lnTo>
                  <a:pt x="398428" y="256724"/>
                </a:lnTo>
                <a:lnTo>
                  <a:pt x="383240" y="300681"/>
                </a:lnTo>
                <a:lnTo>
                  <a:pt x="359409" y="339457"/>
                </a:lnTo>
                <a:lnTo>
                  <a:pt x="328145" y="371799"/>
                </a:lnTo>
                <a:lnTo>
                  <a:pt x="290661" y="396452"/>
                </a:lnTo>
                <a:lnTo>
                  <a:pt x="248169" y="412163"/>
                </a:lnTo>
                <a:lnTo>
                  <a:pt x="201880" y="417679"/>
                </a:lnTo>
                <a:lnTo>
                  <a:pt x="155590" y="412163"/>
                </a:lnTo>
                <a:lnTo>
                  <a:pt x="113098" y="396452"/>
                </a:lnTo>
                <a:lnTo>
                  <a:pt x="75614" y="371799"/>
                </a:lnTo>
                <a:lnTo>
                  <a:pt x="44350" y="339457"/>
                </a:lnTo>
                <a:lnTo>
                  <a:pt x="20519" y="300681"/>
                </a:lnTo>
                <a:lnTo>
                  <a:pt x="5331" y="256724"/>
                </a:lnTo>
                <a:lnTo>
                  <a:pt x="0" y="208839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14063" y="1338179"/>
            <a:ext cx="337185" cy="344170"/>
          </a:xfrm>
          <a:custGeom>
            <a:avLst/>
            <a:gdLst/>
            <a:ahLst/>
            <a:cxnLst/>
            <a:rect l="l" t="t" r="r" b="b"/>
            <a:pathLst>
              <a:path w="337184" h="344169">
                <a:moveTo>
                  <a:pt x="0" y="171804"/>
                </a:moveTo>
                <a:lnTo>
                  <a:pt x="6014" y="126131"/>
                </a:lnTo>
                <a:lnTo>
                  <a:pt x="22989" y="85091"/>
                </a:lnTo>
                <a:lnTo>
                  <a:pt x="49318" y="50320"/>
                </a:lnTo>
                <a:lnTo>
                  <a:pt x="83397" y="23456"/>
                </a:lnTo>
                <a:lnTo>
                  <a:pt x="123620" y="6137"/>
                </a:lnTo>
                <a:lnTo>
                  <a:pt x="168384" y="0"/>
                </a:lnTo>
                <a:lnTo>
                  <a:pt x="213147" y="6137"/>
                </a:lnTo>
                <a:lnTo>
                  <a:pt x="253370" y="23456"/>
                </a:lnTo>
                <a:lnTo>
                  <a:pt x="287449" y="50320"/>
                </a:lnTo>
                <a:lnTo>
                  <a:pt x="313778" y="85091"/>
                </a:lnTo>
                <a:lnTo>
                  <a:pt x="330753" y="126131"/>
                </a:lnTo>
                <a:lnTo>
                  <a:pt x="336768" y="171804"/>
                </a:lnTo>
                <a:lnTo>
                  <a:pt x="330753" y="217476"/>
                </a:lnTo>
                <a:lnTo>
                  <a:pt x="313778" y="258516"/>
                </a:lnTo>
                <a:lnTo>
                  <a:pt x="287449" y="293287"/>
                </a:lnTo>
                <a:lnTo>
                  <a:pt x="253370" y="320151"/>
                </a:lnTo>
                <a:lnTo>
                  <a:pt x="213147" y="337470"/>
                </a:lnTo>
                <a:lnTo>
                  <a:pt x="168384" y="343608"/>
                </a:lnTo>
                <a:lnTo>
                  <a:pt x="123620" y="337470"/>
                </a:lnTo>
                <a:lnTo>
                  <a:pt x="83397" y="320151"/>
                </a:lnTo>
                <a:lnTo>
                  <a:pt x="49318" y="293287"/>
                </a:lnTo>
                <a:lnTo>
                  <a:pt x="22989" y="258516"/>
                </a:lnTo>
                <a:lnTo>
                  <a:pt x="6014" y="217476"/>
                </a:lnTo>
                <a:lnTo>
                  <a:pt x="0" y="171804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912830" y="136194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858767" y="1286741"/>
            <a:ext cx="403860" cy="419734"/>
          </a:xfrm>
          <a:custGeom>
            <a:avLst/>
            <a:gdLst/>
            <a:ahLst/>
            <a:cxnLst/>
            <a:rect l="l" t="t" r="r" b="b"/>
            <a:pathLst>
              <a:path w="403859" h="419735">
                <a:moveTo>
                  <a:pt x="0" y="209868"/>
                </a:moveTo>
                <a:lnTo>
                  <a:pt x="5331" y="161747"/>
                </a:lnTo>
                <a:lnTo>
                  <a:pt x="20519" y="117573"/>
                </a:lnTo>
                <a:lnTo>
                  <a:pt x="44350" y="78606"/>
                </a:lnTo>
                <a:lnTo>
                  <a:pt x="75614" y="46105"/>
                </a:lnTo>
                <a:lnTo>
                  <a:pt x="113098" y="21331"/>
                </a:lnTo>
                <a:lnTo>
                  <a:pt x="155590" y="5542"/>
                </a:lnTo>
                <a:lnTo>
                  <a:pt x="201880" y="0"/>
                </a:lnTo>
                <a:lnTo>
                  <a:pt x="248169" y="5542"/>
                </a:lnTo>
                <a:lnTo>
                  <a:pt x="290661" y="21331"/>
                </a:lnTo>
                <a:lnTo>
                  <a:pt x="328145" y="46105"/>
                </a:lnTo>
                <a:lnTo>
                  <a:pt x="359409" y="78606"/>
                </a:lnTo>
                <a:lnTo>
                  <a:pt x="383240" y="117573"/>
                </a:lnTo>
                <a:lnTo>
                  <a:pt x="398428" y="161747"/>
                </a:lnTo>
                <a:lnTo>
                  <a:pt x="403760" y="209868"/>
                </a:lnTo>
                <a:lnTo>
                  <a:pt x="398428" y="257988"/>
                </a:lnTo>
                <a:lnTo>
                  <a:pt x="383240" y="302162"/>
                </a:lnTo>
                <a:lnTo>
                  <a:pt x="359409" y="341129"/>
                </a:lnTo>
                <a:lnTo>
                  <a:pt x="328145" y="373630"/>
                </a:lnTo>
                <a:lnTo>
                  <a:pt x="290661" y="398404"/>
                </a:lnTo>
                <a:lnTo>
                  <a:pt x="248169" y="414193"/>
                </a:lnTo>
                <a:lnTo>
                  <a:pt x="201880" y="419736"/>
                </a:lnTo>
                <a:lnTo>
                  <a:pt x="155590" y="414193"/>
                </a:lnTo>
                <a:lnTo>
                  <a:pt x="113098" y="398404"/>
                </a:lnTo>
                <a:lnTo>
                  <a:pt x="75614" y="373630"/>
                </a:lnTo>
                <a:lnTo>
                  <a:pt x="44350" y="341129"/>
                </a:lnTo>
                <a:lnTo>
                  <a:pt x="20519" y="302162"/>
                </a:lnTo>
                <a:lnTo>
                  <a:pt x="5331" y="257988"/>
                </a:lnTo>
                <a:lnTo>
                  <a:pt x="0" y="209868"/>
                </a:lnTo>
                <a:close/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988315" y="13467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60443" y="1500724"/>
            <a:ext cx="530860" cy="2540"/>
          </a:xfrm>
          <a:custGeom>
            <a:avLst/>
            <a:gdLst/>
            <a:ahLst/>
            <a:cxnLst/>
            <a:rect l="l" t="t" r="r" b="b"/>
            <a:pathLst>
              <a:path w="530859" h="2540">
                <a:moveTo>
                  <a:pt x="0" y="0"/>
                </a:moveTo>
                <a:lnTo>
                  <a:pt x="530500" y="205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54732" y="1438998"/>
            <a:ext cx="127000" cy="121920"/>
          </a:xfrm>
          <a:custGeom>
            <a:avLst/>
            <a:gdLst/>
            <a:ahLst/>
            <a:cxnLst/>
            <a:rect l="l" t="t" r="r" b="b"/>
            <a:pathLst>
              <a:path w="127000" h="121919">
                <a:moveTo>
                  <a:pt x="0" y="0"/>
                </a:moveTo>
                <a:lnTo>
                  <a:pt x="18106" y="61725"/>
                </a:lnTo>
                <a:lnTo>
                  <a:pt x="0" y="121394"/>
                </a:lnTo>
                <a:lnTo>
                  <a:pt x="126740" y="617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299832" y="12186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44006" y="1132427"/>
            <a:ext cx="843915" cy="179070"/>
          </a:xfrm>
          <a:custGeom>
            <a:avLst/>
            <a:gdLst/>
            <a:ahLst/>
            <a:cxnLst/>
            <a:rect l="l" t="t" r="r" b="b"/>
            <a:pathLst>
              <a:path w="843915" h="179069">
                <a:moveTo>
                  <a:pt x="0" y="178824"/>
                </a:moveTo>
                <a:lnTo>
                  <a:pt x="24124" y="147729"/>
                </a:lnTo>
                <a:lnTo>
                  <a:pt x="54438" y="119001"/>
                </a:lnTo>
                <a:lnTo>
                  <a:pt x="90399" y="92852"/>
                </a:lnTo>
                <a:lnTo>
                  <a:pt x="131464" y="69497"/>
                </a:lnTo>
                <a:lnTo>
                  <a:pt x="177091" y="49149"/>
                </a:lnTo>
                <a:lnTo>
                  <a:pt x="226738" y="32022"/>
                </a:lnTo>
                <a:lnTo>
                  <a:pt x="279861" y="18330"/>
                </a:lnTo>
                <a:lnTo>
                  <a:pt x="335918" y="8286"/>
                </a:lnTo>
                <a:lnTo>
                  <a:pt x="394367" y="2105"/>
                </a:lnTo>
                <a:lnTo>
                  <a:pt x="454664" y="0"/>
                </a:lnTo>
                <a:lnTo>
                  <a:pt x="511706" y="1892"/>
                </a:lnTo>
                <a:lnTo>
                  <a:pt x="567377" y="7471"/>
                </a:lnTo>
                <a:lnTo>
                  <a:pt x="621162" y="16592"/>
                </a:lnTo>
                <a:lnTo>
                  <a:pt x="672545" y="29106"/>
                </a:lnTo>
                <a:lnTo>
                  <a:pt x="721009" y="44869"/>
                </a:lnTo>
                <a:lnTo>
                  <a:pt x="766038" y="63734"/>
                </a:lnTo>
                <a:lnTo>
                  <a:pt x="807117" y="85554"/>
                </a:lnTo>
                <a:lnTo>
                  <a:pt x="843730" y="110184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820746" y="1177692"/>
            <a:ext cx="132715" cy="135890"/>
          </a:xfrm>
          <a:custGeom>
            <a:avLst/>
            <a:gdLst/>
            <a:ahLst/>
            <a:cxnLst/>
            <a:rect l="l" t="t" r="r" b="b"/>
            <a:pathLst>
              <a:path w="132715" h="135890">
                <a:moveTo>
                  <a:pt x="72423" y="0"/>
                </a:moveTo>
                <a:lnTo>
                  <a:pt x="48884" y="59668"/>
                </a:lnTo>
                <a:lnTo>
                  <a:pt x="0" y="90530"/>
                </a:lnTo>
                <a:lnTo>
                  <a:pt x="132171" y="135796"/>
                </a:lnTo>
                <a:lnTo>
                  <a:pt x="7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402475" y="81330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49020" y="1732151"/>
            <a:ext cx="873125" cy="196850"/>
          </a:xfrm>
          <a:custGeom>
            <a:avLst/>
            <a:gdLst/>
            <a:ahLst/>
            <a:cxnLst/>
            <a:rect l="l" t="t" r="r" b="b"/>
            <a:pathLst>
              <a:path w="873125" h="196850">
                <a:moveTo>
                  <a:pt x="872677" y="0"/>
                </a:moveTo>
                <a:lnTo>
                  <a:pt x="824155" y="60246"/>
                </a:lnTo>
                <a:lnTo>
                  <a:pt x="792668" y="86982"/>
                </a:lnTo>
                <a:lnTo>
                  <a:pt x="756899" y="111229"/>
                </a:lnTo>
                <a:lnTo>
                  <a:pt x="717253" y="132810"/>
                </a:lnTo>
                <a:lnTo>
                  <a:pt x="674130" y="151551"/>
                </a:lnTo>
                <a:lnTo>
                  <a:pt x="627935" y="167277"/>
                </a:lnTo>
                <a:lnTo>
                  <a:pt x="579069" y="179814"/>
                </a:lnTo>
                <a:lnTo>
                  <a:pt x="527935" y="188986"/>
                </a:lnTo>
                <a:lnTo>
                  <a:pt x="474936" y="194619"/>
                </a:lnTo>
                <a:lnTo>
                  <a:pt x="420474" y="196538"/>
                </a:lnTo>
                <a:lnTo>
                  <a:pt x="362918" y="194394"/>
                </a:lnTo>
                <a:lnTo>
                  <a:pt x="306882" y="188084"/>
                </a:lnTo>
                <a:lnTo>
                  <a:pt x="252875" y="177795"/>
                </a:lnTo>
                <a:lnTo>
                  <a:pt x="201408" y="163713"/>
                </a:lnTo>
                <a:lnTo>
                  <a:pt x="152989" y="146025"/>
                </a:lnTo>
                <a:lnTo>
                  <a:pt x="108129" y="124916"/>
                </a:lnTo>
                <a:lnTo>
                  <a:pt x="67338" y="100574"/>
                </a:lnTo>
                <a:lnTo>
                  <a:pt x="31124" y="73183"/>
                </a:lnTo>
                <a:lnTo>
                  <a:pt x="0" y="42932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00134" y="1692074"/>
            <a:ext cx="123189" cy="148590"/>
          </a:xfrm>
          <a:custGeom>
            <a:avLst/>
            <a:gdLst/>
            <a:ahLst/>
            <a:cxnLst/>
            <a:rect l="l" t="t" r="r" b="b"/>
            <a:pathLst>
              <a:path w="123190" h="148589">
                <a:moveTo>
                  <a:pt x="0" y="0"/>
                </a:moveTo>
                <a:lnTo>
                  <a:pt x="38022" y="148142"/>
                </a:lnTo>
                <a:lnTo>
                  <a:pt x="68802" y="92589"/>
                </a:lnTo>
                <a:lnTo>
                  <a:pt x="123120" y="69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377128" y="19563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60240" y="2634816"/>
            <a:ext cx="4300220" cy="14789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7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L(M)=0(10)</a:t>
            </a:r>
            <a:r>
              <a:rPr dirty="0" baseline="26881" sz="2325" spc="37" b="1">
                <a:latin typeface="宋体"/>
                <a:cs typeface="宋体"/>
              </a:rPr>
              <a:t>*</a:t>
            </a:r>
            <a:endParaRPr baseline="26881" sz="2325">
              <a:latin typeface="宋体"/>
              <a:cs typeface="宋体"/>
            </a:endParaRPr>
          </a:p>
          <a:p>
            <a:pPr algn="just" marL="393700" marR="55880" indent="-342900">
              <a:lnSpc>
                <a:spcPct val="89700"/>
              </a:lnSpc>
              <a:spcBef>
                <a:spcPts val="66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700" algn="l"/>
              </a:tabLst>
            </a:pPr>
            <a:r>
              <a:rPr dirty="0" baseline="1182" sz="3525" spc="390" b="1">
                <a:latin typeface="黑体"/>
                <a:cs typeface="黑体"/>
              </a:rPr>
              <a:t>对于任何一个含</a:t>
            </a:r>
            <a:r>
              <a:rPr dirty="0" baseline="1182" sz="3525" spc="382" b="1">
                <a:latin typeface="黑体"/>
                <a:cs typeface="黑体"/>
              </a:rPr>
              <a:t>有</a:t>
            </a:r>
            <a:r>
              <a:rPr dirty="0" baseline="1182" sz="3525" spc="352" b="1">
                <a:latin typeface="宋体"/>
                <a:cs typeface="宋体"/>
              </a:rPr>
              <a:t>n</a:t>
            </a:r>
            <a:r>
              <a:rPr dirty="0" baseline="1182" sz="3525" spc="382" b="1">
                <a:latin typeface="黑体"/>
                <a:cs typeface="黑体"/>
              </a:rPr>
              <a:t>个状态 </a:t>
            </a:r>
            <a:r>
              <a:rPr dirty="0" sz="2350" spc="330" b="1">
                <a:latin typeface="黑体"/>
                <a:cs typeface="黑体"/>
              </a:rPr>
              <a:t>的</a:t>
            </a:r>
            <a:r>
              <a:rPr dirty="0" sz="2350" spc="95" b="1">
                <a:latin typeface="宋体"/>
                <a:cs typeface="宋体"/>
              </a:rPr>
              <a:t>DFA</a:t>
            </a:r>
            <a:r>
              <a:rPr dirty="0" sz="2350" spc="95" b="1">
                <a:latin typeface="黑体"/>
                <a:cs typeface="黑体"/>
              </a:rPr>
              <a:t>，</a:t>
            </a:r>
            <a:r>
              <a:rPr dirty="0" sz="2350" spc="-935" b="1">
                <a:latin typeface="黑体"/>
                <a:cs typeface="黑体"/>
              </a:rPr>
              <a:t> </a:t>
            </a:r>
            <a:r>
              <a:rPr dirty="0" sz="2350" spc="330" b="1">
                <a:latin typeface="黑体"/>
                <a:cs typeface="黑体"/>
              </a:rPr>
              <a:t>都存在含有</a:t>
            </a:r>
            <a:r>
              <a:rPr dirty="0" sz="2350" spc="25" b="1">
                <a:latin typeface="宋体"/>
                <a:cs typeface="宋体"/>
              </a:rPr>
              <a:t>m(m&gt;n)  </a:t>
            </a:r>
            <a:r>
              <a:rPr dirty="0" sz="2350" spc="50" b="1">
                <a:latin typeface="黑体"/>
                <a:cs typeface="黑体"/>
              </a:rPr>
              <a:t>个状态的</a:t>
            </a:r>
            <a:r>
              <a:rPr dirty="0" sz="2350" spc="25" b="1">
                <a:latin typeface="宋体"/>
                <a:cs typeface="宋体"/>
              </a:rPr>
              <a:t>DFA</a:t>
            </a:r>
            <a:r>
              <a:rPr dirty="0" sz="2350" spc="50" b="1">
                <a:latin typeface="黑体"/>
                <a:cs typeface="黑体"/>
              </a:rPr>
              <a:t>与之等价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98340" y="4141604"/>
            <a:ext cx="4213860" cy="102679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355600" marR="5080" indent="-342900">
              <a:lnSpc>
                <a:spcPct val="89700"/>
              </a:lnSpc>
              <a:spcBef>
                <a:spcPts val="39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30" b="1">
                <a:solidFill>
                  <a:srgbClr val="0000FF"/>
                </a:solidFill>
                <a:latin typeface="宋体"/>
                <a:cs typeface="宋体"/>
              </a:rPr>
              <a:t>DFA</a:t>
            </a:r>
            <a:r>
              <a:rPr dirty="0" baseline="1182" sz="3525" spc="284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baseline="1182" sz="3525" spc="382" b="1">
                <a:solidFill>
                  <a:srgbClr val="0000FF"/>
                </a:solidFill>
                <a:latin typeface="宋体"/>
                <a:cs typeface="宋体"/>
              </a:rPr>
              <a:t>D</a:t>
            </a:r>
            <a:r>
              <a:rPr dirty="0" baseline="1182" sz="3525" spc="419" b="1">
                <a:solidFill>
                  <a:srgbClr val="0000FF"/>
                </a:solidFill>
                <a:latin typeface="黑体"/>
                <a:cs typeface="黑体"/>
              </a:rPr>
              <a:t>的化简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432" b="1">
                <a:latin typeface="黑体"/>
                <a:cs typeface="黑体"/>
              </a:rPr>
              <a:t> </a:t>
            </a:r>
            <a:r>
              <a:rPr dirty="0" baseline="1182" sz="3525" spc="419" b="1">
                <a:latin typeface="黑体"/>
                <a:cs typeface="黑体"/>
              </a:rPr>
              <a:t>指寻找一个 </a:t>
            </a:r>
            <a:r>
              <a:rPr dirty="0" sz="2350" spc="220" b="1">
                <a:latin typeface="黑体"/>
                <a:cs typeface="黑体"/>
              </a:rPr>
              <a:t>状态数比较少的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135" b="1">
                <a:latin typeface="宋体"/>
                <a:cs typeface="宋体"/>
              </a:rPr>
              <a:t> </a:t>
            </a:r>
            <a:r>
              <a:rPr dirty="0" sz="2350" spc="140" b="1">
                <a:latin typeface="宋体"/>
                <a:cs typeface="宋体"/>
              </a:rPr>
              <a:t>D</a:t>
            </a:r>
            <a:r>
              <a:rPr dirty="0" sz="2350" spc="140" b="1" i="1">
                <a:latin typeface="Symbol"/>
                <a:cs typeface="Symbol"/>
              </a:rPr>
              <a:t></a:t>
            </a:r>
            <a:r>
              <a:rPr dirty="0" sz="2350" spc="140" b="1">
                <a:latin typeface="黑体"/>
                <a:cs typeface="黑体"/>
              </a:rPr>
              <a:t>，</a:t>
            </a:r>
            <a:r>
              <a:rPr dirty="0" sz="2350" spc="40" b="1">
                <a:latin typeface="黑体"/>
                <a:cs typeface="黑体"/>
              </a:rPr>
              <a:t>使 </a:t>
            </a:r>
            <a:r>
              <a:rPr dirty="0" sz="2350" spc="20" b="1">
                <a:latin typeface="宋体"/>
                <a:cs typeface="宋体"/>
              </a:rPr>
              <a:t>L(D)=L(D</a:t>
            </a:r>
            <a:r>
              <a:rPr dirty="0" sz="2350" spc="20" b="1" i="1">
                <a:latin typeface="Symbol"/>
                <a:cs typeface="Symbol"/>
              </a:rPr>
              <a:t></a:t>
            </a:r>
            <a:r>
              <a:rPr dirty="0" sz="2350" spc="20" b="1">
                <a:latin typeface="宋体"/>
                <a:cs typeface="宋体"/>
              </a:rPr>
              <a:t>)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98340" y="5208404"/>
            <a:ext cx="4489450" cy="102679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5080" indent="-342900">
              <a:lnSpc>
                <a:spcPct val="89700"/>
              </a:lnSpc>
              <a:spcBef>
                <a:spcPts val="39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225" b="1">
                <a:latin typeface="黑体"/>
                <a:cs typeface="黑体"/>
              </a:rPr>
              <a:t>可以证明，存在一个最少状 </a:t>
            </a:r>
            <a:r>
              <a:rPr dirty="0" sz="2350" spc="195" b="1">
                <a:latin typeface="黑体"/>
                <a:cs typeface="黑体"/>
              </a:rPr>
              <a:t>态的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95" b="1">
                <a:latin typeface="宋体"/>
                <a:cs typeface="宋体"/>
              </a:rPr>
              <a:t> </a:t>
            </a:r>
            <a:r>
              <a:rPr dirty="0" sz="2350" spc="130" b="1">
                <a:latin typeface="宋体"/>
                <a:cs typeface="宋体"/>
              </a:rPr>
              <a:t>D"</a:t>
            </a:r>
            <a:r>
              <a:rPr dirty="0" sz="2350" spc="130" b="1">
                <a:latin typeface="黑体"/>
                <a:cs typeface="黑体"/>
              </a:rPr>
              <a:t>，</a:t>
            </a:r>
            <a:r>
              <a:rPr dirty="0" sz="2350" spc="195" b="1">
                <a:latin typeface="黑体"/>
                <a:cs typeface="黑体"/>
              </a:rPr>
              <a:t>使</a:t>
            </a:r>
            <a:r>
              <a:rPr dirty="0" sz="2350" spc="40" b="1">
                <a:latin typeface="宋体"/>
                <a:cs typeface="宋体"/>
              </a:rPr>
              <a:t>L(D)=L(D")</a:t>
            </a:r>
            <a:r>
              <a:rPr dirty="0" sz="2350" spc="40" b="1">
                <a:latin typeface="黑体"/>
                <a:cs typeface="黑体"/>
              </a:rPr>
              <a:t>，  </a:t>
            </a:r>
            <a:r>
              <a:rPr dirty="0" sz="2350" spc="50" b="1">
                <a:latin typeface="黑体"/>
                <a:cs typeface="黑体"/>
              </a:rPr>
              <a:t>并且这个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D"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是唯一的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6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DFA</a:t>
            </a:r>
            <a:r>
              <a:rPr dirty="0" sz="3900" spc="-5">
                <a:solidFill>
                  <a:srgbClr val="FF3300"/>
                </a:solidFill>
              </a:rPr>
              <a:t> </a:t>
            </a:r>
            <a:r>
              <a:rPr dirty="0" sz="3900" spc="40">
                <a:solidFill>
                  <a:srgbClr val="FF3300"/>
                </a:solidFill>
              </a:rPr>
              <a:t>D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的最小化过程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" y="1169745"/>
            <a:ext cx="8441055" cy="192658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dirty="0" sz="2750" spc="45" b="1">
                <a:solidFill>
                  <a:srgbClr val="FF0000"/>
                </a:solidFill>
                <a:latin typeface="黑体"/>
                <a:cs typeface="黑体"/>
              </a:rPr>
              <a:t>定义：</a:t>
            </a:r>
            <a:r>
              <a:rPr dirty="0" sz="2750" spc="45" b="1">
                <a:latin typeface="黑体"/>
                <a:cs typeface="黑体"/>
              </a:rPr>
              <a:t>设</a:t>
            </a:r>
            <a:r>
              <a:rPr dirty="0" sz="2750" spc="30" b="1">
                <a:latin typeface="宋体"/>
                <a:cs typeface="宋体"/>
              </a:rPr>
              <a:t>s,t</a:t>
            </a:r>
            <a:r>
              <a:rPr dirty="0" sz="2750" spc="30" b="1" i="1">
                <a:latin typeface="Symbol"/>
                <a:cs typeface="Symbol"/>
              </a:rPr>
              <a:t></a:t>
            </a:r>
            <a:r>
              <a:rPr dirty="0" sz="2750" spc="30" b="1">
                <a:latin typeface="宋体"/>
                <a:cs typeface="宋体"/>
              </a:rPr>
              <a:t>Q</a:t>
            </a:r>
            <a:r>
              <a:rPr dirty="0" sz="2750" spc="30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若对任何</a:t>
            </a:r>
            <a:r>
              <a:rPr dirty="0" sz="2750" spc="25" b="1" i="1">
                <a:latin typeface="Symbol"/>
                <a:cs typeface="Symbol"/>
              </a:rPr>
              <a:t></a:t>
            </a:r>
            <a:r>
              <a:rPr dirty="0" baseline="24024" sz="2775" spc="37" b="1">
                <a:latin typeface="宋体"/>
                <a:cs typeface="宋体"/>
              </a:rPr>
              <a:t>*</a:t>
            </a:r>
            <a:r>
              <a:rPr dirty="0" sz="2750" spc="25" b="1">
                <a:latin typeface="黑体"/>
                <a:cs typeface="黑体"/>
              </a:rPr>
              <a:t>，</a:t>
            </a:r>
            <a:endParaRPr sz="2750">
              <a:latin typeface="黑体"/>
              <a:cs typeface="黑体"/>
            </a:endParaRPr>
          </a:p>
          <a:p>
            <a:pPr marL="495300" marR="30480">
              <a:lnSpc>
                <a:spcPts val="3600"/>
              </a:lnSpc>
              <a:spcBef>
                <a:spcPts val="50"/>
              </a:spcBef>
            </a:pP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(s,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)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</a:t>
            </a:r>
            <a:r>
              <a:rPr dirty="0" sz="2350" spc="25" b="1">
                <a:solidFill>
                  <a:srgbClr val="0000FF"/>
                </a:solidFill>
                <a:latin typeface="黑体"/>
                <a:cs typeface="黑体"/>
              </a:rPr>
              <a:t>F</a:t>
            </a:r>
            <a:r>
              <a:rPr dirty="0" sz="2350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当且仅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当</a:t>
            </a:r>
            <a:r>
              <a:rPr dirty="0" sz="2350" spc="5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2350" spc="30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30" b="1">
                <a:solidFill>
                  <a:srgbClr val="0000FF"/>
                </a:solidFill>
                <a:latin typeface="黑体"/>
                <a:cs typeface="黑体"/>
              </a:rPr>
              <a:t>(t,</a:t>
            </a:r>
            <a:r>
              <a:rPr dirty="0" sz="2350" spc="30" b="1" i="1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350" spc="30" b="1">
                <a:solidFill>
                  <a:srgbClr val="0000FF"/>
                </a:solidFill>
                <a:latin typeface="黑体"/>
                <a:cs typeface="黑体"/>
              </a:rPr>
              <a:t>)</a:t>
            </a:r>
            <a:r>
              <a:rPr dirty="0" sz="2350" spc="30" b="1" i="1">
                <a:solidFill>
                  <a:srgbClr val="0000FF"/>
                </a:solidFill>
                <a:latin typeface="Symbol"/>
                <a:cs typeface="Symbol"/>
              </a:rPr>
              <a:t></a:t>
            </a:r>
            <a:r>
              <a:rPr dirty="0" sz="2350" spc="30" b="1">
                <a:solidFill>
                  <a:srgbClr val="0000FF"/>
                </a:solidFill>
                <a:latin typeface="黑体"/>
                <a:cs typeface="黑体"/>
              </a:rPr>
              <a:t>F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则称状态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s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是等价的。 </a:t>
            </a:r>
            <a:r>
              <a:rPr dirty="0" sz="2350" spc="50" b="1">
                <a:latin typeface="黑体"/>
                <a:cs typeface="黑体"/>
              </a:rPr>
              <a:t>否则称状态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t</a:t>
            </a:r>
            <a:r>
              <a:rPr dirty="0" sz="2350" spc="50" b="1">
                <a:latin typeface="黑体"/>
                <a:cs typeface="黑体"/>
              </a:rPr>
              <a:t>是可区分的。</a:t>
            </a:r>
            <a:endParaRPr sz="2350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dirty="0" sz="2750" spc="20" b="1">
                <a:latin typeface="宋体"/>
                <a:cs typeface="宋体"/>
              </a:rPr>
              <a:t>DFA</a:t>
            </a:r>
            <a:r>
              <a:rPr dirty="0" sz="2750" spc="30" b="1">
                <a:latin typeface="宋体"/>
                <a:cs typeface="宋体"/>
              </a:rPr>
              <a:t> </a:t>
            </a:r>
            <a:r>
              <a:rPr dirty="0" sz="2750" spc="20" b="1">
                <a:latin typeface="宋体"/>
                <a:cs typeface="宋体"/>
              </a:rPr>
              <a:t>D</a:t>
            </a:r>
            <a:r>
              <a:rPr dirty="0" sz="2750" spc="45" b="1">
                <a:latin typeface="黑体"/>
                <a:cs typeface="黑体"/>
              </a:rPr>
              <a:t>的最小化过程：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246120"/>
            <a:ext cx="18986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265">
                <a:solidFill>
                  <a:srgbClr val="0000FF"/>
                </a:solidFill>
                <a:latin typeface="Arial"/>
                <a:cs typeface="Arial"/>
              </a:rPr>
              <a:t>■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3200400"/>
            <a:ext cx="8305800" cy="106680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0" rIns="0" bIns="0" rtlCol="0" vert="horz">
            <a:spAutoFit/>
          </a:bodyPr>
          <a:lstStyle/>
          <a:p>
            <a:pPr marL="129539">
              <a:lnSpc>
                <a:spcPts val="2595"/>
              </a:lnSpc>
            </a:pPr>
            <a:r>
              <a:rPr dirty="0" sz="2350" spc="50" b="1">
                <a:latin typeface="黑体"/>
                <a:cs typeface="黑体"/>
              </a:rPr>
              <a:t>首先，把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50" b="1">
                <a:latin typeface="黑体"/>
                <a:cs typeface="黑体"/>
              </a:rPr>
              <a:t>的状态集合分割成一些互不相交的子集，使每个子</a:t>
            </a:r>
            <a:endParaRPr sz="2350">
              <a:latin typeface="黑体"/>
              <a:cs typeface="黑体"/>
            </a:endParaRPr>
          </a:p>
          <a:p>
            <a:pPr marL="129539" marR="202565">
              <a:lnSpc>
                <a:spcPts val="2880"/>
              </a:lnSpc>
              <a:spcBef>
                <a:spcPts val="40"/>
              </a:spcBef>
            </a:pPr>
            <a:r>
              <a:rPr dirty="0" sz="2350" spc="50" b="1">
                <a:latin typeface="黑体"/>
                <a:cs typeface="黑体"/>
              </a:rPr>
              <a:t>集中的任何两个状态是等价的，而任何两个属于不同子集的 </a:t>
            </a:r>
            <a:r>
              <a:rPr dirty="0" sz="2350" spc="50" b="1">
                <a:latin typeface="黑体"/>
                <a:cs typeface="黑体"/>
              </a:rPr>
              <a:t>状态是可区分的。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330580"/>
            <a:ext cx="8796655" cy="191706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355600" marR="466725" indent="-342900">
              <a:lnSpc>
                <a:spcPct val="100800"/>
              </a:lnSpc>
              <a:spcBef>
                <a:spcPts val="8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然后，在每个子集中任取一个状态作“代表”，删去该子集 </a:t>
            </a:r>
            <a:r>
              <a:rPr dirty="0" sz="2350" spc="50" b="1">
                <a:latin typeface="黑体"/>
                <a:cs typeface="黑体"/>
              </a:rPr>
              <a:t>中其余的状态，并把射向其它结点的边改为射向“代表”结 </a:t>
            </a:r>
            <a:r>
              <a:rPr dirty="0" sz="2350" spc="50" b="1">
                <a:latin typeface="黑体"/>
                <a:cs typeface="黑体"/>
              </a:rPr>
              <a:t>点。</a:t>
            </a:r>
            <a:endParaRPr sz="2350">
              <a:latin typeface="黑体"/>
              <a:cs typeface="黑体"/>
            </a:endParaRPr>
          </a:p>
          <a:p>
            <a:pPr algn="just" marL="355600" marR="5080" indent="-342900">
              <a:lnSpc>
                <a:spcPct val="101099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最后，如果得到的</a:t>
            </a:r>
            <a:r>
              <a:rPr dirty="0" baseline="1182" sz="3525" spc="37" b="1">
                <a:latin typeface="宋体"/>
                <a:cs typeface="宋体"/>
              </a:rPr>
              <a:t>DFA</a:t>
            </a:r>
            <a:r>
              <a:rPr dirty="0" baseline="1182" sz="3525" spc="67" b="1">
                <a:latin typeface="黑体"/>
                <a:cs typeface="黑体"/>
              </a:rPr>
              <a:t>中有死状态、或从初态无法到达的状态， </a:t>
            </a:r>
            <a:r>
              <a:rPr dirty="0" sz="2350" spc="50" b="1">
                <a:latin typeface="黑体"/>
                <a:cs typeface="黑体"/>
              </a:rPr>
              <a:t>则把它们删除。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635000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把状态集合</a:t>
            </a:r>
            <a:r>
              <a:rPr dirty="0" sz="3100" spc="45">
                <a:solidFill>
                  <a:srgbClr val="FF3300"/>
                </a:solidFill>
              </a:rPr>
              <a:t>Q</a:t>
            </a: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分割成满足要求的子集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1272400"/>
            <a:ext cx="8518525" cy="42316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93700" marR="257175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把状态集合</a:t>
            </a:r>
            <a:r>
              <a:rPr dirty="0" baseline="1010" sz="4125" spc="30" b="1">
                <a:latin typeface="宋体"/>
                <a:cs typeface="宋体"/>
              </a:rPr>
              <a:t>Q</a:t>
            </a:r>
            <a:r>
              <a:rPr dirty="0" baseline="1010" sz="4125" spc="67" b="1">
                <a:latin typeface="黑体"/>
                <a:cs typeface="黑体"/>
              </a:rPr>
              <a:t>划分成两个子集：终态子集</a:t>
            </a:r>
            <a:r>
              <a:rPr dirty="0" baseline="1010" sz="4125" spc="30" b="1">
                <a:latin typeface="宋体"/>
                <a:cs typeface="宋体"/>
              </a:rPr>
              <a:t>F</a:t>
            </a:r>
            <a:r>
              <a:rPr dirty="0" baseline="1010" sz="4125" spc="67" b="1">
                <a:latin typeface="黑体"/>
                <a:cs typeface="黑体"/>
              </a:rPr>
              <a:t>和非终态 </a:t>
            </a:r>
            <a:r>
              <a:rPr dirty="0" sz="2750" spc="45" b="1">
                <a:latin typeface="黑体"/>
                <a:cs typeface="黑体"/>
              </a:rPr>
              <a:t>子集</a:t>
            </a:r>
            <a:r>
              <a:rPr dirty="0" sz="2750" spc="20" b="1">
                <a:latin typeface="宋体"/>
                <a:cs typeface="宋体"/>
              </a:rPr>
              <a:t>G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对每个子集进行划分：</a:t>
            </a:r>
            <a:endParaRPr baseline="1010" sz="4125">
              <a:latin typeface="黑体"/>
              <a:cs typeface="黑体"/>
            </a:endParaRPr>
          </a:p>
          <a:p>
            <a:pPr algn="just" lvl="1" marL="793750" indent="-285750">
              <a:lnSpc>
                <a:spcPct val="100000"/>
              </a:lnSpc>
              <a:spcBef>
                <a:spcPts val="459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取某个子集</a:t>
            </a:r>
            <a:r>
              <a:rPr dirty="0" baseline="1182" sz="3525" spc="30" b="1">
                <a:latin typeface="宋体"/>
                <a:cs typeface="宋体"/>
              </a:rPr>
              <a:t>A={s</a:t>
            </a:r>
            <a:r>
              <a:rPr dirty="0" baseline="-17921" sz="2325" spc="30" b="1">
                <a:latin typeface="宋体"/>
                <a:cs typeface="宋体"/>
              </a:rPr>
              <a:t>1</a:t>
            </a:r>
            <a:r>
              <a:rPr dirty="0" baseline="1182" sz="3525" spc="30" b="1">
                <a:latin typeface="宋体"/>
                <a:cs typeface="宋体"/>
              </a:rPr>
              <a:t>,s</a:t>
            </a:r>
            <a:r>
              <a:rPr dirty="0" baseline="-17921" sz="2325" spc="30" b="1">
                <a:latin typeface="宋体"/>
                <a:cs typeface="宋体"/>
              </a:rPr>
              <a:t>2</a:t>
            </a:r>
            <a:r>
              <a:rPr dirty="0" baseline="1182" sz="3525" spc="30" b="1">
                <a:latin typeface="宋体"/>
                <a:cs typeface="宋体"/>
              </a:rPr>
              <a:t>,</a:t>
            </a:r>
            <a:r>
              <a:rPr dirty="0" sz="2400" spc="20" b="1">
                <a:latin typeface="Times New Roman"/>
                <a:cs typeface="Times New Roman"/>
              </a:rPr>
              <a:t>…</a:t>
            </a:r>
            <a:r>
              <a:rPr dirty="0" baseline="1182" sz="3525" spc="30" b="1">
                <a:latin typeface="宋体"/>
                <a:cs typeface="宋体"/>
              </a:rPr>
              <a:t>,s</a:t>
            </a:r>
            <a:r>
              <a:rPr dirty="0" baseline="-17921" sz="2325" spc="30" b="1">
                <a:latin typeface="宋体"/>
                <a:cs typeface="宋体"/>
              </a:rPr>
              <a:t>k</a:t>
            </a:r>
            <a:r>
              <a:rPr dirty="0" baseline="1182" sz="3525" spc="30" b="1">
                <a:latin typeface="宋体"/>
                <a:cs typeface="宋体"/>
              </a:rPr>
              <a:t>}</a:t>
            </a:r>
            <a:endParaRPr baseline="1182" sz="3525">
              <a:latin typeface="宋体"/>
              <a:cs typeface="宋体"/>
            </a:endParaRPr>
          </a:p>
          <a:p>
            <a:pPr algn="just" lvl="1" marL="793750" marR="55880" indent="-285750">
              <a:lnSpc>
                <a:spcPts val="2750"/>
              </a:lnSpc>
              <a:spcBef>
                <a:spcPts val="919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取某个输入符号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，检查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67" b="1">
                <a:latin typeface="黑体"/>
                <a:cs typeface="黑体"/>
              </a:rPr>
              <a:t>中的每个状态对该输入符号的转 </a:t>
            </a:r>
            <a:r>
              <a:rPr dirty="0" sz="2350" spc="50" b="1">
                <a:latin typeface="黑体"/>
                <a:cs typeface="黑体"/>
              </a:rPr>
              <a:t>换。</a:t>
            </a:r>
            <a:endParaRPr sz="2350">
              <a:latin typeface="黑体"/>
              <a:cs typeface="黑体"/>
            </a:endParaRPr>
          </a:p>
          <a:p>
            <a:pPr algn="just" lvl="1" marL="793750" marR="55880" indent="-285750">
              <a:lnSpc>
                <a:spcPct val="102499"/>
              </a:lnSpc>
              <a:spcBef>
                <a:spcPts val="5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中的状态相对于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67" b="1">
                <a:latin typeface="黑体"/>
                <a:cs typeface="黑体"/>
              </a:rPr>
              <a:t>，转换到不同子集中的状态，则要 </a:t>
            </a:r>
            <a:r>
              <a:rPr dirty="0" sz="2350" spc="50" b="1">
                <a:latin typeface="黑体"/>
                <a:cs typeface="黑体"/>
              </a:rPr>
              <a:t>对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进行划分。使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45" b="1">
                <a:latin typeface="黑体"/>
                <a:cs typeface="黑体"/>
              </a:rPr>
              <a:t>中能够转换到同一子集的状态作为一个 </a:t>
            </a:r>
            <a:r>
              <a:rPr dirty="0" sz="2350" spc="50" b="1">
                <a:latin typeface="黑体"/>
                <a:cs typeface="黑体"/>
              </a:rPr>
              <a:t>新的子集。</a:t>
            </a:r>
            <a:endParaRPr sz="2350">
              <a:latin typeface="黑体"/>
              <a:cs typeface="黑体"/>
            </a:endParaRPr>
          </a:p>
          <a:p>
            <a:pPr algn="just" lvl="1" marL="793750" indent="-285750">
              <a:lnSpc>
                <a:spcPct val="100000"/>
              </a:lnSpc>
              <a:spcBef>
                <a:spcPts val="62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重复上述过程，直到每个子集都不能再划分为止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7451"/>
            <a:ext cx="75755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3200" b="0">
                <a:latin typeface="黑体"/>
                <a:cs typeface="黑体"/>
              </a:rPr>
              <a:t>：</a:t>
            </a:r>
            <a:r>
              <a:rPr dirty="0" sz="3100" spc="95">
                <a:latin typeface="黑体"/>
                <a:cs typeface="黑体"/>
              </a:rPr>
              <a:t>对状态转换图所描述的</a:t>
            </a:r>
            <a:r>
              <a:rPr dirty="0" sz="3100" spc="40"/>
              <a:t>DFA</a:t>
            </a:r>
            <a:r>
              <a:rPr dirty="0" sz="3100" spc="20"/>
              <a:t> </a:t>
            </a:r>
            <a:r>
              <a:rPr dirty="0" sz="3100" spc="45"/>
              <a:t>D</a:t>
            </a:r>
            <a:r>
              <a:rPr dirty="0" sz="3100" spc="95">
                <a:latin typeface="黑体"/>
                <a:cs typeface="黑体"/>
              </a:rPr>
              <a:t>最小化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340" y="1114254"/>
            <a:ext cx="4027804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第一步</a:t>
            </a:r>
            <a:r>
              <a:rPr dirty="0" sz="2350" spc="50" b="1">
                <a:latin typeface="黑体"/>
                <a:cs typeface="黑体"/>
              </a:rPr>
              <a:t>：把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1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50" b="1">
                <a:latin typeface="黑体"/>
                <a:cs typeface="黑体"/>
              </a:rPr>
              <a:t>的状态集</a:t>
            </a:r>
            <a:endParaRPr sz="2350">
              <a:latin typeface="黑体"/>
              <a:cs typeface="黑体"/>
            </a:endParaRPr>
          </a:p>
          <a:p>
            <a:pPr marL="1257300" marR="5080">
              <a:lnSpc>
                <a:spcPct val="101600"/>
              </a:lnSpc>
              <a:spcBef>
                <a:spcPts val="40"/>
              </a:spcBef>
            </a:pPr>
            <a:r>
              <a:rPr dirty="0" sz="2350" spc="50" b="1">
                <a:latin typeface="黑体"/>
                <a:cs typeface="黑体"/>
              </a:rPr>
              <a:t>合划分为子集，使 每个子集中的状态 相互等价，不同子 </a:t>
            </a:r>
            <a:r>
              <a:rPr dirty="0" sz="2350" spc="50" b="1">
                <a:latin typeface="黑体"/>
                <a:cs typeface="黑体"/>
              </a:rPr>
              <a:t>集中的状态可区分。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1257" y="2365536"/>
            <a:ext cx="316865" cy="363220"/>
          </a:xfrm>
          <a:custGeom>
            <a:avLst/>
            <a:gdLst/>
            <a:ahLst/>
            <a:cxnLst/>
            <a:rect l="l" t="t" r="r" b="b"/>
            <a:pathLst>
              <a:path w="316864" h="363219">
                <a:moveTo>
                  <a:pt x="0" y="181596"/>
                </a:moveTo>
                <a:lnTo>
                  <a:pt x="5651" y="133320"/>
                </a:lnTo>
                <a:lnTo>
                  <a:pt x="21602" y="89941"/>
                </a:lnTo>
                <a:lnTo>
                  <a:pt x="46343" y="53188"/>
                </a:lnTo>
                <a:lnTo>
                  <a:pt x="78366" y="24793"/>
                </a:lnTo>
                <a:lnTo>
                  <a:pt x="116162" y="6486"/>
                </a:lnTo>
                <a:lnTo>
                  <a:pt x="158225" y="0"/>
                </a:lnTo>
                <a:lnTo>
                  <a:pt x="200288" y="6486"/>
                </a:lnTo>
                <a:lnTo>
                  <a:pt x="238084" y="24793"/>
                </a:lnTo>
                <a:lnTo>
                  <a:pt x="270107" y="53188"/>
                </a:lnTo>
                <a:lnTo>
                  <a:pt x="294848" y="89941"/>
                </a:lnTo>
                <a:lnTo>
                  <a:pt x="310799" y="133320"/>
                </a:lnTo>
                <a:lnTo>
                  <a:pt x="316451" y="181596"/>
                </a:lnTo>
                <a:lnTo>
                  <a:pt x="310799" y="229872"/>
                </a:lnTo>
                <a:lnTo>
                  <a:pt x="294848" y="273251"/>
                </a:lnTo>
                <a:lnTo>
                  <a:pt x="270107" y="310004"/>
                </a:lnTo>
                <a:lnTo>
                  <a:pt x="238084" y="338399"/>
                </a:lnTo>
                <a:lnTo>
                  <a:pt x="200288" y="356706"/>
                </a:lnTo>
                <a:lnTo>
                  <a:pt x="158225" y="363193"/>
                </a:lnTo>
                <a:lnTo>
                  <a:pt x="116162" y="356706"/>
                </a:lnTo>
                <a:lnTo>
                  <a:pt x="78366" y="338399"/>
                </a:lnTo>
                <a:lnTo>
                  <a:pt x="46343" y="310004"/>
                </a:lnTo>
                <a:lnTo>
                  <a:pt x="21602" y="273251"/>
                </a:lnTo>
                <a:lnTo>
                  <a:pt x="5651" y="229872"/>
                </a:lnTo>
                <a:lnTo>
                  <a:pt x="0" y="1815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552" y="2473773"/>
            <a:ext cx="123189" cy="120650"/>
          </a:xfrm>
          <a:custGeom>
            <a:avLst/>
            <a:gdLst/>
            <a:ahLst/>
            <a:cxnLst/>
            <a:rect l="l" t="t" r="r" b="b"/>
            <a:pathLst>
              <a:path w="123189" h="120650">
                <a:moveTo>
                  <a:pt x="0" y="0"/>
                </a:moveTo>
                <a:lnTo>
                  <a:pt x="18298" y="60130"/>
                </a:lnTo>
                <a:lnTo>
                  <a:pt x="0" y="120262"/>
                </a:lnTo>
                <a:lnTo>
                  <a:pt x="122704" y="601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68553" y="2331863"/>
            <a:ext cx="385445" cy="407034"/>
          </a:xfrm>
          <a:custGeom>
            <a:avLst/>
            <a:gdLst/>
            <a:ahLst/>
            <a:cxnLst/>
            <a:rect l="l" t="t" r="r" b="b"/>
            <a:pathLst>
              <a:path w="385445" h="407035">
                <a:moveTo>
                  <a:pt x="0" y="203244"/>
                </a:moveTo>
                <a:lnTo>
                  <a:pt x="5088" y="156642"/>
                </a:lnTo>
                <a:lnTo>
                  <a:pt x="19583" y="113862"/>
                </a:lnTo>
                <a:lnTo>
                  <a:pt x="42327" y="76125"/>
                </a:lnTo>
                <a:lnTo>
                  <a:pt x="72164" y="44650"/>
                </a:lnTo>
                <a:lnTo>
                  <a:pt x="107938" y="20657"/>
                </a:lnTo>
                <a:lnTo>
                  <a:pt x="148491" y="5367"/>
                </a:lnTo>
                <a:lnTo>
                  <a:pt x="192669" y="0"/>
                </a:lnTo>
                <a:lnTo>
                  <a:pt x="236846" y="5367"/>
                </a:lnTo>
                <a:lnTo>
                  <a:pt x="277399" y="20657"/>
                </a:lnTo>
                <a:lnTo>
                  <a:pt x="313173" y="44650"/>
                </a:lnTo>
                <a:lnTo>
                  <a:pt x="343010" y="76125"/>
                </a:lnTo>
                <a:lnTo>
                  <a:pt x="365754" y="113862"/>
                </a:lnTo>
                <a:lnTo>
                  <a:pt x="380249" y="156642"/>
                </a:lnTo>
                <a:lnTo>
                  <a:pt x="385338" y="203244"/>
                </a:lnTo>
                <a:lnTo>
                  <a:pt x="380249" y="249845"/>
                </a:lnTo>
                <a:lnTo>
                  <a:pt x="365754" y="292625"/>
                </a:lnTo>
                <a:lnTo>
                  <a:pt x="343010" y="330362"/>
                </a:lnTo>
                <a:lnTo>
                  <a:pt x="313173" y="361837"/>
                </a:lnTo>
                <a:lnTo>
                  <a:pt x="277399" y="385830"/>
                </a:lnTo>
                <a:lnTo>
                  <a:pt x="236846" y="401120"/>
                </a:lnTo>
                <a:lnTo>
                  <a:pt x="192669" y="406488"/>
                </a:lnTo>
                <a:lnTo>
                  <a:pt x="148491" y="401120"/>
                </a:lnTo>
                <a:lnTo>
                  <a:pt x="107938" y="385830"/>
                </a:lnTo>
                <a:lnTo>
                  <a:pt x="72164" y="361837"/>
                </a:lnTo>
                <a:lnTo>
                  <a:pt x="42327" y="330362"/>
                </a:lnTo>
                <a:lnTo>
                  <a:pt x="19583" y="292625"/>
                </a:lnTo>
                <a:lnTo>
                  <a:pt x="5088" y="249845"/>
                </a:lnTo>
                <a:lnTo>
                  <a:pt x="0" y="2032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2247363"/>
            <a:ext cx="6604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47065" algn="l"/>
              </a:tabLst>
            </a:pPr>
            <a:r>
              <a:rPr dirty="0" sz="1750" spc="50" b="1">
                <a:latin typeface="黑体"/>
                <a:cs typeface="黑体"/>
              </a:rPr>
              <a:t>开</a:t>
            </a:r>
            <a:r>
              <a:rPr dirty="0" u="heavy" sz="1750" spc="40" b="1">
                <a:uFill>
                  <a:solidFill>
                    <a:srgbClr val="000000"/>
                  </a:solidFill>
                </a:uFill>
                <a:latin typeface="黑体"/>
                <a:cs typeface="黑体"/>
              </a:rPr>
              <a:t>始</a:t>
            </a:r>
            <a:r>
              <a:rPr dirty="0" u="heavy" sz="1750" b="1">
                <a:uFill>
                  <a:solidFill>
                    <a:srgbClr val="000000"/>
                  </a:solidFill>
                </a:uFill>
                <a:latin typeface="黑体"/>
                <a:cs typeface="黑体"/>
              </a:rPr>
              <a:t>	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0844" y="2367941"/>
            <a:ext cx="321310" cy="334645"/>
          </a:xfrm>
          <a:custGeom>
            <a:avLst/>
            <a:gdLst/>
            <a:ahLst/>
            <a:cxnLst/>
            <a:rect l="l" t="t" r="r" b="b"/>
            <a:pathLst>
              <a:path w="321310" h="334644">
                <a:moveTo>
                  <a:pt x="0" y="167165"/>
                </a:moveTo>
                <a:lnTo>
                  <a:pt x="5728" y="122725"/>
                </a:lnTo>
                <a:lnTo>
                  <a:pt x="21896" y="82793"/>
                </a:lnTo>
                <a:lnTo>
                  <a:pt x="46973" y="48961"/>
                </a:lnTo>
                <a:lnTo>
                  <a:pt x="79432" y="22822"/>
                </a:lnTo>
                <a:lnTo>
                  <a:pt x="117743" y="5971"/>
                </a:lnTo>
                <a:lnTo>
                  <a:pt x="160378" y="0"/>
                </a:lnTo>
                <a:lnTo>
                  <a:pt x="203012" y="5971"/>
                </a:lnTo>
                <a:lnTo>
                  <a:pt x="241323" y="22822"/>
                </a:lnTo>
                <a:lnTo>
                  <a:pt x="273782" y="48961"/>
                </a:lnTo>
                <a:lnTo>
                  <a:pt x="298859" y="82793"/>
                </a:lnTo>
                <a:lnTo>
                  <a:pt x="315027" y="122725"/>
                </a:lnTo>
                <a:lnTo>
                  <a:pt x="320756" y="167165"/>
                </a:lnTo>
                <a:lnTo>
                  <a:pt x="315027" y="211604"/>
                </a:lnTo>
                <a:lnTo>
                  <a:pt x="298859" y="251536"/>
                </a:lnTo>
                <a:lnTo>
                  <a:pt x="273782" y="285368"/>
                </a:lnTo>
                <a:lnTo>
                  <a:pt x="241323" y="311507"/>
                </a:lnTo>
                <a:lnTo>
                  <a:pt x="203012" y="328358"/>
                </a:lnTo>
                <a:lnTo>
                  <a:pt x="160378" y="334330"/>
                </a:lnTo>
                <a:lnTo>
                  <a:pt x="117743" y="328358"/>
                </a:lnTo>
                <a:lnTo>
                  <a:pt x="79432" y="311507"/>
                </a:lnTo>
                <a:lnTo>
                  <a:pt x="46973" y="285368"/>
                </a:lnTo>
                <a:lnTo>
                  <a:pt x="21896" y="251536"/>
                </a:lnTo>
                <a:lnTo>
                  <a:pt x="5728" y="211604"/>
                </a:lnTo>
                <a:lnTo>
                  <a:pt x="0" y="1671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94806" y="240131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4363" y="1275956"/>
            <a:ext cx="385445" cy="407034"/>
          </a:xfrm>
          <a:custGeom>
            <a:avLst/>
            <a:gdLst/>
            <a:ahLst/>
            <a:cxnLst/>
            <a:rect l="l" t="t" r="r" b="b"/>
            <a:pathLst>
              <a:path w="385444" h="407035">
                <a:moveTo>
                  <a:pt x="0" y="203244"/>
                </a:moveTo>
                <a:lnTo>
                  <a:pt x="5088" y="156642"/>
                </a:lnTo>
                <a:lnTo>
                  <a:pt x="19583" y="113862"/>
                </a:lnTo>
                <a:lnTo>
                  <a:pt x="42327" y="76125"/>
                </a:lnTo>
                <a:lnTo>
                  <a:pt x="72164" y="44650"/>
                </a:lnTo>
                <a:lnTo>
                  <a:pt x="107938" y="20657"/>
                </a:lnTo>
                <a:lnTo>
                  <a:pt x="148491" y="5367"/>
                </a:lnTo>
                <a:lnTo>
                  <a:pt x="192669" y="0"/>
                </a:lnTo>
                <a:lnTo>
                  <a:pt x="236846" y="5367"/>
                </a:lnTo>
                <a:lnTo>
                  <a:pt x="277399" y="20657"/>
                </a:lnTo>
                <a:lnTo>
                  <a:pt x="313173" y="44650"/>
                </a:lnTo>
                <a:lnTo>
                  <a:pt x="343010" y="76125"/>
                </a:lnTo>
                <a:lnTo>
                  <a:pt x="365754" y="113862"/>
                </a:lnTo>
                <a:lnTo>
                  <a:pt x="380249" y="156642"/>
                </a:lnTo>
                <a:lnTo>
                  <a:pt x="385338" y="203244"/>
                </a:lnTo>
                <a:lnTo>
                  <a:pt x="380249" y="249845"/>
                </a:lnTo>
                <a:lnTo>
                  <a:pt x="365754" y="292625"/>
                </a:lnTo>
                <a:lnTo>
                  <a:pt x="343010" y="330362"/>
                </a:lnTo>
                <a:lnTo>
                  <a:pt x="313173" y="361837"/>
                </a:lnTo>
                <a:lnTo>
                  <a:pt x="277399" y="385830"/>
                </a:lnTo>
                <a:lnTo>
                  <a:pt x="236846" y="401120"/>
                </a:lnTo>
                <a:lnTo>
                  <a:pt x="192669" y="406488"/>
                </a:lnTo>
                <a:lnTo>
                  <a:pt x="148491" y="401120"/>
                </a:lnTo>
                <a:lnTo>
                  <a:pt x="107938" y="385830"/>
                </a:lnTo>
                <a:lnTo>
                  <a:pt x="72164" y="361837"/>
                </a:lnTo>
                <a:lnTo>
                  <a:pt x="42327" y="330362"/>
                </a:lnTo>
                <a:lnTo>
                  <a:pt x="19583" y="292625"/>
                </a:lnTo>
                <a:lnTo>
                  <a:pt x="5088" y="249845"/>
                </a:lnTo>
                <a:lnTo>
                  <a:pt x="0" y="2032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90618" y="13467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1446" y="2331863"/>
            <a:ext cx="387985" cy="407034"/>
          </a:xfrm>
          <a:custGeom>
            <a:avLst/>
            <a:gdLst/>
            <a:ahLst/>
            <a:cxnLst/>
            <a:rect l="l" t="t" r="r" b="b"/>
            <a:pathLst>
              <a:path w="387985" h="407035">
                <a:moveTo>
                  <a:pt x="0" y="203244"/>
                </a:moveTo>
                <a:lnTo>
                  <a:pt x="5116" y="156642"/>
                </a:lnTo>
                <a:lnTo>
                  <a:pt x="19692" y="113862"/>
                </a:lnTo>
                <a:lnTo>
                  <a:pt x="42563" y="76125"/>
                </a:lnTo>
                <a:lnTo>
                  <a:pt x="72567" y="44650"/>
                </a:lnTo>
                <a:lnTo>
                  <a:pt x="108541" y="20657"/>
                </a:lnTo>
                <a:lnTo>
                  <a:pt x="149321" y="5367"/>
                </a:lnTo>
                <a:lnTo>
                  <a:pt x="193745" y="0"/>
                </a:lnTo>
                <a:lnTo>
                  <a:pt x="238169" y="5367"/>
                </a:lnTo>
                <a:lnTo>
                  <a:pt x="278949" y="20657"/>
                </a:lnTo>
                <a:lnTo>
                  <a:pt x="314923" y="44650"/>
                </a:lnTo>
                <a:lnTo>
                  <a:pt x="344927" y="76125"/>
                </a:lnTo>
                <a:lnTo>
                  <a:pt x="367798" y="113862"/>
                </a:lnTo>
                <a:lnTo>
                  <a:pt x="382374" y="156642"/>
                </a:lnTo>
                <a:lnTo>
                  <a:pt x="387491" y="203244"/>
                </a:lnTo>
                <a:lnTo>
                  <a:pt x="382374" y="249845"/>
                </a:lnTo>
                <a:lnTo>
                  <a:pt x="367798" y="292625"/>
                </a:lnTo>
                <a:lnTo>
                  <a:pt x="344927" y="330362"/>
                </a:lnTo>
                <a:lnTo>
                  <a:pt x="314923" y="361837"/>
                </a:lnTo>
                <a:lnTo>
                  <a:pt x="278949" y="385830"/>
                </a:lnTo>
                <a:lnTo>
                  <a:pt x="238169" y="401120"/>
                </a:lnTo>
                <a:lnTo>
                  <a:pt x="193745" y="406488"/>
                </a:lnTo>
                <a:lnTo>
                  <a:pt x="149321" y="401120"/>
                </a:lnTo>
                <a:lnTo>
                  <a:pt x="108541" y="385830"/>
                </a:lnTo>
                <a:lnTo>
                  <a:pt x="72567" y="361837"/>
                </a:lnTo>
                <a:lnTo>
                  <a:pt x="42563" y="330362"/>
                </a:lnTo>
                <a:lnTo>
                  <a:pt x="19692" y="292625"/>
                </a:lnTo>
                <a:lnTo>
                  <a:pt x="5116" y="249845"/>
                </a:lnTo>
                <a:lnTo>
                  <a:pt x="0" y="2032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77701" y="240131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5905" y="1668013"/>
            <a:ext cx="549275" cy="688340"/>
          </a:xfrm>
          <a:custGeom>
            <a:avLst/>
            <a:gdLst/>
            <a:ahLst/>
            <a:cxnLst/>
            <a:rect l="l" t="t" r="r" b="b"/>
            <a:pathLst>
              <a:path w="549275" h="688339">
                <a:moveTo>
                  <a:pt x="0" y="687903"/>
                </a:moveTo>
                <a:lnTo>
                  <a:pt x="5489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6727" y="1593449"/>
            <a:ext cx="118745" cy="139700"/>
          </a:xfrm>
          <a:custGeom>
            <a:avLst/>
            <a:gdLst/>
            <a:ahLst/>
            <a:cxnLst/>
            <a:rect l="l" t="t" r="r" b="b"/>
            <a:pathLst>
              <a:path w="118744" h="139700">
                <a:moveTo>
                  <a:pt x="118399" y="0"/>
                </a:moveTo>
                <a:lnTo>
                  <a:pt x="0" y="63195"/>
                </a:lnTo>
                <a:lnTo>
                  <a:pt x="50742" y="85849"/>
                </a:lnTo>
                <a:lnTo>
                  <a:pt x="78228" y="139505"/>
                </a:lnTo>
                <a:lnTo>
                  <a:pt x="11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81382" y="247377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17976" y="60130"/>
                </a:lnTo>
                <a:lnTo>
                  <a:pt x="0" y="120262"/>
                </a:lnTo>
                <a:lnTo>
                  <a:pt x="120552" y="601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47345" y="1701687"/>
            <a:ext cx="2540" cy="529590"/>
          </a:xfrm>
          <a:custGeom>
            <a:avLst/>
            <a:gdLst/>
            <a:ahLst/>
            <a:cxnLst/>
            <a:rect l="l" t="t" r="r" b="b"/>
            <a:pathLst>
              <a:path w="2539" h="529589">
                <a:moveTo>
                  <a:pt x="0" y="0"/>
                </a:moveTo>
                <a:lnTo>
                  <a:pt x="2153" y="529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3526" y="2192359"/>
            <a:ext cx="107636" cy="13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45847" y="2473773"/>
            <a:ext cx="123189" cy="120650"/>
          </a:xfrm>
          <a:custGeom>
            <a:avLst/>
            <a:gdLst/>
            <a:ahLst/>
            <a:cxnLst/>
            <a:rect l="l" t="t" r="r" b="b"/>
            <a:pathLst>
              <a:path w="123189" h="120650">
                <a:moveTo>
                  <a:pt x="0" y="0"/>
                </a:moveTo>
                <a:lnTo>
                  <a:pt x="18460" y="60130"/>
                </a:lnTo>
                <a:lnTo>
                  <a:pt x="0" y="120262"/>
                </a:lnTo>
                <a:lnTo>
                  <a:pt x="122704" y="601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4495" y="2257300"/>
            <a:ext cx="736600" cy="88265"/>
          </a:xfrm>
          <a:custGeom>
            <a:avLst/>
            <a:gdLst/>
            <a:ahLst/>
            <a:cxnLst/>
            <a:rect l="l" t="t" r="r" b="b"/>
            <a:pathLst>
              <a:path w="736600" h="88264">
                <a:moveTo>
                  <a:pt x="0" y="88095"/>
                </a:moveTo>
                <a:lnTo>
                  <a:pt x="67197" y="51846"/>
                </a:lnTo>
                <a:lnTo>
                  <a:pt x="111706" y="36799"/>
                </a:lnTo>
                <a:lnTo>
                  <a:pt x="162307" y="24059"/>
                </a:lnTo>
                <a:lnTo>
                  <a:pt x="218114" y="13818"/>
                </a:lnTo>
                <a:lnTo>
                  <a:pt x="278241" y="6267"/>
                </a:lnTo>
                <a:lnTo>
                  <a:pt x="341803" y="1597"/>
                </a:lnTo>
                <a:lnTo>
                  <a:pt x="407914" y="0"/>
                </a:lnTo>
                <a:lnTo>
                  <a:pt x="461161" y="1038"/>
                </a:lnTo>
                <a:lnTo>
                  <a:pt x="513165" y="4103"/>
                </a:lnTo>
                <a:lnTo>
                  <a:pt x="563401" y="9121"/>
                </a:lnTo>
                <a:lnTo>
                  <a:pt x="611348" y="16015"/>
                </a:lnTo>
                <a:lnTo>
                  <a:pt x="656484" y="24710"/>
                </a:lnTo>
                <a:lnTo>
                  <a:pt x="698286" y="35132"/>
                </a:lnTo>
                <a:lnTo>
                  <a:pt x="736233" y="472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84756" y="2238057"/>
            <a:ext cx="131445" cy="111125"/>
          </a:xfrm>
          <a:custGeom>
            <a:avLst/>
            <a:gdLst/>
            <a:ahLst/>
            <a:cxnLst/>
            <a:rect l="l" t="t" r="r" b="b"/>
            <a:pathLst>
              <a:path w="131445" h="111125">
                <a:moveTo>
                  <a:pt x="35231" y="0"/>
                </a:moveTo>
                <a:lnTo>
                  <a:pt x="35231" y="63054"/>
                </a:lnTo>
                <a:lnTo>
                  <a:pt x="0" y="110642"/>
                </a:lnTo>
                <a:lnTo>
                  <a:pt x="131315" y="101125"/>
                </a:lnTo>
                <a:lnTo>
                  <a:pt x="35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99781" y="2687840"/>
            <a:ext cx="338455" cy="411480"/>
          </a:xfrm>
          <a:custGeom>
            <a:avLst/>
            <a:gdLst/>
            <a:ahLst/>
            <a:cxnLst/>
            <a:rect l="l" t="t" r="r" b="b"/>
            <a:pathLst>
              <a:path w="338455" h="411480">
                <a:moveTo>
                  <a:pt x="335458" y="158198"/>
                </a:moveTo>
                <a:lnTo>
                  <a:pt x="336558" y="167414"/>
                </a:lnTo>
                <a:lnTo>
                  <a:pt x="337346" y="176681"/>
                </a:lnTo>
                <a:lnTo>
                  <a:pt x="337819" y="185986"/>
                </a:lnTo>
                <a:lnTo>
                  <a:pt x="337978" y="195315"/>
                </a:lnTo>
                <a:lnTo>
                  <a:pt x="333514" y="244837"/>
                </a:lnTo>
                <a:lnTo>
                  <a:pt x="320801" y="290297"/>
                </a:lnTo>
                <a:lnTo>
                  <a:pt x="300852" y="330400"/>
                </a:lnTo>
                <a:lnTo>
                  <a:pt x="274681" y="363848"/>
                </a:lnTo>
                <a:lnTo>
                  <a:pt x="243304" y="389345"/>
                </a:lnTo>
                <a:lnTo>
                  <a:pt x="207735" y="405594"/>
                </a:lnTo>
                <a:lnTo>
                  <a:pt x="168989" y="411299"/>
                </a:lnTo>
                <a:lnTo>
                  <a:pt x="130239" y="405594"/>
                </a:lnTo>
                <a:lnTo>
                  <a:pt x="94669" y="389345"/>
                </a:lnTo>
                <a:lnTo>
                  <a:pt x="63292" y="363848"/>
                </a:lnTo>
                <a:lnTo>
                  <a:pt x="37123" y="330400"/>
                </a:lnTo>
                <a:lnTo>
                  <a:pt x="17175" y="290297"/>
                </a:lnTo>
                <a:lnTo>
                  <a:pt x="4462" y="244837"/>
                </a:lnTo>
                <a:lnTo>
                  <a:pt x="0" y="195315"/>
                </a:lnTo>
                <a:lnTo>
                  <a:pt x="4392" y="146334"/>
                </a:lnTo>
                <a:lnTo>
                  <a:pt x="17057" y="100732"/>
                </a:lnTo>
                <a:lnTo>
                  <a:pt x="37210" y="60090"/>
                </a:lnTo>
                <a:lnTo>
                  <a:pt x="64068" y="25985"/>
                </a:lnTo>
                <a:lnTo>
                  <a:pt x="9684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92552" y="2750378"/>
            <a:ext cx="99060" cy="147320"/>
          </a:xfrm>
          <a:custGeom>
            <a:avLst/>
            <a:gdLst/>
            <a:ahLst/>
            <a:cxnLst/>
            <a:rect l="l" t="t" r="r" b="b"/>
            <a:pathLst>
              <a:path w="99060" h="147319">
                <a:moveTo>
                  <a:pt x="8519" y="0"/>
                </a:moveTo>
                <a:lnTo>
                  <a:pt x="0" y="146720"/>
                </a:lnTo>
                <a:lnTo>
                  <a:pt x="42591" y="108549"/>
                </a:lnTo>
                <a:lnTo>
                  <a:pt x="99025" y="108549"/>
                </a:lnTo>
                <a:lnTo>
                  <a:pt x="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01978" y="2331863"/>
            <a:ext cx="387985" cy="407034"/>
          </a:xfrm>
          <a:custGeom>
            <a:avLst/>
            <a:gdLst/>
            <a:ahLst/>
            <a:cxnLst/>
            <a:rect l="l" t="t" r="r" b="b"/>
            <a:pathLst>
              <a:path w="387985" h="407035">
                <a:moveTo>
                  <a:pt x="193744" y="0"/>
                </a:moveTo>
                <a:lnTo>
                  <a:pt x="149320" y="5367"/>
                </a:lnTo>
                <a:lnTo>
                  <a:pt x="108540" y="20657"/>
                </a:lnTo>
                <a:lnTo>
                  <a:pt x="72567" y="44650"/>
                </a:lnTo>
                <a:lnTo>
                  <a:pt x="42563" y="76125"/>
                </a:lnTo>
                <a:lnTo>
                  <a:pt x="19692" y="113862"/>
                </a:lnTo>
                <a:lnTo>
                  <a:pt x="5116" y="156641"/>
                </a:lnTo>
                <a:lnTo>
                  <a:pt x="0" y="203243"/>
                </a:lnTo>
                <a:lnTo>
                  <a:pt x="5116" y="249845"/>
                </a:lnTo>
                <a:lnTo>
                  <a:pt x="19692" y="292625"/>
                </a:lnTo>
                <a:lnTo>
                  <a:pt x="42563" y="330362"/>
                </a:lnTo>
                <a:lnTo>
                  <a:pt x="72567" y="361837"/>
                </a:lnTo>
                <a:lnTo>
                  <a:pt x="108540" y="385829"/>
                </a:lnTo>
                <a:lnTo>
                  <a:pt x="149320" y="401119"/>
                </a:lnTo>
                <a:lnTo>
                  <a:pt x="193744" y="406487"/>
                </a:lnTo>
                <a:lnTo>
                  <a:pt x="238168" y="401119"/>
                </a:lnTo>
                <a:lnTo>
                  <a:pt x="278949" y="385829"/>
                </a:lnTo>
                <a:lnTo>
                  <a:pt x="314922" y="361837"/>
                </a:lnTo>
                <a:lnTo>
                  <a:pt x="344926" y="330362"/>
                </a:lnTo>
                <a:lnTo>
                  <a:pt x="367798" y="292625"/>
                </a:lnTo>
                <a:lnTo>
                  <a:pt x="382373" y="249845"/>
                </a:lnTo>
                <a:lnTo>
                  <a:pt x="387490" y="203243"/>
                </a:lnTo>
                <a:lnTo>
                  <a:pt x="382373" y="156641"/>
                </a:lnTo>
                <a:lnTo>
                  <a:pt x="367798" y="113862"/>
                </a:lnTo>
                <a:lnTo>
                  <a:pt x="344926" y="76125"/>
                </a:lnTo>
                <a:lnTo>
                  <a:pt x="314922" y="44650"/>
                </a:lnTo>
                <a:lnTo>
                  <a:pt x="278949" y="20657"/>
                </a:lnTo>
                <a:lnTo>
                  <a:pt x="238168" y="5367"/>
                </a:lnTo>
                <a:lnTo>
                  <a:pt x="193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1978" y="2331863"/>
            <a:ext cx="387985" cy="407034"/>
          </a:xfrm>
          <a:custGeom>
            <a:avLst/>
            <a:gdLst/>
            <a:ahLst/>
            <a:cxnLst/>
            <a:rect l="l" t="t" r="r" b="b"/>
            <a:pathLst>
              <a:path w="387985" h="407035">
                <a:moveTo>
                  <a:pt x="0" y="203244"/>
                </a:moveTo>
                <a:lnTo>
                  <a:pt x="5116" y="156642"/>
                </a:lnTo>
                <a:lnTo>
                  <a:pt x="19692" y="113862"/>
                </a:lnTo>
                <a:lnTo>
                  <a:pt x="42563" y="76125"/>
                </a:lnTo>
                <a:lnTo>
                  <a:pt x="72567" y="44650"/>
                </a:lnTo>
                <a:lnTo>
                  <a:pt x="108541" y="20657"/>
                </a:lnTo>
                <a:lnTo>
                  <a:pt x="149321" y="5367"/>
                </a:lnTo>
                <a:lnTo>
                  <a:pt x="193745" y="0"/>
                </a:lnTo>
                <a:lnTo>
                  <a:pt x="238169" y="5367"/>
                </a:lnTo>
                <a:lnTo>
                  <a:pt x="278949" y="20657"/>
                </a:lnTo>
                <a:lnTo>
                  <a:pt x="314923" y="44650"/>
                </a:lnTo>
                <a:lnTo>
                  <a:pt x="344927" y="76125"/>
                </a:lnTo>
                <a:lnTo>
                  <a:pt x="367798" y="113862"/>
                </a:lnTo>
                <a:lnTo>
                  <a:pt x="382374" y="156642"/>
                </a:lnTo>
                <a:lnTo>
                  <a:pt x="387491" y="203244"/>
                </a:lnTo>
                <a:lnTo>
                  <a:pt x="382374" y="249845"/>
                </a:lnTo>
                <a:lnTo>
                  <a:pt x="367798" y="292625"/>
                </a:lnTo>
                <a:lnTo>
                  <a:pt x="344927" y="330362"/>
                </a:lnTo>
                <a:lnTo>
                  <a:pt x="314923" y="361837"/>
                </a:lnTo>
                <a:lnTo>
                  <a:pt x="278949" y="385830"/>
                </a:lnTo>
                <a:lnTo>
                  <a:pt x="238169" y="401120"/>
                </a:lnTo>
                <a:lnTo>
                  <a:pt x="193745" y="406488"/>
                </a:lnTo>
                <a:lnTo>
                  <a:pt x="149321" y="401120"/>
                </a:lnTo>
                <a:lnTo>
                  <a:pt x="108541" y="385830"/>
                </a:lnTo>
                <a:lnTo>
                  <a:pt x="72567" y="361837"/>
                </a:lnTo>
                <a:lnTo>
                  <a:pt x="42563" y="330362"/>
                </a:lnTo>
                <a:lnTo>
                  <a:pt x="19692" y="292625"/>
                </a:lnTo>
                <a:lnTo>
                  <a:pt x="5116" y="249845"/>
                </a:lnTo>
                <a:lnTo>
                  <a:pt x="0" y="2032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33658" y="2533905"/>
            <a:ext cx="560070" cy="2540"/>
          </a:xfrm>
          <a:custGeom>
            <a:avLst/>
            <a:gdLst/>
            <a:ahLst/>
            <a:cxnLst/>
            <a:rect l="l" t="t" r="r" b="b"/>
            <a:pathLst>
              <a:path w="560070" h="2539">
                <a:moveTo>
                  <a:pt x="559709" y="0"/>
                </a:moveTo>
                <a:lnTo>
                  <a:pt x="0" y="2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43244" y="2473773"/>
            <a:ext cx="123189" cy="120650"/>
          </a:xfrm>
          <a:custGeom>
            <a:avLst/>
            <a:gdLst/>
            <a:ahLst/>
            <a:cxnLst/>
            <a:rect l="l" t="t" r="r" b="b"/>
            <a:pathLst>
              <a:path w="123189" h="120650">
                <a:moveTo>
                  <a:pt x="122704" y="0"/>
                </a:moveTo>
                <a:lnTo>
                  <a:pt x="0" y="60130"/>
                </a:lnTo>
                <a:lnTo>
                  <a:pt x="122704" y="120262"/>
                </a:lnTo>
                <a:lnTo>
                  <a:pt x="104406" y="60130"/>
                </a:lnTo>
                <a:lnTo>
                  <a:pt x="122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45395" y="2742913"/>
            <a:ext cx="1858010" cy="183515"/>
          </a:xfrm>
          <a:custGeom>
            <a:avLst/>
            <a:gdLst/>
            <a:ahLst/>
            <a:cxnLst/>
            <a:rect l="l" t="t" r="r" b="b"/>
            <a:pathLst>
              <a:path w="1858010" h="183514">
                <a:moveTo>
                  <a:pt x="1857758" y="0"/>
                </a:moveTo>
                <a:lnTo>
                  <a:pt x="1802379" y="33634"/>
                </a:lnTo>
                <a:lnTo>
                  <a:pt x="1733997" y="64483"/>
                </a:lnTo>
                <a:lnTo>
                  <a:pt x="1695307" y="78790"/>
                </a:lnTo>
                <a:lnTo>
                  <a:pt x="1653821" y="92311"/>
                </a:lnTo>
                <a:lnTo>
                  <a:pt x="1609690" y="105016"/>
                </a:lnTo>
                <a:lnTo>
                  <a:pt x="1563064" y="116877"/>
                </a:lnTo>
                <a:lnTo>
                  <a:pt x="1514097" y="127862"/>
                </a:lnTo>
                <a:lnTo>
                  <a:pt x="1462938" y="137943"/>
                </a:lnTo>
                <a:lnTo>
                  <a:pt x="1409739" y="147090"/>
                </a:lnTo>
                <a:lnTo>
                  <a:pt x="1354653" y="155272"/>
                </a:lnTo>
                <a:lnTo>
                  <a:pt x="1297830" y="162460"/>
                </a:lnTo>
                <a:lnTo>
                  <a:pt x="1239421" y="168625"/>
                </a:lnTo>
                <a:lnTo>
                  <a:pt x="1179579" y="173736"/>
                </a:lnTo>
                <a:lnTo>
                  <a:pt x="1118455" y="177763"/>
                </a:lnTo>
                <a:lnTo>
                  <a:pt x="1056199" y="180677"/>
                </a:lnTo>
                <a:lnTo>
                  <a:pt x="992964" y="182448"/>
                </a:lnTo>
                <a:lnTo>
                  <a:pt x="928902" y="183047"/>
                </a:lnTo>
                <a:lnTo>
                  <a:pt x="864832" y="182450"/>
                </a:lnTo>
                <a:lnTo>
                  <a:pt x="801591" y="180681"/>
                </a:lnTo>
                <a:lnTo>
                  <a:pt x="739330" y="177768"/>
                </a:lnTo>
                <a:lnTo>
                  <a:pt x="678200" y="173741"/>
                </a:lnTo>
                <a:lnTo>
                  <a:pt x="618354" y="168630"/>
                </a:lnTo>
                <a:lnTo>
                  <a:pt x="559942" y="162466"/>
                </a:lnTo>
                <a:lnTo>
                  <a:pt x="503115" y="155278"/>
                </a:lnTo>
                <a:lnTo>
                  <a:pt x="448026" y="147095"/>
                </a:lnTo>
                <a:lnTo>
                  <a:pt x="394826" y="137948"/>
                </a:lnTo>
                <a:lnTo>
                  <a:pt x="343665" y="127867"/>
                </a:lnTo>
                <a:lnTo>
                  <a:pt x="294696" y="116881"/>
                </a:lnTo>
                <a:lnTo>
                  <a:pt x="248069" y="105020"/>
                </a:lnTo>
                <a:lnTo>
                  <a:pt x="203937" y="92313"/>
                </a:lnTo>
                <a:lnTo>
                  <a:pt x="162450" y="78792"/>
                </a:lnTo>
                <a:lnTo>
                  <a:pt x="123760" y="64485"/>
                </a:lnTo>
                <a:lnTo>
                  <a:pt x="88019" y="49422"/>
                </a:lnTo>
                <a:lnTo>
                  <a:pt x="25987" y="171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9425" y="2685436"/>
            <a:ext cx="131445" cy="125095"/>
          </a:xfrm>
          <a:custGeom>
            <a:avLst/>
            <a:gdLst/>
            <a:ahLst/>
            <a:cxnLst/>
            <a:rect l="l" t="t" r="r" b="b"/>
            <a:pathLst>
              <a:path w="131444" h="125094">
                <a:moveTo>
                  <a:pt x="0" y="0"/>
                </a:moveTo>
                <a:lnTo>
                  <a:pt x="73798" y="125072"/>
                </a:lnTo>
                <a:lnTo>
                  <a:pt x="88991" y="63738"/>
                </a:lnTo>
                <a:lnTo>
                  <a:pt x="131316" y="252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88363" y="1874012"/>
            <a:ext cx="782320" cy="13639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  <a:tabLst>
                <a:tab pos="633730" algn="l"/>
              </a:tabLst>
            </a:pPr>
            <a:r>
              <a:rPr dirty="0" baseline="-30864" sz="2700" b="1">
                <a:latin typeface="Times New Roman"/>
                <a:cs typeface="Times New Roman"/>
              </a:rPr>
              <a:t>A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94922" y="177647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99634" y="198069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9634" y="248361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02832" y="2258059"/>
            <a:ext cx="822325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baseline="-35493" sz="2700" b="1">
                <a:latin typeface="Times New Roman"/>
                <a:cs typeface="Times New Roman"/>
              </a:rPr>
              <a:t>D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heavy" sz="1800" spc="3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	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35810" y="1593450"/>
            <a:ext cx="1580515" cy="762635"/>
          </a:xfrm>
          <a:custGeom>
            <a:avLst/>
            <a:gdLst/>
            <a:ahLst/>
            <a:cxnLst/>
            <a:rect l="l" t="t" r="r" b="b"/>
            <a:pathLst>
              <a:path w="1580514" h="762635">
                <a:moveTo>
                  <a:pt x="1580102" y="76246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54007" y="1552561"/>
            <a:ext cx="133985" cy="108585"/>
          </a:xfrm>
          <a:custGeom>
            <a:avLst/>
            <a:gdLst/>
            <a:ahLst/>
            <a:cxnLst/>
            <a:rect l="l" t="t" r="r" b="b"/>
            <a:pathLst>
              <a:path w="133985" h="108585">
                <a:moveTo>
                  <a:pt x="0" y="0"/>
                </a:moveTo>
                <a:lnTo>
                  <a:pt x="90063" y="108235"/>
                </a:lnTo>
                <a:lnTo>
                  <a:pt x="96574" y="47576"/>
                </a:lnTo>
                <a:lnTo>
                  <a:pt x="133468" y="23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734689" y="170942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83737" y="838200"/>
            <a:ext cx="363855" cy="433070"/>
          </a:xfrm>
          <a:custGeom>
            <a:avLst/>
            <a:gdLst/>
            <a:ahLst/>
            <a:cxnLst/>
            <a:rect l="l" t="t" r="r" b="b"/>
            <a:pathLst>
              <a:path w="363855" h="433069">
                <a:moveTo>
                  <a:pt x="32305" y="358827"/>
                </a:moveTo>
                <a:lnTo>
                  <a:pt x="18382" y="328904"/>
                </a:lnTo>
                <a:lnTo>
                  <a:pt x="8263" y="296864"/>
                </a:lnTo>
                <a:lnTo>
                  <a:pt x="2089" y="263276"/>
                </a:lnTo>
                <a:lnTo>
                  <a:pt x="0" y="228707"/>
                </a:lnTo>
                <a:lnTo>
                  <a:pt x="4803" y="176265"/>
                </a:lnTo>
                <a:lnTo>
                  <a:pt x="18488" y="128124"/>
                </a:lnTo>
                <a:lnTo>
                  <a:pt x="39960" y="85659"/>
                </a:lnTo>
                <a:lnTo>
                  <a:pt x="68130" y="50242"/>
                </a:lnTo>
                <a:lnTo>
                  <a:pt x="101905" y="23244"/>
                </a:lnTo>
                <a:lnTo>
                  <a:pt x="140194" y="6039"/>
                </a:lnTo>
                <a:lnTo>
                  <a:pt x="181905" y="0"/>
                </a:lnTo>
                <a:lnTo>
                  <a:pt x="223613" y="6039"/>
                </a:lnTo>
                <a:lnTo>
                  <a:pt x="261901" y="23244"/>
                </a:lnTo>
                <a:lnTo>
                  <a:pt x="295676" y="50242"/>
                </a:lnTo>
                <a:lnTo>
                  <a:pt x="323847" y="85659"/>
                </a:lnTo>
                <a:lnTo>
                  <a:pt x="345321" y="128124"/>
                </a:lnTo>
                <a:lnTo>
                  <a:pt x="359006" y="176265"/>
                </a:lnTo>
                <a:lnTo>
                  <a:pt x="363811" y="228707"/>
                </a:lnTo>
                <a:lnTo>
                  <a:pt x="359295" y="279377"/>
                </a:lnTo>
                <a:lnTo>
                  <a:pt x="346263" y="326708"/>
                </a:lnTo>
                <a:lnTo>
                  <a:pt x="325483" y="369126"/>
                </a:lnTo>
                <a:lnTo>
                  <a:pt x="297726" y="405060"/>
                </a:lnTo>
                <a:lnTo>
                  <a:pt x="263763" y="4329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60058" y="112683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89" h="139700">
                <a:moveTo>
                  <a:pt x="78183" y="0"/>
                </a:moveTo>
                <a:lnTo>
                  <a:pt x="51036" y="56040"/>
                </a:lnTo>
                <a:lnTo>
                  <a:pt x="0" y="81079"/>
                </a:lnTo>
                <a:lnTo>
                  <a:pt x="122704" y="139504"/>
                </a:lnTo>
                <a:lnTo>
                  <a:pt x="78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914500" y="87731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9740" y="3298799"/>
            <a:ext cx="8362950" cy="316484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969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048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把</a:t>
            </a:r>
            <a:r>
              <a:rPr dirty="0" baseline="1010" sz="4125" spc="30" b="1">
                <a:solidFill>
                  <a:srgbClr val="0000FF"/>
                </a:solidFill>
                <a:latin typeface="宋体"/>
                <a:cs typeface="宋体"/>
              </a:rPr>
              <a:t>D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的状态集合划分为两个子集：</a:t>
            </a:r>
            <a:r>
              <a:rPr dirty="0" sz="3100" spc="45" b="1">
                <a:solidFill>
                  <a:srgbClr val="0000FF"/>
                </a:solidFill>
                <a:latin typeface="宋体"/>
                <a:cs typeface="宋体"/>
              </a:rPr>
              <a:t>{A,B,C,D}</a:t>
            </a:r>
            <a:r>
              <a:rPr dirty="0" sz="3100" spc="95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3100" spc="45" b="1">
                <a:solidFill>
                  <a:srgbClr val="0000FF"/>
                </a:solidFill>
                <a:latin typeface="宋体"/>
                <a:cs typeface="宋体"/>
              </a:rPr>
              <a:t>{E}</a:t>
            </a:r>
            <a:endParaRPr sz="3100">
              <a:latin typeface="宋体"/>
              <a:cs typeface="宋体"/>
            </a:endParaRPr>
          </a:p>
          <a:p>
            <a:pPr marL="304800" indent="-292100">
              <a:lnSpc>
                <a:spcPct val="100000"/>
              </a:lnSpc>
              <a:spcBef>
                <a:spcPts val="73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048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考察非终态子集</a:t>
            </a:r>
            <a:r>
              <a:rPr dirty="0" baseline="1010" sz="4125" spc="30" b="1">
                <a:latin typeface="宋体"/>
                <a:cs typeface="宋体"/>
              </a:rPr>
              <a:t>{A,B,C,D}</a:t>
            </a:r>
            <a:endParaRPr baseline="1010" sz="4125">
              <a:latin typeface="宋体"/>
              <a:cs typeface="宋体"/>
            </a:endParaRPr>
          </a:p>
          <a:p>
            <a:pPr lvl="1" marL="774700" marR="191770" indent="-279400">
              <a:lnSpc>
                <a:spcPct val="103000"/>
              </a:lnSpc>
              <a:spcBef>
                <a:spcPts val="490"/>
              </a:spcBef>
              <a:buFont typeface=""/>
              <a:buChar char="-"/>
              <a:tabLst>
                <a:tab pos="803275" algn="l"/>
              </a:tabLst>
            </a:pPr>
            <a:r>
              <a:rPr dirty="0"/>
              <a:t>	</a:t>
            </a:r>
            <a:r>
              <a:rPr dirty="0" sz="2350" spc="50" b="1">
                <a:latin typeface="黑体"/>
                <a:cs typeface="黑体"/>
              </a:rPr>
              <a:t>对于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A,B,C,D</a:t>
            </a:r>
            <a:r>
              <a:rPr dirty="0" sz="2350" spc="50" b="1">
                <a:latin typeface="黑体"/>
                <a:cs typeface="黑体"/>
              </a:rPr>
              <a:t>都转换到状态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50" b="1">
                <a:latin typeface="黑体"/>
                <a:cs typeface="黑体"/>
              </a:rPr>
              <a:t>，所以对输入符号</a:t>
            </a:r>
            <a:r>
              <a:rPr dirty="0" sz="2350" spc="15" b="1">
                <a:latin typeface="宋体"/>
                <a:cs typeface="宋体"/>
              </a:rPr>
              <a:t>a </a:t>
            </a:r>
            <a:r>
              <a:rPr dirty="0" sz="2350" spc="50" b="1">
                <a:latin typeface="黑体"/>
                <a:cs typeface="黑体"/>
              </a:rPr>
              <a:t>而言，该子集不能再划分。</a:t>
            </a:r>
            <a:endParaRPr sz="2350">
              <a:latin typeface="黑体"/>
              <a:cs typeface="黑体"/>
            </a:endParaRPr>
          </a:p>
          <a:p>
            <a:pPr lvl="1" marL="774700" marR="33655" indent="-279400">
              <a:lnSpc>
                <a:spcPts val="2780"/>
              </a:lnSpc>
              <a:spcBef>
                <a:spcPts val="810"/>
              </a:spcBef>
              <a:buFont typeface=""/>
              <a:buChar char="-"/>
              <a:tabLst>
                <a:tab pos="803275" algn="l"/>
              </a:tabLst>
            </a:pPr>
            <a:r>
              <a:rPr dirty="0"/>
              <a:t>	</a:t>
            </a:r>
            <a:r>
              <a:rPr dirty="0" sz="2350" spc="50" b="1">
                <a:latin typeface="黑体"/>
                <a:cs typeface="黑体"/>
              </a:rPr>
              <a:t>对于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A,B,C</a:t>
            </a:r>
            <a:r>
              <a:rPr dirty="0" sz="2350" spc="50" b="1">
                <a:latin typeface="黑体"/>
                <a:cs typeface="黑体"/>
              </a:rPr>
              <a:t>都转换到子集</a:t>
            </a:r>
            <a:r>
              <a:rPr dirty="0" sz="2350" spc="25" b="1">
                <a:latin typeface="宋体"/>
                <a:cs typeface="宋体"/>
              </a:rPr>
              <a:t>{A,B,C,D}</a:t>
            </a:r>
            <a:r>
              <a:rPr dirty="0" sz="2350" spc="45" b="1">
                <a:latin typeface="黑体"/>
                <a:cs typeface="黑体"/>
              </a:rPr>
              <a:t>中的状态，而 </a:t>
            </a:r>
            <a:r>
              <a:rPr dirty="0" sz="2350" spc="50" b="1">
                <a:latin typeface="黑体"/>
                <a:cs typeface="黑体"/>
              </a:rPr>
              <a:t>状态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50" b="1">
                <a:latin typeface="黑体"/>
                <a:cs typeface="黑体"/>
              </a:rPr>
              <a:t>则转换到子集</a:t>
            </a:r>
            <a:r>
              <a:rPr dirty="0" sz="2350" spc="25" b="1">
                <a:latin typeface="宋体"/>
                <a:cs typeface="宋体"/>
              </a:rPr>
              <a:t>{E}</a:t>
            </a:r>
            <a:r>
              <a:rPr dirty="0" sz="2350" spc="50" b="1">
                <a:latin typeface="黑体"/>
                <a:cs typeface="黑体"/>
              </a:rPr>
              <a:t>中的状态。</a:t>
            </a:r>
            <a:endParaRPr sz="2350">
              <a:latin typeface="黑体"/>
              <a:cs typeface="黑体"/>
            </a:endParaRPr>
          </a:p>
          <a:p>
            <a:pPr lvl="1" marL="803275" indent="-307975">
              <a:lnSpc>
                <a:spcPct val="100000"/>
              </a:lnSpc>
              <a:spcBef>
                <a:spcPts val="605"/>
              </a:spcBef>
              <a:buFont typeface=""/>
              <a:buChar char="-"/>
              <a:tabLst>
                <a:tab pos="803275" algn="l"/>
              </a:tabLst>
            </a:pPr>
            <a:r>
              <a:rPr dirty="0" sz="2350" spc="50" b="1">
                <a:latin typeface="黑体"/>
                <a:cs typeface="黑体"/>
              </a:rPr>
              <a:t>应把子集</a:t>
            </a:r>
            <a:r>
              <a:rPr dirty="0" sz="2350" spc="25" b="1">
                <a:latin typeface="宋体"/>
                <a:cs typeface="宋体"/>
              </a:rPr>
              <a:t>{A,B,C,D}</a:t>
            </a:r>
            <a:r>
              <a:rPr dirty="0" sz="2350" spc="50" b="1">
                <a:latin typeface="黑体"/>
                <a:cs typeface="黑体"/>
              </a:rPr>
              <a:t>划分成两个新的子集</a:t>
            </a:r>
            <a:r>
              <a:rPr dirty="0" sz="2350" spc="25" b="1">
                <a:latin typeface="宋体"/>
                <a:cs typeface="宋体"/>
              </a:rPr>
              <a:t>{A,B,C}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{D}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9654"/>
            <a:ext cx="6823709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>
                <a:solidFill>
                  <a:srgbClr val="0000FF"/>
                </a:solidFill>
              </a:rPr>
              <a:t>D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的状态集合被划分为</a:t>
            </a:r>
            <a:r>
              <a:rPr dirty="0" sz="2750" spc="25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2750" spc="25">
                <a:solidFill>
                  <a:srgbClr val="0000FF"/>
                </a:solidFill>
              </a:rPr>
              <a:t>{A,B,C}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、</a:t>
            </a:r>
            <a:r>
              <a:rPr dirty="0" sz="2750" spc="20">
                <a:solidFill>
                  <a:srgbClr val="0000FF"/>
                </a:solidFill>
              </a:rPr>
              <a:t>{D}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750" spc="20">
                <a:solidFill>
                  <a:srgbClr val="0000FF"/>
                </a:solidFill>
              </a:rPr>
              <a:t>{E}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882755"/>
            <a:ext cx="8148955" cy="54260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考察子集</a:t>
            </a:r>
            <a:r>
              <a:rPr dirty="0" baseline="1010" sz="4125" spc="30" b="1">
                <a:latin typeface="宋体"/>
                <a:cs typeface="宋体"/>
              </a:rPr>
              <a:t>{A,B,C}</a:t>
            </a:r>
            <a:endParaRPr baseline="1010" sz="4125">
              <a:latin typeface="宋体"/>
              <a:cs typeface="宋体"/>
            </a:endParaRPr>
          </a:p>
          <a:p>
            <a:pPr lvl="1" marL="755650" marR="5080" indent="-285750">
              <a:lnSpc>
                <a:spcPct val="102099"/>
              </a:lnSpc>
              <a:spcBef>
                <a:spcPts val="515"/>
              </a:spcBef>
              <a:buFont typeface=""/>
              <a:buChar char="-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对于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A,B,C</a:t>
            </a:r>
            <a:r>
              <a:rPr dirty="0" sz="2350" spc="50" b="1">
                <a:latin typeface="黑体"/>
                <a:cs typeface="黑体"/>
              </a:rPr>
              <a:t>都转换到状态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50" b="1">
                <a:latin typeface="黑体"/>
                <a:cs typeface="黑体"/>
              </a:rPr>
              <a:t>，所以对输入符号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30" b="1">
                <a:latin typeface="黑体"/>
                <a:cs typeface="黑体"/>
              </a:rPr>
              <a:t>而 </a:t>
            </a:r>
            <a:r>
              <a:rPr dirty="0" sz="2350" spc="50" b="1">
                <a:latin typeface="黑体"/>
                <a:cs typeface="黑体"/>
              </a:rPr>
              <a:t>言，该子集不能再划分。</a:t>
            </a:r>
            <a:endParaRPr sz="2350">
              <a:latin typeface="黑体"/>
              <a:cs typeface="黑体"/>
            </a:endParaRPr>
          </a:p>
          <a:p>
            <a:pPr lvl="1" marL="755650" marR="157480" indent="-285750">
              <a:lnSpc>
                <a:spcPct val="103000"/>
              </a:lnSpc>
              <a:spcBef>
                <a:spcPts val="505"/>
              </a:spcBef>
              <a:buFont typeface=""/>
              <a:buChar char="-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对于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A,C</a:t>
            </a:r>
            <a:r>
              <a:rPr dirty="0" sz="2350" spc="50" b="1">
                <a:latin typeface="黑体"/>
                <a:cs typeface="黑体"/>
              </a:rPr>
              <a:t>转换到</a:t>
            </a:r>
            <a:r>
              <a:rPr dirty="0" sz="2350" spc="25" b="1">
                <a:latin typeface="宋体"/>
                <a:cs typeface="宋体"/>
              </a:rPr>
              <a:t>C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50" b="1">
                <a:latin typeface="黑体"/>
                <a:cs typeface="黑体"/>
              </a:rPr>
              <a:t>转换到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50" b="1">
                <a:latin typeface="黑体"/>
                <a:cs typeface="黑体"/>
              </a:rPr>
              <a:t>。状态</a:t>
            </a:r>
            <a:r>
              <a:rPr dirty="0" sz="2350" spc="25" b="1">
                <a:latin typeface="宋体"/>
                <a:cs typeface="宋体"/>
              </a:rPr>
              <a:t>C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30" b="1">
                <a:latin typeface="黑体"/>
                <a:cs typeface="黑体"/>
              </a:rPr>
              <a:t>分 </a:t>
            </a:r>
            <a:r>
              <a:rPr dirty="0" sz="2350" spc="50" b="1">
                <a:latin typeface="黑体"/>
                <a:cs typeface="黑体"/>
              </a:rPr>
              <a:t>属于不同的子集。</a:t>
            </a:r>
            <a:endParaRPr sz="2350">
              <a:latin typeface="黑体"/>
              <a:cs typeface="黑体"/>
            </a:endParaRPr>
          </a:p>
          <a:p>
            <a:pPr lvl="1" marL="777875" indent="-307975">
              <a:lnSpc>
                <a:spcPct val="100000"/>
              </a:lnSpc>
              <a:spcBef>
                <a:spcPts val="685"/>
              </a:spcBef>
              <a:buFont typeface=""/>
              <a:buChar char="-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应把子集</a:t>
            </a:r>
            <a:r>
              <a:rPr dirty="0" sz="2350" spc="25" b="1">
                <a:latin typeface="宋体"/>
                <a:cs typeface="宋体"/>
              </a:rPr>
              <a:t>{A,B,C}</a:t>
            </a:r>
            <a:r>
              <a:rPr dirty="0" sz="2350" spc="50" b="1">
                <a:latin typeface="黑体"/>
                <a:cs typeface="黑体"/>
              </a:rPr>
              <a:t>划分成两个新的子集</a:t>
            </a:r>
            <a:r>
              <a:rPr dirty="0" sz="2350" spc="25" b="1">
                <a:latin typeface="宋体"/>
                <a:cs typeface="宋体"/>
              </a:rPr>
              <a:t>{A,C}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{B}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D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的状态集合被划分为</a:t>
            </a:r>
            <a:r>
              <a:rPr dirty="0" sz="2750" spc="25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2750" spc="25" b="1">
                <a:solidFill>
                  <a:srgbClr val="0000FF"/>
                </a:solidFill>
                <a:latin typeface="宋体"/>
                <a:cs typeface="宋体"/>
              </a:rPr>
              <a:t>{A,C}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、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{B}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、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{D}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{E}</a:t>
            </a:r>
            <a:endParaRPr sz="275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考察子集</a:t>
            </a:r>
            <a:r>
              <a:rPr dirty="0" baseline="1010" sz="4125" spc="30" b="1">
                <a:latin typeface="宋体"/>
                <a:cs typeface="宋体"/>
              </a:rPr>
              <a:t>{A,C}</a:t>
            </a:r>
            <a:endParaRPr baseline="1010" sz="4125">
              <a:latin typeface="宋体"/>
              <a:cs typeface="宋体"/>
            </a:endParaRPr>
          </a:p>
          <a:p>
            <a:pPr lvl="1" marL="777875" indent="-307975">
              <a:lnSpc>
                <a:spcPct val="100000"/>
              </a:lnSpc>
              <a:spcBef>
                <a:spcPts val="575"/>
              </a:spcBef>
              <a:buFont typeface=""/>
              <a:buChar char="-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对于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A,C</a:t>
            </a:r>
            <a:r>
              <a:rPr dirty="0" sz="2350" spc="50" b="1">
                <a:latin typeface="黑体"/>
                <a:cs typeface="黑体"/>
              </a:rPr>
              <a:t>都转换到状态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77875" indent="-307975">
              <a:lnSpc>
                <a:spcPct val="100000"/>
              </a:lnSpc>
              <a:spcBef>
                <a:spcPts val="685"/>
              </a:spcBef>
              <a:buFont typeface=""/>
              <a:buChar char="-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对于</a:t>
            </a:r>
            <a:r>
              <a:rPr dirty="0" sz="2350" spc="25" b="1">
                <a:latin typeface="宋体"/>
                <a:cs typeface="宋体"/>
              </a:rPr>
              <a:t>b</a:t>
            </a:r>
            <a:r>
              <a:rPr dirty="0" sz="2350" spc="50" b="1">
                <a:latin typeface="黑体"/>
                <a:cs typeface="黑体"/>
              </a:rPr>
              <a:t>，状态</a:t>
            </a:r>
            <a:r>
              <a:rPr dirty="0" sz="2350" spc="25" b="1">
                <a:latin typeface="宋体"/>
                <a:cs typeface="宋体"/>
              </a:rPr>
              <a:t>A,C</a:t>
            </a:r>
            <a:r>
              <a:rPr dirty="0" sz="2350" spc="50" b="1">
                <a:latin typeface="黑体"/>
                <a:cs typeface="黑体"/>
              </a:rPr>
              <a:t>都转换到状态</a:t>
            </a:r>
            <a:r>
              <a:rPr dirty="0" sz="2350" spc="25" b="1">
                <a:latin typeface="宋体"/>
                <a:cs typeface="宋体"/>
              </a:rPr>
              <a:t>C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77875" indent="-307975">
              <a:lnSpc>
                <a:spcPct val="100000"/>
              </a:lnSpc>
              <a:spcBef>
                <a:spcPts val="565"/>
              </a:spcBef>
              <a:buFont typeface=""/>
              <a:buChar char="-"/>
              <a:tabLst>
                <a:tab pos="777875" algn="l"/>
              </a:tabLst>
            </a:pPr>
            <a:r>
              <a:rPr dirty="0" sz="2350" spc="50" b="1">
                <a:latin typeface="黑体"/>
                <a:cs typeface="黑体"/>
              </a:rPr>
              <a:t>该子集不可再划分。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D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的状态集合最终被划分为</a:t>
            </a:r>
            <a:r>
              <a:rPr dirty="0" sz="2750" spc="25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sz="2750" spc="25" b="1">
                <a:solidFill>
                  <a:srgbClr val="0000FF"/>
                </a:solidFill>
                <a:latin typeface="宋体"/>
                <a:cs typeface="宋体"/>
              </a:rPr>
              <a:t>{A,C}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、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{B}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、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{D}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{E}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3723004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28670" algn="l"/>
              </a:tabLst>
            </a:pPr>
            <a:r>
              <a:rPr dirty="0" sz="3900" spc="90">
                <a:solidFill>
                  <a:srgbClr val="0000FF"/>
                </a:solidFill>
                <a:latin typeface="黑体"/>
                <a:cs typeface="黑体"/>
              </a:rPr>
              <a:t>构造最小</a:t>
            </a:r>
            <a:r>
              <a:rPr dirty="0" sz="3900" spc="40">
                <a:solidFill>
                  <a:srgbClr val="0000FF"/>
                </a:solidFill>
                <a:latin typeface="黑体"/>
                <a:cs typeface="黑体"/>
              </a:rPr>
              <a:t>DF</a:t>
            </a:r>
            <a:r>
              <a:rPr dirty="0" sz="3900" spc="30">
                <a:solidFill>
                  <a:srgbClr val="0000FF"/>
                </a:solidFill>
                <a:latin typeface="黑体"/>
                <a:cs typeface="黑体"/>
              </a:rPr>
              <a:t>A</a:t>
            </a:r>
            <a:r>
              <a:rPr dirty="0" sz="3900">
                <a:solidFill>
                  <a:srgbClr val="0000FF"/>
                </a:solidFill>
                <a:latin typeface="黑体"/>
                <a:cs typeface="黑体"/>
              </a:rPr>
              <a:t>	</a:t>
            </a:r>
            <a:r>
              <a:rPr dirty="0" sz="3900" spc="40">
                <a:solidFill>
                  <a:srgbClr val="0000FF"/>
                </a:solidFill>
                <a:latin typeface="黑体"/>
                <a:cs typeface="黑体"/>
              </a:rPr>
              <a:t>D</a:t>
            </a:r>
            <a:r>
              <a:rPr dirty="0" sz="3900" spc="20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6798309" cy="9683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第二步：</a:t>
            </a:r>
            <a:r>
              <a:rPr dirty="0" baseline="1010" sz="4125" spc="67" b="1">
                <a:latin typeface="黑体"/>
                <a:cs typeface="黑体"/>
              </a:rPr>
              <a:t>为每个子集选择一个代表状态。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选择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为子集</a:t>
            </a:r>
            <a:r>
              <a:rPr dirty="0" baseline="1182" sz="3525" spc="37" b="1">
                <a:latin typeface="宋体"/>
                <a:cs typeface="宋体"/>
              </a:rPr>
              <a:t>{A,C}</a:t>
            </a:r>
            <a:r>
              <a:rPr dirty="0" baseline="1182" sz="3525" spc="75" b="1">
                <a:latin typeface="黑体"/>
                <a:cs typeface="黑体"/>
              </a:rPr>
              <a:t>的代表状态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644000"/>
            <a:ext cx="277876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22" b="1">
                <a:latin typeface="宋体"/>
                <a:cs typeface="宋体"/>
              </a:rPr>
              <a:t>D</a:t>
            </a:r>
            <a:r>
              <a:rPr dirty="0" baseline="1010" sz="4125" spc="22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的状态转换图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7200" y="4286923"/>
            <a:ext cx="343535" cy="398145"/>
          </a:xfrm>
          <a:custGeom>
            <a:avLst/>
            <a:gdLst/>
            <a:ahLst/>
            <a:cxnLst/>
            <a:rect l="l" t="t" r="r" b="b"/>
            <a:pathLst>
              <a:path w="343535" h="398145">
                <a:moveTo>
                  <a:pt x="0" y="198830"/>
                </a:moveTo>
                <a:lnTo>
                  <a:pt x="6130" y="145973"/>
                </a:lnTo>
                <a:lnTo>
                  <a:pt x="23432" y="98476"/>
                </a:lnTo>
                <a:lnTo>
                  <a:pt x="50270" y="58235"/>
                </a:lnTo>
                <a:lnTo>
                  <a:pt x="85006" y="27146"/>
                </a:lnTo>
                <a:lnTo>
                  <a:pt x="126006" y="7102"/>
                </a:lnTo>
                <a:lnTo>
                  <a:pt x="171633" y="0"/>
                </a:lnTo>
                <a:lnTo>
                  <a:pt x="217259" y="7102"/>
                </a:lnTo>
                <a:lnTo>
                  <a:pt x="258259" y="27146"/>
                </a:lnTo>
                <a:lnTo>
                  <a:pt x="292995" y="58235"/>
                </a:lnTo>
                <a:lnTo>
                  <a:pt x="319833" y="98476"/>
                </a:lnTo>
                <a:lnTo>
                  <a:pt x="337135" y="145973"/>
                </a:lnTo>
                <a:lnTo>
                  <a:pt x="343266" y="198830"/>
                </a:lnTo>
                <a:lnTo>
                  <a:pt x="337135" y="251686"/>
                </a:lnTo>
                <a:lnTo>
                  <a:pt x="319833" y="299183"/>
                </a:lnTo>
                <a:lnTo>
                  <a:pt x="292995" y="339424"/>
                </a:lnTo>
                <a:lnTo>
                  <a:pt x="258259" y="370513"/>
                </a:lnTo>
                <a:lnTo>
                  <a:pt x="217259" y="390557"/>
                </a:lnTo>
                <a:lnTo>
                  <a:pt x="171633" y="397660"/>
                </a:lnTo>
                <a:lnTo>
                  <a:pt x="126006" y="390557"/>
                </a:lnTo>
                <a:lnTo>
                  <a:pt x="85006" y="370513"/>
                </a:lnTo>
                <a:lnTo>
                  <a:pt x="50270" y="339424"/>
                </a:lnTo>
                <a:lnTo>
                  <a:pt x="23432" y="299183"/>
                </a:lnTo>
                <a:lnTo>
                  <a:pt x="6130" y="251686"/>
                </a:lnTo>
                <a:lnTo>
                  <a:pt x="0" y="1988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9158" y="431241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1136" y="4471268"/>
            <a:ext cx="420370" cy="3175"/>
          </a:xfrm>
          <a:custGeom>
            <a:avLst/>
            <a:gdLst/>
            <a:ahLst/>
            <a:cxnLst/>
            <a:rect l="l" t="t" r="r" b="b"/>
            <a:pathLst>
              <a:path w="420369" h="3175">
                <a:moveTo>
                  <a:pt x="0" y="0"/>
                </a:moveTo>
                <a:lnTo>
                  <a:pt x="420325" y="26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4098" y="4408063"/>
            <a:ext cx="133350" cy="129539"/>
          </a:xfrm>
          <a:custGeom>
            <a:avLst/>
            <a:gdLst/>
            <a:ahLst/>
            <a:cxnLst/>
            <a:rect l="l" t="t" r="r" b="b"/>
            <a:pathLst>
              <a:path w="133350" h="129539">
                <a:moveTo>
                  <a:pt x="0" y="0"/>
                </a:moveTo>
                <a:lnTo>
                  <a:pt x="20024" y="64521"/>
                </a:lnTo>
                <a:lnTo>
                  <a:pt x="0" y="129042"/>
                </a:lnTo>
                <a:lnTo>
                  <a:pt x="133102" y="645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6900" y="4155411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开始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4007" y="4252686"/>
            <a:ext cx="420370" cy="445134"/>
          </a:xfrm>
          <a:custGeom>
            <a:avLst/>
            <a:gdLst/>
            <a:ahLst/>
            <a:cxnLst/>
            <a:rect l="l" t="t" r="r" b="b"/>
            <a:pathLst>
              <a:path w="420370" h="445135">
                <a:moveTo>
                  <a:pt x="0" y="222532"/>
                </a:moveTo>
                <a:lnTo>
                  <a:pt x="5550" y="171507"/>
                </a:lnTo>
                <a:lnTo>
                  <a:pt x="21361" y="124668"/>
                </a:lnTo>
                <a:lnTo>
                  <a:pt x="46170" y="83349"/>
                </a:lnTo>
                <a:lnTo>
                  <a:pt x="78716" y="48887"/>
                </a:lnTo>
                <a:lnTo>
                  <a:pt x="117738" y="22618"/>
                </a:lnTo>
                <a:lnTo>
                  <a:pt x="161974" y="5877"/>
                </a:lnTo>
                <a:lnTo>
                  <a:pt x="210162" y="0"/>
                </a:lnTo>
                <a:lnTo>
                  <a:pt x="258350" y="5877"/>
                </a:lnTo>
                <a:lnTo>
                  <a:pt x="302586" y="22618"/>
                </a:lnTo>
                <a:lnTo>
                  <a:pt x="341608" y="48887"/>
                </a:lnTo>
                <a:lnTo>
                  <a:pt x="374154" y="83349"/>
                </a:lnTo>
                <a:lnTo>
                  <a:pt x="398963" y="124668"/>
                </a:lnTo>
                <a:lnTo>
                  <a:pt x="414774" y="171507"/>
                </a:lnTo>
                <a:lnTo>
                  <a:pt x="420325" y="222532"/>
                </a:lnTo>
                <a:lnTo>
                  <a:pt x="414774" y="273556"/>
                </a:lnTo>
                <a:lnTo>
                  <a:pt x="398963" y="320395"/>
                </a:lnTo>
                <a:lnTo>
                  <a:pt x="374154" y="361714"/>
                </a:lnTo>
                <a:lnTo>
                  <a:pt x="341608" y="396176"/>
                </a:lnTo>
                <a:lnTo>
                  <a:pt x="302586" y="422445"/>
                </a:lnTo>
                <a:lnTo>
                  <a:pt x="258350" y="439186"/>
                </a:lnTo>
                <a:lnTo>
                  <a:pt x="210162" y="445064"/>
                </a:lnTo>
                <a:lnTo>
                  <a:pt x="161974" y="439186"/>
                </a:lnTo>
                <a:lnTo>
                  <a:pt x="117738" y="422445"/>
                </a:lnTo>
                <a:lnTo>
                  <a:pt x="78716" y="396176"/>
                </a:lnTo>
                <a:lnTo>
                  <a:pt x="46170" y="361714"/>
                </a:lnTo>
                <a:lnTo>
                  <a:pt x="21361" y="320395"/>
                </a:lnTo>
                <a:lnTo>
                  <a:pt x="5550" y="273556"/>
                </a:lnTo>
                <a:lnTo>
                  <a:pt x="0" y="2225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19034" y="4292189"/>
            <a:ext cx="347980" cy="366395"/>
          </a:xfrm>
          <a:custGeom>
            <a:avLst/>
            <a:gdLst/>
            <a:ahLst/>
            <a:cxnLst/>
            <a:rect l="l" t="t" r="r" b="b"/>
            <a:pathLst>
              <a:path w="347979" h="366395">
                <a:moveTo>
                  <a:pt x="0" y="183029"/>
                </a:moveTo>
                <a:lnTo>
                  <a:pt x="6214" y="134373"/>
                </a:lnTo>
                <a:lnTo>
                  <a:pt x="23751" y="90651"/>
                </a:lnTo>
                <a:lnTo>
                  <a:pt x="50954" y="53608"/>
                </a:lnTo>
                <a:lnTo>
                  <a:pt x="86163" y="24988"/>
                </a:lnTo>
                <a:lnTo>
                  <a:pt x="127720" y="6537"/>
                </a:lnTo>
                <a:lnTo>
                  <a:pt x="173968" y="0"/>
                </a:lnTo>
                <a:lnTo>
                  <a:pt x="220215" y="6537"/>
                </a:lnTo>
                <a:lnTo>
                  <a:pt x="261772" y="24988"/>
                </a:lnTo>
                <a:lnTo>
                  <a:pt x="296981" y="53608"/>
                </a:lnTo>
                <a:lnTo>
                  <a:pt x="324184" y="90651"/>
                </a:lnTo>
                <a:lnTo>
                  <a:pt x="341721" y="134373"/>
                </a:lnTo>
                <a:lnTo>
                  <a:pt x="347936" y="183029"/>
                </a:lnTo>
                <a:lnTo>
                  <a:pt x="341721" y="231685"/>
                </a:lnTo>
                <a:lnTo>
                  <a:pt x="324184" y="275407"/>
                </a:lnTo>
                <a:lnTo>
                  <a:pt x="296981" y="312450"/>
                </a:lnTo>
                <a:lnTo>
                  <a:pt x="261772" y="341070"/>
                </a:lnTo>
                <a:lnTo>
                  <a:pt x="220215" y="359521"/>
                </a:lnTo>
                <a:lnTo>
                  <a:pt x="173968" y="366059"/>
                </a:lnTo>
                <a:lnTo>
                  <a:pt x="127720" y="359521"/>
                </a:lnTo>
                <a:lnTo>
                  <a:pt x="86163" y="341070"/>
                </a:lnTo>
                <a:lnTo>
                  <a:pt x="50954" y="312450"/>
                </a:lnTo>
                <a:lnTo>
                  <a:pt x="23751" y="275407"/>
                </a:lnTo>
                <a:lnTo>
                  <a:pt x="6214" y="231685"/>
                </a:lnTo>
                <a:lnTo>
                  <a:pt x="0" y="1830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19529" y="433070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3855" y="4263221"/>
            <a:ext cx="418465" cy="445134"/>
          </a:xfrm>
          <a:custGeom>
            <a:avLst/>
            <a:gdLst/>
            <a:ahLst/>
            <a:cxnLst/>
            <a:rect l="l" t="t" r="r" b="b"/>
            <a:pathLst>
              <a:path w="418464" h="445135">
                <a:moveTo>
                  <a:pt x="0" y="222532"/>
                </a:moveTo>
                <a:lnTo>
                  <a:pt x="5519" y="171507"/>
                </a:lnTo>
                <a:lnTo>
                  <a:pt x="21242" y="124668"/>
                </a:lnTo>
                <a:lnTo>
                  <a:pt x="45913" y="83349"/>
                </a:lnTo>
                <a:lnTo>
                  <a:pt x="78279" y="48887"/>
                </a:lnTo>
                <a:lnTo>
                  <a:pt x="117084" y="22618"/>
                </a:lnTo>
                <a:lnTo>
                  <a:pt x="161074" y="5877"/>
                </a:lnTo>
                <a:lnTo>
                  <a:pt x="208995" y="0"/>
                </a:lnTo>
                <a:lnTo>
                  <a:pt x="256915" y="5877"/>
                </a:lnTo>
                <a:lnTo>
                  <a:pt x="300905" y="22618"/>
                </a:lnTo>
                <a:lnTo>
                  <a:pt x="339710" y="48887"/>
                </a:lnTo>
                <a:lnTo>
                  <a:pt x="372076" y="83349"/>
                </a:lnTo>
                <a:lnTo>
                  <a:pt x="396747" y="124668"/>
                </a:lnTo>
                <a:lnTo>
                  <a:pt x="412470" y="171507"/>
                </a:lnTo>
                <a:lnTo>
                  <a:pt x="417990" y="222532"/>
                </a:lnTo>
                <a:lnTo>
                  <a:pt x="412470" y="273556"/>
                </a:lnTo>
                <a:lnTo>
                  <a:pt x="396747" y="320395"/>
                </a:lnTo>
                <a:lnTo>
                  <a:pt x="372076" y="361714"/>
                </a:lnTo>
                <a:lnTo>
                  <a:pt x="339710" y="396176"/>
                </a:lnTo>
                <a:lnTo>
                  <a:pt x="300905" y="422445"/>
                </a:lnTo>
                <a:lnTo>
                  <a:pt x="256915" y="439186"/>
                </a:lnTo>
                <a:lnTo>
                  <a:pt x="208995" y="445064"/>
                </a:lnTo>
                <a:lnTo>
                  <a:pt x="161074" y="439186"/>
                </a:lnTo>
                <a:lnTo>
                  <a:pt x="117084" y="422445"/>
                </a:lnTo>
                <a:lnTo>
                  <a:pt x="78279" y="396176"/>
                </a:lnTo>
                <a:lnTo>
                  <a:pt x="45913" y="361714"/>
                </a:lnTo>
                <a:lnTo>
                  <a:pt x="21242" y="320395"/>
                </a:lnTo>
                <a:lnTo>
                  <a:pt x="5519" y="273556"/>
                </a:lnTo>
                <a:lnTo>
                  <a:pt x="0" y="2225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57039" y="434289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35137" y="4473902"/>
            <a:ext cx="514350" cy="3175"/>
          </a:xfrm>
          <a:custGeom>
            <a:avLst/>
            <a:gdLst/>
            <a:ahLst/>
            <a:cxnLst/>
            <a:rect l="l" t="t" r="r" b="b"/>
            <a:pathLst>
              <a:path w="514350" h="3175">
                <a:moveTo>
                  <a:pt x="0" y="0"/>
                </a:moveTo>
                <a:lnTo>
                  <a:pt x="513731" y="26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11505" y="4408064"/>
            <a:ext cx="133350" cy="132080"/>
          </a:xfrm>
          <a:custGeom>
            <a:avLst/>
            <a:gdLst/>
            <a:ahLst/>
            <a:cxnLst/>
            <a:rect l="l" t="t" r="r" b="b"/>
            <a:pathLst>
              <a:path w="133350" h="132079">
                <a:moveTo>
                  <a:pt x="0" y="0"/>
                </a:moveTo>
                <a:lnTo>
                  <a:pt x="19848" y="65838"/>
                </a:lnTo>
                <a:lnTo>
                  <a:pt x="0" y="131676"/>
                </a:lnTo>
                <a:lnTo>
                  <a:pt x="133103" y="658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87875" y="4097309"/>
            <a:ext cx="868680" cy="189230"/>
          </a:xfrm>
          <a:custGeom>
            <a:avLst/>
            <a:gdLst/>
            <a:ahLst/>
            <a:cxnLst/>
            <a:rect l="l" t="t" r="r" b="b"/>
            <a:pathLst>
              <a:path w="868679" h="189229">
                <a:moveTo>
                  <a:pt x="0" y="188979"/>
                </a:moveTo>
                <a:lnTo>
                  <a:pt x="50712" y="131030"/>
                </a:lnTo>
                <a:lnTo>
                  <a:pt x="83574" y="105316"/>
                </a:lnTo>
                <a:lnTo>
                  <a:pt x="120884" y="82000"/>
                </a:lnTo>
                <a:lnTo>
                  <a:pt x="162221" y="61248"/>
                </a:lnTo>
                <a:lnTo>
                  <a:pt x="207170" y="43229"/>
                </a:lnTo>
                <a:lnTo>
                  <a:pt x="255311" y="28111"/>
                </a:lnTo>
                <a:lnTo>
                  <a:pt x="306227" y="16061"/>
                </a:lnTo>
                <a:lnTo>
                  <a:pt x="359499" y="7247"/>
                </a:lnTo>
                <a:lnTo>
                  <a:pt x="414709" y="1838"/>
                </a:lnTo>
                <a:lnTo>
                  <a:pt x="471440" y="0"/>
                </a:lnTo>
                <a:lnTo>
                  <a:pt x="529205" y="1915"/>
                </a:lnTo>
                <a:lnTo>
                  <a:pt x="585652" y="7569"/>
                </a:lnTo>
                <a:lnTo>
                  <a:pt x="640281" y="16820"/>
                </a:lnTo>
                <a:lnTo>
                  <a:pt x="692591" y="29526"/>
                </a:lnTo>
                <a:lnTo>
                  <a:pt x="742083" y="45548"/>
                </a:lnTo>
                <a:lnTo>
                  <a:pt x="788257" y="64743"/>
                </a:lnTo>
                <a:lnTo>
                  <a:pt x="830612" y="86972"/>
                </a:lnTo>
                <a:lnTo>
                  <a:pt x="868648" y="1120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91162" y="4136812"/>
            <a:ext cx="137795" cy="145415"/>
          </a:xfrm>
          <a:custGeom>
            <a:avLst/>
            <a:gdLst/>
            <a:ahLst/>
            <a:cxnLst/>
            <a:rect l="l" t="t" r="r" b="b"/>
            <a:pathLst>
              <a:path w="137795" h="145414">
                <a:moveTo>
                  <a:pt x="70034" y="0"/>
                </a:moveTo>
                <a:lnTo>
                  <a:pt x="50516" y="64521"/>
                </a:lnTo>
                <a:lnTo>
                  <a:pt x="0" y="101390"/>
                </a:lnTo>
                <a:lnTo>
                  <a:pt x="137773" y="144843"/>
                </a:lnTo>
                <a:lnTo>
                  <a:pt x="70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3615" y="4623782"/>
            <a:ext cx="1821814" cy="290195"/>
          </a:xfrm>
          <a:custGeom>
            <a:avLst/>
            <a:gdLst/>
            <a:ahLst/>
            <a:cxnLst/>
            <a:rect l="l" t="t" r="r" b="b"/>
            <a:pathLst>
              <a:path w="1821814" h="290195">
                <a:moveTo>
                  <a:pt x="1821365" y="0"/>
                </a:moveTo>
                <a:lnTo>
                  <a:pt x="1800237" y="43757"/>
                </a:lnTo>
                <a:lnTo>
                  <a:pt x="1762105" y="85214"/>
                </a:lnTo>
                <a:lnTo>
                  <a:pt x="1708262" y="123978"/>
                </a:lnTo>
                <a:lnTo>
                  <a:pt x="1640003" y="159654"/>
                </a:lnTo>
                <a:lnTo>
                  <a:pt x="1600872" y="176212"/>
                </a:lnTo>
                <a:lnTo>
                  <a:pt x="1558622" y="191850"/>
                </a:lnTo>
                <a:lnTo>
                  <a:pt x="1513417" y="206520"/>
                </a:lnTo>
                <a:lnTo>
                  <a:pt x="1465416" y="220173"/>
                </a:lnTo>
                <a:lnTo>
                  <a:pt x="1414782" y="232759"/>
                </a:lnTo>
                <a:lnTo>
                  <a:pt x="1361678" y="244229"/>
                </a:lnTo>
                <a:lnTo>
                  <a:pt x="1306264" y="254533"/>
                </a:lnTo>
                <a:lnTo>
                  <a:pt x="1248703" y="263624"/>
                </a:lnTo>
                <a:lnTo>
                  <a:pt x="1189156" y="271451"/>
                </a:lnTo>
                <a:lnTo>
                  <a:pt x="1127786" y="277966"/>
                </a:lnTo>
                <a:lnTo>
                  <a:pt x="1064754" y="283119"/>
                </a:lnTo>
                <a:lnTo>
                  <a:pt x="1000222" y="286861"/>
                </a:lnTo>
                <a:lnTo>
                  <a:pt x="934352" y="289144"/>
                </a:lnTo>
                <a:lnTo>
                  <a:pt x="867305" y="289917"/>
                </a:lnTo>
                <a:lnTo>
                  <a:pt x="805725" y="289260"/>
                </a:lnTo>
                <a:lnTo>
                  <a:pt x="744916" y="287313"/>
                </a:lnTo>
                <a:lnTo>
                  <a:pt x="685028" y="284106"/>
                </a:lnTo>
                <a:lnTo>
                  <a:pt x="626214" y="279672"/>
                </a:lnTo>
                <a:lnTo>
                  <a:pt x="568624" y="274043"/>
                </a:lnTo>
                <a:lnTo>
                  <a:pt x="512408" y="267250"/>
                </a:lnTo>
                <a:lnTo>
                  <a:pt x="457718" y="259326"/>
                </a:lnTo>
                <a:lnTo>
                  <a:pt x="404705" y="250302"/>
                </a:lnTo>
                <a:lnTo>
                  <a:pt x="353519" y="240210"/>
                </a:lnTo>
                <a:lnTo>
                  <a:pt x="304312" y="229082"/>
                </a:lnTo>
                <a:lnTo>
                  <a:pt x="257235" y="216950"/>
                </a:lnTo>
                <a:lnTo>
                  <a:pt x="212438" y="203847"/>
                </a:lnTo>
                <a:lnTo>
                  <a:pt x="170073" y="189803"/>
                </a:lnTo>
                <a:lnTo>
                  <a:pt x="130289" y="174852"/>
                </a:lnTo>
                <a:lnTo>
                  <a:pt x="93240" y="159024"/>
                </a:lnTo>
                <a:lnTo>
                  <a:pt x="27944" y="124867"/>
                </a:lnTo>
                <a:lnTo>
                  <a:pt x="0" y="106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20567" y="4666148"/>
            <a:ext cx="140335" cy="139700"/>
          </a:xfrm>
          <a:custGeom>
            <a:avLst/>
            <a:gdLst/>
            <a:ahLst/>
            <a:cxnLst/>
            <a:rect l="l" t="t" r="r" b="b"/>
            <a:pathLst>
              <a:path w="140335" h="139700">
                <a:moveTo>
                  <a:pt x="0" y="0"/>
                </a:moveTo>
                <a:lnTo>
                  <a:pt x="74105" y="139575"/>
                </a:lnTo>
                <a:lnTo>
                  <a:pt x="92632" y="72421"/>
                </a:lnTo>
                <a:lnTo>
                  <a:pt x="140107" y="316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58619" y="4263221"/>
            <a:ext cx="418465" cy="445134"/>
          </a:xfrm>
          <a:custGeom>
            <a:avLst/>
            <a:gdLst/>
            <a:ahLst/>
            <a:cxnLst/>
            <a:rect l="l" t="t" r="r" b="b"/>
            <a:pathLst>
              <a:path w="418464" h="445135">
                <a:moveTo>
                  <a:pt x="208995" y="0"/>
                </a:moveTo>
                <a:lnTo>
                  <a:pt x="161074" y="5877"/>
                </a:lnTo>
                <a:lnTo>
                  <a:pt x="117084" y="22618"/>
                </a:lnTo>
                <a:lnTo>
                  <a:pt x="78279" y="48887"/>
                </a:lnTo>
                <a:lnTo>
                  <a:pt x="45913" y="83349"/>
                </a:lnTo>
                <a:lnTo>
                  <a:pt x="21242" y="124667"/>
                </a:lnTo>
                <a:lnTo>
                  <a:pt x="5519" y="171507"/>
                </a:lnTo>
                <a:lnTo>
                  <a:pt x="0" y="222531"/>
                </a:lnTo>
                <a:lnTo>
                  <a:pt x="5519" y="273556"/>
                </a:lnTo>
                <a:lnTo>
                  <a:pt x="21242" y="320395"/>
                </a:lnTo>
                <a:lnTo>
                  <a:pt x="45913" y="361714"/>
                </a:lnTo>
                <a:lnTo>
                  <a:pt x="78279" y="396175"/>
                </a:lnTo>
                <a:lnTo>
                  <a:pt x="117084" y="422445"/>
                </a:lnTo>
                <a:lnTo>
                  <a:pt x="161074" y="439186"/>
                </a:lnTo>
                <a:lnTo>
                  <a:pt x="208995" y="445063"/>
                </a:lnTo>
                <a:lnTo>
                  <a:pt x="256915" y="439186"/>
                </a:lnTo>
                <a:lnTo>
                  <a:pt x="300905" y="422445"/>
                </a:lnTo>
                <a:lnTo>
                  <a:pt x="339710" y="396175"/>
                </a:lnTo>
                <a:lnTo>
                  <a:pt x="372076" y="361714"/>
                </a:lnTo>
                <a:lnTo>
                  <a:pt x="396747" y="320395"/>
                </a:lnTo>
                <a:lnTo>
                  <a:pt x="412470" y="273556"/>
                </a:lnTo>
                <a:lnTo>
                  <a:pt x="417990" y="222531"/>
                </a:lnTo>
                <a:lnTo>
                  <a:pt x="412470" y="171507"/>
                </a:lnTo>
                <a:lnTo>
                  <a:pt x="396747" y="124667"/>
                </a:lnTo>
                <a:lnTo>
                  <a:pt x="372076" y="83349"/>
                </a:lnTo>
                <a:lnTo>
                  <a:pt x="339710" y="48887"/>
                </a:lnTo>
                <a:lnTo>
                  <a:pt x="300905" y="22618"/>
                </a:lnTo>
                <a:lnTo>
                  <a:pt x="256915" y="5877"/>
                </a:lnTo>
                <a:lnTo>
                  <a:pt x="208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58619" y="4263221"/>
            <a:ext cx="418465" cy="445134"/>
          </a:xfrm>
          <a:custGeom>
            <a:avLst/>
            <a:gdLst/>
            <a:ahLst/>
            <a:cxnLst/>
            <a:rect l="l" t="t" r="r" b="b"/>
            <a:pathLst>
              <a:path w="418464" h="445135">
                <a:moveTo>
                  <a:pt x="0" y="222532"/>
                </a:moveTo>
                <a:lnTo>
                  <a:pt x="5519" y="171507"/>
                </a:lnTo>
                <a:lnTo>
                  <a:pt x="21242" y="124668"/>
                </a:lnTo>
                <a:lnTo>
                  <a:pt x="45913" y="83349"/>
                </a:lnTo>
                <a:lnTo>
                  <a:pt x="78279" y="48887"/>
                </a:lnTo>
                <a:lnTo>
                  <a:pt x="117084" y="22618"/>
                </a:lnTo>
                <a:lnTo>
                  <a:pt x="161074" y="5877"/>
                </a:lnTo>
                <a:lnTo>
                  <a:pt x="208995" y="0"/>
                </a:lnTo>
                <a:lnTo>
                  <a:pt x="256915" y="5877"/>
                </a:lnTo>
                <a:lnTo>
                  <a:pt x="300905" y="22618"/>
                </a:lnTo>
                <a:lnTo>
                  <a:pt x="339710" y="48887"/>
                </a:lnTo>
                <a:lnTo>
                  <a:pt x="372076" y="83349"/>
                </a:lnTo>
                <a:lnTo>
                  <a:pt x="396747" y="124668"/>
                </a:lnTo>
                <a:lnTo>
                  <a:pt x="412470" y="171507"/>
                </a:lnTo>
                <a:lnTo>
                  <a:pt x="417990" y="222532"/>
                </a:lnTo>
                <a:lnTo>
                  <a:pt x="412470" y="273556"/>
                </a:lnTo>
                <a:lnTo>
                  <a:pt x="396747" y="320395"/>
                </a:lnTo>
                <a:lnTo>
                  <a:pt x="372076" y="361714"/>
                </a:lnTo>
                <a:lnTo>
                  <a:pt x="339710" y="396176"/>
                </a:lnTo>
                <a:lnTo>
                  <a:pt x="300905" y="422445"/>
                </a:lnTo>
                <a:lnTo>
                  <a:pt x="256915" y="439186"/>
                </a:lnTo>
                <a:lnTo>
                  <a:pt x="208995" y="445064"/>
                </a:lnTo>
                <a:lnTo>
                  <a:pt x="161074" y="439186"/>
                </a:lnTo>
                <a:lnTo>
                  <a:pt x="117084" y="422445"/>
                </a:lnTo>
                <a:lnTo>
                  <a:pt x="78279" y="396176"/>
                </a:lnTo>
                <a:lnTo>
                  <a:pt x="45913" y="361714"/>
                </a:lnTo>
                <a:lnTo>
                  <a:pt x="21242" y="320395"/>
                </a:lnTo>
                <a:lnTo>
                  <a:pt x="5519" y="273556"/>
                </a:lnTo>
                <a:lnTo>
                  <a:pt x="0" y="2225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89470" y="434289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48850" y="4473902"/>
            <a:ext cx="528320" cy="3175"/>
          </a:xfrm>
          <a:custGeom>
            <a:avLst/>
            <a:gdLst/>
            <a:ahLst/>
            <a:cxnLst/>
            <a:rect l="l" t="t" r="r" b="b"/>
            <a:pathLst>
              <a:path w="528320" h="3175">
                <a:moveTo>
                  <a:pt x="0" y="0"/>
                </a:moveTo>
                <a:lnTo>
                  <a:pt x="527742" y="26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39230" y="4408064"/>
            <a:ext cx="130810" cy="132080"/>
          </a:xfrm>
          <a:custGeom>
            <a:avLst/>
            <a:gdLst/>
            <a:ahLst/>
            <a:cxnLst/>
            <a:rect l="l" t="t" r="r" b="b"/>
            <a:pathLst>
              <a:path w="130810" h="132079">
                <a:moveTo>
                  <a:pt x="0" y="0"/>
                </a:moveTo>
                <a:lnTo>
                  <a:pt x="19499" y="65838"/>
                </a:lnTo>
                <a:lnTo>
                  <a:pt x="0" y="131676"/>
                </a:lnTo>
                <a:lnTo>
                  <a:pt x="130768" y="658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46533" y="3841859"/>
            <a:ext cx="394970" cy="432434"/>
          </a:xfrm>
          <a:custGeom>
            <a:avLst/>
            <a:gdLst/>
            <a:ahLst/>
            <a:cxnLst/>
            <a:rect l="l" t="t" r="r" b="b"/>
            <a:pathLst>
              <a:path w="394969" h="432435">
                <a:moveTo>
                  <a:pt x="62411" y="431884"/>
                </a:moveTo>
                <a:lnTo>
                  <a:pt x="35860" y="393212"/>
                </a:lnTo>
                <a:lnTo>
                  <a:pt x="16273" y="348972"/>
                </a:lnTo>
                <a:lnTo>
                  <a:pt x="4152" y="300639"/>
                </a:lnTo>
                <a:lnTo>
                  <a:pt x="0" y="249684"/>
                </a:lnTo>
                <a:lnTo>
                  <a:pt x="4008" y="199362"/>
                </a:lnTo>
                <a:lnTo>
                  <a:pt x="15505" y="152492"/>
                </a:lnTo>
                <a:lnTo>
                  <a:pt x="33697" y="110080"/>
                </a:lnTo>
                <a:lnTo>
                  <a:pt x="57791" y="73128"/>
                </a:lnTo>
                <a:lnTo>
                  <a:pt x="86993" y="42640"/>
                </a:lnTo>
                <a:lnTo>
                  <a:pt x="120511" y="19620"/>
                </a:lnTo>
                <a:lnTo>
                  <a:pt x="157551" y="5072"/>
                </a:lnTo>
                <a:lnTo>
                  <a:pt x="197319" y="0"/>
                </a:lnTo>
                <a:lnTo>
                  <a:pt x="237085" y="5072"/>
                </a:lnTo>
                <a:lnTo>
                  <a:pt x="274123" y="19620"/>
                </a:lnTo>
                <a:lnTo>
                  <a:pt x="307641" y="42640"/>
                </a:lnTo>
                <a:lnTo>
                  <a:pt x="336844" y="73128"/>
                </a:lnTo>
                <a:lnTo>
                  <a:pt x="360939" y="110080"/>
                </a:lnTo>
                <a:lnTo>
                  <a:pt x="379132" y="152492"/>
                </a:lnTo>
                <a:lnTo>
                  <a:pt x="390630" y="199362"/>
                </a:lnTo>
                <a:lnTo>
                  <a:pt x="394639" y="249684"/>
                </a:lnTo>
                <a:lnTo>
                  <a:pt x="392767" y="283979"/>
                </a:lnTo>
                <a:lnTo>
                  <a:pt x="387223" y="317471"/>
                </a:lnTo>
                <a:lnTo>
                  <a:pt x="378113" y="349694"/>
                </a:lnTo>
                <a:lnTo>
                  <a:pt x="365543" y="3801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55874" y="4194750"/>
            <a:ext cx="140335" cy="137160"/>
          </a:xfrm>
          <a:custGeom>
            <a:avLst/>
            <a:gdLst/>
            <a:ahLst/>
            <a:cxnLst/>
            <a:rect l="l" t="t" r="r" b="b"/>
            <a:pathLst>
              <a:path w="140335" h="137160">
                <a:moveTo>
                  <a:pt x="61368" y="0"/>
                </a:moveTo>
                <a:lnTo>
                  <a:pt x="46316" y="67155"/>
                </a:lnTo>
                <a:lnTo>
                  <a:pt x="0" y="110608"/>
                </a:lnTo>
                <a:lnTo>
                  <a:pt x="140107" y="136942"/>
                </a:lnTo>
                <a:lnTo>
                  <a:pt x="61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79356" y="4473902"/>
            <a:ext cx="621665" cy="3175"/>
          </a:xfrm>
          <a:custGeom>
            <a:avLst/>
            <a:gdLst/>
            <a:ahLst/>
            <a:cxnLst/>
            <a:rect l="l" t="t" r="r" b="b"/>
            <a:pathLst>
              <a:path w="621664" h="3175">
                <a:moveTo>
                  <a:pt x="621147" y="0"/>
                </a:moveTo>
                <a:lnTo>
                  <a:pt x="0" y="26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1279" y="4408064"/>
            <a:ext cx="133350" cy="132080"/>
          </a:xfrm>
          <a:custGeom>
            <a:avLst/>
            <a:gdLst/>
            <a:ahLst/>
            <a:cxnLst/>
            <a:rect l="l" t="t" r="r" b="b"/>
            <a:pathLst>
              <a:path w="133350" h="132079">
                <a:moveTo>
                  <a:pt x="133103" y="0"/>
                </a:moveTo>
                <a:lnTo>
                  <a:pt x="0" y="65838"/>
                </a:lnTo>
                <a:lnTo>
                  <a:pt x="133103" y="131676"/>
                </a:lnTo>
                <a:lnTo>
                  <a:pt x="113254" y="65838"/>
                </a:lnTo>
                <a:lnTo>
                  <a:pt x="133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76686" y="4697175"/>
            <a:ext cx="3070860" cy="501015"/>
          </a:xfrm>
          <a:custGeom>
            <a:avLst/>
            <a:gdLst/>
            <a:ahLst/>
            <a:cxnLst/>
            <a:rect l="l" t="t" r="r" b="b"/>
            <a:pathLst>
              <a:path w="3070860" h="501014">
                <a:moveTo>
                  <a:pt x="3070782" y="0"/>
                </a:moveTo>
                <a:lnTo>
                  <a:pt x="3043256" y="48822"/>
                </a:lnTo>
                <a:lnTo>
                  <a:pt x="3005834" y="95969"/>
                </a:lnTo>
                <a:lnTo>
                  <a:pt x="2958981" y="141291"/>
                </a:lnTo>
                <a:lnTo>
                  <a:pt x="2903164" y="184639"/>
                </a:lnTo>
                <a:lnTo>
                  <a:pt x="2838851" y="225863"/>
                </a:lnTo>
                <a:lnTo>
                  <a:pt x="2803654" y="245632"/>
                </a:lnTo>
                <a:lnTo>
                  <a:pt x="2766507" y="264813"/>
                </a:lnTo>
                <a:lnTo>
                  <a:pt x="2727470" y="283389"/>
                </a:lnTo>
                <a:lnTo>
                  <a:pt x="2686600" y="301340"/>
                </a:lnTo>
                <a:lnTo>
                  <a:pt x="2643956" y="318649"/>
                </a:lnTo>
                <a:lnTo>
                  <a:pt x="2599596" y="335295"/>
                </a:lnTo>
                <a:lnTo>
                  <a:pt x="2553578" y="351260"/>
                </a:lnTo>
                <a:lnTo>
                  <a:pt x="2505961" y="366527"/>
                </a:lnTo>
                <a:lnTo>
                  <a:pt x="2456803" y="381075"/>
                </a:lnTo>
                <a:lnTo>
                  <a:pt x="2406162" y="394887"/>
                </a:lnTo>
                <a:lnTo>
                  <a:pt x="2354097" y="407943"/>
                </a:lnTo>
                <a:lnTo>
                  <a:pt x="2300667" y="420225"/>
                </a:lnTo>
                <a:lnTo>
                  <a:pt x="2245928" y="431714"/>
                </a:lnTo>
                <a:lnTo>
                  <a:pt x="2189941" y="442392"/>
                </a:lnTo>
                <a:lnTo>
                  <a:pt x="2132762" y="452240"/>
                </a:lnTo>
                <a:lnTo>
                  <a:pt x="2074451" y="461239"/>
                </a:lnTo>
                <a:lnTo>
                  <a:pt x="2015065" y="469370"/>
                </a:lnTo>
                <a:lnTo>
                  <a:pt x="1954664" y="476615"/>
                </a:lnTo>
                <a:lnTo>
                  <a:pt x="1893305" y="482955"/>
                </a:lnTo>
                <a:lnTo>
                  <a:pt x="1831047" y="488371"/>
                </a:lnTo>
                <a:lnTo>
                  <a:pt x="1767947" y="492845"/>
                </a:lnTo>
                <a:lnTo>
                  <a:pt x="1704065" y="496357"/>
                </a:lnTo>
                <a:lnTo>
                  <a:pt x="1639459" y="498890"/>
                </a:lnTo>
                <a:lnTo>
                  <a:pt x="1574187" y="500425"/>
                </a:lnTo>
                <a:lnTo>
                  <a:pt x="1508307" y="500942"/>
                </a:lnTo>
                <a:lnTo>
                  <a:pt x="1444099" y="500451"/>
                </a:lnTo>
                <a:lnTo>
                  <a:pt x="1380409" y="498988"/>
                </a:lnTo>
                <a:lnTo>
                  <a:pt x="1317295" y="496571"/>
                </a:lnTo>
                <a:lnTo>
                  <a:pt x="1254816" y="493215"/>
                </a:lnTo>
                <a:lnTo>
                  <a:pt x="1193029" y="488935"/>
                </a:lnTo>
                <a:lnTo>
                  <a:pt x="1131993" y="483750"/>
                </a:lnTo>
                <a:lnTo>
                  <a:pt x="1071768" y="477674"/>
                </a:lnTo>
                <a:lnTo>
                  <a:pt x="1012410" y="470723"/>
                </a:lnTo>
                <a:lnTo>
                  <a:pt x="953978" y="462915"/>
                </a:lnTo>
                <a:lnTo>
                  <a:pt x="896531" y="454264"/>
                </a:lnTo>
                <a:lnTo>
                  <a:pt x="840127" y="444788"/>
                </a:lnTo>
                <a:lnTo>
                  <a:pt x="784825" y="434502"/>
                </a:lnTo>
                <a:lnTo>
                  <a:pt x="730683" y="423423"/>
                </a:lnTo>
                <a:lnTo>
                  <a:pt x="677759" y="411566"/>
                </a:lnTo>
                <a:lnTo>
                  <a:pt x="626111" y="398949"/>
                </a:lnTo>
                <a:lnTo>
                  <a:pt x="575799" y="385586"/>
                </a:lnTo>
                <a:lnTo>
                  <a:pt x="526880" y="371495"/>
                </a:lnTo>
                <a:lnTo>
                  <a:pt x="479412" y="356692"/>
                </a:lnTo>
                <a:lnTo>
                  <a:pt x="433455" y="341191"/>
                </a:lnTo>
                <a:lnTo>
                  <a:pt x="389067" y="325011"/>
                </a:lnTo>
                <a:lnTo>
                  <a:pt x="346305" y="308167"/>
                </a:lnTo>
                <a:lnTo>
                  <a:pt x="305228" y="290674"/>
                </a:lnTo>
                <a:lnTo>
                  <a:pt x="265896" y="272551"/>
                </a:lnTo>
                <a:lnTo>
                  <a:pt x="228365" y="253811"/>
                </a:lnTo>
                <a:lnTo>
                  <a:pt x="192695" y="234472"/>
                </a:lnTo>
                <a:lnTo>
                  <a:pt x="158943" y="214550"/>
                </a:lnTo>
                <a:lnTo>
                  <a:pt x="97431" y="173021"/>
                </a:lnTo>
                <a:lnTo>
                  <a:pt x="44294" y="129353"/>
                </a:lnTo>
                <a:lnTo>
                  <a:pt x="21012" y="106758"/>
                </a:lnTo>
                <a:lnTo>
                  <a:pt x="0" y="83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23051" y="4697750"/>
            <a:ext cx="130810" cy="155575"/>
          </a:xfrm>
          <a:custGeom>
            <a:avLst/>
            <a:gdLst/>
            <a:ahLst/>
            <a:cxnLst/>
            <a:rect l="l" t="t" r="r" b="b"/>
            <a:pathLst>
              <a:path w="130810" h="155575">
                <a:moveTo>
                  <a:pt x="0" y="0"/>
                </a:moveTo>
                <a:lnTo>
                  <a:pt x="44767" y="155376"/>
                </a:lnTo>
                <a:lnTo>
                  <a:pt x="73041" y="97440"/>
                </a:lnTo>
                <a:lnTo>
                  <a:pt x="130768" y="697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53205" y="41722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79785" y="3812890"/>
            <a:ext cx="394970" cy="450850"/>
          </a:xfrm>
          <a:custGeom>
            <a:avLst/>
            <a:gdLst/>
            <a:ahLst/>
            <a:cxnLst/>
            <a:rect l="l" t="t" r="r" b="b"/>
            <a:pathLst>
              <a:path w="394969" h="450850">
                <a:moveTo>
                  <a:pt x="81814" y="450319"/>
                </a:moveTo>
                <a:lnTo>
                  <a:pt x="53573" y="419067"/>
                </a:lnTo>
                <a:lnTo>
                  <a:pt x="30817" y="382155"/>
                </a:lnTo>
                <a:lnTo>
                  <a:pt x="13999" y="340706"/>
                </a:lnTo>
                <a:lnTo>
                  <a:pt x="3575" y="295845"/>
                </a:lnTo>
                <a:lnTo>
                  <a:pt x="0" y="248693"/>
                </a:lnTo>
                <a:lnTo>
                  <a:pt x="4008" y="198570"/>
                </a:lnTo>
                <a:lnTo>
                  <a:pt x="15505" y="151887"/>
                </a:lnTo>
                <a:lnTo>
                  <a:pt x="33697" y="109643"/>
                </a:lnTo>
                <a:lnTo>
                  <a:pt x="57791" y="72837"/>
                </a:lnTo>
                <a:lnTo>
                  <a:pt x="86993" y="42470"/>
                </a:lnTo>
                <a:lnTo>
                  <a:pt x="120511" y="19542"/>
                </a:lnTo>
                <a:lnTo>
                  <a:pt x="157551" y="5052"/>
                </a:lnTo>
                <a:lnTo>
                  <a:pt x="197319" y="0"/>
                </a:lnTo>
                <a:lnTo>
                  <a:pt x="237085" y="5052"/>
                </a:lnTo>
                <a:lnTo>
                  <a:pt x="274123" y="19542"/>
                </a:lnTo>
                <a:lnTo>
                  <a:pt x="307641" y="42470"/>
                </a:lnTo>
                <a:lnTo>
                  <a:pt x="336844" y="72837"/>
                </a:lnTo>
                <a:lnTo>
                  <a:pt x="360939" y="109643"/>
                </a:lnTo>
                <a:lnTo>
                  <a:pt x="379132" y="151887"/>
                </a:lnTo>
                <a:lnTo>
                  <a:pt x="390630" y="198570"/>
                </a:lnTo>
                <a:lnTo>
                  <a:pt x="394639" y="248693"/>
                </a:lnTo>
                <a:lnTo>
                  <a:pt x="389437" y="305421"/>
                </a:lnTo>
                <a:lnTo>
                  <a:pt x="374354" y="358507"/>
                </a:lnTo>
                <a:lnTo>
                  <a:pt x="350172" y="405950"/>
                </a:lnTo>
                <a:lnTo>
                  <a:pt x="317675" y="4457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2476" y="4184215"/>
            <a:ext cx="142875" cy="123825"/>
          </a:xfrm>
          <a:custGeom>
            <a:avLst/>
            <a:gdLst/>
            <a:ahLst/>
            <a:cxnLst/>
            <a:rect l="l" t="t" r="r" b="b"/>
            <a:pathLst>
              <a:path w="142875" h="123825">
                <a:moveTo>
                  <a:pt x="46323" y="0"/>
                </a:moveTo>
                <a:lnTo>
                  <a:pt x="41691" y="71305"/>
                </a:lnTo>
                <a:lnTo>
                  <a:pt x="0" y="119739"/>
                </a:lnTo>
                <a:lnTo>
                  <a:pt x="142444" y="123775"/>
                </a:lnTo>
                <a:lnTo>
                  <a:pt x="46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65982" y="352907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7292" y="35138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86158" y="375157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22961" y="415696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16515" y="41843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7577" y="4574540"/>
            <a:ext cx="17843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8940" y="2625712"/>
            <a:ext cx="31356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22" b="1">
                <a:latin typeface="宋体"/>
                <a:cs typeface="宋体"/>
              </a:rPr>
              <a:t>D</a:t>
            </a:r>
            <a:r>
              <a:rPr dirty="0" baseline="1010" sz="4125" spc="22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的状态转换矩阵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34037" y="3271837"/>
          <a:ext cx="2951480" cy="230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14400"/>
                <a:gridCol w="1031875"/>
              </a:tblGrid>
              <a:tr h="46355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350" spc="50" b="1">
                          <a:latin typeface="黑体"/>
                          <a:cs typeface="黑体"/>
                        </a:rPr>
                        <a:t>状态</a:t>
                      </a:r>
                      <a:endParaRPr sz="2350">
                        <a:latin typeface="黑体"/>
                        <a:cs typeface="黑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350" spc="50" b="1">
                          <a:latin typeface="黑体"/>
                          <a:cs typeface="黑体"/>
                        </a:rPr>
                        <a:t>输入符号</a:t>
                      </a:r>
                      <a:endParaRPr sz="2350">
                        <a:latin typeface="黑体"/>
                        <a:cs typeface="黑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0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55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5285">
                        <a:lnSpc>
                          <a:spcPts val="255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8780">
                        <a:lnSpc>
                          <a:spcPts val="25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5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5285">
                        <a:lnSpc>
                          <a:spcPts val="25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398780">
                        <a:lnSpc>
                          <a:spcPts val="247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47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5285">
                        <a:lnSpc>
                          <a:spcPts val="247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8780">
                        <a:lnSpc>
                          <a:spcPts val="274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74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5285">
                        <a:lnSpc>
                          <a:spcPts val="274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398780">
                        <a:lnSpc>
                          <a:spcPts val="264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64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5285">
                        <a:lnSpc>
                          <a:spcPts val="264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7369809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0">
                <a:solidFill>
                  <a:srgbClr val="FF3300"/>
                </a:solidFill>
              </a:rPr>
              <a:t>2.3</a:t>
            </a:r>
            <a:r>
              <a:rPr dirty="0" sz="3500" spc="-10">
                <a:solidFill>
                  <a:srgbClr val="FF3300"/>
                </a:solidFill>
              </a:rPr>
              <a:t> </a:t>
            </a: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正规文法与有限自动机的等价性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40" y="1270388"/>
            <a:ext cx="8794750" cy="55352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06400" marR="253365" indent="-342900">
              <a:lnSpc>
                <a:spcPct val="101899"/>
              </a:lnSpc>
              <a:spcBef>
                <a:spcPts val="5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如果对于某个正规文法</a:t>
            </a:r>
            <a:r>
              <a:rPr dirty="0" baseline="1182" sz="3525" spc="37" b="1">
                <a:latin typeface="宋体"/>
                <a:cs typeface="宋体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和某个有限自动机</a:t>
            </a:r>
            <a:r>
              <a:rPr dirty="0" baseline="1182" sz="3525" spc="52" b="1">
                <a:latin typeface="宋体"/>
                <a:cs typeface="宋体"/>
              </a:rPr>
              <a:t>M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L(G)=L(M)</a:t>
            </a:r>
            <a:r>
              <a:rPr dirty="0" baseline="1182" sz="3525" spc="37" b="1">
                <a:latin typeface="黑体"/>
                <a:cs typeface="黑体"/>
              </a:rPr>
              <a:t>，  </a:t>
            </a:r>
            <a:r>
              <a:rPr dirty="0" sz="2350" spc="50" b="1">
                <a:latin typeface="黑体"/>
                <a:cs typeface="黑体"/>
              </a:rPr>
              <a:t>则称</a:t>
            </a:r>
            <a:r>
              <a:rPr dirty="0" sz="2350" spc="25" b="1">
                <a:latin typeface="宋体"/>
                <a:cs typeface="宋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是等价的。</a:t>
            </a:r>
            <a:endParaRPr sz="2350">
              <a:latin typeface="黑体"/>
              <a:cs typeface="黑体"/>
            </a:endParaRPr>
          </a:p>
          <a:p>
            <a:pPr marL="406400" marR="417195" indent="-342900">
              <a:lnSpc>
                <a:spcPct val="100699"/>
              </a:lnSpc>
              <a:spcBef>
                <a:spcPts val="54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定理：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对每一个右线性文法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或左线性文法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baseline="1182" sz="3525" spc="67" b="1">
                <a:solidFill>
                  <a:srgbClr val="0000FF"/>
                </a:solidFill>
                <a:latin typeface="黑体"/>
                <a:cs typeface="黑体"/>
              </a:rPr>
              <a:t>，都存在一个等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价的有限自动机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FF"/>
              </a:buClr>
              <a:buFont typeface="Arial"/>
              <a:buChar char="■"/>
            </a:pPr>
            <a:endParaRPr sz="25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350" spc="50" b="1">
                <a:latin typeface="黑体"/>
                <a:cs typeface="黑体"/>
              </a:rPr>
              <a:t>证明：首先考虑右线性正规文法</a:t>
            </a:r>
            <a:endParaRPr sz="2350">
              <a:latin typeface="黑体"/>
              <a:cs typeface="黑体"/>
            </a:endParaRPr>
          </a:p>
          <a:p>
            <a:pPr marL="577850" marR="2766695">
              <a:lnSpc>
                <a:spcPts val="2900"/>
              </a:lnSpc>
              <a:spcBef>
                <a:spcPts val="25"/>
              </a:spcBef>
            </a:pPr>
            <a:r>
              <a:rPr dirty="0" sz="1950" spc="50" b="1">
                <a:latin typeface="黑体"/>
                <a:cs typeface="黑体"/>
              </a:rPr>
              <a:t>设给定的一个右线性文法</a:t>
            </a:r>
            <a:r>
              <a:rPr dirty="0" sz="1950" spc="25" b="1">
                <a:latin typeface="宋体"/>
                <a:cs typeface="宋体"/>
              </a:rPr>
              <a:t>G</a:t>
            </a:r>
            <a:r>
              <a:rPr dirty="0" sz="1950" spc="50" b="1">
                <a:latin typeface="黑体"/>
                <a:cs typeface="黑体"/>
              </a:rPr>
              <a:t>为</a:t>
            </a:r>
            <a:r>
              <a:rPr dirty="0" sz="1950" spc="35" b="1">
                <a:latin typeface="黑体"/>
                <a:cs typeface="黑体"/>
              </a:rPr>
              <a:t>：G=(V</a:t>
            </a:r>
            <a:r>
              <a:rPr dirty="0" baseline="-17777" sz="1875" spc="52" b="1">
                <a:latin typeface="黑体"/>
                <a:cs typeface="黑体"/>
              </a:rPr>
              <a:t>T</a:t>
            </a:r>
            <a:r>
              <a:rPr dirty="0" sz="1950" spc="35" b="1">
                <a:latin typeface="黑体"/>
                <a:cs typeface="黑体"/>
              </a:rPr>
              <a:t>，V</a:t>
            </a:r>
            <a:r>
              <a:rPr dirty="0" baseline="-17777" sz="1875" spc="52" b="1">
                <a:latin typeface="黑体"/>
                <a:cs typeface="黑体"/>
              </a:rPr>
              <a:t>N</a:t>
            </a:r>
            <a:r>
              <a:rPr dirty="0" sz="1950" spc="35" b="1">
                <a:latin typeface="黑体"/>
                <a:cs typeface="黑体"/>
              </a:rPr>
              <a:t>，S，</a:t>
            </a:r>
            <a:r>
              <a:rPr dirty="0" sz="1950" spc="35" b="1" i="1">
                <a:latin typeface="Symbol"/>
                <a:cs typeface="Symbol"/>
              </a:rPr>
              <a:t></a:t>
            </a:r>
            <a:r>
              <a:rPr dirty="0" sz="1950" spc="35" b="1">
                <a:latin typeface="黑体"/>
                <a:cs typeface="黑体"/>
              </a:rPr>
              <a:t>)  </a:t>
            </a:r>
            <a:r>
              <a:rPr dirty="0" sz="1950" spc="50" b="1">
                <a:latin typeface="黑体"/>
                <a:cs typeface="黑体"/>
              </a:rPr>
              <a:t>与</a:t>
            </a:r>
            <a:r>
              <a:rPr dirty="0" sz="1950" spc="25" b="1">
                <a:latin typeface="宋体"/>
                <a:cs typeface="宋体"/>
              </a:rPr>
              <a:t>G</a:t>
            </a:r>
            <a:r>
              <a:rPr dirty="0" sz="1950" spc="50" b="1">
                <a:latin typeface="黑体"/>
                <a:cs typeface="黑体"/>
              </a:rPr>
              <a:t>等价的有限自动机</a:t>
            </a:r>
            <a:r>
              <a:rPr dirty="0" sz="1950" spc="25" b="1">
                <a:latin typeface="宋体"/>
                <a:cs typeface="宋体"/>
              </a:rPr>
              <a:t>M</a:t>
            </a:r>
            <a:r>
              <a:rPr dirty="0" sz="1950" spc="50" b="1">
                <a:latin typeface="黑体"/>
                <a:cs typeface="黑体"/>
              </a:rPr>
              <a:t>为</a:t>
            </a:r>
            <a:r>
              <a:rPr dirty="0" sz="1950" spc="35" b="1">
                <a:latin typeface="黑体"/>
                <a:cs typeface="黑体"/>
              </a:rPr>
              <a:t>：M=(</a:t>
            </a:r>
            <a:r>
              <a:rPr dirty="0" sz="1950" spc="35" b="1" i="1">
                <a:latin typeface="Symbol"/>
                <a:cs typeface="Symbol"/>
              </a:rPr>
              <a:t></a:t>
            </a:r>
            <a:r>
              <a:rPr dirty="0" sz="1950" spc="35" b="1">
                <a:latin typeface="黑体"/>
                <a:cs typeface="黑体"/>
              </a:rPr>
              <a:t>，Q，q</a:t>
            </a:r>
            <a:r>
              <a:rPr dirty="0" baseline="-17777" sz="1875" spc="52" b="1">
                <a:latin typeface="黑体"/>
                <a:cs typeface="黑体"/>
              </a:rPr>
              <a:t>0</a:t>
            </a:r>
            <a:r>
              <a:rPr dirty="0" sz="1950" spc="35" b="1">
                <a:latin typeface="黑体"/>
                <a:cs typeface="黑体"/>
              </a:rPr>
              <a:t>，F，</a:t>
            </a:r>
            <a:r>
              <a:rPr dirty="0" sz="1950" spc="35" b="1" i="1">
                <a:latin typeface="Symbol"/>
                <a:cs typeface="Symbol"/>
              </a:rPr>
              <a:t></a:t>
            </a:r>
            <a:r>
              <a:rPr dirty="0" sz="1950" spc="35" b="1">
                <a:latin typeface="黑体"/>
                <a:cs typeface="黑体"/>
              </a:rPr>
              <a:t>)</a:t>
            </a:r>
            <a:endParaRPr sz="1950">
              <a:latin typeface="黑体"/>
              <a:cs typeface="黑体"/>
            </a:endParaRPr>
          </a:p>
          <a:p>
            <a:pPr marL="577850">
              <a:lnSpc>
                <a:spcPct val="100000"/>
              </a:lnSpc>
              <a:spcBef>
                <a:spcPts val="350"/>
              </a:spcBef>
            </a:pP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=V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=S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F={f}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50" b="1">
                <a:latin typeface="黑体"/>
                <a:cs typeface="黑体"/>
              </a:rPr>
              <a:t>为新增加的一个终态符号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30" b="1" i="1">
                <a:latin typeface="Symbol"/>
                <a:cs typeface="Symbol"/>
              </a:rPr>
              <a:t></a:t>
            </a:r>
            <a:r>
              <a:rPr dirty="0" sz="1950" spc="30" b="1">
                <a:latin typeface="宋体"/>
                <a:cs typeface="宋体"/>
              </a:rPr>
              <a:t>V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r>
              <a:rPr dirty="0" baseline="-17777" sz="1875" spc="112" b="1">
                <a:latin typeface="宋体"/>
                <a:cs typeface="宋体"/>
              </a:rPr>
              <a:t> 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Q=V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N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∪{f}</a:t>
            </a:r>
            <a:endParaRPr sz="1950">
              <a:latin typeface="宋体"/>
              <a:cs typeface="宋体"/>
            </a:endParaRPr>
          </a:p>
          <a:p>
            <a:pPr marL="577850">
              <a:lnSpc>
                <a:spcPct val="100000"/>
              </a:lnSpc>
              <a:spcBef>
                <a:spcPts val="565"/>
              </a:spcBef>
            </a:pPr>
            <a:r>
              <a:rPr dirty="0" sz="1950" spc="1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的定义为</a:t>
            </a:r>
            <a:r>
              <a:rPr dirty="0" sz="1950" spc="40" b="1">
                <a:latin typeface="黑体"/>
                <a:cs typeface="黑体"/>
              </a:rPr>
              <a:t>：</a:t>
            </a:r>
            <a:endParaRPr sz="1950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49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8064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若文法</a:t>
            </a:r>
            <a:r>
              <a:rPr dirty="0" baseline="1424" sz="2925" spc="37" b="1">
                <a:latin typeface="宋体"/>
                <a:cs typeface="宋体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有产生式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424" sz="2925" spc="52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1424" sz="2925" spc="44" b="1" i="1">
                <a:latin typeface="Symbol"/>
                <a:cs typeface="Symbol"/>
              </a:rPr>
              <a:t></a:t>
            </a:r>
            <a:r>
              <a:rPr dirty="0" baseline="1424" sz="2925" spc="44" b="1">
                <a:latin typeface="宋体"/>
                <a:cs typeface="宋体"/>
              </a:rPr>
              <a:t>V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1424" sz="2925" spc="44" b="1" i="1">
                <a:latin typeface="Symbol"/>
                <a:cs typeface="Symbol"/>
              </a:rPr>
              <a:t></a:t>
            </a:r>
            <a:r>
              <a:rPr dirty="0" baseline="1424" sz="2925" spc="44" b="1">
                <a:latin typeface="宋体"/>
                <a:cs typeface="宋体"/>
              </a:rPr>
              <a:t>V</a:t>
            </a:r>
            <a:r>
              <a:rPr dirty="0" baseline="-17777" sz="1875" spc="44" b="1">
                <a:latin typeface="宋体"/>
                <a:cs typeface="宋体"/>
              </a:rPr>
              <a:t>T</a:t>
            </a:r>
            <a:r>
              <a:rPr dirty="0" baseline="1424" sz="2925" spc="44" b="1">
                <a:latin typeface="宋体"/>
                <a:cs typeface="宋体"/>
              </a:rPr>
              <a:t>∪{</a:t>
            </a:r>
            <a:r>
              <a:rPr dirty="0" baseline="1424" sz="2925" spc="44" b="1" i="1">
                <a:latin typeface="Symbol"/>
                <a:cs typeface="Symbol"/>
              </a:rPr>
              <a:t></a:t>
            </a:r>
            <a:r>
              <a:rPr dirty="0" baseline="1424" sz="2925" spc="44" b="1">
                <a:latin typeface="宋体"/>
                <a:cs typeface="宋体"/>
              </a:rPr>
              <a:t>}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</a:t>
            </a:r>
            <a:r>
              <a:rPr dirty="0" baseline="1424" sz="2925" spc="37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(A,a)=f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51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8064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若文法</a:t>
            </a:r>
            <a:r>
              <a:rPr dirty="0" baseline="1424" sz="2925" spc="37" b="1">
                <a:latin typeface="宋体"/>
                <a:cs typeface="宋体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有产生式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424" sz="2925" spc="44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aA</a:t>
            </a:r>
            <a:r>
              <a:rPr dirty="0" baseline="-15555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|aA</a:t>
            </a:r>
            <a:r>
              <a:rPr dirty="0" baseline="-15555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|</a:t>
            </a:r>
            <a:r>
              <a:rPr dirty="0" sz="2000" spc="30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|aA</a:t>
            </a:r>
            <a:r>
              <a:rPr dirty="0" baseline="-15555" sz="1875" spc="44" b="1">
                <a:solidFill>
                  <a:srgbClr val="0000FF"/>
                </a:solidFill>
                <a:latin typeface="宋体"/>
                <a:cs typeface="宋体"/>
              </a:rPr>
              <a:t>k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endParaRPr baseline="1424" sz="2925">
              <a:latin typeface="黑体"/>
              <a:cs typeface="黑体"/>
            </a:endParaRPr>
          </a:p>
          <a:p>
            <a:pPr marL="777875">
              <a:lnSpc>
                <a:spcPct val="100000"/>
              </a:lnSpc>
              <a:spcBef>
                <a:spcPts val="500"/>
              </a:spcBef>
            </a:pP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37" b="1">
                <a:latin typeface="宋体"/>
                <a:cs typeface="宋体"/>
              </a:rPr>
              <a:t>A,A</a:t>
            </a:r>
            <a:r>
              <a:rPr dirty="0" baseline="-15555" sz="1875" spc="37" b="1">
                <a:latin typeface="宋体"/>
                <a:cs typeface="宋体"/>
              </a:rPr>
              <a:t>i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baseline="1424" sz="2925" spc="37" b="1">
                <a:latin typeface="宋体"/>
                <a:cs typeface="宋体"/>
              </a:rPr>
              <a:t>V</a:t>
            </a:r>
            <a:r>
              <a:rPr dirty="0" baseline="-15555" sz="1875" spc="37" b="1">
                <a:latin typeface="宋体"/>
                <a:cs typeface="宋体"/>
              </a:rPr>
              <a:t>N</a:t>
            </a:r>
            <a:r>
              <a:rPr dirty="0" baseline="1424" sz="2925" spc="37" b="1">
                <a:latin typeface="宋体"/>
                <a:cs typeface="宋体"/>
              </a:rPr>
              <a:t>,(i=1,2,</a:t>
            </a:r>
            <a:r>
              <a:rPr dirty="0" sz="2000" spc="25" b="1"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latin typeface="宋体"/>
                <a:cs typeface="宋体"/>
              </a:rPr>
              <a:t>,k),a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baseline="1424" sz="2925" spc="37" b="1">
                <a:latin typeface="宋体"/>
                <a:cs typeface="宋体"/>
              </a:rPr>
              <a:t>V</a:t>
            </a:r>
            <a:r>
              <a:rPr dirty="0" baseline="-15555" sz="1875" spc="37" b="1">
                <a:latin typeface="宋体"/>
                <a:cs typeface="宋体"/>
              </a:rPr>
              <a:t>T</a:t>
            </a:r>
            <a:r>
              <a:rPr dirty="0" baseline="1424" sz="2925" spc="37" b="1">
                <a:latin typeface="宋体"/>
                <a:cs typeface="宋体"/>
              </a:rPr>
              <a:t>∪{</a:t>
            </a:r>
            <a:r>
              <a:rPr dirty="0" baseline="1424" sz="2925" spc="37" b="1" i="1">
                <a:latin typeface="Symbol"/>
                <a:cs typeface="Symbol"/>
              </a:rPr>
              <a:t></a:t>
            </a:r>
            <a:r>
              <a:rPr dirty="0" baseline="1424" sz="2925" spc="37" b="1">
                <a:latin typeface="宋体"/>
                <a:cs typeface="宋体"/>
              </a:rPr>
              <a:t>}</a:t>
            </a:r>
            <a:r>
              <a:rPr dirty="0" baseline="1424" sz="2925" spc="37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</a:t>
            </a:r>
            <a:r>
              <a:rPr dirty="0" baseline="1424" sz="2925" spc="37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(A,a)={A</a:t>
            </a:r>
            <a:r>
              <a:rPr dirty="0" baseline="-15555" sz="1875" spc="37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,A</a:t>
            </a:r>
            <a:r>
              <a:rPr dirty="0" baseline="-15555" sz="1875" spc="37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</a:t>
            </a:r>
            <a:r>
              <a:rPr dirty="0" sz="2000" spc="25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,A</a:t>
            </a:r>
            <a:r>
              <a:rPr dirty="0" baseline="-15555" sz="1875" spc="37" b="1">
                <a:solidFill>
                  <a:srgbClr val="0000FF"/>
                </a:solidFill>
                <a:latin typeface="宋体"/>
                <a:cs typeface="宋体"/>
              </a:rPr>
              <a:t>k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}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黑体"/>
                <a:cs typeface="黑体"/>
              </a:rPr>
              <a:t>69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984569"/>
            <a:ext cx="8277225" cy="24663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连接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680"/>
              </a:lnSpc>
              <a:spcBef>
                <a:spcPts val="4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和符号串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的连接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是把符号串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加在符号串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44" b="1">
                <a:latin typeface="黑体"/>
                <a:cs typeface="黑体"/>
              </a:rPr>
              <a:t>之 </a:t>
            </a:r>
            <a:r>
              <a:rPr dirty="0" sz="2350" spc="50" b="1">
                <a:latin typeface="黑体"/>
                <a:cs typeface="黑体"/>
              </a:rPr>
              <a:t>后得到的符号串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4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baseline="1182" sz="3525" spc="44" b="1" i="1">
                <a:latin typeface="Symbol"/>
                <a:cs typeface="Symbol"/>
              </a:rPr>
              <a:t></a:t>
            </a:r>
            <a:r>
              <a:rPr dirty="0" baseline="1182" sz="3525" spc="44" b="1">
                <a:latin typeface="宋体"/>
                <a:cs typeface="宋体"/>
              </a:rPr>
              <a:t>=ab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44" b="1" i="1">
                <a:latin typeface="Symbol"/>
                <a:cs typeface="Symbol"/>
              </a:rPr>
              <a:t></a:t>
            </a:r>
            <a:r>
              <a:rPr dirty="0" baseline="1182" sz="3525" spc="44" b="1">
                <a:latin typeface="宋体"/>
                <a:cs typeface="宋体"/>
              </a:rPr>
              <a:t>=cd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baseline="1182" sz="3525" spc="37" b="1" i="1">
                <a:latin typeface="Symbol"/>
                <a:cs typeface="Symbol"/>
              </a:rPr>
              <a:t></a:t>
            </a:r>
            <a:r>
              <a:rPr dirty="0" baseline="1182" sz="3525" spc="37" b="1">
                <a:latin typeface="宋体"/>
                <a:cs typeface="宋体"/>
              </a:rPr>
              <a:t>=abcd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37" b="1" i="1">
                <a:latin typeface="Symbol"/>
                <a:cs typeface="Symbol"/>
              </a:rPr>
              <a:t></a:t>
            </a:r>
            <a:r>
              <a:rPr dirty="0" baseline="1182" sz="3525" spc="37" b="1">
                <a:latin typeface="宋体"/>
                <a:cs typeface="宋体"/>
              </a:rPr>
              <a:t>=cdba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7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对任何符号串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来说，都有</a:t>
            </a:r>
            <a:r>
              <a:rPr dirty="0" baseline="1182" sz="3525" spc="30" b="1" i="1">
                <a:latin typeface="Symbol"/>
                <a:cs typeface="Symbol"/>
              </a:rPr>
              <a:t></a:t>
            </a:r>
            <a:r>
              <a:rPr dirty="0" baseline="1182" sz="3525" spc="30" b="1">
                <a:latin typeface="宋体"/>
                <a:cs typeface="宋体"/>
              </a:rPr>
              <a:t>=</a:t>
            </a:r>
            <a:r>
              <a:rPr dirty="0" baseline="1182" sz="3525" spc="30" b="1" i="1">
                <a:latin typeface="Symbol"/>
                <a:cs typeface="Symbol"/>
              </a:rPr>
              <a:t></a:t>
            </a:r>
            <a:r>
              <a:rPr dirty="0" baseline="1182" sz="3525" spc="30" b="1">
                <a:latin typeface="宋体"/>
                <a:cs typeface="宋体"/>
              </a:rPr>
              <a:t>=</a:t>
            </a:r>
            <a:r>
              <a:rPr dirty="0" baseline="1182" sz="3525" spc="30" b="1" i="1">
                <a:latin typeface="Symbol"/>
                <a:cs typeface="Symbol"/>
              </a:rPr>
              <a:t></a:t>
            </a:r>
            <a:endParaRPr baseline="1182" sz="3525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52" b="1">
                <a:solidFill>
                  <a:srgbClr val="0000FF"/>
                </a:solidFill>
                <a:latin typeface="黑体"/>
                <a:cs typeface="黑体"/>
              </a:rPr>
              <a:t>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3702" y="384583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1219200" y="0"/>
                </a:moveTo>
                <a:lnTo>
                  <a:pt x="1211215" y="44490"/>
                </a:lnTo>
                <a:lnTo>
                  <a:pt x="1189442" y="80822"/>
                </a:lnTo>
                <a:lnTo>
                  <a:pt x="1157148" y="105317"/>
                </a:lnTo>
                <a:lnTo>
                  <a:pt x="1117601" y="114300"/>
                </a:lnTo>
                <a:lnTo>
                  <a:pt x="711198" y="114300"/>
                </a:lnTo>
                <a:lnTo>
                  <a:pt x="671651" y="123282"/>
                </a:lnTo>
                <a:lnTo>
                  <a:pt x="639357" y="147777"/>
                </a:lnTo>
                <a:lnTo>
                  <a:pt x="617584" y="184109"/>
                </a:lnTo>
                <a:lnTo>
                  <a:pt x="609600" y="228600"/>
                </a:lnTo>
                <a:lnTo>
                  <a:pt x="601615" y="184109"/>
                </a:lnTo>
                <a:lnTo>
                  <a:pt x="579842" y="147777"/>
                </a:lnTo>
                <a:lnTo>
                  <a:pt x="547548" y="123282"/>
                </a:lnTo>
                <a:lnTo>
                  <a:pt x="508001" y="114300"/>
                </a:lnTo>
                <a:lnTo>
                  <a:pt x="101598" y="114300"/>
                </a:lnTo>
                <a:lnTo>
                  <a:pt x="62051" y="105317"/>
                </a:lnTo>
                <a:lnTo>
                  <a:pt x="29757" y="80822"/>
                </a:lnTo>
                <a:lnTo>
                  <a:pt x="7984" y="444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0042" y="3443732"/>
            <a:ext cx="140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37" b="1" i="1">
                <a:latin typeface="Symbol"/>
                <a:cs typeface="Symbol"/>
              </a:rPr>
              <a:t></a:t>
            </a:r>
            <a:r>
              <a:rPr dirty="0" sz="2400" b="1">
                <a:latin typeface="Times New Roman"/>
                <a:cs typeface="Times New Roman"/>
              </a:rPr>
              <a:t>……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44" b="1" i="1">
                <a:latin typeface="Symbol"/>
                <a:cs typeface="Symbol"/>
              </a:rPr>
              <a:t>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2004" y="4195782"/>
            <a:ext cx="4845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n</a:t>
            </a:r>
            <a:r>
              <a:rPr dirty="0" sz="2350" spc="40" b="1">
                <a:latin typeface="黑体"/>
                <a:cs typeface="黑体"/>
              </a:rPr>
              <a:t>个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39" y="3377117"/>
            <a:ext cx="5281930" cy="13569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79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323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是符号串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52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baseline="1182" sz="3525" spc="37" b="1">
                <a:latin typeface="宋体"/>
                <a:cs typeface="宋体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次幂</a:t>
            </a:r>
            <a:r>
              <a:rPr dirty="0" baseline="1182" sz="3525" spc="30" b="1" i="1">
                <a:latin typeface="Symbol"/>
                <a:cs typeface="Symbol"/>
              </a:rPr>
              <a:t></a:t>
            </a:r>
            <a:r>
              <a:rPr dirty="0" baseline="26881" sz="2325" spc="30" b="1">
                <a:latin typeface="宋体"/>
                <a:cs typeface="宋体"/>
              </a:rPr>
              <a:t>n</a:t>
            </a:r>
            <a:r>
              <a:rPr dirty="0" baseline="26881" sz="2325" spc="-22" b="1">
                <a:latin typeface="宋体"/>
                <a:cs typeface="宋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定义为：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当</a:t>
            </a:r>
            <a:r>
              <a:rPr dirty="0" baseline="1182" sz="3525" spc="37" b="1">
                <a:latin typeface="宋体"/>
                <a:cs typeface="宋体"/>
              </a:rPr>
              <a:t>n=0</a:t>
            </a:r>
            <a:r>
              <a:rPr dirty="0" baseline="1182" sz="3525" spc="75" b="1">
                <a:latin typeface="黑体"/>
                <a:cs typeface="黑体"/>
              </a:rPr>
              <a:t>时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52" b="1" i="1">
                <a:latin typeface="Symbol"/>
                <a:cs typeface="Symbol"/>
              </a:rPr>
              <a:t></a:t>
            </a:r>
            <a:r>
              <a:rPr dirty="0" baseline="26881" sz="2325" spc="52" b="1">
                <a:latin typeface="宋体"/>
                <a:cs typeface="宋体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是空串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假如</a:t>
            </a:r>
            <a:r>
              <a:rPr dirty="0" baseline="1182" sz="3525" spc="44" b="1" i="1">
                <a:latin typeface="Symbol"/>
                <a:cs typeface="Symbol"/>
              </a:rPr>
              <a:t></a:t>
            </a:r>
            <a:r>
              <a:rPr dirty="0" baseline="1182" sz="3525" spc="44" b="1">
                <a:latin typeface="宋体"/>
                <a:cs typeface="宋体"/>
              </a:rPr>
              <a:t>=ab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则有：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602" y="4776435"/>
            <a:ext cx="96583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950" spc="30" b="1" i="1">
                <a:latin typeface="Symbol"/>
                <a:cs typeface="Symbol"/>
              </a:rPr>
              <a:t></a:t>
            </a:r>
            <a:r>
              <a:rPr dirty="0" baseline="26666" sz="1875" spc="44" b="1">
                <a:latin typeface="宋体"/>
                <a:cs typeface="宋体"/>
              </a:rPr>
              <a:t>2</a:t>
            </a:r>
            <a:r>
              <a:rPr dirty="0" sz="1950" spc="30" b="1">
                <a:latin typeface="宋体"/>
                <a:cs typeface="宋体"/>
              </a:rPr>
              <a:t>=abab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139" y="4709532"/>
            <a:ext cx="2097405" cy="117792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35"/>
              </a:spcBef>
              <a:tabLst>
                <a:tab pos="1191895" algn="l"/>
              </a:tabLst>
            </a:pPr>
            <a:r>
              <a:rPr dirty="0" sz="1950" spc="30" b="1" i="1">
                <a:latin typeface="Symbol"/>
                <a:cs typeface="Symbol"/>
              </a:rPr>
              <a:t></a:t>
            </a:r>
            <a:r>
              <a:rPr dirty="0" baseline="26666" sz="1875" spc="44" b="1">
                <a:latin typeface="宋体"/>
                <a:cs typeface="宋体"/>
              </a:rPr>
              <a:t>0</a:t>
            </a:r>
            <a:r>
              <a:rPr dirty="0" sz="1950" spc="30" b="1">
                <a:latin typeface="宋体"/>
                <a:cs typeface="宋体"/>
              </a:rPr>
              <a:t>=</a:t>
            </a:r>
            <a:r>
              <a:rPr dirty="0" sz="1950" spc="30" b="1" i="1">
                <a:latin typeface="Symbol"/>
                <a:cs typeface="Symbol"/>
              </a:rPr>
              <a:t>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 i="1">
                <a:latin typeface="Symbol"/>
                <a:cs typeface="Symbol"/>
              </a:rPr>
              <a:t></a:t>
            </a:r>
            <a:r>
              <a:rPr dirty="0" baseline="26666" sz="1875" spc="44" b="1">
                <a:latin typeface="宋体"/>
                <a:cs typeface="宋体"/>
              </a:rPr>
              <a:t>1</a:t>
            </a:r>
            <a:r>
              <a:rPr dirty="0" sz="1950" spc="30" b="1">
                <a:latin typeface="宋体"/>
                <a:cs typeface="宋体"/>
              </a:rPr>
              <a:t>=ab</a:t>
            </a:r>
            <a:endParaRPr sz="195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</a:pPr>
            <a:r>
              <a:rPr dirty="0" sz="2000" b="1"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2350" spc="30" b="1" i="1">
                <a:latin typeface="Symbol"/>
                <a:cs typeface="Symbol"/>
              </a:rPr>
              <a:t></a:t>
            </a:r>
            <a:r>
              <a:rPr dirty="0" baseline="25089" sz="2325" spc="44" b="1">
                <a:latin typeface="宋体"/>
                <a:cs typeface="宋体"/>
              </a:rPr>
              <a:t>n</a:t>
            </a:r>
            <a:r>
              <a:rPr dirty="0" sz="2350" spc="30" b="1">
                <a:latin typeface="宋体"/>
                <a:cs typeface="宋体"/>
              </a:rPr>
              <a:t>=abab</a:t>
            </a:r>
            <a:r>
              <a:rPr dirty="0" sz="2350" spc="30" b="1">
                <a:latin typeface="Symbol"/>
                <a:cs typeface="Symbol"/>
              </a:rPr>
              <a:t></a:t>
            </a:r>
            <a:r>
              <a:rPr dirty="0" sz="2350" spc="30" b="1">
                <a:latin typeface="宋体"/>
                <a:cs typeface="宋体"/>
              </a:rPr>
              <a:t>ab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1864" y="6225750"/>
            <a:ext cx="7937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n</a:t>
            </a:r>
            <a:r>
              <a:rPr dirty="0" sz="2350" spc="50" b="1">
                <a:latin typeface="黑体"/>
                <a:cs typeface="黑体"/>
              </a:rPr>
              <a:t>个</a:t>
            </a:r>
            <a:r>
              <a:rPr dirty="0" sz="2350" spc="25" b="1">
                <a:latin typeface="宋体"/>
                <a:cs typeface="宋体"/>
              </a:rPr>
              <a:t>ab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73237" y="5941109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447800" y="0"/>
                </a:moveTo>
                <a:lnTo>
                  <a:pt x="1438318" y="44490"/>
                </a:lnTo>
                <a:lnTo>
                  <a:pt x="1412462" y="80822"/>
                </a:lnTo>
                <a:lnTo>
                  <a:pt x="1374112" y="105317"/>
                </a:lnTo>
                <a:lnTo>
                  <a:pt x="1327150" y="114300"/>
                </a:lnTo>
                <a:lnTo>
                  <a:pt x="844550" y="114300"/>
                </a:lnTo>
                <a:lnTo>
                  <a:pt x="797587" y="123282"/>
                </a:lnTo>
                <a:lnTo>
                  <a:pt x="759237" y="147777"/>
                </a:lnTo>
                <a:lnTo>
                  <a:pt x="733381" y="184109"/>
                </a:lnTo>
                <a:lnTo>
                  <a:pt x="723900" y="228600"/>
                </a:lnTo>
                <a:lnTo>
                  <a:pt x="714418" y="184109"/>
                </a:lnTo>
                <a:lnTo>
                  <a:pt x="688562" y="147777"/>
                </a:lnTo>
                <a:lnTo>
                  <a:pt x="650212" y="123282"/>
                </a:lnTo>
                <a:lnTo>
                  <a:pt x="603250" y="114300"/>
                </a:lnTo>
                <a:lnTo>
                  <a:pt x="120650" y="114300"/>
                </a:lnTo>
                <a:lnTo>
                  <a:pt x="73687" y="105317"/>
                </a:lnTo>
                <a:lnTo>
                  <a:pt x="35337" y="80822"/>
                </a:lnTo>
                <a:lnTo>
                  <a:pt x="9481" y="444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符号串运算</a:t>
            </a:r>
            <a:endParaRPr sz="39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25166"/>
            <a:ext cx="8001634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5" i="1">
                <a:solidFill>
                  <a:srgbClr val="0000FF"/>
                </a:solidFill>
                <a:latin typeface="Symbol"/>
                <a:cs typeface="Symbol"/>
              </a:rPr>
              <a:t></a:t>
            </a:r>
            <a:r>
              <a:rPr dirty="0" sz="2750" spc="25">
                <a:solidFill>
                  <a:srgbClr val="0000FF"/>
                </a:solidFill>
              </a:rPr>
              <a:t>L(G)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的充分必要条件是</a:t>
            </a:r>
            <a:r>
              <a:rPr dirty="0" sz="2750" spc="30" i="1">
                <a:solidFill>
                  <a:srgbClr val="0000FF"/>
                </a:solidFill>
                <a:latin typeface="Symbol"/>
                <a:cs typeface="Symbol"/>
              </a:rPr>
              <a:t></a:t>
            </a:r>
            <a:r>
              <a:rPr dirty="0" sz="2750" spc="30">
                <a:solidFill>
                  <a:srgbClr val="0000FF"/>
                </a:solidFill>
              </a:rPr>
              <a:t>L(M)</a:t>
            </a:r>
            <a:r>
              <a:rPr dirty="0" sz="2750" spc="30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所以</a:t>
            </a:r>
            <a:r>
              <a:rPr dirty="0" sz="2750" spc="20">
                <a:solidFill>
                  <a:srgbClr val="0000FF"/>
                </a:solidFill>
              </a:rPr>
              <a:t>L(G)=L(M)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782317"/>
            <a:ext cx="8731250" cy="60236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419100" marR="433070" indent="-342900">
              <a:lnSpc>
                <a:spcPct val="100299"/>
              </a:lnSpc>
              <a:spcBef>
                <a:spcPts val="24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在正规文法</a:t>
            </a:r>
            <a:r>
              <a:rPr dirty="0" baseline="1182" sz="3525" spc="37" b="1">
                <a:latin typeface="宋体"/>
                <a:cs typeface="宋体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中，开始符号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推导出</a:t>
            </a:r>
            <a:r>
              <a:rPr dirty="0" baseline="1182" sz="3525" spc="44" b="1" i="1">
                <a:latin typeface="Symbol"/>
                <a:cs typeface="Symbol"/>
              </a:rPr>
              <a:t></a:t>
            </a:r>
            <a:r>
              <a:rPr dirty="0" baseline="1182" sz="3525" spc="67" b="1">
                <a:latin typeface="黑体"/>
                <a:cs typeface="黑体"/>
              </a:rPr>
              <a:t>的充分必要条件为：在 </a:t>
            </a:r>
            <a:r>
              <a:rPr dirty="0" sz="2350" spc="50" b="1">
                <a:latin typeface="黑体"/>
                <a:cs typeface="黑体"/>
              </a:rPr>
              <a:t>自动机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中，从初态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50" b="1">
                <a:latin typeface="黑体"/>
                <a:cs typeface="黑体"/>
              </a:rPr>
              <a:t>到终态</a:t>
            </a:r>
            <a:r>
              <a:rPr dirty="0" sz="2350" spc="25" b="1">
                <a:latin typeface="宋体"/>
                <a:cs typeface="宋体"/>
              </a:rPr>
              <a:t>f</a:t>
            </a:r>
            <a:r>
              <a:rPr dirty="0" sz="2350" spc="50" b="1">
                <a:latin typeface="黑体"/>
                <a:cs typeface="黑体"/>
              </a:rPr>
              <a:t>有一条路径，该路径上所有边 的标记依次连接起来恰好是</a:t>
            </a:r>
            <a:r>
              <a:rPr dirty="0" sz="2350" spc="30" b="1" i="1">
                <a:latin typeface="Symbol"/>
                <a:cs typeface="Symbol"/>
              </a:rPr>
              <a:t>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Char char="■"/>
            </a:pPr>
            <a:endParaRPr sz="26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350" spc="50" b="1">
                <a:latin typeface="黑体"/>
                <a:cs typeface="黑体"/>
              </a:rPr>
              <a:t>现在考虑左线性正规文法</a:t>
            </a:r>
            <a:endParaRPr sz="2350">
              <a:latin typeface="黑体"/>
              <a:cs typeface="黑体"/>
            </a:endParaRPr>
          </a:p>
          <a:p>
            <a:pPr marL="590550" marR="2602865">
              <a:lnSpc>
                <a:spcPct val="119000"/>
              </a:lnSpc>
              <a:spcBef>
                <a:spcPts val="45"/>
              </a:spcBef>
            </a:pPr>
            <a:r>
              <a:rPr dirty="0" sz="1950" spc="50" b="1">
                <a:latin typeface="黑体"/>
                <a:cs typeface="黑体"/>
              </a:rPr>
              <a:t>设给定的一个左线性文法</a:t>
            </a:r>
            <a:r>
              <a:rPr dirty="0" sz="1950" spc="25" b="1">
                <a:latin typeface="宋体"/>
                <a:cs typeface="宋体"/>
              </a:rPr>
              <a:t>G</a:t>
            </a:r>
            <a:r>
              <a:rPr dirty="0" sz="1950" spc="50" b="1">
                <a:latin typeface="黑体"/>
                <a:cs typeface="黑体"/>
              </a:rPr>
              <a:t>为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35" b="1">
                <a:latin typeface="宋体"/>
                <a:cs typeface="宋体"/>
              </a:rPr>
              <a:t>G=(V</a:t>
            </a:r>
            <a:r>
              <a:rPr dirty="0" baseline="-17777" sz="1875" spc="52" b="1">
                <a:latin typeface="宋体"/>
                <a:cs typeface="宋体"/>
              </a:rPr>
              <a:t>T</a:t>
            </a:r>
            <a:r>
              <a:rPr dirty="0" sz="1950" spc="35" b="1">
                <a:latin typeface="黑体"/>
                <a:cs typeface="黑体"/>
              </a:rPr>
              <a:t>，</a:t>
            </a:r>
            <a:r>
              <a:rPr dirty="0" sz="1950" spc="35" b="1">
                <a:latin typeface="宋体"/>
                <a:cs typeface="宋体"/>
              </a:rPr>
              <a:t>V</a:t>
            </a:r>
            <a:r>
              <a:rPr dirty="0" baseline="-17777" sz="1875" spc="52" b="1">
                <a:latin typeface="宋体"/>
                <a:cs typeface="宋体"/>
              </a:rPr>
              <a:t>N</a:t>
            </a:r>
            <a:r>
              <a:rPr dirty="0" sz="1950" spc="35" b="1">
                <a:latin typeface="黑体"/>
                <a:cs typeface="黑体"/>
              </a:rPr>
              <a:t>，</a:t>
            </a:r>
            <a:r>
              <a:rPr dirty="0" sz="1950" spc="35" b="1">
                <a:latin typeface="宋体"/>
                <a:cs typeface="宋体"/>
              </a:rPr>
              <a:t>S</a:t>
            </a:r>
            <a:r>
              <a:rPr dirty="0" sz="1950" spc="35" b="1">
                <a:latin typeface="黑体"/>
                <a:cs typeface="黑体"/>
              </a:rPr>
              <a:t>，</a:t>
            </a:r>
            <a:r>
              <a:rPr dirty="0" sz="1950" spc="35" b="1" i="1">
                <a:latin typeface="Symbol"/>
                <a:cs typeface="Symbol"/>
              </a:rPr>
              <a:t></a:t>
            </a:r>
            <a:r>
              <a:rPr dirty="0" sz="1950" spc="35" b="1">
                <a:latin typeface="宋体"/>
                <a:cs typeface="宋体"/>
              </a:rPr>
              <a:t>)  </a:t>
            </a:r>
            <a:r>
              <a:rPr dirty="0" baseline="1424" sz="2925" spc="75" b="1">
                <a:latin typeface="黑体"/>
                <a:cs typeface="黑体"/>
              </a:rPr>
              <a:t>与</a:t>
            </a:r>
            <a:r>
              <a:rPr dirty="0" baseline="1424" sz="2925" spc="37" b="1">
                <a:latin typeface="宋体"/>
                <a:cs typeface="宋体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等价的有限自动机</a:t>
            </a:r>
            <a:r>
              <a:rPr dirty="0" baseline="1424" sz="2925" spc="15" b="1">
                <a:latin typeface="宋体"/>
                <a:cs typeface="宋体"/>
              </a:rPr>
              <a:t>M</a:t>
            </a:r>
            <a:r>
              <a:rPr dirty="0" sz="2000" spc="10" b="1">
                <a:latin typeface="Times New Roman"/>
                <a:cs typeface="Times New Roman"/>
              </a:rPr>
              <a:t>’</a:t>
            </a:r>
            <a:r>
              <a:rPr dirty="0" baseline="1424" sz="2925" spc="75" b="1">
                <a:latin typeface="黑体"/>
                <a:cs typeface="黑体"/>
              </a:rPr>
              <a:t>为</a:t>
            </a:r>
            <a:r>
              <a:rPr dirty="0" baseline="1424" sz="2925" spc="44" b="1">
                <a:latin typeface="黑体"/>
                <a:cs typeface="黑体"/>
              </a:rPr>
              <a:t>：</a:t>
            </a:r>
            <a:r>
              <a:rPr dirty="0" baseline="1424" sz="2925" spc="44" b="1">
                <a:latin typeface="宋体"/>
                <a:cs typeface="宋体"/>
              </a:rPr>
              <a:t>M</a:t>
            </a:r>
            <a:r>
              <a:rPr dirty="0" baseline="1424" sz="2925" spc="44" b="1" i="1">
                <a:latin typeface="Symbol"/>
                <a:cs typeface="Symbol"/>
              </a:rPr>
              <a:t></a:t>
            </a:r>
            <a:r>
              <a:rPr dirty="0" baseline="1424" sz="2925" spc="44" b="1">
                <a:latin typeface="宋体"/>
                <a:cs typeface="宋体"/>
              </a:rPr>
              <a:t>=(</a:t>
            </a:r>
            <a:r>
              <a:rPr dirty="0" baseline="1424" sz="2925" spc="44" b="1" i="1">
                <a:latin typeface="Symbol"/>
                <a:cs typeface="Symbol"/>
              </a:rPr>
              <a:t>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>
                <a:latin typeface="宋体"/>
                <a:cs typeface="宋体"/>
              </a:rPr>
              <a:t>Q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>
                <a:latin typeface="宋体"/>
                <a:cs typeface="宋体"/>
              </a:rPr>
              <a:t>q</a:t>
            </a:r>
            <a:r>
              <a:rPr dirty="0" baseline="-15555" sz="1875" spc="44" b="1">
                <a:latin typeface="宋体"/>
                <a:cs typeface="宋体"/>
              </a:rPr>
              <a:t>0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>
                <a:latin typeface="宋体"/>
                <a:cs typeface="宋体"/>
              </a:rPr>
              <a:t>F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 i="1">
                <a:latin typeface="Symbol"/>
                <a:cs typeface="Symbol"/>
              </a:rPr>
              <a:t></a:t>
            </a:r>
            <a:r>
              <a:rPr dirty="0" baseline="1424" sz="2925" spc="44" b="1">
                <a:latin typeface="宋体"/>
                <a:cs typeface="宋体"/>
              </a:rPr>
              <a:t>)</a:t>
            </a:r>
            <a:endParaRPr baseline="1424" sz="2925">
              <a:latin typeface="宋体"/>
              <a:cs typeface="宋体"/>
            </a:endParaRPr>
          </a:p>
          <a:p>
            <a:pPr marL="590550">
              <a:lnSpc>
                <a:spcPct val="100000"/>
              </a:lnSpc>
              <a:spcBef>
                <a:spcPts val="530"/>
              </a:spcBef>
            </a:pP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=V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F={S}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新增加一个初态符号</a:t>
            </a:r>
            <a:r>
              <a:rPr dirty="0" sz="1950" spc="35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52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1950" spc="35" b="1">
                <a:latin typeface="黑体"/>
                <a:cs typeface="黑体"/>
              </a:rPr>
              <a:t>，</a:t>
            </a:r>
            <a:r>
              <a:rPr dirty="0" sz="1950" spc="35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sz="1950" spc="35" b="1" i="1">
                <a:latin typeface="Symbol"/>
                <a:cs typeface="Symbol"/>
              </a:rPr>
              <a:t></a:t>
            </a:r>
            <a:r>
              <a:rPr dirty="0" sz="1950" spc="35" b="1">
                <a:latin typeface="宋体"/>
                <a:cs typeface="宋体"/>
              </a:rPr>
              <a:t>V</a:t>
            </a:r>
            <a:r>
              <a:rPr dirty="0" baseline="-17777" sz="1875" spc="52" b="1">
                <a:latin typeface="宋体"/>
                <a:cs typeface="宋体"/>
              </a:rPr>
              <a:t>N</a:t>
            </a:r>
            <a:r>
              <a:rPr dirty="0" sz="1950" spc="35" b="1">
                <a:latin typeface="黑体"/>
                <a:cs typeface="黑体"/>
              </a:rPr>
              <a:t>，</a:t>
            </a:r>
            <a:r>
              <a:rPr dirty="0" sz="1950" spc="35" b="1">
                <a:solidFill>
                  <a:srgbClr val="0000FF"/>
                </a:solidFill>
                <a:latin typeface="宋体"/>
                <a:cs typeface="宋体"/>
              </a:rPr>
              <a:t>Q=V</a:t>
            </a:r>
            <a:r>
              <a:rPr dirty="0" baseline="-17777" sz="1875" spc="52" b="1">
                <a:solidFill>
                  <a:srgbClr val="0000FF"/>
                </a:solidFill>
                <a:latin typeface="宋体"/>
                <a:cs typeface="宋体"/>
              </a:rPr>
              <a:t>N</a:t>
            </a:r>
            <a:r>
              <a:rPr dirty="0" sz="1950" spc="35" b="1">
                <a:solidFill>
                  <a:srgbClr val="0000FF"/>
                </a:solidFill>
                <a:latin typeface="宋体"/>
                <a:cs typeface="宋体"/>
              </a:rPr>
              <a:t>∪{q</a:t>
            </a:r>
            <a:r>
              <a:rPr dirty="0" baseline="-17777" sz="1875" spc="52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1950" spc="35" b="1">
                <a:solidFill>
                  <a:srgbClr val="0000FF"/>
                </a:solidFill>
                <a:latin typeface="宋体"/>
                <a:cs typeface="宋体"/>
              </a:rPr>
              <a:t>}</a:t>
            </a:r>
            <a:endParaRPr sz="1950">
              <a:latin typeface="宋体"/>
              <a:cs typeface="宋体"/>
            </a:endParaRPr>
          </a:p>
          <a:p>
            <a:pPr marL="590550">
              <a:lnSpc>
                <a:spcPct val="100000"/>
              </a:lnSpc>
              <a:spcBef>
                <a:spcPts val="540"/>
              </a:spcBef>
            </a:pPr>
            <a:r>
              <a:rPr dirty="0" sz="1950" spc="1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的定义为</a:t>
            </a:r>
            <a:r>
              <a:rPr dirty="0" sz="1950" spc="40" b="1">
                <a:latin typeface="黑体"/>
                <a:cs typeface="黑体"/>
              </a:rPr>
              <a:t>：</a:t>
            </a:r>
            <a:endParaRPr sz="1950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8191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若文法</a:t>
            </a:r>
            <a:r>
              <a:rPr dirty="0" baseline="1424" sz="2925" spc="37" b="1">
                <a:latin typeface="宋体"/>
                <a:cs typeface="宋体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有产生式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424" sz="2925" spc="52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1424" sz="2925" spc="44" b="1" i="1">
                <a:latin typeface="Symbol"/>
                <a:cs typeface="Symbol"/>
              </a:rPr>
              <a:t></a:t>
            </a:r>
            <a:r>
              <a:rPr dirty="0" baseline="1424" sz="2925" spc="44" b="1">
                <a:latin typeface="宋体"/>
                <a:cs typeface="宋体"/>
              </a:rPr>
              <a:t>V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1424" sz="2925" spc="44" b="1" i="1">
                <a:latin typeface="Symbol"/>
                <a:cs typeface="Symbol"/>
              </a:rPr>
              <a:t></a:t>
            </a:r>
            <a:r>
              <a:rPr dirty="0" baseline="1424" sz="2925" spc="44" b="1">
                <a:latin typeface="宋体"/>
                <a:cs typeface="宋体"/>
              </a:rPr>
              <a:t>V</a:t>
            </a:r>
            <a:r>
              <a:rPr dirty="0" baseline="-17777" sz="1875" spc="44" b="1">
                <a:latin typeface="宋体"/>
                <a:cs typeface="宋体"/>
              </a:rPr>
              <a:t>T</a:t>
            </a:r>
            <a:r>
              <a:rPr dirty="0" baseline="1424" sz="2925" spc="44" b="1">
                <a:latin typeface="宋体"/>
                <a:cs typeface="宋体"/>
              </a:rPr>
              <a:t>∪{</a:t>
            </a:r>
            <a:r>
              <a:rPr dirty="0" baseline="1424" sz="2925" spc="44" b="1" i="1">
                <a:latin typeface="Symbol"/>
                <a:cs typeface="Symbol"/>
              </a:rPr>
              <a:t></a:t>
            </a:r>
            <a:r>
              <a:rPr dirty="0" baseline="1424" sz="2925" spc="44" b="1">
                <a:latin typeface="宋体"/>
                <a:cs typeface="宋体"/>
              </a:rPr>
              <a:t>}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</a:t>
            </a:r>
            <a:r>
              <a:rPr dirty="0" baseline="1424" sz="2925" spc="37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(q</a:t>
            </a:r>
            <a:r>
              <a:rPr dirty="0" baseline="-17777" sz="1875" spc="37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,a)=A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41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8191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若文法</a:t>
            </a:r>
            <a:r>
              <a:rPr dirty="0" baseline="1424" sz="2925" spc="37" b="1">
                <a:latin typeface="宋体"/>
                <a:cs typeface="宋体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有产生式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-17777" sz="1875" spc="52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baseline="1424" sz="2925" spc="52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Aa</a:t>
            </a:r>
            <a:r>
              <a:rPr dirty="0" baseline="1424" sz="2925" spc="52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-17777" sz="1875" spc="52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1424" sz="2925" spc="52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Aa</a:t>
            </a:r>
            <a:r>
              <a:rPr dirty="0" baseline="1424" sz="2925" spc="52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000" spc="35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baseline="1424" sz="2925" spc="52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-17777" sz="1875" spc="52" b="1">
                <a:solidFill>
                  <a:srgbClr val="0000FF"/>
                </a:solidFill>
                <a:latin typeface="宋体"/>
                <a:cs typeface="宋体"/>
              </a:rPr>
              <a:t>k</a:t>
            </a:r>
            <a:r>
              <a:rPr dirty="0" baseline="1424" sz="2925" spc="52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Aa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endParaRPr baseline="1424" sz="2925">
              <a:latin typeface="黑体"/>
              <a:cs typeface="黑体"/>
            </a:endParaRPr>
          </a:p>
          <a:p>
            <a:pPr marL="790575">
              <a:lnSpc>
                <a:spcPct val="100000"/>
              </a:lnSpc>
              <a:spcBef>
                <a:spcPts val="505"/>
              </a:spcBef>
            </a:pP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37" b="1">
                <a:latin typeface="宋体"/>
                <a:cs typeface="宋体"/>
              </a:rPr>
              <a:t>A,A</a:t>
            </a:r>
            <a:r>
              <a:rPr dirty="0" baseline="-15555" sz="1875" spc="37" b="1">
                <a:latin typeface="宋体"/>
                <a:cs typeface="宋体"/>
              </a:rPr>
              <a:t>i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baseline="1424" sz="2925" spc="37" b="1">
                <a:latin typeface="宋体"/>
                <a:cs typeface="宋体"/>
              </a:rPr>
              <a:t>V</a:t>
            </a:r>
            <a:r>
              <a:rPr dirty="0" baseline="-15555" sz="1875" spc="37" b="1">
                <a:latin typeface="宋体"/>
                <a:cs typeface="宋体"/>
              </a:rPr>
              <a:t>N</a:t>
            </a:r>
            <a:r>
              <a:rPr dirty="0" baseline="1424" sz="2925" spc="37" b="1">
                <a:latin typeface="宋体"/>
                <a:cs typeface="宋体"/>
              </a:rPr>
              <a:t>,(i=1,2,</a:t>
            </a:r>
            <a:r>
              <a:rPr dirty="0" sz="2000" spc="25" b="1"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latin typeface="宋体"/>
                <a:cs typeface="宋体"/>
              </a:rPr>
              <a:t>,k),a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baseline="1424" sz="2925" spc="37" b="1">
                <a:latin typeface="宋体"/>
                <a:cs typeface="宋体"/>
              </a:rPr>
              <a:t>V</a:t>
            </a:r>
            <a:r>
              <a:rPr dirty="0" baseline="-15555" sz="1875" spc="37" b="1">
                <a:latin typeface="宋体"/>
                <a:cs typeface="宋体"/>
              </a:rPr>
              <a:t>T</a:t>
            </a:r>
            <a:r>
              <a:rPr dirty="0" baseline="1424" sz="2925" spc="37" b="1">
                <a:latin typeface="宋体"/>
                <a:cs typeface="宋体"/>
              </a:rPr>
              <a:t>∪{</a:t>
            </a:r>
            <a:r>
              <a:rPr dirty="0" baseline="1424" sz="2925" spc="37" b="1" i="1">
                <a:latin typeface="Symbol"/>
                <a:cs typeface="Symbol"/>
              </a:rPr>
              <a:t></a:t>
            </a:r>
            <a:r>
              <a:rPr dirty="0" baseline="1424" sz="2925" spc="37" b="1">
                <a:latin typeface="宋体"/>
                <a:cs typeface="宋体"/>
              </a:rPr>
              <a:t>}</a:t>
            </a:r>
            <a:r>
              <a:rPr dirty="0" baseline="1424" sz="2925" spc="37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</a:t>
            </a:r>
            <a:r>
              <a:rPr dirty="0" baseline="1424" sz="2925" spc="37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(A,a)={A</a:t>
            </a:r>
            <a:r>
              <a:rPr dirty="0" baseline="-15555" sz="1875" spc="37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,A</a:t>
            </a:r>
            <a:r>
              <a:rPr dirty="0" baseline="-15555" sz="1875" spc="37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</a:t>
            </a:r>
            <a:r>
              <a:rPr dirty="0" sz="2000" spc="25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,A</a:t>
            </a:r>
            <a:r>
              <a:rPr dirty="0" baseline="-15555" sz="1875" spc="37" b="1">
                <a:solidFill>
                  <a:srgbClr val="0000FF"/>
                </a:solidFill>
                <a:latin typeface="宋体"/>
                <a:cs typeface="宋体"/>
              </a:rPr>
              <a:t>k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}</a:t>
            </a:r>
            <a:endParaRPr baseline="1424" sz="2925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350" spc="50" b="1">
                <a:latin typeface="黑体"/>
                <a:cs typeface="黑体"/>
              </a:rPr>
              <a:t>可以证明</a:t>
            </a:r>
            <a:r>
              <a:rPr dirty="0" sz="2350" spc="25" b="1">
                <a:latin typeface="宋体"/>
                <a:cs typeface="宋体"/>
              </a:rPr>
              <a:t>L(G)=L(M</a:t>
            </a:r>
            <a:r>
              <a:rPr dirty="0" sz="2350" spc="25" b="1" i="1">
                <a:latin typeface="Symbol"/>
                <a:cs typeface="Symbol"/>
              </a:rPr>
              <a:t></a:t>
            </a:r>
            <a:r>
              <a:rPr dirty="0" sz="2350" spc="25" b="1">
                <a:latin typeface="宋体"/>
                <a:cs typeface="宋体"/>
              </a:rPr>
              <a:t>)</a:t>
            </a:r>
            <a:r>
              <a:rPr dirty="0" sz="2350" spc="2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即</a:t>
            </a:r>
            <a:endParaRPr sz="2350">
              <a:latin typeface="黑体"/>
              <a:cs typeface="黑体"/>
            </a:endParaRPr>
          </a:p>
          <a:p>
            <a:pPr marL="533400">
              <a:lnSpc>
                <a:spcPct val="100000"/>
              </a:lnSpc>
              <a:spcBef>
                <a:spcPts val="685"/>
              </a:spcBef>
            </a:pPr>
            <a:r>
              <a:rPr dirty="0" sz="2350" spc="50" b="1">
                <a:latin typeface="黑体"/>
                <a:cs typeface="黑体"/>
              </a:rPr>
              <a:t>有限自动机</a:t>
            </a:r>
            <a:r>
              <a:rPr dirty="0" sz="2350" spc="20" b="1">
                <a:latin typeface="宋体"/>
                <a:cs typeface="宋体"/>
              </a:rPr>
              <a:t>M</a:t>
            </a:r>
            <a:r>
              <a:rPr dirty="0" sz="2350" spc="20" b="1" i="1">
                <a:latin typeface="Symbol"/>
                <a:cs typeface="Symbol"/>
              </a:rPr>
              <a:t></a:t>
            </a:r>
            <a:r>
              <a:rPr dirty="0" sz="2350" spc="50" b="1">
                <a:latin typeface="黑体"/>
                <a:cs typeface="黑体"/>
              </a:rPr>
              <a:t>与左线性文法</a:t>
            </a:r>
            <a:r>
              <a:rPr dirty="0" sz="2350" spc="25" b="1">
                <a:latin typeface="宋体"/>
                <a:cs typeface="宋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是等价的。</a:t>
            </a:r>
            <a:endParaRPr sz="2350">
              <a:latin typeface="黑体"/>
              <a:cs typeface="黑体"/>
            </a:endParaRPr>
          </a:p>
          <a:p>
            <a:pPr algn="r" marR="17780">
              <a:lnSpc>
                <a:spcPct val="100000"/>
              </a:lnSpc>
              <a:spcBef>
                <a:spcPts val="1110"/>
              </a:spcBef>
            </a:pPr>
            <a:r>
              <a:rPr dirty="0" sz="1400">
                <a:latin typeface="黑体"/>
                <a:cs typeface="黑体"/>
              </a:rPr>
              <a:t>70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246379"/>
            <a:ext cx="7914005" cy="1108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2400" b="0">
                <a:latin typeface="黑体"/>
                <a:cs typeface="黑体"/>
              </a:rPr>
              <a:t>：</a:t>
            </a:r>
            <a:r>
              <a:rPr dirty="0" baseline="1182" sz="3525" spc="75">
                <a:latin typeface="黑体"/>
                <a:cs typeface="黑体"/>
              </a:rPr>
              <a:t>设有右线性文法</a:t>
            </a:r>
            <a:r>
              <a:rPr dirty="0" baseline="1182" sz="3525" spc="30"/>
              <a:t>G=({a,b},</a:t>
            </a:r>
            <a:r>
              <a:rPr dirty="0" baseline="1182" sz="3525" spc="52"/>
              <a:t> </a:t>
            </a:r>
            <a:r>
              <a:rPr dirty="0" baseline="1182" sz="3525" spc="30"/>
              <a:t>{S,B},</a:t>
            </a:r>
            <a:r>
              <a:rPr dirty="0" baseline="1182" sz="3525" spc="52"/>
              <a:t> </a:t>
            </a:r>
            <a:r>
              <a:rPr dirty="0" baseline="1182" sz="3525" spc="30"/>
              <a:t>S,</a:t>
            </a:r>
            <a:r>
              <a:rPr dirty="0" baseline="1182" sz="3525" spc="52"/>
              <a:t> </a:t>
            </a:r>
            <a:r>
              <a:rPr dirty="0" baseline="1182" sz="3525" spc="52" i="1">
                <a:latin typeface="Symbol"/>
                <a:cs typeface="Symbol"/>
              </a:rPr>
              <a:t></a:t>
            </a:r>
            <a:r>
              <a:rPr dirty="0" baseline="1182" sz="3525" spc="52"/>
              <a:t>)</a:t>
            </a:r>
            <a:r>
              <a:rPr dirty="0" baseline="1182" sz="3525" spc="52">
                <a:latin typeface="黑体"/>
                <a:cs typeface="黑体"/>
              </a:rPr>
              <a:t>，</a:t>
            </a:r>
            <a:r>
              <a:rPr dirty="0" baseline="1182" sz="3525" spc="75">
                <a:latin typeface="黑体"/>
                <a:cs typeface="黑体"/>
              </a:rPr>
              <a:t>其中</a:t>
            </a:r>
            <a:r>
              <a:rPr dirty="0" baseline="1182" sz="3525" spc="44" i="1">
                <a:latin typeface="Symbol"/>
                <a:cs typeface="Symbol"/>
              </a:rPr>
              <a:t></a:t>
            </a:r>
            <a:r>
              <a:rPr dirty="0" baseline="1182" sz="3525" spc="44">
                <a:latin typeface="黑体"/>
                <a:cs typeface="黑体"/>
              </a:rPr>
              <a:t>：</a:t>
            </a:r>
            <a:endParaRPr baseline="1182" sz="3525">
              <a:latin typeface="黑体"/>
              <a:cs typeface="黑体"/>
            </a:endParaRPr>
          </a:p>
          <a:p>
            <a:pPr marL="1090295" marR="5281930">
              <a:lnSpc>
                <a:spcPts val="2780"/>
              </a:lnSpc>
              <a:spcBef>
                <a:spcPts val="170"/>
              </a:spcBef>
            </a:pPr>
            <a:r>
              <a:rPr dirty="0" spc="30"/>
              <a:t>S</a:t>
            </a:r>
            <a:r>
              <a:rPr dirty="0" spc="30" i="1">
                <a:latin typeface="Symbol"/>
                <a:cs typeface="Symbol"/>
              </a:rPr>
              <a:t></a:t>
            </a:r>
            <a:r>
              <a:rPr dirty="0" spc="30"/>
              <a:t>aB  </a:t>
            </a:r>
            <a:r>
              <a:rPr dirty="0" spc="25"/>
              <a:t>B</a:t>
            </a:r>
            <a:r>
              <a:rPr dirty="0" spc="50" i="1">
                <a:latin typeface="Symbol"/>
                <a:cs typeface="Symbol"/>
              </a:rPr>
              <a:t></a:t>
            </a:r>
            <a:r>
              <a:rPr dirty="0" spc="25"/>
              <a:t>aB|bS|a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585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试构造与</a:t>
            </a:r>
            <a:r>
              <a:rPr dirty="0" spc="25">
                <a:latin typeface="宋体"/>
                <a:cs typeface="宋体"/>
              </a:rPr>
              <a:t>G</a:t>
            </a:r>
            <a:r>
              <a:rPr dirty="0" spc="50"/>
              <a:t>等价的有限自动机</a:t>
            </a:r>
            <a:r>
              <a:rPr dirty="0" spc="25">
                <a:latin typeface="宋体"/>
                <a:cs typeface="宋体"/>
              </a:rPr>
              <a:t>M</a:t>
            </a:r>
            <a:r>
              <a:rPr dirty="0" spc="40"/>
              <a:t>。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buClr>
                <a:srgbClr val="0000FF"/>
              </a:buClr>
              <a:buSzPct val="72340"/>
              <a:buFont typeface="Arial"/>
              <a:buChar char="■"/>
              <a:tabLst>
                <a:tab pos="431165" algn="l"/>
                <a:tab pos="431800" algn="l"/>
              </a:tabLst>
            </a:pPr>
            <a:r>
              <a:rPr dirty="0" baseline="1182" sz="3525" spc="75"/>
              <a:t>设</a:t>
            </a:r>
            <a:r>
              <a:rPr dirty="0" baseline="1182" sz="3525" spc="30">
                <a:latin typeface="宋体"/>
                <a:cs typeface="宋体"/>
              </a:rPr>
              <a:t>FA</a:t>
            </a:r>
            <a:r>
              <a:rPr dirty="0" baseline="1182" sz="3525" spc="52">
                <a:latin typeface="宋体"/>
                <a:cs typeface="宋体"/>
              </a:rPr>
              <a:t> </a:t>
            </a:r>
            <a:r>
              <a:rPr dirty="0" baseline="1182" sz="3525" spc="37">
                <a:latin typeface="宋体"/>
                <a:cs typeface="宋体"/>
              </a:rPr>
              <a:t>M=(</a:t>
            </a:r>
            <a:r>
              <a:rPr dirty="0" baseline="1182" sz="3525" spc="37" i="1">
                <a:latin typeface="Symbol"/>
                <a:cs typeface="Symbol"/>
              </a:rPr>
              <a:t></a:t>
            </a:r>
            <a:r>
              <a:rPr dirty="0" baseline="1182" sz="3525" spc="37">
                <a:latin typeface="宋体"/>
                <a:cs typeface="宋体"/>
              </a:rPr>
              <a:t>,</a:t>
            </a:r>
            <a:r>
              <a:rPr dirty="0" baseline="1182" sz="3525" spc="52">
                <a:latin typeface="宋体"/>
                <a:cs typeface="宋体"/>
              </a:rPr>
              <a:t> </a:t>
            </a:r>
            <a:r>
              <a:rPr dirty="0" baseline="1182" sz="3525" spc="30">
                <a:latin typeface="宋体"/>
                <a:cs typeface="宋体"/>
              </a:rPr>
              <a:t>Q,</a:t>
            </a:r>
            <a:r>
              <a:rPr dirty="0" baseline="1182" sz="3525" spc="44">
                <a:latin typeface="宋体"/>
                <a:cs typeface="宋体"/>
              </a:rPr>
              <a:t> </a:t>
            </a:r>
            <a:r>
              <a:rPr dirty="0" baseline="1182" sz="3525" spc="30">
                <a:latin typeface="宋体"/>
                <a:cs typeface="宋体"/>
              </a:rPr>
              <a:t>q</a:t>
            </a:r>
            <a:r>
              <a:rPr dirty="0" baseline="-16129" sz="2325" spc="30">
                <a:latin typeface="宋体"/>
                <a:cs typeface="宋体"/>
              </a:rPr>
              <a:t>0</a:t>
            </a:r>
            <a:r>
              <a:rPr dirty="0" baseline="1182" sz="3525" spc="30">
                <a:latin typeface="宋体"/>
                <a:cs typeface="宋体"/>
              </a:rPr>
              <a:t>,</a:t>
            </a:r>
            <a:r>
              <a:rPr dirty="0" baseline="1182" sz="3525" spc="52">
                <a:latin typeface="宋体"/>
                <a:cs typeface="宋体"/>
              </a:rPr>
              <a:t> </a:t>
            </a:r>
            <a:r>
              <a:rPr dirty="0" baseline="1182" sz="3525" spc="30">
                <a:latin typeface="宋体"/>
                <a:cs typeface="宋体"/>
              </a:rPr>
              <a:t>F,</a:t>
            </a:r>
            <a:r>
              <a:rPr dirty="0" baseline="1182" sz="3525" spc="52">
                <a:latin typeface="宋体"/>
                <a:cs typeface="宋体"/>
              </a:rPr>
              <a:t> </a:t>
            </a:r>
            <a:r>
              <a:rPr dirty="0" baseline="1182" sz="3525" spc="22" i="1">
                <a:latin typeface="Symbol"/>
                <a:cs typeface="Symbol"/>
              </a:rPr>
              <a:t></a:t>
            </a:r>
            <a:r>
              <a:rPr dirty="0" baseline="1182" sz="3525" spc="22">
                <a:latin typeface="宋体"/>
                <a:cs typeface="宋体"/>
              </a:rPr>
              <a:t>)</a:t>
            </a:r>
            <a:endParaRPr baseline="1182" sz="3525">
              <a:latin typeface="宋体"/>
              <a:cs typeface="宋体"/>
            </a:endParaRPr>
          </a:p>
          <a:p>
            <a:pPr marL="431800" indent="-34290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31165" algn="l"/>
                <a:tab pos="431800" algn="l"/>
                <a:tab pos="1880870" algn="l"/>
                <a:tab pos="2753995" algn="l"/>
                <a:tab pos="3831590" algn="l"/>
              </a:tabLst>
            </a:pPr>
            <a:r>
              <a:rPr dirty="0" baseline="1182" sz="3525" spc="37" i="1">
                <a:latin typeface="Symbol"/>
                <a:cs typeface="Symbol"/>
              </a:rPr>
              <a:t></a:t>
            </a:r>
            <a:r>
              <a:rPr dirty="0" baseline="1182" sz="3525" spc="37">
                <a:latin typeface="宋体"/>
                <a:cs typeface="宋体"/>
              </a:rPr>
              <a:t>={a,b}	</a:t>
            </a:r>
            <a:r>
              <a:rPr dirty="0" baseline="1182" sz="3525" spc="30">
                <a:latin typeface="宋体"/>
                <a:cs typeface="宋体"/>
              </a:rPr>
              <a:t>q</a:t>
            </a:r>
            <a:r>
              <a:rPr dirty="0" baseline="-17921" sz="2325" spc="30">
                <a:latin typeface="宋体"/>
                <a:cs typeface="宋体"/>
              </a:rPr>
              <a:t>0</a:t>
            </a:r>
            <a:r>
              <a:rPr dirty="0" baseline="1182" sz="3525" spc="30">
                <a:latin typeface="宋体"/>
                <a:cs typeface="宋体"/>
              </a:rPr>
              <a:t>=S	F={f}	</a:t>
            </a:r>
            <a:r>
              <a:rPr dirty="0" baseline="1182" sz="3525" spc="37">
                <a:latin typeface="宋体"/>
                <a:cs typeface="宋体"/>
              </a:rPr>
              <a:t>Q={S,B,f}</a:t>
            </a:r>
            <a:endParaRPr baseline="1182" sz="3525">
              <a:latin typeface="宋体"/>
              <a:cs typeface="宋体"/>
            </a:endParaRPr>
          </a:p>
          <a:p>
            <a:pPr marL="4318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31165" algn="l"/>
                <a:tab pos="431800" algn="l"/>
              </a:tabLst>
            </a:pPr>
            <a:r>
              <a:rPr dirty="0" baseline="1182" sz="3525" spc="75"/>
              <a:t>转换函数</a:t>
            </a:r>
            <a:r>
              <a:rPr dirty="0" baseline="1182" sz="3525" spc="44" i="1">
                <a:latin typeface="Symbol"/>
                <a:cs typeface="Symbol"/>
              </a:rPr>
              <a:t></a:t>
            </a:r>
            <a:r>
              <a:rPr dirty="0" baseline="1182" sz="3525" spc="44"/>
              <a:t>：</a:t>
            </a:r>
            <a:endParaRPr baseline="1182" sz="3525">
              <a:latin typeface="Symbol"/>
              <a:cs typeface="Symbol"/>
            </a:endParaRPr>
          </a:p>
          <a:p>
            <a:pPr lvl="1" marL="908050" indent="-285750">
              <a:lnSpc>
                <a:spcPct val="100000"/>
              </a:lnSpc>
              <a:spcBef>
                <a:spcPts val="580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908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对于产生式</a:t>
            </a:r>
            <a:r>
              <a:rPr dirty="0" baseline="1424" sz="2925" spc="37" b="1">
                <a:latin typeface="宋体"/>
                <a:cs typeface="宋体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37" b="1">
                <a:latin typeface="宋体"/>
                <a:cs typeface="宋体"/>
              </a:rPr>
              <a:t>aB</a:t>
            </a:r>
            <a:r>
              <a:rPr dirty="0" baseline="1424" sz="2925" spc="75" b="1">
                <a:latin typeface="黑体"/>
                <a:cs typeface="黑体"/>
              </a:rPr>
              <a:t>，有</a:t>
            </a:r>
            <a:r>
              <a:rPr dirty="0" baseline="1424" sz="2925" spc="22" b="1" i="1">
                <a:latin typeface="Symbol"/>
                <a:cs typeface="Symbol"/>
              </a:rPr>
              <a:t></a:t>
            </a:r>
            <a:r>
              <a:rPr dirty="0" baseline="1424" sz="2925" spc="37" b="1">
                <a:latin typeface="宋体"/>
                <a:cs typeface="宋体"/>
              </a:rPr>
              <a:t>(S,a)={B}</a:t>
            </a:r>
            <a:endParaRPr baseline="1424" sz="2925">
              <a:latin typeface="宋体"/>
              <a:cs typeface="宋体"/>
            </a:endParaRPr>
          </a:p>
          <a:p>
            <a:pPr lvl="1" marL="908050" indent="-285750">
              <a:lnSpc>
                <a:spcPct val="100000"/>
              </a:lnSpc>
              <a:spcBef>
                <a:spcPts val="470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908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对于产生式</a:t>
            </a:r>
            <a:r>
              <a:rPr dirty="0" baseline="1424" sz="2925" spc="37" b="1">
                <a:latin typeface="宋体"/>
                <a:cs typeface="宋体"/>
              </a:rPr>
              <a:t>B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37" b="1">
                <a:latin typeface="宋体"/>
                <a:cs typeface="宋体"/>
              </a:rPr>
              <a:t>aB</a:t>
            </a:r>
            <a:r>
              <a:rPr dirty="0" baseline="1424" sz="2925" spc="75" b="1">
                <a:latin typeface="黑体"/>
                <a:cs typeface="黑体"/>
              </a:rPr>
              <a:t>，有</a:t>
            </a:r>
            <a:r>
              <a:rPr dirty="0" baseline="1424" sz="2925" spc="22" b="1" i="1">
                <a:latin typeface="Symbol"/>
                <a:cs typeface="Symbol"/>
              </a:rPr>
              <a:t></a:t>
            </a:r>
            <a:r>
              <a:rPr dirty="0" baseline="1424" sz="2925" spc="37" b="1">
                <a:latin typeface="宋体"/>
                <a:cs typeface="宋体"/>
              </a:rPr>
              <a:t>(B,a)={B}</a:t>
            </a:r>
            <a:endParaRPr baseline="1424" sz="2925">
              <a:latin typeface="宋体"/>
              <a:cs typeface="宋体"/>
            </a:endParaRPr>
          </a:p>
          <a:p>
            <a:pPr lvl="1" marL="908050" indent="-2857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908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对于产生式</a:t>
            </a:r>
            <a:r>
              <a:rPr dirty="0" baseline="1424" sz="2925" spc="37" b="1">
                <a:latin typeface="宋体"/>
                <a:cs typeface="宋体"/>
              </a:rPr>
              <a:t>B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37" b="1">
                <a:latin typeface="宋体"/>
                <a:cs typeface="宋体"/>
              </a:rPr>
              <a:t>bS</a:t>
            </a:r>
            <a:r>
              <a:rPr dirty="0" baseline="1424" sz="2925" spc="75" b="1">
                <a:latin typeface="黑体"/>
                <a:cs typeface="黑体"/>
              </a:rPr>
              <a:t>，有</a:t>
            </a:r>
            <a:r>
              <a:rPr dirty="0" baseline="1424" sz="2925" spc="22" b="1" i="1">
                <a:latin typeface="Symbol"/>
                <a:cs typeface="Symbol"/>
              </a:rPr>
              <a:t></a:t>
            </a:r>
            <a:r>
              <a:rPr dirty="0" baseline="1424" sz="2925" spc="37" b="1">
                <a:latin typeface="宋体"/>
                <a:cs typeface="宋体"/>
              </a:rPr>
              <a:t>(B,b)={S}</a:t>
            </a:r>
            <a:endParaRPr baseline="1424" sz="2925">
              <a:latin typeface="宋体"/>
              <a:cs typeface="宋体"/>
            </a:endParaRPr>
          </a:p>
          <a:p>
            <a:pPr lvl="1" marL="908050" indent="-285750">
              <a:lnSpc>
                <a:spcPct val="100000"/>
              </a:lnSpc>
              <a:spcBef>
                <a:spcPts val="540"/>
              </a:spcBef>
              <a:buClr>
                <a:srgbClr val="240CB4"/>
              </a:buClr>
              <a:buSzPct val="82051"/>
              <a:buFont typeface="Wingdings"/>
              <a:buChar char=""/>
              <a:tabLst>
                <a:tab pos="908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对于产生式</a:t>
            </a:r>
            <a:r>
              <a:rPr dirty="0" baseline="1424" sz="2925" spc="52" b="1">
                <a:latin typeface="宋体"/>
                <a:cs typeface="宋体"/>
              </a:rPr>
              <a:t>B</a:t>
            </a:r>
            <a:r>
              <a:rPr dirty="0" baseline="1424" sz="2925" spc="52" b="1" i="1">
                <a:latin typeface="Symbol"/>
                <a:cs typeface="Symbol"/>
              </a:rPr>
              <a:t>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r>
              <a:rPr dirty="0" baseline="1424" sz="2925" spc="-37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有</a:t>
            </a:r>
            <a:r>
              <a:rPr dirty="0" baseline="1424" sz="2925" spc="37" b="1" i="1">
                <a:latin typeface="Symbol"/>
                <a:cs typeface="Symbol"/>
              </a:rPr>
              <a:t></a:t>
            </a:r>
            <a:r>
              <a:rPr dirty="0" baseline="1424" sz="2925" spc="37" b="1">
                <a:latin typeface="宋体"/>
                <a:cs typeface="宋体"/>
              </a:rPr>
              <a:t>(B,a)={f}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824356"/>
            <a:ext cx="31292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FA</a:t>
            </a:r>
            <a:r>
              <a:rPr dirty="0" baseline="1182" sz="3525" spc="-67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的状态转换图：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418" y="5786906"/>
            <a:ext cx="471170" cy="473709"/>
          </a:xfrm>
          <a:custGeom>
            <a:avLst/>
            <a:gdLst/>
            <a:ahLst/>
            <a:cxnLst/>
            <a:rect l="l" t="t" r="r" b="b"/>
            <a:pathLst>
              <a:path w="471170" h="473710">
                <a:moveTo>
                  <a:pt x="0" y="236649"/>
                </a:moveTo>
                <a:lnTo>
                  <a:pt x="4783" y="188956"/>
                </a:lnTo>
                <a:lnTo>
                  <a:pt x="18502" y="144534"/>
                </a:lnTo>
                <a:lnTo>
                  <a:pt x="40211" y="104336"/>
                </a:lnTo>
                <a:lnTo>
                  <a:pt x="68961" y="69313"/>
                </a:lnTo>
                <a:lnTo>
                  <a:pt x="103807" y="40416"/>
                </a:lnTo>
                <a:lnTo>
                  <a:pt x="143801" y="18597"/>
                </a:lnTo>
                <a:lnTo>
                  <a:pt x="187998" y="4807"/>
                </a:lnTo>
                <a:lnTo>
                  <a:pt x="235449" y="0"/>
                </a:lnTo>
                <a:lnTo>
                  <a:pt x="282900" y="4807"/>
                </a:lnTo>
                <a:lnTo>
                  <a:pt x="327097" y="18597"/>
                </a:lnTo>
                <a:lnTo>
                  <a:pt x="367091" y="40416"/>
                </a:lnTo>
                <a:lnTo>
                  <a:pt x="401937" y="69313"/>
                </a:lnTo>
                <a:lnTo>
                  <a:pt x="430687" y="104336"/>
                </a:lnTo>
                <a:lnTo>
                  <a:pt x="452396" y="144534"/>
                </a:lnTo>
                <a:lnTo>
                  <a:pt x="466115" y="188956"/>
                </a:lnTo>
                <a:lnTo>
                  <a:pt x="470899" y="236649"/>
                </a:lnTo>
                <a:lnTo>
                  <a:pt x="466115" y="284342"/>
                </a:lnTo>
                <a:lnTo>
                  <a:pt x="452396" y="328764"/>
                </a:lnTo>
                <a:lnTo>
                  <a:pt x="430687" y="368962"/>
                </a:lnTo>
                <a:lnTo>
                  <a:pt x="401937" y="403985"/>
                </a:lnTo>
                <a:lnTo>
                  <a:pt x="367091" y="432882"/>
                </a:lnTo>
                <a:lnTo>
                  <a:pt x="327097" y="454701"/>
                </a:lnTo>
                <a:lnTo>
                  <a:pt x="282900" y="468491"/>
                </a:lnTo>
                <a:lnTo>
                  <a:pt x="235449" y="473299"/>
                </a:lnTo>
                <a:lnTo>
                  <a:pt x="187998" y="468491"/>
                </a:lnTo>
                <a:lnTo>
                  <a:pt x="143801" y="454701"/>
                </a:lnTo>
                <a:lnTo>
                  <a:pt x="103807" y="432882"/>
                </a:lnTo>
                <a:lnTo>
                  <a:pt x="68961" y="403985"/>
                </a:lnTo>
                <a:lnTo>
                  <a:pt x="40211" y="368962"/>
                </a:lnTo>
                <a:lnTo>
                  <a:pt x="18502" y="328764"/>
                </a:lnTo>
                <a:lnTo>
                  <a:pt x="4783" y="284342"/>
                </a:lnTo>
                <a:lnTo>
                  <a:pt x="0" y="2366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36158" y="5807964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3660" y="5786906"/>
            <a:ext cx="471170" cy="473709"/>
          </a:xfrm>
          <a:custGeom>
            <a:avLst/>
            <a:gdLst/>
            <a:ahLst/>
            <a:cxnLst/>
            <a:rect l="l" t="t" r="r" b="b"/>
            <a:pathLst>
              <a:path w="471170" h="473710">
                <a:moveTo>
                  <a:pt x="0" y="236649"/>
                </a:moveTo>
                <a:lnTo>
                  <a:pt x="4783" y="188956"/>
                </a:lnTo>
                <a:lnTo>
                  <a:pt x="18502" y="144534"/>
                </a:lnTo>
                <a:lnTo>
                  <a:pt x="40211" y="104336"/>
                </a:lnTo>
                <a:lnTo>
                  <a:pt x="68961" y="69313"/>
                </a:lnTo>
                <a:lnTo>
                  <a:pt x="103807" y="40416"/>
                </a:lnTo>
                <a:lnTo>
                  <a:pt x="143801" y="18597"/>
                </a:lnTo>
                <a:lnTo>
                  <a:pt x="187998" y="4807"/>
                </a:lnTo>
                <a:lnTo>
                  <a:pt x="235449" y="0"/>
                </a:lnTo>
                <a:lnTo>
                  <a:pt x="282900" y="4807"/>
                </a:lnTo>
                <a:lnTo>
                  <a:pt x="327097" y="18597"/>
                </a:lnTo>
                <a:lnTo>
                  <a:pt x="367091" y="40416"/>
                </a:lnTo>
                <a:lnTo>
                  <a:pt x="401937" y="69313"/>
                </a:lnTo>
                <a:lnTo>
                  <a:pt x="430687" y="104336"/>
                </a:lnTo>
                <a:lnTo>
                  <a:pt x="452396" y="144534"/>
                </a:lnTo>
                <a:lnTo>
                  <a:pt x="466115" y="188956"/>
                </a:lnTo>
                <a:lnTo>
                  <a:pt x="470899" y="236649"/>
                </a:lnTo>
                <a:lnTo>
                  <a:pt x="466115" y="284342"/>
                </a:lnTo>
                <a:lnTo>
                  <a:pt x="452396" y="328764"/>
                </a:lnTo>
                <a:lnTo>
                  <a:pt x="430687" y="368962"/>
                </a:lnTo>
                <a:lnTo>
                  <a:pt x="401937" y="403985"/>
                </a:lnTo>
                <a:lnTo>
                  <a:pt x="367091" y="432882"/>
                </a:lnTo>
                <a:lnTo>
                  <a:pt x="327097" y="454701"/>
                </a:lnTo>
                <a:lnTo>
                  <a:pt x="282900" y="468491"/>
                </a:lnTo>
                <a:lnTo>
                  <a:pt x="235449" y="473299"/>
                </a:lnTo>
                <a:lnTo>
                  <a:pt x="187998" y="468491"/>
                </a:lnTo>
                <a:lnTo>
                  <a:pt x="143801" y="454701"/>
                </a:lnTo>
                <a:lnTo>
                  <a:pt x="103807" y="432882"/>
                </a:lnTo>
                <a:lnTo>
                  <a:pt x="68961" y="403985"/>
                </a:lnTo>
                <a:lnTo>
                  <a:pt x="40211" y="368962"/>
                </a:lnTo>
                <a:lnTo>
                  <a:pt x="18502" y="328764"/>
                </a:lnTo>
                <a:lnTo>
                  <a:pt x="4783" y="284342"/>
                </a:lnTo>
                <a:lnTo>
                  <a:pt x="0" y="2366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72399" y="5807964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6695" y="5791229"/>
            <a:ext cx="509270" cy="510540"/>
          </a:xfrm>
          <a:custGeom>
            <a:avLst/>
            <a:gdLst/>
            <a:ahLst/>
            <a:cxnLst/>
            <a:rect l="l" t="t" r="r" b="b"/>
            <a:pathLst>
              <a:path w="509270" h="510539">
                <a:moveTo>
                  <a:pt x="253509" y="0"/>
                </a:moveTo>
                <a:lnTo>
                  <a:pt x="202257" y="5080"/>
                </a:lnTo>
                <a:lnTo>
                  <a:pt x="154525" y="20320"/>
                </a:lnTo>
                <a:lnTo>
                  <a:pt x="111387" y="44450"/>
                </a:lnTo>
                <a:lnTo>
                  <a:pt x="73856" y="74930"/>
                </a:lnTo>
                <a:lnTo>
                  <a:pt x="42933" y="113030"/>
                </a:lnTo>
                <a:lnTo>
                  <a:pt x="19627" y="157480"/>
                </a:lnTo>
                <a:lnTo>
                  <a:pt x="4974" y="204470"/>
                </a:lnTo>
                <a:lnTo>
                  <a:pt x="0" y="256540"/>
                </a:lnTo>
                <a:lnTo>
                  <a:pt x="1407" y="281940"/>
                </a:lnTo>
                <a:lnTo>
                  <a:pt x="11710" y="332740"/>
                </a:lnTo>
                <a:lnTo>
                  <a:pt x="31139" y="378460"/>
                </a:lnTo>
                <a:lnTo>
                  <a:pt x="58661" y="419100"/>
                </a:lnTo>
                <a:lnTo>
                  <a:pt x="93261" y="453390"/>
                </a:lnTo>
                <a:lnTo>
                  <a:pt x="133944" y="481330"/>
                </a:lnTo>
                <a:lnTo>
                  <a:pt x="179692" y="500380"/>
                </a:lnTo>
                <a:lnTo>
                  <a:pt x="229435" y="510540"/>
                </a:lnTo>
                <a:lnTo>
                  <a:pt x="255440" y="510540"/>
                </a:lnTo>
                <a:lnTo>
                  <a:pt x="281437" y="509270"/>
                </a:lnTo>
                <a:lnTo>
                  <a:pt x="306692" y="505460"/>
                </a:lnTo>
                <a:lnTo>
                  <a:pt x="331067" y="499110"/>
                </a:lnTo>
                <a:lnTo>
                  <a:pt x="254796" y="499110"/>
                </a:lnTo>
                <a:lnTo>
                  <a:pt x="230079" y="497840"/>
                </a:lnTo>
                <a:lnTo>
                  <a:pt x="182871" y="487680"/>
                </a:lnTo>
                <a:lnTo>
                  <a:pt x="139479" y="469900"/>
                </a:lnTo>
                <a:lnTo>
                  <a:pt x="100892" y="443230"/>
                </a:lnTo>
                <a:lnTo>
                  <a:pt x="68080" y="410210"/>
                </a:lnTo>
                <a:lnTo>
                  <a:pt x="42009" y="372110"/>
                </a:lnTo>
                <a:lnTo>
                  <a:pt x="23643" y="327660"/>
                </a:lnTo>
                <a:lnTo>
                  <a:pt x="13962" y="280670"/>
                </a:lnTo>
                <a:lnTo>
                  <a:pt x="12747" y="256540"/>
                </a:lnTo>
                <a:lnTo>
                  <a:pt x="12747" y="254000"/>
                </a:lnTo>
                <a:lnTo>
                  <a:pt x="17531" y="207010"/>
                </a:lnTo>
                <a:lnTo>
                  <a:pt x="31562" y="161290"/>
                </a:lnTo>
                <a:lnTo>
                  <a:pt x="53802" y="119380"/>
                </a:lnTo>
                <a:lnTo>
                  <a:pt x="83276" y="83820"/>
                </a:lnTo>
                <a:lnTo>
                  <a:pt x="119018" y="54610"/>
                </a:lnTo>
                <a:lnTo>
                  <a:pt x="160060" y="31750"/>
                </a:lnTo>
                <a:lnTo>
                  <a:pt x="205435" y="17780"/>
                </a:lnTo>
                <a:lnTo>
                  <a:pt x="254153" y="12700"/>
                </a:lnTo>
                <a:lnTo>
                  <a:pt x="333163" y="12700"/>
                </a:lnTo>
                <a:lnTo>
                  <a:pt x="329256" y="11430"/>
                </a:lnTo>
                <a:lnTo>
                  <a:pt x="304815" y="5080"/>
                </a:lnTo>
                <a:lnTo>
                  <a:pt x="279514" y="1270"/>
                </a:lnTo>
                <a:lnTo>
                  <a:pt x="253509" y="0"/>
                </a:lnTo>
                <a:close/>
              </a:path>
              <a:path w="509270" h="510539">
                <a:moveTo>
                  <a:pt x="333163" y="12700"/>
                </a:moveTo>
                <a:lnTo>
                  <a:pt x="254153" y="12700"/>
                </a:lnTo>
                <a:lnTo>
                  <a:pt x="278870" y="13970"/>
                </a:lnTo>
                <a:lnTo>
                  <a:pt x="302888" y="17780"/>
                </a:lnTo>
                <a:lnTo>
                  <a:pt x="348315" y="31750"/>
                </a:lnTo>
                <a:lnTo>
                  <a:pt x="389426" y="53340"/>
                </a:lnTo>
                <a:lnTo>
                  <a:pt x="425245" y="83820"/>
                </a:lnTo>
                <a:lnTo>
                  <a:pt x="454808" y="119380"/>
                </a:lnTo>
                <a:lnTo>
                  <a:pt x="477147" y="160020"/>
                </a:lnTo>
                <a:lnTo>
                  <a:pt x="491293" y="205740"/>
                </a:lnTo>
                <a:lnTo>
                  <a:pt x="496202" y="254000"/>
                </a:lnTo>
                <a:lnTo>
                  <a:pt x="496202" y="256540"/>
                </a:lnTo>
                <a:lnTo>
                  <a:pt x="495051" y="279400"/>
                </a:lnTo>
                <a:lnTo>
                  <a:pt x="485490" y="327660"/>
                </a:lnTo>
                <a:lnTo>
                  <a:pt x="467233" y="370840"/>
                </a:lnTo>
                <a:lnTo>
                  <a:pt x="441253" y="410210"/>
                </a:lnTo>
                <a:lnTo>
                  <a:pt x="408525" y="443230"/>
                </a:lnTo>
                <a:lnTo>
                  <a:pt x="370013" y="468630"/>
                </a:lnTo>
                <a:lnTo>
                  <a:pt x="326683" y="487680"/>
                </a:lnTo>
                <a:lnTo>
                  <a:pt x="254796" y="499110"/>
                </a:lnTo>
                <a:lnTo>
                  <a:pt x="331067" y="499110"/>
                </a:lnTo>
                <a:lnTo>
                  <a:pt x="376632" y="480060"/>
                </a:lnTo>
                <a:lnTo>
                  <a:pt x="417090" y="452120"/>
                </a:lnTo>
                <a:lnTo>
                  <a:pt x="451443" y="417830"/>
                </a:lnTo>
                <a:lnTo>
                  <a:pt x="478685" y="375920"/>
                </a:lnTo>
                <a:lnTo>
                  <a:pt x="497794" y="330200"/>
                </a:lnTo>
                <a:lnTo>
                  <a:pt x="507734" y="280670"/>
                </a:lnTo>
                <a:lnTo>
                  <a:pt x="508949" y="254000"/>
                </a:lnTo>
                <a:lnTo>
                  <a:pt x="507542" y="228600"/>
                </a:lnTo>
                <a:lnTo>
                  <a:pt x="497239" y="179070"/>
                </a:lnTo>
                <a:lnTo>
                  <a:pt x="477809" y="133350"/>
                </a:lnTo>
                <a:lnTo>
                  <a:pt x="450288" y="92710"/>
                </a:lnTo>
                <a:lnTo>
                  <a:pt x="415688" y="57150"/>
                </a:lnTo>
                <a:lnTo>
                  <a:pt x="375005" y="30480"/>
                </a:lnTo>
                <a:lnTo>
                  <a:pt x="352699" y="19050"/>
                </a:lnTo>
                <a:lnTo>
                  <a:pt x="333163" y="12700"/>
                </a:lnTo>
                <a:close/>
              </a:path>
              <a:path w="509270" h="510539">
                <a:moveTo>
                  <a:pt x="254796" y="25400"/>
                </a:moveTo>
                <a:lnTo>
                  <a:pt x="208612" y="29210"/>
                </a:lnTo>
                <a:lnTo>
                  <a:pt x="165594" y="43180"/>
                </a:lnTo>
                <a:lnTo>
                  <a:pt x="126648" y="64770"/>
                </a:lnTo>
                <a:lnTo>
                  <a:pt x="92697" y="92710"/>
                </a:lnTo>
                <a:lnTo>
                  <a:pt x="64670" y="127000"/>
                </a:lnTo>
                <a:lnTo>
                  <a:pt x="43494" y="165100"/>
                </a:lnTo>
                <a:lnTo>
                  <a:pt x="30087" y="208280"/>
                </a:lnTo>
                <a:lnTo>
                  <a:pt x="25431" y="254000"/>
                </a:lnTo>
                <a:lnTo>
                  <a:pt x="25430" y="256540"/>
                </a:lnTo>
                <a:lnTo>
                  <a:pt x="26518" y="278130"/>
                </a:lnTo>
                <a:lnTo>
                  <a:pt x="35577" y="323850"/>
                </a:lnTo>
                <a:lnTo>
                  <a:pt x="52877" y="364490"/>
                </a:lnTo>
                <a:lnTo>
                  <a:pt x="77500" y="401320"/>
                </a:lnTo>
                <a:lnTo>
                  <a:pt x="108522" y="433070"/>
                </a:lnTo>
                <a:lnTo>
                  <a:pt x="145012" y="458470"/>
                </a:lnTo>
                <a:lnTo>
                  <a:pt x="186048" y="474980"/>
                </a:lnTo>
                <a:lnTo>
                  <a:pt x="230723" y="485140"/>
                </a:lnTo>
                <a:lnTo>
                  <a:pt x="254153" y="486410"/>
                </a:lnTo>
                <a:lnTo>
                  <a:pt x="277585" y="485140"/>
                </a:lnTo>
                <a:lnTo>
                  <a:pt x="300337" y="481330"/>
                </a:lnTo>
                <a:lnTo>
                  <a:pt x="322298" y="474980"/>
                </a:lnTo>
                <a:lnTo>
                  <a:pt x="325807" y="473710"/>
                </a:lnTo>
                <a:lnTo>
                  <a:pt x="253509" y="473710"/>
                </a:lnTo>
                <a:lnTo>
                  <a:pt x="231367" y="472440"/>
                </a:lnTo>
                <a:lnTo>
                  <a:pt x="189226" y="463550"/>
                </a:lnTo>
                <a:lnTo>
                  <a:pt x="150547" y="447040"/>
                </a:lnTo>
                <a:lnTo>
                  <a:pt x="116152" y="422910"/>
                </a:lnTo>
                <a:lnTo>
                  <a:pt x="86920" y="393700"/>
                </a:lnTo>
                <a:lnTo>
                  <a:pt x="63746" y="358140"/>
                </a:lnTo>
                <a:lnTo>
                  <a:pt x="47510" y="318770"/>
                </a:lnTo>
                <a:lnTo>
                  <a:pt x="39075" y="276860"/>
                </a:lnTo>
                <a:lnTo>
                  <a:pt x="38051" y="254000"/>
                </a:lnTo>
                <a:lnTo>
                  <a:pt x="39267" y="232410"/>
                </a:lnTo>
                <a:lnTo>
                  <a:pt x="48066" y="189230"/>
                </a:lnTo>
                <a:lnTo>
                  <a:pt x="64621" y="151130"/>
                </a:lnTo>
                <a:lnTo>
                  <a:pt x="88074" y="116840"/>
                </a:lnTo>
                <a:lnTo>
                  <a:pt x="117555" y="86360"/>
                </a:lnTo>
                <a:lnTo>
                  <a:pt x="152173" y="63500"/>
                </a:lnTo>
                <a:lnTo>
                  <a:pt x="191035" y="46990"/>
                </a:lnTo>
                <a:lnTo>
                  <a:pt x="233290" y="39370"/>
                </a:lnTo>
                <a:lnTo>
                  <a:pt x="255440" y="38100"/>
                </a:lnTo>
                <a:lnTo>
                  <a:pt x="329910" y="38100"/>
                </a:lnTo>
                <a:lnTo>
                  <a:pt x="322901" y="35560"/>
                </a:lnTo>
                <a:lnTo>
                  <a:pt x="300963" y="30480"/>
                </a:lnTo>
                <a:lnTo>
                  <a:pt x="278226" y="26670"/>
                </a:lnTo>
                <a:lnTo>
                  <a:pt x="254796" y="25400"/>
                </a:lnTo>
                <a:close/>
              </a:path>
              <a:path w="509270" h="510539">
                <a:moveTo>
                  <a:pt x="329910" y="38100"/>
                </a:moveTo>
                <a:lnTo>
                  <a:pt x="255440" y="38100"/>
                </a:lnTo>
                <a:lnTo>
                  <a:pt x="277582" y="39370"/>
                </a:lnTo>
                <a:lnTo>
                  <a:pt x="299038" y="41910"/>
                </a:lnTo>
                <a:lnTo>
                  <a:pt x="339545" y="55880"/>
                </a:lnTo>
                <a:lnTo>
                  <a:pt x="376189" y="74930"/>
                </a:lnTo>
                <a:lnTo>
                  <a:pt x="408114" y="101600"/>
                </a:lnTo>
                <a:lnTo>
                  <a:pt x="434428" y="134620"/>
                </a:lnTo>
                <a:lnTo>
                  <a:pt x="454243" y="171450"/>
                </a:lnTo>
                <a:lnTo>
                  <a:pt x="466685" y="212090"/>
                </a:lnTo>
                <a:lnTo>
                  <a:pt x="470898" y="256540"/>
                </a:lnTo>
                <a:lnTo>
                  <a:pt x="469682" y="278130"/>
                </a:lnTo>
                <a:lnTo>
                  <a:pt x="460883" y="321310"/>
                </a:lnTo>
                <a:lnTo>
                  <a:pt x="444328" y="360680"/>
                </a:lnTo>
                <a:lnTo>
                  <a:pt x="420875" y="394970"/>
                </a:lnTo>
                <a:lnTo>
                  <a:pt x="391394" y="424180"/>
                </a:lnTo>
                <a:lnTo>
                  <a:pt x="356776" y="447040"/>
                </a:lnTo>
                <a:lnTo>
                  <a:pt x="317912" y="463550"/>
                </a:lnTo>
                <a:lnTo>
                  <a:pt x="275659" y="472440"/>
                </a:lnTo>
                <a:lnTo>
                  <a:pt x="253509" y="473710"/>
                </a:lnTo>
                <a:lnTo>
                  <a:pt x="325807" y="473710"/>
                </a:lnTo>
                <a:lnTo>
                  <a:pt x="363395" y="458470"/>
                </a:lnTo>
                <a:lnTo>
                  <a:pt x="399959" y="433070"/>
                </a:lnTo>
                <a:lnTo>
                  <a:pt x="431064" y="402590"/>
                </a:lnTo>
                <a:lnTo>
                  <a:pt x="455780" y="365760"/>
                </a:lnTo>
                <a:lnTo>
                  <a:pt x="473186" y="323850"/>
                </a:lnTo>
                <a:lnTo>
                  <a:pt x="482366" y="279400"/>
                </a:lnTo>
                <a:lnTo>
                  <a:pt x="483518" y="254000"/>
                </a:lnTo>
                <a:lnTo>
                  <a:pt x="482431" y="232410"/>
                </a:lnTo>
                <a:lnTo>
                  <a:pt x="473372" y="186690"/>
                </a:lnTo>
                <a:lnTo>
                  <a:pt x="456072" y="146050"/>
                </a:lnTo>
                <a:lnTo>
                  <a:pt x="431449" y="109220"/>
                </a:lnTo>
                <a:lnTo>
                  <a:pt x="400427" y="77470"/>
                </a:lnTo>
                <a:lnTo>
                  <a:pt x="363936" y="53340"/>
                </a:lnTo>
                <a:lnTo>
                  <a:pt x="343929" y="43180"/>
                </a:lnTo>
                <a:lnTo>
                  <a:pt x="32991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14461" y="5829300"/>
            <a:ext cx="1104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050" y="6031963"/>
            <a:ext cx="471170" cy="50800"/>
          </a:xfrm>
          <a:custGeom>
            <a:avLst/>
            <a:gdLst/>
            <a:ahLst/>
            <a:cxnLst/>
            <a:rect l="l" t="t" r="r" b="b"/>
            <a:pathLst>
              <a:path w="471169" h="50800">
                <a:moveTo>
                  <a:pt x="394699" y="30162"/>
                </a:moveTo>
                <a:lnTo>
                  <a:pt x="394699" y="50799"/>
                </a:lnTo>
                <a:lnTo>
                  <a:pt x="456612" y="30162"/>
                </a:lnTo>
                <a:lnTo>
                  <a:pt x="394699" y="30162"/>
                </a:lnTo>
                <a:close/>
              </a:path>
              <a:path w="471169" h="50800">
                <a:moveTo>
                  <a:pt x="394699" y="20637"/>
                </a:moveTo>
                <a:lnTo>
                  <a:pt x="394699" y="30162"/>
                </a:lnTo>
                <a:lnTo>
                  <a:pt x="407399" y="30162"/>
                </a:lnTo>
                <a:lnTo>
                  <a:pt x="407399" y="20637"/>
                </a:lnTo>
                <a:lnTo>
                  <a:pt x="394699" y="20637"/>
                </a:lnTo>
                <a:close/>
              </a:path>
              <a:path w="471169" h="50800">
                <a:moveTo>
                  <a:pt x="394699" y="0"/>
                </a:moveTo>
                <a:lnTo>
                  <a:pt x="394699" y="20637"/>
                </a:lnTo>
                <a:lnTo>
                  <a:pt x="407399" y="20637"/>
                </a:lnTo>
                <a:lnTo>
                  <a:pt x="407399" y="30162"/>
                </a:lnTo>
                <a:lnTo>
                  <a:pt x="456614" y="30161"/>
                </a:lnTo>
                <a:lnTo>
                  <a:pt x="470899" y="25400"/>
                </a:lnTo>
                <a:lnTo>
                  <a:pt x="394699" y="0"/>
                </a:lnTo>
                <a:close/>
              </a:path>
              <a:path w="471169" h="50800">
                <a:moveTo>
                  <a:pt x="0" y="20636"/>
                </a:moveTo>
                <a:lnTo>
                  <a:pt x="0" y="30161"/>
                </a:lnTo>
                <a:lnTo>
                  <a:pt x="394699" y="30162"/>
                </a:lnTo>
                <a:lnTo>
                  <a:pt x="394699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88539" y="5639787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开始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9956" y="6252885"/>
            <a:ext cx="1368425" cy="215265"/>
          </a:xfrm>
          <a:custGeom>
            <a:avLst/>
            <a:gdLst/>
            <a:ahLst/>
            <a:cxnLst/>
            <a:rect l="l" t="t" r="r" b="b"/>
            <a:pathLst>
              <a:path w="1368425" h="215264">
                <a:moveTo>
                  <a:pt x="61505" y="55448"/>
                </a:moveTo>
                <a:lnTo>
                  <a:pt x="107859" y="96406"/>
                </a:lnTo>
                <a:lnTo>
                  <a:pt x="143628" y="114256"/>
                </a:lnTo>
                <a:lnTo>
                  <a:pt x="182168" y="130828"/>
                </a:lnTo>
                <a:lnTo>
                  <a:pt x="223299" y="146073"/>
                </a:lnTo>
                <a:lnTo>
                  <a:pt x="266830" y="159941"/>
                </a:lnTo>
                <a:lnTo>
                  <a:pt x="312577" y="172380"/>
                </a:lnTo>
                <a:lnTo>
                  <a:pt x="360354" y="183337"/>
                </a:lnTo>
                <a:lnTo>
                  <a:pt x="409973" y="192759"/>
                </a:lnTo>
                <a:lnTo>
                  <a:pt x="461247" y="200591"/>
                </a:lnTo>
                <a:lnTo>
                  <a:pt x="513989" y="206778"/>
                </a:lnTo>
                <a:lnTo>
                  <a:pt x="568011" y="211266"/>
                </a:lnTo>
                <a:lnTo>
                  <a:pt x="623126" y="213999"/>
                </a:lnTo>
                <a:lnTo>
                  <a:pt x="679146" y="214923"/>
                </a:lnTo>
                <a:lnTo>
                  <a:pt x="736295" y="213965"/>
                </a:lnTo>
                <a:lnTo>
                  <a:pt x="792485" y="211125"/>
                </a:lnTo>
                <a:lnTo>
                  <a:pt x="847516" y="206464"/>
                </a:lnTo>
                <a:lnTo>
                  <a:pt x="856413" y="205399"/>
                </a:lnTo>
                <a:lnTo>
                  <a:pt x="679302" y="205399"/>
                </a:lnTo>
                <a:lnTo>
                  <a:pt x="623597" y="204486"/>
                </a:lnTo>
                <a:lnTo>
                  <a:pt x="568799" y="201774"/>
                </a:lnTo>
                <a:lnTo>
                  <a:pt x="515098" y="197318"/>
                </a:lnTo>
                <a:lnTo>
                  <a:pt x="462685" y="191175"/>
                </a:lnTo>
                <a:lnTo>
                  <a:pt x="411749" y="183401"/>
                </a:lnTo>
                <a:lnTo>
                  <a:pt x="362483" y="174053"/>
                </a:lnTo>
                <a:lnTo>
                  <a:pt x="315075" y="163189"/>
                </a:lnTo>
                <a:lnTo>
                  <a:pt x="269721" y="150865"/>
                </a:lnTo>
                <a:lnTo>
                  <a:pt x="226608" y="137141"/>
                </a:lnTo>
                <a:lnTo>
                  <a:pt x="185930" y="122077"/>
                </a:lnTo>
                <a:lnTo>
                  <a:pt x="147878" y="105732"/>
                </a:lnTo>
                <a:lnTo>
                  <a:pt x="112646" y="88171"/>
                </a:lnTo>
                <a:lnTo>
                  <a:pt x="80572" y="69563"/>
                </a:lnTo>
                <a:lnTo>
                  <a:pt x="61505" y="55448"/>
                </a:lnTo>
                <a:close/>
              </a:path>
              <a:path w="1368425" h="215264">
                <a:moveTo>
                  <a:pt x="1360980" y="0"/>
                </a:moveTo>
                <a:lnTo>
                  <a:pt x="1314512" y="43974"/>
                </a:lnTo>
                <a:lnTo>
                  <a:pt x="1253763" y="83801"/>
                </a:lnTo>
                <a:lnTo>
                  <a:pt x="1218530" y="101976"/>
                </a:lnTo>
                <a:lnTo>
                  <a:pt x="1180329" y="118901"/>
                </a:lnTo>
                <a:lnTo>
                  <a:pt x="1139361" y="134508"/>
                </a:lnTo>
                <a:lnTo>
                  <a:pt x="1095827" y="148735"/>
                </a:lnTo>
                <a:lnTo>
                  <a:pt x="1049928" y="161518"/>
                </a:lnTo>
                <a:lnTo>
                  <a:pt x="1001867" y="172795"/>
                </a:lnTo>
                <a:lnTo>
                  <a:pt x="951843" y="182503"/>
                </a:lnTo>
                <a:lnTo>
                  <a:pt x="900057" y="190583"/>
                </a:lnTo>
                <a:lnTo>
                  <a:pt x="846711" y="196973"/>
                </a:lnTo>
                <a:lnTo>
                  <a:pt x="792003" y="201612"/>
                </a:lnTo>
                <a:lnTo>
                  <a:pt x="736135" y="204441"/>
                </a:lnTo>
                <a:lnTo>
                  <a:pt x="679302" y="205399"/>
                </a:lnTo>
                <a:lnTo>
                  <a:pt x="856413" y="205399"/>
                </a:lnTo>
                <a:lnTo>
                  <a:pt x="901190" y="200041"/>
                </a:lnTo>
                <a:lnTo>
                  <a:pt x="953311" y="191915"/>
                </a:lnTo>
                <a:lnTo>
                  <a:pt x="1003681" y="182145"/>
                </a:lnTo>
                <a:lnTo>
                  <a:pt x="1052103" y="170791"/>
                </a:lnTo>
                <a:lnTo>
                  <a:pt x="1098381" y="157911"/>
                </a:lnTo>
                <a:lnTo>
                  <a:pt x="1142319" y="143562"/>
                </a:lnTo>
                <a:lnTo>
                  <a:pt x="1183720" y="127802"/>
                </a:lnTo>
                <a:lnTo>
                  <a:pt x="1222387" y="110685"/>
                </a:lnTo>
                <a:lnTo>
                  <a:pt x="1258128" y="92267"/>
                </a:lnTo>
                <a:lnTo>
                  <a:pt x="1320041" y="51729"/>
                </a:lnTo>
                <a:lnTo>
                  <a:pt x="1367878" y="6567"/>
                </a:lnTo>
                <a:lnTo>
                  <a:pt x="1360980" y="0"/>
                </a:lnTo>
                <a:close/>
              </a:path>
              <a:path w="1368425" h="215264">
                <a:moveTo>
                  <a:pt x="0" y="10105"/>
                </a:moveTo>
                <a:lnTo>
                  <a:pt x="41235" y="79034"/>
                </a:lnTo>
                <a:lnTo>
                  <a:pt x="55281" y="62690"/>
                </a:lnTo>
                <a:lnTo>
                  <a:pt x="45326" y="55320"/>
                </a:lnTo>
                <a:lnTo>
                  <a:pt x="50993" y="47665"/>
                </a:lnTo>
                <a:lnTo>
                  <a:pt x="68193" y="47665"/>
                </a:lnTo>
                <a:lnTo>
                  <a:pt x="74345" y="40507"/>
                </a:lnTo>
                <a:lnTo>
                  <a:pt x="0" y="10105"/>
                </a:lnTo>
                <a:close/>
              </a:path>
              <a:path w="1368425" h="215264">
                <a:moveTo>
                  <a:pt x="50993" y="47665"/>
                </a:moveTo>
                <a:lnTo>
                  <a:pt x="45326" y="55320"/>
                </a:lnTo>
                <a:lnTo>
                  <a:pt x="55281" y="62690"/>
                </a:lnTo>
                <a:lnTo>
                  <a:pt x="61505" y="55448"/>
                </a:lnTo>
                <a:lnTo>
                  <a:pt x="50993" y="47665"/>
                </a:lnTo>
                <a:close/>
              </a:path>
              <a:path w="1368425" h="215264">
                <a:moveTo>
                  <a:pt x="68193" y="47665"/>
                </a:moveTo>
                <a:lnTo>
                  <a:pt x="50993" y="47665"/>
                </a:lnTo>
                <a:lnTo>
                  <a:pt x="61505" y="55448"/>
                </a:lnTo>
                <a:lnTo>
                  <a:pt x="68193" y="47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12450" y="5376466"/>
            <a:ext cx="480695" cy="440055"/>
          </a:xfrm>
          <a:custGeom>
            <a:avLst/>
            <a:gdLst/>
            <a:ahLst/>
            <a:cxnLst/>
            <a:rect l="l" t="t" r="r" b="b"/>
            <a:pathLst>
              <a:path w="480695" h="440054">
                <a:moveTo>
                  <a:pt x="359001" y="387236"/>
                </a:moveTo>
                <a:lnTo>
                  <a:pt x="298215" y="439740"/>
                </a:lnTo>
                <a:lnTo>
                  <a:pt x="378345" y="434209"/>
                </a:lnTo>
                <a:lnTo>
                  <a:pt x="372468" y="419938"/>
                </a:lnTo>
                <a:lnTo>
                  <a:pt x="358800" y="419938"/>
                </a:lnTo>
                <a:lnTo>
                  <a:pt x="355058" y="411179"/>
                </a:lnTo>
                <a:lnTo>
                  <a:pt x="366796" y="406166"/>
                </a:lnTo>
                <a:lnTo>
                  <a:pt x="359001" y="387236"/>
                </a:lnTo>
                <a:close/>
              </a:path>
              <a:path w="480695" h="440054">
                <a:moveTo>
                  <a:pt x="366796" y="406166"/>
                </a:moveTo>
                <a:lnTo>
                  <a:pt x="355058" y="411179"/>
                </a:lnTo>
                <a:lnTo>
                  <a:pt x="358800" y="419938"/>
                </a:lnTo>
                <a:lnTo>
                  <a:pt x="370424" y="414974"/>
                </a:lnTo>
                <a:lnTo>
                  <a:pt x="366796" y="406166"/>
                </a:lnTo>
                <a:close/>
              </a:path>
              <a:path w="480695" h="440054">
                <a:moveTo>
                  <a:pt x="370424" y="414974"/>
                </a:moveTo>
                <a:lnTo>
                  <a:pt x="358800" y="419938"/>
                </a:lnTo>
                <a:lnTo>
                  <a:pt x="372468" y="419938"/>
                </a:lnTo>
                <a:lnTo>
                  <a:pt x="370424" y="414974"/>
                </a:lnTo>
                <a:close/>
              </a:path>
              <a:path w="480695" h="440054">
                <a:moveTo>
                  <a:pt x="367677" y="405790"/>
                </a:moveTo>
                <a:lnTo>
                  <a:pt x="366796" y="406166"/>
                </a:lnTo>
                <a:lnTo>
                  <a:pt x="370424" y="414974"/>
                </a:lnTo>
                <a:lnTo>
                  <a:pt x="372116" y="414251"/>
                </a:lnTo>
                <a:lnTo>
                  <a:pt x="372384" y="414105"/>
                </a:lnTo>
                <a:lnTo>
                  <a:pt x="384269" y="406047"/>
                </a:lnTo>
                <a:lnTo>
                  <a:pt x="367296" y="406047"/>
                </a:lnTo>
                <a:lnTo>
                  <a:pt x="367677" y="405790"/>
                </a:lnTo>
                <a:close/>
              </a:path>
              <a:path w="480695" h="440054">
                <a:moveTo>
                  <a:pt x="368095" y="405611"/>
                </a:moveTo>
                <a:lnTo>
                  <a:pt x="367677" y="405790"/>
                </a:lnTo>
                <a:lnTo>
                  <a:pt x="367296" y="406047"/>
                </a:lnTo>
                <a:lnTo>
                  <a:pt x="368095" y="405611"/>
                </a:lnTo>
                <a:close/>
              </a:path>
              <a:path w="480695" h="440054">
                <a:moveTo>
                  <a:pt x="384912" y="405611"/>
                </a:moveTo>
                <a:lnTo>
                  <a:pt x="368095" y="405611"/>
                </a:lnTo>
                <a:lnTo>
                  <a:pt x="367296" y="406047"/>
                </a:lnTo>
                <a:lnTo>
                  <a:pt x="384269" y="406047"/>
                </a:lnTo>
                <a:lnTo>
                  <a:pt x="384912" y="405611"/>
                </a:lnTo>
                <a:close/>
              </a:path>
              <a:path w="480695" h="440054">
                <a:moveTo>
                  <a:pt x="309070" y="9513"/>
                </a:moveTo>
                <a:lnTo>
                  <a:pt x="240427" y="9513"/>
                </a:lnTo>
                <a:lnTo>
                  <a:pt x="264049" y="10654"/>
                </a:lnTo>
                <a:lnTo>
                  <a:pt x="286978" y="13958"/>
                </a:lnTo>
                <a:lnTo>
                  <a:pt x="330301" y="26619"/>
                </a:lnTo>
                <a:lnTo>
                  <a:pt x="369484" y="46617"/>
                </a:lnTo>
                <a:lnTo>
                  <a:pt x="403598" y="73077"/>
                </a:lnTo>
                <a:lnTo>
                  <a:pt x="431716" y="105114"/>
                </a:lnTo>
                <a:lnTo>
                  <a:pt x="452912" y="141843"/>
                </a:lnTo>
                <a:lnTo>
                  <a:pt x="466275" y="182392"/>
                </a:lnTo>
                <a:lnTo>
                  <a:pt x="470895" y="225949"/>
                </a:lnTo>
                <a:lnTo>
                  <a:pt x="470048" y="244219"/>
                </a:lnTo>
                <a:lnTo>
                  <a:pt x="458069" y="296764"/>
                </a:lnTo>
                <a:lnTo>
                  <a:pt x="433174" y="344082"/>
                </a:lnTo>
                <a:lnTo>
                  <a:pt x="396949" y="384233"/>
                </a:lnTo>
                <a:lnTo>
                  <a:pt x="367677" y="405790"/>
                </a:lnTo>
                <a:lnTo>
                  <a:pt x="368095" y="405611"/>
                </a:lnTo>
                <a:lnTo>
                  <a:pt x="384912" y="405611"/>
                </a:lnTo>
                <a:lnTo>
                  <a:pt x="388590" y="403118"/>
                </a:lnTo>
                <a:lnTo>
                  <a:pt x="429856" y="364131"/>
                </a:lnTo>
                <a:lnTo>
                  <a:pt x="459907" y="316907"/>
                </a:lnTo>
                <a:lnTo>
                  <a:pt x="477027" y="263479"/>
                </a:lnTo>
                <a:lnTo>
                  <a:pt x="480405" y="225358"/>
                </a:lnTo>
                <a:lnTo>
                  <a:pt x="479136" y="202303"/>
                </a:lnTo>
                <a:lnTo>
                  <a:pt x="469503" y="158233"/>
                </a:lnTo>
                <a:lnTo>
                  <a:pt x="451230" y="117769"/>
                </a:lnTo>
                <a:lnTo>
                  <a:pt x="425306" y="81826"/>
                </a:lnTo>
                <a:lnTo>
                  <a:pt x="392704" y="51297"/>
                </a:lnTo>
                <a:lnTo>
                  <a:pt x="354390" y="27076"/>
                </a:lnTo>
                <a:lnTo>
                  <a:pt x="311332" y="10057"/>
                </a:lnTo>
                <a:lnTo>
                  <a:pt x="309070" y="9513"/>
                </a:lnTo>
                <a:close/>
              </a:path>
              <a:path w="480695" h="440054">
                <a:moveTo>
                  <a:pt x="239976" y="0"/>
                </a:moveTo>
                <a:lnTo>
                  <a:pt x="191632" y="4615"/>
                </a:lnTo>
                <a:lnTo>
                  <a:pt x="146591" y="17774"/>
                </a:lnTo>
                <a:lnTo>
                  <a:pt x="105822" y="38582"/>
                </a:lnTo>
                <a:lnTo>
                  <a:pt x="70290" y="66140"/>
                </a:lnTo>
                <a:lnTo>
                  <a:pt x="40965" y="99556"/>
                </a:lnTo>
                <a:lnTo>
                  <a:pt x="18817" y="137937"/>
                </a:lnTo>
                <a:lnTo>
                  <a:pt x="4834" y="180369"/>
                </a:lnTo>
                <a:lnTo>
                  <a:pt x="0" y="225949"/>
                </a:lnTo>
                <a:lnTo>
                  <a:pt x="1672" y="252256"/>
                </a:lnTo>
                <a:lnTo>
                  <a:pt x="14455" y="302764"/>
                </a:lnTo>
                <a:lnTo>
                  <a:pt x="38983" y="348902"/>
                </a:lnTo>
                <a:lnTo>
                  <a:pt x="74251" y="388809"/>
                </a:lnTo>
                <a:lnTo>
                  <a:pt x="95150" y="405528"/>
                </a:lnTo>
                <a:lnTo>
                  <a:pt x="101100" y="398090"/>
                </a:lnTo>
                <a:lnTo>
                  <a:pt x="80201" y="381371"/>
                </a:lnTo>
                <a:lnTo>
                  <a:pt x="62106" y="363049"/>
                </a:lnTo>
                <a:lnTo>
                  <a:pt x="33451" y="321546"/>
                </a:lnTo>
                <a:lnTo>
                  <a:pt x="15609" y="275055"/>
                </a:lnTo>
                <a:lnTo>
                  <a:pt x="9505" y="225358"/>
                </a:lnTo>
                <a:lnTo>
                  <a:pt x="10695" y="203832"/>
                </a:lnTo>
                <a:lnTo>
                  <a:pt x="19931" y="161222"/>
                </a:lnTo>
                <a:lnTo>
                  <a:pt x="37405" y="122533"/>
                </a:lnTo>
                <a:lnTo>
                  <a:pt x="62240" y="88108"/>
                </a:lnTo>
                <a:lnTo>
                  <a:pt x="93521" y="58821"/>
                </a:lnTo>
                <a:lnTo>
                  <a:pt x="130328" y="35553"/>
                </a:lnTo>
                <a:lnTo>
                  <a:pt x="171730" y="19192"/>
                </a:lnTo>
                <a:lnTo>
                  <a:pt x="216802" y="10612"/>
                </a:lnTo>
                <a:lnTo>
                  <a:pt x="240427" y="9513"/>
                </a:lnTo>
                <a:lnTo>
                  <a:pt x="309070" y="9513"/>
                </a:lnTo>
                <a:lnTo>
                  <a:pt x="288328" y="4530"/>
                </a:lnTo>
                <a:lnTo>
                  <a:pt x="264500" y="1140"/>
                </a:lnTo>
                <a:lnTo>
                  <a:pt x="239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51862" y="6031963"/>
            <a:ext cx="942340" cy="50800"/>
          </a:xfrm>
          <a:custGeom>
            <a:avLst/>
            <a:gdLst/>
            <a:ahLst/>
            <a:cxnLst/>
            <a:rect l="l" t="t" r="r" b="b"/>
            <a:pathLst>
              <a:path w="942339" h="50800">
                <a:moveTo>
                  <a:pt x="865597" y="30162"/>
                </a:moveTo>
                <a:lnTo>
                  <a:pt x="865597" y="50800"/>
                </a:lnTo>
                <a:lnTo>
                  <a:pt x="927510" y="30162"/>
                </a:lnTo>
                <a:lnTo>
                  <a:pt x="865597" y="30162"/>
                </a:lnTo>
                <a:close/>
              </a:path>
              <a:path w="942339" h="50800">
                <a:moveTo>
                  <a:pt x="865597" y="20637"/>
                </a:moveTo>
                <a:lnTo>
                  <a:pt x="865597" y="30162"/>
                </a:lnTo>
                <a:lnTo>
                  <a:pt x="878297" y="30162"/>
                </a:lnTo>
                <a:lnTo>
                  <a:pt x="878297" y="20637"/>
                </a:lnTo>
                <a:lnTo>
                  <a:pt x="865597" y="20637"/>
                </a:lnTo>
                <a:close/>
              </a:path>
              <a:path w="942339" h="50800">
                <a:moveTo>
                  <a:pt x="865597" y="0"/>
                </a:moveTo>
                <a:lnTo>
                  <a:pt x="865597" y="20637"/>
                </a:lnTo>
                <a:lnTo>
                  <a:pt x="878297" y="20637"/>
                </a:lnTo>
                <a:lnTo>
                  <a:pt x="878297" y="30162"/>
                </a:lnTo>
                <a:lnTo>
                  <a:pt x="927513" y="30161"/>
                </a:lnTo>
                <a:lnTo>
                  <a:pt x="941797" y="25400"/>
                </a:lnTo>
                <a:lnTo>
                  <a:pt x="865597" y="0"/>
                </a:lnTo>
                <a:close/>
              </a:path>
              <a:path w="942339" h="50800">
                <a:moveTo>
                  <a:pt x="0" y="20636"/>
                </a:moveTo>
                <a:lnTo>
                  <a:pt x="0" y="30161"/>
                </a:lnTo>
                <a:lnTo>
                  <a:pt x="865597" y="30162"/>
                </a:lnTo>
                <a:lnTo>
                  <a:pt x="86559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64558" y="6031963"/>
            <a:ext cx="871219" cy="50800"/>
          </a:xfrm>
          <a:custGeom>
            <a:avLst/>
            <a:gdLst/>
            <a:ahLst/>
            <a:cxnLst/>
            <a:rect l="l" t="t" r="r" b="b"/>
            <a:pathLst>
              <a:path w="871220" h="50800">
                <a:moveTo>
                  <a:pt x="794962" y="30162"/>
                </a:moveTo>
                <a:lnTo>
                  <a:pt x="794962" y="50800"/>
                </a:lnTo>
                <a:lnTo>
                  <a:pt x="856875" y="30162"/>
                </a:lnTo>
                <a:lnTo>
                  <a:pt x="794962" y="30162"/>
                </a:lnTo>
                <a:close/>
              </a:path>
              <a:path w="871220" h="50800">
                <a:moveTo>
                  <a:pt x="794962" y="20637"/>
                </a:moveTo>
                <a:lnTo>
                  <a:pt x="794962" y="30162"/>
                </a:lnTo>
                <a:lnTo>
                  <a:pt x="807662" y="30162"/>
                </a:lnTo>
                <a:lnTo>
                  <a:pt x="807662" y="20637"/>
                </a:lnTo>
                <a:lnTo>
                  <a:pt x="794962" y="20637"/>
                </a:lnTo>
                <a:close/>
              </a:path>
              <a:path w="871220" h="50800">
                <a:moveTo>
                  <a:pt x="794962" y="0"/>
                </a:moveTo>
                <a:lnTo>
                  <a:pt x="794962" y="20637"/>
                </a:lnTo>
                <a:lnTo>
                  <a:pt x="807662" y="20637"/>
                </a:lnTo>
                <a:lnTo>
                  <a:pt x="807662" y="30162"/>
                </a:lnTo>
                <a:lnTo>
                  <a:pt x="856878" y="30161"/>
                </a:lnTo>
                <a:lnTo>
                  <a:pt x="871162" y="25400"/>
                </a:lnTo>
                <a:lnTo>
                  <a:pt x="794962" y="0"/>
                </a:lnTo>
                <a:close/>
              </a:path>
              <a:path w="871220" h="50800">
                <a:moveTo>
                  <a:pt x="0" y="20636"/>
                </a:moveTo>
                <a:lnTo>
                  <a:pt x="0" y="30161"/>
                </a:lnTo>
                <a:lnTo>
                  <a:pt x="794962" y="30162"/>
                </a:lnTo>
                <a:lnTo>
                  <a:pt x="794962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19488" y="4972811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1022" y="5670803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1870" y="5527547"/>
            <a:ext cx="21399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4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  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6502"/>
            <a:ext cx="8066405" cy="852805"/>
          </a:xfrm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1089025" marR="5080" indent="-1076325">
              <a:lnSpc>
                <a:spcPts val="3220"/>
              </a:lnSpc>
              <a:spcBef>
                <a:spcPts val="270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定理：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对每一个</a:t>
            </a:r>
            <a:r>
              <a:rPr dirty="0" sz="2750" spc="20">
                <a:solidFill>
                  <a:srgbClr val="0000FF"/>
                </a:solidFill>
              </a:rPr>
              <a:t>DFA </a:t>
            </a:r>
            <a:r>
              <a:rPr dirty="0" sz="2750" spc="35">
                <a:solidFill>
                  <a:srgbClr val="0000FF"/>
                </a:solidFill>
              </a:rPr>
              <a:t>M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都存在一个等价的右线性文 法</a:t>
            </a:r>
            <a:r>
              <a:rPr dirty="0" sz="2750" spc="20">
                <a:solidFill>
                  <a:srgbClr val="0000FF"/>
                </a:solidFill>
              </a:rPr>
              <a:t>G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和一个等价的左线性文法</a:t>
            </a:r>
            <a:r>
              <a:rPr dirty="0" sz="2750" spc="15">
                <a:solidFill>
                  <a:srgbClr val="0000FF"/>
                </a:solidFill>
              </a:rPr>
              <a:t>G</a:t>
            </a:r>
            <a:r>
              <a:rPr dirty="0" sz="2750" spc="15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1176501"/>
            <a:ext cx="8731250" cy="562927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715"/>
              </a:spcBef>
            </a:pPr>
            <a:r>
              <a:rPr dirty="0" sz="2350" spc="50" b="1">
                <a:latin typeface="黑体"/>
                <a:cs typeface="黑体"/>
              </a:rPr>
              <a:t>设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为</a:t>
            </a:r>
            <a:r>
              <a:rPr dirty="0" sz="23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M=(</a:t>
            </a:r>
            <a:r>
              <a:rPr dirty="0" sz="2350" spc="30" b="1" i="1">
                <a:latin typeface="Symbol"/>
                <a:cs typeface="Symbol"/>
              </a:rPr>
              <a:t>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>
                <a:latin typeface="宋体"/>
                <a:cs typeface="宋体"/>
              </a:rPr>
              <a:t>F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 i="1">
                <a:latin typeface="Symbol"/>
                <a:cs typeface="Symbol"/>
              </a:rPr>
              <a:t></a:t>
            </a:r>
            <a:r>
              <a:rPr dirty="0" sz="2350" spc="30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384175" marR="3312795" indent="-307975">
              <a:lnSpc>
                <a:spcPts val="3450"/>
              </a:lnSpc>
              <a:spcBef>
                <a:spcPts val="209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/>
              <a:t>	</a:t>
            </a:r>
            <a:r>
              <a:rPr dirty="0" baseline="1182" sz="3525" spc="75" b="1">
                <a:latin typeface="黑体"/>
                <a:cs typeface="黑体"/>
              </a:rPr>
              <a:t>构造右线性文法</a:t>
            </a:r>
            <a:r>
              <a:rPr dirty="0" baseline="1182" sz="3525" spc="37" b="1">
                <a:latin typeface="宋体"/>
                <a:cs typeface="宋体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：</a:t>
            </a:r>
            <a:r>
              <a:rPr dirty="0" baseline="1182" sz="3525" spc="37" b="1">
                <a:latin typeface="宋体"/>
                <a:cs typeface="宋体"/>
              </a:rPr>
              <a:t>G=(V</a:t>
            </a:r>
            <a:r>
              <a:rPr dirty="0" baseline="-16129" sz="2325" spc="37" b="1">
                <a:latin typeface="宋体"/>
                <a:cs typeface="宋体"/>
              </a:rPr>
              <a:t>T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baseline="1182" sz="3525" spc="37" b="1">
                <a:latin typeface="宋体"/>
                <a:cs typeface="宋体"/>
              </a:rPr>
              <a:t>V</a:t>
            </a:r>
            <a:r>
              <a:rPr dirty="0" baseline="-16129" sz="2325" spc="37" b="1">
                <a:latin typeface="宋体"/>
                <a:cs typeface="宋体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baseline="1182" sz="3525" spc="37" b="1" i="1">
                <a:latin typeface="Symbol"/>
                <a:cs typeface="Symbol"/>
              </a:rPr>
              <a:t></a:t>
            </a:r>
            <a:r>
              <a:rPr dirty="0" baseline="1182" sz="3525" spc="22" b="1">
                <a:latin typeface="宋体"/>
                <a:cs typeface="宋体"/>
              </a:rPr>
              <a:t>)  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V</a:t>
            </a:r>
            <a:r>
              <a:rPr dirty="0" baseline="-17921" sz="2325" spc="37" b="1">
                <a:solidFill>
                  <a:srgbClr val="0000FF"/>
                </a:solidFill>
                <a:latin typeface="宋体"/>
                <a:cs typeface="宋体"/>
              </a:rPr>
              <a:t>T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=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dirty="0" sz="2350" spc="50" b="1">
                <a:latin typeface="黑体"/>
                <a:cs typeface="黑体"/>
              </a:rPr>
              <a:t>、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V</a:t>
            </a:r>
            <a:r>
              <a:rPr dirty="0" baseline="-17921" sz="2325" spc="37" b="1">
                <a:solidFill>
                  <a:srgbClr val="0000FF"/>
                </a:solidFill>
                <a:latin typeface="宋体"/>
                <a:cs typeface="宋体"/>
              </a:rPr>
              <a:t>N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=Q</a:t>
            </a:r>
            <a:r>
              <a:rPr dirty="0" sz="2350" spc="50" b="1">
                <a:latin typeface="黑体"/>
                <a:cs typeface="黑体"/>
              </a:rPr>
              <a:t>、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S=q</a:t>
            </a:r>
            <a:r>
              <a:rPr dirty="0" baseline="-17921" sz="2325" spc="30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endParaRPr baseline="-17921" sz="2325">
              <a:latin typeface="宋体"/>
              <a:cs typeface="宋体"/>
            </a:endParaRPr>
          </a:p>
          <a:p>
            <a:pPr marL="384175">
              <a:lnSpc>
                <a:spcPct val="100000"/>
              </a:lnSpc>
              <a:spcBef>
                <a:spcPts val="459"/>
              </a:spcBef>
            </a:pPr>
            <a:r>
              <a:rPr dirty="0" sz="2350" spc="25" b="1" i="1">
                <a:latin typeface="Symbol"/>
                <a:cs typeface="Symbol"/>
              </a:rPr>
              <a:t></a:t>
            </a:r>
            <a:r>
              <a:rPr dirty="0" sz="2350" spc="50" b="1">
                <a:latin typeface="黑体"/>
                <a:cs typeface="黑体"/>
              </a:rPr>
              <a:t>的构造：对任何</a:t>
            </a:r>
            <a:r>
              <a:rPr dirty="0" sz="2350" spc="35" b="1">
                <a:latin typeface="宋体"/>
                <a:cs typeface="宋体"/>
              </a:rPr>
              <a:t>a</a:t>
            </a:r>
            <a:r>
              <a:rPr dirty="0" sz="2350" spc="35" b="1" i="1">
                <a:latin typeface="Symbol"/>
                <a:cs typeface="Symbol"/>
              </a:rPr>
              <a:t></a:t>
            </a:r>
            <a:r>
              <a:rPr dirty="0" sz="2350" spc="3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及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、</a:t>
            </a:r>
            <a:r>
              <a:rPr dirty="0" sz="2350" spc="30" b="1">
                <a:latin typeface="宋体"/>
                <a:cs typeface="宋体"/>
              </a:rPr>
              <a:t>B</a:t>
            </a:r>
            <a:r>
              <a:rPr dirty="0" sz="2350" spc="30" b="1" i="1">
                <a:latin typeface="Symbol"/>
                <a:cs typeface="Symbol"/>
              </a:rPr>
              <a:t>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若存在</a:t>
            </a:r>
            <a:r>
              <a:rPr dirty="0" sz="2350" spc="25" b="1" i="1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(A,a)=B</a:t>
            </a:r>
            <a:r>
              <a:rPr dirty="0" sz="2350" spc="2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则：</a:t>
            </a:r>
            <a:endParaRPr sz="2350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62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B</a:t>
            </a:r>
            <a:r>
              <a:rPr dirty="0" baseline="1182" sz="3525" spc="44" b="1" i="1">
                <a:solidFill>
                  <a:srgbClr val="0000FF"/>
                </a:solidFill>
                <a:latin typeface="Symbol"/>
                <a:cs typeface="Symbol"/>
              </a:rPr>
              <a:t>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F</a:t>
            </a:r>
            <a:r>
              <a:rPr dirty="0" baseline="1182" sz="3525" spc="44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则有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182" sz="3525" spc="44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aB</a:t>
            </a:r>
            <a:endParaRPr baseline="1182" sz="3525">
              <a:latin typeface="宋体"/>
              <a:cs typeface="宋体"/>
            </a:endParaRPr>
          </a:p>
          <a:p>
            <a:pPr lvl="1" marL="8191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B</a:t>
            </a:r>
            <a:r>
              <a:rPr dirty="0" baseline="1182" sz="3525" spc="44" b="1" i="1">
                <a:solidFill>
                  <a:srgbClr val="0000FF"/>
                </a:solidFill>
                <a:latin typeface="Symbol"/>
                <a:cs typeface="Symbol"/>
              </a:rPr>
              <a:t>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F</a:t>
            </a:r>
            <a:r>
              <a:rPr dirty="0" baseline="1182" sz="3525" spc="44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则有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1182" sz="3525" spc="44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182" sz="3525" spc="44" b="1">
                <a:solidFill>
                  <a:srgbClr val="0000FF"/>
                </a:solidFill>
                <a:latin typeface="宋体"/>
                <a:cs typeface="宋体"/>
              </a:rPr>
              <a:t>aB|a</a:t>
            </a:r>
            <a:endParaRPr baseline="1182" sz="3525">
              <a:latin typeface="宋体"/>
              <a:cs typeface="宋体"/>
            </a:endParaRPr>
          </a:p>
          <a:p>
            <a:pPr marL="4191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证明</a:t>
            </a:r>
            <a:r>
              <a:rPr dirty="0" baseline="1182" sz="3525" spc="37" b="1">
                <a:latin typeface="宋体"/>
                <a:cs typeface="宋体"/>
              </a:rPr>
              <a:t>L(M)=L(G)</a:t>
            </a:r>
            <a:endParaRPr baseline="1182" sz="3525">
              <a:latin typeface="宋体"/>
              <a:cs typeface="宋体"/>
            </a:endParaRPr>
          </a:p>
          <a:p>
            <a:pPr marL="384175">
              <a:lnSpc>
                <a:spcPct val="100000"/>
              </a:lnSpc>
              <a:spcBef>
                <a:spcPts val="630"/>
              </a:spcBef>
            </a:pPr>
            <a:r>
              <a:rPr dirty="0" sz="2350" spc="50" b="1">
                <a:latin typeface="黑体"/>
                <a:cs typeface="黑体"/>
              </a:rPr>
              <a:t>首先证明被</a:t>
            </a:r>
            <a:r>
              <a:rPr dirty="0" sz="2350" spc="20" b="1">
                <a:latin typeface="宋体"/>
                <a:cs typeface="宋体"/>
              </a:rPr>
              <a:t>DFA</a:t>
            </a:r>
            <a:r>
              <a:rPr dirty="0" sz="2350" spc="3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接受的语言可以由右线性文法</a:t>
            </a:r>
            <a:r>
              <a:rPr dirty="0" sz="2350" spc="25" b="1">
                <a:latin typeface="宋体"/>
                <a:cs typeface="宋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产生</a:t>
            </a:r>
            <a:endParaRPr sz="2350">
              <a:latin typeface="黑体"/>
              <a:cs typeface="黑体"/>
            </a:endParaRPr>
          </a:p>
          <a:p>
            <a:pPr marL="847725" marR="448945" indent="-386080">
              <a:lnSpc>
                <a:spcPts val="2900"/>
              </a:lnSpc>
              <a:spcBef>
                <a:spcPts val="20"/>
              </a:spcBef>
            </a:pPr>
            <a:r>
              <a:rPr dirty="0" sz="1950" spc="50" b="1">
                <a:solidFill>
                  <a:srgbClr val="FF0000"/>
                </a:solidFill>
                <a:latin typeface="黑体"/>
                <a:cs typeface="黑体"/>
              </a:rPr>
              <a:t>对任何</a:t>
            </a:r>
            <a:r>
              <a:rPr dirty="0" sz="1950" spc="25" b="1" i="1">
                <a:solidFill>
                  <a:srgbClr val="FF0000"/>
                </a:solidFill>
                <a:latin typeface="Symbol"/>
                <a:cs typeface="Symbol"/>
              </a:rPr>
              <a:t></a:t>
            </a:r>
            <a:r>
              <a:rPr dirty="0" sz="1950" spc="25" b="1">
                <a:solidFill>
                  <a:srgbClr val="FF0000"/>
                </a:solidFill>
                <a:latin typeface="宋体"/>
                <a:cs typeface="宋体"/>
              </a:rPr>
              <a:t>L(M),</a:t>
            </a:r>
            <a:r>
              <a:rPr dirty="0" sz="1950" spc="50" b="1">
                <a:latin typeface="黑体"/>
                <a:cs typeface="黑体"/>
              </a:rPr>
              <a:t>设</a:t>
            </a:r>
            <a:r>
              <a:rPr dirty="0" sz="1950" spc="35" b="1" i="1">
                <a:latin typeface="Symbol"/>
                <a:cs typeface="Symbol"/>
              </a:rPr>
              <a:t></a:t>
            </a:r>
            <a:r>
              <a:rPr dirty="0" sz="1950" spc="35" b="1">
                <a:latin typeface="黑体"/>
                <a:cs typeface="黑体"/>
              </a:rPr>
              <a:t>=a</a:t>
            </a:r>
            <a:r>
              <a:rPr dirty="0" baseline="-17777" sz="1875" spc="52" b="1">
                <a:latin typeface="黑体"/>
                <a:cs typeface="黑体"/>
              </a:rPr>
              <a:t>1</a:t>
            </a:r>
            <a:r>
              <a:rPr dirty="0" sz="1950" spc="35" b="1">
                <a:latin typeface="黑体"/>
                <a:cs typeface="黑体"/>
              </a:rPr>
              <a:t>a</a:t>
            </a:r>
            <a:r>
              <a:rPr dirty="0" baseline="-17777" sz="1875" spc="52" b="1">
                <a:latin typeface="黑体"/>
                <a:cs typeface="黑体"/>
              </a:rPr>
              <a:t>2</a:t>
            </a:r>
            <a:r>
              <a:rPr dirty="0" sz="1950" spc="35" b="1">
                <a:latin typeface="黑体"/>
                <a:cs typeface="黑体"/>
              </a:rPr>
              <a:t>…a</a:t>
            </a:r>
            <a:r>
              <a:rPr dirty="0" baseline="-17777" sz="1875" spc="52" b="1">
                <a:latin typeface="黑体"/>
                <a:cs typeface="黑体"/>
              </a:rPr>
              <a:t>n</a:t>
            </a:r>
            <a:r>
              <a:rPr dirty="0" sz="1950" spc="35" b="1">
                <a:latin typeface="黑体"/>
                <a:cs typeface="黑体"/>
              </a:rPr>
              <a:t>，a</a:t>
            </a:r>
            <a:r>
              <a:rPr dirty="0" baseline="-17777" sz="1875" spc="52" b="1">
                <a:latin typeface="黑体"/>
                <a:cs typeface="黑体"/>
              </a:rPr>
              <a:t>i</a:t>
            </a:r>
            <a:r>
              <a:rPr dirty="0" sz="1950" spc="35" b="1" i="1">
                <a:latin typeface="Symbol"/>
                <a:cs typeface="Symbol"/>
              </a:rPr>
              <a:t></a:t>
            </a:r>
            <a:r>
              <a:rPr dirty="0" sz="1950" spc="35" b="1">
                <a:latin typeface="黑体"/>
                <a:cs typeface="黑体"/>
              </a:rPr>
              <a:t>，</a:t>
            </a:r>
            <a:r>
              <a:rPr dirty="0" sz="1950" spc="50" b="1">
                <a:latin typeface="黑体"/>
                <a:cs typeface="黑体"/>
              </a:rPr>
              <a:t>存在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状态序列</a:t>
            </a:r>
            <a:r>
              <a:rPr dirty="0" sz="1950" spc="35" b="1">
                <a:latin typeface="黑体"/>
                <a:cs typeface="黑体"/>
              </a:rPr>
              <a:t>：q</a:t>
            </a:r>
            <a:r>
              <a:rPr dirty="0" baseline="-17777" sz="1875" spc="52" b="1">
                <a:latin typeface="黑体"/>
                <a:cs typeface="黑体"/>
              </a:rPr>
              <a:t>0</a:t>
            </a:r>
            <a:r>
              <a:rPr dirty="0" sz="1950" spc="35" b="1">
                <a:latin typeface="黑体"/>
                <a:cs typeface="黑体"/>
              </a:rPr>
              <a:t>,q</a:t>
            </a:r>
            <a:r>
              <a:rPr dirty="0" baseline="-17777" sz="1875" spc="52" b="1">
                <a:latin typeface="黑体"/>
                <a:cs typeface="黑体"/>
              </a:rPr>
              <a:t>1</a:t>
            </a:r>
            <a:r>
              <a:rPr dirty="0" sz="1950" spc="35" b="1">
                <a:latin typeface="黑体"/>
                <a:cs typeface="黑体"/>
              </a:rPr>
              <a:t>,…,q</a:t>
            </a:r>
            <a:r>
              <a:rPr dirty="0" baseline="-17777" sz="1875" spc="52" b="1">
                <a:latin typeface="黑体"/>
                <a:cs typeface="黑体"/>
              </a:rPr>
              <a:t>n-1</a:t>
            </a:r>
            <a:r>
              <a:rPr dirty="0" sz="1950" spc="35" b="1">
                <a:latin typeface="黑体"/>
                <a:cs typeface="黑体"/>
              </a:rPr>
              <a:t>,q  </a:t>
            </a:r>
            <a:r>
              <a:rPr dirty="0" sz="1950" spc="30" b="1">
                <a:latin typeface="黑体"/>
                <a:cs typeface="黑体"/>
              </a:rPr>
              <a:t>q</a:t>
            </a:r>
            <a:r>
              <a:rPr dirty="0" sz="1950" spc="30" b="1" i="1">
                <a:latin typeface="Symbol"/>
                <a:cs typeface="Symbol"/>
              </a:rPr>
              <a:t></a:t>
            </a:r>
            <a:r>
              <a:rPr dirty="0" sz="1950" spc="30" b="1">
                <a:latin typeface="黑体"/>
                <a:cs typeface="黑体"/>
              </a:rPr>
              <a:t>F，</a:t>
            </a:r>
            <a:r>
              <a:rPr dirty="0" sz="1950" spc="50" b="1">
                <a:latin typeface="黑体"/>
                <a:cs typeface="黑体"/>
              </a:rPr>
              <a:t>有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转换函数</a:t>
            </a: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黑体"/>
                <a:cs typeface="黑体"/>
              </a:rPr>
              <a:t>(q</a:t>
            </a:r>
            <a:r>
              <a:rPr dirty="0" baseline="-17777" sz="1875" spc="44" b="1">
                <a:latin typeface="黑体"/>
                <a:cs typeface="黑体"/>
              </a:rPr>
              <a:t>0</a:t>
            </a:r>
            <a:r>
              <a:rPr dirty="0" sz="1950" spc="30" b="1">
                <a:latin typeface="黑体"/>
                <a:cs typeface="黑体"/>
              </a:rPr>
              <a:t>,a</a:t>
            </a:r>
            <a:r>
              <a:rPr dirty="0" baseline="-17777" sz="1875" spc="44" b="1">
                <a:latin typeface="黑体"/>
                <a:cs typeface="黑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)=q</a:t>
            </a:r>
            <a:r>
              <a:rPr dirty="0" baseline="-17777" sz="1875" spc="44" b="1">
                <a:latin typeface="黑体"/>
                <a:cs typeface="黑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黑体"/>
                <a:cs typeface="黑体"/>
              </a:rPr>
              <a:t>(q</a:t>
            </a:r>
            <a:r>
              <a:rPr dirty="0" baseline="-17777" sz="1875" spc="44" b="1">
                <a:latin typeface="黑体"/>
                <a:cs typeface="黑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,a</a:t>
            </a:r>
            <a:r>
              <a:rPr dirty="0" baseline="-17777" sz="1875" spc="44" b="1">
                <a:latin typeface="黑体"/>
                <a:cs typeface="黑体"/>
              </a:rPr>
              <a:t>2</a:t>
            </a:r>
            <a:r>
              <a:rPr dirty="0" sz="1950" spc="30" b="1">
                <a:latin typeface="黑体"/>
                <a:cs typeface="黑体"/>
              </a:rPr>
              <a:t>)=q</a:t>
            </a:r>
            <a:r>
              <a:rPr dirty="0" baseline="-17777" sz="1875" spc="44" b="1">
                <a:latin typeface="黑体"/>
                <a:cs typeface="黑体"/>
              </a:rPr>
              <a:t>2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Symbol"/>
                <a:cs typeface="Symbol"/>
              </a:rPr>
              <a:t>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黑体"/>
                <a:cs typeface="黑体"/>
              </a:rPr>
              <a:t>(q</a:t>
            </a:r>
            <a:r>
              <a:rPr dirty="0" baseline="-17777" sz="1875" spc="44" b="1">
                <a:latin typeface="黑体"/>
                <a:cs typeface="黑体"/>
              </a:rPr>
              <a:t>n-1</a:t>
            </a:r>
            <a:r>
              <a:rPr dirty="0" sz="1950" spc="30" b="1">
                <a:latin typeface="黑体"/>
                <a:cs typeface="黑体"/>
              </a:rPr>
              <a:t>,a</a:t>
            </a:r>
            <a:r>
              <a:rPr dirty="0" baseline="-17777" sz="1875" spc="44" b="1">
                <a:latin typeface="黑体"/>
                <a:cs typeface="黑体"/>
              </a:rPr>
              <a:t>n</a:t>
            </a:r>
            <a:r>
              <a:rPr dirty="0" sz="1950" spc="30" b="1">
                <a:latin typeface="黑体"/>
                <a:cs typeface="黑体"/>
              </a:rPr>
              <a:t>)=q</a:t>
            </a:r>
            <a:endParaRPr sz="1950">
              <a:latin typeface="黑体"/>
              <a:cs typeface="黑体"/>
            </a:endParaRPr>
          </a:p>
          <a:p>
            <a:pPr marL="461645">
              <a:lnSpc>
                <a:spcPct val="100000"/>
              </a:lnSpc>
              <a:spcBef>
                <a:spcPts val="355"/>
              </a:spcBef>
            </a:pPr>
            <a:r>
              <a:rPr dirty="0" baseline="1424" sz="2925" spc="75" b="1">
                <a:latin typeface="黑体"/>
                <a:cs typeface="黑体"/>
              </a:rPr>
              <a:t>因此在文法</a:t>
            </a:r>
            <a:r>
              <a:rPr dirty="0" baseline="1424" sz="2925" spc="37" b="1">
                <a:latin typeface="宋体"/>
                <a:cs typeface="宋体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中有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产生式</a:t>
            </a:r>
            <a:r>
              <a:rPr dirty="0" baseline="1424" sz="2925" spc="52" b="1">
                <a:latin typeface="黑体"/>
                <a:cs typeface="黑体"/>
              </a:rPr>
              <a:t>：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5555" sz="1875" spc="52" b="1">
                <a:latin typeface="宋体"/>
                <a:cs typeface="宋体"/>
              </a:rPr>
              <a:t>0</a:t>
            </a:r>
            <a:r>
              <a:rPr dirty="0" baseline="1424" sz="2925" spc="52" b="1" i="1">
                <a:latin typeface="Symbol"/>
                <a:cs typeface="Symbol"/>
              </a:rPr>
              <a:t>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5555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5555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, </a:t>
            </a:r>
            <a:r>
              <a:rPr dirty="0" baseline="1424" sz="2925" spc="44" b="1">
                <a:latin typeface="宋体"/>
                <a:cs typeface="宋体"/>
              </a:rPr>
              <a:t>q</a:t>
            </a:r>
            <a:r>
              <a:rPr dirty="0" baseline="-15555" sz="1875" spc="44" b="1">
                <a:latin typeface="宋体"/>
                <a:cs typeface="宋体"/>
              </a:rPr>
              <a:t>1</a:t>
            </a:r>
            <a:r>
              <a:rPr dirty="0" baseline="1424" sz="2925" spc="44" b="1" i="1">
                <a:latin typeface="Symbol"/>
                <a:cs typeface="Symbol"/>
              </a:rPr>
              <a:t>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-15555" sz="1875" spc="44" b="1">
                <a:latin typeface="宋体"/>
                <a:cs typeface="宋体"/>
              </a:rPr>
              <a:t>2</a:t>
            </a:r>
            <a:r>
              <a:rPr dirty="0" baseline="1424" sz="2925" spc="44" b="1">
                <a:latin typeface="宋体"/>
                <a:cs typeface="宋体"/>
              </a:rPr>
              <a:t>q</a:t>
            </a:r>
            <a:r>
              <a:rPr dirty="0" baseline="-15555" sz="1875" spc="44" b="1">
                <a:latin typeface="宋体"/>
                <a:cs typeface="宋体"/>
              </a:rPr>
              <a:t>2</a:t>
            </a:r>
            <a:r>
              <a:rPr dirty="0" baseline="1424" sz="2925" spc="44" b="1">
                <a:latin typeface="宋体"/>
                <a:cs typeface="宋体"/>
              </a:rPr>
              <a:t>,</a:t>
            </a:r>
            <a:r>
              <a:rPr dirty="0" sz="2000" spc="30" b="1"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latin typeface="宋体"/>
                <a:cs typeface="宋体"/>
              </a:rPr>
              <a:t>,</a:t>
            </a:r>
            <a:r>
              <a:rPr dirty="0" baseline="1424" sz="2925" spc="60" b="1">
                <a:latin typeface="宋体"/>
                <a:cs typeface="宋体"/>
              </a:rPr>
              <a:t> 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5555" sz="1875" spc="52" b="1">
                <a:latin typeface="宋体"/>
                <a:cs typeface="宋体"/>
              </a:rPr>
              <a:t>n-1</a:t>
            </a:r>
            <a:r>
              <a:rPr dirty="0" baseline="1424" sz="2925" spc="52" b="1" i="1">
                <a:latin typeface="Symbol"/>
                <a:cs typeface="Symbol"/>
              </a:rPr>
              <a:t>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5555" sz="1875" spc="52" b="1">
                <a:latin typeface="宋体"/>
                <a:cs typeface="宋体"/>
              </a:rPr>
              <a:t>n</a:t>
            </a:r>
            <a:endParaRPr baseline="-15555" sz="1875">
              <a:latin typeface="宋体"/>
              <a:cs typeface="宋体"/>
            </a:endParaRPr>
          </a:p>
          <a:p>
            <a:pPr marL="461645">
              <a:lnSpc>
                <a:spcPct val="100000"/>
              </a:lnSpc>
              <a:spcBef>
                <a:spcPts val="384"/>
              </a:spcBef>
            </a:pPr>
            <a:r>
              <a:rPr dirty="0" baseline="1424" sz="2925" spc="75" b="1">
                <a:latin typeface="黑体"/>
                <a:cs typeface="黑体"/>
              </a:rPr>
              <a:t>于是有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推导序列</a:t>
            </a:r>
            <a:r>
              <a:rPr dirty="0" baseline="1424" sz="2925" spc="52" b="1">
                <a:latin typeface="黑体"/>
                <a:cs typeface="黑体"/>
              </a:rPr>
              <a:t>：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sz="2000" spc="35" b="1">
                <a:latin typeface="Times New Roman"/>
                <a:cs typeface="Times New Roman"/>
              </a:rPr>
              <a:t>…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sz="2000" spc="35" b="1">
                <a:latin typeface="Times New Roman"/>
                <a:cs typeface="Times New Roman"/>
              </a:rPr>
              <a:t>…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n-1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n-1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sz="2000" spc="35" b="1">
                <a:latin typeface="Times New Roman"/>
                <a:cs typeface="Times New Roman"/>
              </a:rPr>
              <a:t>…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n</a:t>
            </a:r>
            <a:endParaRPr baseline="-17777" sz="1875">
              <a:latin typeface="宋体"/>
              <a:cs typeface="宋体"/>
            </a:endParaRPr>
          </a:p>
          <a:p>
            <a:pPr marL="461645">
              <a:lnSpc>
                <a:spcPct val="100000"/>
              </a:lnSpc>
              <a:spcBef>
                <a:spcPts val="500"/>
              </a:spcBef>
            </a:pPr>
            <a:r>
              <a:rPr dirty="0" baseline="1424" sz="2925" spc="75" b="1">
                <a:latin typeface="黑体"/>
                <a:cs typeface="黑体"/>
              </a:rPr>
              <a:t>因此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sz="2000" spc="30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a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n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是文法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生成的一个句子</a:t>
            </a:r>
            <a:r>
              <a:rPr dirty="0" baseline="1424" sz="2925" spc="75" b="1">
                <a:latin typeface="黑体"/>
                <a:cs typeface="黑体"/>
              </a:rPr>
              <a:t>，即</a:t>
            </a:r>
            <a:r>
              <a:rPr dirty="0" baseline="1424" sz="2925" spc="44" b="1" i="1">
                <a:solidFill>
                  <a:srgbClr val="FF0000"/>
                </a:solidFill>
                <a:latin typeface="Symbol"/>
                <a:cs typeface="Symbol"/>
              </a:rPr>
              <a:t></a:t>
            </a:r>
            <a:r>
              <a:rPr dirty="0" baseline="1424" sz="2925" spc="44" b="1">
                <a:solidFill>
                  <a:srgbClr val="FF0000"/>
                </a:solidFill>
                <a:latin typeface="宋体"/>
                <a:cs typeface="宋体"/>
              </a:rPr>
              <a:t>L(G)</a:t>
            </a:r>
            <a:r>
              <a:rPr dirty="0" baseline="1424" sz="2925" spc="44" b="1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因此</a:t>
            </a:r>
            <a:r>
              <a:rPr dirty="0" baseline="1424" sz="2925" spc="37" b="1">
                <a:latin typeface="宋体"/>
                <a:cs typeface="宋体"/>
              </a:rPr>
              <a:t>L(M)</a:t>
            </a:r>
            <a:r>
              <a:rPr dirty="0" baseline="1424" sz="2925" spc="37" b="1" i="1">
                <a:latin typeface="Symbol"/>
                <a:cs typeface="Symbol"/>
              </a:rPr>
              <a:t></a:t>
            </a:r>
            <a:r>
              <a:rPr dirty="0" baseline="1424" sz="2925" spc="37" b="1">
                <a:latin typeface="宋体"/>
                <a:cs typeface="宋体"/>
              </a:rPr>
              <a:t>L(G)</a:t>
            </a:r>
            <a:endParaRPr baseline="1424" sz="2925">
              <a:latin typeface="宋体"/>
              <a:cs typeface="宋体"/>
            </a:endParaRPr>
          </a:p>
          <a:p>
            <a:pPr algn="r" marR="17780">
              <a:lnSpc>
                <a:spcPct val="100000"/>
              </a:lnSpc>
              <a:spcBef>
                <a:spcPts val="459"/>
              </a:spcBef>
            </a:pPr>
            <a:r>
              <a:rPr dirty="0" sz="1400">
                <a:latin typeface="黑体"/>
                <a:cs typeface="黑体"/>
              </a:rPr>
              <a:t>72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515" y="224238"/>
            <a:ext cx="6771005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>
                <a:latin typeface="黑体"/>
                <a:cs typeface="黑体"/>
              </a:rPr>
              <a:t>再证明由文法</a:t>
            </a:r>
            <a:r>
              <a:rPr dirty="0" spc="25"/>
              <a:t>G</a:t>
            </a:r>
            <a:r>
              <a:rPr dirty="0" spc="50">
                <a:latin typeface="黑体"/>
                <a:cs typeface="黑体"/>
              </a:rPr>
              <a:t>产生的语言，能够被</a:t>
            </a:r>
            <a:r>
              <a:rPr dirty="0" spc="20"/>
              <a:t>DFA</a:t>
            </a:r>
            <a:r>
              <a:rPr dirty="0" spc="-30"/>
              <a:t> </a:t>
            </a:r>
            <a:r>
              <a:rPr dirty="0" spc="25"/>
              <a:t>M</a:t>
            </a:r>
            <a:r>
              <a:rPr dirty="0" spc="50">
                <a:latin typeface="黑体"/>
                <a:cs typeface="黑体"/>
              </a:rPr>
              <a:t>所接受。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2740" y="717803"/>
            <a:ext cx="8479155" cy="558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solidFill>
                  <a:srgbClr val="FF0000"/>
                </a:solidFill>
                <a:latin typeface="黑体"/>
                <a:cs typeface="黑体"/>
              </a:rPr>
              <a:t>对任何</a:t>
            </a:r>
            <a:r>
              <a:rPr dirty="0" baseline="1424" sz="2925" spc="44" b="1" i="1">
                <a:solidFill>
                  <a:srgbClr val="FF0000"/>
                </a:solidFill>
                <a:latin typeface="Symbol"/>
                <a:cs typeface="Symbol"/>
              </a:rPr>
              <a:t></a:t>
            </a:r>
            <a:r>
              <a:rPr dirty="0" baseline="1424" sz="2925" spc="44" b="1">
                <a:solidFill>
                  <a:srgbClr val="FF0000"/>
                </a:solidFill>
                <a:latin typeface="宋体"/>
                <a:cs typeface="宋体"/>
              </a:rPr>
              <a:t>L(G)</a:t>
            </a:r>
            <a:r>
              <a:rPr dirty="0" baseline="1424" sz="2925" spc="44" b="1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设</a:t>
            </a:r>
            <a:r>
              <a:rPr dirty="0" baseline="1424" sz="2925" spc="44" b="1" i="1">
                <a:latin typeface="Symbol"/>
                <a:cs typeface="Symbol"/>
              </a:rPr>
              <a:t></a:t>
            </a:r>
            <a:r>
              <a:rPr dirty="0" baseline="1424" sz="2925" spc="44" b="1">
                <a:latin typeface="宋体"/>
                <a:cs typeface="宋体"/>
              </a:rPr>
              <a:t>=a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sz="2000" spc="30" b="1"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i</a:t>
            </a:r>
            <a:r>
              <a:rPr dirty="0" baseline="1424" sz="2925" spc="52" b="1" i="1">
                <a:latin typeface="Symbol"/>
                <a:cs typeface="Symbol"/>
              </a:rPr>
              <a:t></a:t>
            </a:r>
            <a:r>
              <a:rPr dirty="0" baseline="1424" sz="2925" spc="52" b="1">
                <a:latin typeface="宋体"/>
                <a:cs typeface="宋体"/>
              </a:rPr>
              <a:t>V</a:t>
            </a:r>
            <a:r>
              <a:rPr dirty="0" baseline="-17777" sz="1875" spc="52" b="1">
                <a:latin typeface="宋体"/>
                <a:cs typeface="宋体"/>
              </a:rPr>
              <a:t>T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必存在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推导序列</a:t>
            </a:r>
            <a:r>
              <a:rPr dirty="0" baseline="1424" sz="2925" spc="60" b="1">
                <a:latin typeface="黑体"/>
                <a:cs typeface="黑体"/>
              </a:rPr>
              <a:t>：</a:t>
            </a:r>
            <a:endParaRPr baseline="1424" sz="2925">
              <a:latin typeface="黑体"/>
              <a:cs typeface="黑体"/>
            </a:endParaRPr>
          </a:p>
          <a:p>
            <a:pPr marL="406400">
              <a:lnSpc>
                <a:spcPct val="100000"/>
              </a:lnSpc>
            </a:pP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0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sz="2000" spc="35" b="1">
                <a:latin typeface="Times New Roman"/>
                <a:cs typeface="Times New Roman"/>
              </a:rPr>
              <a:t>…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sz="2000" spc="35" b="1">
                <a:latin typeface="Times New Roman"/>
                <a:cs typeface="Times New Roman"/>
              </a:rPr>
              <a:t>…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n-1</a:t>
            </a:r>
            <a:r>
              <a:rPr dirty="0" baseline="1424" sz="2925" spc="52" b="1">
                <a:latin typeface="宋体"/>
                <a:cs typeface="宋体"/>
              </a:rPr>
              <a:t>q</a:t>
            </a:r>
            <a:r>
              <a:rPr dirty="0" baseline="-17777" sz="1875" spc="52" b="1">
                <a:latin typeface="宋体"/>
                <a:cs typeface="宋体"/>
              </a:rPr>
              <a:t>n-1</a:t>
            </a:r>
            <a:r>
              <a:rPr dirty="0" baseline="1424" sz="2925" spc="52" b="1" i="1">
                <a:latin typeface="Symbol"/>
                <a:cs typeface="Symbol"/>
              </a:rPr>
              <a:t>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1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2</a:t>
            </a:r>
            <a:r>
              <a:rPr dirty="0" sz="2000" spc="35" b="1">
                <a:latin typeface="Times New Roman"/>
                <a:cs typeface="Times New Roman"/>
              </a:rPr>
              <a:t>…</a:t>
            </a:r>
            <a:r>
              <a:rPr dirty="0" baseline="1424" sz="2925" spc="52" b="1">
                <a:latin typeface="宋体"/>
                <a:cs typeface="宋体"/>
              </a:rPr>
              <a:t>a</a:t>
            </a:r>
            <a:r>
              <a:rPr dirty="0" baseline="-17777" sz="1875" spc="52" b="1">
                <a:latin typeface="宋体"/>
                <a:cs typeface="宋体"/>
              </a:rPr>
              <a:t>n</a:t>
            </a:r>
            <a:endParaRPr baseline="-17777" sz="1875">
              <a:latin typeface="宋体"/>
              <a:cs typeface="宋体"/>
            </a:endParaRPr>
          </a:p>
          <a:p>
            <a:pPr marL="406400" marR="375920" indent="42545">
              <a:lnSpc>
                <a:spcPct val="102600"/>
              </a:lnSpc>
              <a:spcBef>
                <a:spcPts val="465"/>
              </a:spcBef>
            </a:pPr>
            <a:r>
              <a:rPr dirty="0" sz="1950" spc="20" b="1">
                <a:latin typeface="宋体"/>
                <a:cs typeface="宋体"/>
              </a:rPr>
              <a:t>DFA</a:t>
            </a:r>
            <a:r>
              <a:rPr dirty="0" sz="1950" spc="60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M</a:t>
            </a:r>
            <a:r>
              <a:rPr dirty="0" sz="1950" spc="50" b="1">
                <a:latin typeface="黑体"/>
                <a:cs typeface="黑体"/>
              </a:rPr>
              <a:t>中有</a:t>
            </a:r>
            <a:r>
              <a:rPr dirty="0" sz="1950" spc="50" b="1">
                <a:solidFill>
                  <a:srgbClr val="0000FF"/>
                </a:solidFill>
                <a:latin typeface="黑体"/>
                <a:cs typeface="黑体"/>
              </a:rPr>
              <a:t>转换函数</a:t>
            </a:r>
            <a:r>
              <a:rPr dirty="0" sz="1950" spc="30" b="1">
                <a:latin typeface="黑体"/>
                <a:cs typeface="黑体"/>
              </a:rPr>
              <a:t>：</a:t>
            </a: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黑体"/>
                <a:cs typeface="黑体"/>
              </a:rPr>
              <a:t>(q</a:t>
            </a:r>
            <a:r>
              <a:rPr dirty="0" baseline="-17777" sz="1875" spc="44" b="1">
                <a:latin typeface="黑体"/>
                <a:cs typeface="黑体"/>
              </a:rPr>
              <a:t>0</a:t>
            </a:r>
            <a:r>
              <a:rPr dirty="0" sz="1950" spc="30" b="1">
                <a:latin typeface="黑体"/>
                <a:cs typeface="黑体"/>
              </a:rPr>
              <a:t>,a</a:t>
            </a:r>
            <a:r>
              <a:rPr dirty="0" baseline="-17777" sz="1875" spc="44" b="1">
                <a:latin typeface="黑体"/>
                <a:cs typeface="黑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)=q</a:t>
            </a:r>
            <a:r>
              <a:rPr dirty="0" baseline="-17777" sz="1875" spc="44" b="1">
                <a:latin typeface="黑体"/>
                <a:cs typeface="黑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,</a:t>
            </a: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黑体"/>
                <a:cs typeface="黑体"/>
              </a:rPr>
              <a:t>(q</a:t>
            </a:r>
            <a:r>
              <a:rPr dirty="0" baseline="-17777" sz="1875" spc="44" b="1">
                <a:latin typeface="黑体"/>
                <a:cs typeface="黑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,a</a:t>
            </a:r>
            <a:r>
              <a:rPr dirty="0" baseline="-17777" sz="1875" spc="44" b="1">
                <a:latin typeface="黑体"/>
                <a:cs typeface="黑体"/>
              </a:rPr>
              <a:t>2</a:t>
            </a:r>
            <a:r>
              <a:rPr dirty="0" sz="1950" spc="30" b="1">
                <a:latin typeface="黑体"/>
                <a:cs typeface="黑体"/>
              </a:rPr>
              <a:t>)=q</a:t>
            </a:r>
            <a:r>
              <a:rPr dirty="0" baseline="-17777" sz="1875" spc="44" b="1">
                <a:latin typeface="黑体"/>
                <a:cs typeface="黑体"/>
              </a:rPr>
              <a:t>2</a:t>
            </a:r>
            <a:r>
              <a:rPr dirty="0" sz="1950" spc="30" b="1">
                <a:latin typeface="黑体"/>
                <a:cs typeface="黑体"/>
              </a:rPr>
              <a:t>,</a:t>
            </a:r>
            <a:r>
              <a:rPr dirty="0" sz="1950" spc="30" b="1">
                <a:latin typeface="Symbol"/>
                <a:cs typeface="Symbol"/>
              </a:rPr>
              <a:t></a:t>
            </a:r>
            <a:r>
              <a:rPr dirty="0" sz="1950" spc="30" b="1">
                <a:latin typeface="黑体"/>
                <a:cs typeface="黑体"/>
              </a:rPr>
              <a:t>,</a:t>
            </a: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黑体"/>
                <a:cs typeface="黑体"/>
              </a:rPr>
              <a:t>(q</a:t>
            </a:r>
            <a:r>
              <a:rPr dirty="0" baseline="-17777" sz="1875" spc="44" b="1">
                <a:latin typeface="黑体"/>
                <a:cs typeface="黑体"/>
              </a:rPr>
              <a:t>n-1</a:t>
            </a:r>
            <a:r>
              <a:rPr dirty="0" sz="1950" spc="30" b="1">
                <a:latin typeface="黑体"/>
                <a:cs typeface="黑体"/>
              </a:rPr>
              <a:t>,a</a:t>
            </a:r>
            <a:r>
              <a:rPr dirty="0" baseline="-17777" sz="1875" spc="44" b="1">
                <a:latin typeface="黑体"/>
                <a:cs typeface="黑体"/>
              </a:rPr>
              <a:t>n</a:t>
            </a:r>
            <a:r>
              <a:rPr dirty="0" sz="1950" spc="30" b="1">
                <a:latin typeface="黑体"/>
                <a:cs typeface="黑体"/>
              </a:rPr>
              <a:t>)=q,</a:t>
            </a:r>
            <a:r>
              <a:rPr dirty="0" sz="1950" spc="50" b="1">
                <a:latin typeface="黑体"/>
                <a:cs typeface="黑体"/>
              </a:rPr>
              <a:t>并且 </a:t>
            </a:r>
            <a:r>
              <a:rPr dirty="0" sz="1950" spc="20" b="1">
                <a:latin typeface="黑体"/>
                <a:cs typeface="黑体"/>
              </a:rPr>
              <a:t>q</a:t>
            </a:r>
            <a:r>
              <a:rPr dirty="0" sz="1950" spc="20" b="1" i="1">
                <a:latin typeface="Symbol"/>
                <a:cs typeface="Symbol"/>
              </a:rPr>
              <a:t></a:t>
            </a:r>
            <a:r>
              <a:rPr dirty="0" sz="1950" spc="20" b="1">
                <a:latin typeface="黑体"/>
                <a:cs typeface="黑体"/>
              </a:rPr>
              <a:t>F</a:t>
            </a:r>
            <a:endParaRPr sz="1950">
              <a:latin typeface="黑体"/>
              <a:cs typeface="黑体"/>
            </a:endParaRPr>
          </a:p>
          <a:p>
            <a:pPr marL="406400" marR="133350" indent="42545">
              <a:lnSpc>
                <a:spcPct val="100499"/>
              </a:lnSpc>
              <a:spcBef>
                <a:spcPts val="434"/>
              </a:spcBef>
            </a:pPr>
            <a:r>
              <a:rPr dirty="0" baseline="1424" sz="2925" spc="75" b="1">
                <a:latin typeface="黑体"/>
                <a:cs typeface="黑体"/>
              </a:rPr>
              <a:t>在</a:t>
            </a:r>
            <a:r>
              <a:rPr dirty="0" baseline="1424" sz="2925" spc="30" b="1">
                <a:latin typeface="宋体"/>
                <a:cs typeface="宋体"/>
              </a:rPr>
              <a:t>DFA</a:t>
            </a:r>
            <a:r>
              <a:rPr dirty="0" baseline="1424" sz="2925" spc="52" b="1">
                <a:latin typeface="宋体"/>
                <a:cs typeface="宋体"/>
              </a:rPr>
              <a:t> </a:t>
            </a:r>
            <a:r>
              <a:rPr dirty="0" baseline="1424" sz="2925" spc="37" b="1">
                <a:latin typeface="宋体"/>
                <a:cs typeface="宋体"/>
              </a:rPr>
              <a:t>M</a:t>
            </a:r>
            <a:r>
              <a:rPr dirty="0" baseline="1424" sz="2925" spc="75" b="1">
                <a:latin typeface="黑体"/>
                <a:cs typeface="黑体"/>
              </a:rPr>
              <a:t>中有一条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从</a:t>
            </a:r>
            <a:r>
              <a:rPr dirty="0" baseline="1424" sz="2925" spc="52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5555" sz="1875" spc="52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出发、依次经过状态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5555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,q</a:t>
            </a:r>
            <a:r>
              <a:rPr dirty="0" baseline="-15555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,</a:t>
            </a:r>
            <a:r>
              <a:rPr dirty="0" sz="2000" spc="30" b="1">
                <a:solidFill>
                  <a:srgbClr val="0000FF"/>
                </a:solidFill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solidFill>
                  <a:srgbClr val="0000FF"/>
                </a:solidFill>
                <a:latin typeface="宋体"/>
                <a:cs typeface="宋体"/>
              </a:rPr>
              <a:t>,q</a:t>
            </a:r>
            <a:r>
              <a:rPr dirty="0" baseline="-15555" sz="1875" spc="44" b="1">
                <a:solidFill>
                  <a:srgbClr val="0000FF"/>
                </a:solidFill>
                <a:latin typeface="宋体"/>
                <a:cs typeface="宋体"/>
              </a:rPr>
              <a:t>n-1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再到达终态</a:t>
            </a:r>
            <a:r>
              <a:rPr dirty="0" baseline="1424" sz="2925" spc="37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1424" sz="2925" spc="60" b="1">
                <a:solidFill>
                  <a:srgbClr val="0000FF"/>
                </a:solidFill>
                <a:latin typeface="黑体"/>
                <a:cs typeface="黑体"/>
              </a:rPr>
              <a:t>的 </a:t>
            </a:r>
            <a:r>
              <a:rPr dirty="0" baseline="1424" sz="2925" spc="75" b="1">
                <a:solidFill>
                  <a:srgbClr val="0000FF"/>
                </a:solidFill>
                <a:latin typeface="黑体"/>
                <a:cs typeface="黑体"/>
              </a:rPr>
              <a:t>道路</a:t>
            </a:r>
            <a:r>
              <a:rPr dirty="0" baseline="1424" sz="2925" spc="75" b="1">
                <a:latin typeface="黑体"/>
                <a:cs typeface="黑体"/>
              </a:rPr>
              <a:t>，路径上有向边的标记依次为</a:t>
            </a:r>
            <a:r>
              <a:rPr dirty="0" baseline="1424" sz="2925" spc="44" b="1">
                <a:latin typeface="宋体"/>
                <a:cs typeface="宋体"/>
              </a:rPr>
              <a:t>a</a:t>
            </a:r>
            <a:r>
              <a:rPr dirty="0" baseline="-15555" sz="1875" spc="44" b="1">
                <a:latin typeface="宋体"/>
                <a:cs typeface="宋体"/>
              </a:rPr>
              <a:t>1</a:t>
            </a:r>
            <a:r>
              <a:rPr dirty="0" baseline="1424" sz="2925" spc="44" b="1">
                <a:latin typeface="宋体"/>
                <a:cs typeface="宋体"/>
              </a:rPr>
              <a:t>,a</a:t>
            </a:r>
            <a:r>
              <a:rPr dirty="0" baseline="-15555" sz="1875" spc="44" b="1">
                <a:latin typeface="宋体"/>
                <a:cs typeface="宋体"/>
              </a:rPr>
              <a:t>2</a:t>
            </a:r>
            <a:r>
              <a:rPr dirty="0" baseline="1424" sz="2925" spc="44" b="1">
                <a:latin typeface="宋体"/>
                <a:cs typeface="宋体"/>
              </a:rPr>
              <a:t>,</a:t>
            </a:r>
            <a:r>
              <a:rPr dirty="0" sz="2000" spc="30" b="1"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latin typeface="宋体"/>
                <a:cs typeface="宋体"/>
              </a:rPr>
              <a:t>,a</a:t>
            </a:r>
            <a:r>
              <a:rPr dirty="0" baseline="-15555" sz="1875" spc="44" b="1">
                <a:latin typeface="宋体"/>
                <a:cs typeface="宋体"/>
              </a:rPr>
              <a:t>n-1</a:t>
            </a:r>
            <a:r>
              <a:rPr dirty="0" baseline="1424" sz="2925" spc="44" b="1">
                <a:latin typeface="宋体"/>
                <a:cs typeface="宋体"/>
              </a:rPr>
              <a:t>,a</a:t>
            </a:r>
            <a:r>
              <a:rPr dirty="0" baseline="-15555" sz="1875" spc="44" b="1">
                <a:latin typeface="宋体"/>
                <a:cs typeface="宋体"/>
              </a:rPr>
              <a:t>n</a:t>
            </a:r>
            <a:r>
              <a:rPr dirty="0" baseline="1424" sz="2925" spc="44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这些标记依次连接 </a:t>
            </a:r>
            <a:r>
              <a:rPr dirty="0" sz="1950" spc="50" b="1">
                <a:latin typeface="黑体"/>
                <a:cs typeface="黑体"/>
              </a:rPr>
              <a:t>起来恰好是</a:t>
            </a:r>
            <a:r>
              <a:rPr dirty="0" sz="1950" spc="40" b="1" i="1">
                <a:latin typeface="Symbol"/>
                <a:cs typeface="Symbol"/>
              </a:rPr>
              <a:t></a:t>
            </a:r>
            <a:r>
              <a:rPr dirty="0" sz="1950" spc="40" b="1">
                <a:latin typeface="黑体"/>
                <a:cs typeface="黑体"/>
              </a:rPr>
              <a:t>，</a:t>
            </a:r>
            <a:r>
              <a:rPr dirty="0" sz="1950" spc="50" b="1">
                <a:latin typeface="黑体"/>
                <a:cs typeface="黑体"/>
              </a:rPr>
              <a:t>所以</a:t>
            </a:r>
            <a:r>
              <a:rPr dirty="0" sz="1950" spc="30" b="1" i="1">
                <a:latin typeface="Symbol"/>
                <a:cs typeface="Symbol"/>
              </a:rPr>
              <a:t></a:t>
            </a:r>
            <a:r>
              <a:rPr dirty="0" sz="1950" spc="50" b="1">
                <a:latin typeface="黑体"/>
                <a:cs typeface="黑体"/>
              </a:rPr>
              <a:t>被</a:t>
            </a:r>
            <a:r>
              <a:rPr dirty="0" sz="1950" spc="20" b="1">
                <a:latin typeface="宋体"/>
                <a:cs typeface="宋体"/>
              </a:rPr>
              <a:t>DFA</a:t>
            </a:r>
            <a:r>
              <a:rPr dirty="0" sz="1950" spc="40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M</a:t>
            </a:r>
            <a:r>
              <a:rPr dirty="0" sz="1950" spc="50" b="1">
                <a:latin typeface="黑体"/>
                <a:cs typeface="黑体"/>
              </a:rPr>
              <a:t>所接受，即</a:t>
            </a:r>
            <a:r>
              <a:rPr dirty="0" sz="1950" spc="30" b="1" i="1">
                <a:solidFill>
                  <a:srgbClr val="FF0000"/>
                </a:solidFill>
                <a:latin typeface="Symbol"/>
                <a:cs typeface="Symbol"/>
              </a:rPr>
              <a:t></a:t>
            </a:r>
            <a:r>
              <a:rPr dirty="0" sz="1950" spc="30" b="1">
                <a:solidFill>
                  <a:srgbClr val="FF0000"/>
                </a:solidFill>
                <a:latin typeface="宋体"/>
                <a:cs typeface="宋体"/>
              </a:rPr>
              <a:t>L(M)</a:t>
            </a:r>
            <a:r>
              <a:rPr dirty="0" sz="1950" spc="30" b="1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sz="1950" spc="50" b="1">
                <a:latin typeface="黑体"/>
                <a:cs typeface="黑体"/>
              </a:rPr>
              <a:t>因此</a:t>
            </a:r>
            <a:r>
              <a:rPr dirty="0" sz="1950" spc="25" b="1">
                <a:latin typeface="宋体"/>
                <a:cs typeface="宋体"/>
              </a:rPr>
              <a:t>L(G)</a:t>
            </a:r>
            <a:r>
              <a:rPr dirty="0" sz="1950" spc="25" b="1" i="1">
                <a:latin typeface="Symbol"/>
                <a:cs typeface="Symbol"/>
              </a:rPr>
              <a:t></a:t>
            </a:r>
            <a:r>
              <a:rPr dirty="0" sz="1950" spc="25" b="1">
                <a:latin typeface="宋体"/>
                <a:cs typeface="宋体"/>
              </a:rPr>
              <a:t>L(M)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Clr>
                <a:srgbClr val="0000FF"/>
              </a:buClr>
              <a:buSzPct val="7234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baseline="1182" sz="3525" spc="44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baseline="1182" sz="3525" spc="44" b="1" i="1">
                <a:latin typeface="Symbol"/>
                <a:cs typeface="Symbol"/>
              </a:rPr>
              <a:t></a:t>
            </a:r>
            <a:r>
              <a:rPr dirty="0" baseline="1182" sz="3525" spc="44" b="1">
                <a:latin typeface="宋体"/>
                <a:cs typeface="宋体"/>
              </a:rPr>
              <a:t>F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baseline="1182" sz="3525" spc="37" b="1" i="1">
                <a:latin typeface="Symbol"/>
                <a:cs typeface="Symbol"/>
              </a:rPr>
              <a:t>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 i="1">
                <a:latin typeface="Symbol"/>
                <a:cs typeface="Symbol"/>
              </a:rPr>
              <a:t></a:t>
            </a:r>
            <a:r>
              <a:rPr dirty="0" baseline="1182" sz="3525" spc="37" b="1">
                <a:latin typeface="宋体"/>
                <a:cs typeface="宋体"/>
              </a:rPr>
              <a:t>L(M)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但</a:t>
            </a:r>
            <a:r>
              <a:rPr dirty="0" baseline="1182" sz="3525" spc="37" b="1" i="1">
                <a:latin typeface="Symbol"/>
                <a:cs typeface="Symbol"/>
              </a:rPr>
              <a:t></a:t>
            </a:r>
            <a:r>
              <a:rPr dirty="0" baseline="1182" sz="3525" spc="37" b="1">
                <a:latin typeface="宋体"/>
                <a:cs typeface="宋体"/>
              </a:rPr>
              <a:t>L(G)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即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baseline="1182" sz="3525" spc="37" b="1">
                <a:latin typeface="宋体"/>
                <a:cs typeface="宋体"/>
              </a:rPr>
              <a:t>L(G)=L(M)-{</a:t>
            </a:r>
            <a:r>
              <a:rPr dirty="0" baseline="1182" sz="3525" spc="37" b="1" i="1">
                <a:latin typeface="Symbol"/>
                <a:cs typeface="Symbol"/>
              </a:rPr>
              <a:t></a:t>
            </a:r>
            <a:r>
              <a:rPr dirty="0" baseline="1182" sz="3525" spc="37" b="1">
                <a:latin typeface="宋体"/>
                <a:cs typeface="宋体"/>
              </a:rPr>
              <a:t>}</a:t>
            </a:r>
            <a:endParaRPr baseline="1182" sz="3525">
              <a:latin typeface="宋体"/>
              <a:cs typeface="宋体"/>
            </a:endParaRPr>
          </a:p>
          <a:p>
            <a:pPr marL="406400" marR="55880" indent="-34925">
              <a:lnSpc>
                <a:spcPct val="103000"/>
              </a:lnSpc>
              <a:spcBef>
                <a:spcPts val="570"/>
              </a:spcBef>
            </a:pPr>
            <a:r>
              <a:rPr dirty="0" sz="2350" spc="50" b="1">
                <a:latin typeface="黑体"/>
                <a:cs typeface="黑体"/>
              </a:rPr>
              <a:t>进一步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改进文法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：增加一个新的非终结符号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15" b="1" i="1">
                <a:latin typeface="Symbol"/>
                <a:cs typeface="Symbol"/>
              </a:rPr>
              <a:t></a:t>
            </a:r>
            <a:r>
              <a:rPr dirty="0" sz="2350" spc="45" b="1">
                <a:latin typeface="黑体"/>
                <a:cs typeface="黑体"/>
              </a:rPr>
              <a:t>，及相应产生 </a:t>
            </a:r>
            <a:r>
              <a:rPr dirty="0" sz="2350" spc="50" b="1">
                <a:latin typeface="黑体"/>
                <a:cs typeface="黑体"/>
              </a:rPr>
              <a:t>式</a:t>
            </a:r>
            <a:r>
              <a:rPr dirty="0" sz="23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S</a:t>
            </a:r>
            <a:r>
              <a:rPr dirty="0" sz="2350" spc="30" b="1" i="1">
                <a:latin typeface="Symbol"/>
                <a:cs typeface="Symbol"/>
              </a:rPr>
              <a:t></a:t>
            </a:r>
            <a:r>
              <a:rPr dirty="0" sz="2350" spc="30" b="1">
                <a:latin typeface="宋体"/>
                <a:cs typeface="宋体"/>
              </a:rPr>
              <a:t>S|</a:t>
            </a:r>
            <a:r>
              <a:rPr dirty="0" sz="2350" spc="30" b="1" i="1">
                <a:latin typeface="Symbol"/>
                <a:cs typeface="Symbol"/>
              </a:rPr>
              <a:t>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并用</a:t>
            </a:r>
            <a:r>
              <a:rPr dirty="0" sz="2350" spc="20" b="1">
                <a:latin typeface="宋体"/>
                <a:cs typeface="宋体"/>
              </a:rPr>
              <a:t>S</a:t>
            </a:r>
            <a:r>
              <a:rPr dirty="0" sz="2350" spc="20" b="1" i="1">
                <a:latin typeface="Symbol"/>
                <a:cs typeface="Symbol"/>
              </a:rPr>
              <a:t></a:t>
            </a:r>
            <a:r>
              <a:rPr dirty="0" sz="2350" spc="50" b="1">
                <a:latin typeface="黑体"/>
                <a:cs typeface="黑体"/>
              </a:rPr>
              <a:t>代替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50" b="1">
                <a:latin typeface="黑体"/>
                <a:cs typeface="黑体"/>
              </a:rPr>
              <a:t>作为文法的开始符号。</a:t>
            </a:r>
            <a:endParaRPr sz="2350">
              <a:latin typeface="黑体"/>
              <a:cs typeface="黑体"/>
            </a:endParaRPr>
          </a:p>
          <a:p>
            <a:pPr marL="63500" marR="433070" indent="307975">
              <a:lnSpc>
                <a:spcPts val="3500"/>
              </a:lnSpc>
              <a:spcBef>
                <a:spcPts val="234"/>
              </a:spcBef>
            </a:pPr>
            <a:r>
              <a:rPr dirty="0" sz="2350" spc="50" b="1">
                <a:latin typeface="黑体"/>
                <a:cs typeface="黑体"/>
              </a:rPr>
              <a:t>改进后的文法</a:t>
            </a:r>
            <a:r>
              <a:rPr dirty="0" sz="2350" spc="25" b="1">
                <a:latin typeface="宋体"/>
                <a:cs typeface="宋体"/>
              </a:rPr>
              <a:t>G</a:t>
            </a:r>
            <a:r>
              <a:rPr dirty="0" sz="2350" spc="50" b="1">
                <a:latin typeface="黑体"/>
                <a:cs typeface="黑体"/>
              </a:rPr>
              <a:t>仍是右线性文法，并且满足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L(M)=L(G)</a:t>
            </a:r>
            <a:r>
              <a:rPr dirty="0" sz="2350" spc="40" b="1">
                <a:latin typeface="黑体"/>
                <a:cs typeface="黑体"/>
              </a:rPr>
              <a:t>。 </a:t>
            </a:r>
            <a:r>
              <a:rPr dirty="0" sz="2350" spc="50" b="1">
                <a:solidFill>
                  <a:srgbClr val="FF0000"/>
                </a:solidFill>
                <a:latin typeface="黑体"/>
                <a:cs typeface="黑体"/>
              </a:rPr>
              <a:t>推论：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对任何一个有限自动机</a:t>
            </a:r>
            <a:r>
              <a:rPr dirty="0" sz="2350" spc="35" b="1">
                <a:solidFill>
                  <a:srgbClr val="0000FF"/>
                </a:solidFill>
                <a:latin typeface="宋体"/>
                <a:cs typeface="宋体"/>
              </a:rPr>
              <a:t>M</a:t>
            </a:r>
            <a:r>
              <a:rPr dirty="0" sz="2350" spc="35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都存在一个等价的</a:t>
            </a:r>
            <a:endParaRPr sz="2350">
              <a:latin typeface="黑体"/>
              <a:cs typeface="黑体"/>
            </a:endParaRPr>
          </a:p>
          <a:p>
            <a:pPr marL="1035050">
              <a:lnSpc>
                <a:spcPct val="100000"/>
              </a:lnSpc>
              <a:spcBef>
                <a:spcPts val="335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正规文法</a:t>
            </a:r>
            <a:r>
              <a:rPr dirty="0" sz="2350" spc="35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sz="2350" spc="35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反之亦然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63500">
              <a:lnSpc>
                <a:spcPct val="100000"/>
              </a:lnSpc>
              <a:spcBef>
                <a:spcPts val="685"/>
              </a:spcBef>
            </a:pPr>
            <a:r>
              <a:rPr dirty="0" sz="2350" spc="50" b="1">
                <a:solidFill>
                  <a:srgbClr val="FF0000"/>
                </a:solidFill>
                <a:latin typeface="黑体"/>
                <a:cs typeface="黑体"/>
              </a:rPr>
              <a:t>推论：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对任何一个右线性文法</a:t>
            </a:r>
            <a:r>
              <a:rPr dirty="0" sz="2350" spc="35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sz="2350" spc="35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都存在一个等价的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2702" y="6335478"/>
            <a:ext cx="3624579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左线性文法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G</a:t>
            </a:r>
            <a:r>
              <a:rPr dirty="0" sz="2350" spc="15" b="1" i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，反之亦然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50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pc="50">
                <a:latin typeface="黑体"/>
                <a:cs typeface="黑体"/>
              </a:rPr>
              <a:t>：设有</a:t>
            </a:r>
            <a:r>
              <a:rPr dirty="0" spc="20"/>
              <a:t>DFA</a:t>
            </a:r>
            <a:r>
              <a:rPr dirty="0" spc="30"/>
              <a:t> </a:t>
            </a:r>
            <a:r>
              <a:rPr dirty="0" spc="20"/>
              <a:t>M=({a,b},</a:t>
            </a:r>
            <a:r>
              <a:rPr dirty="0" spc="30"/>
              <a:t> </a:t>
            </a:r>
            <a:r>
              <a:rPr dirty="0" spc="25"/>
              <a:t>{q</a:t>
            </a:r>
            <a:r>
              <a:rPr dirty="0" baseline="-17921" sz="2325" spc="37"/>
              <a:t>0</a:t>
            </a:r>
            <a:r>
              <a:rPr dirty="0" sz="2350" spc="25"/>
              <a:t>,q</a:t>
            </a:r>
            <a:r>
              <a:rPr dirty="0" baseline="-17921" sz="2325" spc="37"/>
              <a:t>1</a:t>
            </a:r>
            <a:r>
              <a:rPr dirty="0" sz="2350" spc="25"/>
              <a:t>,q</a:t>
            </a:r>
            <a:r>
              <a:rPr dirty="0" baseline="-17921" sz="2325" spc="37"/>
              <a:t>2</a:t>
            </a:r>
            <a:r>
              <a:rPr dirty="0" sz="2350" spc="25"/>
              <a:t>,q</a:t>
            </a:r>
            <a:r>
              <a:rPr dirty="0" baseline="-17921" sz="2325" spc="37"/>
              <a:t>3</a:t>
            </a:r>
            <a:r>
              <a:rPr dirty="0" sz="2350" spc="25"/>
              <a:t>},q</a:t>
            </a:r>
            <a:r>
              <a:rPr dirty="0" baseline="-17921" sz="2325" spc="37"/>
              <a:t>0</a:t>
            </a:r>
            <a:r>
              <a:rPr dirty="0" sz="2350" spc="25"/>
              <a:t>,{q</a:t>
            </a:r>
            <a:r>
              <a:rPr dirty="0" baseline="-17921" sz="2325" spc="37"/>
              <a:t>3</a:t>
            </a:r>
            <a:r>
              <a:rPr dirty="0" sz="2350" spc="25"/>
              <a:t>},</a:t>
            </a:r>
            <a:r>
              <a:rPr dirty="0" sz="2350" spc="25" i="1">
                <a:latin typeface="Symbol"/>
                <a:cs typeface="Symbol"/>
              </a:rPr>
              <a:t></a:t>
            </a:r>
            <a:r>
              <a:rPr dirty="0" sz="2350" spc="25"/>
              <a:t>)</a:t>
            </a:r>
            <a:endParaRPr sz="2350">
              <a:latin typeface="Symbol"/>
              <a:cs typeface="Symbol"/>
            </a:endParaRPr>
          </a:p>
          <a:p>
            <a:pPr marL="962025">
              <a:lnSpc>
                <a:spcPct val="100000"/>
              </a:lnSpc>
              <a:spcBef>
                <a:spcPts val="85"/>
              </a:spcBef>
            </a:pPr>
            <a:r>
              <a:rPr dirty="0" spc="50">
                <a:latin typeface="黑体"/>
                <a:cs typeface="黑体"/>
              </a:rPr>
              <a:t>其中转换函数</a:t>
            </a:r>
            <a:r>
              <a:rPr dirty="0" spc="20" i="1">
                <a:latin typeface="Symbol"/>
                <a:cs typeface="Symbol"/>
              </a:rPr>
              <a:t></a:t>
            </a:r>
            <a:r>
              <a:rPr dirty="0" spc="50">
                <a:latin typeface="黑体"/>
                <a:cs typeface="黑体"/>
              </a:rPr>
              <a:t>如下：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99990" y="916134"/>
            <a:ext cx="151003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sz="2350" spc="25" b="1">
                <a:latin typeface="宋体"/>
                <a:cs typeface="宋体"/>
              </a:rPr>
              <a:t>,a)=q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endParaRPr baseline="-17921" sz="2325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sz="2350" spc="25" b="1">
                <a:latin typeface="宋体"/>
                <a:cs typeface="宋体"/>
              </a:rPr>
              <a:t>,b)=q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" y="916134"/>
            <a:ext cx="4518025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2025">
              <a:lnSpc>
                <a:spcPct val="100000"/>
              </a:lnSpc>
              <a:spcBef>
                <a:spcPts val="100"/>
              </a:spcBef>
              <a:tabLst>
                <a:tab pos="2858770" algn="l"/>
              </a:tabLst>
            </a:pP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,a)=q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25" b="1">
                <a:latin typeface="宋体"/>
                <a:cs typeface="宋体"/>
              </a:rPr>
              <a:t>,	</a:t>
            </a: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25" b="1">
                <a:latin typeface="宋体"/>
                <a:cs typeface="宋体"/>
              </a:rPr>
              <a:t>,a)=q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sz="2350" spc="25" b="1">
                <a:latin typeface="宋体"/>
                <a:cs typeface="宋体"/>
              </a:rPr>
              <a:t>,</a:t>
            </a:r>
            <a:endParaRPr sz="2350">
              <a:latin typeface="宋体"/>
              <a:cs typeface="宋体"/>
            </a:endParaRPr>
          </a:p>
          <a:p>
            <a:pPr marL="962025">
              <a:lnSpc>
                <a:spcPct val="100000"/>
              </a:lnSpc>
              <a:spcBef>
                <a:spcPts val="85"/>
              </a:spcBef>
              <a:tabLst>
                <a:tab pos="2858770" algn="l"/>
              </a:tabLst>
            </a:pP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,b)=q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sz="2350" spc="25" b="1">
                <a:latin typeface="宋体"/>
                <a:cs typeface="宋体"/>
              </a:rPr>
              <a:t>,	</a:t>
            </a:r>
            <a:r>
              <a:rPr dirty="0" sz="2350" spc="25" b="1" i="1">
                <a:latin typeface="Symbol"/>
                <a:cs typeface="Symbol"/>
              </a:rPr>
              <a:t></a:t>
            </a:r>
            <a:r>
              <a:rPr dirty="0" sz="2350" spc="25" b="1">
                <a:latin typeface="宋体"/>
                <a:cs typeface="宋体"/>
              </a:rPr>
              <a:t>(q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25" b="1">
                <a:latin typeface="宋体"/>
                <a:cs typeface="宋体"/>
              </a:rPr>
              <a:t>,b)=q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25" b="1">
                <a:latin typeface="宋体"/>
                <a:cs typeface="宋体"/>
              </a:rPr>
              <a:t>,</a:t>
            </a:r>
            <a:endParaRPr sz="235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2350" spc="50" b="1">
                <a:latin typeface="黑体"/>
                <a:cs typeface="黑体"/>
              </a:rPr>
              <a:t>试构造与之等价的右线性文法</a:t>
            </a:r>
            <a:r>
              <a:rPr dirty="0" sz="2350" spc="25" b="1">
                <a:latin typeface="宋体"/>
                <a:cs typeface="宋体"/>
              </a:rPr>
              <a:t>G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83543" y="2374106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39" h="350519">
                <a:moveTo>
                  <a:pt x="0" y="175022"/>
                </a:moveTo>
                <a:lnTo>
                  <a:pt x="5706" y="128494"/>
                </a:lnTo>
                <a:lnTo>
                  <a:pt x="21810" y="86685"/>
                </a:lnTo>
                <a:lnTo>
                  <a:pt x="46789" y="51262"/>
                </a:lnTo>
                <a:lnTo>
                  <a:pt x="79120" y="23895"/>
                </a:lnTo>
                <a:lnTo>
                  <a:pt x="117281" y="6251"/>
                </a:lnTo>
                <a:lnTo>
                  <a:pt x="159749" y="0"/>
                </a:lnTo>
                <a:lnTo>
                  <a:pt x="202217" y="6251"/>
                </a:lnTo>
                <a:lnTo>
                  <a:pt x="240378" y="23895"/>
                </a:lnTo>
                <a:lnTo>
                  <a:pt x="272709" y="51262"/>
                </a:lnTo>
                <a:lnTo>
                  <a:pt x="297688" y="86685"/>
                </a:lnTo>
                <a:lnTo>
                  <a:pt x="313792" y="128494"/>
                </a:lnTo>
                <a:lnTo>
                  <a:pt x="319499" y="175022"/>
                </a:lnTo>
                <a:lnTo>
                  <a:pt x="313792" y="221549"/>
                </a:lnTo>
                <a:lnTo>
                  <a:pt x="297688" y="263358"/>
                </a:lnTo>
                <a:lnTo>
                  <a:pt x="272709" y="298781"/>
                </a:lnTo>
                <a:lnTo>
                  <a:pt x="240378" y="326148"/>
                </a:lnTo>
                <a:lnTo>
                  <a:pt x="202217" y="343792"/>
                </a:lnTo>
                <a:lnTo>
                  <a:pt x="159749" y="350044"/>
                </a:lnTo>
                <a:lnTo>
                  <a:pt x="117281" y="343792"/>
                </a:lnTo>
                <a:lnTo>
                  <a:pt x="79120" y="326148"/>
                </a:lnTo>
                <a:lnTo>
                  <a:pt x="46789" y="298781"/>
                </a:lnTo>
                <a:lnTo>
                  <a:pt x="21810" y="263358"/>
                </a:lnTo>
                <a:lnTo>
                  <a:pt x="5706" y="221549"/>
                </a:lnTo>
                <a:lnTo>
                  <a:pt x="0" y="1750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03252" y="2343403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q</a:t>
            </a:r>
            <a:r>
              <a:rPr dirty="0" baseline="-13888" sz="1800" spc="-7" b="1">
                <a:latin typeface="Times New Roman"/>
                <a:cs typeface="Times New Roman"/>
              </a:rPr>
              <a:t>0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10705" y="185816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19">
                <a:moveTo>
                  <a:pt x="0" y="175022"/>
                </a:moveTo>
                <a:lnTo>
                  <a:pt x="5706" y="128494"/>
                </a:lnTo>
                <a:lnTo>
                  <a:pt x="21810" y="86685"/>
                </a:lnTo>
                <a:lnTo>
                  <a:pt x="46789" y="51262"/>
                </a:lnTo>
                <a:lnTo>
                  <a:pt x="79120" y="23895"/>
                </a:lnTo>
                <a:lnTo>
                  <a:pt x="117281" y="6251"/>
                </a:lnTo>
                <a:lnTo>
                  <a:pt x="159749" y="0"/>
                </a:lnTo>
                <a:lnTo>
                  <a:pt x="202217" y="6251"/>
                </a:lnTo>
                <a:lnTo>
                  <a:pt x="240378" y="23895"/>
                </a:lnTo>
                <a:lnTo>
                  <a:pt x="272709" y="51262"/>
                </a:lnTo>
                <a:lnTo>
                  <a:pt x="297688" y="86685"/>
                </a:lnTo>
                <a:lnTo>
                  <a:pt x="313792" y="128494"/>
                </a:lnTo>
                <a:lnTo>
                  <a:pt x="319499" y="175022"/>
                </a:lnTo>
                <a:lnTo>
                  <a:pt x="313792" y="221549"/>
                </a:lnTo>
                <a:lnTo>
                  <a:pt x="297688" y="263358"/>
                </a:lnTo>
                <a:lnTo>
                  <a:pt x="272709" y="298781"/>
                </a:lnTo>
                <a:lnTo>
                  <a:pt x="240378" y="326148"/>
                </a:lnTo>
                <a:lnTo>
                  <a:pt x="202217" y="343792"/>
                </a:lnTo>
                <a:lnTo>
                  <a:pt x="159749" y="350044"/>
                </a:lnTo>
                <a:lnTo>
                  <a:pt x="117281" y="343792"/>
                </a:lnTo>
                <a:lnTo>
                  <a:pt x="79120" y="326148"/>
                </a:lnTo>
                <a:lnTo>
                  <a:pt x="46789" y="298781"/>
                </a:lnTo>
                <a:lnTo>
                  <a:pt x="21810" y="263358"/>
                </a:lnTo>
                <a:lnTo>
                  <a:pt x="5706" y="221549"/>
                </a:lnTo>
                <a:lnTo>
                  <a:pt x="0" y="1750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30415" y="1828291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q</a:t>
            </a:r>
            <a:r>
              <a:rPr dirty="0" baseline="-13888" sz="1800" spc="-7" b="1">
                <a:latin typeface="Times New Roman"/>
                <a:cs typeface="Times New Roman"/>
              </a:rPr>
              <a:t>1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44043" y="2774156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19">
                <a:moveTo>
                  <a:pt x="0" y="175022"/>
                </a:moveTo>
                <a:lnTo>
                  <a:pt x="5706" y="128494"/>
                </a:lnTo>
                <a:lnTo>
                  <a:pt x="21810" y="86685"/>
                </a:lnTo>
                <a:lnTo>
                  <a:pt x="46789" y="51262"/>
                </a:lnTo>
                <a:lnTo>
                  <a:pt x="79120" y="23895"/>
                </a:lnTo>
                <a:lnTo>
                  <a:pt x="117281" y="6251"/>
                </a:lnTo>
                <a:lnTo>
                  <a:pt x="159749" y="0"/>
                </a:lnTo>
                <a:lnTo>
                  <a:pt x="202217" y="6251"/>
                </a:lnTo>
                <a:lnTo>
                  <a:pt x="240378" y="23895"/>
                </a:lnTo>
                <a:lnTo>
                  <a:pt x="272709" y="51262"/>
                </a:lnTo>
                <a:lnTo>
                  <a:pt x="297688" y="86685"/>
                </a:lnTo>
                <a:lnTo>
                  <a:pt x="313792" y="128494"/>
                </a:lnTo>
                <a:lnTo>
                  <a:pt x="319499" y="175022"/>
                </a:lnTo>
                <a:lnTo>
                  <a:pt x="313792" y="221549"/>
                </a:lnTo>
                <a:lnTo>
                  <a:pt x="297688" y="263358"/>
                </a:lnTo>
                <a:lnTo>
                  <a:pt x="272709" y="298781"/>
                </a:lnTo>
                <a:lnTo>
                  <a:pt x="240378" y="326148"/>
                </a:lnTo>
                <a:lnTo>
                  <a:pt x="202217" y="343792"/>
                </a:lnTo>
                <a:lnTo>
                  <a:pt x="159749" y="350044"/>
                </a:lnTo>
                <a:lnTo>
                  <a:pt x="117281" y="343792"/>
                </a:lnTo>
                <a:lnTo>
                  <a:pt x="79120" y="326148"/>
                </a:lnTo>
                <a:lnTo>
                  <a:pt x="46789" y="298781"/>
                </a:lnTo>
                <a:lnTo>
                  <a:pt x="21810" y="263358"/>
                </a:lnTo>
                <a:lnTo>
                  <a:pt x="5706" y="221549"/>
                </a:lnTo>
                <a:lnTo>
                  <a:pt x="0" y="1750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63752" y="2745740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q</a:t>
            </a:r>
            <a:r>
              <a:rPr dirty="0" baseline="-13888" sz="1800" spc="-7" b="1">
                <a:latin typeface="Times New Roman"/>
                <a:cs typeface="Times New Roman"/>
              </a:rPr>
              <a:t>2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52176" y="2355820"/>
            <a:ext cx="358140" cy="387350"/>
          </a:xfrm>
          <a:custGeom>
            <a:avLst/>
            <a:gdLst/>
            <a:ahLst/>
            <a:cxnLst/>
            <a:rect l="l" t="t" r="r" b="b"/>
            <a:pathLst>
              <a:path w="358140" h="387350">
                <a:moveTo>
                  <a:pt x="177726" y="0"/>
                </a:moveTo>
                <a:lnTo>
                  <a:pt x="124184" y="8889"/>
                </a:lnTo>
                <a:lnTo>
                  <a:pt x="77388" y="34289"/>
                </a:lnTo>
                <a:lnTo>
                  <a:pt x="39773" y="72389"/>
                </a:lnTo>
                <a:lnTo>
                  <a:pt x="13515" y="119379"/>
                </a:lnTo>
                <a:lnTo>
                  <a:pt x="3407" y="156210"/>
                </a:lnTo>
                <a:lnTo>
                  <a:pt x="0" y="194310"/>
                </a:lnTo>
                <a:lnTo>
                  <a:pt x="986" y="214629"/>
                </a:lnTo>
                <a:lnTo>
                  <a:pt x="14145" y="269239"/>
                </a:lnTo>
                <a:lnTo>
                  <a:pt x="40847" y="317500"/>
                </a:lnTo>
                <a:lnTo>
                  <a:pt x="78906" y="354329"/>
                </a:lnTo>
                <a:lnTo>
                  <a:pt x="126108" y="379729"/>
                </a:lnTo>
                <a:lnTo>
                  <a:pt x="161392" y="387350"/>
                </a:lnTo>
                <a:lnTo>
                  <a:pt x="198254" y="387350"/>
                </a:lnTo>
                <a:lnTo>
                  <a:pt x="216140" y="383539"/>
                </a:lnTo>
                <a:lnTo>
                  <a:pt x="233373" y="378460"/>
                </a:lnTo>
                <a:lnTo>
                  <a:pt x="239965" y="375920"/>
                </a:lnTo>
                <a:lnTo>
                  <a:pt x="179129" y="375920"/>
                </a:lnTo>
                <a:lnTo>
                  <a:pt x="162095" y="374650"/>
                </a:lnTo>
                <a:lnTo>
                  <a:pt x="114233" y="360679"/>
                </a:lnTo>
                <a:lnTo>
                  <a:pt x="73139" y="334010"/>
                </a:lnTo>
                <a:lnTo>
                  <a:pt x="41067" y="295910"/>
                </a:lnTo>
                <a:lnTo>
                  <a:pt x="20189" y="247650"/>
                </a:lnTo>
                <a:lnTo>
                  <a:pt x="12686" y="194310"/>
                </a:lnTo>
                <a:lnTo>
                  <a:pt x="13511" y="175260"/>
                </a:lnTo>
                <a:lnTo>
                  <a:pt x="25560" y="123189"/>
                </a:lnTo>
                <a:lnTo>
                  <a:pt x="50264" y="78739"/>
                </a:lnTo>
                <a:lnTo>
                  <a:pt x="85436" y="44450"/>
                </a:lnTo>
                <a:lnTo>
                  <a:pt x="128911" y="20320"/>
                </a:lnTo>
                <a:lnTo>
                  <a:pt x="178428" y="12700"/>
                </a:lnTo>
                <a:lnTo>
                  <a:pt x="241410" y="12700"/>
                </a:lnTo>
                <a:lnTo>
                  <a:pt x="231448" y="8889"/>
                </a:lnTo>
                <a:lnTo>
                  <a:pt x="214115" y="3810"/>
                </a:lnTo>
                <a:lnTo>
                  <a:pt x="196164" y="1270"/>
                </a:lnTo>
                <a:lnTo>
                  <a:pt x="177726" y="0"/>
                </a:lnTo>
                <a:close/>
              </a:path>
              <a:path w="358140" h="387350">
                <a:moveTo>
                  <a:pt x="241410" y="12700"/>
                </a:moveTo>
                <a:lnTo>
                  <a:pt x="178428" y="12700"/>
                </a:lnTo>
                <a:lnTo>
                  <a:pt x="195463" y="13970"/>
                </a:lnTo>
                <a:lnTo>
                  <a:pt x="212021" y="16510"/>
                </a:lnTo>
                <a:lnTo>
                  <a:pt x="257888" y="34289"/>
                </a:lnTo>
                <a:lnTo>
                  <a:pt x="296219" y="66039"/>
                </a:lnTo>
                <a:lnTo>
                  <a:pt x="324801" y="107950"/>
                </a:lnTo>
                <a:lnTo>
                  <a:pt x="341464" y="157479"/>
                </a:lnTo>
                <a:lnTo>
                  <a:pt x="344872" y="193039"/>
                </a:lnTo>
                <a:lnTo>
                  <a:pt x="344046" y="212089"/>
                </a:lnTo>
                <a:lnTo>
                  <a:pt x="331997" y="264160"/>
                </a:lnTo>
                <a:lnTo>
                  <a:pt x="307294" y="308610"/>
                </a:lnTo>
                <a:lnTo>
                  <a:pt x="272120" y="344170"/>
                </a:lnTo>
                <a:lnTo>
                  <a:pt x="228646" y="367029"/>
                </a:lnTo>
                <a:lnTo>
                  <a:pt x="179129" y="375920"/>
                </a:lnTo>
                <a:lnTo>
                  <a:pt x="239965" y="375920"/>
                </a:lnTo>
                <a:lnTo>
                  <a:pt x="280169" y="354329"/>
                </a:lnTo>
                <a:lnTo>
                  <a:pt x="317784" y="316229"/>
                </a:lnTo>
                <a:lnTo>
                  <a:pt x="344042" y="267970"/>
                </a:lnTo>
                <a:lnTo>
                  <a:pt x="356734" y="212089"/>
                </a:lnTo>
                <a:lnTo>
                  <a:pt x="357558" y="193039"/>
                </a:lnTo>
                <a:lnTo>
                  <a:pt x="356571" y="173989"/>
                </a:lnTo>
                <a:lnTo>
                  <a:pt x="349415" y="135889"/>
                </a:lnTo>
                <a:lnTo>
                  <a:pt x="326980" y="85089"/>
                </a:lnTo>
                <a:lnTo>
                  <a:pt x="292467" y="44450"/>
                </a:lnTo>
                <a:lnTo>
                  <a:pt x="248051" y="15239"/>
                </a:lnTo>
                <a:lnTo>
                  <a:pt x="241410" y="12700"/>
                </a:lnTo>
                <a:close/>
              </a:path>
              <a:path w="358140" h="387350">
                <a:moveTo>
                  <a:pt x="179129" y="25400"/>
                </a:moveTo>
                <a:lnTo>
                  <a:pt x="133638" y="33020"/>
                </a:lnTo>
                <a:lnTo>
                  <a:pt x="93485" y="53339"/>
                </a:lnTo>
                <a:lnTo>
                  <a:pt x="60752" y="86360"/>
                </a:lnTo>
                <a:lnTo>
                  <a:pt x="37605" y="128270"/>
                </a:lnTo>
                <a:lnTo>
                  <a:pt x="26197" y="176529"/>
                </a:lnTo>
                <a:lnTo>
                  <a:pt x="25373" y="193039"/>
                </a:lnTo>
                <a:lnTo>
                  <a:pt x="26144" y="210820"/>
                </a:lnTo>
                <a:lnTo>
                  <a:pt x="37396" y="259079"/>
                </a:lnTo>
                <a:lnTo>
                  <a:pt x="60396" y="300989"/>
                </a:lnTo>
                <a:lnTo>
                  <a:pt x="92980" y="334010"/>
                </a:lnTo>
                <a:lnTo>
                  <a:pt x="132995" y="355600"/>
                </a:lnTo>
                <a:lnTo>
                  <a:pt x="178428" y="363220"/>
                </a:lnTo>
                <a:lnTo>
                  <a:pt x="194064" y="361950"/>
                </a:lnTo>
                <a:lnTo>
                  <a:pt x="209252" y="359410"/>
                </a:lnTo>
                <a:lnTo>
                  <a:pt x="223920" y="355600"/>
                </a:lnTo>
                <a:lnTo>
                  <a:pt x="235181" y="350520"/>
                </a:lnTo>
                <a:lnTo>
                  <a:pt x="177726" y="350520"/>
                </a:lnTo>
                <a:lnTo>
                  <a:pt x="163498" y="349250"/>
                </a:lnTo>
                <a:lnTo>
                  <a:pt x="123687" y="337820"/>
                </a:lnTo>
                <a:lnTo>
                  <a:pt x="89236" y="313689"/>
                </a:lnTo>
                <a:lnTo>
                  <a:pt x="62047" y="280670"/>
                </a:lnTo>
                <a:lnTo>
                  <a:pt x="44279" y="240029"/>
                </a:lnTo>
                <a:lnTo>
                  <a:pt x="38059" y="193039"/>
                </a:lnTo>
                <a:lnTo>
                  <a:pt x="38883" y="176529"/>
                </a:lnTo>
                <a:lnTo>
                  <a:pt x="49651" y="132079"/>
                </a:lnTo>
                <a:lnTo>
                  <a:pt x="71243" y="93979"/>
                </a:lnTo>
                <a:lnTo>
                  <a:pt x="101533" y="63500"/>
                </a:lnTo>
                <a:lnTo>
                  <a:pt x="138365" y="44450"/>
                </a:lnTo>
                <a:lnTo>
                  <a:pt x="165587" y="38100"/>
                </a:lnTo>
                <a:lnTo>
                  <a:pt x="238597" y="38100"/>
                </a:lnTo>
                <a:lnTo>
                  <a:pt x="224561" y="33020"/>
                </a:lnTo>
                <a:lnTo>
                  <a:pt x="209927" y="29210"/>
                </a:lnTo>
                <a:lnTo>
                  <a:pt x="194762" y="26670"/>
                </a:lnTo>
                <a:lnTo>
                  <a:pt x="179129" y="25400"/>
                </a:lnTo>
                <a:close/>
              </a:path>
              <a:path w="358140" h="387350">
                <a:moveTo>
                  <a:pt x="238597" y="38100"/>
                </a:moveTo>
                <a:lnTo>
                  <a:pt x="179830" y="38100"/>
                </a:lnTo>
                <a:lnTo>
                  <a:pt x="207832" y="40639"/>
                </a:lnTo>
                <a:lnTo>
                  <a:pt x="221118" y="45720"/>
                </a:lnTo>
                <a:lnTo>
                  <a:pt x="257540" y="64770"/>
                </a:lnTo>
                <a:lnTo>
                  <a:pt x="287388" y="95250"/>
                </a:lnTo>
                <a:lnTo>
                  <a:pt x="308536" y="133350"/>
                </a:lnTo>
                <a:lnTo>
                  <a:pt x="318836" y="179070"/>
                </a:lnTo>
                <a:lnTo>
                  <a:pt x="319498" y="194310"/>
                </a:lnTo>
                <a:lnTo>
                  <a:pt x="318673" y="210820"/>
                </a:lnTo>
                <a:lnTo>
                  <a:pt x="307906" y="256539"/>
                </a:lnTo>
                <a:lnTo>
                  <a:pt x="286315" y="294639"/>
                </a:lnTo>
                <a:lnTo>
                  <a:pt x="256023" y="323850"/>
                </a:lnTo>
                <a:lnTo>
                  <a:pt x="219193" y="342900"/>
                </a:lnTo>
                <a:lnTo>
                  <a:pt x="177726" y="350520"/>
                </a:lnTo>
                <a:lnTo>
                  <a:pt x="235181" y="350520"/>
                </a:lnTo>
                <a:lnTo>
                  <a:pt x="275913" y="325120"/>
                </a:lnTo>
                <a:lnTo>
                  <a:pt x="305692" y="288289"/>
                </a:lnTo>
                <a:lnTo>
                  <a:pt x="325164" y="245110"/>
                </a:lnTo>
                <a:lnTo>
                  <a:pt x="332185" y="194310"/>
                </a:lnTo>
                <a:lnTo>
                  <a:pt x="331414" y="176529"/>
                </a:lnTo>
                <a:lnTo>
                  <a:pt x="320161" y="128270"/>
                </a:lnTo>
                <a:lnTo>
                  <a:pt x="297162" y="86360"/>
                </a:lnTo>
                <a:lnTo>
                  <a:pt x="264577" y="54610"/>
                </a:lnTo>
                <a:lnTo>
                  <a:pt x="251961" y="45720"/>
                </a:lnTo>
                <a:lnTo>
                  <a:pt x="23859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90915" y="2343403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q</a:t>
            </a:r>
            <a:r>
              <a:rPr dirty="0" baseline="-13888" sz="1800" spc="-7" b="1">
                <a:latin typeface="Times New Roman"/>
                <a:cs typeface="Times New Roman"/>
              </a:rPr>
              <a:t>3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0012" y="2532063"/>
            <a:ext cx="503555" cy="50800"/>
          </a:xfrm>
          <a:custGeom>
            <a:avLst/>
            <a:gdLst/>
            <a:ahLst/>
            <a:cxnLst/>
            <a:rect l="l" t="t" r="r" b="b"/>
            <a:pathLst>
              <a:path w="503554" h="50800">
                <a:moveTo>
                  <a:pt x="427038" y="30162"/>
                </a:moveTo>
                <a:lnTo>
                  <a:pt x="427038" y="50800"/>
                </a:lnTo>
                <a:lnTo>
                  <a:pt x="488951" y="30162"/>
                </a:lnTo>
                <a:lnTo>
                  <a:pt x="427038" y="30162"/>
                </a:lnTo>
                <a:close/>
              </a:path>
              <a:path w="503554" h="50800">
                <a:moveTo>
                  <a:pt x="427038" y="20637"/>
                </a:moveTo>
                <a:lnTo>
                  <a:pt x="427038" y="30162"/>
                </a:lnTo>
                <a:lnTo>
                  <a:pt x="439738" y="30162"/>
                </a:lnTo>
                <a:lnTo>
                  <a:pt x="439738" y="20637"/>
                </a:lnTo>
                <a:lnTo>
                  <a:pt x="427038" y="20637"/>
                </a:lnTo>
                <a:close/>
              </a:path>
              <a:path w="503554" h="50800">
                <a:moveTo>
                  <a:pt x="427038" y="0"/>
                </a:moveTo>
                <a:lnTo>
                  <a:pt x="427038" y="20637"/>
                </a:lnTo>
                <a:lnTo>
                  <a:pt x="439738" y="20637"/>
                </a:lnTo>
                <a:lnTo>
                  <a:pt x="439738" y="30162"/>
                </a:lnTo>
                <a:lnTo>
                  <a:pt x="488955" y="30161"/>
                </a:lnTo>
                <a:lnTo>
                  <a:pt x="503238" y="25400"/>
                </a:lnTo>
                <a:lnTo>
                  <a:pt x="427038" y="0"/>
                </a:lnTo>
                <a:close/>
              </a:path>
              <a:path w="503554" h="50800">
                <a:moveTo>
                  <a:pt x="0" y="20636"/>
                </a:moveTo>
                <a:lnTo>
                  <a:pt x="0" y="30161"/>
                </a:lnTo>
                <a:lnTo>
                  <a:pt x="427038" y="30162"/>
                </a:lnTo>
                <a:lnTo>
                  <a:pt x="427038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01110" y="2636998"/>
            <a:ext cx="1127125" cy="309880"/>
          </a:xfrm>
          <a:custGeom>
            <a:avLst/>
            <a:gdLst/>
            <a:ahLst/>
            <a:cxnLst/>
            <a:rect l="l" t="t" r="r" b="b"/>
            <a:pathLst>
              <a:path w="1127125" h="309880">
                <a:moveTo>
                  <a:pt x="1051910" y="289613"/>
                </a:moveTo>
                <a:lnTo>
                  <a:pt x="1046594" y="309554"/>
                </a:lnTo>
                <a:lnTo>
                  <a:pt x="1126765" y="304638"/>
                </a:lnTo>
                <a:lnTo>
                  <a:pt x="1108913" y="292884"/>
                </a:lnTo>
                <a:lnTo>
                  <a:pt x="1064181" y="292884"/>
                </a:lnTo>
                <a:lnTo>
                  <a:pt x="1051910" y="289613"/>
                </a:lnTo>
                <a:close/>
              </a:path>
              <a:path w="1127125" h="309880">
                <a:moveTo>
                  <a:pt x="1054363" y="280410"/>
                </a:moveTo>
                <a:lnTo>
                  <a:pt x="1051910" y="289613"/>
                </a:lnTo>
                <a:lnTo>
                  <a:pt x="1064181" y="292884"/>
                </a:lnTo>
                <a:lnTo>
                  <a:pt x="1066633" y="283681"/>
                </a:lnTo>
                <a:lnTo>
                  <a:pt x="1054363" y="280410"/>
                </a:lnTo>
                <a:close/>
              </a:path>
              <a:path w="1127125" h="309880">
                <a:moveTo>
                  <a:pt x="1059679" y="260469"/>
                </a:moveTo>
                <a:lnTo>
                  <a:pt x="1054363" y="280410"/>
                </a:lnTo>
                <a:lnTo>
                  <a:pt x="1066633" y="283681"/>
                </a:lnTo>
                <a:lnTo>
                  <a:pt x="1064181" y="292884"/>
                </a:lnTo>
                <a:lnTo>
                  <a:pt x="1108913" y="292884"/>
                </a:lnTo>
                <a:lnTo>
                  <a:pt x="1059679" y="260469"/>
                </a:lnTo>
                <a:close/>
              </a:path>
              <a:path w="1127125" h="309880">
                <a:moveTo>
                  <a:pt x="2453" y="0"/>
                </a:moveTo>
                <a:lnTo>
                  <a:pt x="0" y="9202"/>
                </a:lnTo>
                <a:lnTo>
                  <a:pt x="1051910" y="289613"/>
                </a:lnTo>
                <a:lnTo>
                  <a:pt x="1054363" y="280410"/>
                </a:lnTo>
                <a:lnTo>
                  <a:pt x="2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85005" y="2089863"/>
            <a:ext cx="1143000" cy="372745"/>
          </a:xfrm>
          <a:custGeom>
            <a:avLst/>
            <a:gdLst/>
            <a:ahLst/>
            <a:cxnLst/>
            <a:rect l="l" t="t" r="r" b="b"/>
            <a:pathLst>
              <a:path w="1143000" h="372744">
                <a:moveTo>
                  <a:pt x="1068865" y="19648"/>
                </a:moveTo>
                <a:lnTo>
                  <a:pt x="0" y="363052"/>
                </a:lnTo>
                <a:lnTo>
                  <a:pt x="2913" y="372121"/>
                </a:lnTo>
                <a:lnTo>
                  <a:pt x="1071778" y="28716"/>
                </a:lnTo>
                <a:lnTo>
                  <a:pt x="1068865" y="19648"/>
                </a:lnTo>
                <a:close/>
              </a:path>
              <a:path w="1143000" h="372744">
                <a:moveTo>
                  <a:pt x="1122561" y="15763"/>
                </a:moveTo>
                <a:lnTo>
                  <a:pt x="1080957" y="15763"/>
                </a:lnTo>
                <a:lnTo>
                  <a:pt x="1083871" y="24831"/>
                </a:lnTo>
                <a:lnTo>
                  <a:pt x="1071778" y="28716"/>
                </a:lnTo>
                <a:lnTo>
                  <a:pt x="1078091" y="48365"/>
                </a:lnTo>
                <a:lnTo>
                  <a:pt x="1122561" y="15763"/>
                </a:lnTo>
                <a:close/>
              </a:path>
              <a:path w="1143000" h="372744">
                <a:moveTo>
                  <a:pt x="1080957" y="15763"/>
                </a:moveTo>
                <a:lnTo>
                  <a:pt x="1068865" y="19648"/>
                </a:lnTo>
                <a:lnTo>
                  <a:pt x="1071778" y="28716"/>
                </a:lnTo>
                <a:lnTo>
                  <a:pt x="1083871" y="24831"/>
                </a:lnTo>
                <a:lnTo>
                  <a:pt x="1080957" y="15763"/>
                </a:lnTo>
                <a:close/>
              </a:path>
              <a:path w="1143000" h="372744">
                <a:moveTo>
                  <a:pt x="1062553" y="0"/>
                </a:moveTo>
                <a:lnTo>
                  <a:pt x="1068865" y="19648"/>
                </a:lnTo>
                <a:lnTo>
                  <a:pt x="1080957" y="15763"/>
                </a:lnTo>
                <a:lnTo>
                  <a:pt x="1122561" y="15763"/>
                </a:lnTo>
                <a:lnTo>
                  <a:pt x="1142870" y="873"/>
                </a:lnTo>
                <a:lnTo>
                  <a:pt x="1062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27852" y="2052930"/>
            <a:ext cx="1178560" cy="438150"/>
          </a:xfrm>
          <a:custGeom>
            <a:avLst/>
            <a:gdLst/>
            <a:ahLst/>
            <a:cxnLst/>
            <a:rect l="l" t="t" r="r" b="b"/>
            <a:pathLst>
              <a:path w="1178559" h="438150">
                <a:moveTo>
                  <a:pt x="1104837" y="415983"/>
                </a:moveTo>
                <a:lnTo>
                  <a:pt x="1097702" y="435348"/>
                </a:lnTo>
                <a:lnTo>
                  <a:pt x="1177984" y="437856"/>
                </a:lnTo>
                <a:lnTo>
                  <a:pt x="1156131" y="420373"/>
                </a:lnTo>
                <a:lnTo>
                  <a:pt x="1116754" y="420373"/>
                </a:lnTo>
                <a:lnTo>
                  <a:pt x="1104837" y="415983"/>
                </a:lnTo>
                <a:close/>
              </a:path>
              <a:path w="1178559" h="438150">
                <a:moveTo>
                  <a:pt x="1108130" y="407045"/>
                </a:moveTo>
                <a:lnTo>
                  <a:pt x="1104837" y="415983"/>
                </a:lnTo>
                <a:lnTo>
                  <a:pt x="1116754" y="420373"/>
                </a:lnTo>
                <a:lnTo>
                  <a:pt x="1120046" y="411435"/>
                </a:lnTo>
                <a:lnTo>
                  <a:pt x="1108130" y="407045"/>
                </a:lnTo>
                <a:close/>
              </a:path>
              <a:path w="1178559" h="438150">
                <a:moveTo>
                  <a:pt x="1115264" y="387680"/>
                </a:moveTo>
                <a:lnTo>
                  <a:pt x="1108130" y="407045"/>
                </a:lnTo>
                <a:lnTo>
                  <a:pt x="1120046" y="411435"/>
                </a:lnTo>
                <a:lnTo>
                  <a:pt x="1116754" y="420373"/>
                </a:lnTo>
                <a:lnTo>
                  <a:pt x="1156131" y="420373"/>
                </a:lnTo>
                <a:lnTo>
                  <a:pt x="1115264" y="387680"/>
                </a:lnTo>
                <a:close/>
              </a:path>
              <a:path w="1178559" h="438150">
                <a:moveTo>
                  <a:pt x="3293" y="0"/>
                </a:moveTo>
                <a:lnTo>
                  <a:pt x="0" y="8938"/>
                </a:lnTo>
                <a:lnTo>
                  <a:pt x="1104837" y="415983"/>
                </a:lnTo>
                <a:lnTo>
                  <a:pt x="1108130" y="407045"/>
                </a:lnTo>
                <a:lnTo>
                  <a:pt x="3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78928" y="2621769"/>
            <a:ext cx="1109980" cy="340360"/>
          </a:xfrm>
          <a:custGeom>
            <a:avLst/>
            <a:gdLst/>
            <a:ahLst/>
            <a:cxnLst/>
            <a:rect l="l" t="t" r="r" b="b"/>
            <a:pathLst>
              <a:path w="1109979" h="340360">
                <a:moveTo>
                  <a:pt x="1035105" y="19762"/>
                </a:moveTo>
                <a:lnTo>
                  <a:pt x="0" y="331182"/>
                </a:lnTo>
                <a:lnTo>
                  <a:pt x="2743" y="340304"/>
                </a:lnTo>
                <a:lnTo>
                  <a:pt x="1037849" y="28883"/>
                </a:lnTo>
                <a:lnTo>
                  <a:pt x="1035105" y="19762"/>
                </a:lnTo>
                <a:close/>
              </a:path>
              <a:path w="1109979" h="340360">
                <a:moveTo>
                  <a:pt x="1089961" y="16103"/>
                </a:moveTo>
                <a:lnTo>
                  <a:pt x="1047266" y="16103"/>
                </a:lnTo>
                <a:lnTo>
                  <a:pt x="1050010" y="25224"/>
                </a:lnTo>
                <a:lnTo>
                  <a:pt x="1037849" y="28883"/>
                </a:lnTo>
                <a:lnTo>
                  <a:pt x="1043795" y="48646"/>
                </a:lnTo>
                <a:lnTo>
                  <a:pt x="1089961" y="16103"/>
                </a:lnTo>
                <a:close/>
              </a:path>
              <a:path w="1109979" h="340360">
                <a:moveTo>
                  <a:pt x="1047266" y="16103"/>
                </a:moveTo>
                <a:lnTo>
                  <a:pt x="1035105" y="19762"/>
                </a:lnTo>
                <a:lnTo>
                  <a:pt x="1037849" y="28883"/>
                </a:lnTo>
                <a:lnTo>
                  <a:pt x="1050010" y="25224"/>
                </a:lnTo>
                <a:lnTo>
                  <a:pt x="1047266" y="16103"/>
                </a:lnTo>
                <a:close/>
              </a:path>
              <a:path w="1109979" h="340360">
                <a:moveTo>
                  <a:pt x="1029159" y="0"/>
                </a:moveTo>
                <a:lnTo>
                  <a:pt x="1035105" y="19762"/>
                </a:lnTo>
                <a:lnTo>
                  <a:pt x="1047266" y="16103"/>
                </a:lnTo>
                <a:lnTo>
                  <a:pt x="1089961" y="16103"/>
                </a:lnTo>
                <a:lnTo>
                  <a:pt x="1109446" y="2368"/>
                </a:lnTo>
                <a:lnTo>
                  <a:pt x="1029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73918" y="3090854"/>
            <a:ext cx="344805" cy="333375"/>
          </a:xfrm>
          <a:custGeom>
            <a:avLst/>
            <a:gdLst/>
            <a:ahLst/>
            <a:cxnLst/>
            <a:rect l="l" t="t" r="r" b="b"/>
            <a:pathLst>
              <a:path w="344804" h="333375">
                <a:moveTo>
                  <a:pt x="59202" y="25373"/>
                </a:moveTo>
                <a:lnTo>
                  <a:pt x="24146" y="68192"/>
                </a:lnTo>
                <a:lnTo>
                  <a:pt x="4027" y="120086"/>
                </a:lnTo>
                <a:lnTo>
                  <a:pt x="0" y="157579"/>
                </a:lnTo>
                <a:lnTo>
                  <a:pt x="818" y="174588"/>
                </a:lnTo>
                <a:lnTo>
                  <a:pt x="13435" y="225917"/>
                </a:lnTo>
                <a:lnTo>
                  <a:pt x="39160" y="269284"/>
                </a:lnTo>
                <a:lnTo>
                  <a:pt x="75709" y="303239"/>
                </a:lnTo>
                <a:lnTo>
                  <a:pt x="120769" y="325404"/>
                </a:lnTo>
                <a:lnTo>
                  <a:pt x="171992" y="333377"/>
                </a:lnTo>
                <a:lnTo>
                  <a:pt x="189607" y="332494"/>
                </a:lnTo>
                <a:lnTo>
                  <a:pt x="206724" y="329857"/>
                </a:lnTo>
                <a:lnTo>
                  <a:pt x="223250" y="325549"/>
                </a:lnTo>
                <a:lnTo>
                  <a:pt x="227783" y="323865"/>
                </a:lnTo>
                <a:lnTo>
                  <a:pt x="172482" y="323865"/>
                </a:lnTo>
                <a:lnTo>
                  <a:pt x="155845" y="323033"/>
                </a:lnTo>
                <a:lnTo>
                  <a:pt x="109146" y="310925"/>
                </a:lnTo>
                <a:lnTo>
                  <a:pt x="68941" y="286127"/>
                </a:lnTo>
                <a:lnTo>
                  <a:pt x="37451" y="250882"/>
                </a:lnTo>
                <a:lnTo>
                  <a:pt x="16903" y="207453"/>
                </a:lnTo>
                <a:lnTo>
                  <a:pt x="9511" y="158083"/>
                </a:lnTo>
                <a:lnTo>
                  <a:pt x="10436" y="140145"/>
                </a:lnTo>
                <a:lnTo>
                  <a:pt x="24126" y="89060"/>
                </a:lnTo>
                <a:lnTo>
                  <a:pt x="52867" y="44985"/>
                </a:lnTo>
                <a:lnTo>
                  <a:pt x="65887" y="32157"/>
                </a:lnTo>
                <a:lnTo>
                  <a:pt x="59202" y="25373"/>
                </a:lnTo>
                <a:close/>
              </a:path>
              <a:path w="344804" h="333375">
                <a:moveTo>
                  <a:pt x="342643" y="132637"/>
                </a:moveTo>
                <a:lnTo>
                  <a:pt x="333094" y="132637"/>
                </a:lnTo>
                <a:lnTo>
                  <a:pt x="333195" y="133325"/>
                </a:lnTo>
                <a:lnTo>
                  <a:pt x="334961" y="157579"/>
                </a:lnTo>
                <a:lnTo>
                  <a:pt x="334144" y="174588"/>
                </a:lnTo>
                <a:lnTo>
                  <a:pt x="331698" y="191085"/>
                </a:lnTo>
                <a:lnTo>
                  <a:pt x="315414" y="236800"/>
                </a:lnTo>
                <a:lnTo>
                  <a:pt x="287428" y="275103"/>
                </a:lnTo>
                <a:lnTo>
                  <a:pt x="249971" y="303731"/>
                </a:lnTo>
                <a:lnTo>
                  <a:pt x="205259" y="320445"/>
                </a:lnTo>
                <a:lnTo>
                  <a:pt x="172482" y="323865"/>
                </a:lnTo>
                <a:lnTo>
                  <a:pt x="227783" y="323865"/>
                </a:lnTo>
                <a:lnTo>
                  <a:pt x="268387" y="303500"/>
                </a:lnTo>
                <a:lnTo>
                  <a:pt x="305031" y="269636"/>
                </a:lnTo>
                <a:lnTo>
                  <a:pt x="330864" y="226343"/>
                </a:lnTo>
                <a:lnTo>
                  <a:pt x="343564" y="175997"/>
                </a:lnTo>
                <a:lnTo>
                  <a:pt x="344473" y="158083"/>
                </a:lnTo>
                <a:lnTo>
                  <a:pt x="342643" y="132637"/>
                </a:lnTo>
                <a:close/>
              </a:path>
              <a:path w="344804" h="333375">
                <a:moveTo>
                  <a:pt x="333120" y="132988"/>
                </a:moveTo>
                <a:lnTo>
                  <a:pt x="333145" y="133325"/>
                </a:lnTo>
                <a:lnTo>
                  <a:pt x="333120" y="132988"/>
                </a:lnTo>
                <a:close/>
              </a:path>
              <a:path w="344804" h="333375">
                <a:moveTo>
                  <a:pt x="337473" y="108764"/>
                </a:moveTo>
                <a:lnTo>
                  <a:pt x="327714" y="108764"/>
                </a:lnTo>
                <a:lnTo>
                  <a:pt x="327912" y="109424"/>
                </a:lnTo>
                <a:lnTo>
                  <a:pt x="333120" y="132988"/>
                </a:lnTo>
                <a:lnTo>
                  <a:pt x="333094" y="132637"/>
                </a:lnTo>
                <a:lnTo>
                  <a:pt x="342643" y="132637"/>
                </a:lnTo>
                <a:lnTo>
                  <a:pt x="342576" y="131709"/>
                </a:lnTo>
                <a:lnTo>
                  <a:pt x="342492" y="131251"/>
                </a:lnTo>
                <a:lnTo>
                  <a:pt x="337473" y="108764"/>
                </a:lnTo>
                <a:close/>
              </a:path>
              <a:path w="344804" h="333375">
                <a:moveTo>
                  <a:pt x="327790" y="109103"/>
                </a:moveTo>
                <a:lnTo>
                  <a:pt x="327861" y="109424"/>
                </a:lnTo>
                <a:lnTo>
                  <a:pt x="327790" y="109103"/>
                </a:lnTo>
                <a:close/>
              </a:path>
              <a:path w="344804" h="333375">
                <a:moveTo>
                  <a:pt x="327714" y="108764"/>
                </a:moveTo>
                <a:lnTo>
                  <a:pt x="327790" y="109103"/>
                </a:lnTo>
                <a:lnTo>
                  <a:pt x="327912" y="109424"/>
                </a:lnTo>
                <a:lnTo>
                  <a:pt x="327714" y="108764"/>
                </a:lnTo>
                <a:close/>
              </a:path>
              <a:path w="344804" h="333375">
                <a:moveTo>
                  <a:pt x="329241" y="86182"/>
                </a:moveTo>
                <a:lnTo>
                  <a:pt x="319048" y="86182"/>
                </a:lnTo>
                <a:lnTo>
                  <a:pt x="319337" y="86803"/>
                </a:lnTo>
                <a:lnTo>
                  <a:pt x="327790" y="109103"/>
                </a:lnTo>
                <a:lnTo>
                  <a:pt x="327714" y="108764"/>
                </a:lnTo>
                <a:lnTo>
                  <a:pt x="337473" y="108764"/>
                </a:lnTo>
                <a:lnTo>
                  <a:pt x="336960" y="106465"/>
                </a:lnTo>
                <a:lnTo>
                  <a:pt x="336811" y="106029"/>
                </a:lnTo>
                <a:lnTo>
                  <a:pt x="329241" y="86182"/>
                </a:lnTo>
                <a:close/>
              </a:path>
              <a:path w="344804" h="333375">
                <a:moveTo>
                  <a:pt x="319170" y="86503"/>
                </a:moveTo>
                <a:lnTo>
                  <a:pt x="319284" y="86803"/>
                </a:lnTo>
                <a:lnTo>
                  <a:pt x="319170" y="86503"/>
                </a:lnTo>
                <a:close/>
              </a:path>
              <a:path w="344804" h="333375">
                <a:moveTo>
                  <a:pt x="319048" y="86182"/>
                </a:moveTo>
                <a:lnTo>
                  <a:pt x="319170" y="86503"/>
                </a:lnTo>
                <a:lnTo>
                  <a:pt x="319337" y="86803"/>
                </a:lnTo>
                <a:lnTo>
                  <a:pt x="319048" y="86182"/>
                </a:lnTo>
                <a:close/>
              </a:path>
              <a:path w="344804" h="333375">
                <a:moveTo>
                  <a:pt x="307601" y="65739"/>
                </a:moveTo>
                <a:lnTo>
                  <a:pt x="319170" y="86503"/>
                </a:lnTo>
                <a:lnTo>
                  <a:pt x="319048" y="86182"/>
                </a:lnTo>
                <a:lnTo>
                  <a:pt x="329241" y="86182"/>
                </a:lnTo>
                <a:lnTo>
                  <a:pt x="327865" y="82574"/>
                </a:lnTo>
                <a:lnTo>
                  <a:pt x="327658" y="82167"/>
                </a:lnTo>
                <a:lnTo>
                  <a:pt x="318745" y="66169"/>
                </a:lnTo>
                <a:lnTo>
                  <a:pt x="308006" y="66169"/>
                </a:lnTo>
                <a:lnTo>
                  <a:pt x="307601" y="65739"/>
                </a:lnTo>
                <a:close/>
              </a:path>
              <a:path w="344804" h="333375">
                <a:moveTo>
                  <a:pt x="307313" y="65222"/>
                </a:moveTo>
                <a:lnTo>
                  <a:pt x="307601" y="65739"/>
                </a:lnTo>
                <a:lnTo>
                  <a:pt x="308006" y="66169"/>
                </a:lnTo>
                <a:lnTo>
                  <a:pt x="307313" y="65222"/>
                </a:lnTo>
                <a:close/>
              </a:path>
              <a:path w="344804" h="333375">
                <a:moveTo>
                  <a:pt x="318217" y="65222"/>
                </a:moveTo>
                <a:lnTo>
                  <a:pt x="307313" y="65222"/>
                </a:lnTo>
                <a:lnTo>
                  <a:pt x="308006" y="66169"/>
                </a:lnTo>
                <a:lnTo>
                  <a:pt x="318745" y="66169"/>
                </a:lnTo>
                <a:lnTo>
                  <a:pt x="318217" y="65222"/>
                </a:lnTo>
                <a:close/>
              </a:path>
              <a:path w="344804" h="333375">
                <a:moveTo>
                  <a:pt x="299233" y="42965"/>
                </a:moveTo>
                <a:lnTo>
                  <a:pt x="293515" y="50787"/>
                </a:lnTo>
                <a:lnTo>
                  <a:pt x="307601" y="65739"/>
                </a:lnTo>
                <a:lnTo>
                  <a:pt x="307313" y="65222"/>
                </a:lnTo>
                <a:lnTo>
                  <a:pt x="318217" y="65222"/>
                </a:lnTo>
                <a:lnTo>
                  <a:pt x="315442" y="60242"/>
                </a:lnTo>
                <a:lnTo>
                  <a:pt x="315210" y="59924"/>
                </a:lnTo>
                <a:lnTo>
                  <a:pt x="299233" y="42965"/>
                </a:lnTo>
                <a:close/>
              </a:path>
              <a:path w="344804" h="333375">
                <a:moveTo>
                  <a:pt x="236251" y="0"/>
                </a:moveTo>
                <a:lnTo>
                  <a:pt x="282780" y="65473"/>
                </a:lnTo>
                <a:lnTo>
                  <a:pt x="293515" y="50787"/>
                </a:lnTo>
                <a:lnTo>
                  <a:pt x="284049" y="40739"/>
                </a:lnTo>
                <a:lnTo>
                  <a:pt x="290983" y="34207"/>
                </a:lnTo>
                <a:lnTo>
                  <a:pt x="305635" y="34207"/>
                </a:lnTo>
                <a:lnTo>
                  <a:pt x="312759" y="24462"/>
                </a:lnTo>
                <a:lnTo>
                  <a:pt x="236251" y="0"/>
                </a:lnTo>
                <a:close/>
              </a:path>
              <a:path w="344804" h="333375">
                <a:moveTo>
                  <a:pt x="290983" y="34207"/>
                </a:moveTo>
                <a:lnTo>
                  <a:pt x="284049" y="40739"/>
                </a:lnTo>
                <a:lnTo>
                  <a:pt x="293515" y="50787"/>
                </a:lnTo>
                <a:lnTo>
                  <a:pt x="299233" y="42965"/>
                </a:lnTo>
                <a:lnTo>
                  <a:pt x="290983" y="34207"/>
                </a:lnTo>
                <a:close/>
              </a:path>
              <a:path w="344804" h="333375">
                <a:moveTo>
                  <a:pt x="305635" y="34207"/>
                </a:moveTo>
                <a:lnTo>
                  <a:pt x="290983" y="34207"/>
                </a:lnTo>
                <a:lnTo>
                  <a:pt x="299233" y="42965"/>
                </a:lnTo>
                <a:lnTo>
                  <a:pt x="305635" y="34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05656" y="1552582"/>
            <a:ext cx="363855" cy="365125"/>
          </a:xfrm>
          <a:custGeom>
            <a:avLst/>
            <a:gdLst/>
            <a:ahLst/>
            <a:cxnLst/>
            <a:rect l="l" t="t" r="r" b="b"/>
            <a:pathLst>
              <a:path w="363854" h="365125">
                <a:moveTo>
                  <a:pt x="295736" y="299504"/>
                </a:moveTo>
                <a:lnTo>
                  <a:pt x="249419" y="365127"/>
                </a:lnTo>
                <a:lnTo>
                  <a:pt x="325846" y="340418"/>
                </a:lnTo>
                <a:lnTo>
                  <a:pt x="319085" y="331231"/>
                </a:lnTo>
                <a:lnTo>
                  <a:pt x="303507" y="331231"/>
                </a:lnTo>
                <a:lnTo>
                  <a:pt x="297616" y="323745"/>
                </a:lnTo>
                <a:lnTo>
                  <a:pt x="307723" y="315792"/>
                </a:lnTo>
                <a:lnTo>
                  <a:pt x="295736" y="299504"/>
                </a:lnTo>
                <a:close/>
              </a:path>
              <a:path w="363854" h="365125">
                <a:moveTo>
                  <a:pt x="181509" y="0"/>
                </a:moveTo>
                <a:lnTo>
                  <a:pt x="127407" y="8735"/>
                </a:lnTo>
                <a:lnTo>
                  <a:pt x="79843" y="33007"/>
                </a:lnTo>
                <a:lnTo>
                  <a:pt x="41287" y="70164"/>
                </a:lnTo>
                <a:lnTo>
                  <a:pt x="14166" y="117589"/>
                </a:lnTo>
                <a:lnTo>
                  <a:pt x="977" y="172218"/>
                </a:lnTo>
                <a:lnTo>
                  <a:pt x="0" y="192290"/>
                </a:lnTo>
                <a:lnTo>
                  <a:pt x="1083" y="212991"/>
                </a:lnTo>
                <a:lnTo>
                  <a:pt x="9391" y="252982"/>
                </a:lnTo>
                <a:lnTo>
                  <a:pt x="25433" y="290027"/>
                </a:lnTo>
                <a:lnTo>
                  <a:pt x="48667" y="322844"/>
                </a:lnTo>
                <a:lnTo>
                  <a:pt x="62428" y="336911"/>
                </a:lnTo>
                <a:lnTo>
                  <a:pt x="69236" y="330252"/>
                </a:lnTo>
                <a:lnTo>
                  <a:pt x="55476" y="316184"/>
                </a:lnTo>
                <a:lnTo>
                  <a:pt x="43667" y="301150"/>
                </a:lnTo>
                <a:lnTo>
                  <a:pt x="25020" y="267736"/>
                </a:lnTo>
                <a:lnTo>
                  <a:pt x="13454" y="230877"/>
                </a:lnTo>
                <a:lnTo>
                  <a:pt x="9513" y="191804"/>
                </a:lnTo>
                <a:lnTo>
                  <a:pt x="10405" y="173577"/>
                </a:lnTo>
                <a:lnTo>
                  <a:pt x="23168" y="120703"/>
                </a:lnTo>
                <a:lnTo>
                  <a:pt x="49066" y="75661"/>
                </a:lnTo>
                <a:lnTo>
                  <a:pt x="85754" y="40477"/>
                </a:lnTo>
                <a:lnTo>
                  <a:pt x="130848" y="17617"/>
                </a:lnTo>
                <a:lnTo>
                  <a:pt x="182017" y="9511"/>
                </a:lnTo>
                <a:lnTo>
                  <a:pt x="238066" y="9511"/>
                </a:lnTo>
                <a:lnTo>
                  <a:pt x="235652" y="8580"/>
                </a:lnTo>
                <a:lnTo>
                  <a:pt x="218197" y="3859"/>
                </a:lnTo>
                <a:lnTo>
                  <a:pt x="200116" y="966"/>
                </a:lnTo>
                <a:lnTo>
                  <a:pt x="181509" y="0"/>
                </a:lnTo>
                <a:close/>
              </a:path>
              <a:path w="363854" h="365125">
                <a:moveTo>
                  <a:pt x="307723" y="315792"/>
                </a:moveTo>
                <a:lnTo>
                  <a:pt x="297616" y="323745"/>
                </a:lnTo>
                <a:lnTo>
                  <a:pt x="303507" y="331231"/>
                </a:lnTo>
                <a:lnTo>
                  <a:pt x="313372" y="323468"/>
                </a:lnTo>
                <a:lnTo>
                  <a:pt x="307723" y="315792"/>
                </a:lnTo>
                <a:close/>
              </a:path>
              <a:path w="363854" h="365125">
                <a:moveTo>
                  <a:pt x="313372" y="323468"/>
                </a:moveTo>
                <a:lnTo>
                  <a:pt x="303507" y="331231"/>
                </a:lnTo>
                <a:lnTo>
                  <a:pt x="319085" y="331231"/>
                </a:lnTo>
                <a:lnTo>
                  <a:pt x="313372" y="323468"/>
                </a:lnTo>
                <a:close/>
              </a:path>
              <a:path w="363854" h="365125">
                <a:moveTo>
                  <a:pt x="309657" y="314270"/>
                </a:moveTo>
                <a:lnTo>
                  <a:pt x="307723" y="315792"/>
                </a:lnTo>
                <a:lnTo>
                  <a:pt x="313372" y="323468"/>
                </a:lnTo>
                <a:lnTo>
                  <a:pt x="316388" y="321095"/>
                </a:lnTo>
                <a:lnTo>
                  <a:pt x="316688" y="320785"/>
                </a:lnTo>
                <a:lnTo>
                  <a:pt x="321100" y="314793"/>
                </a:lnTo>
                <a:lnTo>
                  <a:pt x="309272" y="314793"/>
                </a:lnTo>
                <a:lnTo>
                  <a:pt x="309657" y="314270"/>
                </a:lnTo>
                <a:close/>
              </a:path>
              <a:path w="363854" h="365125">
                <a:moveTo>
                  <a:pt x="310161" y="313874"/>
                </a:moveTo>
                <a:lnTo>
                  <a:pt x="309657" y="314270"/>
                </a:lnTo>
                <a:lnTo>
                  <a:pt x="309272" y="314793"/>
                </a:lnTo>
                <a:lnTo>
                  <a:pt x="310161" y="313874"/>
                </a:lnTo>
                <a:close/>
              </a:path>
              <a:path w="363854" h="365125">
                <a:moveTo>
                  <a:pt x="321777" y="313874"/>
                </a:moveTo>
                <a:lnTo>
                  <a:pt x="310161" y="313874"/>
                </a:lnTo>
                <a:lnTo>
                  <a:pt x="309272" y="314793"/>
                </a:lnTo>
                <a:lnTo>
                  <a:pt x="321100" y="314793"/>
                </a:lnTo>
                <a:lnTo>
                  <a:pt x="321777" y="313874"/>
                </a:lnTo>
                <a:close/>
              </a:path>
              <a:path w="363854" h="365125">
                <a:moveTo>
                  <a:pt x="335829" y="293321"/>
                </a:moveTo>
                <a:lnTo>
                  <a:pt x="325083" y="293321"/>
                </a:lnTo>
                <a:lnTo>
                  <a:pt x="324722" y="293891"/>
                </a:lnTo>
                <a:lnTo>
                  <a:pt x="309657" y="314270"/>
                </a:lnTo>
                <a:lnTo>
                  <a:pt x="310161" y="313874"/>
                </a:lnTo>
                <a:lnTo>
                  <a:pt x="321777" y="313874"/>
                </a:lnTo>
                <a:lnTo>
                  <a:pt x="332752" y="298969"/>
                </a:lnTo>
                <a:lnTo>
                  <a:pt x="333007" y="298597"/>
                </a:lnTo>
                <a:lnTo>
                  <a:pt x="335829" y="293321"/>
                </a:lnTo>
                <a:close/>
              </a:path>
              <a:path w="363854" h="365125">
                <a:moveTo>
                  <a:pt x="324884" y="293591"/>
                </a:moveTo>
                <a:lnTo>
                  <a:pt x="324663" y="293891"/>
                </a:lnTo>
                <a:lnTo>
                  <a:pt x="324884" y="293591"/>
                </a:lnTo>
                <a:close/>
              </a:path>
              <a:path w="363854" h="365125">
                <a:moveTo>
                  <a:pt x="325083" y="293321"/>
                </a:moveTo>
                <a:lnTo>
                  <a:pt x="324884" y="293591"/>
                </a:lnTo>
                <a:lnTo>
                  <a:pt x="324722" y="293891"/>
                </a:lnTo>
                <a:lnTo>
                  <a:pt x="325083" y="293321"/>
                </a:lnTo>
                <a:close/>
              </a:path>
              <a:path w="363854" h="365125">
                <a:moveTo>
                  <a:pt x="238066" y="9511"/>
                </a:moveTo>
                <a:lnTo>
                  <a:pt x="182017" y="9511"/>
                </a:lnTo>
                <a:lnTo>
                  <a:pt x="199608" y="10477"/>
                </a:lnTo>
                <a:lnTo>
                  <a:pt x="216678" y="13262"/>
                </a:lnTo>
                <a:lnTo>
                  <a:pt x="263974" y="31603"/>
                </a:lnTo>
                <a:lnTo>
                  <a:pt x="303626" y="63045"/>
                </a:lnTo>
                <a:lnTo>
                  <a:pt x="333277" y="105145"/>
                </a:lnTo>
                <a:lnTo>
                  <a:pt x="350545" y="155426"/>
                </a:lnTo>
                <a:lnTo>
                  <a:pt x="354011" y="192290"/>
                </a:lnTo>
                <a:lnTo>
                  <a:pt x="352037" y="219720"/>
                </a:lnTo>
                <a:lnTo>
                  <a:pt x="346339" y="245990"/>
                </a:lnTo>
                <a:lnTo>
                  <a:pt x="337155" y="270836"/>
                </a:lnTo>
                <a:lnTo>
                  <a:pt x="324884" y="293591"/>
                </a:lnTo>
                <a:lnTo>
                  <a:pt x="325083" y="293321"/>
                </a:lnTo>
                <a:lnTo>
                  <a:pt x="335829" y="293321"/>
                </a:lnTo>
                <a:lnTo>
                  <a:pt x="346096" y="274121"/>
                </a:lnTo>
                <a:lnTo>
                  <a:pt x="355650" y="247992"/>
                </a:lnTo>
                <a:lnTo>
                  <a:pt x="361538" y="220391"/>
                </a:lnTo>
                <a:lnTo>
                  <a:pt x="363526" y="191804"/>
                </a:lnTo>
                <a:lnTo>
                  <a:pt x="362569" y="172218"/>
                </a:lnTo>
                <a:lnTo>
                  <a:pt x="355312" y="134796"/>
                </a:lnTo>
                <a:lnTo>
                  <a:pt x="332430" y="84583"/>
                </a:lnTo>
                <a:lnTo>
                  <a:pt x="297313" y="43789"/>
                </a:lnTo>
                <a:lnTo>
                  <a:pt x="252384" y="15032"/>
                </a:lnTo>
                <a:lnTo>
                  <a:pt x="238066" y="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198552" y="206298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13065" y="19959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25702" y="304444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0952" y="271221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6402" y="272745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2365" y="154482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3140" y="2257271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开始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240" y="2205048"/>
            <a:ext cx="4530725" cy="103759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2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DFA</a:t>
            </a:r>
            <a:r>
              <a:rPr dirty="0" baseline="1182" sz="3525" spc="44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的状态转换图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116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构造右线性文法</a:t>
            </a:r>
            <a:r>
              <a:rPr dirty="0" baseline="1182" sz="3525" spc="37" b="1">
                <a:latin typeface="宋体"/>
                <a:cs typeface="宋体"/>
              </a:rPr>
              <a:t>G=(V</a:t>
            </a:r>
            <a:r>
              <a:rPr dirty="0" baseline="-17921" sz="2325" spc="37" b="1">
                <a:latin typeface="宋体"/>
                <a:cs typeface="宋体"/>
              </a:rPr>
              <a:t>T</a:t>
            </a:r>
            <a:r>
              <a:rPr dirty="0" baseline="1182" sz="3525" spc="37" b="1">
                <a:latin typeface="宋体"/>
                <a:cs typeface="宋体"/>
              </a:rPr>
              <a:t>,V</a:t>
            </a:r>
            <a:r>
              <a:rPr dirty="0" baseline="-17921" sz="2325" spc="37" b="1">
                <a:latin typeface="宋体"/>
                <a:cs typeface="宋体"/>
              </a:rPr>
              <a:t>N</a:t>
            </a:r>
            <a:r>
              <a:rPr dirty="0" baseline="1182" sz="3525" spc="37" b="1">
                <a:latin typeface="宋体"/>
                <a:cs typeface="宋体"/>
              </a:rPr>
              <a:t>,S,</a:t>
            </a:r>
            <a:r>
              <a:rPr dirty="0" baseline="1182" sz="3525" spc="37" b="1" i="1">
                <a:latin typeface="Symbol"/>
                <a:cs typeface="Symbol"/>
              </a:rPr>
              <a:t></a:t>
            </a:r>
            <a:r>
              <a:rPr dirty="0" baseline="1182" sz="3525" spc="37" b="1">
                <a:latin typeface="宋体"/>
                <a:cs typeface="宋体"/>
              </a:rPr>
              <a:t>)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39654" y="3299670"/>
            <a:ext cx="6400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20" b="1">
                <a:latin typeface="宋体"/>
                <a:cs typeface="宋体"/>
              </a:rPr>
              <a:t>S=q</a:t>
            </a:r>
            <a:r>
              <a:rPr dirty="0" baseline="-17921" sz="2325" spc="30" b="1">
                <a:latin typeface="宋体"/>
                <a:cs typeface="宋体"/>
              </a:rPr>
              <a:t>0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240" y="3232224"/>
            <a:ext cx="4321175" cy="23475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6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  <a:tab pos="2036445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V</a:t>
            </a:r>
            <a:r>
              <a:rPr dirty="0" baseline="-17921" sz="2325" spc="37" b="1">
                <a:latin typeface="宋体"/>
                <a:cs typeface="宋体"/>
              </a:rPr>
              <a:t>T</a:t>
            </a:r>
            <a:r>
              <a:rPr dirty="0" baseline="1182" sz="3525" spc="37" b="1">
                <a:latin typeface="宋体"/>
                <a:cs typeface="宋体"/>
              </a:rPr>
              <a:t>={a,b}	V</a:t>
            </a:r>
            <a:r>
              <a:rPr dirty="0" baseline="-17921" sz="2325" spc="37" b="1">
                <a:latin typeface="宋体"/>
                <a:cs typeface="宋体"/>
              </a:rPr>
              <a:t>N</a:t>
            </a:r>
            <a:r>
              <a:rPr dirty="0" baseline="1182" sz="3525" spc="37" b="1">
                <a:latin typeface="宋体"/>
                <a:cs typeface="宋体"/>
              </a:rPr>
              <a:t>={q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,q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baseline="1182" sz="3525" spc="37" b="1">
                <a:latin typeface="宋体"/>
                <a:cs typeface="宋体"/>
              </a:rPr>
              <a:t>,q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baseline="1182" sz="3525" spc="37" b="1">
                <a:latin typeface="宋体"/>
                <a:cs typeface="宋体"/>
              </a:rPr>
              <a:t>,q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37" b="1">
                <a:latin typeface="宋体"/>
                <a:cs typeface="宋体"/>
              </a:rPr>
              <a:t>}</a:t>
            </a:r>
            <a:endParaRPr baseline="1182" sz="3525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56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产生式集合</a:t>
            </a:r>
            <a:r>
              <a:rPr dirty="0" baseline="1182" sz="3525" spc="37" b="1" i="1">
                <a:latin typeface="Symbol"/>
                <a:cs typeface="Symbol"/>
              </a:rPr>
              <a:t></a:t>
            </a:r>
            <a:endParaRPr baseline="1182" sz="3525">
              <a:latin typeface="Symbol"/>
              <a:cs typeface="Symbol"/>
            </a:endParaRPr>
          </a:p>
          <a:p>
            <a:pPr marL="584200">
              <a:lnSpc>
                <a:spcPct val="100000"/>
              </a:lnSpc>
              <a:spcBef>
                <a:spcPts val="555"/>
              </a:spcBef>
              <a:tabLst>
                <a:tab pos="2383790" algn="l"/>
              </a:tabLst>
            </a:pP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宋体"/>
                <a:cs typeface="宋体"/>
              </a:rPr>
              <a:t>(q</a:t>
            </a:r>
            <a:r>
              <a:rPr dirty="0" baseline="-17777" sz="1875" spc="44" b="1">
                <a:latin typeface="宋体"/>
                <a:cs typeface="宋体"/>
              </a:rPr>
              <a:t>0</a:t>
            </a:r>
            <a:r>
              <a:rPr dirty="0" sz="1950" spc="30" b="1">
                <a:latin typeface="宋体"/>
                <a:cs typeface="宋体"/>
              </a:rPr>
              <a:t>,a)=q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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aq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endParaRPr baseline="-17777" sz="1875">
              <a:latin typeface="宋体"/>
              <a:cs typeface="宋体"/>
            </a:endParaRPr>
          </a:p>
          <a:p>
            <a:pPr marL="584200">
              <a:lnSpc>
                <a:spcPct val="100000"/>
              </a:lnSpc>
              <a:spcBef>
                <a:spcPts val="470"/>
              </a:spcBef>
              <a:tabLst>
                <a:tab pos="2383790" algn="l"/>
              </a:tabLst>
            </a:pP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宋体"/>
                <a:cs typeface="宋体"/>
              </a:rPr>
              <a:t>(q</a:t>
            </a:r>
            <a:r>
              <a:rPr dirty="0" baseline="-17777" sz="1875" spc="44" b="1">
                <a:latin typeface="宋体"/>
                <a:cs typeface="宋体"/>
              </a:rPr>
              <a:t>0</a:t>
            </a:r>
            <a:r>
              <a:rPr dirty="0" sz="1950" spc="30" b="1">
                <a:latin typeface="宋体"/>
                <a:cs typeface="宋体"/>
              </a:rPr>
              <a:t>,b)=q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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0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bq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endParaRPr baseline="-17777" sz="1875">
              <a:latin typeface="宋体"/>
              <a:cs typeface="宋体"/>
            </a:endParaRPr>
          </a:p>
          <a:p>
            <a:pPr marL="584200">
              <a:lnSpc>
                <a:spcPct val="100000"/>
              </a:lnSpc>
              <a:spcBef>
                <a:spcPts val="560"/>
              </a:spcBef>
              <a:tabLst>
                <a:tab pos="3163570" algn="l"/>
              </a:tabLst>
            </a:pP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宋体"/>
                <a:cs typeface="宋体"/>
              </a:rPr>
              <a:t>(q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sz="1950" spc="30" b="1">
                <a:latin typeface="宋体"/>
                <a:cs typeface="宋体"/>
              </a:rPr>
              <a:t>,a)=q</a:t>
            </a:r>
            <a:r>
              <a:rPr dirty="0" baseline="-17777" sz="1875" spc="44" b="1">
                <a:latin typeface="宋体"/>
                <a:cs typeface="宋体"/>
              </a:rPr>
              <a:t>3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宋体"/>
                <a:cs typeface="宋体"/>
              </a:rPr>
              <a:t>q</a:t>
            </a:r>
            <a:r>
              <a:rPr dirty="0" baseline="-17777" sz="1875" spc="44" b="1">
                <a:latin typeface="宋体"/>
                <a:cs typeface="宋体"/>
              </a:rPr>
              <a:t>3</a:t>
            </a:r>
            <a:r>
              <a:rPr dirty="0" sz="1950" spc="30" b="1" i="1">
                <a:latin typeface="Symbol"/>
                <a:cs typeface="Symbol"/>
              </a:rPr>
              <a:t></a:t>
            </a: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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a|aq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3</a:t>
            </a:r>
            <a:endParaRPr baseline="-17777" sz="1875">
              <a:latin typeface="宋体"/>
              <a:cs typeface="宋体"/>
            </a:endParaRPr>
          </a:p>
          <a:p>
            <a:pPr marL="584200">
              <a:lnSpc>
                <a:spcPct val="100000"/>
              </a:lnSpc>
              <a:spcBef>
                <a:spcPts val="565"/>
              </a:spcBef>
              <a:tabLst>
                <a:tab pos="2383790" algn="l"/>
              </a:tabLst>
            </a:pP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宋体"/>
                <a:cs typeface="宋体"/>
              </a:rPr>
              <a:t>(q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sz="1950" spc="30" b="1">
                <a:latin typeface="宋体"/>
                <a:cs typeface="宋体"/>
              </a:rPr>
              <a:t>,b)=q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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bq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endParaRPr baseline="-17777" sz="1875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2640" y="5556842"/>
            <a:ext cx="3743325" cy="75692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1850389" algn="l"/>
              </a:tabLst>
            </a:pP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宋体"/>
                <a:cs typeface="宋体"/>
              </a:rPr>
              <a:t>(q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sz="1950" spc="30" b="1">
                <a:latin typeface="宋体"/>
                <a:cs typeface="宋体"/>
              </a:rPr>
              <a:t>,a)=q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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aq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endParaRPr baseline="-17777" sz="1875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2630170" algn="l"/>
              </a:tabLst>
            </a:pPr>
            <a:r>
              <a:rPr dirty="0" sz="1950" spc="30" b="1" i="1">
                <a:latin typeface="Symbol"/>
                <a:cs typeface="Symbol"/>
              </a:rPr>
              <a:t></a:t>
            </a:r>
            <a:r>
              <a:rPr dirty="0" sz="1950" spc="30" b="1">
                <a:latin typeface="宋体"/>
                <a:cs typeface="宋体"/>
              </a:rPr>
              <a:t>(q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sz="1950" spc="30" b="1">
                <a:latin typeface="宋体"/>
                <a:cs typeface="宋体"/>
              </a:rPr>
              <a:t>,b)=q</a:t>
            </a:r>
            <a:r>
              <a:rPr dirty="0" baseline="-17777" sz="1875" spc="44" b="1">
                <a:latin typeface="宋体"/>
                <a:cs typeface="宋体"/>
              </a:rPr>
              <a:t>3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>
                <a:latin typeface="宋体"/>
                <a:cs typeface="宋体"/>
              </a:rPr>
              <a:t>q</a:t>
            </a:r>
            <a:r>
              <a:rPr dirty="0" baseline="-17777" sz="1875" spc="44" b="1">
                <a:latin typeface="宋体"/>
                <a:cs typeface="宋体"/>
              </a:rPr>
              <a:t>3</a:t>
            </a:r>
            <a:r>
              <a:rPr dirty="0" sz="1950" spc="30" b="1" i="1">
                <a:latin typeface="Symbol"/>
                <a:cs typeface="Symbol"/>
              </a:rPr>
              <a:t></a:t>
            </a:r>
            <a:r>
              <a:rPr dirty="0" sz="1950" spc="30" b="1">
                <a:latin typeface="宋体"/>
                <a:cs typeface="宋体"/>
              </a:rPr>
              <a:t>F</a:t>
            </a:r>
            <a:r>
              <a:rPr dirty="0" sz="1950" spc="30" b="1">
                <a:latin typeface="黑体"/>
                <a:cs typeface="黑体"/>
              </a:rPr>
              <a:t>，</a:t>
            </a:r>
            <a:r>
              <a:rPr dirty="0" sz="1950" spc="30" b="1" i="1">
                <a:latin typeface="Symbol"/>
                <a:cs typeface="Symbol"/>
              </a:rPr>
              <a:t>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2</a:t>
            </a:r>
            <a:r>
              <a:rPr dirty="0" sz="1950" spc="30" b="1" i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1950" spc="30" b="1">
                <a:solidFill>
                  <a:srgbClr val="0000FF"/>
                </a:solidFill>
                <a:latin typeface="宋体"/>
                <a:cs typeface="宋体"/>
              </a:rPr>
              <a:t>b|bq</a:t>
            </a:r>
            <a:r>
              <a:rPr dirty="0" baseline="-17777" sz="1875" spc="44" b="1">
                <a:solidFill>
                  <a:srgbClr val="0000FF"/>
                </a:solidFill>
                <a:latin typeface="宋体"/>
                <a:cs typeface="宋体"/>
              </a:rPr>
              <a:t>3</a:t>
            </a:r>
            <a:endParaRPr baseline="-17777" sz="1875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6800" y="4114800"/>
            <a:ext cx="3962400" cy="220980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603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75"/>
              </a:spcBef>
            </a:pPr>
            <a:r>
              <a:rPr dirty="0" sz="2350" spc="50" b="1">
                <a:latin typeface="黑体"/>
                <a:cs typeface="黑体"/>
              </a:rPr>
              <a:t>构造的文法</a:t>
            </a:r>
            <a:r>
              <a:rPr dirty="0" sz="2350" spc="30" b="1">
                <a:latin typeface="宋体"/>
                <a:cs typeface="宋体"/>
              </a:rPr>
              <a:t>G</a:t>
            </a:r>
            <a:r>
              <a:rPr dirty="0" sz="2350" spc="3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  <a:p>
            <a:pPr marL="90805">
              <a:lnSpc>
                <a:spcPct val="100000"/>
              </a:lnSpc>
              <a:spcBef>
                <a:spcPts val="490"/>
              </a:spcBef>
            </a:pPr>
            <a:r>
              <a:rPr dirty="0" sz="2350" spc="25" b="1">
                <a:latin typeface="宋体"/>
                <a:cs typeface="宋体"/>
              </a:rPr>
              <a:t>G=({a,b},{q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25" b="1">
                <a:latin typeface="宋体"/>
                <a:cs typeface="宋体"/>
              </a:rPr>
              <a:t>,q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sz="2350" spc="25" b="1">
                <a:latin typeface="宋体"/>
                <a:cs typeface="宋体"/>
              </a:rPr>
              <a:t>},q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</a:t>
            </a:r>
            <a:r>
              <a:rPr dirty="0" sz="2350" spc="25" b="1" i="1">
                <a:latin typeface="Symbol"/>
                <a:cs typeface="Symbol"/>
              </a:rPr>
              <a:t></a:t>
            </a:r>
            <a:r>
              <a:rPr dirty="0" sz="2350" spc="25" b="1"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281305">
              <a:lnSpc>
                <a:spcPct val="100000"/>
              </a:lnSpc>
              <a:spcBef>
                <a:spcPts val="660"/>
              </a:spcBef>
            </a:pPr>
            <a:r>
              <a:rPr dirty="0" sz="2350" spc="30" b="1" i="1">
                <a:latin typeface="Symbol"/>
                <a:cs typeface="Symbol"/>
              </a:rPr>
              <a:t></a:t>
            </a:r>
            <a:r>
              <a:rPr dirty="0" sz="2350" spc="30" b="1">
                <a:latin typeface="黑体"/>
                <a:cs typeface="黑体"/>
              </a:rPr>
              <a:t>：</a:t>
            </a:r>
            <a:r>
              <a:rPr dirty="0" sz="2350" spc="30" b="1">
                <a:latin typeface="宋体"/>
                <a:cs typeface="宋体"/>
              </a:rPr>
              <a:t>q</a:t>
            </a:r>
            <a:r>
              <a:rPr dirty="0" baseline="-17921" sz="2325" spc="44" b="1">
                <a:latin typeface="宋体"/>
                <a:cs typeface="宋体"/>
              </a:rPr>
              <a:t>0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aq</a:t>
            </a:r>
            <a:r>
              <a:rPr dirty="0" baseline="-17921" sz="2325" spc="44" b="1">
                <a:latin typeface="宋体"/>
                <a:cs typeface="宋体"/>
              </a:rPr>
              <a:t>1</a:t>
            </a:r>
            <a:r>
              <a:rPr dirty="0" sz="2350" spc="30" b="1">
                <a:latin typeface="宋体"/>
                <a:cs typeface="宋体"/>
              </a:rPr>
              <a:t>|bq</a:t>
            </a:r>
            <a:r>
              <a:rPr dirty="0" baseline="-17921" sz="2325" spc="44" b="1">
                <a:latin typeface="宋体"/>
                <a:cs typeface="宋体"/>
              </a:rPr>
              <a:t>2</a:t>
            </a:r>
            <a:endParaRPr baseline="-17921" sz="2325">
              <a:latin typeface="宋体"/>
              <a:cs typeface="宋体"/>
            </a:endParaRPr>
          </a:p>
          <a:p>
            <a:pPr marL="897255" marR="1778635">
              <a:lnSpc>
                <a:spcPct val="120900"/>
              </a:lnSpc>
              <a:spcBef>
                <a:spcPts val="95"/>
              </a:spcBef>
            </a:pP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50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a|bq</a:t>
            </a:r>
            <a:r>
              <a:rPr dirty="0" baseline="-17921" sz="2325" spc="22" b="1">
                <a:latin typeface="宋体"/>
                <a:cs typeface="宋体"/>
              </a:rPr>
              <a:t>1  </a:t>
            </a:r>
            <a:r>
              <a:rPr dirty="0" sz="2350" spc="25" b="1">
                <a:latin typeface="宋体"/>
                <a:cs typeface="宋体"/>
              </a:rPr>
              <a:t>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sz="2350" spc="50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aq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sz="2350" spc="25" b="1">
                <a:latin typeface="宋体"/>
                <a:cs typeface="宋体"/>
              </a:rPr>
              <a:t>|b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78282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0">
                <a:solidFill>
                  <a:srgbClr val="FF3300"/>
                </a:solidFill>
              </a:rPr>
              <a:t>2.4</a:t>
            </a:r>
            <a:r>
              <a:rPr dirty="0" sz="3500" spc="-10">
                <a:solidFill>
                  <a:srgbClr val="FF3300"/>
                </a:solidFill>
              </a:rPr>
              <a:t> </a:t>
            </a: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正规表达式与有限自动机的等价性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" y="896834"/>
            <a:ext cx="8437880" cy="531749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368300" indent="-292100">
              <a:lnSpc>
                <a:spcPct val="100000"/>
              </a:lnSpc>
              <a:spcBef>
                <a:spcPts val="124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用正规表达式可以精确地定义集合，</a:t>
            </a:r>
            <a:endParaRPr baseline="1182" sz="3525">
              <a:latin typeface="黑体"/>
              <a:cs typeface="黑体"/>
            </a:endParaRPr>
          </a:p>
          <a:p>
            <a:pPr algn="ctr" marR="2387600">
              <a:lnSpc>
                <a:spcPct val="100000"/>
              </a:lnSpc>
              <a:spcBef>
                <a:spcPts val="960"/>
              </a:spcBef>
            </a:pPr>
            <a:r>
              <a:rPr dirty="0" sz="1950" spc="50" b="1">
                <a:latin typeface="黑体"/>
                <a:cs typeface="黑体"/>
              </a:rPr>
              <a:t>定义</a:t>
            </a:r>
            <a:r>
              <a:rPr dirty="0" sz="1950" spc="25" b="1">
                <a:latin typeface="宋体"/>
                <a:cs typeface="宋体"/>
              </a:rPr>
              <a:t>Pascal</a:t>
            </a:r>
            <a:r>
              <a:rPr dirty="0" sz="1950" spc="50" b="1">
                <a:latin typeface="黑体"/>
                <a:cs typeface="黑体"/>
              </a:rPr>
              <a:t>语言标识符的正规表达式：</a:t>
            </a:r>
            <a:endParaRPr sz="1950">
              <a:latin typeface="黑体"/>
              <a:cs typeface="黑体"/>
            </a:endParaRPr>
          </a:p>
          <a:p>
            <a:pPr algn="ctr" marR="2352675">
              <a:lnSpc>
                <a:spcPct val="100000"/>
              </a:lnSpc>
              <a:spcBef>
                <a:spcPts val="660"/>
              </a:spcBef>
            </a:pPr>
            <a:r>
              <a:rPr dirty="0" sz="1950" spc="25" b="1">
                <a:latin typeface="宋体"/>
                <a:cs typeface="宋体"/>
              </a:rPr>
              <a:t>letter(letter|digit)</a:t>
            </a:r>
            <a:r>
              <a:rPr dirty="0" baseline="26666" sz="1875" spc="37" b="1">
                <a:latin typeface="宋体"/>
                <a:cs typeface="宋体"/>
              </a:rPr>
              <a:t>*</a:t>
            </a:r>
            <a:endParaRPr baseline="26666" sz="1875">
              <a:latin typeface="宋体"/>
              <a:cs typeface="宋体"/>
            </a:endParaRPr>
          </a:p>
          <a:p>
            <a:pPr marL="76200">
              <a:lnSpc>
                <a:spcPct val="100000"/>
              </a:lnSpc>
              <a:spcBef>
                <a:spcPts val="525"/>
              </a:spcBef>
            </a:pP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定义：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字母表</a:t>
            </a:r>
            <a:r>
              <a:rPr dirty="0" baseline="1182" sz="3525" spc="37" b="1" i="1">
                <a:solidFill>
                  <a:srgbClr val="0000FF"/>
                </a:solidFill>
                <a:latin typeface="Symbol"/>
                <a:cs typeface="Symbol"/>
              </a:rPr>
              <a:t>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上的正规表达式</a:t>
            </a:r>
            <a:endParaRPr baseline="1182" sz="3525">
              <a:latin typeface="黑体"/>
              <a:cs typeface="黑体"/>
            </a:endParaRPr>
          </a:p>
          <a:p>
            <a:pPr marL="692150" indent="-615950">
              <a:lnSpc>
                <a:spcPct val="100000"/>
              </a:lnSpc>
              <a:spcBef>
                <a:spcPts val="545"/>
              </a:spcBef>
              <a:buFont typeface=""/>
              <a:buAutoNum type="arabicParenBoth"/>
              <a:tabLst>
                <a:tab pos="692150" algn="l"/>
              </a:tabLst>
            </a:pPr>
            <a:r>
              <a:rPr dirty="0" sz="2350" spc="15" b="1" i="1">
                <a:latin typeface="Symbol"/>
                <a:cs typeface="Symbol"/>
              </a:rPr>
              <a:t></a:t>
            </a:r>
            <a:r>
              <a:rPr dirty="0" sz="2350" spc="50" b="1">
                <a:latin typeface="黑体"/>
                <a:cs typeface="黑体"/>
              </a:rPr>
              <a:t>是正规表达式，它表示的语言是</a:t>
            </a:r>
            <a:r>
              <a:rPr dirty="0" sz="2350" spc="15" b="1">
                <a:latin typeface="宋体"/>
                <a:cs typeface="宋体"/>
              </a:rPr>
              <a:t>{</a:t>
            </a:r>
            <a:r>
              <a:rPr dirty="0" sz="2350" spc="15" b="1" i="1">
                <a:latin typeface="Symbol"/>
                <a:cs typeface="Symbol"/>
              </a:rPr>
              <a:t></a:t>
            </a:r>
            <a:r>
              <a:rPr dirty="0" sz="2350" spc="15" b="1"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  <a:p>
            <a:pPr marL="692150" indent="-615950">
              <a:lnSpc>
                <a:spcPct val="100000"/>
              </a:lnSpc>
              <a:spcBef>
                <a:spcPts val="685"/>
              </a:spcBef>
              <a:buFont typeface=""/>
              <a:buAutoNum type="arabicParenBoth"/>
              <a:tabLst>
                <a:tab pos="692150" algn="l"/>
              </a:tabLst>
            </a:pPr>
            <a:r>
              <a:rPr dirty="0" sz="2350" spc="50" b="1">
                <a:latin typeface="黑体"/>
                <a:cs typeface="黑体"/>
              </a:rPr>
              <a:t>如果</a:t>
            </a:r>
            <a:r>
              <a:rPr dirty="0" sz="2350" spc="30" b="1">
                <a:latin typeface="宋体"/>
                <a:cs typeface="宋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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则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50" b="1">
                <a:latin typeface="黑体"/>
                <a:cs typeface="黑体"/>
              </a:rPr>
              <a:t>是正规表达式，它表示的语言是</a:t>
            </a:r>
            <a:r>
              <a:rPr dirty="0" sz="2350" spc="25" b="1">
                <a:latin typeface="宋体"/>
                <a:cs typeface="宋体"/>
              </a:rPr>
              <a:t>{a}</a:t>
            </a:r>
            <a:endParaRPr sz="2350">
              <a:latin typeface="宋体"/>
              <a:cs typeface="宋体"/>
            </a:endParaRPr>
          </a:p>
          <a:p>
            <a:pPr marL="692150" indent="-615950">
              <a:lnSpc>
                <a:spcPct val="100000"/>
              </a:lnSpc>
              <a:spcBef>
                <a:spcPts val="685"/>
              </a:spcBef>
              <a:buFont typeface=""/>
              <a:buAutoNum type="arabicParenBoth"/>
              <a:tabLst>
                <a:tab pos="692150" algn="l"/>
              </a:tabLst>
            </a:pPr>
            <a:r>
              <a:rPr dirty="0" sz="2350" spc="50" b="1">
                <a:latin typeface="黑体"/>
                <a:cs typeface="黑体"/>
              </a:rPr>
              <a:t>如果</a:t>
            </a:r>
            <a:r>
              <a:rPr dirty="0" sz="2350" spc="25" b="1">
                <a:latin typeface="宋体"/>
                <a:cs typeface="宋体"/>
              </a:rPr>
              <a:t>r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50" b="1">
                <a:latin typeface="黑体"/>
                <a:cs typeface="黑体"/>
              </a:rPr>
              <a:t>都是正规表达式</a:t>
            </a:r>
            <a:r>
              <a:rPr dirty="0" sz="2350" spc="25" b="1">
                <a:latin typeface="宋体"/>
                <a:cs typeface="宋体"/>
              </a:rPr>
              <a:t>,</a:t>
            </a:r>
            <a:r>
              <a:rPr dirty="0" sz="2350" spc="50" b="1">
                <a:latin typeface="黑体"/>
                <a:cs typeface="黑体"/>
              </a:rPr>
              <a:t>分别表示语言</a:t>
            </a:r>
            <a:r>
              <a:rPr dirty="0" sz="2350" spc="25" b="1">
                <a:latin typeface="宋体"/>
                <a:cs typeface="宋体"/>
              </a:rPr>
              <a:t>L(r)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L(s),</a:t>
            </a:r>
            <a:r>
              <a:rPr dirty="0" sz="2350" spc="50" b="1">
                <a:latin typeface="黑体"/>
                <a:cs typeface="黑体"/>
              </a:rPr>
              <a:t>则：</a:t>
            </a:r>
            <a:endParaRPr sz="2350">
              <a:latin typeface="黑体"/>
              <a:cs typeface="黑体"/>
            </a:endParaRPr>
          </a:p>
          <a:p>
            <a:pPr lvl="1" marL="1104900" indent="-386715">
              <a:lnSpc>
                <a:spcPct val="100000"/>
              </a:lnSpc>
              <a:spcBef>
                <a:spcPts val="585"/>
              </a:spcBef>
              <a:buAutoNum type="arabicParenR"/>
              <a:tabLst>
                <a:tab pos="1105535" algn="l"/>
              </a:tabLst>
            </a:pPr>
            <a:r>
              <a:rPr dirty="0" sz="1950" spc="25" b="1">
                <a:latin typeface="宋体"/>
                <a:cs typeface="宋体"/>
              </a:rPr>
              <a:t>(r)|(s)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是正规表达式，表示的语言是</a:t>
            </a:r>
            <a:r>
              <a:rPr dirty="0" sz="1950" spc="30" b="1">
                <a:latin typeface="宋体"/>
                <a:cs typeface="宋体"/>
              </a:rPr>
              <a:t>L(r)∪L(s)</a:t>
            </a:r>
            <a:endParaRPr sz="1950">
              <a:latin typeface="宋体"/>
              <a:cs typeface="宋体"/>
            </a:endParaRPr>
          </a:p>
          <a:p>
            <a:pPr lvl="1" marL="1104900" indent="-386715">
              <a:lnSpc>
                <a:spcPct val="100000"/>
              </a:lnSpc>
              <a:spcBef>
                <a:spcPts val="540"/>
              </a:spcBef>
              <a:buAutoNum type="arabicParenR"/>
              <a:tabLst>
                <a:tab pos="1105535" algn="l"/>
              </a:tabLst>
            </a:pPr>
            <a:r>
              <a:rPr dirty="0" sz="1950" spc="25" b="1">
                <a:latin typeface="宋体"/>
                <a:cs typeface="宋体"/>
              </a:rPr>
              <a:t>(r)(s)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是正规表达式，表示的语言是</a:t>
            </a:r>
            <a:r>
              <a:rPr dirty="0" sz="1950" spc="25" b="1">
                <a:latin typeface="宋体"/>
                <a:cs typeface="宋体"/>
              </a:rPr>
              <a:t>L(r)L(s)</a:t>
            </a:r>
            <a:endParaRPr sz="1950">
              <a:latin typeface="宋体"/>
              <a:cs typeface="宋体"/>
            </a:endParaRPr>
          </a:p>
          <a:p>
            <a:pPr lvl="1" marL="1104900" indent="-386715">
              <a:lnSpc>
                <a:spcPct val="100000"/>
              </a:lnSpc>
              <a:spcBef>
                <a:spcPts val="465"/>
              </a:spcBef>
              <a:buAutoNum type="arabicParenR"/>
              <a:tabLst>
                <a:tab pos="1105535" algn="l"/>
                <a:tab pos="1833245" algn="l"/>
              </a:tabLst>
            </a:pPr>
            <a:r>
              <a:rPr dirty="0" sz="1950" spc="25" b="1">
                <a:latin typeface="宋体"/>
                <a:cs typeface="宋体"/>
              </a:rPr>
              <a:t>(r)</a:t>
            </a:r>
            <a:r>
              <a:rPr dirty="0" baseline="26666" sz="1875" spc="37" b="1">
                <a:latin typeface="宋体"/>
                <a:cs typeface="宋体"/>
              </a:rPr>
              <a:t>*	</a:t>
            </a:r>
            <a:r>
              <a:rPr dirty="0" sz="1950" spc="50" b="1">
                <a:latin typeface="黑体"/>
                <a:cs typeface="黑体"/>
              </a:rPr>
              <a:t>是正规表达式，表示的语言是</a:t>
            </a:r>
            <a:r>
              <a:rPr dirty="0" sz="1950" spc="25" b="1">
                <a:latin typeface="宋体"/>
                <a:cs typeface="宋体"/>
              </a:rPr>
              <a:t>(L(r))</a:t>
            </a:r>
            <a:r>
              <a:rPr dirty="0" baseline="26666" sz="1875" spc="37" b="1">
                <a:latin typeface="宋体"/>
                <a:cs typeface="宋体"/>
              </a:rPr>
              <a:t>*</a:t>
            </a:r>
            <a:endParaRPr baseline="26666" sz="1875">
              <a:latin typeface="宋体"/>
              <a:cs typeface="宋体"/>
            </a:endParaRPr>
          </a:p>
          <a:p>
            <a:pPr lvl="1" marL="1104900" indent="-386715">
              <a:lnSpc>
                <a:spcPct val="100000"/>
              </a:lnSpc>
              <a:spcBef>
                <a:spcPts val="565"/>
              </a:spcBef>
              <a:buAutoNum type="arabicParenR"/>
              <a:tabLst>
                <a:tab pos="1105535" algn="l"/>
              </a:tabLst>
            </a:pPr>
            <a:r>
              <a:rPr dirty="0" sz="1950" spc="20" b="1">
                <a:latin typeface="宋体"/>
                <a:cs typeface="宋体"/>
              </a:rPr>
              <a:t>(r)</a:t>
            </a:r>
            <a:r>
              <a:rPr dirty="0" sz="1950" spc="3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是正规表达式，表示的语言是</a:t>
            </a:r>
            <a:r>
              <a:rPr dirty="0" sz="1950" spc="25" b="1">
                <a:latin typeface="宋体"/>
                <a:cs typeface="宋体"/>
              </a:rPr>
              <a:t>L(r)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68300" indent="-292100">
              <a:lnSpc>
                <a:spcPct val="100000"/>
              </a:lnSpc>
              <a:spcBef>
                <a:spcPts val="1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正规表达式表示的语言叫做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正规集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0134"/>
            <a:ext cx="3597910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正规表达式的书写约定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815160"/>
            <a:ext cx="8731250" cy="59905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一元闭包</a:t>
            </a:r>
            <a:r>
              <a:rPr dirty="0" baseline="1182" sz="3525" spc="60" b="1">
                <a:latin typeface="黑体"/>
                <a:cs typeface="黑体"/>
              </a:rPr>
              <a:t>‘</a:t>
            </a:r>
            <a:r>
              <a:rPr dirty="0" baseline="1182" sz="3525" spc="60" b="1">
                <a:latin typeface="宋体"/>
                <a:cs typeface="宋体"/>
              </a:rPr>
              <a:t>*</a:t>
            </a:r>
            <a:r>
              <a:rPr dirty="0" baseline="1182" sz="3525" spc="60" b="1">
                <a:latin typeface="黑体"/>
                <a:cs typeface="黑体"/>
              </a:rPr>
              <a:t>’</a:t>
            </a:r>
            <a:r>
              <a:rPr dirty="0" baseline="1182" sz="3525" spc="75" b="1">
                <a:latin typeface="黑体"/>
                <a:cs typeface="黑体"/>
              </a:rPr>
              <a:t>具有最高优先级，并且遵从左结合</a:t>
            </a:r>
            <a:endParaRPr baseline="1182" sz="3525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连接运算的优先级次之，遵从左结合</a:t>
            </a:r>
            <a:endParaRPr baseline="1182" sz="3525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51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并运算</a:t>
            </a:r>
            <a:r>
              <a:rPr dirty="0" baseline="1182" sz="3525" spc="37" b="1">
                <a:latin typeface="黑体"/>
                <a:cs typeface="黑体"/>
              </a:rPr>
              <a:t>‘</a:t>
            </a:r>
            <a:r>
              <a:rPr dirty="0" baseline="1182" sz="3525" spc="37" b="1">
                <a:latin typeface="宋体"/>
                <a:cs typeface="宋体"/>
              </a:rPr>
              <a:t>|</a:t>
            </a:r>
            <a:r>
              <a:rPr dirty="0" sz="2400" spc="25" b="1">
                <a:latin typeface="Times New Roman"/>
                <a:cs typeface="Times New Roman"/>
              </a:rPr>
              <a:t>’</a:t>
            </a:r>
            <a:r>
              <a:rPr dirty="0" baseline="1182" sz="3525" spc="75" b="1">
                <a:latin typeface="黑体"/>
                <a:cs typeface="黑体"/>
              </a:rPr>
              <a:t>的优先级最低，遵从左结合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400">
                <a:latin typeface="黑体"/>
                <a:cs typeface="黑体"/>
              </a:rPr>
              <a:t>例：</a:t>
            </a:r>
            <a:r>
              <a:rPr dirty="0" baseline="1182" sz="3525" spc="75" b="1">
                <a:latin typeface="黑体"/>
                <a:cs typeface="黑体"/>
              </a:rPr>
              <a:t>如果</a:t>
            </a:r>
            <a:r>
              <a:rPr dirty="0" baseline="1182" sz="3525" spc="44" b="1" i="1">
                <a:latin typeface="Symbol"/>
                <a:cs typeface="Symbol"/>
              </a:rPr>
              <a:t></a:t>
            </a:r>
            <a:r>
              <a:rPr dirty="0" baseline="1182" sz="3525" spc="44" b="1">
                <a:latin typeface="宋体"/>
                <a:cs typeface="宋体"/>
              </a:rPr>
              <a:t>={a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44" b="1">
                <a:latin typeface="宋体"/>
                <a:cs typeface="宋体"/>
              </a:rPr>
              <a:t>b}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则有：</a:t>
            </a:r>
            <a:endParaRPr baseline="1182" sz="3525">
              <a:latin typeface="黑体"/>
              <a:cs typeface="黑体"/>
            </a:endParaRPr>
          </a:p>
          <a:p>
            <a:pPr marL="590550" marR="3898265">
              <a:lnSpc>
                <a:spcPts val="2900"/>
              </a:lnSpc>
              <a:spcBef>
                <a:spcPts val="175"/>
              </a:spcBef>
            </a:pPr>
            <a:r>
              <a:rPr dirty="0" sz="1950" spc="50" b="1">
                <a:latin typeface="黑体"/>
                <a:cs typeface="黑体"/>
              </a:rPr>
              <a:t>正规表达</a:t>
            </a:r>
            <a:r>
              <a:rPr dirty="0" sz="1950" spc="40" b="1">
                <a:latin typeface="黑体"/>
                <a:cs typeface="黑体"/>
              </a:rPr>
              <a:t>式</a:t>
            </a:r>
            <a:r>
              <a:rPr dirty="0" sz="1950" spc="30" b="1">
                <a:latin typeface="黑体"/>
                <a:cs typeface="黑体"/>
              </a:rPr>
              <a:t> </a:t>
            </a:r>
            <a:r>
              <a:rPr dirty="0" sz="1950" spc="20" b="1">
                <a:solidFill>
                  <a:srgbClr val="0000FF"/>
                </a:solidFill>
                <a:latin typeface="黑体"/>
                <a:cs typeface="黑体"/>
              </a:rPr>
              <a:t>a|b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表示集</a:t>
            </a:r>
            <a:r>
              <a:rPr dirty="0" sz="1950" spc="40" b="1">
                <a:latin typeface="黑体"/>
                <a:cs typeface="黑体"/>
              </a:rPr>
              <a:t>合</a:t>
            </a:r>
            <a:r>
              <a:rPr dirty="0" sz="1950" spc="30" b="1">
                <a:latin typeface="黑体"/>
                <a:cs typeface="黑体"/>
              </a:rPr>
              <a:t> 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{a，b}  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(a|b)(a|b)</a:t>
            </a:r>
            <a:r>
              <a:rPr dirty="0" sz="1950" spc="20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表示</a:t>
            </a:r>
            <a:r>
              <a:rPr dirty="0" sz="1950" spc="30" b="1">
                <a:latin typeface="黑体"/>
                <a:cs typeface="黑体"/>
              </a:rPr>
              <a:t>：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{aa，ab，ba，bb}</a:t>
            </a:r>
            <a:endParaRPr sz="1950">
              <a:latin typeface="黑体"/>
              <a:cs typeface="黑体"/>
            </a:endParaRPr>
          </a:p>
          <a:p>
            <a:pPr marL="590550">
              <a:lnSpc>
                <a:spcPct val="100000"/>
              </a:lnSpc>
              <a:spcBef>
                <a:spcPts val="380"/>
              </a:spcBef>
            </a:pPr>
            <a:r>
              <a:rPr dirty="0" sz="1950" spc="20" b="1">
                <a:solidFill>
                  <a:srgbClr val="0000FF"/>
                </a:solidFill>
                <a:latin typeface="黑体"/>
                <a:cs typeface="黑体"/>
              </a:rPr>
              <a:t>a</a:t>
            </a:r>
            <a:r>
              <a:rPr dirty="0" baseline="26666" sz="1875" spc="30" b="1">
                <a:solidFill>
                  <a:srgbClr val="0000FF"/>
                </a:solidFill>
                <a:latin typeface="黑体"/>
                <a:cs typeface="黑体"/>
              </a:rPr>
              <a:t>*</a:t>
            </a:r>
            <a:r>
              <a:rPr dirty="0" baseline="26666" sz="1875" spc="97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表示：由</a:t>
            </a:r>
            <a:r>
              <a:rPr dirty="0" sz="1950" spc="25" b="1">
                <a:latin typeface="宋体"/>
                <a:cs typeface="宋体"/>
              </a:rPr>
              <a:t>0</a:t>
            </a:r>
            <a:r>
              <a:rPr dirty="0" sz="1950" spc="50" b="1">
                <a:latin typeface="黑体"/>
                <a:cs typeface="黑体"/>
              </a:rPr>
              <a:t>个或多个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50" b="1">
                <a:latin typeface="黑体"/>
                <a:cs typeface="黑体"/>
              </a:rPr>
              <a:t>组成的所有符号串的集合</a:t>
            </a:r>
            <a:endParaRPr sz="1950">
              <a:latin typeface="黑体"/>
              <a:cs typeface="黑体"/>
            </a:endParaRPr>
          </a:p>
          <a:p>
            <a:pPr marL="590550" marR="1522095">
              <a:lnSpc>
                <a:spcPts val="2900"/>
              </a:lnSpc>
              <a:spcBef>
                <a:spcPts val="75"/>
              </a:spcBef>
              <a:tabLst>
                <a:tab pos="1447165" algn="l"/>
              </a:tabLst>
            </a:pP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a|a</a:t>
            </a:r>
            <a:r>
              <a:rPr dirty="0" baseline="26666" sz="1875" spc="37" b="1">
                <a:solidFill>
                  <a:srgbClr val="0000FF"/>
                </a:solidFill>
                <a:latin typeface="黑体"/>
                <a:cs typeface="黑体"/>
              </a:rPr>
              <a:t>*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b </a:t>
            </a:r>
            <a:r>
              <a:rPr dirty="0" sz="1950" spc="50" b="1">
                <a:latin typeface="黑体"/>
                <a:cs typeface="黑体"/>
              </a:rPr>
              <a:t>表示</a:t>
            </a:r>
            <a:r>
              <a:rPr dirty="0" sz="1950" spc="35" b="1">
                <a:latin typeface="黑体"/>
                <a:cs typeface="黑体"/>
              </a:rPr>
              <a:t>：</a:t>
            </a:r>
            <a:r>
              <a:rPr dirty="0" sz="1950" spc="35" b="1">
                <a:latin typeface="宋体"/>
                <a:cs typeface="宋体"/>
              </a:rPr>
              <a:t>a</a:t>
            </a:r>
            <a:r>
              <a:rPr dirty="0" sz="1950" spc="50" b="1">
                <a:latin typeface="黑体"/>
                <a:cs typeface="黑体"/>
              </a:rPr>
              <a:t>和</a:t>
            </a:r>
            <a:r>
              <a:rPr dirty="0" sz="1950" spc="25" b="1">
                <a:latin typeface="宋体"/>
                <a:cs typeface="宋体"/>
              </a:rPr>
              <a:t>0</a:t>
            </a:r>
            <a:r>
              <a:rPr dirty="0" sz="1950" spc="50" b="1">
                <a:latin typeface="黑体"/>
                <a:cs typeface="黑体"/>
              </a:rPr>
              <a:t>个或多个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50" b="1">
                <a:latin typeface="黑体"/>
                <a:cs typeface="黑体"/>
              </a:rPr>
              <a:t>后跟一个</a:t>
            </a:r>
            <a:r>
              <a:rPr dirty="0" sz="1950" spc="25" b="1">
                <a:latin typeface="宋体"/>
                <a:cs typeface="宋体"/>
              </a:rPr>
              <a:t>b</a:t>
            </a:r>
            <a:r>
              <a:rPr dirty="0" sz="1950" spc="50" b="1">
                <a:latin typeface="黑体"/>
                <a:cs typeface="黑体"/>
              </a:rPr>
              <a:t>的所有符号串的集合 </a:t>
            </a:r>
            <a:r>
              <a:rPr dirty="0" sz="1950" spc="25" b="1">
                <a:solidFill>
                  <a:srgbClr val="0000FF"/>
                </a:solidFill>
                <a:latin typeface="黑体"/>
                <a:cs typeface="黑体"/>
              </a:rPr>
              <a:t>(a|b)</a:t>
            </a:r>
            <a:r>
              <a:rPr dirty="0" baseline="26666" sz="1875" spc="37" b="1">
                <a:solidFill>
                  <a:srgbClr val="0000FF"/>
                </a:solidFill>
                <a:latin typeface="黑体"/>
                <a:cs typeface="黑体"/>
              </a:rPr>
              <a:t>*	</a:t>
            </a:r>
            <a:r>
              <a:rPr dirty="0" sz="1950" spc="50" b="1">
                <a:latin typeface="黑体"/>
                <a:cs typeface="黑体"/>
              </a:rPr>
              <a:t>表示：由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50" b="1">
                <a:latin typeface="黑体"/>
                <a:cs typeface="黑体"/>
              </a:rPr>
              <a:t>和</a:t>
            </a:r>
            <a:r>
              <a:rPr dirty="0" sz="1950" spc="25" b="1">
                <a:latin typeface="宋体"/>
                <a:cs typeface="宋体"/>
              </a:rPr>
              <a:t>b</a:t>
            </a:r>
            <a:r>
              <a:rPr dirty="0" sz="1950" spc="50" b="1">
                <a:latin typeface="黑体"/>
                <a:cs typeface="黑体"/>
              </a:rPr>
              <a:t>构成的所有符号串的集合</a:t>
            </a:r>
            <a:endParaRPr sz="1950">
              <a:latin typeface="黑体"/>
              <a:cs typeface="黑体"/>
            </a:endParaRPr>
          </a:p>
          <a:p>
            <a:pPr marL="590550">
              <a:lnSpc>
                <a:spcPct val="100000"/>
              </a:lnSpc>
              <a:spcBef>
                <a:spcPts val="375"/>
              </a:spcBef>
            </a:pP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(a</a:t>
            </a:r>
            <a:r>
              <a:rPr dirty="0" baseline="26666" sz="1875" spc="44" b="1">
                <a:solidFill>
                  <a:srgbClr val="0000FF"/>
                </a:solidFill>
                <a:latin typeface="黑体"/>
                <a:cs typeface="黑体"/>
              </a:rPr>
              <a:t>*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|b</a:t>
            </a:r>
            <a:r>
              <a:rPr dirty="0" baseline="26666" sz="1875" spc="44" b="1">
                <a:solidFill>
                  <a:srgbClr val="0000FF"/>
                </a:solidFill>
                <a:latin typeface="黑体"/>
                <a:cs typeface="黑体"/>
              </a:rPr>
              <a:t>*</a:t>
            </a:r>
            <a:r>
              <a:rPr dirty="0" sz="1950" spc="30" b="1">
                <a:solidFill>
                  <a:srgbClr val="0000FF"/>
                </a:solidFill>
                <a:latin typeface="黑体"/>
                <a:cs typeface="黑体"/>
              </a:rPr>
              <a:t>)</a:t>
            </a:r>
            <a:r>
              <a:rPr dirty="0" baseline="26666" sz="1875" spc="44" b="1">
                <a:solidFill>
                  <a:srgbClr val="0000FF"/>
                </a:solidFill>
                <a:latin typeface="黑体"/>
                <a:cs typeface="黑体"/>
              </a:rPr>
              <a:t>*</a:t>
            </a:r>
            <a:endParaRPr baseline="26666" sz="187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19100" marR="342265" indent="-342900">
              <a:lnSpc>
                <a:spcPct val="101099"/>
              </a:lnSpc>
              <a:buClr>
                <a:srgbClr val="0000FF"/>
              </a:buClr>
              <a:buSzPct val="72340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240" b="1">
                <a:latin typeface="黑体"/>
                <a:cs typeface="黑体"/>
              </a:rPr>
              <a:t>如果两个正规表达</a:t>
            </a:r>
            <a:r>
              <a:rPr dirty="0" baseline="1182" sz="3525" spc="232" b="1">
                <a:latin typeface="黑体"/>
                <a:cs typeface="黑体"/>
              </a:rPr>
              <a:t>式</a:t>
            </a:r>
            <a:r>
              <a:rPr dirty="0" baseline="1182" sz="3525" spc="202" b="1">
                <a:latin typeface="宋体"/>
                <a:cs typeface="宋体"/>
              </a:rPr>
              <a:t>r</a:t>
            </a:r>
            <a:r>
              <a:rPr dirty="0" baseline="1182" sz="3525" spc="240" b="1">
                <a:latin typeface="黑体"/>
                <a:cs typeface="黑体"/>
              </a:rPr>
              <a:t>和</a:t>
            </a:r>
            <a:r>
              <a:rPr dirty="0" baseline="1182" sz="3525" spc="202" b="1">
                <a:latin typeface="宋体"/>
                <a:cs typeface="宋体"/>
              </a:rPr>
              <a:t>s</a:t>
            </a:r>
            <a:r>
              <a:rPr dirty="0" baseline="1182" sz="3525" spc="240" b="1">
                <a:latin typeface="黑体"/>
                <a:cs typeface="黑体"/>
              </a:rPr>
              <a:t>表示同样的语言，即</a:t>
            </a:r>
            <a:r>
              <a:rPr dirty="0" baseline="1182" sz="3525" spc="37" b="1">
                <a:solidFill>
                  <a:srgbClr val="0000FF"/>
                </a:solidFill>
                <a:latin typeface="宋体"/>
                <a:cs typeface="宋体"/>
              </a:rPr>
              <a:t>L(r)=L(s), </a:t>
            </a:r>
            <a:r>
              <a:rPr dirty="0" sz="2350" spc="50" b="1">
                <a:latin typeface="黑体"/>
                <a:cs typeface="黑体"/>
              </a:rPr>
              <a:t>则称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r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350" spc="25" b="1">
                <a:solidFill>
                  <a:srgbClr val="0000FF"/>
                </a:solidFill>
                <a:latin typeface="宋体"/>
                <a:cs typeface="宋体"/>
              </a:rPr>
              <a:t>s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等价</a:t>
            </a:r>
            <a:r>
              <a:rPr dirty="0" sz="2350" spc="50" b="1">
                <a:latin typeface="黑体"/>
                <a:cs typeface="黑体"/>
              </a:rPr>
              <a:t>，写作</a:t>
            </a:r>
            <a:r>
              <a:rPr dirty="0" sz="2350" spc="25" b="1">
                <a:latin typeface="宋体"/>
                <a:cs typeface="宋体"/>
              </a:rPr>
              <a:t>r=s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537845">
              <a:lnSpc>
                <a:spcPts val="2775"/>
              </a:lnSpc>
              <a:spcBef>
                <a:spcPts val="590"/>
              </a:spcBef>
            </a:pPr>
            <a:r>
              <a:rPr dirty="0" sz="2350" spc="50" b="1">
                <a:latin typeface="黑体"/>
                <a:cs typeface="黑体"/>
              </a:rPr>
              <a:t>如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(a|b)=(b|a)</a:t>
            </a:r>
            <a:endParaRPr sz="2350">
              <a:latin typeface="宋体"/>
              <a:cs typeface="宋体"/>
            </a:endParaRPr>
          </a:p>
          <a:p>
            <a:pPr algn="r" marR="17780">
              <a:lnSpc>
                <a:spcPts val="1635"/>
              </a:lnSpc>
            </a:pPr>
            <a:r>
              <a:rPr dirty="0" sz="1400">
                <a:latin typeface="黑体"/>
                <a:cs typeface="黑体"/>
              </a:rPr>
              <a:t>76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5314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  <a:latin typeface="黑体"/>
                <a:cs typeface="黑体"/>
              </a:rPr>
              <a:t>正规表达式遵从的代数定律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11430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1430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7600" y="11430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0" y="16764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7600" y="1676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2000" y="22098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2000" y="22098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7600" y="22098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0" y="27432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4727" y="1070037"/>
            <a:ext cx="5862955" cy="215963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1435"/>
              </a:spcBef>
              <a:tabLst>
                <a:tab pos="3242945" algn="l"/>
              </a:tabLst>
            </a:pPr>
            <a:r>
              <a:rPr dirty="0" sz="2350" spc="50" b="1">
                <a:latin typeface="黑体"/>
                <a:cs typeface="黑体"/>
              </a:rPr>
              <a:t>定</a:t>
            </a:r>
            <a:r>
              <a:rPr dirty="0" sz="2350" spc="40" b="1">
                <a:latin typeface="黑体"/>
                <a:cs typeface="黑体"/>
              </a:rPr>
              <a:t>律	</a:t>
            </a:r>
            <a:r>
              <a:rPr dirty="0" sz="2350" spc="50" b="1">
                <a:latin typeface="黑体"/>
                <a:cs typeface="黑体"/>
              </a:rPr>
              <a:t>说明</a:t>
            </a:r>
            <a:endParaRPr sz="2350">
              <a:latin typeface="黑体"/>
              <a:cs typeface="黑体"/>
            </a:endParaRPr>
          </a:p>
          <a:p>
            <a:pPr algn="just" marL="12700" marR="5080">
              <a:lnSpc>
                <a:spcPct val="147000"/>
              </a:lnSpc>
              <a:spcBef>
                <a:spcPts val="5"/>
              </a:spcBef>
              <a:tabLst>
                <a:tab pos="2938145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r|s=s|</a:t>
            </a:r>
            <a:r>
              <a:rPr dirty="0" baseline="1182" sz="3525" spc="22" b="1">
                <a:latin typeface="宋体"/>
                <a:cs typeface="宋体"/>
              </a:rPr>
              <a:t>r</a:t>
            </a:r>
            <a:r>
              <a:rPr dirty="0" baseline="1182" sz="3525" b="1">
                <a:latin typeface="宋体"/>
                <a:cs typeface="宋体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“</a:t>
            </a:r>
            <a:r>
              <a:rPr dirty="0" baseline="1182" sz="3525" spc="67" b="1">
                <a:latin typeface="黑体"/>
                <a:cs typeface="黑体"/>
              </a:rPr>
              <a:t>并”运算是可交换的  </a:t>
            </a:r>
            <a:r>
              <a:rPr dirty="0" baseline="1182" sz="3525" spc="37" b="1">
                <a:latin typeface="宋体"/>
                <a:cs typeface="宋体"/>
              </a:rPr>
              <a:t>r|(s|t)=(r|s)|t</a:t>
            </a:r>
            <a:r>
              <a:rPr dirty="0" baseline="1182" sz="3525" spc="1754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“</a:t>
            </a:r>
            <a:r>
              <a:rPr dirty="0" baseline="1182" sz="3525" spc="75" b="1">
                <a:latin typeface="黑体"/>
                <a:cs typeface="黑体"/>
              </a:rPr>
              <a:t>并”运算是可结合的 </a:t>
            </a:r>
            <a:r>
              <a:rPr dirty="0" sz="2350" spc="20" b="1">
                <a:latin typeface="宋体"/>
                <a:cs typeface="宋体"/>
              </a:rPr>
              <a:t>(rs)t=r(st)</a:t>
            </a:r>
            <a:r>
              <a:rPr dirty="0" sz="2350" spc="65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连接运算是可结合的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7600" y="27432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2000" y="3276600"/>
            <a:ext cx="7620000" cy="1066800"/>
          </a:xfrm>
          <a:custGeom>
            <a:avLst/>
            <a:gdLst/>
            <a:ahLst/>
            <a:cxnLst/>
            <a:rect l="l" t="t" r="r" b="b"/>
            <a:pathLst>
              <a:path w="7620000" h="1066800">
                <a:moveTo>
                  <a:pt x="0" y="0"/>
                </a:moveTo>
                <a:lnTo>
                  <a:pt x="7620000" y="0"/>
                </a:lnTo>
                <a:lnTo>
                  <a:pt x="7620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2000" y="3276600"/>
            <a:ext cx="7620000" cy="1066800"/>
          </a:xfrm>
          <a:custGeom>
            <a:avLst/>
            <a:gdLst/>
            <a:ahLst/>
            <a:cxnLst/>
            <a:rect l="l" t="t" r="r" b="b"/>
            <a:pathLst>
              <a:path w="7620000" h="1066800">
                <a:moveTo>
                  <a:pt x="0" y="0"/>
                </a:moveTo>
                <a:lnTo>
                  <a:pt x="7620000" y="0"/>
                </a:lnTo>
                <a:lnTo>
                  <a:pt x="76200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94727" y="3286402"/>
            <a:ext cx="1873250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500"/>
              </a:lnSpc>
              <a:spcBef>
                <a:spcPts val="95"/>
              </a:spcBef>
            </a:pPr>
            <a:r>
              <a:rPr dirty="0" sz="2350" spc="25" b="1">
                <a:latin typeface="宋体"/>
                <a:cs typeface="宋体"/>
              </a:rPr>
              <a:t>r(s|t)=rs|rt  (s|t)r=sr|tr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4477" y="3890982"/>
            <a:ext cx="3395979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连接运算对并运算的分配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7600" y="3276600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1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000" y="43434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94727" y="4439622"/>
            <a:ext cx="152273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 i="1">
                <a:latin typeface="Symbol"/>
                <a:cs typeface="Symbol"/>
              </a:rPr>
              <a:t></a:t>
            </a:r>
            <a:r>
              <a:rPr dirty="0" sz="2350" spc="25" b="1">
                <a:latin typeface="宋体"/>
                <a:cs typeface="宋体"/>
              </a:rPr>
              <a:t>r=r</a:t>
            </a:r>
            <a:r>
              <a:rPr dirty="0" sz="2350" spc="50" b="1">
                <a:latin typeface="黑体"/>
                <a:cs typeface="黑体"/>
              </a:rPr>
              <a:t>，</a:t>
            </a:r>
            <a:r>
              <a:rPr dirty="0" sz="2350" spc="25" b="1">
                <a:latin typeface="宋体"/>
                <a:cs typeface="宋体"/>
              </a:rPr>
              <a:t>r</a:t>
            </a:r>
            <a:r>
              <a:rPr dirty="0" sz="2350" spc="15" b="1" i="1">
                <a:latin typeface="Symbol"/>
                <a:cs typeface="Symbol"/>
              </a:rPr>
              <a:t></a:t>
            </a:r>
            <a:r>
              <a:rPr dirty="0" sz="2350" spc="25" b="1">
                <a:latin typeface="宋体"/>
                <a:cs typeface="宋体"/>
              </a:rPr>
              <a:t>=r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1615" y="4439622"/>
            <a:ext cx="4142104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对连接运算而言</a:t>
            </a:r>
            <a:r>
              <a:rPr dirty="0" sz="2350" spc="30" b="1">
                <a:latin typeface="黑体"/>
                <a:cs typeface="黑体"/>
              </a:rPr>
              <a:t>，</a:t>
            </a:r>
            <a:r>
              <a:rPr dirty="0" sz="2350" spc="30" b="1" i="1">
                <a:latin typeface="Symbol"/>
                <a:cs typeface="Symbol"/>
              </a:rPr>
              <a:t></a:t>
            </a:r>
            <a:r>
              <a:rPr dirty="0" sz="2350" spc="50" b="1">
                <a:latin typeface="黑体"/>
                <a:cs typeface="黑体"/>
              </a:rPr>
              <a:t>是单位元素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2000" y="48768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2000" y="48768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69327" y="4973022"/>
            <a:ext cx="13385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20" b="1">
                <a:latin typeface="宋体"/>
                <a:cs typeface="宋体"/>
              </a:rPr>
              <a:t>r</a:t>
            </a:r>
            <a:r>
              <a:rPr dirty="0" baseline="25089" sz="2325" spc="30" b="1">
                <a:latin typeface="宋体"/>
                <a:cs typeface="宋体"/>
              </a:rPr>
              <a:t>*</a:t>
            </a:r>
            <a:r>
              <a:rPr dirty="0" sz="2350" spc="20" b="1">
                <a:latin typeface="宋体"/>
                <a:cs typeface="宋体"/>
              </a:rPr>
              <a:t>=(r|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20" b="1">
                <a:latin typeface="宋体"/>
                <a:cs typeface="宋体"/>
              </a:rPr>
              <a:t>)</a:t>
            </a:r>
            <a:r>
              <a:rPr dirty="0" baseline="25089" sz="2325" spc="30" b="1">
                <a:latin typeface="宋体"/>
                <a:cs typeface="宋体"/>
              </a:rPr>
              <a:t>*</a:t>
            </a:r>
            <a:endParaRPr baseline="25089" sz="2325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7119" y="4973022"/>
            <a:ext cx="21513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5089" sz="2325" spc="37" b="1">
                <a:latin typeface="宋体"/>
                <a:cs typeface="宋体"/>
              </a:rPr>
              <a:t>*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15" b="1" i="1">
                <a:latin typeface="Symbol"/>
                <a:cs typeface="Symbol"/>
              </a:rPr>
              <a:t></a:t>
            </a:r>
            <a:r>
              <a:rPr dirty="0" sz="2350" spc="50" b="1">
                <a:latin typeface="黑体"/>
                <a:cs typeface="黑体"/>
              </a:rPr>
              <a:t>之间的关系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57600" y="48768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2000" y="54102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69327" y="5425120"/>
            <a:ext cx="8464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548" sz="3525" spc="37" b="1">
                <a:latin typeface="宋体"/>
                <a:cs typeface="宋体"/>
              </a:rPr>
              <a:t>r</a:t>
            </a:r>
            <a:r>
              <a:rPr dirty="0" sz="1550" spc="25" b="1">
                <a:latin typeface="宋体"/>
                <a:cs typeface="宋体"/>
              </a:rPr>
              <a:t>**</a:t>
            </a:r>
            <a:r>
              <a:rPr dirty="0" baseline="-16548" sz="3525" spc="37" b="1">
                <a:latin typeface="宋体"/>
                <a:cs typeface="宋体"/>
              </a:rPr>
              <a:t>=r</a:t>
            </a:r>
            <a:r>
              <a:rPr dirty="0" sz="1550" spc="25" b="1">
                <a:latin typeface="宋体"/>
                <a:cs typeface="宋体"/>
              </a:rPr>
              <a:t>*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0919" y="5512518"/>
            <a:ext cx="14052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5089" sz="2325" spc="37" b="1">
                <a:latin typeface="宋体"/>
                <a:cs typeface="宋体"/>
              </a:rPr>
              <a:t>*</a:t>
            </a:r>
            <a:r>
              <a:rPr dirty="0" sz="2350" spc="50" b="1">
                <a:latin typeface="黑体"/>
                <a:cs typeface="黑体"/>
              </a:rPr>
              <a:t>是等幂的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7600" y="54102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2000" y="59436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2000" y="5943600"/>
            <a:ext cx="7620000" cy="533400"/>
          </a:xfrm>
          <a:custGeom>
            <a:avLst/>
            <a:gdLst/>
            <a:ahLst/>
            <a:cxnLst/>
            <a:rect l="l" t="t" r="r" b="b"/>
            <a:pathLst>
              <a:path w="7620000" h="533400">
                <a:moveTo>
                  <a:pt x="0" y="0"/>
                </a:moveTo>
                <a:lnTo>
                  <a:pt x="7620000" y="0"/>
                </a:lnTo>
                <a:lnTo>
                  <a:pt x="7620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69327" y="6039822"/>
            <a:ext cx="23133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</a:t>
            </a:r>
            <a:r>
              <a:rPr dirty="0" baseline="25089" sz="2325" spc="37" b="1">
                <a:latin typeface="宋体"/>
                <a:cs typeface="宋体"/>
              </a:rPr>
              <a:t>*</a:t>
            </a:r>
            <a:r>
              <a:rPr dirty="0" sz="2350" spc="25" b="1">
                <a:latin typeface="宋体"/>
                <a:cs typeface="宋体"/>
              </a:rPr>
              <a:t>=r</a:t>
            </a:r>
            <a:r>
              <a:rPr dirty="0" baseline="25089" sz="2325" spc="37" b="1">
                <a:latin typeface="宋体"/>
                <a:cs typeface="宋体"/>
              </a:rPr>
              <a:t>+</a:t>
            </a:r>
            <a:r>
              <a:rPr dirty="0" sz="2350" spc="25" b="1">
                <a:latin typeface="宋体"/>
                <a:cs typeface="宋体"/>
              </a:rPr>
              <a:t>|</a:t>
            </a:r>
            <a:r>
              <a:rPr dirty="0" sz="2350" spc="25" b="1" i="1">
                <a:latin typeface="Symbol"/>
                <a:cs typeface="Symbol"/>
              </a:rPr>
              <a:t></a:t>
            </a:r>
            <a:r>
              <a:rPr dirty="0" sz="2350" spc="25" b="1">
                <a:latin typeface="黑体"/>
                <a:cs typeface="黑体"/>
              </a:rPr>
              <a:t>，</a:t>
            </a:r>
            <a:r>
              <a:rPr dirty="0" sz="2350" spc="-25" b="1">
                <a:latin typeface="黑体"/>
                <a:cs typeface="黑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r</a:t>
            </a:r>
            <a:r>
              <a:rPr dirty="0" baseline="25089" sz="2325" spc="37" b="1">
                <a:latin typeface="宋体"/>
                <a:cs typeface="宋体"/>
              </a:rPr>
              <a:t>+</a:t>
            </a:r>
            <a:r>
              <a:rPr dirty="0" sz="2350" spc="25" b="1">
                <a:latin typeface="宋体"/>
                <a:cs typeface="宋体"/>
              </a:rPr>
              <a:t>=rr</a:t>
            </a:r>
            <a:r>
              <a:rPr dirty="0" baseline="25089" sz="2325" spc="37" b="1">
                <a:latin typeface="宋体"/>
                <a:cs typeface="宋体"/>
              </a:rPr>
              <a:t>*</a:t>
            </a:r>
            <a:endParaRPr baseline="25089" sz="2325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55415" y="6039822"/>
            <a:ext cx="21717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+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*</a:t>
            </a:r>
            <a:r>
              <a:rPr dirty="0" sz="2350" spc="50" b="1">
                <a:latin typeface="黑体"/>
                <a:cs typeface="黑体"/>
              </a:rPr>
              <a:t>之间的关系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7600" y="59436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91638"/>
            <a:ext cx="8064500" cy="864869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089025" marR="5080" indent="-1076325">
              <a:lnSpc>
                <a:spcPct val="100400"/>
              </a:lnSpc>
              <a:spcBef>
                <a:spcPts val="80"/>
              </a:spcBef>
            </a:pPr>
            <a:r>
              <a:rPr dirty="0" sz="2750" spc="45">
                <a:solidFill>
                  <a:srgbClr val="FF3300"/>
                </a:solidFill>
                <a:latin typeface="黑体"/>
                <a:cs typeface="黑体"/>
              </a:rPr>
              <a:t>定理：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对任何一个正规表达式</a:t>
            </a:r>
            <a:r>
              <a:rPr dirty="0" sz="2750" spc="35">
                <a:solidFill>
                  <a:srgbClr val="0000FF"/>
                </a:solidFill>
              </a:rPr>
              <a:t>r</a:t>
            </a:r>
            <a:r>
              <a:rPr dirty="0" sz="2750" spc="3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都存在一个</a:t>
            </a:r>
            <a:r>
              <a:rPr dirty="0" sz="2750" spc="15">
                <a:solidFill>
                  <a:srgbClr val="0000FF"/>
                </a:solidFill>
              </a:rPr>
              <a:t>FA</a:t>
            </a:r>
            <a:r>
              <a:rPr dirty="0" sz="2750" spc="25">
                <a:solidFill>
                  <a:srgbClr val="0000FF"/>
                </a:solidFill>
              </a:rPr>
              <a:t> </a:t>
            </a:r>
            <a:r>
              <a:rPr dirty="0" sz="2750" spc="30">
                <a:solidFill>
                  <a:srgbClr val="0000FF"/>
                </a:solidFill>
              </a:rPr>
              <a:t>M</a:t>
            </a:r>
            <a:r>
              <a:rPr dirty="0" sz="2750" spc="30">
                <a:solidFill>
                  <a:srgbClr val="0000FF"/>
                </a:solidFill>
                <a:latin typeface="黑体"/>
                <a:cs typeface="黑体"/>
              </a:rPr>
              <a:t>，  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使</a:t>
            </a:r>
            <a:r>
              <a:rPr dirty="0" sz="2750" spc="25">
                <a:solidFill>
                  <a:srgbClr val="0000FF"/>
                </a:solidFill>
              </a:rPr>
              <a:t>L(r)=L(M)</a:t>
            </a:r>
            <a:r>
              <a:rPr dirty="0" sz="2750" spc="25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750" spc="45">
                <a:solidFill>
                  <a:srgbClr val="0000FF"/>
                </a:solidFill>
                <a:latin typeface="黑体"/>
                <a:cs typeface="黑体"/>
              </a:rPr>
              <a:t>反之亦然</a:t>
            </a:r>
            <a:r>
              <a:rPr dirty="0" sz="2750" spc="35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163318"/>
            <a:ext cx="8228330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53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证</a:t>
            </a:r>
            <a:r>
              <a:rPr dirty="0" baseline="1182" sz="3525" spc="37" b="1">
                <a:latin typeface="宋体"/>
                <a:cs typeface="宋体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：设</a:t>
            </a:r>
            <a:r>
              <a:rPr dirty="0" baseline="1182" sz="3525" spc="37" b="1">
                <a:latin typeface="宋体"/>
                <a:cs typeface="宋体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是</a:t>
            </a:r>
            <a:r>
              <a:rPr dirty="0" baseline="1182" sz="3525" spc="44" b="1" i="1">
                <a:latin typeface="Symbol"/>
                <a:cs typeface="Symbol"/>
              </a:rPr>
              <a:t></a:t>
            </a:r>
            <a:r>
              <a:rPr dirty="0" baseline="1182" sz="3525" spc="75" b="1">
                <a:latin typeface="黑体"/>
                <a:cs typeface="黑体"/>
              </a:rPr>
              <a:t>上的一个正规表达式，则存在一个具有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37" b="1">
                <a:latin typeface="宋体"/>
                <a:cs typeface="宋体"/>
              </a:rPr>
              <a:t>-</a:t>
            </a:r>
            <a:r>
              <a:rPr dirty="0" baseline="1182" sz="3525" spc="60" b="1">
                <a:latin typeface="黑体"/>
                <a:cs typeface="黑体"/>
              </a:rPr>
              <a:t>转移 </a:t>
            </a:r>
            <a:r>
              <a:rPr dirty="0" sz="2350" spc="50" b="1">
                <a:latin typeface="黑体"/>
                <a:cs typeface="黑体"/>
              </a:rPr>
              <a:t>的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接受</a:t>
            </a:r>
            <a:r>
              <a:rPr dirty="0" sz="2350" spc="25" b="1">
                <a:latin typeface="宋体"/>
                <a:cs typeface="宋体"/>
              </a:rPr>
              <a:t>L(r)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20675">
              <a:lnSpc>
                <a:spcPct val="100000"/>
              </a:lnSpc>
              <a:spcBef>
                <a:spcPts val="585"/>
              </a:spcBef>
            </a:pPr>
            <a:r>
              <a:rPr dirty="0" sz="2350" spc="50" b="1">
                <a:latin typeface="黑体"/>
                <a:cs typeface="黑体"/>
              </a:rPr>
              <a:t>首先，为正规表达式</a:t>
            </a:r>
            <a:r>
              <a:rPr dirty="0" sz="2350" spc="25" b="1">
                <a:latin typeface="宋体"/>
                <a:cs typeface="宋体"/>
              </a:rPr>
              <a:t>r</a:t>
            </a:r>
            <a:r>
              <a:rPr dirty="0" sz="2350" spc="50" b="1">
                <a:latin typeface="黑体"/>
                <a:cs typeface="黑体"/>
              </a:rPr>
              <a:t>构造如下图所示的拓广转换图。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2517057"/>
            <a:ext cx="348615" cy="327025"/>
          </a:xfrm>
          <a:custGeom>
            <a:avLst/>
            <a:gdLst/>
            <a:ahLst/>
            <a:cxnLst/>
            <a:rect l="l" t="t" r="r" b="b"/>
            <a:pathLst>
              <a:path w="348614" h="327025">
                <a:moveTo>
                  <a:pt x="0" y="163461"/>
                </a:moveTo>
                <a:lnTo>
                  <a:pt x="6216" y="120006"/>
                </a:lnTo>
                <a:lnTo>
                  <a:pt x="23760" y="80959"/>
                </a:lnTo>
                <a:lnTo>
                  <a:pt x="50972" y="47876"/>
                </a:lnTo>
                <a:lnTo>
                  <a:pt x="86193" y="22317"/>
                </a:lnTo>
                <a:lnTo>
                  <a:pt x="127766" y="5839"/>
                </a:lnTo>
                <a:lnTo>
                  <a:pt x="174030" y="0"/>
                </a:lnTo>
                <a:lnTo>
                  <a:pt x="220294" y="5839"/>
                </a:lnTo>
                <a:lnTo>
                  <a:pt x="261867" y="22317"/>
                </a:lnTo>
                <a:lnTo>
                  <a:pt x="297088" y="47876"/>
                </a:lnTo>
                <a:lnTo>
                  <a:pt x="324300" y="80959"/>
                </a:lnTo>
                <a:lnTo>
                  <a:pt x="341844" y="120006"/>
                </a:lnTo>
                <a:lnTo>
                  <a:pt x="348061" y="163461"/>
                </a:lnTo>
                <a:lnTo>
                  <a:pt x="341844" y="206916"/>
                </a:lnTo>
                <a:lnTo>
                  <a:pt x="324300" y="245963"/>
                </a:lnTo>
                <a:lnTo>
                  <a:pt x="297088" y="279046"/>
                </a:lnTo>
                <a:lnTo>
                  <a:pt x="261867" y="304605"/>
                </a:lnTo>
                <a:lnTo>
                  <a:pt x="220294" y="321084"/>
                </a:lnTo>
                <a:lnTo>
                  <a:pt x="174030" y="326923"/>
                </a:lnTo>
                <a:lnTo>
                  <a:pt x="127766" y="321084"/>
                </a:lnTo>
                <a:lnTo>
                  <a:pt x="86193" y="304605"/>
                </a:lnTo>
                <a:lnTo>
                  <a:pt x="50972" y="279046"/>
                </a:lnTo>
                <a:lnTo>
                  <a:pt x="23760" y="245963"/>
                </a:lnTo>
                <a:lnTo>
                  <a:pt x="6216" y="206916"/>
                </a:lnTo>
                <a:lnTo>
                  <a:pt x="0" y="163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41240" y="2498519"/>
            <a:ext cx="386715" cy="364490"/>
          </a:xfrm>
          <a:custGeom>
            <a:avLst/>
            <a:gdLst/>
            <a:ahLst/>
            <a:cxnLst/>
            <a:rect l="l" t="t" r="r" b="b"/>
            <a:pathLst>
              <a:path w="386714" h="364489">
                <a:moveTo>
                  <a:pt x="192150" y="0"/>
                </a:moveTo>
                <a:lnTo>
                  <a:pt x="153507" y="3810"/>
                </a:lnTo>
                <a:lnTo>
                  <a:pt x="100658" y="22860"/>
                </a:lnTo>
                <a:lnTo>
                  <a:pt x="56305" y="53339"/>
                </a:lnTo>
                <a:lnTo>
                  <a:pt x="23077" y="96519"/>
                </a:lnTo>
                <a:lnTo>
                  <a:pt x="3755" y="146050"/>
                </a:lnTo>
                <a:lnTo>
                  <a:pt x="0" y="184150"/>
                </a:lnTo>
                <a:lnTo>
                  <a:pt x="1117" y="201929"/>
                </a:lnTo>
                <a:lnTo>
                  <a:pt x="15747" y="255269"/>
                </a:lnTo>
                <a:lnTo>
                  <a:pt x="45072" y="299719"/>
                </a:lnTo>
                <a:lnTo>
                  <a:pt x="86310" y="335279"/>
                </a:lnTo>
                <a:lnTo>
                  <a:pt x="136829" y="356869"/>
                </a:lnTo>
                <a:lnTo>
                  <a:pt x="174357" y="364489"/>
                </a:lnTo>
                <a:lnTo>
                  <a:pt x="213550" y="364489"/>
                </a:lnTo>
                <a:lnTo>
                  <a:pt x="250997" y="356869"/>
                </a:lnTo>
                <a:lnTo>
                  <a:pt x="261587" y="353060"/>
                </a:lnTo>
                <a:lnTo>
                  <a:pt x="193353" y="353060"/>
                </a:lnTo>
                <a:lnTo>
                  <a:pt x="174959" y="351789"/>
                </a:lnTo>
                <a:lnTo>
                  <a:pt x="123248" y="339089"/>
                </a:lnTo>
                <a:lnTo>
                  <a:pt x="78704" y="313689"/>
                </a:lnTo>
                <a:lnTo>
                  <a:pt x="43776" y="278129"/>
                </a:lnTo>
                <a:lnTo>
                  <a:pt x="20929" y="233679"/>
                </a:lnTo>
                <a:lnTo>
                  <a:pt x="12751" y="184150"/>
                </a:lnTo>
                <a:lnTo>
                  <a:pt x="12746" y="181610"/>
                </a:lnTo>
                <a:lnTo>
                  <a:pt x="13580" y="165100"/>
                </a:lnTo>
                <a:lnTo>
                  <a:pt x="26781" y="116839"/>
                </a:lnTo>
                <a:lnTo>
                  <a:pt x="53794" y="74929"/>
                </a:lnTo>
                <a:lnTo>
                  <a:pt x="92101" y="41910"/>
                </a:lnTo>
                <a:lnTo>
                  <a:pt x="139237" y="20319"/>
                </a:lnTo>
                <a:lnTo>
                  <a:pt x="192752" y="12700"/>
                </a:lnTo>
                <a:lnTo>
                  <a:pt x="263444" y="12700"/>
                </a:lnTo>
                <a:lnTo>
                  <a:pt x="249276" y="7619"/>
                </a:lnTo>
                <a:lnTo>
                  <a:pt x="230830" y="3810"/>
                </a:lnTo>
                <a:lnTo>
                  <a:pt x="211749" y="1269"/>
                </a:lnTo>
                <a:lnTo>
                  <a:pt x="192150" y="0"/>
                </a:lnTo>
                <a:close/>
              </a:path>
              <a:path w="386714" h="364489">
                <a:moveTo>
                  <a:pt x="263444" y="12700"/>
                </a:moveTo>
                <a:lnTo>
                  <a:pt x="192752" y="12700"/>
                </a:lnTo>
                <a:lnTo>
                  <a:pt x="211147" y="13969"/>
                </a:lnTo>
                <a:lnTo>
                  <a:pt x="229027" y="16510"/>
                </a:lnTo>
                <a:lnTo>
                  <a:pt x="278624" y="33019"/>
                </a:lnTo>
                <a:lnTo>
                  <a:pt x="320234" y="62229"/>
                </a:lnTo>
                <a:lnTo>
                  <a:pt x="351411" y="101600"/>
                </a:lnTo>
                <a:lnTo>
                  <a:pt x="369672" y="148589"/>
                </a:lnTo>
                <a:lnTo>
                  <a:pt x="373355" y="184150"/>
                </a:lnTo>
                <a:lnTo>
                  <a:pt x="372526" y="199389"/>
                </a:lnTo>
                <a:lnTo>
                  <a:pt x="359323" y="248919"/>
                </a:lnTo>
                <a:lnTo>
                  <a:pt x="332312" y="290829"/>
                </a:lnTo>
                <a:lnTo>
                  <a:pt x="294004" y="323850"/>
                </a:lnTo>
                <a:lnTo>
                  <a:pt x="246868" y="344169"/>
                </a:lnTo>
                <a:lnTo>
                  <a:pt x="193353" y="353060"/>
                </a:lnTo>
                <a:lnTo>
                  <a:pt x="261587" y="353060"/>
                </a:lnTo>
                <a:lnTo>
                  <a:pt x="301304" y="334010"/>
                </a:lnTo>
                <a:lnTo>
                  <a:pt x="342247" y="298450"/>
                </a:lnTo>
                <a:lnTo>
                  <a:pt x="371157" y="252729"/>
                </a:lnTo>
                <a:lnTo>
                  <a:pt x="385207" y="200660"/>
                </a:lnTo>
                <a:lnTo>
                  <a:pt x="386106" y="181610"/>
                </a:lnTo>
                <a:lnTo>
                  <a:pt x="384989" y="162560"/>
                </a:lnTo>
                <a:lnTo>
                  <a:pt x="370358" y="110489"/>
                </a:lnTo>
                <a:lnTo>
                  <a:pt x="341034" y="66039"/>
                </a:lnTo>
                <a:lnTo>
                  <a:pt x="299796" y="30479"/>
                </a:lnTo>
                <a:lnTo>
                  <a:pt x="266987" y="13969"/>
                </a:lnTo>
                <a:lnTo>
                  <a:pt x="263444" y="12700"/>
                </a:lnTo>
                <a:close/>
              </a:path>
              <a:path w="386714" h="364489">
                <a:moveTo>
                  <a:pt x="193353" y="25400"/>
                </a:moveTo>
                <a:lnTo>
                  <a:pt x="143366" y="33019"/>
                </a:lnTo>
                <a:lnTo>
                  <a:pt x="99400" y="52069"/>
                </a:lnTo>
                <a:lnTo>
                  <a:pt x="63731" y="82550"/>
                </a:lnTo>
                <a:lnTo>
                  <a:pt x="38615" y="121919"/>
                </a:lnTo>
                <a:lnTo>
                  <a:pt x="26262" y="166369"/>
                </a:lnTo>
                <a:lnTo>
                  <a:pt x="25431" y="184150"/>
                </a:lnTo>
                <a:lnTo>
                  <a:pt x="26188" y="198119"/>
                </a:lnTo>
                <a:lnTo>
                  <a:pt x="38348" y="243839"/>
                </a:lnTo>
                <a:lnTo>
                  <a:pt x="63326" y="281939"/>
                </a:lnTo>
                <a:lnTo>
                  <a:pt x="98898" y="312419"/>
                </a:lnTo>
                <a:lnTo>
                  <a:pt x="142792" y="332739"/>
                </a:lnTo>
                <a:lnTo>
                  <a:pt x="192752" y="340360"/>
                </a:lnTo>
                <a:lnTo>
                  <a:pt x="209946" y="339089"/>
                </a:lnTo>
                <a:lnTo>
                  <a:pt x="226635" y="336550"/>
                </a:lnTo>
                <a:lnTo>
                  <a:pt x="242740" y="332739"/>
                </a:lnTo>
                <a:lnTo>
                  <a:pt x="258175" y="327660"/>
                </a:lnTo>
                <a:lnTo>
                  <a:pt x="192150" y="327660"/>
                </a:lnTo>
                <a:lnTo>
                  <a:pt x="176161" y="326389"/>
                </a:lnTo>
                <a:lnTo>
                  <a:pt x="131505" y="314960"/>
                </a:lnTo>
                <a:lnTo>
                  <a:pt x="93303" y="293369"/>
                </a:lnTo>
                <a:lnTo>
                  <a:pt x="63648" y="261619"/>
                </a:lnTo>
                <a:lnTo>
                  <a:pt x="44597" y="224789"/>
                </a:lnTo>
                <a:lnTo>
                  <a:pt x="38045" y="181610"/>
                </a:lnTo>
                <a:lnTo>
                  <a:pt x="38943" y="166369"/>
                </a:lnTo>
                <a:lnTo>
                  <a:pt x="50449" y="125729"/>
                </a:lnTo>
                <a:lnTo>
                  <a:pt x="73666" y="90169"/>
                </a:lnTo>
                <a:lnTo>
                  <a:pt x="106700" y="62229"/>
                </a:lnTo>
                <a:lnTo>
                  <a:pt x="147495" y="44450"/>
                </a:lnTo>
                <a:lnTo>
                  <a:pt x="193955" y="38100"/>
                </a:lnTo>
                <a:lnTo>
                  <a:pt x="258729" y="38100"/>
                </a:lnTo>
                <a:lnTo>
                  <a:pt x="243314" y="33019"/>
                </a:lnTo>
                <a:lnTo>
                  <a:pt x="227225" y="29210"/>
                </a:lnTo>
                <a:lnTo>
                  <a:pt x="210545" y="26669"/>
                </a:lnTo>
                <a:lnTo>
                  <a:pt x="193353" y="25400"/>
                </a:lnTo>
                <a:close/>
              </a:path>
              <a:path w="386714" h="364489">
                <a:moveTo>
                  <a:pt x="258729" y="38100"/>
                </a:moveTo>
                <a:lnTo>
                  <a:pt x="193955" y="38100"/>
                </a:lnTo>
                <a:lnTo>
                  <a:pt x="209944" y="39369"/>
                </a:lnTo>
                <a:lnTo>
                  <a:pt x="240332" y="44450"/>
                </a:lnTo>
                <a:lnTo>
                  <a:pt x="280913" y="63500"/>
                </a:lnTo>
                <a:lnTo>
                  <a:pt x="313653" y="91439"/>
                </a:lnTo>
                <a:lnTo>
                  <a:pt x="336457" y="128269"/>
                </a:lnTo>
                <a:lnTo>
                  <a:pt x="347381" y="168910"/>
                </a:lnTo>
                <a:lnTo>
                  <a:pt x="348061" y="184150"/>
                </a:lnTo>
                <a:lnTo>
                  <a:pt x="347163" y="198119"/>
                </a:lnTo>
                <a:lnTo>
                  <a:pt x="335657" y="238760"/>
                </a:lnTo>
                <a:lnTo>
                  <a:pt x="312440" y="274319"/>
                </a:lnTo>
                <a:lnTo>
                  <a:pt x="279406" y="302260"/>
                </a:lnTo>
                <a:lnTo>
                  <a:pt x="238611" y="321310"/>
                </a:lnTo>
                <a:lnTo>
                  <a:pt x="192150" y="327660"/>
                </a:lnTo>
                <a:lnTo>
                  <a:pt x="258175" y="327660"/>
                </a:lnTo>
                <a:lnTo>
                  <a:pt x="299629" y="303529"/>
                </a:lnTo>
                <a:lnTo>
                  <a:pt x="332030" y="270510"/>
                </a:lnTo>
                <a:lnTo>
                  <a:pt x="353134" y="229869"/>
                </a:lnTo>
                <a:lnTo>
                  <a:pt x="360674" y="184150"/>
                </a:lnTo>
                <a:lnTo>
                  <a:pt x="360679" y="181610"/>
                </a:lnTo>
                <a:lnTo>
                  <a:pt x="359917" y="166369"/>
                </a:lnTo>
                <a:lnTo>
                  <a:pt x="347757" y="121919"/>
                </a:lnTo>
                <a:lnTo>
                  <a:pt x="322780" y="82550"/>
                </a:lnTo>
                <a:lnTo>
                  <a:pt x="287207" y="52069"/>
                </a:lnTo>
                <a:lnTo>
                  <a:pt x="273389" y="44450"/>
                </a:lnTo>
                <a:lnTo>
                  <a:pt x="2587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79140" y="2501900"/>
            <a:ext cx="1661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2260" algn="l"/>
              </a:tabLst>
            </a:pPr>
            <a:r>
              <a:rPr dirty="0" sz="1800" b="1">
                <a:latin typeface="Times New Roman"/>
                <a:cs typeface="Times New Roman"/>
              </a:rPr>
              <a:t>i	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8461" y="2663723"/>
            <a:ext cx="1227455" cy="50800"/>
          </a:xfrm>
          <a:custGeom>
            <a:avLst/>
            <a:gdLst/>
            <a:ahLst/>
            <a:cxnLst/>
            <a:rect l="l" t="t" r="r" b="b"/>
            <a:pathLst>
              <a:path w="1227454" h="50800">
                <a:moveTo>
                  <a:pt x="1151172" y="0"/>
                </a:moveTo>
                <a:lnTo>
                  <a:pt x="1151172" y="50800"/>
                </a:lnTo>
                <a:lnTo>
                  <a:pt x="1213084" y="30162"/>
                </a:lnTo>
                <a:lnTo>
                  <a:pt x="1163872" y="30162"/>
                </a:lnTo>
                <a:lnTo>
                  <a:pt x="1163872" y="20637"/>
                </a:lnTo>
                <a:lnTo>
                  <a:pt x="1213084" y="20637"/>
                </a:lnTo>
                <a:lnTo>
                  <a:pt x="1151172" y="0"/>
                </a:lnTo>
                <a:close/>
              </a:path>
              <a:path w="1227454" h="50800">
                <a:moveTo>
                  <a:pt x="1151172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151172" y="30162"/>
                </a:lnTo>
                <a:lnTo>
                  <a:pt x="1151172" y="20637"/>
                </a:lnTo>
                <a:close/>
              </a:path>
              <a:path w="1227454" h="50800">
                <a:moveTo>
                  <a:pt x="1213084" y="20637"/>
                </a:moveTo>
                <a:lnTo>
                  <a:pt x="1163872" y="20637"/>
                </a:lnTo>
                <a:lnTo>
                  <a:pt x="1163872" y="30162"/>
                </a:lnTo>
                <a:lnTo>
                  <a:pt x="1213084" y="30162"/>
                </a:lnTo>
                <a:lnTo>
                  <a:pt x="1227372" y="25400"/>
                </a:lnTo>
                <a:lnTo>
                  <a:pt x="1213084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93581" y="2383028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022988"/>
            <a:ext cx="8404225" cy="7493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2900">
              <a:lnSpc>
                <a:spcPct val="101899"/>
              </a:lnSpc>
              <a:spcBef>
                <a:spcPts val="5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179" b="1">
                <a:latin typeface="黑体"/>
                <a:cs typeface="黑体"/>
              </a:rPr>
              <a:t>然后，按照下面的转换规则，对正规表达式</a:t>
            </a:r>
            <a:r>
              <a:rPr dirty="0" baseline="1182" sz="3525" spc="142" b="1">
                <a:latin typeface="宋体"/>
                <a:cs typeface="宋体"/>
              </a:rPr>
              <a:t>r</a:t>
            </a:r>
            <a:r>
              <a:rPr dirty="0" baseline="1182" sz="3525" spc="179" b="1">
                <a:latin typeface="黑体"/>
                <a:cs typeface="黑体"/>
              </a:rPr>
              <a:t>进行分裂、</a:t>
            </a:r>
            <a:r>
              <a:rPr dirty="0" baseline="1182" sz="3525" spc="44" b="1">
                <a:latin typeface="黑体"/>
                <a:cs typeface="黑体"/>
              </a:rPr>
              <a:t>加 </a:t>
            </a:r>
            <a:r>
              <a:rPr dirty="0" sz="2350" spc="50" b="1">
                <a:latin typeface="黑体"/>
                <a:cs typeface="黑体"/>
              </a:rPr>
              <a:t>入新的结点，直到每条边的标记都为基本符号为止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044312"/>
            <a:ext cx="330835" cy="334010"/>
          </a:xfrm>
          <a:custGeom>
            <a:avLst/>
            <a:gdLst/>
            <a:ahLst/>
            <a:cxnLst/>
            <a:rect l="l" t="t" r="r" b="b"/>
            <a:pathLst>
              <a:path w="330835" h="334010">
                <a:moveTo>
                  <a:pt x="0" y="166896"/>
                </a:moveTo>
                <a:lnTo>
                  <a:pt x="5902" y="122528"/>
                </a:lnTo>
                <a:lnTo>
                  <a:pt x="22558" y="82660"/>
                </a:lnTo>
                <a:lnTo>
                  <a:pt x="48394" y="48882"/>
                </a:lnTo>
                <a:lnTo>
                  <a:pt x="81834" y="22786"/>
                </a:lnTo>
                <a:lnTo>
                  <a:pt x="121303" y="5961"/>
                </a:lnTo>
                <a:lnTo>
                  <a:pt x="165228" y="0"/>
                </a:lnTo>
                <a:lnTo>
                  <a:pt x="209152" y="5961"/>
                </a:lnTo>
                <a:lnTo>
                  <a:pt x="248621" y="22786"/>
                </a:lnTo>
                <a:lnTo>
                  <a:pt x="282061" y="48882"/>
                </a:lnTo>
                <a:lnTo>
                  <a:pt x="307897" y="82660"/>
                </a:lnTo>
                <a:lnTo>
                  <a:pt x="324553" y="122528"/>
                </a:lnTo>
                <a:lnTo>
                  <a:pt x="330456" y="166896"/>
                </a:lnTo>
                <a:lnTo>
                  <a:pt x="324553" y="211263"/>
                </a:lnTo>
                <a:lnTo>
                  <a:pt x="307897" y="251131"/>
                </a:lnTo>
                <a:lnTo>
                  <a:pt x="282061" y="284909"/>
                </a:lnTo>
                <a:lnTo>
                  <a:pt x="248621" y="311005"/>
                </a:lnTo>
                <a:lnTo>
                  <a:pt x="209152" y="327830"/>
                </a:lnTo>
                <a:lnTo>
                  <a:pt x="165228" y="333792"/>
                </a:lnTo>
                <a:lnTo>
                  <a:pt x="121303" y="327830"/>
                </a:lnTo>
                <a:lnTo>
                  <a:pt x="81834" y="311005"/>
                </a:lnTo>
                <a:lnTo>
                  <a:pt x="48394" y="284909"/>
                </a:lnTo>
                <a:lnTo>
                  <a:pt x="22558" y="251131"/>
                </a:lnTo>
                <a:lnTo>
                  <a:pt x="5902" y="211263"/>
                </a:lnTo>
                <a:lnTo>
                  <a:pt x="0" y="1668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79173" y="4044312"/>
            <a:ext cx="330835" cy="334010"/>
          </a:xfrm>
          <a:custGeom>
            <a:avLst/>
            <a:gdLst/>
            <a:ahLst/>
            <a:cxnLst/>
            <a:rect l="l" t="t" r="r" b="b"/>
            <a:pathLst>
              <a:path w="330835" h="334010">
                <a:moveTo>
                  <a:pt x="0" y="166896"/>
                </a:moveTo>
                <a:lnTo>
                  <a:pt x="5902" y="122528"/>
                </a:lnTo>
                <a:lnTo>
                  <a:pt x="22558" y="82660"/>
                </a:lnTo>
                <a:lnTo>
                  <a:pt x="48394" y="48882"/>
                </a:lnTo>
                <a:lnTo>
                  <a:pt x="81834" y="22786"/>
                </a:lnTo>
                <a:lnTo>
                  <a:pt x="121303" y="5961"/>
                </a:lnTo>
                <a:lnTo>
                  <a:pt x="165228" y="0"/>
                </a:lnTo>
                <a:lnTo>
                  <a:pt x="209152" y="5961"/>
                </a:lnTo>
                <a:lnTo>
                  <a:pt x="248621" y="22786"/>
                </a:lnTo>
                <a:lnTo>
                  <a:pt x="282061" y="48882"/>
                </a:lnTo>
                <a:lnTo>
                  <a:pt x="307897" y="82660"/>
                </a:lnTo>
                <a:lnTo>
                  <a:pt x="324553" y="122528"/>
                </a:lnTo>
                <a:lnTo>
                  <a:pt x="330456" y="166896"/>
                </a:lnTo>
                <a:lnTo>
                  <a:pt x="324553" y="211263"/>
                </a:lnTo>
                <a:lnTo>
                  <a:pt x="307897" y="251131"/>
                </a:lnTo>
                <a:lnTo>
                  <a:pt x="282061" y="284909"/>
                </a:lnTo>
                <a:lnTo>
                  <a:pt x="248621" y="311005"/>
                </a:lnTo>
                <a:lnTo>
                  <a:pt x="209152" y="327830"/>
                </a:lnTo>
                <a:lnTo>
                  <a:pt x="165228" y="333792"/>
                </a:lnTo>
                <a:lnTo>
                  <a:pt x="121303" y="327830"/>
                </a:lnTo>
                <a:lnTo>
                  <a:pt x="81834" y="311005"/>
                </a:lnTo>
                <a:lnTo>
                  <a:pt x="48394" y="284909"/>
                </a:lnTo>
                <a:lnTo>
                  <a:pt x="22558" y="251131"/>
                </a:lnTo>
                <a:lnTo>
                  <a:pt x="5902" y="211263"/>
                </a:lnTo>
                <a:lnTo>
                  <a:pt x="0" y="16689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74339" y="4028947"/>
            <a:ext cx="1623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6060" algn="l"/>
              </a:tabLst>
            </a:pPr>
            <a:r>
              <a:rPr dirty="0" sz="1800" b="1">
                <a:latin typeface="Times New Roman"/>
                <a:cs typeface="Times New Roman"/>
              </a:rPr>
              <a:t>x	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26056" y="4194592"/>
            <a:ext cx="1165860" cy="50800"/>
          </a:xfrm>
          <a:custGeom>
            <a:avLst/>
            <a:gdLst/>
            <a:ahLst/>
            <a:cxnLst/>
            <a:rect l="l" t="t" r="r" b="b"/>
            <a:pathLst>
              <a:path w="1165860" h="50800">
                <a:moveTo>
                  <a:pt x="1089092" y="30162"/>
                </a:moveTo>
                <a:lnTo>
                  <a:pt x="1089092" y="50799"/>
                </a:lnTo>
                <a:lnTo>
                  <a:pt x="1151004" y="30162"/>
                </a:lnTo>
                <a:lnTo>
                  <a:pt x="1089092" y="30162"/>
                </a:lnTo>
                <a:close/>
              </a:path>
              <a:path w="1165860" h="50800">
                <a:moveTo>
                  <a:pt x="1089092" y="20637"/>
                </a:moveTo>
                <a:lnTo>
                  <a:pt x="1089092" y="30162"/>
                </a:lnTo>
                <a:lnTo>
                  <a:pt x="1101792" y="30162"/>
                </a:lnTo>
                <a:lnTo>
                  <a:pt x="1101792" y="20637"/>
                </a:lnTo>
                <a:lnTo>
                  <a:pt x="1089092" y="20637"/>
                </a:lnTo>
                <a:close/>
              </a:path>
              <a:path w="1165860" h="50800">
                <a:moveTo>
                  <a:pt x="1089092" y="0"/>
                </a:moveTo>
                <a:lnTo>
                  <a:pt x="1089092" y="20637"/>
                </a:lnTo>
                <a:lnTo>
                  <a:pt x="1101792" y="20637"/>
                </a:lnTo>
                <a:lnTo>
                  <a:pt x="1101792" y="30162"/>
                </a:lnTo>
                <a:lnTo>
                  <a:pt x="1151008" y="30161"/>
                </a:lnTo>
                <a:lnTo>
                  <a:pt x="1165292" y="25399"/>
                </a:lnTo>
                <a:lnTo>
                  <a:pt x="1089092" y="0"/>
                </a:lnTo>
                <a:close/>
              </a:path>
              <a:path w="1165860" h="50800">
                <a:moveTo>
                  <a:pt x="0" y="20636"/>
                </a:moveTo>
                <a:lnTo>
                  <a:pt x="0" y="30161"/>
                </a:lnTo>
                <a:lnTo>
                  <a:pt x="1089092" y="30162"/>
                </a:lnTo>
                <a:lnTo>
                  <a:pt x="1089092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88104" y="3907028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2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4489" y="4061880"/>
            <a:ext cx="330835" cy="334010"/>
          </a:xfrm>
          <a:custGeom>
            <a:avLst/>
            <a:gdLst/>
            <a:ahLst/>
            <a:cxnLst/>
            <a:rect l="l" t="t" r="r" b="b"/>
            <a:pathLst>
              <a:path w="330835" h="334010">
                <a:moveTo>
                  <a:pt x="0" y="166896"/>
                </a:moveTo>
                <a:lnTo>
                  <a:pt x="5902" y="122528"/>
                </a:lnTo>
                <a:lnTo>
                  <a:pt x="22558" y="82660"/>
                </a:lnTo>
                <a:lnTo>
                  <a:pt x="48394" y="48882"/>
                </a:lnTo>
                <a:lnTo>
                  <a:pt x="81834" y="22786"/>
                </a:lnTo>
                <a:lnTo>
                  <a:pt x="121303" y="5961"/>
                </a:lnTo>
                <a:lnTo>
                  <a:pt x="165228" y="0"/>
                </a:lnTo>
                <a:lnTo>
                  <a:pt x="209152" y="5961"/>
                </a:lnTo>
                <a:lnTo>
                  <a:pt x="248621" y="22786"/>
                </a:lnTo>
                <a:lnTo>
                  <a:pt x="282061" y="48882"/>
                </a:lnTo>
                <a:lnTo>
                  <a:pt x="307897" y="82660"/>
                </a:lnTo>
                <a:lnTo>
                  <a:pt x="324553" y="122528"/>
                </a:lnTo>
                <a:lnTo>
                  <a:pt x="330456" y="166896"/>
                </a:lnTo>
                <a:lnTo>
                  <a:pt x="324553" y="211263"/>
                </a:lnTo>
                <a:lnTo>
                  <a:pt x="307897" y="251131"/>
                </a:lnTo>
                <a:lnTo>
                  <a:pt x="282061" y="284909"/>
                </a:lnTo>
                <a:lnTo>
                  <a:pt x="248621" y="311005"/>
                </a:lnTo>
                <a:lnTo>
                  <a:pt x="209152" y="327830"/>
                </a:lnTo>
                <a:lnTo>
                  <a:pt x="165228" y="333792"/>
                </a:lnTo>
                <a:lnTo>
                  <a:pt x="121303" y="327830"/>
                </a:lnTo>
                <a:lnTo>
                  <a:pt x="81834" y="311005"/>
                </a:lnTo>
                <a:lnTo>
                  <a:pt x="48394" y="284909"/>
                </a:lnTo>
                <a:lnTo>
                  <a:pt x="22558" y="251131"/>
                </a:lnTo>
                <a:lnTo>
                  <a:pt x="5902" y="211263"/>
                </a:lnTo>
                <a:lnTo>
                  <a:pt x="0" y="1668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83228" y="40472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14113" y="4061880"/>
            <a:ext cx="330835" cy="334010"/>
          </a:xfrm>
          <a:custGeom>
            <a:avLst/>
            <a:gdLst/>
            <a:ahLst/>
            <a:cxnLst/>
            <a:rect l="l" t="t" r="r" b="b"/>
            <a:pathLst>
              <a:path w="330834" h="334010">
                <a:moveTo>
                  <a:pt x="0" y="166896"/>
                </a:moveTo>
                <a:lnTo>
                  <a:pt x="5902" y="122528"/>
                </a:lnTo>
                <a:lnTo>
                  <a:pt x="22558" y="82660"/>
                </a:lnTo>
                <a:lnTo>
                  <a:pt x="48394" y="48882"/>
                </a:lnTo>
                <a:lnTo>
                  <a:pt x="81834" y="22786"/>
                </a:lnTo>
                <a:lnTo>
                  <a:pt x="121303" y="5961"/>
                </a:lnTo>
                <a:lnTo>
                  <a:pt x="165228" y="0"/>
                </a:lnTo>
                <a:lnTo>
                  <a:pt x="209152" y="5961"/>
                </a:lnTo>
                <a:lnTo>
                  <a:pt x="248621" y="22786"/>
                </a:lnTo>
                <a:lnTo>
                  <a:pt x="282061" y="48882"/>
                </a:lnTo>
                <a:lnTo>
                  <a:pt x="307897" y="82660"/>
                </a:lnTo>
                <a:lnTo>
                  <a:pt x="324553" y="122528"/>
                </a:lnTo>
                <a:lnTo>
                  <a:pt x="330456" y="166896"/>
                </a:lnTo>
                <a:lnTo>
                  <a:pt x="324553" y="211263"/>
                </a:lnTo>
                <a:lnTo>
                  <a:pt x="307897" y="251131"/>
                </a:lnTo>
                <a:lnTo>
                  <a:pt x="282061" y="284909"/>
                </a:lnTo>
                <a:lnTo>
                  <a:pt x="248621" y="311005"/>
                </a:lnTo>
                <a:lnTo>
                  <a:pt x="209152" y="327830"/>
                </a:lnTo>
                <a:lnTo>
                  <a:pt x="165228" y="333792"/>
                </a:lnTo>
                <a:lnTo>
                  <a:pt x="121303" y="327830"/>
                </a:lnTo>
                <a:lnTo>
                  <a:pt x="81834" y="311005"/>
                </a:lnTo>
                <a:lnTo>
                  <a:pt x="48394" y="284909"/>
                </a:lnTo>
                <a:lnTo>
                  <a:pt x="22558" y="251131"/>
                </a:lnTo>
                <a:lnTo>
                  <a:pt x="5902" y="211263"/>
                </a:lnTo>
                <a:lnTo>
                  <a:pt x="0" y="16689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34945" y="4212159"/>
            <a:ext cx="556895" cy="50800"/>
          </a:xfrm>
          <a:custGeom>
            <a:avLst/>
            <a:gdLst/>
            <a:ahLst/>
            <a:cxnLst/>
            <a:rect l="l" t="t" r="r" b="b"/>
            <a:pathLst>
              <a:path w="556895" h="50800">
                <a:moveTo>
                  <a:pt x="480358" y="0"/>
                </a:moveTo>
                <a:lnTo>
                  <a:pt x="480358" y="50799"/>
                </a:lnTo>
                <a:lnTo>
                  <a:pt x="542270" y="30162"/>
                </a:lnTo>
                <a:lnTo>
                  <a:pt x="493058" y="30162"/>
                </a:lnTo>
                <a:lnTo>
                  <a:pt x="493058" y="20637"/>
                </a:lnTo>
                <a:lnTo>
                  <a:pt x="542270" y="20637"/>
                </a:lnTo>
                <a:lnTo>
                  <a:pt x="480358" y="0"/>
                </a:lnTo>
                <a:close/>
              </a:path>
              <a:path w="556895" h="50800">
                <a:moveTo>
                  <a:pt x="480358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480358" y="30162"/>
                </a:lnTo>
                <a:lnTo>
                  <a:pt x="480358" y="20637"/>
                </a:lnTo>
                <a:close/>
              </a:path>
              <a:path w="556895" h="50800">
                <a:moveTo>
                  <a:pt x="542270" y="20637"/>
                </a:moveTo>
                <a:lnTo>
                  <a:pt x="493058" y="20637"/>
                </a:lnTo>
                <a:lnTo>
                  <a:pt x="493058" y="30162"/>
                </a:lnTo>
                <a:lnTo>
                  <a:pt x="542270" y="30162"/>
                </a:lnTo>
                <a:lnTo>
                  <a:pt x="556558" y="25399"/>
                </a:lnTo>
                <a:lnTo>
                  <a:pt x="542270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35911" y="4068028"/>
            <a:ext cx="330835" cy="334010"/>
          </a:xfrm>
          <a:custGeom>
            <a:avLst/>
            <a:gdLst/>
            <a:ahLst/>
            <a:cxnLst/>
            <a:rect l="l" t="t" r="r" b="b"/>
            <a:pathLst>
              <a:path w="330834" h="334010">
                <a:moveTo>
                  <a:pt x="0" y="166896"/>
                </a:moveTo>
                <a:lnTo>
                  <a:pt x="5902" y="122528"/>
                </a:lnTo>
                <a:lnTo>
                  <a:pt x="22558" y="82660"/>
                </a:lnTo>
                <a:lnTo>
                  <a:pt x="48394" y="48882"/>
                </a:lnTo>
                <a:lnTo>
                  <a:pt x="81834" y="22786"/>
                </a:lnTo>
                <a:lnTo>
                  <a:pt x="121303" y="5961"/>
                </a:lnTo>
                <a:lnTo>
                  <a:pt x="165228" y="0"/>
                </a:lnTo>
                <a:lnTo>
                  <a:pt x="209152" y="5961"/>
                </a:lnTo>
                <a:lnTo>
                  <a:pt x="248621" y="22786"/>
                </a:lnTo>
                <a:lnTo>
                  <a:pt x="282061" y="48882"/>
                </a:lnTo>
                <a:lnTo>
                  <a:pt x="307897" y="82660"/>
                </a:lnTo>
                <a:lnTo>
                  <a:pt x="324553" y="122528"/>
                </a:lnTo>
                <a:lnTo>
                  <a:pt x="330456" y="166896"/>
                </a:lnTo>
                <a:lnTo>
                  <a:pt x="324553" y="211263"/>
                </a:lnTo>
                <a:lnTo>
                  <a:pt x="307897" y="251131"/>
                </a:lnTo>
                <a:lnTo>
                  <a:pt x="282061" y="284909"/>
                </a:lnTo>
                <a:lnTo>
                  <a:pt x="248621" y="311005"/>
                </a:lnTo>
                <a:lnTo>
                  <a:pt x="209152" y="327830"/>
                </a:lnTo>
                <a:lnTo>
                  <a:pt x="165228" y="333792"/>
                </a:lnTo>
                <a:lnTo>
                  <a:pt x="121303" y="327830"/>
                </a:lnTo>
                <a:lnTo>
                  <a:pt x="81834" y="311005"/>
                </a:lnTo>
                <a:lnTo>
                  <a:pt x="48394" y="284909"/>
                </a:lnTo>
                <a:lnTo>
                  <a:pt x="22558" y="251131"/>
                </a:lnTo>
                <a:lnTo>
                  <a:pt x="5902" y="211263"/>
                </a:lnTo>
                <a:lnTo>
                  <a:pt x="0" y="16689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56744" y="4218307"/>
            <a:ext cx="579755" cy="50800"/>
          </a:xfrm>
          <a:custGeom>
            <a:avLst/>
            <a:gdLst/>
            <a:ahLst/>
            <a:cxnLst/>
            <a:rect l="l" t="t" r="r" b="b"/>
            <a:pathLst>
              <a:path w="579754" h="50800">
                <a:moveTo>
                  <a:pt x="564880" y="20637"/>
                </a:moveTo>
                <a:lnTo>
                  <a:pt x="515668" y="20637"/>
                </a:lnTo>
                <a:lnTo>
                  <a:pt x="515668" y="30162"/>
                </a:lnTo>
                <a:lnTo>
                  <a:pt x="502968" y="30162"/>
                </a:lnTo>
                <a:lnTo>
                  <a:pt x="502968" y="50799"/>
                </a:lnTo>
                <a:lnTo>
                  <a:pt x="579168" y="25399"/>
                </a:lnTo>
                <a:lnTo>
                  <a:pt x="564880" y="20637"/>
                </a:lnTo>
                <a:close/>
              </a:path>
              <a:path w="579754" h="50800">
                <a:moveTo>
                  <a:pt x="50296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502968" y="30162"/>
                </a:lnTo>
                <a:lnTo>
                  <a:pt x="502968" y="20637"/>
                </a:lnTo>
                <a:close/>
              </a:path>
              <a:path w="579754" h="50800">
                <a:moveTo>
                  <a:pt x="515668" y="20637"/>
                </a:moveTo>
                <a:lnTo>
                  <a:pt x="502968" y="20637"/>
                </a:lnTo>
                <a:lnTo>
                  <a:pt x="502968" y="30162"/>
                </a:lnTo>
                <a:lnTo>
                  <a:pt x="515668" y="30162"/>
                </a:lnTo>
                <a:lnTo>
                  <a:pt x="515668" y="20637"/>
                </a:lnTo>
                <a:close/>
              </a:path>
              <a:path w="579754" h="50800">
                <a:moveTo>
                  <a:pt x="502968" y="0"/>
                </a:moveTo>
                <a:lnTo>
                  <a:pt x="502968" y="20637"/>
                </a:lnTo>
                <a:lnTo>
                  <a:pt x="564880" y="20637"/>
                </a:lnTo>
                <a:lnTo>
                  <a:pt x="502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11233" y="3931411"/>
            <a:ext cx="1201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2185" algn="l"/>
              </a:tabLst>
            </a:pPr>
            <a:r>
              <a:rPr dirty="0" baseline="1543" sz="2700" b="1">
                <a:latin typeface="Times New Roman"/>
                <a:cs typeface="Times New Roman"/>
              </a:rPr>
              <a:t>r</a:t>
            </a:r>
            <a:r>
              <a:rPr dirty="0" baseline="-11574" sz="1800" b="1">
                <a:latin typeface="Times New Roman"/>
                <a:cs typeface="Times New Roman"/>
              </a:rPr>
              <a:t>1	</a:t>
            </a: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2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9684" y="4079458"/>
            <a:ext cx="8686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50" b="1">
                <a:latin typeface="黑体"/>
                <a:cs typeface="黑体"/>
              </a:rPr>
              <a:t>代之以</a:t>
            </a:r>
            <a:r>
              <a:rPr dirty="0" sz="1750" spc="40" b="1">
                <a:latin typeface="黑体"/>
                <a:cs typeface="黑体"/>
              </a:rPr>
              <a:t>：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8064" y="4086072"/>
            <a:ext cx="165100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若</a:t>
            </a:r>
            <a:r>
              <a:rPr dirty="0" sz="1550" spc="20" b="1">
                <a:latin typeface="宋体"/>
                <a:cs typeface="宋体"/>
              </a:rPr>
              <a:t>r=r</a:t>
            </a:r>
            <a:r>
              <a:rPr dirty="0" baseline="-15873" sz="1575" spc="30" b="1">
                <a:latin typeface="宋体"/>
                <a:cs typeface="宋体"/>
              </a:rPr>
              <a:t>1</a:t>
            </a:r>
            <a:r>
              <a:rPr dirty="0" sz="1550" spc="20" b="1">
                <a:latin typeface="宋体"/>
                <a:cs typeface="宋体"/>
              </a:rPr>
              <a:t>r</a:t>
            </a:r>
            <a:r>
              <a:rPr dirty="0" baseline="-15873" sz="1575" spc="30" b="1">
                <a:latin typeface="宋体"/>
                <a:cs typeface="宋体"/>
              </a:rPr>
              <a:t>2</a:t>
            </a:r>
            <a:r>
              <a:rPr dirty="0" sz="1550" spc="20" b="1">
                <a:latin typeface="宋体"/>
                <a:cs typeface="宋体"/>
              </a:rPr>
              <a:t>,</a:t>
            </a:r>
            <a:r>
              <a:rPr dirty="0" sz="1550" spc="-20" b="1">
                <a:latin typeface="宋体"/>
                <a:cs typeface="宋体"/>
              </a:rPr>
              <a:t> </a:t>
            </a:r>
            <a:r>
              <a:rPr dirty="0" sz="1550" spc="50" b="1">
                <a:latin typeface="黑体"/>
                <a:cs typeface="黑体"/>
              </a:rPr>
              <a:t>则将：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600" y="4831124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5" h="356870">
                <a:moveTo>
                  <a:pt x="0" y="178207"/>
                </a:moveTo>
                <a:lnTo>
                  <a:pt x="6021" y="130832"/>
                </a:lnTo>
                <a:lnTo>
                  <a:pt x="23014" y="88262"/>
                </a:lnTo>
                <a:lnTo>
                  <a:pt x="49372" y="52195"/>
                </a:lnTo>
                <a:lnTo>
                  <a:pt x="83488" y="24330"/>
                </a:lnTo>
                <a:lnTo>
                  <a:pt x="123755" y="6365"/>
                </a:lnTo>
                <a:lnTo>
                  <a:pt x="168568" y="0"/>
                </a:lnTo>
                <a:lnTo>
                  <a:pt x="213380" y="6365"/>
                </a:lnTo>
                <a:lnTo>
                  <a:pt x="253647" y="24330"/>
                </a:lnTo>
                <a:lnTo>
                  <a:pt x="287763" y="52195"/>
                </a:lnTo>
                <a:lnTo>
                  <a:pt x="314121" y="88262"/>
                </a:lnTo>
                <a:lnTo>
                  <a:pt x="331114" y="130832"/>
                </a:lnTo>
                <a:lnTo>
                  <a:pt x="337136" y="178207"/>
                </a:lnTo>
                <a:lnTo>
                  <a:pt x="331114" y="225582"/>
                </a:lnTo>
                <a:lnTo>
                  <a:pt x="314121" y="268152"/>
                </a:lnTo>
                <a:lnTo>
                  <a:pt x="287763" y="304219"/>
                </a:lnTo>
                <a:lnTo>
                  <a:pt x="253647" y="332084"/>
                </a:lnTo>
                <a:lnTo>
                  <a:pt x="213380" y="350049"/>
                </a:lnTo>
                <a:lnTo>
                  <a:pt x="168568" y="356415"/>
                </a:lnTo>
                <a:lnTo>
                  <a:pt x="123755" y="350049"/>
                </a:lnTo>
                <a:lnTo>
                  <a:pt x="83488" y="332084"/>
                </a:lnTo>
                <a:lnTo>
                  <a:pt x="49372" y="304219"/>
                </a:lnTo>
                <a:lnTo>
                  <a:pt x="23014" y="268152"/>
                </a:lnTo>
                <a:lnTo>
                  <a:pt x="6021" y="225582"/>
                </a:lnTo>
                <a:lnTo>
                  <a:pt x="0" y="1782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09161" y="4831124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5" h="356870">
                <a:moveTo>
                  <a:pt x="0" y="178207"/>
                </a:moveTo>
                <a:lnTo>
                  <a:pt x="6021" y="130832"/>
                </a:lnTo>
                <a:lnTo>
                  <a:pt x="23014" y="88262"/>
                </a:lnTo>
                <a:lnTo>
                  <a:pt x="49372" y="52195"/>
                </a:lnTo>
                <a:lnTo>
                  <a:pt x="83488" y="24330"/>
                </a:lnTo>
                <a:lnTo>
                  <a:pt x="123755" y="6365"/>
                </a:lnTo>
                <a:lnTo>
                  <a:pt x="168568" y="0"/>
                </a:lnTo>
                <a:lnTo>
                  <a:pt x="213380" y="6365"/>
                </a:lnTo>
                <a:lnTo>
                  <a:pt x="253647" y="24330"/>
                </a:lnTo>
                <a:lnTo>
                  <a:pt x="287763" y="52195"/>
                </a:lnTo>
                <a:lnTo>
                  <a:pt x="314121" y="88262"/>
                </a:lnTo>
                <a:lnTo>
                  <a:pt x="331114" y="130832"/>
                </a:lnTo>
                <a:lnTo>
                  <a:pt x="337136" y="178207"/>
                </a:lnTo>
                <a:lnTo>
                  <a:pt x="331114" y="225582"/>
                </a:lnTo>
                <a:lnTo>
                  <a:pt x="314121" y="268152"/>
                </a:lnTo>
                <a:lnTo>
                  <a:pt x="287763" y="304219"/>
                </a:lnTo>
                <a:lnTo>
                  <a:pt x="253647" y="332084"/>
                </a:lnTo>
                <a:lnTo>
                  <a:pt x="213380" y="350049"/>
                </a:lnTo>
                <a:lnTo>
                  <a:pt x="168568" y="356415"/>
                </a:lnTo>
                <a:lnTo>
                  <a:pt x="123755" y="350049"/>
                </a:lnTo>
                <a:lnTo>
                  <a:pt x="83488" y="332084"/>
                </a:lnTo>
                <a:lnTo>
                  <a:pt x="49372" y="304219"/>
                </a:lnTo>
                <a:lnTo>
                  <a:pt x="23014" y="268152"/>
                </a:lnTo>
                <a:lnTo>
                  <a:pt x="6021" y="225582"/>
                </a:lnTo>
                <a:lnTo>
                  <a:pt x="0" y="17820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87902" y="48153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32735" y="4993312"/>
            <a:ext cx="1189355" cy="50800"/>
          </a:xfrm>
          <a:custGeom>
            <a:avLst/>
            <a:gdLst/>
            <a:ahLst/>
            <a:cxnLst/>
            <a:rect l="l" t="t" r="r" b="b"/>
            <a:pathLst>
              <a:path w="1189354" h="50800">
                <a:moveTo>
                  <a:pt x="1112646" y="0"/>
                </a:moveTo>
                <a:lnTo>
                  <a:pt x="1112646" y="50799"/>
                </a:lnTo>
                <a:lnTo>
                  <a:pt x="1174559" y="30162"/>
                </a:lnTo>
                <a:lnTo>
                  <a:pt x="1125346" y="30162"/>
                </a:lnTo>
                <a:lnTo>
                  <a:pt x="1125346" y="20637"/>
                </a:lnTo>
                <a:lnTo>
                  <a:pt x="1174559" y="20637"/>
                </a:lnTo>
                <a:lnTo>
                  <a:pt x="1112646" y="0"/>
                </a:lnTo>
                <a:close/>
              </a:path>
              <a:path w="1189354" h="50800">
                <a:moveTo>
                  <a:pt x="1112646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112646" y="30162"/>
                </a:lnTo>
                <a:lnTo>
                  <a:pt x="1112646" y="20637"/>
                </a:lnTo>
                <a:close/>
              </a:path>
              <a:path w="1189354" h="50800">
                <a:moveTo>
                  <a:pt x="1174559" y="20637"/>
                </a:moveTo>
                <a:lnTo>
                  <a:pt x="1125346" y="20637"/>
                </a:lnTo>
                <a:lnTo>
                  <a:pt x="1125346" y="30162"/>
                </a:lnTo>
                <a:lnTo>
                  <a:pt x="1174559" y="30162"/>
                </a:lnTo>
                <a:lnTo>
                  <a:pt x="1188846" y="25399"/>
                </a:lnTo>
                <a:lnTo>
                  <a:pt x="117455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99003" y="468122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Times New Roman"/>
                <a:cs typeface="Times New Roman"/>
              </a:rPr>
              <a:t>|r</a:t>
            </a:r>
            <a:r>
              <a:rPr dirty="0" baseline="-13888" sz="1800" b="1">
                <a:latin typeface="Times New Roman"/>
                <a:cs typeface="Times New Roman"/>
              </a:rPr>
              <a:t>2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17401" y="4831124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5" h="356870">
                <a:moveTo>
                  <a:pt x="0" y="178207"/>
                </a:moveTo>
                <a:lnTo>
                  <a:pt x="6021" y="130832"/>
                </a:lnTo>
                <a:lnTo>
                  <a:pt x="23014" y="88262"/>
                </a:lnTo>
                <a:lnTo>
                  <a:pt x="49372" y="52195"/>
                </a:lnTo>
                <a:lnTo>
                  <a:pt x="83488" y="24330"/>
                </a:lnTo>
                <a:lnTo>
                  <a:pt x="123755" y="6365"/>
                </a:lnTo>
                <a:lnTo>
                  <a:pt x="168568" y="0"/>
                </a:lnTo>
                <a:lnTo>
                  <a:pt x="213380" y="6365"/>
                </a:lnTo>
                <a:lnTo>
                  <a:pt x="253647" y="24330"/>
                </a:lnTo>
                <a:lnTo>
                  <a:pt x="287763" y="52195"/>
                </a:lnTo>
                <a:lnTo>
                  <a:pt x="314121" y="88262"/>
                </a:lnTo>
                <a:lnTo>
                  <a:pt x="331114" y="130832"/>
                </a:lnTo>
                <a:lnTo>
                  <a:pt x="337136" y="178207"/>
                </a:lnTo>
                <a:lnTo>
                  <a:pt x="331114" y="225582"/>
                </a:lnTo>
                <a:lnTo>
                  <a:pt x="314121" y="268152"/>
                </a:lnTo>
                <a:lnTo>
                  <a:pt x="287763" y="304219"/>
                </a:lnTo>
                <a:lnTo>
                  <a:pt x="253647" y="332084"/>
                </a:lnTo>
                <a:lnTo>
                  <a:pt x="213380" y="350049"/>
                </a:lnTo>
                <a:lnTo>
                  <a:pt x="168568" y="356415"/>
                </a:lnTo>
                <a:lnTo>
                  <a:pt x="123755" y="350049"/>
                </a:lnTo>
                <a:lnTo>
                  <a:pt x="83488" y="332084"/>
                </a:lnTo>
                <a:lnTo>
                  <a:pt x="49372" y="304219"/>
                </a:lnTo>
                <a:lnTo>
                  <a:pt x="23014" y="268152"/>
                </a:lnTo>
                <a:lnTo>
                  <a:pt x="6021" y="225582"/>
                </a:lnTo>
                <a:lnTo>
                  <a:pt x="0" y="1782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996140" y="48153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30962" y="4831124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4" h="356870">
                <a:moveTo>
                  <a:pt x="0" y="178207"/>
                </a:moveTo>
                <a:lnTo>
                  <a:pt x="6021" y="130832"/>
                </a:lnTo>
                <a:lnTo>
                  <a:pt x="23014" y="88262"/>
                </a:lnTo>
                <a:lnTo>
                  <a:pt x="49372" y="52195"/>
                </a:lnTo>
                <a:lnTo>
                  <a:pt x="83488" y="24330"/>
                </a:lnTo>
                <a:lnTo>
                  <a:pt x="123755" y="6365"/>
                </a:lnTo>
                <a:lnTo>
                  <a:pt x="168568" y="0"/>
                </a:lnTo>
                <a:lnTo>
                  <a:pt x="213380" y="6365"/>
                </a:lnTo>
                <a:lnTo>
                  <a:pt x="253647" y="24330"/>
                </a:lnTo>
                <a:lnTo>
                  <a:pt x="287763" y="52195"/>
                </a:lnTo>
                <a:lnTo>
                  <a:pt x="314121" y="88262"/>
                </a:lnTo>
                <a:lnTo>
                  <a:pt x="331114" y="130832"/>
                </a:lnTo>
                <a:lnTo>
                  <a:pt x="337136" y="178207"/>
                </a:lnTo>
                <a:lnTo>
                  <a:pt x="331114" y="225582"/>
                </a:lnTo>
                <a:lnTo>
                  <a:pt x="314121" y="268152"/>
                </a:lnTo>
                <a:lnTo>
                  <a:pt x="287763" y="304219"/>
                </a:lnTo>
                <a:lnTo>
                  <a:pt x="253647" y="332084"/>
                </a:lnTo>
                <a:lnTo>
                  <a:pt x="213380" y="350049"/>
                </a:lnTo>
                <a:lnTo>
                  <a:pt x="168568" y="356415"/>
                </a:lnTo>
                <a:lnTo>
                  <a:pt x="123755" y="350049"/>
                </a:lnTo>
                <a:lnTo>
                  <a:pt x="83488" y="332084"/>
                </a:lnTo>
                <a:lnTo>
                  <a:pt x="49372" y="304219"/>
                </a:lnTo>
                <a:lnTo>
                  <a:pt x="23014" y="268152"/>
                </a:lnTo>
                <a:lnTo>
                  <a:pt x="6021" y="225582"/>
                </a:lnTo>
                <a:lnTo>
                  <a:pt x="0" y="17820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509702" y="48153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69220" y="495249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2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14316" y="5137219"/>
            <a:ext cx="1300480" cy="156845"/>
          </a:xfrm>
          <a:custGeom>
            <a:avLst/>
            <a:gdLst/>
            <a:ahLst/>
            <a:cxnLst/>
            <a:rect l="l" t="t" r="r" b="b"/>
            <a:pathLst>
              <a:path w="1300479" h="156845">
                <a:moveTo>
                  <a:pt x="3256" y="0"/>
                </a:moveTo>
                <a:lnTo>
                  <a:pt x="865" y="6958"/>
                </a:lnTo>
                <a:lnTo>
                  <a:pt x="788" y="7297"/>
                </a:lnTo>
                <a:lnTo>
                  <a:pt x="3" y="14250"/>
                </a:lnTo>
                <a:lnTo>
                  <a:pt x="0" y="15350"/>
                </a:lnTo>
                <a:lnTo>
                  <a:pt x="889" y="22779"/>
                </a:lnTo>
                <a:lnTo>
                  <a:pt x="31005" y="59319"/>
                </a:lnTo>
                <a:lnTo>
                  <a:pt x="66579" y="78441"/>
                </a:lnTo>
                <a:lnTo>
                  <a:pt x="113845" y="95827"/>
                </a:lnTo>
                <a:lnTo>
                  <a:pt x="151383" y="106434"/>
                </a:lnTo>
                <a:lnTo>
                  <a:pt x="193340" y="116189"/>
                </a:lnTo>
                <a:lnTo>
                  <a:pt x="239512" y="125056"/>
                </a:lnTo>
                <a:lnTo>
                  <a:pt x="289526" y="132958"/>
                </a:lnTo>
                <a:lnTo>
                  <a:pt x="343061" y="139830"/>
                </a:lnTo>
                <a:lnTo>
                  <a:pt x="399800" y="145605"/>
                </a:lnTo>
                <a:lnTo>
                  <a:pt x="459420" y="150215"/>
                </a:lnTo>
                <a:lnTo>
                  <a:pt x="521598" y="153593"/>
                </a:lnTo>
                <a:lnTo>
                  <a:pt x="586011" y="155670"/>
                </a:lnTo>
                <a:lnTo>
                  <a:pt x="652337" y="156378"/>
                </a:lnTo>
                <a:lnTo>
                  <a:pt x="718773" y="155670"/>
                </a:lnTo>
                <a:lnTo>
                  <a:pt x="783179" y="153593"/>
                </a:lnTo>
                <a:lnTo>
                  <a:pt x="845347" y="150215"/>
                </a:lnTo>
                <a:lnTo>
                  <a:pt x="888834" y="146855"/>
                </a:lnTo>
                <a:lnTo>
                  <a:pt x="652439" y="146855"/>
                </a:lnTo>
                <a:lnTo>
                  <a:pt x="586279" y="146149"/>
                </a:lnTo>
                <a:lnTo>
                  <a:pt x="522068" y="144080"/>
                </a:lnTo>
                <a:lnTo>
                  <a:pt x="460088" y="140713"/>
                </a:lnTo>
                <a:lnTo>
                  <a:pt x="400689" y="136121"/>
                </a:lnTo>
                <a:lnTo>
                  <a:pt x="344185" y="130371"/>
                </a:lnTo>
                <a:lnTo>
                  <a:pt x="290907" y="123534"/>
                </a:lnTo>
                <a:lnTo>
                  <a:pt x="241189" y="115679"/>
                </a:lnTo>
                <a:lnTo>
                  <a:pt x="195496" y="106911"/>
                </a:lnTo>
                <a:lnTo>
                  <a:pt x="153854" y="97236"/>
                </a:lnTo>
                <a:lnTo>
                  <a:pt x="116707" y="86742"/>
                </a:lnTo>
                <a:lnTo>
                  <a:pt x="70611" y="69811"/>
                </a:lnTo>
                <a:lnTo>
                  <a:pt x="36690" y="51677"/>
                </a:lnTo>
                <a:lnTo>
                  <a:pt x="16355" y="33195"/>
                </a:lnTo>
                <a:lnTo>
                  <a:pt x="15831" y="32575"/>
                </a:lnTo>
                <a:lnTo>
                  <a:pt x="12663" y="27190"/>
                </a:lnTo>
                <a:lnTo>
                  <a:pt x="12157" y="26348"/>
                </a:lnTo>
                <a:lnTo>
                  <a:pt x="10433" y="21290"/>
                </a:lnTo>
                <a:lnTo>
                  <a:pt x="10304" y="21290"/>
                </a:lnTo>
                <a:lnTo>
                  <a:pt x="10177" y="20752"/>
                </a:lnTo>
                <a:lnTo>
                  <a:pt x="10178" y="20243"/>
                </a:lnTo>
                <a:lnTo>
                  <a:pt x="9592" y="15350"/>
                </a:lnTo>
                <a:lnTo>
                  <a:pt x="9464" y="15350"/>
                </a:lnTo>
                <a:lnTo>
                  <a:pt x="9460" y="14250"/>
                </a:lnTo>
                <a:lnTo>
                  <a:pt x="9588" y="14250"/>
                </a:lnTo>
                <a:lnTo>
                  <a:pt x="10099" y="9725"/>
                </a:lnTo>
                <a:lnTo>
                  <a:pt x="10213" y="8712"/>
                </a:lnTo>
                <a:lnTo>
                  <a:pt x="12265" y="3096"/>
                </a:lnTo>
                <a:lnTo>
                  <a:pt x="3256" y="0"/>
                </a:lnTo>
                <a:close/>
              </a:path>
              <a:path w="1300479" h="156845">
                <a:moveTo>
                  <a:pt x="1233827" y="69942"/>
                </a:moveTo>
                <a:lnTo>
                  <a:pt x="1188061" y="86742"/>
                </a:lnTo>
                <a:lnTo>
                  <a:pt x="1151056" y="97200"/>
                </a:lnTo>
                <a:lnTo>
                  <a:pt x="1109435" y="106876"/>
                </a:lnTo>
                <a:lnTo>
                  <a:pt x="1063600" y="115679"/>
                </a:lnTo>
                <a:lnTo>
                  <a:pt x="1013879" y="123534"/>
                </a:lnTo>
                <a:lnTo>
                  <a:pt x="960493" y="130383"/>
                </a:lnTo>
                <a:lnTo>
                  <a:pt x="904010" y="136128"/>
                </a:lnTo>
                <a:lnTo>
                  <a:pt x="844622" y="140718"/>
                </a:lnTo>
                <a:lnTo>
                  <a:pt x="782676" y="144082"/>
                </a:lnTo>
                <a:lnTo>
                  <a:pt x="718435" y="146150"/>
                </a:lnTo>
                <a:lnTo>
                  <a:pt x="652439" y="146855"/>
                </a:lnTo>
                <a:lnTo>
                  <a:pt x="888834" y="146855"/>
                </a:lnTo>
                <a:lnTo>
                  <a:pt x="961569" y="139847"/>
                </a:lnTo>
                <a:lnTo>
                  <a:pt x="1015091" y="132981"/>
                </a:lnTo>
                <a:lnTo>
                  <a:pt x="1065086" y="125087"/>
                </a:lnTo>
                <a:lnTo>
                  <a:pt x="1111231" y="116230"/>
                </a:lnTo>
                <a:lnTo>
                  <a:pt x="1153212" y="106478"/>
                </a:lnTo>
                <a:lnTo>
                  <a:pt x="1190774" y="95873"/>
                </a:lnTo>
                <a:lnTo>
                  <a:pt x="1238320" y="78392"/>
                </a:lnTo>
                <a:lnTo>
                  <a:pt x="1248565" y="71067"/>
                </a:lnTo>
                <a:lnTo>
                  <a:pt x="1247748" y="70265"/>
                </a:lnTo>
                <a:lnTo>
                  <a:pt x="1233378" y="70265"/>
                </a:lnTo>
                <a:lnTo>
                  <a:pt x="1233827" y="69942"/>
                </a:lnTo>
                <a:close/>
              </a:path>
              <a:path w="1300479" h="156845">
                <a:moveTo>
                  <a:pt x="1279805" y="56286"/>
                </a:moveTo>
                <a:lnTo>
                  <a:pt x="1252790" y="56286"/>
                </a:lnTo>
                <a:lnTo>
                  <a:pt x="1258356" y="64015"/>
                </a:lnTo>
                <a:lnTo>
                  <a:pt x="1248565" y="71067"/>
                </a:lnTo>
                <a:lnTo>
                  <a:pt x="1264811" y="87005"/>
                </a:lnTo>
                <a:lnTo>
                  <a:pt x="1279805" y="56286"/>
                </a:lnTo>
                <a:close/>
              </a:path>
              <a:path w="1300479" h="156845">
                <a:moveTo>
                  <a:pt x="1252790" y="56286"/>
                </a:moveTo>
                <a:lnTo>
                  <a:pt x="1241665" y="64297"/>
                </a:lnTo>
                <a:lnTo>
                  <a:pt x="1248565" y="71067"/>
                </a:lnTo>
                <a:lnTo>
                  <a:pt x="1258356" y="64015"/>
                </a:lnTo>
                <a:lnTo>
                  <a:pt x="1252790" y="56286"/>
                </a:lnTo>
                <a:close/>
              </a:path>
              <a:path w="1300479" h="156845">
                <a:moveTo>
                  <a:pt x="1234346" y="69728"/>
                </a:moveTo>
                <a:lnTo>
                  <a:pt x="1233827" y="69942"/>
                </a:lnTo>
                <a:lnTo>
                  <a:pt x="1233378" y="70265"/>
                </a:lnTo>
                <a:lnTo>
                  <a:pt x="1234346" y="69728"/>
                </a:lnTo>
                <a:close/>
              </a:path>
              <a:path w="1300479" h="156845">
                <a:moveTo>
                  <a:pt x="1247200" y="69728"/>
                </a:moveTo>
                <a:lnTo>
                  <a:pt x="1234346" y="69728"/>
                </a:lnTo>
                <a:lnTo>
                  <a:pt x="1233378" y="70265"/>
                </a:lnTo>
                <a:lnTo>
                  <a:pt x="1247748" y="70265"/>
                </a:lnTo>
                <a:lnTo>
                  <a:pt x="1247200" y="69728"/>
                </a:lnTo>
                <a:close/>
              </a:path>
              <a:path w="1300479" h="156845">
                <a:moveTo>
                  <a:pt x="1241665" y="64297"/>
                </a:moveTo>
                <a:lnTo>
                  <a:pt x="1233827" y="69942"/>
                </a:lnTo>
                <a:lnTo>
                  <a:pt x="1234346" y="69728"/>
                </a:lnTo>
                <a:lnTo>
                  <a:pt x="1247200" y="69728"/>
                </a:lnTo>
                <a:lnTo>
                  <a:pt x="1241665" y="64297"/>
                </a:lnTo>
                <a:close/>
              </a:path>
              <a:path w="1300479" h="156845">
                <a:moveTo>
                  <a:pt x="1300043" y="14822"/>
                </a:moveTo>
                <a:lnTo>
                  <a:pt x="1228547" y="51428"/>
                </a:lnTo>
                <a:lnTo>
                  <a:pt x="1241665" y="64297"/>
                </a:lnTo>
                <a:lnTo>
                  <a:pt x="1252790" y="56286"/>
                </a:lnTo>
                <a:lnTo>
                  <a:pt x="1279805" y="56286"/>
                </a:lnTo>
                <a:lnTo>
                  <a:pt x="1300043" y="14822"/>
                </a:lnTo>
                <a:close/>
              </a:path>
              <a:path w="1300479" h="156845">
                <a:moveTo>
                  <a:pt x="15831" y="32575"/>
                </a:moveTo>
                <a:lnTo>
                  <a:pt x="16275" y="33195"/>
                </a:lnTo>
                <a:lnTo>
                  <a:pt x="16079" y="32869"/>
                </a:lnTo>
                <a:lnTo>
                  <a:pt x="15831" y="32575"/>
                </a:lnTo>
                <a:close/>
              </a:path>
              <a:path w="1300479" h="156845">
                <a:moveTo>
                  <a:pt x="16079" y="32869"/>
                </a:moveTo>
                <a:lnTo>
                  <a:pt x="16275" y="33195"/>
                </a:lnTo>
                <a:lnTo>
                  <a:pt x="16079" y="32869"/>
                </a:lnTo>
                <a:close/>
              </a:path>
              <a:path w="1300479" h="156845">
                <a:moveTo>
                  <a:pt x="15902" y="32575"/>
                </a:moveTo>
                <a:lnTo>
                  <a:pt x="16079" y="32869"/>
                </a:lnTo>
                <a:lnTo>
                  <a:pt x="15902" y="32575"/>
                </a:lnTo>
                <a:close/>
              </a:path>
              <a:path w="1300479" h="156845">
                <a:moveTo>
                  <a:pt x="12157" y="26348"/>
                </a:moveTo>
                <a:lnTo>
                  <a:pt x="12557" y="27190"/>
                </a:lnTo>
                <a:lnTo>
                  <a:pt x="12398" y="26750"/>
                </a:lnTo>
                <a:lnTo>
                  <a:pt x="12157" y="26348"/>
                </a:lnTo>
                <a:close/>
              </a:path>
              <a:path w="1300479" h="156845">
                <a:moveTo>
                  <a:pt x="12398" y="26750"/>
                </a:moveTo>
                <a:lnTo>
                  <a:pt x="12557" y="27190"/>
                </a:lnTo>
                <a:lnTo>
                  <a:pt x="12398" y="26750"/>
                </a:lnTo>
                <a:close/>
              </a:path>
              <a:path w="1300479" h="156845">
                <a:moveTo>
                  <a:pt x="12254" y="26348"/>
                </a:moveTo>
                <a:lnTo>
                  <a:pt x="12398" y="26750"/>
                </a:lnTo>
                <a:lnTo>
                  <a:pt x="12254" y="26348"/>
                </a:lnTo>
                <a:close/>
              </a:path>
              <a:path w="1300479" h="156845">
                <a:moveTo>
                  <a:pt x="10056" y="20243"/>
                </a:moveTo>
                <a:lnTo>
                  <a:pt x="10304" y="21290"/>
                </a:lnTo>
                <a:lnTo>
                  <a:pt x="10239" y="20752"/>
                </a:lnTo>
                <a:lnTo>
                  <a:pt x="10056" y="20243"/>
                </a:lnTo>
                <a:close/>
              </a:path>
              <a:path w="1300479" h="156845">
                <a:moveTo>
                  <a:pt x="10239" y="20752"/>
                </a:moveTo>
                <a:lnTo>
                  <a:pt x="10304" y="21290"/>
                </a:lnTo>
                <a:lnTo>
                  <a:pt x="10433" y="21290"/>
                </a:lnTo>
                <a:lnTo>
                  <a:pt x="10239" y="20752"/>
                </a:lnTo>
                <a:close/>
              </a:path>
              <a:path w="1300479" h="156845">
                <a:moveTo>
                  <a:pt x="10178" y="20243"/>
                </a:moveTo>
                <a:lnTo>
                  <a:pt x="10239" y="20752"/>
                </a:lnTo>
                <a:lnTo>
                  <a:pt x="10178" y="20243"/>
                </a:lnTo>
                <a:close/>
              </a:path>
              <a:path w="1300479" h="156845">
                <a:moveTo>
                  <a:pt x="9526" y="14800"/>
                </a:moveTo>
                <a:lnTo>
                  <a:pt x="9464" y="15350"/>
                </a:lnTo>
                <a:lnTo>
                  <a:pt x="9592" y="15350"/>
                </a:lnTo>
                <a:lnTo>
                  <a:pt x="9526" y="14800"/>
                </a:lnTo>
                <a:close/>
              </a:path>
              <a:path w="1300479" h="156845">
                <a:moveTo>
                  <a:pt x="9588" y="14250"/>
                </a:moveTo>
                <a:lnTo>
                  <a:pt x="9460" y="14250"/>
                </a:lnTo>
                <a:lnTo>
                  <a:pt x="9526" y="14800"/>
                </a:lnTo>
                <a:lnTo>
                  <a:pt x="9588" y="14250"/>
                </a:lnTo>
                <a:close/>
              </a:path>
              <a:path w="1300479" h="156845">
                <a:moveTo>
                  <a:pt x="10213" y="8712"/>
                </a:moveTo>
                <a:lnTo>
                  <a:pt x="9985" y="9725"/>
                </a:lnTo>
                <a:lnTo>
                  <a:pt x="10155" y="9231"/>
                </a:lnTo>
                <a:lnTo>
                  <a:pt x="10213" y="8712"/>
                </a:lnTo>
                <a:close/>
              </a:path>
              <a:path w="1300479" h="156845">
                <a:moveTo>
                  <a:pt x="10155" y="9231"/>
                </a:moveTo>
                <a:lnTo>
                  <a:pt x="9985" y="9725"/>
                </a:lnTo>
                <a:lnTo>
                  <a:pt x="10155" y="9231"/>
                </a:lnTo>
                <a:close/>
              </a:path>
              <a:path w="1300479" h="156845">
                <a:moveTo>
                  <a:pt x="10333" y="8712"/>
                </a:moveTo>
                <a:lnTo>
                  <a:pt x="10155" y="9231"/>
                </a:lnTo>
                <a:lnTo>
                  <a:pt x="10333" y="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14687" y="4713810"/>
            <a:ext cx="1299845" cy="163195"/>
          </a:xfrm>
          <a:custGeom>
            <a:avLst/>
            <a:gdLst/>
            <a:ahLst/>
            <a:cxnLst/>
            <a:rect l="l" t="t" r="r" b="b"/>
            <a:pathLst>
              <a:path w="1299845" h="163195">
                <a:moveTo>
                  <a:pt x="658511" y="0"/>
                </a:moveTo>
                <a:lnTo>
                  <a:pt x="595387" y="783"/>
                </a:lnTo>
                <a:lnTo>
                  <a:pt x="533863" y="3088"/>
                </a:lnTo>
                <a:lnTo>
                  <a:pt x="474228" y="6846"/>
                </a:lnTo>
                <a:lnTo>
                  <a:pt x="416767" y="11988"/>
                </a:lnTo>
                <a:lnTo>
                  <a:pt x="361764" y="18448"/>
                </a:lnTo>
                <a:lnTo>
                  <a:pt x="309506" y="26156"/>
                </a:lnTo>
                <a:lnTo>
                  <a:pt x="260277" y="35048"/>
                </a:lnTo>
                <a:lnTo>
                  <a:pt x="214360" y="45055"/>
                </a:lnTo>
                <a:lnTo>
                  <a:pt x="172034" y="56118"/>
                </a:lnTo>
                <a:lnTo>
                  <a:pt x="133577" y="68176"/>
                </a:lnTo>
                <a:lnTo>
                  <a:pt x="83836" y="87967"/>
                </a:lnTo>
                <a:lnTo>
                  <a:pt x="44254" y="109772"/>
                </a:lnTo>
                <a:lnTo>
                  <a:pt x="8997" y="142043"/>
                </a:lnTo>
                <a:lnTo>
                  <a:pt x="0" y="158977"/>
                </a:lnTo>
                <a:lnTo>
                  <a:pt x="8721" y="162808"/>
                </a:lnTo>
                <a:lnTo>
                  <a:pt x="12068" y="155188"/>
                </a:lnTo>
                <a:lnTo>
                  <a:pt x="12335" y="154580"/>
                </a:lnTo>
                <a:lnTo>
                  <a:pt x="17075" y="147091"/>
                </a:lnTo>
                <a:lnTo>
                  <a:pt x="23202" y="139612"/>
                </a:lnTo>
                <a:lnTo>
                  <a:pt x="61292" y="110370"/>
                </a:lnTo>
                <a:lnTo>
                  <a:pt x="103184" y="89855"/>
                </a:lnTo>
                <a:lnTo>
                  <a:pt x="174881" y="65208"/>
                </a:lnTo>
                <a:lnTo>
                  <a:pt x="216767" y="54272"/>
                </a:lnTo>
                <a:lnTo>
                  <a:pt x="262305" y="44354"/>
                </a:lnTo>
                <a:lnTo>
                  <a:pt x="311199" y="35530"/>
                </a:lnTo>
                <a:lnTo>
                  <a:pt x="363153" y="27871"/>
                </a:lnTo>
                <a:lnTo>
                  <a:pt x="417876" y="21449"/>
                </a:lnTo>
                <a:lnTo>
                  <a:pt x="475077" y="16333"/>
                </a:lnTo>
                <a:lnTo>
                  <a:pt x="534462" y="12594"/>
                </a:lnTo>
                <a:lnTo>
                  <a:pt x="595743" y="10302"/>
                </a:lnTo>
                <a:lnTo>
                  <a:pt x="658628" y="9523"/>
                </a:lnTo>
                <a:lnTo>
                  <a:pt x="874115" y="9523"/>
                </a:lnTo>
                <a:lnTo>
                  <a:pt x="826500" y="5673"/>
                </a:lnTo>
                <a:lnTo>
                  <a:pt x="771856" y="2552"/>
                </a:lnTo>
                <a:lnTo>
                  <a:pt x="715784" y="645"/>
                </a:lnTo>
                <a:lnTo>
                  <a:pt x="658511" y="0"/>
                </a:lnTo>
                <a:close/>
              </a:path>
              <a:path w="1299845" h="163195">
                <a:moveTo>
                  <a:pt x="12335" y="154580"/>
                </a:moveTo>
                <a:lnTo>
                  <a:pt x="12014" y="155188"/>
                </a:lnTo>
                <a:lnTo>
                  <a:pt x="12196" y="154897"/>
                </a:lnTo>
                <a:lnTo>
                  <a:pt x="12335" y="154580"/>
                </a:lnTo>
                <a:close/>
              </a:path>
              <a:path w="1299845" h="163195">
                <a:moveTo>
                  <a:pt x="12196" y="154897"/>
                </a:moveTo>
                <a:lnTo>
                  <a:pt x="12014" y="155188"/>
                </a:lnTo>
                <a:lnTo>
                  <a:pt x="12196" y="154897"/>
                </a:lnTo>
                <a:close/>
              </a:path>
              <a:path w="1299845" h="163195">
                <a:moveTo>
                  <a:pt x="12394" y="154580"/>
                </a:moveTo>
                <a:lnTo>
                  <a:pt x="12196" y="154897"/>
                </a:lnTo>
                <a:lnTo>
                  <a:pt x="12394" y="154580"/>
                </a:lnTo>
                <a:close/>
              </a:path>
              <a:path w="1299845" h="163195">
                <a:moveTo>
                  <a:pt x="1233610" y="100505"/>
                </a:moveTo>
                <a:lnTo>
                  <a:pt x="1222675" y="116132"/>
                </a:lnTo>
                <a:lnTo>
                  <a:pt x="1299672" y="139007"/>
                </a:lnTo>
                <a:lnTo>
                  <a:pt x="1275770" y="106805"/>
                </a:lnTo>
                <a:lnTo>
                  <a:pt x="1245405" y="106805"/>
                </a:lnTo>
                <a:lnTo>
                  <a:pt x="1233610" y="100505"/>
                </a:lnTo>
                <a:close/>
              </a:path>
              <a:path w="1299845" h="163195">
                <a:moveTo>
                  <a:pt x="1239096" y="92666"/>
                </a:moveTo>
                <a:lnTo>
                  <a:pt x="1233610" y="100505"/>
                </a:lnTo>
                <a:lnTo>
                  <a:pt x="1245405" y="106805"/>
                </a:lnTo>
                <a:lnTo>
                  <a:pt x="1249883" y="98399"/>
                </a:lnTo>
                <a:lnTo>
                  <a:pt x="1239096" y="92666"/>
                </a:lnTo>
                <a:close/>
              </a:path>
              <a:path w="1299845" h="163195">
                <a:moveTo>
                  <a:pt x="1251800" y="74510"/>
                </a:moveTo>
                <a:lnTo>
                  <a:pt x="1239096" y="92666"/>
                </a:lnTo>
                <a:lnTo>
                  <a:pt x="1249883" y="98399"/>
                </a:lnTo>
                <a:lnTo>
                  <a:pt x="1245405" y="106805"/>
                </a:lnTo>
                <a:lnTo>
                  <a:pt x="1275770" y="106805"/>
                </a:lnTo>
                <a:lnTo>
                  <a:pt x="1251800" y="74510"/>
                </a:lnTo>
                <a:close/>
              </a:path>
              <a:path w="1299845" h="163195">
                <a:moveTo>
                  <a:pt x="874115" y="9523"/>
                </a:moveTo>
                <a:lnTo>
                  <a:pt x="658628" y="9523"/>
                </a:lnTo>
                <a:lnTo>
                  <a:pt x="715678" y="10170"/>
                </a:lnTo>
                <a:lnTo>
                  <a:pt x="771532" y="12072"/>
                </a:lnTo>
                <a:lnTo>
                  <a:pt x="825957" y="15182"/>
                </a:lnTo>
                <a:lnTo>
                  <a:pt x="878719" y="19452"/>
                </a:lnTo>
                <a:lnTo>
                  <a:pt x="929582" y="24832"/>
                </a:lnTo>
                <a:lnTo>
                  <a:pt x="978315" y="31273"/>
                </a:lnTo>
                <a:lnTo>
                  <a:pt x="1024684" y="38726"/>
                </a:lnTo>
                <a:lnTo>
                  <a:pt x="1068452" y="47141"/>
                </a:lnTo>
                <a:lnTo>
                  <a:pt x="1109385" y="56468"/>
                </a:lnTo>
                <a:lnTo>
                  <a:pt x="1147248" y="66653"/>
                </a:lnTo>
                <a:lnTo>
                  <a:pt x="1212799" y="89388"/>
                </a:lnTo>
                <a:lnTo>
                  <a:pt x="1233610" y="100505"/>
                </a:lnTo>
                <a:lnTo>
                  <a:pt x="1239096" y="92666"/>
                </a:lnTo>
                <a:lnTo>
                  <a:pt x="1184685" y="68569"/>
                </a:lnTo>
                <a:lnTo>
                  <a:pt x="1111501" y="47180"/>
                </a:lnTo>
                <a:lnTo>
                  <a:pt x="1070250" y="37787"/>
                </a:lnTo>
                <a:lnTo>
                  <a:pt x="1026195" y="29321"/>
                </a:lnTo>
                <a:lnTo>
                  <a:pt x="979563" y="21831"/>
                </a:lnTo>
                <a:lnTo>
                  <a:pt x="930583" y="15360"/>
                </a:lnTo>
                <a:lnTo>
                  <a:pt x="879486" y="9958"/>
                </a:lnTo>
                <a:lnTo>
                  <a:pt x="874115" y="9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738777" y="4016755"/>
            <a:ext cx="1241425" cy="6477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385"/>
              </a:spcBef>
              <a:tabLst>
                <a:tab pos="1088390" algn="l"/>
              </a:tabLst>
            </a:pPr>
            <a:r>
              <a:rPr dirty="0" baseline="1543" sz="2700" b="1">
                <a:latin typeface="Times New Roman"/>
                <a:cs typeface="Times New Roman"/>
              </a:rPr>
              <a:t>z	</a:t>
            </a:r>
            <a:r>
              <a:rPr dirty="0" sz="1800" b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90"/>
              </a:spcBef>
            </a:pP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1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79410" y="4835362"/>
            <a:ext cx="8686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50" b="1">
                <a:latin typeface="黑体"/>
                <a:cs typeface="黑体"/>
              </a:rPr>
              <a:t>代之以</a:t>
            </a:r>
            <a:r>
              <a:rPr dirty="0" sz="1750" spc="40" b="1">
                <a:latin typeface="黑体"/>
                <a:cs typeface="黑体"/>
              </a:rPr>
              <a:t>：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2189" y="4821735"/>
            <a:ext cx="2127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74214" algn="l"/>
              </a:tabLst>
            </a:pPr>
            <a:r>
              <a:rPr dirty="0" sz="1550" spc="50" b="1">
                <a:latin typeface="黑体"/>
                <a:cs typeface="黑体"/>
              </a:rPr>
              <a:t>若</a:t>
            </a:r>
            <a:r>
              <a:rPr dirty="0" sz="1550" spc="20" b="1">
                <a:latin typeface="宋体"/>
                <a:cs typeface="宋体"/>
              </a:rPr>
              <a:t>r=r</a:t>
            </a:r>
            <a:r>
              <a:rPr dirty="0" baseline="-15873" sz="1575" spc="30" b="1">
                <a:latin typeface="宋体"/>
                <a:cs typeface="宋体"/>
              </a:rPr>
              <a:t>1</a:t>
            </a:r>
            <a:r>
              <a:rPr dirty="0" sz="1550" spc="20" b="1">
                <a:latin typeface="宋体"/>
                <a:cs typeface="宋体"/>
              </a:rPr>
              <a:t>|r</a:t>
            </a:r>
            <a:r>
              <a:rPr dirty="0" baseline="-15873" sz="1575" spc="30" b="1">
                <a:latin typeface="宋体"/>
                <a:cs typeface="宋体"/>
              </a:rPr>
              <a:t>2</a:t>
            </a:r>
            <a:r>
              <a:rPr dirty="0" sz="1550" spc="20" b="1">
                <a:latin typeface="宋体"/>
                <a:cs typeface="宋体"/>
              </a:rPr>
              <a:t>,</a:t>
            </a:r>
            <a:r>
              <a:rPr dirty="0" sz="1550" spc="50" b="1">
                <a:latin typeface="宋体"/>
                <a:cs typeface="宋体"/>
              </a:rPr>
              <a:t> </a:t>
            </a:r>
            <a:r>
              <a:rPr dirty="0" sz="1550" spc="50" b="1">
                <a:latin typeface="黑体"/>
                <a:cs typeface="黑体"/>
              </a:rPr>
              <a:t>则将</a:t>
            </a:r>
            <a:r>
              <a:rPr dirty="0" sz="1550" spc="40" b="1">
                <a:latin typeface="黑体"/>
                <a:cs typeface="黑体"/>
              </a:rPr>
              <a:t>：	</a:t>
            </a:r>
            <a:r>
              <a:rPr dirty="0" baseline="1543" sz="2700" b="1">
                <a:latin typeface="Times New Roman"/>
                <a:cs typeface="Times New Roman"/>
              </a:rPr>
              <a:t>x</a:t>
            </a:r>
            <a:endParaRPr baseline="1543" sz="2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13062" y="5845071"/>
            <a:ext cx="329565" cy="348615"/>
          </a:xfrm>
          <a:custGeom>
            <a:avLst/>
            <a:gdLst/>
            <a:ahLst/>
            <a:cxnLst/>
            <a:rect l="l" t="t" r="r" b="b"/>
            <a:pathLst>
              <a:path w="329564" h="348614">
                <a:moveTo>
                  <a:pt x="0" y="174164"/>
                </a:moveTo>
                <a:lnTo>
                  <a:pt x="5884" y="127864"/>
                </a:lnTo>
                <a:lnTo>
                  <a:pt x="22491" y="86260"/>
                </a:lnTo>
                <a:lnTo>
                  <a:pt x="48250" y="51011"/>
                </a:lnTo>
                <a:lnTo>
                  <a:pt x="81591" y="23778"/>
                </a:lnTo>
                <a:lnTo>
                  <a:pt x="120944" y="6221"/>
                </a:lnTo>
                <a:lnTo>
                  <a:pt x="164738" y="0"/>
                </a:lnTo>
                <a:lnTo>
                  <a:pt x="208531" y="6221"/>
                </a:lnTo>
                <a:lnTo>
                  <a:pt x="247884" y="23778"/>
                </a:lnTo>
                <a:lnTo>
                  <a:pt x="281225" y="51011"/>
                </a:lnTo>
                <a:lnTo>
                  <a:pt x="306984" y="86260"/>
                </a:lnTo>
                <a:lnTo>
                  <a:pt x="323591" y="127864"/>
                </a:lnTo>
                <a:lnTo>
                  <a:pt x="329476" y="174164"/>
                </a:lnTo>
                <a:lnTo>
                  <a:pt x="323591" y="220464"/>
                </a:lnTo>
                <a:lnTo>
                  <a:pt x="306984" y="262068"/>
                </a:lnTo>
                <a:lnTo>
                  <a:pt x="281225" y="297317"/>
                </a:lnTo>
                <a:lnTo>
                  <a:pt x="247884" y="324550"/>
                </a:lnTo>
                <a:lnTo>
                  <a:pt x="208531" y="342107"/>
                </a:lnTo>
                <a:lnTo>
                  <a:pt x="164738" y="348329"/>
                </a:lnTo>
                <a:lnTo>
                  <a:pt x="120944" y="342107"/>
                </a:lnTo>
                <a:lnTo>
                  <a:pt x="81591" y="324550"/>
                </a:lnTo>
                <a:lnTo>
                  <a:pt x="48250" y="297317"/>
                </a:lnTo>
                <a:lnTo>
                  <a:pt x="22491" y="262068"/>
                </a:lnTo>
                <a:lnTo>
                  <a:pt x="5884" y="220464"/>
                </a:lnTo>
                <a:lnTo>
                  <a:pt x="0" y="174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991802" y="582726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92236" y="5845071"/>
            <a:ext cx="329565" cy="348615"/>
          </a:xfrm>
          <a:custGeom>
            <a:avLst/>
            <a:gdLst/>
            <a:ahLst/>
            <a:cxnLst/>
            <a:rect l="l" t="t" r="r" b="b"/>
            <a:pathLst>
              <a:path w="329564" h="348614">
                <a:moveTo>
                  <a:pt x="0" y="174164"/>
                </a:moveTo>
                <a:lnTo>
                  <a:pt x="5884" y="127864"/>
                </a:lnTo>
                <a:lnTo>
                  <a:pt x="22491" y="86260"/>
                </a:lnTo>
                <a:lnTo>
                  <a:pt x="48250" y="51011"/>
                </a:lnTo>
                <a:lnTo>
                  <a:pt x="81591" y="23778"/>
                </a:lnTo>
                <a:lnTo>
                  <a:pt x="120944" y="6221"/>
                </a:lnTo>
                <a:lnTo>
                  <a:pt x="164738" y="0"/>
                </a:lnTo>
                <a:lnTo>
                  <a:pt x="208531" y="6221"/>
                </a:lnTo>
                <a:lnTo>
                  <a:pt x="247884" y="23778"/>
                </a:lnTo>
                <a:lnTo>
                  <a:pt x="281225" y="51011"/>
                </a:lnTo>
                <a:lnTo>
                  <a:pt x="306984" y="86260"/>
                </a:lnTo>
                <a:lnTo>
                  <a:pt x="323591" y="127864"/>
                </a:lnTo>
                <a:lnTo>
                  <a:pt x="329476" y="174164"/>
                </a:lnTo>
                <a:lnTo>
                  <a:pt x="323591" y="220464"/>
                </a:lnTo>
                <a:lnTo>
                  <a:pt x="306984" y="262068"/>
                </a:lnTo>
                <a:lnTo>
                  <a:pt x="281225" y="297317"/>
                </a:lnTo>
                <a:lnTo>
                  <a:pt x="247884" y="324550"/>
                </a:lnTo>
                <a:lnTo>
                  <a:pt x="208531" y="342107"/>
                </a:lnTo>
                <a:lnTo>
                  <a:pt x="164738" y="348329"/>
                </a:lnTo>
                <a:lnTo>
                  <a:pt x="120944" y="342107"/>
                </a:lnTo>
                <a:lnTo>
                  <a:pt x="81591" y="324550"/>
                </a:lnTo>
                <a:lnTo>
                  <a:pt x="48250" y="297317"/>
                </a:lnTo>
                <a:lnTo>
                  <a:pt x="22491" y="262068"/>
                </a:lnTo>
                <a:lnTo>
                  <a:pt x="5884" y="220464"/>
                </a:lnTo>
                <a:lnTo>
                  <a:pt x="0" y="17416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70976" y="582726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42538" y="6003003"/>
            <a:ext cx="1162050" cy="50800"/>
          </a:xfrm>
          <a:custGeom>
            <a:avLst/>
            <a:gdLst/>
            <a:ahLst/>
            <a:cxnLst/>
            <a:rect l="l" t="t" r="r" b="b"/>
            <a:pathLst>
              <a:path w="1162050" h="50800">
                <a:moveTo>
                  <a:pt x="1085636" y="30162"/>
                </a:moveTo>
                <a:lnTo>
                  <a:pt x="1085636" y="50800"/>
                </a:lnTo>
                <a:lnTo>
                  <a:pt x="1147549" y="30162"/>
                </a:lnTo>
                <a:lnTo>
                  <a:pt x="1085636" y="30162"/>
                </a:lnTo>
                <a:close/>
              </a:path>
              <a:path w="1162050" h="50800">
                <a:moveTo>
                  <a:pt x="1085636" y="20637"/>
                </a:moveTo>
                <a:lnTo>
                  <a:pt x="1085636" y="30162"/>
                </a:lnTo>
                <a:lnTo>
                  <a:pt x="1098335" y="30162"/>
                </a:lnTo>
                <a:lnTo>
                  <a:pt x="1098335" y="20637"/>
                </a:lnTo>
                <a:lnTo>
                  <a:pt x="1085636" y="20637"/>
                </a:lnTo>
                <a:close/>
              </a:path>
              <a:path w="1162050" h="50800">
                <a:moveTo>
                  <a:pt x="1085636" y="0"/>
                </a:moveTo>
                <a:lnTo>
                  <a:pt x="1085636" y="20637"/>
                </a:lnTo>
                <a:lnTo>
                  <a:pt x="1098335" y="20637"/>
                </a:lnTo>
                <a:lnTo>
                  <a:pt x="1098335" y="30162"/>
                </a:lnTo>
                <a:lnTo>
                  <a:pt x="1147552" y="30161"/>
                </a:lnTo>
                <a:lnTo>
                  <a:pt x="1161836" y="25400"/>
                </a:lnTo>
                <a:lnTo>
                  <a:pt x="1085636" y="0"/>
                </a:lnTo>
                <a:close/>
              </a:path>
              <a:path w="1162050" h="50800">
                <a:moveTo>
                  <a:pt x="0" y="20636"/>
                </a:moveTo>
                <a:lnTo>
                  <a:pt x="0" y="30161"/>
                </a:lnTo>
                <a:lnTo>
                  <a:pt x="1085636" y="30162"/>
                </a:lnTo>
                <a:lnTo>
                  <a:pt x="1085636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630969" y="58150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3969" y="5638291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432" sz="2700" b="1">
                <a:latin typeface="Times New Roman"/>
                <a:cs typeface="Times New Roman"/>
              </a:rPr>
              <a:t>r</a:t>
            </a:r>
            <a:r>
              <a:rPr dirty="0" baseline="-15432" sz="2700" spc="1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27726" y="5834662"/>
            <a:ext cx="330200" cy="349250"/>
          </a:xfrm>
          <a:custGeom>
            <a:avLst/>
            <a:gdLst/>
            <a:ahLst/>
            <a:cxnLst/>
            <a:rect l="l" t="t" r="r" b="b"/>
            <a:pathLst>
              <a:path w="330200" h="349250">
                <a:moveTo>
                  <a:pt x="0" y="174511"/>
                </a:moveTo>
                <a:lnTo>
                  <a:pt x="5886" y="128119"/>
                </a:lnTo>
                <a:lnTo>
                  <a:pt x="22500" y="86432"/>
                </a:lnTo>
                <a:lnTo>
                  <a:pt x="48268" y="51113"/>
                </a:lnTo>
                <a:lnTo>
                  <a:pt x="81622" y="23825"/>
                </a:lnTo>
                <a:lnTo>
                  <a:pt x="120990" y="6233"/>
                </a:lnTo>
                <a:lnTo>
                  <a:pt x="164800" y="0"/>
                </a:lnTo>
                <a:lnTo>
                  <a:pt x="208611" y="6233"/>
                </a:lnTo>
                <a:lnTo>
                  <a:pt x="247978" y="23825"/>
                </a:lnTo>
                <a:lnTo>
                  <a:pt x="281332" y="51113"/>
                </a:lnTo>
                <a:lnTo>
                  <a:pt x="307100" y="86432"/>
                </a:lnTo>
                <a:lnTo>
                  <a:pt x="323714" y="128119"/>
                </a:lnTo>
                <a:lnTo>
                  <a:pt x="329601" y="174511"/>
                </a:lnTo>
                <a:lnTo>
                  <a:pt x="323714" y="220903"/>
                </a:lnTo>
                <a:lnTo>
                  <a:pt x="307100" y="262590"/>
                </a:lnTo>
                <a:lnTo>
                  <a:pt x="281332" y="297909"/>
                </a:lnTo>
                <a:lnTo>
                  <a:pt x="247978" y="325197"/>
                </a:lnTo>
                <a:lnTo>
                  <a:pt x="208611" y="342789"/>
                </a:lnTo>
                <a:lnTo>
                  <a:pt x="164800" y="349023"/>
                </a:lnTo>
                <a:lnTo>
                  <a:pt x="120990" y="342789"/>
                </a:lnTo>
                <a:lnTo>
                  <a:pt x="81622" y="325197"/>
                </a:lnTo>
                <a:lnTo>
                  <a:pt x="48268" y="297909"/>
                </a:lnTo>
                <a:lnTo>
                  <a:pt x="22500" y="262590"/>
                </a:lnTo>
                <a:lnTo>
                  <a:pt x="5886" y="220903"/>
                </a:lnTo>
                <a:lnTo>
                  <a:pt x="0" y="1745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006466" y="58181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34995" y="5834662"/>
            <a:ext cx="330200" cy="349250"/>
          </a:xfrm>
          <a:custGeom>
            <a:avLst/>
            <a:gdLst/>
            <a:ahLst/>
            <a:cxnLst/>
            <a:rect l="l" t="t" r="r" b="b"/>
            <a:pathLst>
              <a:path w="330200" h="349250">
                <a:moveTo>
                  <a:pt x="0" y="174511"/>
                </a:moveTo>
                <a:lnTo>
                  <a:pt x="5886" y="128119"/>
                </a:lnTo>
                <a:lnTo>
                  <a:pt x="22500" y="86432"/>
                </a:lnTo>
                <a:lnTo>
                  <a:pt x="48268" y="51113"/>
                </a:lnTo>
                <a:lnTo>
                  <a:pt x="81622" y="23825"/>
                </a:lnTo>
                <a:lnTo>
                  <a:pt x="120990" y="6233"/>
                </a:lnTo>
                <a:lnTo>
                  <a:pt x="164800" y="0"/>
                </a:lnTo>
                <a:lnTo>
                  <a:pt x="208611" y="6233"/>
                </a:lnTo>
                <a:lnTo>
                  <a:pt x="247978" y="23825"/>
                </a:lnTo>
                <a:lnTo>
                  <a:pt x="281332" y="51113"/>
                </a:lnTo>
                <a:lnTo>
                  <a:pt x="307100" y="86432"/>
                </a:lnTo>
                <a:lnTo>
                  <a:pt x="323714" y="128119"/>
                </a:lnTo>
                <a:lnTo>
                  <a:pt x="329601" y="174511"/>
                </a:lnTo>
                <a:lnTo>
                  <a:pt x="323714" y="220903"/>
                </a:lnTo>
                <a:lnTo>
                  <a:pt x="307100" y="262590"/>
                </a:lnTo>
                <a:lnTo>
                  <a:pt x="281332" y="297909"/>
                </a:lnTo>
                <a:lnTo>
                  <a:pt x="247978" y="325197"/>
                </a:lnTo>
                <a:lnTo>
                  <a:pt x="208611" y="342789"/>
                </a:lnTo>
                <a:lnTo>
                  <a:pt x="164800" y="349023"/>
                </a:lnTo>
                <a:lnTo>
                  <a:pt x="120990" y="342789"/>
                </a:lnTo>
                <a:lnTo>
                  <a:pt x="81622" y="325197"/>
                </a:lnTo>
                <a:lnTo>
                  <a:pt x="48268" y="297909"/>
                </a:lnTo>
                <a:lnTo>
                  <a:pt x="22500" y="262590"/>
                </a:lnTo>
                <a:lnTo>
                  <a:pt x="5886" y="220903"/>
                </a:lnTo>
                <a:lnTo>
                  <a:pt x="0" y="17451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913735" y="5818123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257326" y="5999388"/>
            <a:ext cx="555625" cy="50800"/>
          </a:xfrm>
          <a:custGeom>
            <a:avLst/>
            <a:gdLst/>
            <a:ahLst/>
            <a:cxnLst/>
            <a:rect l="l" t="t" r="r" b="b"/>
            <a:pathLst>
              <a:path w="555625" h="50800">
                <a:moveTo>
                  <a:pt x="540831" y="20637"/>
                </a:moveTo>
                <a:lnTo>
                  <a:pt x="491618" y="20637"/>
                </a:lnTo>
                <a:lnTo>
                  <a:pt x="491618" y="30162"/>
                </a:lnTo>
                <a:lnTo>
                  <a:pt x="478918" y="30162"/>
                </a:lnTo>
                <a:lnTo>
                  <a:pt x="478918" y="50799"/>
                </a:lnTo>
                <a:lnTo>
                  <a:pt x="555118" y="25399"/>
                </a:lnTo>
                <a:lnTo>
                  <a:pt x="540831" y="20637"/>
                </a:lnTo>
                <a:close/>
              </a:path>
              <a:path w="555625" h="50800">
                <a:moveTo>
                  <a:pt x="47891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478918" y="30162"/>
                </a:lnTo>
                <a:lnTo>
                  <a:pt x="478918" y="20637"/>
                </a:lnTo>
                <a:close/>
              </a:path>
              <a:path w="555625" h="50800">
                <a:moveTo>
                  <a:pt x="491618" y="20637"/>
                </a:moveTo>
                <a:lnTo>
                  <a:pt x="478918" y="20637"/>
                </a:lnTo>
                <a:lnTo>
                  <a:pt x="478918" y="30162"/>
                </a:lnTo>
                <a:lnTo>
                  <a:pt x="491618" y="30162"/>
                </a:lnTo>
                <a:lnTo>
                  <a:pt x="491618" y="20637"/>
                </a:lnTo>
                <a:close/>
              </a:path>
              <a:path w="555625" h="50800">
                <a:moveTo>
                  <a:pt x="478918" y="0"/>
                </a:moveTo>
                <a:lnTo>
                  <a:pt x="478918" y="20637"/>
                </a:lnTo>
                <a:lnTo>
                  <a:pt x="540831" y="20637"/>
                </a:lnTo>
                <a:lnTo>
                  <a:pt x="478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271882" y="5691603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54408" y="5841093"/>
            <a:ext cx="330200" cy="349250"/>
          </a:xfrm>
          <a:custGeom>
            <a:avLst/>
            <a:gdLst/>
            <a:ahLst/>
            <a:cxnLst/>
            <a:rect l="l" t="t" r="r" b="b"/>
            <a:pathLst>
              <a:path w="330200" h="349250">
                <a:moveTo>
                  <a:pt x="0" y="174511"/>
                </a:moveTo>
                <a:lnTo>
                  <a:pt x="5886" y="128119"/>
                </a:lnTo>
                <a:lnTo>
                  <a:pt x="22500" y="86432"/>
                </a:lnTo>
                <a:lnTo>
                  <a:pt x="48268" y="51113"/>
                </a:lnTo>
                <a:lnTo>
                  <a:pt x="81622" y="23825"/>
                </a:lnTo>
                <a:lnTo>
                  <a:pt x="120990" y="6233"/>
                </a:lnTo>
                <a:lnTo>
                  <a:pt x="164800" y="0"/>
                </a:lnTo>
                <a:lnTo>
                  <a:pt x="208611" y="6233"/>
                </a:lnTo>
                <a:lnTo>
                  <a:pt x="247978" y="23825"/>
                </a:lnTo>
                <a:lnTo>
                  <a:pt x="281332" y="51113"/>
                </a:lnTo>
                <a:lnTo>
                  <a:pt x="307100" y="86432"/>
                </a:lnTo>
                <a:lnTo>
                  <a:pt x="323714" y="128119"/>
                </a:lnTo>
                <a:lnTo>
                  <a:pt x="329601" y="174511"/>
                </a:lnTo>
                <a:lnTo>
                  <a:pt x="323714" y="220903"/>
                </a:lnTo>
                <a:lnTo>
                  <a:pt x="307100" y="262590"/>
                </a:lnTo>
                <a:lnTo>
                  <a:pt x="281332" y="297909"/>
                </a:lnTo>
                <a:lnTo>
                  <a:pt x="247978" y="325197"/>
                </a:lnTo>
                <a:lnTo>
                  <a:pt x="208611" y="342789"/>
                </a:lnTo>
                <a:lnTo>
                  <a:pt x="164800" y="349023"/>
                </a:lnTo>
                <a:lnTo>
                  <a:pt x="120990" y="342789"/>
                </a:lnTo>
                <a:lnTo>
                  <a:pt x="81622" y="325197"/>
                </a:lnTo>
                <a:lnTo>
                  <a:pt x="48268" y="297909"/>
                </a:lnTo>
                <a:lnTo>
                  <a:pt x="22500" y="262590"/>
                </a:lnTo>
                <a:lnTo>
                  <a:pt x="5886" y="220903"/>
                </a:lnTo>
                <a:lnTo>
                  <a:pt x="0" y="17451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833149" y="58242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76741" y="5999388"/>
            <a:ext cx="577850" cy="50800"/>
          </a:xfrm>
          <a:custGeom>
            <a:avLst/>
            <a:gdLst/>
            <a:ahLst/>
            <a:cxnLst/>
            <a:rect l="l" t="t" r="r" b="b"/>
            <a:pathLst>
              <a:path w="577850" h="50800">
                <a:moveTo>
                  <a:pt x="563381" y="20637"/>
                </a:moveTo>
                <a:lnTo>
                  <a:pt x="514168" y="20637"/>
                </a:lnTo>
                <a:lnTo>
                  <a:pt x="514168" y="30162"/>
                </a:lnTo>
                <a:lnTo>
                  <a:pt x="501468" y="30162"/>
                </a:lnTo>
                <a:lnTo>
                  <a:pt x="501468" y="50799"/>
                </a:lnTo>
                <a:lnTo>
                  <a:pt x="577668" y="25399"/>
                </a:lnTo>
                <a:lnTo>
                  <a:pt x="563381" y="20637"/>
                </a:lnTo>
                <a:close/>
              </a:path>
              <a:path w="577850" h="50800">
                <a:moveTo>
                  <a:pt x="50146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501468" y="30162"/>
                </a:lnTo>
                <a:lnTo>
                  <a:pt x="501468" y="20637"/>
                </a:lnTo>
                <a:close/>
              </a:path>
              <a:path w="577850" h="50800">
                <a:moveTo>
                  <a:pt x="514168" y="20637"/>
                </a:moveTo>
                <a:lnTo>
                  <a:pt x="501468" y="20637"/>
                </a:lnTo>
                <a:lnTo>
                  <a:pt x="501468" y="30162"/>
                </a:lnTo>
                <a:lnTo>
                  <a:pt x="514168" y="30162"/>
                </a:lnTo>
                <a:lnTo>
                  <a:pt x="514168" y="20637"/>
                </a:lnTo>
                <a:close/>
              </a:path>
              <a:path w="577850" h="50800">
                <a:moveTo>
                  <a:pt x="501468" y="0"/>
                </a:moveTo>
                <a:lnTo>
                  <a:pt x="501468" y="20637"/>
                </a:lnTo>
                <a:lnTo>
                  <a:pt x="563381" y="20637"/>
                </a:lnTo>
                <a:lnTo>
                  <a:pt x="501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842387" y="5524053"/>
            <a:ext cx="339725" cy="322580"/>
          </a:xfrm>
          <a:custGeom>
            <a:avLst/>
            <a:gdLst/>
            <a:ahLst/>
            <a:cxnLst/>
            <a:rect l="l" t="t" r="r" b="b"/>
            <a:pathLst>
              <a:path w="339725" h="322579">
                <a:moveTo>
                  <a:pt x="280658" y="256206"/>
                </a:moveTo>
                <a:lnTo>
                  <a:pt x="235380" y="322550"/>
                </a:lnTo>
                <a:lnTo>
                  <a:pt x="311409" y="296641"/>
                </a:lnTo>
                <a:lnTo>
                  <a:pt x="304370" y="287385"/>
                </a:lnTo>
                <a:lnTo>
                  <a:pt x="289383" y="287385"/>
                </a:lnTo>
                <a:lnTo>
                  <a:pt x="282465" y="280838"/>
                </a:lnTo>
                <a:lnTo>
                  <a:pt x="291850" y="270923"/>
                </a:lnTo>
                <a:lnTo>
                  <a:pt x="280658" y="256206"/>
                </a:lnTo>
                <a:close/>
              </a:path>
              <a:path w="339725" h="322579">
                <a:moveTo>
                  <a:pt x="169310" y="0"/>
                </a:moveTo>
                <a:lnTo>
                  <a:pt x="118901" y="7740"/>
                </a:lnTo>
                <a:lnTo>
                  <a:pt x="74549" y="29265"/>
                </a:lnTo>
                <a:lnTo>
                  <a:pt x="38562" y="62250"/>
                </a:lnTo>
                <a:lnTo>
                  <a:pt x="13227" y="104390"/>
                </a:lnTo>
                <a:lnTo>
                  <a:pt x="917" y="152888"/>
                </a:lnTo>
                <a:lnTo>
                  <a:pt x="0" y="170881"/>
                </a:lnTo>
                <a:lnTo>
                  <a:pt x="1629" y="193910"/>
                </a:lnTo>
                <a:lnTo>
                  <a:pt x="14256" y="238998"/>
                </a:lnTo>
                <a:lnTo>
                  <a:pt x="37979" y="278125"/>
                </a:lnTo>
                <a:lnTo>
                  <a:pt x="71578" y="309750"/>
                </a:lnTo>
                <a:lnTo>
                  <a:pt x="91058" y="321726"/>
                </a:lnTo>
                <a:lnTo>
                  <a:pt x="96047" y="313611"/>
                </a:lnTo>
                <a:lnTo>
                  <a:pt x="76567" y="301636"/>
                </a:lnTo>
                <a:lnTo>
                  <a:pt x="59688" y="287670"/>
                </a:lnTo>
                <a:lnTo>
                  <a:pt x="32595" y="253882"/>
                </a:lnTo>
                <a:lnTo>
                  <a:pt x="15441" y="214034"/>
                </a:lnTo>
                <a:lnTo>
                  <a:pt x="9503" y="170226"/>
                </a:lnTo>
                <a:lnTo>
                  <a:pt x="10334" y="154316"/>
                </a:lnTo>
                <a:lnTo>
                  <a:pt x="22178" y="107647"/>
                </a:lnTo>
                <a:lnTo>
                  <a:pt x="46207" y="67933"/>
                </a:lnTo>
                <a:lnTo>
                  <a:pt x="80275" y="36878"/>
                </a:lnTo>
                <a:lnTo>
                  <a:pt x="122191" y="16678"/>
                </a:lnTo>
                <a:lnTo>
                  <a:pt x="169793" y="9512"/>
                </a:lnTo>
                <a:lnTo>
                  <a:pt x="224970" y="9512"/>
                </a:lnTo>
                <a:lnTo>
                  <a:pt x="219753" y="7599"/>
                </a:lnTo>
                <a:lnTo>
                  <a:pt x="203489" y="3417"/>
                </a:lnTo>
                <a:lnTo>
                  <a:pt x="186644" y="855"/>
                </a:lnTo>
                <a:lnTo>
                  <a:pt x="169310" y="0"/>
                </a:lnTo>
                <a:close/>
              </a:path>
              <a:path w="339725" h="322579">
                <a:moveTo>
                  <a:pt x="291850" y="270923"/>
                </a:moveTo>
                <a:lnTo>
                  <a:pt x="282465" y="280838"/>
                </a:lnTo>
                <a:lnTo>
                  <a:pt x="289383" y="287385"/>
                </a:lnTo>
                <a:lnTo>
                  <a:pt x="297693" y="278606"/>
                </a:lnTo>
                <a:lnTo>
                  <a:pt x="291850" y="270923"/>
                </a:lnTo>
                <a:close/>
              </a:path>
              <a:path w="339725" h="322579">
                <a:moveTo>
                  <a:pt x="297693" y="278606"/>
                </a:moveTo>
                <a:lnTo>
                  <a:pt x="289383" y="287385"/>
                </a:lnTo>
                <a:lnTo>
                  <a:pt x="304370" y="287385"/>
                </a:lnTo>
                <a:lnTo>
                  <a:pt x="297693" y="278606"/>
                </a:lnTo>
                <a:close/>
              </a:path>
              <a:path w="339725" h="322579">
                <a:moveTo>
                  <a:pt x="303538" y="258575"/>
                </a:moveTo>
                <a:lnTo>
                  <a:pt x="291850" y="270923"/>
                </a:lnTo>
                <a:lnTo>
                  <a:pt x="297693" y="278606"/>
                </a:lnTo>
                <a:lnTo>
                  <a:pt x="311146" y="264393"/>
                </a:lnTo>
                <a:lnTo>
                  <a:pt x="311383" y="264069"/>
                </a:lnTo>
                <a:lnTo>
                  <a:pt x="314134" y="259102"/>
                </a:lnTo>
                <a:lnTo>
                  <a:pt x="303246" y="259102"/>
                </a:lnTo>
                <a:lnTo>
                  <a:pt x="303538" y="258575"/>
                </a:lnTo>
                <a:close/>
              </a:path>
              <a:path w="339725" h="322579">
                <a:moveTo>
                  <a:pt x="303954" y="258136"/>
                </a:moveTo>
                <a:lnTo>
                  <a:pt x="303538" y="258575"/>
                </a:lnTo>
                <a:lnTo>
                  <a:pt x="303246" y="259102"/>
                </a:lnTo>
                <a:lnTo>
                  <a:pt x="303954" y="258136"/>
                </a:lnTo>
                <a:close/>
              </a:path>
              <a:path w="339725" h="322579">
                <a:moveTo>
                  <a:pt x="314670" y="258136"/>
                </a:moveTo>
                <a:lnTo>
                  <a:pt x="303954" y="258136"/>
                </a:lnTo>
                <a:lnTo>
                  <a:pt x="303246" y="259102"/>
                </a:lnTo>
                <a:lnTo>
                  <a:pt x="314134" y="259102"/>
                </a:lnTo>
                <a:lnTo>
                  <a:pt x="314670" y="258136"/>
                </a:lnTo>
                <a:close/>
              </a:path>
              <a:path w="339725" h="322579">
                <a:moveTo>
                  <a:pt x="324862" y="238381"/>
                </a:moveTo>
                <a:lnTo>
                  <a:pt x="314725" y="238381"/>
                </a:lnTo>
                <a:lnTo>
                  <a:pt x="314439" y="238998"/>
                </a:lnTo>
                <a:lnTo>
                  <a:pt x="303538" y="258575"/>
                </a:lnTo>
                <a:lnTo>
                  <a:pt x="303954" y="258136"/>
                </a:lnTo>
                <a:lnTo>
                  <a:pt x="314670" y="258136"/>
                </a:lnTo>
                <a:lnTo>
                  <a:pt x="323057" y="242997"/>
                </a:lnTo>
                <a:lnTo>
                  <a:pt x="323263" y="242592"/>
                </a:lnTo>
                <a:lnTo>
                  <a:pt x="324862" y="238381"/>
                </a:lnTo>
                <a:close/>
              </a:path>
              <a:path w="339725" h="322579">
                <a:moveTo>
                  <a:pt x="314561" y="238676"/>
                </a:moveTo>
                <a:lnTo>
                  <a:pt x="314383" y="238998"/>
                </a:lnTo>
                <a:lnTo>
                  <a:pt x="314561" y="238676"/>
                </a:lnTo>
                <a:close/>
              </a:path>
              <a:path w="339725" h="322579">
                <a:moveTo>
                  <a:pt x="314725" y="238381"/>
                </a:moveTo>
                <a:lnTo>
                  <a:pt x="314561" y="238676"/>
                </a:lnTo>
                <a:lnTo>
                  <a:pt x="314439" y="238998"/>
                </a:lnTo>
                <a:lnTo>
                  <a:pt x="314725" y="238381"/>
                </a:lnTo>
                <a:close/>
              </a:path>
              <a:path w="339725" h="322579">
                <a:moveTo>
                  <a:pt x="332599" y="216737"/>
                </a:moveTo>
                <a:lnTo>
                  <a:pt x="322892" y="216737"/>
                </a:lnTo>
                <a:lnTo>
                  <a:pt x="322695" y="217394"/>
                </a:lnTo>
                <a:lnTo>
                  <a:pt x="314561" y="238676"/>
                </a:lnTo>
                <a:lnTo>
                  <a:pt x="314725" y="238381"/>
                </a:lnTo>
                <a:lnTo>
                  <a:pt x="324862" y="238381"/>
                </a:lnTo>
                <a:lnTo>
                  <a:pt x="331797" y="220119"/>
                </a:lnTo>
                <a:lnTo>
                  <a:pt x="331943" y="219685"/>
                </a:lnTo>
                <a:lnTo>
                  <a:pt x="332599" y="216737"/>
                </a:lnTo>
                <a:close/>
              </a:path>
              <a:path w="339725" h="322579">
                <a:moveTo>
                  <a:pt x="322769" y="217060"/>
                </a:moveTo>
                <a:lnTo>
                  <a:pt x="322643" y="217394"/>
                </a:lnTo>
                <a:lnTo>
                  <a:pt x="322769" y="217060"/>
                </a:lnTo>
                <a:close/>
              </a:path>
              <a:path w="339725" h="322579">
                <a:moveTo>
                  <a:pt x="322892" y="216737"/>
                </a:moveTo>
                <a:lnTo>
                  <a:pt x="322769" y="217060"/>
                </a:lnTo>
                <a:lnTo>
                  <a:pt x="322695" y="217394"/>
                </a:lnTo>
                <a:lnTo>
                  <a:pt x="322892" y="216737"/>
                </a:lnTo>
                <a:close/>
              </a:path>
              <a:path w="339725" h="322579">
                <a:moveTo>
                  <a:pt x="337416" y="193910"/>
                </a:moveTo>
                <a:lnTo>
                  <a:pt x="327919" y="193910"/>
                </a:lnTo>
                <a:lnTo>
                  <a:pt x="327817" y="194596"/>
                </a:lnTo>
                <a:lnTo>
                  <a:pt x="322769" y="217060"/>
                </a:lnTo>
                <a:lnTo>
                  <a:pt x="322892" y="216737"/>
                </a:lnTo>
                <a:lnTo>
                  <a:pt x="332599" y="216737"/>
                </a:lnTo>
                <a:lnTo>
                  <a:pt x="337216" y="195977"/>
                </a:lnTo>
                <a:lnTo>
                  <a:pt x="337300" y="195522"/>
                </a:lnTo>
                <a:lnTo>
                  <a:pt x="337416" y="193910"/>
                </a:lnTo>
                <a:close/>
              </a:path>
              <a:path w="339725" h="322579">
                <a:moveTo>
                  <a:pt x="327843" y="194250"/>
                </a:moveTo>
                <a:lnTo>
                  <a:pt x="327766" y="194596"/>
                </a:lnTo>
                <a:lnTo>
                  <a:pt x="327843" y="194250"/>
                </a:lnTo>
                <a:close/>
              </a:path>
              <a:path w="339725" h="322579">
                <a:moveTo>
                  <a:pt x="224970" y="9512"/>
                </a:moveTo>
                <a:lnTo>
                  <a:pt x="169793" y="9512"/>
                </a:lnTo>
                <a:lnTo>
                  <a:pt x="186161" y="10368"/>
                </a:lnTo>
                <a:lnTo>
                  <a:pt x="202044" y="12832"/>
                </a:lnTo>
                <a:lnTo>
                  <a:pt x="246030" y="29052"/>
                </a:lnTo>
                <a:lnTo>
                  <a:pt x="282872" y="56832"/>
                </a:lnTo>
                <a:lnTo>
                  <a:pt x="310386" y="93987"/>
                </a:lnTo>
                <a:lnTo>
                  <a:pt x="326389" y="138319"/>
                </a:lnTo>
                <a:lnTo>
                  <a:pt x="329590" y="170881"/>
                </a:lnTo>
                <a:lnTo>
                  <a:pt x="327843" y="194250"/>
                </a:lnTo>
                <a:lnTo>
                  <a:pt x="327919" y="193910"/>
                </a:lnTo>
                <a:lnTo>
                  <a:pt x="337416" y="193910"/>
                </a:lnTo>
                <a:lnTo>
                  <a:pt x="339104" y="170226"/>
                </a:lnTo>
                <a:lnTo>
                  <a:pt x="331419" y="119623"/>
                </a:lnTo>
                <a:lnTo>
                  <a:pt x="310031" y="75014"/>
                </a:lnTo>
                <a:lnTo>
                  <a:pt x="277246" y="38811"/>
                </a:lnTo>
                <a:lnTo>
                  <a:pt x="235347" y="13315"/>
                </a:lnTo>
                <a:lnTo>
                  <a:pt x="224970" y="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108648" y="5303376"/>
            <a:ext cx="254000" cy="68897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baseline="-13888" sz="1800" b="1">
                <a:latin typeface="Times New Roman"/>
                <a:cs typeface="Times New Roman"/>
              </a:rPr>
              <a:t>1</a:t>
            </a:r>
            <a:endParaRPr baseline="-13888"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484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68241" y="5856442"/>
            <a:ext cx="8686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50" b="1">
                <a:latin typeface="黑体"/>
                <a:cs typeface="黑体"/>
              </a:rPr>
              <a:t>代之以</a:t>
            </a:r>
            <a:r>
              <a:rPr dirty="0" sz="1750" spc="40" b="1">
                <a:latin typeface="黑体"/>
                <a:cs typeface="黑体"/>
              </a:rPr>
              <a:t>：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83689" y="5980800"/>
            <a:ext cx="9525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20" b="1">
                <a:latin typeface="宋体"/>
                <a:cs typeface="宋体"/>
              </a:rPr>
              <a:t>1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939" y="5878296"/>
            <a:ext cx="154813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黑体"/>
                <a:cs typeface="黑体"/>
              </a:rPr>
              <a:t>若</a:t>
            </a:r>
            <a:r>
              <a:rPr dirty="0" sz="1550" spc="25" b="1">
                <a:latin typeface="宋体"/>
                <a:cs typeface="宋体"/>
              </a:rPr>
              <a:t>r=r</a:t>
            </a:r>
            <a:r>
              <a:rPr dirty="0" sz="1550" spc="-260" b="1">
                <a:latin typeface="宋体"/>
                <a:cs typeface="宋体"/>
              </a:rPr>
              <a:t> </a:t>
            </a:r>
            <a:r>
              <a:rPr dirty="0" baseline="26455" sz="1575" spc="15" b="1">
                <a:latin typeface="宋体"/>
                <a:cs typeface="宋体"/>
              </a:rPr>
              <a:t>*</a:t>
            </a:r>
            <a:r>
              <a:rPr dirty="0" sz="1550" spc="10" b="1">
                <a:latin typeface="宋体"/>
                <a:cs typeface="宋体"/>
              </a:rPr>
              <a:t>,</a:t>
            </a:r>
            <a:r>
              <a:rPr dirty="0" sz="1550" b="1">
                <a:latin typeface="宋体"/>
                <a:cs typeface="宋体"/>
              </a:rPr>
              <a:t> </a:t>
            </a:r>
            <a:r>
              <a:rPr dirty="0" sz="1550" spc="50" b="1">
                <a:latin typeface="黑体"/>
                <a:cs typeface="黑体"/>
              </a:rPr>
              <a:t>则将：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143454"/>
            <a:ext cx="8246109" cy="861694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10"/>
              </a:spcBef>
            </a:pPr>
            <a:r>
              <a:rPr dirty="0" sz="2750" spc="45">
                <a:latin typeface="黑体"/>
                <a:cs typeface="黑体"/>
              </a:rPr>
              <a:t>证</a:t>
            </a:r>
            <a:r>
              <a:rPr dirty="0" sz="2750" spc="35"/>
              <a:t>2</a:t>
            </a:r>
            <a:r>
              <a:rPr dirty="0" sz="2750" spc="35">
                <a:latin typeface="黑体"/>
                <a:cs typeface="黑体"/>
              </a:rPr>
              <a:t>：</a:t>
            </a:r>
            <a:r>
              <a:rPr dirty="0" sz="2750" spc="45">
                <a:latin typeface="黑体"/>
                <a:cs typeface="黑体"/>
              </a:rPr>
              <a:t>设有</a:t>
            </a:r>
            <a:r>
              <a:rPr dirty="0" sz="2750" spc="15"/>
              <a:t>FA</a:t>
            </a:r>
            <a:r>
              <a:rPr dirty="0" sz="2750" spc="25"/>
              <a:t> </a:t>
            </a:r>
            <a:r>
              <a:rPr dirty="0" sz="2750" spc="35"/>
              <a:t>M</a:t>
            </a:r>
            <a:r>
              <a:rPr dirty="0" sz="2750" spc="35">
                <a:latin typeface="黑体"/>
                <a:cs typeface="黑体"/>
              </a:rPr>
              <a:t>，</a:t>
            </a:r>
            <a:r>
              <a:rPr dirty="0" sz="2750" spc="45">
                <a:latin typeface="黑体"/>
                <a:cs typeface="黑体"/>
              </a:rPr>
              <a:t>则存在一个正规表达式</a:t>
            </a:r>
            <a:r>
              <a:rPr dirty="0" sz="2750" spc="35"/>
              <a:t>r</a:t>
            </a:r>
            <a:r>
              <a:rPr dirty="0" sz="2750" spc="35">
                <a:latin typeface="黑体"/>
                <a:cs typeface="黑体"/>
              </a:rPr>
              <a:t>，</a:t>
            </a:r>
            <a:r>
              <a:rPr dirty="0" sz="2750" spc="45">
                <a:latin typeface="黑体"/>
                <a:cs typeface="黑体"/>
              </a:rPr>
              <a:t>它表示的 语言即该</a:t>
            </a:r>
            <a:r>
              <a:rPr dirty="0" sz="2750" spc="15"/>
              <a:t>FA</a:t>
            </a:r>
            <a:r>
              <a:rPr dirty="0" sz="2750" spc="30"/>
              <a:t> </a:t>
            </a:r>
            <a:r>
              <a:rPr dirty="0" sz="2750" spc="20"/>
              <a:t>M</a:t>
            </a:r>
            <a:r>
              <a:rPr dirty="0" sz="2750" spc="45">
                <a:latin typeface="黑体"/>
                <a:cs typeface="黑体"/>
              </a:rPr>
              <a:t>所识别的语言。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181606"/>
            <a:ext cx="8488680" cy="19475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55600" marR="20320" indent="-342900">
              <a:lnSpc>
                <a:spcPct val="102000"/>
              </a:lnSpc>
              <a:spcBef>
                <a:spcPts val="1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首先，在</a:t>
            </a:r>
            <a:r>
              <a:rPr dirty="0" baseline="1182" sz="3525" spc="30" b="1">
                <a:latin typeface="宋体"/>
                <a:cs typeface="宋体"/>
              </a:rPr>
              <a:t>FA</a:t>
            </a:r>
            <a:r>
              <a:rPr dirty="0" baseline="1182" sz="3525" spc="-44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的转换图中增加两个结点</a:t>
            </a: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52" b="1">
                <a:latin typeface="宋体"/>
                <a:cs typeface="宋体"/>
              </a:rPr>
              <a:t>f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并且增加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边，  </a:t>
            </a:r>
            <a:r>
              <a:rPr dirty="0" sz="2350" spc="50" b="1">
                <a:latin typeface="黑体"/>
                <a:cs typeface="黑体"/>
              </a:rPr>
              <a:t>将</a:t>
            </a: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sz="2350" spc="50" b="1">
                <a:latin typeface="黑体"/>
                <a:cs typeface="黑体"/>
              </a:rPr>
              <a:t>连接到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的所有初态结点，并将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的所有终态结点连接到 </a:t>
            </a:r>
            <a:r>
              <a:rPr dirty="0" sz="2350" spc="25" b="1">
                <a:latin typeface="宋体"/>
                <a:cs typeface="宋体"/>
              </a:rPr>
              <a:t>f</a:t>
            </a:r>
            <a:r>
              <a:rPr dirty="0" sz="2350" spc="50" b="1">
                <a:latin typeface="黑体"/>
                <a:cs typeface="黑体"/>
              </a:rPr>
              <a:t>。形成一个新的与</a:t>
            </a:r>
            <a:r>
              <a:rPr dirty="0" sz="2350" spc="25" b="1">
                <a:latin typeface="宋体"/>
                <a:cs typeface="宋体"/>
              </a:rPr>
              <a:t>M</a:t>
            </a:r>
            <a:r>
              <a:rPr dirty="0" sz="2350" spc="50" b="1">
                <a:latin typeface="黑体"/>
                <a:cs typeface="黑体"/>
              </a:rPr>
              <a:t>等价的</a:t>
            </a:r>
            <a:r>
              <a:rPr dirty="0" sz="2350" spc="20" b="1">
                <a:latin typeface="宋体"/>
                <a:cs typeface="宋体"/>
              </a:rPr>
              <a:t>NFA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N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marR="5080" indent="-342900">
              <a:lnSpc>
                <a:spcPct val="101899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然后，反复利用下面的替换规则，逐步消去</a:t>
            </a:r>
            <a:r>
              <a:rPr dirty="0" baseline="1182" sz="3525" spc="37" b="1">
                <a:latin typeface="宋体"/>
                <a:cs typeface="宋体"/>
              </a:rPr>
              <a:t>N</a:t>
            </a:r>
            <a:r>
              <a:rPr dirty="0" baseline="1182" sz="3525" spc="67" b="1">
                <a:latin typeface="黑体"/>
                <a:cs typeface="黑体"/>
              </a:rPr>
              <a:t>中的中间结点， </a:t>
            </a:r>
            <a:r>
              <a:rPr dirty="0" sz="2350" spc="50" b="1">
                <a:latin typeface="黑体"/>
                <a:cs typeface="黑体"/>
              </a:rPr>
              <a:t>直到只剩下结点</a:t>
            </a: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sz="2350" spc="50" b="1">
                <a:latin typeface="黑体"/>
                <a:cs typeface="黑体"/>
              </a:rPr>
              <a:t>和</a:t>
            </a:r>
            <a:r>
              <a:rPr dirty="0" sz="2350" spc="25" b="1">
                <a:latin typeface="宋体"/>
                <a:cs typeface="宋体"/>
              </a:rPr>
              <a:t>f</a:t>
            </a:r>
            <a:r>
              <a:rPr dirty="0" sz="2350" spc="50" b="1">
                <a:latin typeface="黑体"/>
                <a:cs typeface="黑体"/>
              </a:rPr>
              <a:t>为止。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3124" y="3483508"/>
            <a:ext cx="419100" cy="435609"/>
          </a:xfrm>
          <a:custGeom>
            <a:avLst/>
            <a:gdLst/>
            <a:ahLst/>
            <a:cxnLst/>
            <a:rect l="l" t="t" r="r" b="b"/>
            <a:pathLst>
              <a:path w="419100" h="435610">
                <a:moveTo>
                  <a:pt x="0" y="217762"/>
                </a:moveTo>
                <a:lnTo>
                  <a:pt x="5528" y="167831"/>
                </a:lnTo>
                <a:lnTo>
                  <a:pt x="21275" y="121996"/>
                </a:lnTo>
                <a:lnTo>
                  <a:pt x="45986" y="81563"/>
                </a:lnTo>
                <a:lnTo>
                  <a:pt x="78402" y="47839"/>
                </a:lnTo>
                <a:lnTo>
                  <a:pt x="117268" y="22133"/>
                </a:lnTo>
                <a:lnTo>
                  <a:pt x="161327" y="5751"/>
                </a:lnTo>
                <a:lnTo>
                  <a:pt x="209323" y="0"/>
                </a:lnTo>
                <a:lnTo>
                  <a:pt x="257319" y="5751"/>
                </a:lnTo>
                <a:lnTo>
                  <a:pt x="301378" y="22133"/>
                </a:lnTo>
                <a:lnTo>
                  <a:pt x="340244" y="47839"/>
                </a:lnTo>
                <a:lnTo>
                  <a:pt x="372660" y="81563"/>
                </a:lnTo>
                <a:lnTo>
                  <a:pt x="397371" y="121996"/>
                </a:lnTo>
                <a:lnTo>
                  <a:pt x="413118" y="167831"/>
                </a:lnTo>
                <a:lnTo>
                  <a:pt x="418647" y="217762"/>
                </a:lnTo>
                <a:lnTo>
                  <a:pt x="413118" y="267693"/>
                </a:lnTo>
                <a:lnTo>
                  <a:pt x="397371" y="313528"/>
                </a:lnTo>
                <a:lnTo>
                  <a:pt x="372660" y="353961"/>
                </a:lnTo>
                <a:lnTo>
                  <a:pt x="340244" y="387685"/>
                </a:lnTo>
                <a:lnTo>
                  <a:pt x="301378" y="413391"/>
                </a:lnTo>
                <a:lnTo>
                  <a:pt x="257319" y="429773"/>
                </a:lnTo>
                <a:lnTo>
                  <a:pt x="209323" y="435525"/>
                </a:lnTo>
                <a:lnTo>
                  <a:pt x="161327" y="429773"/>
                </a:lnTo>
                <a:lnTo>
                  <a:pt x="117268" y="413391"/>
                </a:lnTo>
                <a:lnTo>
                  <a:pt x="78402" y="387685"/>
                </a:lnTo>
                <a:lnTo>
                  <a:pt x="45986" y="353961"/>
                </a:lnTo>
                <a:lnTo>
                  <a:pt x="21275" y="313528"/>
                </a:lnTo>
                <a:lnTo>
                  <a:pt x="5528" y="267693"/>
                </a:lnTo>
                <a:lnTo>
                  <a:pt x="0" y="217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92629" y="3483508"/>
            <a:ext cx="419100" cy="435609"/>
          </a:xfrm>
          <a:custGeom>
            <a:avLst/>
            <a:gdLst/>
            <a:ahLst/>
            <a:cxnLst/>
            <a:rect l="l" t="t" r="r" b="b"/>
            <a:pathLst>
              <a:path w="419100" h="435610">
                <a:moveTo>
                  <a:pt x="0" y="217762"/>
                </a:moveTo>
                <a:lnTo>
                  <a:pt x="5528" y="167831"/>
                </a:lnTo>
                <a:lnTo>
                  <a:pt x="21275" y="121996"/>
                </a:lnTo>
                <a:lnTo>
                  <a:pt x="45986" y="81563"/>
                </a:lnTo>
                <a:lnTo>
                  <a:pt x="78402" y="47839"/>
                </a:lnTo>
                <a:lnTo>
                  <a:pt x="117268" y="22133"/>
                </a:lnTo>
                <a:lnTo>
                  <a:pt x="161327" y="5751"/>
                </a:lnTo>
                <a:lnTo>
                  <a:pt x="209323" y="0"/>
                </a:lnTo>
                <a:lnTo>
                  <a:pt x="257319" y="5751"/>
                </a:lnTo>
                <a:lnTo>
                  <a:pt x="301378" y="22133"/>
                </a:lnTo>
                <a:lnTo>
                  <a:pt x="340244" y="47839"/>
                </a:lnTo>
                <a:lnTo>
                  <a:pt x="372660" y="81563"/>
                </a:lnTo>
                <a:lnTo>
                  <a:pt x="397371" y="121996"/>
                </a:lnTo>
                <a:lnTo>
                  <a:pt x="413118" y="167831"/>
                </a:lnTo>
                <a:lnTo>
                  <a:pt x="418647" y="217762"/>
                </a:lnTo>
                <a:lnTo>
                  <a:pt x="413118" y="267693"/>
                </a:lnTo>
                <a:lnTo>
                  <a:pt x="397371" y="313528"/>
                </a:lnTo>
                <a:lnTo>
                  <a:pt x="372660" y="353961"/>
                </a:lnTo>
                <a:lnTo>
                  <a:pt x="340244" y="387685"/>
                </a:lnTo>
                <a:lnTo>
                  <a:pt x="301378" y="413391"/>
                </a:lnTo>
                <a:lnTo>
                  <a:pt x="257319" y="429773"/>
                </a:lnTo>
                <a:lnTo>
                  <a:pt x="209323" y="435525"/>
                </a:lnTo>
                <a:lnTo>
                  <a:pt x="161327" y="429773"/>
                </a:lnTo>
                <a:lnTo>
                  <a:pt x="117268" y="413391"/>
                </a:lnTo>
                <a:lnTo>
                  <a:pt x="78402" y="387685"/>
                </a:lnTo>
                <a:lnTo>
                  <a:pt x="45986" y="353961"/>
                </a:lnTo>
                <a:lnTo>
                  <a:pt x="21275" y="313528"/>
                </a:lnTo>
                <a:lnTo>
                  <a:pt x="5528" y="267693"/>
                </a:lnTo>
                <a:lnTo>
                  <a:pt x="0" y="21776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91864" y="3458971"/>
            <a:ext cx="205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</a:tabLst>
            </a:pPr>
            <a:r>
              <a:rPr dirty="0" sz="2400" b="1">
                <a:latin typeface="Times New Roman"/>
                <a:cs typeface="Times New Roman"/>
              </a:rPr>
              <a:t>x	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1770" y="3687333"/>
            <a:ext cx="1476375" cy="50800"/>
          </a:xfrm>
          <a:custGeom>
            <a:avLst/>
            <a:gdLst/>
            <a:ahLst/>
            <a:cxnLst/>
            <a:rect l="l" t="t" r="r" b="b"/>
            <a:pathLst>
              <a:path w="1476375" h="50800">
                <a:moveTo>
                  <a:pt x="1400082" y="30162"/>
                </a:moveTo>
                <a:lnTo>
                  <a:pt x="1400082" y="50800"/>
                </a:lnTo>
                <a:lnTo>
                  <a:pt x="1461994" y="30162"/>
                </a:lnTo>
                <a:lnTo>
                  <a:pt x="1400082" y="30162"/>
                </a:lnTo>
                <a:close/>
              </a:path>
              <a:path w="1476375" h="50800">
                <a:moveTo>
                  <a:pt x="1400082" y="20637"/>
                </a:moveTo>
                <a:lnTo>
                  <a:pt x="1400082" y="30162"/>
                </a:lnTo>
                <a:lnTo>
                  <a:pt x="1412783" y="30162"/>
                </a:lnTo>
                <a:lnTo>
                  <a:pt x="1412783" y="20637"/>
                </a:lnTo>
                <a:lnTo>
                  <a:pt x="1400082" y="20637"/>
                </a:lnTo>
                <a:close/>
              </a:path>
              <a:path w="1476375" h="50800">
                <a:moveTo>
                  <a:pt x="1400082" y="0"/>
                </a:moveTo>
                <a:lnTo>
                  <a:pt x="1400082" y="20637"/>
                </a:lnTo>
                <a:lnTo>
                  <a:pt x="1412783" y="20637"/>
                </a:lnTo>
                <a:lnTo>
                  <a:pt x="1412783" y="30162"/>
                </a:lnTo>
                <a:lnTo>
                  <a:pt x="1461998" y="30161"/>
                </a:lnTo>
                <a:lnTo>
                  <a:pt x="1476282" y="25400"/>
                </a:lnTo>
                <a:lnTo>
                  <a:pt x="1400082" y="0"/>
                </a:lnTo>
                <a:close/>
              </a:path>
              <a:path w="1476375" h="50800">
                <a:moveTo>
                  <a:pt x="0" y="20636"/>
                </a:moveTo>
                <a:lnTo>
                  <a:pt x="0" y="30161"/>
                </a:lnTo>
                <a:lnTo>
                  <a:pt x="1400082" y="30162"/>
                </a:lnTo>
                <a:lnTo>
                  <a:pt x="1400082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25719" y="3297428"/>
            <a:ext cx="549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49362" y="3458889"/>
            <a:ext cx="419100" cy="435609"/>
          </a:xfrm>
          <a:custGeom>
            <a:avLst/>
            <a:gdLst/>
            <a:ahLst/>
            <a:cxnLst/>
            <a:rect l="l" t="t" r="r" b="b"/>
            <a:pathLst>
              <a:path w="419100" h="435610">
                <a:moveTo>
                  <a:pt x="0" y="217551"/>
                </a:moveTo>
                <a:lnTo>
                  <a:pt x="5526" y="167668"/>
                </a:lnTo>
                <a:lnTo>
                  <a:pt x="21269" y="121877"/>
                </a:lnTo>
                <a:lnTo>
                  <a:pt x="45972" y="81483"/>
                </a:lnTo>
                <a:lnTo>
                  <a:pt x="78378" y="47793"/>
                </a:lnTo>
                <a:lnTo>
                  <a:pt x="117232" y="22112"/>
                </a:lnTo>
                <a:lnTo>
                  <a:pt x="161278" y="5745"/>
                </a:lnTo>
                <a:lnTo>
                  <a:pt x="209260" y="0"/>
                </a:lnTo>
                <a:lnTo>
                  <a:pt x="257241" y="5745"/>
                </a:lnTo>
                <a:lnTo>
                  <a:pt x="301287" y="22112"/>
                </a:lnTo>
                <a:lnTo>
                  <a:pt x="340141" y="47793"/>
                </a:lnTo>
                <a:lnTo>
                  <a:pt x="372547" y="81483"/>
                </a:lnTo>
                <a:lnTo>
                  <a:pt x="397250" y="121877"/>
                </a:lnTo>
                <a:lnTo>
                  <a:pt x="412993" y="167668"/>
                </a:lnTo>
                <a:lnTo>
                  <a:pt x="418520" y="217551"/>
                </a:lnTo>
                <a:lnTo>
                  <a:pt x="412993" y="267433"/>
                </a:lnTo>
                <a:lnTo>
                  <a:pt x="397250" y="313224"/>
                </a:lnTo>
                <a:lnTo>
                  <a:pt x="372547" y="353618"/>
                </a:lnTo>
                <a:lnTo>
                  <a:pt x="340141" y="387308"/>
                </a:lnTo>
                <a:lnTo>
                  <a:pt x="301287" y="412989"/>
                </a:lnTo>
                <a:lnTo>
                  <a:pt x="257241" y="429356"/>
                </a:lnTo>
                <a:lnTo>
                  <a:pt x="209260" y="435102"/>
                </a:lnTo>
                <a:lnTo>
                  <a:pt x="161278" y="429356"/>
                </a:lnTo>
                <a:lnTo>
                  <a:pt x="117232" y="412989"/>
                </a:lnTo>
                <a:lnTo>
                  <a:pt x="78378" y="387308"/>
                </a:lnTo>
                <a:lnTo>
                  <a:pt x="45972" y="353618"/>
                </a:lnTo>
                <a:lnTo>
                  <a:pt x="21269" y="313224"/>
                </a:lnTo>
                <a:lnTo>
                  <a:pt x="5526" y="267433"/>
                </a:lnTo>
                <a:lnTo>
                  <a:pt x="0" y="2175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28102" y="34345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01393" y="3458889"/>
            <a:ext cx="419100" cy="435609"/>
          </a:xfrm>
          <a:custGeom>
            <a:avLst/>
            <a:gdLst/>
            <a:ahLst/>
            <a:cxnLst/>
            <a:rect l="l" t="t" r="r" b="b"/>
            <a:pathLst>
              <a:path w="419100" h="435610">
                <a:moveTo>
                  <a:pt x="0" y="217551"/>
                </a:moveTo>
                <a:lnTo>
                  <a:pt x="5526" y="167668"/>
                </a:lnTo>
                <a:lnTo>
                  <a:pt x="21269" y="121877"/>
                </a:lnTo>
                <a:lnTo>
                  <a:pt x="45972" y="81483"/>
                </a:lnTo>
                <a:lnTo>
                  <a:pt x="78378" y="47793"/>
                </a:lnTo>
                <a:lnTo>
                  <a:pt x="117232" y="22112"/>
                </a:lnTo>
                <a:lnTo>
                  <a:pt x="161278" y="5745"/>
                </a:lnTo>
                <a:lnTo>
                  <a:pt x="209260" y="0"/>
                </a:lnTo>
                <a:lnTo>
                  <a:pt x="257241" y="5745"/>
                </a:lnTo>
                <a:lnTo>
                  <a:pt x="301287" y="22112"/>
                </a:lnTo>
                <a:lnTo>
                  <a:pt x="340141" y="47793"/>
                </a:lnTo>
                <a:lnTo>
                  <a:pt x="372547" y="81483"/>
                </a:lnTo>
                <a:lnTo>
                  <a:pt x="397250" y="121877"/>
                </a:lnTo>
                <a:lnTo>
                  <a:pt x="412993" y="167668"/>
                </a:lnTo>
                <a:lnTo>
                  <a:pt x="418520" y="217551"/>
                </a:lnTo>
                <a:lnTo>
                  <a:pt x="412993" y="267433"/>
                </a:lnTo>
                <a:lnTo>
                  <a:pt x="397250" y="313224"/>
                </a:lnTo>
                <a:lnTo>
                  <a:pt x="372547" y="353618"/>
                </a:lnTo>
                <a:lnTo>
                  <a:pt x="340141" y="387308"/>
                </a:lnTo>
                <a:lnTo>
                  <a:pt x="301287" y="412989"/>
                </a:lnTo>
                <a:lnTo>
                  <a:pt x="257241" y="429356"/>
                </a:lnTo>
                <a:lnTo>
                  <a:pt x="209260" y="435102"/>
                </a:lnTo>
                <a:lnTo>
                  <a:pt x="161278" y="429356"/>
                </a:lnTo>
                <a:lnTo>
                  <a:pt x="117232" y="412989"/>
                </a:lnTo>
                <a:lnTo>
                  <a:pt x="78378" y="387308"/>
                </a:lnTo>
                <a:lnTo>
                  <a:pt x="45972" y="353618"/>
                </a:lnTo>
                <a:lnTo>
                  <a:pt x="21269" y="313224"/>
                </a:lnTo>
                <a:lnTo>
                  <a:pt x="5526" y="267433"/>
                </a:lnTo>
                <a:lnTo>
                  <a:pt x="0" y="21755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7883" y="3662489"/>
            <a:ext cx="705485" cy="50800"/>
          </a:xfrm>
          <a:custGeom>
            <a:avLst/>
            <a:gdLst/>
            <a:ahLst/>
            <a:cxnLst/>
            <a:rect l="l" t="t" r="r" b="b"/>
            <a:pathLst>
              <a:path w="705485" h="50800">
                <a:moveTo>
                  <a:pt x="628674" y="0"/>
                </a:moveTo>
                <a:lnTo>
                  <a:pt x="628674" y="50800"/>
                </a:lnTo>
                <a:lnTo>
                  <a:pt x="690583" y="30162"/>
                </a:lnTo>
                <a:lnTo>
                  <a:pt x="641374" y="30162"/>
                </a:lnTo>
                <a:lnTo>
                  <a:pt x="641374" y="20637"/>
                </a:lnTo>
                <a:lnTo>
                  <a:pt x="690589" y="20637"/>
                </a:lnTo>
                <a:lnTo>
                  <a:pt x="628674" y="0"/>
                </a:lnTo>
                <a:close/>
              </a:path>
              <a:path w="705485" h="50800">
                <a:moveTo>
                  <a:pt x="628674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628674" y="30162"/>
                </a:lnTo>
                <a:lnTo>
                  <a:pt x="628674" y="20637"/>
                </a:lnTo>
                <a:close/>
              </a:path>
              <a:path w="705485" h="50800">
                <a:moveTo>
                  <a:pt x="690589" y="20637"/>
                </a:moveTo>
                <a:lnTo>
                  <a:pt x="641374" y="20637"/>
                </a:lnTo>
                <a:lnTo>
                  <a:pt x="641374" y="30162"/>
                </a:lnTo>
                <a:lnTo>
                  <a:pt x="690583" y="30162"/>
                </a:lnTo>
                <a:lnTo>
                  <a:pt x="704874" y="25398"/>
                </a:lnTo>
                <a:lnTo>
                  <a:pt x="69058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68843" y="3466904"/>
            <a:ext cx="419100" cy="435609"/>
          </a:xfrm>
          <a:custGeom>
            <a:avLst/>
            <a:gdLst/>
            <a:ahLst/>
            <a:cxnLst/>
            <a:rect l="l" t="t" r="r" b="b"/>
            <a:pathLst>
              <a:path w="419100" h="435610">
                <a:moveTo>
                  <a:pt x="0" y="217551"/>
                </a:moveTo>
                <a:lnTo>
                  <a:pt x="5526" y="167668"/>
                </a:lnTo>
                <a:lnTo>
                  <a:pt x="21269" y="121877"/>
                </a:lnTo>
                <a:lnTo>
                  <a:pt x="45972" y="81483"/>
                </a:lnTo>
                <a:lnTo>
                  <a:pt x="78378" y="47793"/>
                </a:lnTo>
                <a:lnTo>
                  <a:pt x="117232" y="22112"/>
                </a:lnTo>
                <a:lnTo>
                  <a:pt x="161278" y="5745"/>
                </a:lnTo>
                <a:lnTo>
                  <a:pt x="209260" y="0"/>
                </a:lnTo>
                <a:lnTo>
                  <a:pt x="257241" y="5745"/>
                </a:lnTo>
                <a:lnTo>
                  <a:pt x="301287" y="22112"/>
                </a:lnTo>
                <a:lnTo>
                  <a:pt x="340141" y="47793"/>
                </a:lnTo>
                <a:lnTo>
                  <a:pt x="372547" y="81483"/>
                </a:lnTo>
                <a:lnTo>
                  <a:pt x="397250" y="121877"/>
                </a:lnTo>
                <a:lnTo>
                  <a:pt x="412993" y="167668"/>
                </a:lnTo>
                <a:lnTo>
                  <a:pt x="418520" y="217551"/>
                </a:lnTo>
                <a:lnTo>
                  <a:pt x="412993" y="267433"/>
                </a:lnTo>
                <a:lnTo>
                  <a:pt x="397250" y="313224"/>
                </a:lnTo>
                <a:lnTo>
                  <a:pt x="372547" y="353618"/>
                </a:lnTo>
                <a:lnTo>
                  <a:pt x="340141" y="387308"/>
                </a:lnTo>
                <a:lnTo>
                  <a:pt x="301287" y="412989"/>
                </a:lnTo>
                <a:lnTo>
                  <a:pt x="257241" y="429356"/>
                </a:lnTo>
                <a:lnTo>
                  <a:pt x="209260" y="435102"/>
                </a:lnTo>
                <a:lnTo>
                  <a:pt x="161278" y="429356"/>
                </a:lnTo>
                <a:lnTo>
                  <a:pt x="117232" y="412989"/>
                </a:lnTo>
                <a:lnTo>
                  <a:pt x="78378" y="387308"/>
                </a:lnTo>
                <a:lnTo>
                  <a:pt x="45972" y="353618"/>
                </a:lnTo>
                <a:lnTo>
                  <a:pt x="21269" y="313224"/>
                </a:lnTo>
                <a:lnTo>
                  <a:pt x="5526" y="267433"/>
                </a:lnTo>
                <a:lnTo>
                  <a:pt x="0" y="21755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35333" y="3670504"/>
            <a:ext cx="734060" cy="50800"/>
          </a:xfrm>
          <a:custGeom>
            <a:avLst/>
            <a:gdLst/>
            <a:ahLst/>
            <a:cxnLst/>
            <a:rect l="l" t="t" r="r" b="b"/>
            <a:pathLst>
              <a:path w="734060" h="50800">
                <a:moveTo>
                  <a:pt x="657310" y="0"/>
                </a:moveTo>
                <a:lnTo>
                  <a:pt x="657310" y="50800"/>
                </a:lnTo>
                <a:lnTo>
                  <a:pt x="719222" y="30162"/>
                </a:lnTo>
                <a:lnTo>
                  <a:pt x="670010" y="30162"/>
                </a:lnTo>
                <a:lnTo>
                  <a:pt x="670010" y="20637"/>
                </a:lnTo>
                <a:lnTo>
                  <a:pt x="719222" y="20637"/>
                </a:lnTo>
                <a:lnTo>
                  <a:pt x="657310" y="0"/>
                </a:lnTo>
                <a:close/>
              </a:path>
              <a:path w="734060" h="50800">
                <a:moveTo>
                  <a:pt x="657310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657310" y="30162"/>
                </a:lnTo>
                <a:lnTo>
                  <a:pt x="657310" y="20637"/>
                </a:lnTo>
                <a:close/>
              </a:path>
              <a:path w="734060" h="50800">
                <a:moveTo>
                  <a:pt x="719222" y="20637"/>
                </a:moveTo>
                <a:lnTo>
                  <a:pt x="670010" y="20637"/>
                </a:lnTo>
                <a:lnTo>
                  <a:pt x="670010" y="30162"/>
                </a:lnTo>
                <a:lnTo>
                  <a:pt x="719222" y="30162"/>
                </a:lnTo>
                <a:lnTo>
                  <a:pt x="733510" y="25400"/>
                </a:lnTo>
                <a:lnTo>
                  <a:pt x="719222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79422" y="3282188"/>
            <a:ext cx="150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baseline="1157" sz="3600" spc="-7" b="1">
                <a:latin typeface="Times New Roman"/>
                <a:cs typeface="Times New Roman"/>
              </a:rPr>
              <a:t>r</a:t>
            </a:r>
            <a:r>
              <a:rPr dirty="0" baseline="-15625" sz="2400" spc="-7" b="1">
                <a:latin typeface="Times New Roman"/>
                <a:cs typeface="Times New Roman"/>
              </a:rPr>
              <a:t>1	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3835" y="3422087"/>
            <a:ext cx="10972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0" b="1">
                <a:latin typeface="黑体"/>
                <a:cs typeface="黑体"/>
              </a:rPr>
              <a:t>代之以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6468" y="4574995"/>
            <a:ext cx="427355" cy="464184"/>
          </a:xfrm>
          <a:custGeom>
            <a:avLst/>
            <a:gdLst/>
            <a:ahLst/>
            <a:cxnLst/>
            <a:rect l="l" t="t" r="r" b="b"/>
            <a:pathLst>
              <a:path w="427354" h="464185">
                <a:moveTo>
                  <a:pt x="0" y="231867"/>
                </a:moveTo>
                <a:lnTo>
                  <a:pt x="4338" y="185138"/>
                </a:lnTo>
                <a:lnTo>
                  <a:pt x="16782" y="141614"/>
                </a:lnTo>
                <a:lnTo>
                  <a:pt x="36471" y="102228"/>
                </a:lnTo>
                <a:lnTo>
                  <a:pt x="62548" y="67912"/>
                </a:lnTo>
                <a:lnTo>
                  <a:pt x="94154" y="39599"/>
                </a:lnTo>
                <a:lnTo>
                  <a:pt x="130430" y="18221"/>
                </a:lnTo>
                <a:lnTo>
                  <a:pt x="170516" y="4710"/>
                </a:lnTo>
                <a:lnTo>
                  <a:pt x="213555" y="0"/>
                </a:lnTo>
                <a:lnTo>
                  <a:pt x="256594" y="4710"/>
                </a:lnTo>
                <a:lnTo>
                  <a:pt x="296680" y="18221"/>
                </a:lnTo>
                <a:lnTo>
                  <a:pt x="332956" y="39599"/>
                </a:lnTo>
                <a:lnTo>
                  <a:pt x="364562" y="67912"/>
                </a:lnTo>
                <a:lnTo>
                  <a:pt x="390639" y="102228"/>
                </a:lnTo>
                <a:lnTo>
                  <a:pt x="410328" y="141614"/>
                </a:lnTo>
                <a:lnTo>
                  <a:pt x="422772" y="185138"/>
                </a:lnTo>
                <a:lnTo>
                  <a:pt x="427111" y="231867"/>
                </a:lnTo>
                <a:lnTo>
                  <a:pt x="422772" y="278596"/>
                </a:lnTo>
                <a:lnTo>
                  <a:pt x="410328" y="322120"/>
                </a:lnTo>
                <a:lnTo>
                  <a:pt x="390639" y="361506"/>
                </a:lnTo>
                <a:lnTo>
                  <a:pt x="364562" y="395822"/>
                </a:lnTo>
                <a:lnTo>
                  <a:pt x="332956" y="424135"/>
                </a:lnTo>
                <a:lnTo>
                  <a:pt x="296680" y="445513"/>
                </a:lnTo>
                <a:lnTo>
                  <a:pt x="256594" y="459024"/>
                </a:lnTo>
                <a:lnTo>
                  <a:pt x="213555" y="463735"/>
                </a:lnTo>
                <a:lnTo>
                  <a:pt x="170516" y="459024"/>
                </a:lnTo>
                <a:lnTo>
                  <a:pt x="130430" y="445513"/>
                </a:lnTo>
                <a:lnTo>
                  <a:pt x="94154" y="424135"/>
                </a:lnTo>
                <a:lnTo>
                  <a:pt x="62548" y="395822"/>
                </a:lnTo>
                <a:lnTo>
                  <a:pt x="36471" y="361506"/>
                </a:lnTo>
                <a:lnTo>
                  <a:pt x="16782" y="322120"/>
                </a:lnTo>
                <a:lnTo>
                  <a:pt x="4338" y="278596"/>
                </a:lnTo>
                <a:lnTo>
                  <a:pt x="0" y="2318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45208" y="454710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83970" y="4574995"/>
            <a:ext cx="427355" cy="464184"/>
          </a:xfrm>
          <a:custGeom>
            <a:avLst/>
            <a:gdLst/>
            <a:ahLst/>
            <a:cxnLst/>
            <a:rect l="l" t="t" r="r" b="b"/>
            <a:pathLst>
              <a:path w="427354" h="464185">
                <a:moveTo>
                  <a:pt x="0" y="231867"/>
                </a:moveTo>
                <a:lnTo>
                  <a:pt x="4338" y="185138"/>
                </a:lnTo>
                <a:lnTo>
                  <a:pt x="16782" y="141614"/>
                </a:lnTo>
                <a:lnTo>
                  <a:pt x="36471" y="102228"/>
                </a:lnTo>
                <a:lnTo>
                  <a:pt x="62548" y="67912"/>
                </a:lnTo>
                <a:lnTo>
                  <a:pt x="94154" y="39599"/>
                </a:lnTo>
                <a:lnTo>
                  <a:pt x="130430" y="18221"/>
                </a:lnTo>
                <a:lnTo>
                  <a:pt x="170516" y="4710"/>
                </a:lnTo>
                <a:lnTo>
                  <a:pt x="213555" y="0"/>
                </a:lnTo>
                <a:lnTo>
                  <a:pt x="256594" y="4710"/>
                </a:lnTo>
                <a:lnTo>
                  <a:pt x="296680" y="18221"/>
                </a:lnTo>
                <a:lnTo>
                  <a:pt x="332956" y="39599"/>
                </a:lnTo>
                <a:lnTo>
                  <a:pt x="364562" y="67912"/>
                </a:lnTo>
                <a:lnTo>
                  <a:pt x="390639" y="102228"/>
                </a:lnTo>
                <a:lnTo>
                  <a:pt x="410328" y="141614"/>
                </a:lnTo>
                <a:lnTo>
                  <a:pt x="422772" y="185138"/>
                </a:lnTo>
                <a:lnTo>
                  <a:pt x="427111" y="231867"/>
                </a:lnTo>
                <a:lnTo>
                  <a:pt x="422772" y="278596"/>
                </a:lnTo>
                <a:lnTo>
                  <a:pt x="410328" y="322120"/>
                </a:lnTo>
                <a:lnTo>
                  <a:pt x="390639" y="361506"/>
                </a:lnTo>
                <a:lnTo>
                  <a:pt x="364562" y="395822"/>
                </a:lnTo>
                <a:lnTo>
                  <a:pt x="332956" y="424135"/>
                </a:lnTo>
                <a:lnTo>
                  <a:pt x="296680" y="445513"/>
                </a:lnTo>
                <a:lnTo>
                  <a:pt x="256594" y="459024"/>
                </a:lnTo>
                <a:lnTo>
                  <a:pt x="213555" y="463735"/>
                </a:lnTo>
                <a:lnTo>
                  <a:pt x="170516" y="459024"/>
                </a:lnTo>
                <a:lnTo>
                  <a:pt x="130430" y="445513"/>
                </a:lnTo>
                <a:lnTo>
                  <a:pt x="94154" y="424135"/>
                </a:lnTo>
                <a:lnTo>
                  <a:pt x="62548" y="395822"/>
                </a:lnTo>
                <a:lnTo>
                  <a:pt x="36471" y="361506"/>
                </a:lnTo>
                <a:lnTo>
                  <a:pt x="16782" y="322120"/>
                </a:lnTo>
                <a:lnTo>
                  <a:pt x="4338" y="278596"/>
                </a:lnTo>
                <a:lnTo>
                  <a:pt x="0" y="23186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62710" y="454710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3579" y="4793668"/>
            <a:ext cx="1506220" cy="50800"/>
          </a:xfrm>
          <a:custGeom>
            <a:avLst/>
            <a:gdLst/>
            <a:ahLst/>
            <a:cxnLst/>
            <a:rect l="l" t="t" r="r" b="b"/>
            <a:pathLst>
              <a:path w="1506220" h="50800">
                <a:moveTo>
                  <a:pt x="1429927" y="30162"/>
                </a:moveTo>
                <a:lnTo>
                  <a:pt x="1429927" y="50799"/>
                </a:lnTo>
                <a:lnTo>
                  <a:pt x="1491839" y="30162"/>
                </a:lnTo>
                <a:lnTo>
                  <a:pt x="1429927" y="30162"/>
                </a:lnTo>
                <a:close/>
              </a:path>
              <a:path w="1506220" h="50800">
                <a:moveTo>
                  <a:pt x="1429927" y="20637"/>
                </a:moveTo>
                <a:lnTo>
                  <a:pt x="1429927" y="30162"/>
                </a:lnTo>
                <a:lnTo>
                  <a:pt x="1442628" y="30162"/>
                </a:lnTo>
                <a:lnTo>
                  <a:pt x="1442628" y="20637"/>
                </a:lnTo>
                <a:lnTo>
                  <a:pt x="1429927" y="20637"/>
                </a:lnTo>
                <a:close/>
              </a:path>
              <a:path w="1506220" h="50800">
                <a:moveTo>
                  <a:pt x="1429927" y="0"/>
                </a:moveTo>
                <a:lnTo>
                  <a:pt x="1429927" y="20637"/>
                </a:lnTo>
                <a:lnTo>
                  <a:pt x="1442628" y="20637"/>
                </a:lnTo>
                <a:lnTo>
                  <a:pt x="1442628" y="30162"/>
                </a:lnTo>
                <a:lnTo>
                  <a:pt x="1491843" y="30161"/>
                </a:lnTo>
                <a:lnTo>
                  <a:pt x="1506127" y="25399"/>
                </a:lnTo>
                <a:lnTo>
                  <a:pt x="1429927" y="0"/>
                </a:lnTo>
                <a:close/>
              </a:path>
              <a:path w="1506220" h="50800">
                <a:moveTo>
                  <a:pt x="0" y="20636"/>
                </a:moveTo>
                <a:lnTo>
                  <a:pt x="0" y="30161"/>
                </a:lnTo>
                <a:lnTo>
                  <a:pt x="1429927" y="30162"/>
                </a:lnTo>
                <a:lnTo>
                  <a:pt x="142992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69073" y="4376420"/>
            <a:ext cx="615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|r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71587" y="4565233"/>
            <a:ext cx="427355" cy="464184"/>
          </a:xfrm>
          <a:custGeom>
            <a:avLst/>
            <a:gdLst/>
            <a:ahLst/>
            <a:cxnLst/>
            <a:rect l="l" t="t" r="r" b="b"/>
            <a:pathLst>
              <a:path w="427355" h="464185">
                <a:moveTo>
                  <a:pt x="0" y="231867"/>
                </a:moveTo>
                <a:lnTo>
                  <a:pt x="4338" y="185138"/>
                </a:lnTo>
                <a:lnTo>
                  <a:pt x="16782" y="141614"/>
                </a:lnTo>
                <a:lnTo>
                  <a:pt x="36471" y="102228"/>
                </a:lnTo>
                <a:lnTo>
                  <a:pt x="62548" y="67912"/>
                </a:lnTo>
                <a:lnTo>
                  <a:pt x="94154" y="39599"/>
                </a:lnTo>
                <a:lnTo>
                  <a:pt x="130430" y="18221"/>
                </a:lnTo>
                <a:lnTo>
                  <a:pt x="170516" y="4710"/>
                </a:lnTo>
                <a:lnTo>
                  <a:pt x="213555" y="0"/>
                </a:lnTo>
                <a:lnTo>
                  <a:pt x="256594" y="4710"/>
                </a:lnTo>
                <a:lnTo>
                  <a:pt x="296680" y="18221"/>
                </a:lnTo>
                <a:lnTo>
                  <a:pt x="332956" y="39599"/>
                </a:lnTo>
                <a:lnTo>
                  <a:pt x="364562" y="67912"/>
                </a:lnTo>
                <a:lnTo>
                  <a:pt x="390639" y="102228"/>
                </a:lnTo>
                <a:lnTo>
                  <a:pt x="410328" y="141614"/>
                </a:lnTo>
                <a:lnTo>
                  <a:pt x="422772" y="185138"/>
                </a:lnTo>
                <a:lnTo>
                  <a:pt x="427111" y="231867"/>
                </a:lnTo>
                <a:lnTo>
                  <a:pt x="422772" y="278596"/>
                </a:lnTo>
                <a:lnTo>
                  <a:pt x="410328" y="322120"/>
                </a:lnTo>
                <a:lnTo>
                  <a:pt x="390639" y="361506"/>
                </a:lnTo>
                <a:lnTo>
                  <a:pt x="364562" y="395822"/>
                </a:lnTo>
                <a:lnTo>
                  <a:pt x="332956" y="424135"/>
                </a:lnTo>
                <a:lnTo>
                  <a:pt x="296680" y="445513"/>
                </a:lnTo>
                <a:lnTo>
                  <a:pt x="256594" y="459024"/>
                </a:lnTo>
                <a:lnTo>
                  <a:pt x="213555" y="463735"/>
                </a:lnTo>
                <a:lnTo>
                  <a:pt x="170516" y="459024"/>
                </a:lnTo>
                <a:lnTo>
                  <a:pt x="130430" y="445513"/>
                </a:lnTo>
                <a:lnTo>
                  <a:pt x="94154" y="424135"/>
                </a:lnTo>
                <a:lnTo>
                  <a:pt x="62548" y="395822"/>
                </a:lnTo>
                <a:lnTo>
                  <a:pt x="36471" y="361506"/>
                </a:lnTo>
                <a:lnTo>
                  <a:pt x="16782" y="322120"/>
                </a:lnTo>
                <a:lnTo>
                  <a:pt x="4338" y="278596"/>
                </a:lnTo>
                <a:lnTo>
                  <a:pt x="0" y="2318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50327" y="453796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89090" y="4565233"/>
            <a:ext cx="427355" cy="464184"/>
          </a:xfrm>
          <a:custGeom>
            <a:avLst/>
            <a:gdLst/>
            <a:ahLst/>
            <a:cxnLst/>
            <a:rect l="l" t="t" r="r" b="b"/>
            <a:pathLst>
              <a:path w="427354" h="464185">
                <a:moveTo>
                  <a:pt x="0" y="231867"/>
                </a:moveTo>
                <a:lnTo>
                  <a:pt x="4338" y="185138"/>
                </a:lnTo>
                <a:lnTo>
                  <a:pt x="16782" y="141614"/>
                </a:lnTo>
                <a:lnTo>
                  <a:pt x="36471" y="102228"/>
                </a:lnTo>
                <a:lnTo>
                  <a:pt x="62548" y="67912"/>
                </a:lnTo>
                <a:lnTo>
                  <a:pt x="94154" y="39599"/>
                </a:lnTo>
                <a:lnTo>
                  <a:pt x="130430" y="18221"/>
                </a:lnTo>
                <a:lnTo>
                  <a:pt x="170516" y="4710"/>
                </a:lnTo>
                <a:lnTo>
                  <a:pt x="213555" y="0"/>
                </a:lnTo>
                <a:lnTo>
                  <a:pt x="256594" y="4710"/>
                </a:lnTo>
                <a:lnTo>
                  <a:pt x="296680" y="18221"/>
                </a:lnTo>
                <a:lnTo>
                  <a:pt x="332956" y="39599"/>
                </a:lnTo>
                <a:lnTo>
                  <a:pt x="364562" y="67912"/>
                </a:lnTo>
                <a:lnTo>
                  <a:pt x="390639" y="102228"/>
                </a:lnTo>
                <a:lnTo>
                  <a:pt x="410328" y="141614"/>
                </a:lnTo>
                <a:lnTo>
                  <a:pt x="422772" y="185138"/>
                </a:lnTo>
                <a:lnTo>
                  <a:pt x="427111" y="231867"/>
                </a:lnTo>
                <a:lnTo>
                  <a:pt x="422772" y="278596"/>
                </a:lnTo>
                <a:lnTo>
                  <a:pt x="410328" y="322120"/>
                </a:lnTo>
                <a:lnTo>
                  <a:pt x="390639" y="361506"/>
                </a:lnTo>
                <a:lnTo>
                  <a:pt x="364562" y="395822"/>
                </a:lnTo>
                <a:lnTo>
                  <a:pt x="332956" y="424135"/>
                </a:lnTo>
                <a:lnTo>
                  <a:pt x="296680" y="445513"/>
                </a:lnTo>
                <a:lnTo>
                  <a:pt x="256594" y="459024"/>
                </a:lnTo>
                <a:lnTo>
                  <a:pt x="213555" y="463735"/>
                </a:lnTo>
                <a:lnTo>
                  <a:pt x="170516" y="459024"/>
                </a:lnTo>
                <a:lnTo>
                  <a:pt x="130430" y="445513"/>
                </a:lnTo>
                <a:lnTo>
                  <a:pt x="94154" y="424135"/>
                </a:lnTo>
                <a:lnTo>
                  <a:pt x="62548" y="395822"/>
                </a:lnTo>
                <a:lnTo>
                  <a:pt x="36471" y="361506"/>
                </a:lnTo>
                <a:lnTo>
                  <a:pt x="16782" y="322120"/>
                </a:lnTo>
                <a:lnTo>
                  <a:pt x="4338" y="278596"/>
                </a:lnTo>
                <a:lnTo>
                  <a:pt x="0" y="23186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267830" y="453796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6505" y="4717795"/>
            <a:ext cx="313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9005" y="4963998"/>
            <a:ext cx="1645920" cy="201930"/>
          </a:xfrm>
          <a:custGeom>
            <a:avLst/>
            <a:gdLst/>
            <a:ahLst/>
            <a:cxnLst/>
            <a:rect l="l" t="t" r="r" b="b"/>
            <a:pathLst>
              <a:path w="1645920" h="201929">
                <a:moveTo>
                  <a:pt x="4054" y="0"/>
                </a:moveTo>
                <a:lnTo>
                  <a:pt x="1059" y="8947"/>
                </a:lnTo>
                <a:lnTo>
                  <a:pt x="987" y="9279"/>
                </a:lnTo>
                <a:lnTo>
                  <a:pt x="3" y="18224"/>
                </a:lnTo>
                <a:lnTo>
                  <a:pt x="0" y="19296"/>
                </a:lnTo>
                <a:lnTo>
                  <a:pt x="1111" y="28835"/>
                </a:lnTo>
                <a:lnTo>
                  <a:pt x="27302" y="66730"/>
                </a:lnTo>
                <a:lnTo>
                  <a:pt x="66913" y="92233"/>
                </a:lnTo>
                <a:lnTo>
                  <a:pt x="101901" y="108005"/>
                </a:lnTo>
                <a:lnTo>
                  <a:pt x="143329" y="122806"/>
                </a:lnTo>
                <a:lnTo>
                  <a:pt x="190821" y="136588"/>
                </a:lnTo>
                <a:lnTo>
                  <a:pt x="244104" y="149305"/>
                </a:lnTo>
                <a:lnTo>
                  <a:pt x="302534" y="160823"/>
                </a:lnTo>
                <a:lnTo>
                  <a:pt x="365748" y="171077"/>
                </a:lnTo>
                <a:lnTo>
                  <a:pt x="433503" y="180008"/>
                </a:lnTo>
                <a:lnTo>
                  <a:pt x="505354" y="187518"/>
                </a:lnTo>
                <a:lnTo>
                  <a:pt x="580857" y="193514"/>
                </a:lnTo>
                <a:lnTo>
                  <a:pt x="659603" y="197907"/>
                </a:lnTo>
                <a:lnTo>
                  <a:pt x="741182" y="200609"/>
                </a:lnTo>
                <a:lnTo>
                  <a:pt x="825183" y="201531"/>
                </a:lnTo>
                <a:lnTo>
                  <a:pt x="909291" y="200609"/>
                </a:lnTo>
                <a:lnTo>
                  <a:pt x="990747" y="197915"/>
                </a:lnTo>
                <a:lnTo>
                  <a:pt x="1069484" y="193525"/>
                </a:lnTo>
                <a:lnTo>
                  <a:pt x="1088622" y="192006"/>
                </a:lnTo>
                <a:lnTo>
                  <a:pt x="825288" y="192006"/>
                </a:lnTo>
                <a:lnTo>
                  <a:pt x="741460" y="191089"/>
                </a:lnTo>
                <a:lnTo>
                  <a:pt x="660089" y="188395"/>
                </a:lnTo>
                <a:lnTo>
                  <a:pt x="581563" y="184015"/>
                </a:lnTo>
                <a:lnTo>
                  <a:pt x="506271" y="178037"/>
                </a:lnTo>
                <a:lnTo>
                  <a:pt x="434670" y="170554"/>
                </a:lnTo>
                <a:lnTo>
                  <a:pt x="367134" y="161654"/>
                </a:lnTo>
                <a:lnTo>
                  <a:pt x="304135" y="151434"/>
                </a:lnTo>
                <a:lnTo>
                  <a:pt x="246033" y="139978"/>
                </a:lnTo>
                <a:lnTo>
                  <a:pt x="193264" y="127382"/>
                </a:lnTo>
                <a:lnTo>
                  <a:pt x="146266" y="113745"/>
                </a:lnTo>
                <a:lnTo>
                  <a:pt x="105617" y="99235"/>
                </a:lnTo>
                <a:lnTo>
                  <a:pt x="57089" y="75968"/>
                </a:lnTo>
                <a:lnTo>
                  <a:pt x="25080" y="51621"/>
                </a:lnTo>
                <a:lnTo>
                  <a:pt x="18374" y="43475"/>
                </a:lnTo>
                <a:lnTo>
                  <a:pt x="17864" y="42856"/>
                </a:lnTo>
                <a:lnTo>
                  <a:pt x="13567" y="35399"/>
                </a:lnTo>
                <a:lnTo>
                  <a:pt x="13079" y="34568"/>
                </a:lnTo>
                <a:lnTo>
                  <a:pt x="10654" y="27383"/>
                </a:lnTo>
                <a:lnTo>
                  <a:pt x="10411" y="26859"/>
                </a:lnTo>
                <a:lnTo>
                  <a:pt x="10412" y="26360"/>
                </a:lnTo>
                <a:lnTo>
                  <a:pt x="9589" y="19296"/>
                </a:lnTo>
                <a:lnTo>
                  <a:pt x="10309" y="11648"/>
                </a:lnTo>
                <a:lnTo>
                  <a:pt x="10418" y="10657"/>
                </a:lnTo>
                <a:lnTo>
                  <a:pt x="13087" y="3023"/>
                </a:lnTo>
                <a:lnTo>
                  <a:pt x="4054" y="0"/>
                </a:lnTo>
                <a:close/>
              </a:path>
              <a:path w="1645920" h="201929">
                <a:moveTo>
                  <a:pt x="1592926" y="76201"/>
                </a:moveTo>
                <a:lnTo>
                  <a:pt x="1545007" y="99167"/>
                </a:lnTo>
                <a:lnTo>
                  <a:pt x="1504199" y="113745"/>
                </a:lnTo>
                <a:lnTo>
                  <a:pt x="1457096" y="127407"/>
                </a:lnTo>
                <a:lnTo>
                  <a:pt x="1404361" y="139993"/>
                </a:lnTo>
                <a:lnTo>
                  <a:pt x="1346273" y="151444"/>
                </a:lnTo>
                <a:lnTo>
                  <a:pt x="1283270" y="161664"/>
                </a:lnTo>
                <a:lnTo>
                  <a:pt x="1215729" y="170564"/>
                </a:lnTo>
                <a:lnTo>
                  <a:pt x="1144128" y="178045"/>
                </a:lnTo>
                <a:lnTo>
                  <a:pt x="1068887" y="184019"/>
                </a:lnTo>
                <a:lnTo>
                  <a:pt x="990355" y="188398"/>
                </a:lnTo>
                <a:lnTo>
                  <a:pt x="908956" y="191090"/>
                </a:lnTo>
                <a:lnTo>
                  <a:pt x="825288" y="192006"/>
                </a:lnTo>
                <a:lnTo>
                  <a:pt x="1088622" y="192006"/>
                </a:lnTo>
                <a:lnTo>
                  <a:pt x="1144978" y="187533"/>
                </a:lnTo>
                <a:lnTo>
                  <a:pt x="1216817" y="180027"/>
                </a:lnTo>
                <a:lnTo>
                  <a:pt x="1284716" y="171077"/>
                </a:lnTo>
                <a:lnTo>
                  <a:pt x="1348028" y="160806"/>
                </a:lnTo>
                <a:lnTo>
                  <a:pt x="1406469" y="149280"/>
                </a:lnTo>
                <a:lnTo>
                  <a:pt x="1459631" y="136588"/>
                </a:lnTo>
                <a:lnTo>
                  <a:pt x="1506978" y="122854"/>
                </a:lnTo>
                <a:lnTo>
                  <a:pt x="1548368" y="108080"/>
                </a:lnTo>
                <a:lnTo>
                  <a:pt x="1583301" y="92359"/>
                </a:lnTo>
                <a:lnTo>
                  <a:pt x="1601473" y="80938"/>
                </a:lnTo>
                <a:lnTo>
                  <a:pt x="1596267" y="76801"/>
                </a:lnTo>
                <a:lnTo>
                  <a:pt x="1592388" y="76801"/>
                </a:lnTo>
                <a:lnTo>
                  <a:pt x="1592926" y="76201"/>
                </a:lnTo>
                <a:close/>
              </a:path>
              <a:path w="1645920" h="201929">
                <a:moveTo>
                  <a:pt x="1628768" y="65319"/>
                </a:moveTo>
                <a:lnTo>
                  <a:pt x="1602689" y="65319"/>
                </a:lnTo>
                <a:lnTo>
                  <a:pt x="1609779" y="71680"/>
                </a:lnTo>
                <a:lnTo>
                  <a:pt x="1601473" y="80938"/>
                </a:lnTo>
                <a:lnTo>
                  <a:pt x="1618220" y="94245"/>
                </a:lnTo>
                <a:lnTo>
                  <a:pt x="1628768" y="65319"/>
                </a:lnTo>
                <a:close/>
              </a:path>
              <a:path w="1645920" h="201929">
                <a:moveTo>
                  <a:pt x="1602689" y="65319"/>
                </a:moveTo>
                <a:lnTo>
                  <a:pt x="1594002" y="75002"/>
                </a:lnTo>
                <a:lnTo>
                  <a:pt x="1601473" y="80938"/>
                </a:lnTo>
                <a:lnTo>
                  <a:pt x="1609779" y="71680"/>
                </a:lnTo>
                <a:lnTo>
                  <a:pt x="1602689" y="65319"/>
                </a:lnTo>
                <a:close/>
              </a:path>
              <a:path w="1645920" h="201929">
                <a:moveTo>
                  <a:pt x="1593638" y="75810"/>
                </a:moveTo>
                <a:lnTo>
                  <a:pt x="1592926" y="76201"/>
                </a:lnTo>
                <a:lnTo>
                  <a:pt x="1592388" y="76801"/>
                </a:lnTo>
                <a:lnTo>
                  <a:pt x="1593638" y="75810"/>
                </a:lnTo>
                <a:close/>
              </a:path>
              <a:path w="1645920" h="201929">
                <a:moveTo>
                  <a:pt x="1595019" y="75810"/>
                </a:moveTo>
                <a:lnTo>
                  <a:pt x="1593638" y="75810"/>
                </a:lnTo>
                <a:lnTo>
                  <a:pt x="1592388" y="76801"/>
                </a:lnTo>
                <a:lnTo>
                  <a:pt x="1596267" y="76801"/>
                </a:lnTo>
                <a:lnTo>
                  <a:pt x="1595019" y="75810"/>
                </a:lnTo>
                <a:close/>
              </a:path>
              <a:path w="1645920" h="201929">
                <a:moveTo>
                  <a:pt x="1594002" y="75002"/>
                </a:moveTo>
                <a:lnTo>
                  <a:pt x="1592926" y="76201"/>
                </a:lnTo>
                <a:lnTo>
                  <a:pt x="1593638" y="75810"/>
                </a:lnTo>
                <a:lnTo>
                  <a:pt x="1595019" y="75810"/>
                </a:lnTo>
                <a:lnTo>
                  <a:pt x="1594002" y="75002"/>
                </a:lnTo>
                <a:close/>
              </a:path>
              <a:path w="1645920" h="201929">
                <a:moveTo>
                  <a:pt x="1645738" y="18783"/>
                </a:moveTo>
                <a:lnTo>
                  <a:pt x="1578447" y="62642"/>
                </a:lnTo>
                <a:lnTo>
                  <a:pt x="1594002" y="75002"/>
                </a:lnTo>
                <a:lnTo>
                  <a:pt x="1602689" y="65319"/>
                </a:lnTo>
                <a:lnTo>
                  <a:pt x="1628768" y="65319"/>
                </a:lnTo>
                <a:lnTo>
                  <a:pt x="1645738" y="18783"/>
                </a:lnTo>
                <a:close/>
              </a:path>
              <a:path w="1645920" h="201929">
                <a:moveTo>
                  <a:pt x="17864" y="42856"/>
                </a:moveTo>
                <a:lnTo>
                  <a:pt x="18297" y="43475"/>
                </a:lnTo>
                <a:lnTo>
                  <a:pt x="18106" y="43151"/>
                </a:lnTo>
                <a:lnTo>
                  <a:pt x="17864" y="42856"/>
                </a:lnTo>
                <a:close/>
              </a:path>
              <a:path w="1645920" h="201929">
                <a:moveTo>
                  <a:pt x="18106" y="43151"/>
                </a:moveTo>
                <a:lnTo>
                  <a:pt x="18297" y="43475"/>
                </a:lnTo>
                <a:lnTo>
                  <a:pt x="18106" y="43151"/>
                </a:lnTo>
                <a:close/>
              </a:path>
              <a:path w="1645920" h="201929">
                <a:moveTo>
                  <a:pt x="17934" y="42856"/>
                </a:moveTo>
                <a:lnTo>
                  <a:pt x="18106" y="43151"/>
                </a:lnTo>
                <a:lnTo>
                  <a:pt x="17934" y="42856"/>
                </a:lnTo>
                <a:close/>
              </a:path>
              <a:path w="1645920" h="201929">
                <a:moveTo>
                  <a:pt x="13079" y="34568"/>
                </a:moveTo>
                <a:lnTo>
                  <a:pt x="13464" y="35399"/>
                </a:lnTo>
                <a:lnTo>
                  <a:pt x="13312" y="34964"/>
                </a:lnTo>
                <a:lnTo>
                  <a:pt x="13079" y="34568"/>
                </a:lnTo>
                <a:close/>
              </a:path>
              <a:path w="1645920" h="201929">
                <a:moveTo>
                  <a:pt x="13312" y="34964"/>
                </a:moveTo>
                <a:lnTo>
                  <a:pt x="13464" y="35399"/>
                </a:lnTo>
                <a:lnTo>
                  <a:pt x="13312" y="34964"/>
                </a:lnTo>
                <a:close/>
              </a:path>
              <a:path w="1645920" h="201929">
                <a:moveTo>
                  <a:pt x="13173" y="34568"/>
                </a:moveTo>
                <a:lnTo>
                  <a:pt x="13312" y="34964"/>
                </a:lnTo>
                <a:lnTo>
                  <a:pt x="13173" y="34568"/>
                </a:lnTo>
                <a:close/>
              </a:path>
              <a:path w="1645920" h="201929">
                <a:moveTo>
                  <a:pt x="10296" y="26360"/>
                </a:moveTo>
                <a:lnTo>
                  <a:pt x="10532" y="27383"/>
                </a:lnTo>
                <a:lnTo>
                  <a:pt x="10471" y="26859"/>
                </a:lnTo>
                <a:lnTo>
                  <a:pt x="10296" y="26360"/>
                </a:lnTo>
                <a:close/>
              </a:path>
              <a:path w="1645920" h="201929">
                <a:moveTo>
                  <a:pt x="10471" y="26859"/>
                </a:moveTo>
                <a:lnTo>
                  <a:pt x="10532" y="27383"/>
                </a:lnTo>
                <a:lnTo>
                  <a:pt x="10471" y="26859"/>
                </a:lnTo>
                <a:close/>
              </a:path>
              <a:path w="1645920" h="201929">
                <a:moveTo>
                  <a:pt x="10412" y="26360"/>
                </a:moveTo>
                <a:lnTo>
                  <a:pt x="10471" y="26859"/>
                </a:lnTo>
                <a:lnTo>
                  <a:pt x="10412" y="26360"/>
                </a:lnTo>
                <a:close/>
              </a:path>
              <a:path w="1645920" h="201929">
                <a:moveTo>
                  <a:pt x="9526" y="18761"/>
                </a:moveTo>
                <a:lnTo>
                  <a:pt x="9468" y="19296"/>
                </a:lnTo>
                <a:lnTo>
                  <a:pt x="9526" y="18761"/>
                </a:lnTo>
                <a:close/>
              </a:path>
              <a:path w="1645920" h="201929">
                <a:moveTo>
                  <a:pt x="9585" y="18224"/>
                </a:moveTo>
                <a:lnTo>
                  <a:pt x="9526" y="18761"/>
                </a:lnTo>
                <a:lnTo>
                  <a:pt x="9585" y="18224"/>
                </a:lnTo>
                <a:close/>
              </a:path>
              <a:path w="1645920" h="201929">
                <a:moveTo>
                  <a:pt x="10418" y="10657"/>
                </a:moveTo>
                <a:lnTo>
                  <a:pt x="10199" y="11648"/>
                </a:lnTo>
                <a:lnTo>
                  <a:pt x="10362" y="11161"/>
                </a:lnTo>
                <a:lnTo>
                  <a:pt x="10418" y="10657"/>
                </a:lnTo>
                <a:close/>
              </a:path>
              <a:path w="1645920" h="201929">
                <a:moveTo>
                  <a:pt x="10362" y="11161"/>
                </a:moveTo>
                <a:lnTo>
                  <a:pt x="10199" y="11648"/>
                </a:lnTo>
                <a:lnTo>
                  <a:pt x="10362" y="11161"/>
                </a:lnTo>
                <a:close/>
              </a:path>
              <a:path w="1645920" h="201929">
                <a:moveTo>
                  <a:pt x="10531" y="10657"/>
                </a:moveTo>
                <a:lnTo>
                  <a:pt x="10362" y="11161"/>
                </a:lnTo>
                <a:lnTo>
                  <a:pt x="10531" y="10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49361" y="4414029"/>
            <a:ext cx="1645920" cy="210185"/>
          </a:xfrm>
          <a:custGeom>
            <a:avLst/>
            <a:gdLst/>
            <a:ahLst/>
            <a:cxnLst/>
            <a:rect l="l" t="t" r="r" b="b"/>
            <a:pathLst>
              <a:path w="1645920" h="210185">
                <a:moveTo>
                  <a:pt x="833122" y="0"/>
                </a:moveTo>
                <a:lnTo>
                  <a:pt x="753181" y="1018"/>
                </a:lnTo>
                <a:lnTo>
                  <a:pt x="675267" y="4015"/>
                </a:lnTo>
                <a:lnTo>
                  <a:pt x="599746" y="8903"/>
                </a:lnTo>
                <a:lnTo>
                  <a:pt x="526980" y="15590"/>
                </a:lnTo>
                <a:lnTo>
                  <a:pt x="457333" y="23990"/>
                </a:lnTo>
                <a:lnTo>
                  <a:pt x="391165" y="34014"/>
                </a:lnTo>
                <a:lnTo>
                  <a:pt x="328883" y="45563"/>
                </a:lnTo>
                <a:lnTo>
                  <a:pt x="270763" y="58571"/>
                </a:lnTo>
                <a:lnTo>
                  <a:pt x="217205" y="72943"/>
                </a:lnTo>
                <a:lnTo>
                  <a:pt x="168560" y="88600"/>
                </a:lnTo>
                <a:lnTo>
                  <a:pt x="125183" y="105465"/>
                </a:lnTo>
                <a:lnTo>
                  <a:pt x="87419" y="123477"/>
                </a:lnTo>
                <a:lnTo>
                  <a:pt x="42044" y="152563"/>
                </a:lnTo>
                <a:lnTo>
                  <a:pt x="11300" y="184186"/>
                </a:lnTo>
                <a:lnTo>
                  <a:pt x="0" y="206032"/>
                </a:lnTo>
                <a:lnTo>
                  <a:pt x="8756" y="209778"/>
                </a:lnTo>
                <a:lnTo>
                  <a:pt x="13078" y="199675"/>
                </a:lnTo>
                <a:lnTo>
                  <a:pt x="13336" y="199072"/>
                </a:lnTo>
                <a:lnTo>
                  <a:pt x="19437" y="189138"/>
                </a:lnTo>
                <a:lnTo>
                  <a:pt x="27302" y="179263"/>
                </a:lnTo>
                <a:lnTo>
                  <a:pt x="61243" y="150272"/>
                </a:lnTo>
                <a:lnTo>
                  <a:pt x="109861" y="122839"/>
                </a:lnTo>
                <a:lnTo>
                  <a:pt x="149792" y="105704"/>
                </a:lnTo>
                <a:lnTo>
                  <a:pt x="195287" y="89641"/>
                </a:lnTo>
                <a:lnTo>
                  <a:pt x="245965" y="74762"/>
                </a:lnTo>
                <a:lnTo>
                  <a:pt x="301448" y="61165"/>
                </a:lnTo>
                <a:lnTo>
                  <a:pt x="392901" y="43379"/>
                </a:lnTo>
                <a:lnTo>
                  <a:pt x="458759" y="33408"/>
                </a:lnTo>
                <a:lnTo>
                  <a:pt x="528120" y="25046"/>
                </a:lnTo>
                <a:lnTo>
                  <a:pt x="600617" y="18388"/>
                </a:lnTo>
                <a:lnTo>
                  <a:pt x="675882" y="13521"/>
                </a:lnTo>
                <a:lnTo>
                  <a:pt x="753546" y="10537"/>
                </a:lnTo>
                <a:lnTo>
                  <a:pt x="833243" y="9523"/>
                </a:lnTo>
                <a:lnTo>
                  <a:pt x="1071678" y="9523"/>
                </a:lnTo>
                <a:lnTo>
                  <a:pt x="1045866" y="7379"/>
                </a:lnTo>
                <a:lnTo>
                  <a:pt x="976665" y="3321"/>
                </a:lnTo>
                <a:lnTo>
                  <a:pt x="905654" y="839"/>
                </a:lnTo>
                <a:lnTo>
                  <a:pt x="833122" y="0"/>
                </a:lnTo>
                <a:close/>
              </a:path>
              <a:path w="1645920" h="210185">
                <a:moveTo>
                  <a:pt x="13336" y="199072"/>
                </a:moveTo>
                <a:lnTo>
                  <a:pt x="13026" y="199675"/>
                </a:lnTo>
                <a:lnTo>
                  <a:pt x="13200" y="199388"/>
                </a:lnTo>
                <a:lnTo>
                  <a:pt x="13336" y="199072"/>
                </a:lnTo>
                <a:close/>
              </a:path>
              <a:path w="1645920" h="210185">
                <a:moveTo>
                  <a:pt x="13200" y="199388"/>
                </a:moveTo>
                <a:lnTo>
                  <a:pt x="13026" y="199675"/>
                </a:lnTo>
                <a:lnTo>
                  <a:pt x="13200" y="199388"/>
                </a:lnTo>
                <a:close/>
              </a:path>
              <a:path w="1645920" h="210185">
                <a:moveTo>
                  <a:pt x="13393" y="199072"/>
                </a:moveTo>
                <a:lnTo>
                  <a:pt x="13200" y="199388"/>
                </a:lnTo>
                <a:lnTo>
                  <a:pt x="13393" y="199072"/>
                </a:lnTo>
                <a:close/>
              </a:path>
              <a:path w="1645920" h="210185">
                <a:moveTo>
                  <a:pt x="1581705" y="137165"/>
                </a:moveTo>
                <a:lnTo>
                  <a:pt x="1569692" y="152549"/>
                </a:lnTo>
                <a:lnTo>
                  <a:pt x="1645382" y="179430"/>
                </a:lnTo>
                <a:lnTo>
                  <a:pt x="1622089" y="144343"/>
                </a:lnTo>
                <a:lnTo>
                  <a:pt x="1592743" y="144343"/>
                </a:lnTo>
                <a:lnTo>
                  <a:pt x="1581705" y="137165"/>
                </a:lnTo>
                <a:close/>
              </a:path>
              <a:path w="1645920" h="210185">
                <a:moveTo>
                  <a:pt x="1587571" y="129654"/>
                </a:moveTo>
                <a:lnTo>
                  <a:pt x="1581705" y="137165"/>
                </a:lnTo>
                <a:lnTo>
                  <a:pt x="1592743" y="144343"/>
                </a:lnTo>
                <a:lnTo>
                  <a:pt x="1597926" y="136352"/>
                </a:lnTo>
                <a:lnTo>
                  <a:pt x="1587571" y="129654"/>
                </a:lnTo>
                <a:close/>
              </a:path>
              <a:path w="1645920" h="210185">
                <a:moveTo>
                  <a:pt x="1600958" y="112511"/>
                </a:moveTo>
                <a:lnTo>
                  <a:pt x="1587571" y="129654"/>
                </a:lnTo>
                <a:lnTo>
                  <a:pt x="1597926" y="136352"/>
                </a:lnTo>
                <a:lnTo>
                  <a:pt x="1592743" y="144343"/>
                </a:lnTo>
                <a:lnTo>
                  <a:pt x="1622089" y="144343"/>
                </a:lnTo>
                <a:lnTo>
                  <a:pt x="1600958" y="112511"/>
                </a:lnTo>
                <a:close/>
              </a:path>
              <a:path w="1645920" h="210185">
                <a:moveTo>
                  <a:pt x="1071678" y="9523"/>
                </a:moveTo>
                <a:lnTo>
                  <a:pt x="833243" y="9523"/>
                </a:lnTo>
                <a:lnTo>
                  <a:pt x="905544" y="10364"/>
                </a:lnTo>
                <a:lnTo>
                  <a:pt x="976332" y="12839"/>
                </a:lnTo>
                <a:lnTo>
                  <a:pt x="1045307" y="16888"/>
                </a:lnTo>
                <a:lnTo>
                  <a:pt x="1112177" y="22445"/>
                </a:lnTo>
                <a:lnTo>
                  <a:pt x="1176643" y="29447"/>
                </a:lnTo>
                <a:lnTo>
                  <a:pt x="1238412" y="37832"/>
                </a:lnTo>
                <a:lnTo>
                  <a:pt x="1297186" y="47534"/>
                </a:lnTo>
                <a:lnTo>
                  <a:pt x="1352671" y="58489"/>
                </a:lnTo>
                <a:lnTo>
                  <a:pt x="1404567" y="70632"/>
                </a:lnTo>
                <a:lnTo>
                  <a:pt x="1452577" y="83896"/>
                </a:lnTo>
                <a:lnTo>
                  <a:pt x="1496401" y="98214"/>
                </a:lnTo>
                <a:lnTo>
                  <a:pt x="1535666" y="113485"/>
                </a:lnTo>
                <a:lnTo>
                  <a:pt x="1570189" y="129678"/>
                </a:lnTo>
                <a:lnTo>
                  <a:pt x="1581705" y="137165"/>
                </a:lnTo>
                <a:lnTo>
                  <a:pt x="1587571" y="129654"/>
                </a:lnTo>
                <a:lnTo>
                  <a:pt x="1539255" y="104663"/>
                </a:lnTo>
                <a:lnTo>
                  <a:pt x="1499358" y="89160"/>
                </a:lnTo>
                <a:lnTo>
                  <a:pt x="1455113" y="74715"/>
                </a:lnTo>
                <a:lnTo>
                  <a:pt x="1406737" y="61357"/>
                </a:lnTo>
                <a:lnTo>
                  <a:pt x="1354515" y="49145"/>
                </a:lnTo>
                <a:lnTo>
                  <a:pt x="1298737" y="38136"/>
                </a:lnTo>
                <a:lnTo>
                  <a:pt x="1239692" y="28393"/>
                </a:lnTo>
                <a:lnTo>
                  <a:pt x="1177672" y="19978"/>
                </a:lnTo>
                <a:lnTo>
                  <a:pt x="1112965" y="12952"/>
                </a:lnTo>
                <a:lnTo>
                  <a:pt x="1071678" y="9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01326" y="3297427"/>
            <a:ext cx="1550035" cy="10439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225"/>
              </a:spcBef>
              <a:tabLst>
                <a:tab pos="1358900" algn="l"/>
              </a:tabLst>
            </a:pPr>
            <a:r>
              <a:rPr dirty="0" baseline="1157" sz="3600" b="1">
                <a:latin typeface="Times New Roman"/>
                <a:cs typeface="Times New Roman"/>
              </a:rPr>
              <a:t>z	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9275" y="4525463"/>
            <a:ext cx="10972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0" b="1">
                <a:latin typeface="黑体"/>
                <a:cs typeface="黑体"/>
              </a:rPr>
              <a:t>代之以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21600" y="5887201"/>
            <a:ext cx="417830" cy="454025"/>
          </a:xfrm>
          <a:custGeom>
            <a:avLst/>
            <a:gdLst/>
            <a:ahLst/>
            <a:cxnLst/>
            <a:rect l="l" t="t" r="r" b="b"/>
            <a:pathLst>
              <a:path w="417829" h="454025">
                <a:moveTo>
                  <a:pt x="0" y="227012"/>
                </a:moveTo>
                <a:lnTo>
                  <a:pt x="5512" y="174960"/>
                </a:lnTo>
                <a:lnTo>
                  <a:pt x="21214" y="127178"/>
                </a:lnTo>
                <a:lnTo>
                  <a:pt x="45853" y="85027"/>
                </a:lnTo>
                <a:lnTo>
                  <a:pt x="78175" y="49872"/>
                </a:lnTo>
                <a:lnTo>
                  <a:pt x="116929" y="23073"/>
                </a:lnTo>
                <a:lnTo>
                  <a:pt x="160861" y="5995"/>
                </a:lnTo>
                <a:lnTo>
                  <a:pt x="208719" y="0"/>
                </a:lnTo>
                <a:lnTo>
                  <a:pt x="256576" y="5995"/>
                </a:lnTo>
                <a:lnTo>
                  <a:pt x="300508" y="23073"/>
                </a:lnTo>
                <a:lnTo>
                  <a:pt x="339262" y="49872"/>
                </a:lnTo>
                <a:lnTo>
                  <a:pt x="371584" y="85027"/>
                </a:lnTo>
                <a:lnTo>
                  <a:pt x="396223" y="127178"/>
                </a:lnTo>
                <a:lnTo>
                  <a:pt x="411925" y="174960"/>
                </a:lnTo>
                <a:lnTo>
                  <a:pt x="417438" y="227012"/>
                </a:lnTo>
                <a:lnTo>
                  <a:pt x="411925" y="279064"/>
                </a:lnTo>
                <a:lnTo>
                  <a:pt x="396223" y="326846"/>
                </a:lnTo>
                <a:lnTo>
                  <a:pt x="371584" y="368997"/>
                </a:lnTo>
                <a:lnTo>
                  <a:pt x="339262" y="404152"/>
                </a:lnTo>
                <a:lnTo>
                  <a:pt x="300508" y="430951"/>
                </a:lnTo>
                <a:lnTo>
                  <a:pt x="256576" y="448029"/>
                </a:lnTo>
                <a:lnTo>
                  <a:pt x="208719" y="454025"/>
                </a:lnTo>
                <a:lnTo>
                  <a:pt x="160861" y="448029"/>
                </a:lnTo>
                <a:lnTo>
                  <a:pt x="116929" y="430951"/>
                </a:lnTo>
                <a:lnTo>
                  <a:pt x="78175" y="404152"/>
                </a:lnTo>
                <a:lnTo>
                  <a:pt x="45853" y="368997"/>
                </a:lnTo>
                <a:lnTo>
                  <a:pt x="21214" y="326846"/>
                </a:lnTo>
                <a:lnTo>
                  <a:pt x="5512" y="279064"/>
                </a:lnTo>
                <a:lnTo>
                  <a:pt x="0" y="227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700340" y="586079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95679" y="5887201"/>
            <a:ext cx="417830" cy="454025"/>
          </a:xfrm>
          <a:custGeom>
            <a:avLst/>
            <a:gdLst/>
            <a:ahLst/>
            <a:cxnLst/>
            <a:rect l="l" t="t" r="r" b="b"/>
            <a:pathLst>
              <a:path w="417829" h="454025">
                <a:moveTo>
                  <a:pt x="0" y="227012"/>
                </a:moveTo>
                <a:lnTo>
                  <a:pt x="5512" y="174960"/>
                </a:lnTo>
                <a:lnTo>
                  <a:pt x="21214" y="127178"/>
                </a:lnTo>
                <a:lnTo>
                  <a:pt x="45853" y="85027"/>
                </a:lnTo>
                <a:lnTo>
                  <a:pt x="78175" y="49872"/>
                </a:lnTo>
                <a:lnTo>
                  <a:pt x="116929" y="23073"/>
                </a:lnTo>
                <a:lnTo>
                  <a:pt x="160861" y="5995"/>
                </a:lnTo>
                <a:lnTo>
                  <a:pt x="208719" y="0"/>
                </a:lnTo>
                <a:lnTo>
                  <a:pt x="256576" y="5995"/>
                </a:lnTo>
                <a:lnTo>
                  <a:pt x="300508" y="23073"/>
                </a:lnTo>
                <a:lnTo>
                  <a:pt x="339262" y="49872"/>
                </a:lnTo>
                <a:lnTo>
                  <a:pt x="371584" y="85027"/>
                </a:lnTo>
                <a:lnTo>
                  <a:pt x="396223" y="127178"/>
                </a:lnTo>
                <a:lnTo>
                  <a:pt x="411925" y="174960"/>
                </a:lnTo>
                <a:lnTo>
                  <a:pt x="417438" y="227012"/>
                </a:lnTo>
                <a:lnTo>
                  <a:pt x="411925" y="279064"/>
                </a:lnTo>
                <a:lnTo>
                  <a:pt x="396223" y="326846"/>
                </a:lnTo>
                <a:lnTo>
                  <a:pt x="371584" y="368997"/>
                </a:lnTo>
                <a:lnTo>
                  <a:pt x="339262" y="404152"/>
                </a:lnTo>
                <a:lnTo>
                  <a:pt x="300508" y="430951"/>
                </a:lnTo>
                <a:lnTo>
                  <a:pt x="256576" y="448029"/>
                </a:lnTo>
                <a:lnTo>
                  <a:pt x="208719" y="454025"/>
                </a:lnTo>
                <a:lnTo>
                  <a:pt x="160861" y="448029"/>
                </a:lnTo>
                <a:lnTo>
                  <a:pt x="116929" y="430951"/>
                </a:lnTo>
                <a:lnTo>
                  <a:pt x="78175" y="404152"/>
                </a:lnTo>
                <a:lnTo>
                  <a:pt x="45853" y="368997"/>
                </a:lnTo>
                <a:lnTo>
                  <a:pt x="21214" y="326846"/>
                </a:lnTo>
                <a:lnTo>
                  <a:pt x="5512" y="279064"/>
                </a:lnTo>
                <a:lnTo>
                  <a:pt x="0" y="22701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74419" y="586079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39039" y="6100763"/>
            <a:ext cx="1472565" cy="50800"/>
          </a:xfrm>
          <a:custGeom>
            <a:avLst/>
            <a:gdLst/>
            <a:ahLst/>
            <a:cxnLst/>
            <a:rect l="l" t="t" r="r" b="b"/>
            <a:pathLst>
              <a:path w="1472565" h="50800">
                <a:moveTo>
                  <a:pt x="1395820" y="30162"/>
                </a:moveTo>
                <a:lnTo>
                  <a:pt x="1395820" y="50800"/>
                </a:lnTo>
                <a:lnTo>
                  <a:pt x="1457732" y="30162"/>
                </a:lnTo>
                <a:lnTo>
                  <a:pt x="1395820" y="30162"/>
                </a:lnTo>
                <a:close/>
              </a:path>
              <a:path w="1472565" h="50800">
                <a:moveTo>
                  <a:pt x="1395820" y="20637"/>
                </a:moveTo>
                <a:lnTo>
                  <a:pt x="1395820" y="30162"/>
                </a:lnTo>
                <a:lnTo>
                  <a:pt x="1408518" y="30162"/>
                </a:lnTo>
                <a:lnTo>
                  <a:pt x="1408518" y="20637"/>
                </a:lnTo>
                <a:lnTo>
                  <a:pt x="1395820" y="20637"/>
                </a:lnTo>
                <a:close/>
              </a:path>
              <a:path w="1472565" h="50800">
                <a:moveTo>
                  <a:pt x="1395820" y="0"/>
                </a:moveTo>
                <a:lnTo>
                  <a:pt x="1395820" y="20637"/>
                </a:lnTo>
                <a:lnTo>
                  <a:pt x="1408518" y="20637"/>
                </a:lnTo>
                <a:lnTo>
                  <a:pt x="1408518" y="30162"/>
                </a:lnTo>
                <a:lnTo>
                  <a:pt x="1457735" y="30161"/>
                </a:lnTo>
                <a:lnTo>
                  <a:pt x="1472020" y="25400"/>
                </a:lnTo>
                <a:lnTo>
                  <a:pt x="1395820" y="0"/>
                </a:lnTo>
                <a:close/>
              </a:path>
              <a:path w="1472565" h="50800">
                <a:moveTo>
                  <a:pt x="0" y="20636"/>
                </a:moveTo>
                <a:lnTo>
                  <a:pt x="0" y="30161"/>
                </a:lnTo>
                <a:lnTo>
                  <a:pt x="1395820" y="30162"/>
                </a:lnTo>
                <a:lnTo>
                  <a:pt x="139582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508423" y="5604764"/>
            <a:ext cx="41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 b="1">
                <a:latin typeface="Times New Roman"/>
                <a:cs typeface="Times New Roman"/>
              </a:rPr>
              <a:t>r</a:t>
            </a:r>
            <a:r>
              <a:rPr dirty="0" baseline="-41666" sz="2400" spc="-7" b="1">
                <a:latin typeface="Times New Roman"/>
                <a:cs typeface="Times New Roman"/>
              </a:rPr>
              <a:t>1</a:t>
            </a:r>
            <a:r>
              <a:rPr dirty="0" sz="1600" spc="-5" b="1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43000" y="5918805"/>
            <a:ext cx="417830" cy="454659"/>
          </a:xfrm>
          <a:custGeom>
            <a:avLst/>
            <a:gdLst/>
            <a:ahLst/>
            <a:cxnLst/>
            <a:rect l="l" t="t" r="r" b="b"/>
            <a:pathLst>
              <a:path w="417830" h="454660">
                <a:moveTo>
                  <a:pt x="0" y="227142"/>
                </a:moveTo>
                <a:lnTo>
                  <a:pt x="5510" y="175060"/>
                </a:lnTo>
                <a:lnTo>
                  <a:pt x="21208" y="127250"/>
                </a:lnTo>
                <a:lnTo>
                  <a:pt x="45841" y="85076"/>
                </a:lnTo>
                <a:lnTo>
                  <a:pt x="78155" y="49900"/>
                </a:lnTo>
                <a:lnTo>
                  <a:pt x="116899" y="23086"/>
                </a:lnTo>
                <a:lnTo>
                  <a:pt x="160819" y="5998"/>
                </a:lnTo>
                <a:lnTo>
                  <a:pt x="208664" y="0"/>
                </a:lnTo>
                <a:lnTo>
                  <a:pt x="256509" y="5998"/>
                </a:lnTo>
                <a:lnTo>
                  <a:pt x="300429" y="23086"/>
                </a:lnTo>
                <a:lnTo>
                  <a:pt x="339173" y="49900"/>
                </a:lnTo>
                <a:lnTo>
                  <a:pt x="371487" y="85076"/>
                </a:lnTo>
                <a:lnTo>
                  <a:pt x="396120" y="127250"/>
                </a:lnTo>
                <a:lnTo>
                  <a:pt x="411818" y="175060"/>
                </a:lnTo>
                <a:lnTo>
                  <a:pt x="417329" y="227142"/>
                </a:lnTo>
                <a:lnTo>
                  <a:pt x="411818" y="279223"/>
                </a:lnTo>
                <a:lnTo>
                  <a:pt x="396120" y="327033"/>
                </a:lnTo>
                <a:lnTo>
                  <a:pt x="371487" y="369207"/>
                </a:lnTo>
                <a:lnTo>
                  <a:pt x="339173" y="404383"/>
                </a:lnTo>
                <a:lnTo>
                  <a:pt x="300429" y="431197"/>
                </a:lnTo>
                <a:lnTo>
                  <a:pt x="256509" y="448285"/>
                </a:lnTo>
                <a:lnTo>
                  <a:pt x="208664" y="454284"/>
                </a:lnTo>
                <a:lnTo>
                  <a:pt x="160819" y="448285"/>
                </a:lnTo>
                <a:lnTo>
                  <a:pt x="116899" y="431197"/>
                </a:lnTo>
                <a:lnTo>
                  <a:pt x="78155" y="404383"/>
                </a:lnTo>
                <a:lnTo>
                  <a:pt x="45841" y="369207"/>
                </a:lnTo>
                <a:lnTo>
                  <a:pt x="21208" y="327033"/>
                </a:lnTo>
                <a:lnTo>
                  <a:pt x="5510" y="279223"/>
                </a:lnTo>
                <a:lnTo>
                  <a:pt x="0" y="2271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221739" y="589127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91754" y="5918805"/>
            <a:ext cx="417830" cy="454659"/>
          </a:xfrm>
          <a:custGeom>
            <a:avLst/>
            <a:gdLst/>
            <a:ahLst/>
            <a:cxnLst/>
            <a:rect l="l" t="t" r="r" b="b"/>
            <a:pathLst>
              <a:path w="417830" h="454660">
                <a:moveTo>
                  <a:pt x="0" y="227142"/>
                </a:moveTo>
                <a:lnTo>
                  <a:pt x="5510" y="175060"/>
                </a:lnTo>
                <a:lnTo>
                  <a:pt x="21208" y="127250"/>
                </a:lnTo>
                <a:lnTo>
                  <a:pt x="45841" y="85076"/>
                </a:lnTo>
                <a:lnTo>
                  <a:pt x="78155" y="49900"/>
                </a:lnTo>
                <a:lnTo>
                  <a:pt x="116899" y="23086"/>
                </a:lnTo>
                <a:lnTo>
                  <a:pt x="160819" y="5998"/>
                </a:lnTo>
                <a:lnTo>
                  <a:pt x="208664" y="0"/>
                </a:lnTo>
                <a:lnTo>
                  <a:pt x="256509" y="5998"/>
                </a:lnTo>
                <a:lnTo>
                  <a:pt x="300429" y="23086"/>
                </a:lnTo>
                <a:lnTo>
                  <a:pt x="339173" y="49900"/>
                </a:lnTo>
                <a:lnTo>
                  <a:pt x="371487" y="85076"/>
                </a:lnTo>
                <a:lnTo>
                  <a:pt x="396120" y="127250"/>
                </a:lnTo>
                <a:lnTo>
                  <a:pt x="411818" y="175060"/>
                </a:lnTo>
                <a:lnTo>
                  <a:pt x="417329" y="227142"/>
                </a:lnTo>
                <a:lnTo>
                  <a:pt x="411818" y="279223"/>
                </a:lnTo>
                <a:lnTo>
                  <a:pt x="396120" y="327033"/>
                </a:lnTo>
                <a:lnTo>
                  <a:pt x="371487" y="369207"/>
                </a:lnTo>
                <a:lnTo>
                  <a:pt x="339173" y="404383"/>
                </a:lnTo>
                <a:lnTo>
                  <a:pt x="300429" y="431197"/>
                </a:lnTo>
                <a:lnTo>
                  <a:pt x="256509" y="448285"/>
                </a:lnTo>
                <a:lnTo>
                  <a:pt x="208664" y="454284"/>
                </a:lnTo>
                <a:lnTo>
                  <a:pt x="160819" y="448285"/>
                </a:lnTo>
                <a:lnTo>
                  <a:pt x="116899" y="431197"/>
                </a:lnTo>
                <a:lnTo>
                  <a:pt x="78155" y="404383"/>
                </a:lnTo>
                <a:lnTo>
                  <a:pt x="45841" y="369207"/>
                </a:lnTo>
                <a:lnTo>
                  <a:pt x="21208" y="327033"/>
                </a:lnTo>
                <a:lnTo>
                  <a:pt x="5510" y="279223"/>
                </a:lnTo>
                <a:lnTo>
                  <a:pt x="0" y="22714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370494" y="5891276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60329" y="6140871"/>
            <a:ext cx="702945" cy="50800"/>
          </a:xfrm>
          <a:custGeom>
            <a:avLst/>
            <a:gdLst/>
            <a:ahLst/>
            <a:cxnLst/>
            <a:rect l="l" t="t" r="r" b="b"/>
            <a:pathLst>
              <a:path w="702944" h="50800">
                <a:moveTo>
                  <a:pt x="688584" y="20637"/>
                </a:moveTo>
                <a:lnTo>
                  <a:pt x="639371" y="20637"/>
                </a:lnTo>
                <a:lnTo>
                  <a:pt x="639371" y="30162"/>
                </a:lnTo>
                <a:lnTo>
                  <a:pt x="626671" y="30162"/>
                </a:lnTo>
                <a:lnTo>
                  <a:pt x="626671" y="50799"/>
                </a:lnTo>
                <a:lnTo>
                  <a:pt x="702871" y="25399"/>
                </a:lnTo>
                <a:lnTo>
                  <a:pt x="688584" y="20637"/>
                </a:lnTo>
                <a:close/>
              </a:path>
              <a:path w="702944" h="50800">
                <a:moveTo>
                  <a:pt x="626671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626671" y="30162"/>
                </a:lnTo>
                <a:lnTo>
                  <a:pt x="626671" y="20637"/>
                </a:lnTo>
                <a:close/>
              </a:path>
              <a:path w="702944" h="50800">
                <a:moveTo>
                  <a:pt x="639371" y="20637"/>
                </a:moveTo>
                <a:lnTo>
                  <a:pt x="626671" y="20637"/>
                </a:lnTo>
                <a:lnTo>
                  <a:pt x="626671" y="30162"/>
                </a:lnTo>
                <a:lnTo>
                  <a:pt x="639371" y="30162"/>
                </a:lnTo>
                <a:lnTo>
                  <a:pt x="639371" y="20637"/>
                </a:lnTo>
                <a:close/>
              </a:path>
              <a:path w="702944" h="50800">
                <a:moveTo>
                  <a:pt x="626671" y="0"/>
                </a:moveTo>
                <a:lnTo>
                  <a:pt x="626671" y="20637"/>
                </a:lnTo>
                <a:lnTo>
                  <a:pt x="688584" y="20637"/>
                </a:lnTo>
                <a:lnTo>
                  <a:pt x="626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86399" y="5725878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55884" y="5927173"/>
            <a:ext cx="417830" cy="454659"/>
          </a:xfrm>
          <a:custGeom>
            <a:avLst/>
            <a:gdLst/>
            <a:ahLst/>
            <a:cxnLst/>
            <a:rect l="l" t="t" r="r" b="b"/>
            <a:pathLst>
              <a:path w="417829" h="454660">
                <a:moveTo>
                  <a:pt x="0" y="227142"/>
                </a:moveTo>
                <a:lnTo>
                  <a:pt x="5510" y="175060"/>
                </a:lnTo>
                <a:lnTo>
                  <a:pt x="21208" y="127250"/>
                </a:lnTo>
                <a:lnTo>
                  <a:pt x="45841" y="85076"/>
                </a:lnTo>
                <a:lnTo>
                  <a:pt x="78155" y="49900"/>
                </a:lnTo>
                <a:lnTo>
                  <a:pt x="116899" y="23086"/>
                </a:lnTo>
                <a:lnTo>
                  <a:pt x="160819" y="5998"/>
                </a:lnTo>
                <a:lnTo>
                  <a:pt x="208664" y="0"/>
                </a:lnTo>
                <a:lnTo>
                  <a:pt x="256509" y="5998"/>
                </a:lnTo>
                <a:lnTo>
                  <a:pt x="300429" y="23086"/>
                </a:lnTo>
                <a:lnTo>
                  <a:pt x="339173" y="49900"/>
                </a:lnTo>
                <a:lnTo>
                  <a:pt x="371487" y="85076"/>
                </a:lnTo>
                <a:lnTo>
                  <a:pt x="396120" y="127250"/>
                </a:lnTo>
                <a:lnTo>
                  <a:pt x="411818" y="175060"/>
                </a:lnTo>
                <a:lnTo>
                  <a:pt x="417329" y="227142"/>
                </a:lnTo>
                <a:lnTo>
                  <a:pt x="411818" y="279223"/>
                </a:lnTo>
                <a:lnTo>
                  <a:pt x="396120" y="327033"/>
                </a:lnTo>
                <a:lnTo>
                  <a:pt x="371487" y="369207"/>
                </a:lnTo>
                <a:lnTo>
                  <a:pt x="339173" y="404383"/>
                </a:lnTo>
                <a:lnTo>
                  <a:pt x="300429" y="431197"/>
                </a:lnTo>
                <a:lnTo>
                  <a:pt x="256509" y="448285"/>
                </a:lnTo>
                <a:lnTo>
                  <a:pt x="208664" y="454284"/>
                </a:lnTo>
                <a:lnTo>
                  <a:pt x="160819" y="448285"/>
                </a:lnTo>
                <a:lnTo>
                  <a:pt x="116899" y="431197"/>
                </a:lnTo>
                <a:lnTo>
                  <a:pt x="78155" y="404383"/>
                </a:lnTo>
                <a:lnTo>
                  <a:pt x="45841" y="369207"/>
                </a:lnTo>
                <a:lnTo>
                  <a:pt x="21208" y="327033"/>
                </a:lnTo>
                <a:lnTo>
                  <a:pt x="5510" y="279223"/>
                </a:lnTo>
                <a:lnTo>
                  <a:pt x="0" y="22714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534624" y="590042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24459" y="6140871"/>
            <a:ext cx="731520" cy="50800"/>
          </a:xfrm>
          <a:custGeom>
            <a:avLst/>
            <a:gdLst/>
            <a:ahLst/>
            <a:cxnLst/>
            <a:rect l="l" t="t" r="r" b="b"/>
            <a:pathLst>
              <a:path w="731520" h="50800">
                <a:moveTo>
                  <a:pt x="717137" y="20637"/>
                </a:moveTo>
                <a:lnTo>
                  <a:pt x="667924" y="20637"/>
                </a:lnTo>
                <a:lnTo>
                  <a:pt x="667924" y="30162"/>
                </a:lnTo>
                <a:lnTo>
                  <a:pt x="655224" y="30162"/>
                </a:lnTo>
                <a:lnTo>
                  <a:pt x="655224" y="50799"/>
                </a:lnTo>
                <a:lnTo>
                  <a:pt x="731424" y="25399"/>
                </a:lnTo>
                <a:lnTo>
                  <a:pt x="717137" y="20637"/>
                </a:lnTo>
                <a:close/>
              </a:path>
              <a:path w="731520" h="50800">
                <a:moveTo>
                  <a:pt x="655224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655224" y="30162"/>
                </a:lnTo>
                <a:lnTo>
                  <a:pt x="655224" y="20637"/>
                </a:lnTo>
                <a:close/>
              </a:path>
              <a:path w="731520" h="50800">
                <a:moveTo>
                  <a:pt x="667924" y="20637"/>
                </a:moveTo>
                <a:lnTo>
                  <a:pt x="655224" y="20637"/>
                </a:lnTo>
                <a:lnTo>
                  <a:pt x="655224" y="30162"/>
                </a:lnTo>
                <a:lnTo>
                  <a:pt x="667924" y="30162"/>
                </a:lnTo>
                <a:lnTo>
                  <a:pt x="667924" y="20637"/>
                </a:lnTo>
                <a:close/>
              </a:path>
              <a:path w="731520" h="50800">
                <a:moveTo>
                  <a:pt x="655224" y="0"/>
                </a:moveTo>
                <a:lnTo>
                  <a:pt x="655224" y="20637"/>
                </a:lnTo>
                <a:lnTo>
                  <a:pt x="717137" y="20637"/>
                </a:lnTo>
                <a:lnTo>
                  <a:pt x="655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02377" y="5515954"/>
            <a:ext cx="427355" cy="418465"/>
          </a:xfrm>
          <a:custGeom>
            <a:avLst/>
            <a:gdLst/>
            <a:ahLst/>
            <a:cxnLst/>
            <a:rect l="l" t="t" r="r" b="b"/>
            <a:pathLst>
              <a:path w="427355" h="418464">
                <a:moveTo>
                  <a:pt x="344326" y="353666"/>
                </a:moveTo>
                <a:lnTo>
                  <a:pt x="296767" y="418393"/>
                </a:lnTo>
                <a:lnTo>
                  <a:pt x="373651" y="395147"/>
                </a:lnTo>
                <a:lnTo>
                  <a:pt x="366718" y="385340"/>
                </a:lnTo>
                <a:lnTo>
                  <a:pt x="351732" y="385340"/>
                </a:lnTo>
                <a:lnTo>
                  <a:pt x="345504" y="378135"/>
                </a:lnTo>
                <a:lnTo>
                  <a:pt x="355510" y="369485"/>
                </a:lnTo>
                <a:lnTo>
                  <a:pt x="344326" y="353666"/>
                </a:lnTo>
                <a:close/>
              </a:path>
              <a:path w="427355" h="418464">
                <a:moveTo>
                  <a:pt x="213168" y="0"/>
                </a:moveTo>
                <a:lnTo>
                  <a:pt x="170140" y="4537"/>
                </a:lnTo>
                <a:lnTo>
                  <a:pt x="130073" y="17452"/>
                </a:lnTo>
                <a:lnTo>
                  <a:pt x="93837" y="37844"/>
                </a:lnTo>
                <a:lnTo>
                  <a:pt x="62292" y="64819"/>
                </a:lnTo>
                <a:lnTo>
                  <a:pt x="36282" y="97489"/>
                </a:lnTo>
                <a:lnTo>
                  <a:pt x="16661" y="134969"/>
                </a:lnTo>
                <a:lnTo>
                  <a:pt x="4279" y="176370"/>
                </a:lnTo>
                <a:lnTo>
                  <a:pt x="0" y="220874"/>
                </a:lnTo>
                <a:lnTo>
                  <a:pt x="2082" y="251328"/>
                </a:lnTo>
                <a:lnTo>
                  <a:pt x="17856" y="308873"/>
                </a:lnTo>
                <a:lnTo>
                  <a:pt x="47711" y="359547"/>
                </a:lnTo>
                <a:lnTo>
                  <a:pt x="89979" y="400478"/>
                </a:lnTo>
                <a:lnTo>
                  <a:pt x="114645" y="416065"/>
                </a:lnTo>
                <a:lnTo>
                  <a:pt x="119734" y="408013"/>
                </a:lnTo>
                <a:lnTo>
                  <a:pt x="95068" y="392426"/>
                </a:lnTo>
                <a:lnTo>
                  <a:pt x="73555" y="374143"/>
                </a:lnTo>
                <a:lnTo>
                  <a:pt x="39002" y="329890"/>
                </a:lnTo>
                <a:lnTo>
                  <a:pt x="17106" y="277669"/>
                </a:lnTo>
                <a:lnTo>
                  <a:pt x="9503" y="220238"/>
                </a:lnTo>
                <a:lnTo>
                  <a:pt x="10563" y="199187"/>
                </a:lnTo>
                <a:lnTo>
                  <a:pt x="18755" y="157534"/>
                </a:lnTo>
                <a:lnTo>
                  <a:pt x="34254" y="119705"/>
                </a:lnTo>
                <a:lnTo>
                  <a:pt x="56261" y="86079"/>
                </a:lnTo>
                <a:lnTo>
                  <a:pt x="83949" y="57505"/>
                </a:lnTo>
                <a:lnTo>
                  <a:pt x="116489" y="34834"/>
                </a:lnTo>
                <a:lnTo>
                  <a:pt x="153054" y="18911"/>
                </a:lnTo>
                <a:lnTo>
                  <a:pt x="192825" y="10574"/>
                </a:lnTo>
                <a:lnTo>
                  <a:pt x="213664" y="9512"/>
                </a:lnTo>
                <a:lnTo>
                  <a:pt x="275397" y="9512"/>
                </a:lnTo>
                <a:lnTo>
                  <a:pt x="256214" y="4436"/>
                </a:lnTo>
                <a:lnTo>
                  <a:pt x="235000" y="1113"/>
                </a:lnTo>
                <a:lnTo>
                  <a:pt x="213168" y="0"/>
                </a:lnTo>
                <a:close/>
              </a:path>
              <a:path w="427355" h="418464">
                <a:moveTo>
                  <a:pt x="355510" y="369485"/>
                </a:moveTo>
                <a:lnTo>
                  <a:pt x="345504" y="378135"/>
                </a:lnTo>
                <a:lnTo>
                  <a:pt x="351732" y="385340"/>
                </a:lnTo>
                <a:lnTo>
                  <a:pt x="361034" y="377299"/>
                </a:lnTo>
                <a:lnTo>
                  <a:pt x="355510" y="369485"/>
                </a:lnTo>
                <a:close/>
              </a:path>
              <a:path w="427355" h="418464">
                <a:moveTo>
                  <a:pt x="361034" y="377299"/>
                </a:moveTo>
                <a:lnTo>
                  <a:pt x="351732" y="385340"/>
                </a:lnTo>
                <a:lnTo>
                  <a:pt x="366718" y="385340"/>
                </a:lnTo>
                <a:lnTo>
                  <a:pt x="361034" y="377299"/>
                </a:lnTo>
                <a:close/>
              </a:path>
              <a:path w="427355" h="418464">
                <a:moveTo>
                  <a:pt x="366354" y="360111"/>
                </a:moveTo>
                <a:lnTo>
                  <a:pt x="355510" y="369485"/>
                </a:lnTo>
                <a:lnTo>
                  <a:pt x="361034" y="377299"/>
                </a:lnTo>
                <a:lnTo>
                  <a:pt x="373250" y="366739"/>
                </a:lnTo>
                <a:lnTo>
                  <a:pt x="373491" y="366478"/>
                </a:lnTo>
                <a:lnTo>
                  <a:pt x="377855" y="360541"/>
                </a:lnTo>
                <a:lnTo>
                  <a:pt x="366035" y="360541"/>
                </a:lnTo>
                <a:lnTo>
                  <a:pt x="366354" y="360111"/>
                </a:lnTo>
                <a:close/>
              </a:path>
              <a:path w="427355" h="418464">
                <a:moveTo>
                  <a:pt x="366754" y="359764"/>
                </a:moveTo>
                <a:lnTo>
                  <a:pt x="366354" y="360111"/>
                </a:lnTo>
                <a:lnTo>
                  <a:pt x="366035" y="360541"/>
                </a:lnTo>
                <a:lnTo>
                  <a:pt x="366754" y="359764"/>
                </a:lnTo>
                <a:close/>
              </a:path>
              <a:path w="427355" h="418464">
                <a:moveTo>
                  <a:pt x="378426" y="359764"/>
                </a:moveTo>
                <a:lnTo>
                  <a:pt x="366754" y="359764"/>
                </a:lnTo>
                <a:lnTo>
                  <a:pt x="366035" y="360541"/>
                </a:lnTo>
                <a:lnTo>
                  <a:pt x="377855" y="360541"/>
                </a:lnTo>
                <a:lnTo>
                  <a:pt x="378426" y="359764"/>
                </a:lnTo>
                <a:close/>
              </a:path>
              <a:path w="427355" h="418464">
                <a:moveTo>
                  <a:pt x="275397" y="9512"/>
                </a:moveTo>
                <a:lnTo>
                  <a:pt x="213664" y="9512"/>
                </a:lnTo>
                <a:lnTo>
                  <a:pt x="234504" y="10626"/>
                </a:lnTo>
                <a:lnTo>
                  <a:pt x="254728" y="13844"/>
                </a:lnTo>
                <a:lnTo>
                  <a:pt x="292955" y="26169"/>
                </a:lnTo>
                <a:lnTo>
                  <a:pt x="327552" y="45645"/>
                </a:lnTo>
                <a:lnTo>
                  <a:pt x="357705" y="71433"/>
                </a:lnTo>
                <a:lnTo>
                  <a:pt x="382587" y="102692"/>
                </a:lnTo>
                <a:lnTo>
                  <a:pt x="401368" y="138569"/>
                </a:lnTo>
                <a:lnTo>
                  <a:pt x="413221" y="178215"/>
                </a:lnTo>
                <a:lnTo>
                  <a:pt x="417321" y="220874"/>
                </a:lnTo>
                <a:lnTo>
                  <a:pt x="416753" y="236381"/>
                </a:lnTo>
                <a:lnTo>
                  <a:pt x="408553" y="281862"/>
                </a:lnTo>
                <a:lnTo>
                  <a:pt x="383778" y="336555"/>
                </a:lnTo>
                <a:lnTo>
                  <a:pt x="366354" y="360111"/>
                </a:lnTo>
                <a:lnTo>
                  <a:pt x="366754" y="359764"/>
                </a:lnTo>
                <a:lnTo>
                  <a:pt x="378426" y="359764"/>
                </a:lnTo>
                <a:lnTo>
                  <a:pt x="392163" y="341074"/>
                </a:lnTo>
                <a:lnTo>
                  <a:pt x="417864" y="283876"/>
                </a:lnTo>
                <a:lnTo>
                  <a:pt x="426271" y="236720"/>
                </a:lnTo>
                <a:lnTo>
                  <a:pt x="426835" y="220238"/>
                </a:lnTo>
                <a:lnTo>
                  <a:pt x="425716" y="197797"/>
                </a:lnTo>
                <a:lnTo>
                  <a:pt x="417191" y="154796"/>
                </a:lnTo>
                <a:lnTo>
                  <a:pt x="401005" y="115282"/>
                </a:lnTo>
                <a:lnTo>
                  <a:pt x="378012" y="80144"/>
                </a:lnTo>
                <a:lnTo>
                  <a:pt x="349063" y="50267"/>
                </a:lnTo>
                <a:lnTo>
                  <a:pt x="315005" y="26539"/>
                </a:lnTo>
                <a:lnTo>
                  <a:pt x="276693" y="9855"/>
                </a:lnTo>
                <a:lnTo>
                  <a:pt x="275397" y="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776447" y="5235436"/>
            <a:ext cx="358775" cy="88391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25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76374" y="5915351"/>
            <a:ext cx="10972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0" b="1">
                <a:latin typeface="黑体"/>
                <a:cs typeface="黑体"/>
              </a:rPr>
              <a:t>代之以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二、语言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964288"/>
            <a:ext cx="7507605" cy="190373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语言：</a:t>
            </a:r>
            <a:r>
              <a:rPr dirty="0" sz="2350" spc="50" b="1">
                <a:latin typeface="黑体"/>
                <a:cs typeface="黑体"/>
              </a:rPr>
              <a:t>在某一确定字母表上的符号串的集合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1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空集</a:t>
            </a:r>
            <a:r>
              <a:rPr dirty="0" baseline="1182" sz="3525" spc="52" b="1" i="1">
                <a:latin typeface="Symbol"/>
                <a:cs typeface="Symbol"/>
              </a:rPr>
              <a:t>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集合</a:t>
            </a:r>
            <a:r>
              <a:rPr dirty="0" baseline="1182" sz="3525" spc="30" b="1">
                <a:latin typeface="宋体"/>
                <a:cs typeface="宋体"/>
              </a:rPr>
              <a:t>{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宋体"/>
                <a:cs typeface="宋体"/>
              </a:rPr>
              <a:t>}</a:t>
            </a:r>
            <a:r>
              <a:rPr dirty="0" baseline="1182" sz="3525" spc="75" b="1">
                <a:latin typeface="黑体"/>
                <a:cs typeface="黑体"/>
              </a:rPr>
              <a:t>也是符合此定义的语言。</a:t>
            </a:r>
            <a:endParaRPr baseline="1182" sz="35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7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这个定义并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没有把任何意义赋予语言中的符号串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语言的运算：</a:t>
            </a:r>
            <a:r>
              <a:rPr dirty="0" sz="2350" spc="50" b="1">
                <a:latin typeface="黑体"/>
                <a:cs typeface="黑体"/>
              </a:rPr>
              <a:t>假</a:t>
            </a:r>
            <a:r>
              <a:rPr dirty="0" sz="2350" spc="40" b="1">
                <a:latin typeface="黑体"/>
                <a:cs typeface="黑体"/>
              </a:rPr>
              <a:t>设</a:t>
            </a:r>
            <a:r>
              <a:rPr dirty="0" sz="2350" spc="35" b="1">
                <a:latin typeface="黑体"/>
                <a:cs typeface="黑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L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40" b="1">
                <a:latin typeface="黑体"/>
                <a:cs typeface="黑体"/>
              </a:rPr>
              <a:t>和</a:t>
            </a:r>
            <a:r>
              <a:rPr dirty="0" sz="2350" spc="35" b="1">
                <a:latin typeface="黑体"/>
                <a:cs typeface="黑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M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表示两个语言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" y="2848993"/>
            <a:ext cx="7432675" cy="190055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并</a:t>
            </a:r>
            <a:r>
              <a:rPr dirty="0" baseline="1010" sz="4125" spc="67" b="1">
                <a:latin typeface="黑体"/>
                <a:cs typeface="黑体"/>
              </a:rPr>
              <a:t>记作</a:t>
            </a:r>
            <a:r>
              <a:rPr dirty="0" baseline="1010" sz="4125" spc="37" b="1">
                <a:latin typeface="宋体"/>
                <a:cs typeface="宋体"/>
              </a:rPr>
              <a:t>L∪M</a:t>
            </a:r>
            <a:r>
              <a:rPr dirty="0" baseline="1010" sz="4125" spc="37" b="1">
                <a:latin typeface="黑体"/>
                <a:cs typeface="黑体"/>
              </a:rPr>
              <a:t>：</a:t>
            </a:r>
            <a:r>
              <a:rPr dirty="0" baseline="1010" sz="4125" spc="37" b="1">
                <a:latin typeface="宋体"/>
                <a:cs typeface="宋体"/>
              </a:rPr>
              <a:t>L∪M={s|s</a:t>
            </a:r>
            <a:r>
              <a:rPr dirty="0" baseline="1010" sz="4125" spc="37" b="1" i="1">
                <a:latin typeface="Symbol"/>
                <a:cs typeface="Symbol"/>
              </a:rPr>
              <a:t></a:t>
            </a:r>
            <a:r>
              <a:rPr dirty="0" baseline="1010" sz="4125" spc="37" b="1">
                <a:latin typeface="宋体"/>
                <a:cs typeface="宋体"/>
              </a:rPr>
              <a:t>L</a:t>
            </a:r>
            <a:r>
              <a:rPr dirty="0" baseline="1010" sz="4125" spc="60" b="1">
                <a:latin typeface="宋体"/>
                <a:cs typeface="宋体"/>
              </a:rPr>
              <a:t> </a:t>
            </a:r>
            <a:r>
              <a:rPr dirty="0" baseline="1010" sz="4125" spc="52" b="1">
                <a:latin typeface="黑体"/>
                <a:cs typeface="黑体"/>
              </a:rPr>
              <a:t>或</a:t>
            </a:r>
            <a:r>
              <a:rPr dirty="0" baseline="1010" sz="4125" spc="67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s</a:t>
            </a:r>
            <a:r>
              <a:rPr dirty="0" baseline="1010" sz="4125" spc="30" b="1" i="1">
                <a:latin typeface="Symbol"/>
                <a:cs typeface="Symbol"/>
              </a:rPr>
              <a:t></a:t>
            </a:r>
            <a:r>
              <a:rPr dirty="0" baseline="1010" sz="4125" spc="30" b="1">
                <a:latin typeface="宋体"/>
                <a:cs typeface="宋体"/>
              </a:rPr>
              <a:t>M}</a:t>
            </a:r>
            <a:endParaRPr baseline="1010" sz="4125">
              <a:latin typeface="宋体"/>
              <a:cs typeface="宋体"/>
            </a:endParaRPr>
          </a:p>
          <a:p>
            <a:pPr marL="4064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30" b="1">
                <a:latin typeface="宋体"/>
                <a:cs typeface="宋体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连接</a:t>
            </a:r>
            <a:r>
              <a:rPr dirty="0" baseline="1010" sz="4125" spc="67" b="1">
                <a:latin typeface="黑体"/>
                <a:cs typeface="黑体"/>
              </a:rPr>
              <a:t>记作</a:t>
            </a:r>
            <a:r>
              <a:rPr dirty="0" baseline="1010" sz="4125" spc="37" b="1">
                <a:latin typeface="宋体"/>
                <a:cs typeface="宋体"/>
              </a:rPr>
              <a:t>LM</a:t>
            </a:r>
            <a:r>
              <a:rPr dirty="0" baseline="1010" sz="4125" spc="37" b="1">
                <a:latin typeface="黑体"/>
                <a:cs typeface="黑体"/>
              </a:rPr>
              <a:t>：</a:t>
            </a:r>
            <a:r>
              <a:rPr dirty="0" baseline="1010" sz="4125" spc="37" b="1">
                <a:latin typeface="宋体"/>
                <a:cs typeface="宋体"/>
              </a:rPr>
              <a:t>LM={st|s</a:t>
            </a:r>
            <a:r>
              <a:rPr dirty="0" baseline="1010" sz="4125" spc="37" b="1" i="1">
                <a:latin typeface="Symbol"/>
                <a:cs typeface="Symbol"/>
              </a:rPr>
              <a:t></a:t>
            </a:r>
            <a:r>
              <a:rPr dirty="0" baseline="1010" sz="4125" spc="37" b="1">
                <a:latin typeface="宋体"/>
                <a:cs typeface="宋体"/>
              </a:rPr>
              <a:t>L</a:t>
            </a:r>
            <a:r>
              <a:rPr dirty="0" baseline="1010" sz="4125" spc="30" b="1">
                <a:latin typeface="宋体"/>
                <a:cs typeface="宋体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并</a:t>
            </a:r>
            <a:r>
              <a:rPr dirty="0" baseline="1010" sz="4125" spc="52" b="1">
                <a:latin typeface="黑体"/>
                <a:cs typeface="黑体"/>
              </a:rPr>
              <a:t>且</a:t>
            </a:r>
            <a:r>
              <a:rPr dirty="0" baseline="1010" sz="4125" spc="37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t</a:t>
            </a:r>
            <a:r>
              <a:rPr dirty="0" baseline="1010" sz="4125" spc="30" b="1" i="1">
                <a:latin typeface="Symbol"/>
                <a:cs typeface="Symbol"/>
              </a:rPr>
              <a:t></a:t>
            </a:r>
            <a:r>
              <a:rPr dirty="0" baseline="1010" sz="4125" spc="30" b="1">
                <a:latin typeface="宋体"/>
                <a:cs typeface="宋体"/>
              </a:rPr>
              <a:t>M}</a:t>
            </a:r>
            <a:endParaRPr baseline="1010" sz="4125">
              <a:latin typeface="宋体"/>
              <a:cs typeface="宋体"/>
            </a:endParaRPr>
          </a:p>
          <a:p>
            <a:pPr marL="406400" indent="-342900">
              <a:lnSpc>
                <a:spcPts val="3265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闭包</a:t>
            </a:r>
            <a:r>
              <a:rPr dirty="0" baseline="1010" sz="4125" spc="67" b="1">
                <a:latin typeface="黑体"/>
                <a:cs typeface="黑体"/>
              </a:rPr>
              <a:t>记作</a:t>
            </a:r>
            <a:r>
              <a:rPr dirty="0" baseline="1010" sz="4125" spc="37" b="1">
                <a:latin typeface="宋体"/>
                <a:cs typeface="宋体"/>
              </a:rPr>
              <a:t>L</a:t>
            </a:r>
            <a:r>
              <a:rPr dirty="0" baseline="24024" sz="2775" spc="37" b="1">
                <a:latin typeface="宋体"/>
                <a:cs typeface="宋体"/>
              </a:rPr>
              <a:t>*</a:t>
            </a:r>
            <a:r>
              <a:rPr dirty="0" baseline="1010" sz="4125" spc="37" b="1">
                <a:latin typeface="黑体"/>
                <a:cs typeface="黑体"/>
              </a:rPr>
              <a:t>：</a:t>
            </a:r>
            <a:r>
              <a:rPr dirty="0" baseline="1010" sz="4125" spc="67" b="1">
                <a:latin typeface="黑体"/>
                <a:cs typeface="黑体"/>
              </a:rPr>
              <a:t>即</a:t>
            </a:r>
            <a:r>
              <a:rPr dirty="0" baseline="1010" sz="4125" spc="30" b="1">
                <a:latin typeface="宋体"/>
                <a:cs typeface="宋体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30" b="1">
                <a:latin typeface="宋体"/>
                <a:cs typeface="宋体"/>
              </a:rPr>
              <a:t>0</a:t>
            </a:r>
            <a:r>
              <a:rPr dirty="0" baseline="1010" sz="4125" spc="67" b="1">
                <a:latin typeface="黑体"/>
                <a:cs typeface="黑体"/>
              </a:rPr>
              <a:t>次或若干次连接。</a:t>
            </a:r>
            <a:endParaRPr baseline="1010" sz="4125">
              <a:latin typeface="黑体"/>
              <a:cs typeface="黑体"/>
            </a:endParaRPr>
          </a:p>
          <a:p>
            <a:pPr algn="ctr" marR="1313180">
              <a:lnSpc>
                <a:spcPts val="2725"/>
              </a:lnSpc>
            </a:pPr>
            <a:r>
              <a:rPr dirty="0" sz="2300" spc="459">
                <a:latin typeface="Symbol"/>
                <a:cs typeface="Symbol"/>
              </a:rPr>
              <a:t>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172" y="4589779"/>
            <a:ext cx="4541520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810"/>
              </a:lnSpc>
              <a:spcBef>
                <a:spcPts val="100"/>
              </a:spcBef>
            </a:pPr>
            <a:r>
              <a:rPr dirty="0" baseline="2777" sz="3000" spc="127">
                <a:latin typeface="Times New Roman"/>
                <a:cs typeface="Times New Roman"/>
              </a:rPr>
              <a:t>L</a:t>
            </a:r>
            <a:r>
              <a:rPr dirty="0" baseline="29914" sz="1950" spc="127">
                <a:latin typeface="Times New Roman"/>
                <a:cs typeface="Times New Roman"/>
              </a:rPr>
              <a:t>*</a:t>
            </a:r>
            <a:r>
              <a:rPr dirty="0" baseline="2777" sz="3000" spc="127">
                <a:latin typeface="Times New Roman"/>
                <a:cs typeface="Times New Roman"/>
              </a:rPr>
              <a:t>= </a:t>
            </a:r>
            <a:r>
              <a:rPr dirty="0" baseline="3623" sz="3450" spc="232">
                <a:latin typeface="Symbol"/>
                <a:cs typeface="Symbol"/>
              </a:rPr>
              <a:t></a:t>
            </a:r>
            <a:r>
              <a:rPr dirty="0" baseline="3623" sz="3450" spc="232">
                <a:latin typeface="Times New Roman"/>
                <a:cs typeface="Times New Roman"/>
              </a:rPr>
              <a:t> </a:t>
            </a:r>
            <a:r>
              <a:rPr dirty="0" baseline="2777" sz="3000" spc="97">
                <a:latin typeface="Times New Roman"/>
                <a:cs typeface="Times New Roman"/>
              </a:rPr>
              <a:t>L</a:t>
            </a:r>
            <a:r>
              <a:rPr dirty="0" baseline="29914" sz="1950" spc="97">
                <a:latin typeface="Times New Roman"/>
                <a:cs typeface="Times New Roman"/>
              </a:rPr>
              <a:t>i </a:t>
            </a:r>
            <a:r>
              <a:rPr dirty="0" baseline="1182" sz="3525" spc="22" b="1">
                <a:latin typeface="宋体"/>
                <a:cs typeface="宋体"/>
              </a:rPr>
              <a:t>= </a:t>
            </a:r>
            <a:r>
              <a:rPr dirty="0" baseline="1182" sz="3525" spc="44" b="1">
                <a:latin typeface="宋体"/>
                <a:cs typeface="宋体"/>
              </a:rPr>
              <a:t>L</a:t>
            </a:r>
            <a:r>
              <a:rPr dirty="0" baseline="25089" sz="2325" spc="44" b="1">
                <a:latin typeface="宋体"/>
                <a:cs typeface="宋体"/>
              </a:rPr>
              <a:t>0</a:t>
            </a:r>
            <a:r>
              <a:rPr dirty="0" baseline="1182" sz="3525" spc="44" b="1">
                <a:latin typeface="宋体"/>
                <a:cs typeface="宋体"/>
              </a:rPr>
              <a:t>∪L</a:t>
            </a:r>
            <a:r>
              <a:rPr dirty="0" baseline="25089" sz="2325" spc="44" b="1">
                <a:latin typeface="宋体"/>
                <a:cs typeface="宋体"/>
              </a:rPr>
              <a:t>1</a:t>
            </a:r>
            <a:r>
              <a:rPr dirty="0" baseline="1182" sz="3525" spc="44" b="1">
                <a:latin typeface="宋体"/>
                <a:cs typeface="宋体"/>
              </a:rPr>
              <a:t>∪L</a:t>
            </a:r>
            <a:r>
              <a:rPr dirty="0" baseline="25089" sz="2325" spc="44" b="1">
                <a:latin typeface="宋体"/>
                <a:cs typeface="宋体"/>
              </a:rPr>
              <a:t>2</a:t>
            </a:r>
            <a:r>
              <a:rPr dirty="0" baseline="1182" sz="3525" spc="44" b="1">
                <a:latin typeface="宋体"/>
                <a:cs typeface="宋体"/>
              </a:rPr>
              <a:t>∪L</a:t>
            </a:r>
            <a:r>
              <a:rPr dirty="0" baseline="25089" sz="2325" spc="44" b="1">
                <a:latin typeface="宋体"/>
                <a:cs typeface="宋体"/>
              </a:rPr>
              <a:t>3</a:t>
            </a:r>
            <a:r>
              <a:rPr dirty="0" baseline="1182" sz="3525" spc="44" b="1">
                <a:latin typeface="宋体"/>
                <a:cs typeface="宋体"/>
              </a:rPr>
              <a:t>∪</a:t>
            </a:r>
            <a:r>
              <a:rPr dirty="0" baseline="1182" sz="3525" spc="-15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  <a:p>
            <a:pPr marL="514350">
              <a:lnSpc>
                <a:spcPts val="1490"/>
              </a:lnSpc>
            </a:pPr>
            <a:r>
              <a:rPr dirty="0" sz="1300" spc="45">
                <a:latin typeface="Times New Roman"/>
                <a:cs typeface="Times New Roman"/>
              </a:rPr>
              <a:t>i=0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8" y="5234800"/>
            <a:ext cx="7341234" cy="781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42900">
              <a:lnSpc>
                <a:spcPts val="3155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正闭包</a:t>
            </a:r>
            <a:r>
              <a:rPr dirty="0" baseline="1010" sz="4125" spc="67" b="1">
                <a:latin typeface="黑体"/>
                <a:cs typeface="黑体"/>
              </a:rPr>
              <a:t>记作</a:t>
            </a:r>
            <a:r>
              <a:rPr dirty="0" baseline="1010" sz="4125" spc="37" b="1">
                <a:latin typeface="宋体"/>
                <a:cs typeface="宋体"/>
              </a:rPr>
              <a:t>L</a:t>
            </a:r>
            <a:r>
              <a:rPr dirty="0" baseline="25525" sz="2775" spc="37" b="1">
                <a:latin typeface="宋体"/>
                <a:cs typeface="宋体"/>
              </a:rPr>
              <a:t>+</a:t>
            </a:r>
            <a:r>
              <a:rPr dirty="0" baseline="1010" sz="4125" spc="37" b="1">
                <a:latin typeface="黑体"/>
                <a:cs typeface="黑体"/>
              </a:rPr>
              <a:t>：</a:t>
            </a:r>
            <a:r>
              <a:rPr dirty="0" baseline="1010" sz="4125" spc="67" b="1">
                <a:latin typeface="黑体"/>
                <a:cs typeface="黑体"/>
              </a:rPr>
              <a:t>即</a:t>
            </a:r>
            <a:r>
              <a:rPr dirty="0" baseline="1010" sz="4125" spc="30" b="1">
                <a:latin typeface="宋体"/>
                <a:cs typeface="宋体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30" b="1">
                <a:latin typeface="宋体"/>
                <a:cs typeface="宋体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次或若干次连接。</a:t>
            </a:r>
            <a:endParaRPr baseline="1010" sz="4125">
              <a:latin typeface="黑体"/>
              <a:cs typeface="黑体"/>
            </a:endParaRPr>
          </a:p>
          <a:p>
            <a:pPr algn="ctr" marR="1612900">
              <a:lnSpc>
                <a:spcPts val="2795"/>
              </a:lnSpc>
            </a:pPr>
            <a:r>
              <a:rPr dirty="0" sz="2450" spc="125">
                <a:latin typeface="Symbol"/>
                <a:cs typeface="Symbol"/>
              </a:rPr>
              <a:t>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1726" y="5849690"/>
            <a:ext cx="982980" cy="60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150" spc="-130">
                <a:latin typeface="Times New Roman"/>
                <a:cs typeface="Times New Roman"/>
              </a:rPr>
              <a:t>L</a:t>
            </a:r>
            <a:r>
              <a:rPr dirty="0" baseline="26748" sz="2025" spc="-195">
                <a:latin typeface="Times New Roman"/>
                <a:cs typeface="Times New Roman"/>
              </a:rPr>
              <a:t>+</a:t>
            </a:r>
            <a:r>
              <a:rPr dirty="0" sz="2150" spc="-130">
                <a:latin typeface="Times New Roman"/>
                <a:cs typeface="Times New Roman"/>
              </a:rPr>
              <a:t>= </a:t>
            </a:r>
            <a:r>
              <a:rPr dirty="0" baseline="2267" sz="3675" spc="-337">
                <a:latin typeface="Symbol"/>
                <a:cs typeface="Symbol"/>
              </a:rPr>
              <a:t></a:t>
            </a:r>
            <a:r>
              <a:rPr dirty="0" baseline="2267" sz="3675" spc="-15">
                <a:latin typeface="Times New Roman"/>
                <a:cs typeface="Times New Roman"/>
              </a:rPr>
              <a:t> </a:t>
            </a:r>
            <a:r>
              <a:rPr dirty="0" sz="2150" spc="-105">
                <a:latin typeface="Times New Roman"/>
                <a:cs typeface="Times New Roman"/>
              </a:rPr>
              <a:t>L</a:t>
            </a:r>
            <a:r>
              <a:rPr dirty="0" baseline="26748" sz="2025" spc="-157">
                <a:latin typeface="Times New Roman"/>
                <a:cs typeface="Times New Roman"/>
              </a:rPr>
              <a:t>i</a:t>
            </a:r>
            <a:endParaRPr baseline="26748" sz="2025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dirty="0" sz="1350" spc="-65">
                <a:latin typeface="Times New Roman"/>
                <a:cs typeface="Times New Roman"/>
              </a:rPr>
              <a:t>i=1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827" y="5897371"/>
            <a:ext cx="34023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22" b="1">
                <a:latin typeface="宋体"/>
                <a:cs typeface="宋体"/>
              </a:rPr>
              <a:t>= </a:t>
            </a:r>
            <a:r>
              <a:rPr dirty="0" baseline="1182" sz="3525" spc="44" b="1">
                <a:latin typeface="宋体"/>
                <a:cs typeface="宋体"/>
              </a:rPr>
              <a:t>L</a:t>
            </a:r>
            <a:r>
              <a:rPr dirty="0" baseline="25089" sz="2325" spc="44" b="1">
                <a:latin typeface="宋体"/>
                <a:cs typeface="宋体"/>
              </a:rPr>
              <a:t>1</a:t>
            </a:r>
            <a:r>
              <a:rPr dirty="0" baseline="1182" sz="3525" spc="44" b="1">
                <a:latin typeface="宋体"/>
                <a:cs typeface="宋体"/>
              </a:rPr>
              <a:t>∪L</a:t>
            </a:r>
            <a:r>
              <a:rPr dirty="0" baseline="25089" sz="2325" spc="44" b="1">
                <a:latin typeface="宋体"/>
                <a:cs typeface="宋体"/>
              </a:rPr>
              <a:t>2</a:t>
            </a:r>
            <a:r>
              <a:rPr dirty="0" baseline="1182" sz="3525" spc="44" b="1">
                <a:latin typeface="宋体"/>
                <a:cs typeface="宋体"/>
              </a:rPr>
              <a:t>∪L</a:t>
            </a:r>
            <a:r>
              <a:rPr dirty="0" baseline="25089" sz="2325" spc="44" b="1">
                <a:latin typeface="宋体"/>
                <a:cs typeface="宋体"/>
              </a:rPr>
              <a:t>3</a:t>
            </a:r>
            <a:r>
              <a:rPr dirty="0" baseline="1182" sz="3525" spc="44" b="1">
                <a:latin typeface="宋体"/>
                <a:cs typeface="宋体"/>
              </a:rPr>
              <a:t>∪L</a:t>
            </a:r>
            <a:r>
              <a:rPr dirty="0" baseline="25089" sz="2325" spc="44" b="1">
                <a:latin typeface="宋体"/>
                <a:cs typeface="宋体"/>
              </a:rPr>
              <a:t>4</a:t>
            </a:r>
            <a:r>
              <a:rPr dirty="0" baseline="1182" sz="3525" spc="44" b="1">
                <a:latin typeface="宋体"/>
                <a:cs typeface="宋体"/>
              </a:rPr>
              <a:t>∪</a:t>
            </a:r>
            <a:r>
              <a:rPr dirty="0" baseline="1182" sz="3525" spc="30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40" y="189483"/>
            <a:ext cx="78549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2800" b="0">
                <a:latin typeface="黑体"/>
                <a:cs typeface="黑体"/>
              </a:rPr>
              <a:t>：</a:t>
            </a:r>
            <a:r>
              <a:rPr dirty="0" baseline="1010" sz="4125" spc="67">
                <a:latin typeface="黑体"/>
                <a:cs typeface="黑体"/>
              </a:rPr>
              <a:t>为正规表达式</a:t>
            </a:r>
            <a:r>
              <a:rPr dirty="0" baseline="1010" sz="4125" spc="30"/>
              <a:t>(a|b)</a:t>
            </a:r>
            <a:r>
              <a:rPr dirty="0" baseline="24024" sz="2775" spc="30"/>
              <a:t>*</a:t>
            </a:r>
            <a:r>
              <a:rPr dirty="0" baseline="1010" sz="4125" spc="30"/>
              <a:t>abb</a:t>
            </a:r>
            <a:r>
              <a:rPr dirty="0" baseline="1010" sz="4125" spc="30">
                <a:latin typeface="黑体"/>
                <a:cs typeface="黑体"/>
              </a:rPr>
              <a:t>，</a:t>
            </a:r>
            <a:r>
              <a:rPr dirty="0" baseline="1010" sz="4125" spc="67">
                <a:latin typeface="黑体"/>
                <a:cs typeface="黑体"/>
              </a:rPr>
              <a:t>构造等价的</a:t>
            </a:r>
            <a:r>
              <a:rPr dirty="0" baseline="1010" sz="4125" spc="30"/>
              <a:t>NFA</a:t>
            </a:r>
            <a:r>
              <a:rPr dirty="0" baseline="1010" sz="4125" spc="52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967600"/>
            <a:ext cx="21545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构造过程：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6748" y="1946878"/>
            <a:ext cx="378460" cy="405765"/>
          </a:xfrm>
          <a:custGeom>
            <a:avLst/>
            <a:gdLst/>
            <a:ahLst/>
            <a:cxnLst/>
            <a:rect l="l" t="t" r="r" b="b"/>
            <a:pathLst>
              <a:path w="378460" h="405764">
                <a:moveTo>
                  <a:pt x="0" y="202871"/>
                </a:moveTo>
                <a:lnTo>
                  <a:pt x="4997" y="156354"/>
                </a:lnTo>
                <a:lnTo>
                  <a:pt x="19231" y="113653"/>
                </a:lnTo>
                <a:lnTo>
                  <a:pt x="41566" y="75985"/>
                </a:lnTo>
                <a:lnTo>
                  <a:pt x="70867" y="44568"/>
                </a:lnTo>
                <a:lnTo>
                  <a:pt x="105997" y="20620"/>
                </a:lnTo>
                <a:lnTo>
                  <a:pt x="145822" y="5357"/>
                </a:lnTo>
                <a:lnTo>
                  <a:pt x="189206" y="0"/>
                </a:lnTo>
                <a:lnTo>
                  <a:pt x="232589" y="5357"/>
                </a:lnTo>
                <a:lnTo>
                  <a:pt x="272414" y="20620"/>
                </a:lnTo>
                <a:lnTo>
                  <a:pt x="307544" y="44568"/>
                </a:lnTo>
                <a:lnTo>
                  <a:pt x="336845" y="75985"/>
                </a:lnTo>
                <a:lnTo>
                  <a:pt x="359180" y="113653"/>
                </a:lnTo>
                <a:lnTo>
                  <a:pt x="373414" y="156354"/>
                </a:lnTo>
                <a:lnTo>
                  <a:pt x="378412" y="202871"/>
                </a:lnTo>
                <a:lnTo>
                  <a:pt x="373414" y="249388"/>
                </a:lnTo>
                <a:lnTo>
                  <a:pt x="359180" y="292089"/>
                </a:lnTo>
                <a:lnTo>
                  <a:pt x="336845" y="329757"/>
                </a:lnTo>
                <a:lnTo>
                  <a:pt x="307544" y="361174"/>
                </a:lnTo>
                <a:lnTo>
                  <a:pt x="272414" y="385122"/>
                </a:lnTo>
                <a:lnTo>
                  <a:pt x="232589" y="400385"/>
                </a:lnTo>
                <a:lnTo>
                  <a:pt x="189206" y="405743"/>
                </a:lnTo>
                <a:lnTo>
                  <a:pt x="145822" y="400385"/>
                </a:lnTo>
                <a:lnTo>
                  <a:pt x="105997" y="385122"/>
                </a:lnTo>
                <a:lnTo>
                  <a:pt x="70867" y="361174"/>
                </a:lnTo>
                <a:lnTo>
                  <a:pt x="41566" y="329757"/>
                </a:lnTo>
                <a:lnTo>
                  <a:pt x="19231" y="292089"/>
                </a:lnTo>
                <a:lnTo>
                  <a:pt x="4997" y="249388"/>
                </a:lnTo>
                <a:lnTo>
                  <a:pt x="0" y="2028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2081" y="1928412"/>
            <a:ext cx="416559" cy="443230"/>
          </a:xfrm>
          <a:custGeom>
            <a:avLst/>
            <a:gdLst/>
            <a:ahLst/>
            <a:cxnLst/>
            <a:rect l="l" t="t" r="r" b="b"/>
            <a:pathLst>
              <a:path w="416560" h="443230">
                <a:moveTo>
                  <a:pt x="207205" y="0"/>
                </a:moveTo>
                <a:lnTo>
                  <a:pt x="165040" y="5079"/>
                </a:lnTo>
                <a:lnTo>
                  <a:pt x="125845" y="17779"/>
                </a:lnTo>
                <a:lnTo>
                  <a:pt x="90531" y="39369"/>
                </a:lnTo>
                <a:lnTo>
                  <a:pt x="59914" y="66039"/>
                </a:lnTo>
                <a:lnTo>
                  <a:pt x="34767" y="99059"/>
                </a:lnTo>
                <a:lnTo>
                  <a:pt x="15868" y="137159"/>
                </a:lnTo>
                <a:lnTo>
                  <a:pt x="4013" y="177800"/>
                </a:lnTo>
                <a:lnTo>
                  <a:pt x="0" y="222250"/>
                </a:lnTo>
                <a:lnTo>
                  <a:pt x="1145" y="245109"/>
                </a:lnTo>
                <a:lnTo>
                  <a:pt x="9507" y="288289"/>
                </a:lnTo>
                <a:lnTo>
                  <a:pt x="25290" y="327659"/>
                </a:lnTo>
                <a:lnTo>
                  <a:pt x="47702" y="363219"/>
                </a:lnTo>
                <a:lnTo>
                  <a:pt x="75966" y="393700"/>
                </a:lnTo>
                <a:lnTo>
                  <a:pt x="109306" y="417829"/>
                </a:lnTo>
                <a:lnTo>
                  <a:pt x="146908" y="434339"/>
                </a:lnTo>
                <a:lnTo>
                  <a:pt x="187859" y="443229"/>
                </a:lnTo>
                <a:lnTo>
                  <a:pt x="230656" y="443229"/>
                </a:lnTo>
                <a:lnTo>
                  <a:pt x="251429" y="439419"/>
                </a:lnTo>
                <a:lnTo>
                  <a:pt x="271458" y="433069"/>
                </a:lnTo>
                <a:lnTo>
                  <a:pt x="274653" y="431800"/>
                </a:lnTo>
                <a:lnTo>
                  <a:pt x="208578" y="431800"/>
                </a:lnTo>
                <a:lnTo>
                  <a:pt x="188546" y="430529"/>
                </a:lnTo>
                <a:lnTo>
                  <a:pt x="150282" y="421639"/>
                </a:lnTo>
                <a:lnTo>
                  <a:pt x="115134" y="406400"/>
                </a:lnTo>
                <a:lnTo>
                  <a:pt x="83910" y="383539"/>
                </a:lnTo>
                <a:lnTo>
                  <a:pt x="57390" y="355600"/>
                </a:lnTo>
                <a:lnTo>
                  <a:pt x="36341" y="321309"/>
                </a:lnTo>
                <a:lnTo>
                  <a:pt x="21526" y="284479"/>
                </a:lnTo>
                <a:lnTo>
                  <a:pt x="13719" y="243839"/>
                </a:lnTo>
                <a:lnTo>
                  <a:pt x="12686" y="222250"/>
                </a:lnTo>
                <a:lnTo>
                  <a:pt x="13662" y="200659"/>
                </a:lnTo>
                <a:lnTo>
                  <a:pt x="21360" y="160019"/>
                </a:lnTo>
                <a:lnTo>
                  <a:pt x="36073" y="123189"/>
                </a:lnTo>
                <a:lnTo>
                  <a:pt x="57025" y="88900"/>
                </a:lnTo>
                <a:lnTo>
                  <a:pt x="83450" y="60959"/>
                </a:lnTo>
                <a:lnTo>
                  <a:pt x="114581" y="38100"/>
                </a:lnTo>
                <a:lnTo>
                  <a:pt x="149651" y="22859"/>
                </a:lnTo>
                <a:lnTo>
                  <a:pt x="187864" y="13969"/>
                </a:lnTo>
                <a:lnTo>
                  <a:pt x="207891" y="12700"/>
                </a:lnTo>
                <a:lnTo>
                  <a:pt x="275989" y="12700"/>
                </a:lnTo>
                <a:lnTo>
                  <a:pt x="269562" y="10159"/>
                </a:lnTo>
                <a:lnTo>
                  <a:pt x="249443" y="3809"/>
                </a:lnTo>
                <a:lnTo>
                  <a:pt x="228610" y="1269"/>
                </a:lnTo>
                <a:lnTo>
                  <a:pt x="207205" y="0"/>
                </a:lnTo>
                <a:close/>
              </a:path>
              <a:path w="416560" h="443230">
                <a:moveTo>
                  <a:pt x="275989" y="12700"/>
                </a:moveTo>
                <a:lnTo>
                  <a:pt x="207891" y="12700"/>
                </a:lnTo>
                <a:lnTo>
                  <a:pt x="227923" y="13969"/>
                </a:lnTo>
                <a:lnTo>
                  <a:pt x="247392" y="16509"/>
                </a:lnTo>
                <a:lnTo>
                  <a:pt x="284201" y="29209"/>
                </a:lnTo>
                <a:lnTo>
                  <a:pt x="317487" y="48259"/>
                </a:lnTo>
                <a:lnTo>
                  <a:pt x="346455" y="73659"/>
                </a:lnTo>
                <a:lnTo>
                  <a:pt x="370335" y="105409"/>
                </a:lnTo>
                <a:lnTo>
                  <a:pt x="388364" y="140969"/>
                </a:lnTo>
                <a:lnTo>
                  <a:pt x="399771" y="179069"/>
                </a:lnTo>
                <a:lnTo>
                  <a:pt x="403783" y="222250"/>
                </a:lnTo>
                <a:lnTo>
                  <a:pt x="402807" y="242569"/>
                </a:lnTo>
                <a:lnTo>
                  <a:pt x="395109" y="283209"/>
                </a:lnTo>
                <a:lnTo>
                  <a:pt x="380396" y="321309"/>
                </a:lnTo>
                <a:lnTo>
                  <a:pt x="359444" y="354329"/>
                </a:lnTo>
                <a:lnTo>
                  <a:pt x="333019" y="383539"/>
                </a:lnTo>
                <a:lnTo>
                  <a:pt x="284796" y="414019"/>
                </a:lnTo>
                <a:lnTo>
                  <a:pt x="248053" y="426719"/>
                </a:lnTo>
                <a:lnTo>
                  <a:pt x="208578" y="431800"/>
                </a:lnTo>
                <a:lnTo>
                  <a:pt x="274653" y="431800"/>
                </a:lnTo>
                <a:lnTo>
                  <a:pt x="325939" y="405129"/>
                </a:lnTo>
                <a:lnTo>
                  <a:pt x="356556" y="377189"/>
                </a:lnTo>
                <a:lnTo>
                  <a:pt x="381702" y="344169"/>
                </a:lnTo>
                <a:lnTo>
                  <a:pt x="400601" y="307339"/>
                </a:lnTo>
                <a:lnTo>
                  <a:pt x="412456" y="265429"/>
                </a:lnTo>
                <a:lnTo>
                  <a:pt x="416469" y="220979"/>
                </a:lnTo>
                <a:lnTo>
                  <a:pt x="415324" y="198119"/>
                </a:lnTo>
                <a:lnTo>
                  <a:pt x="406963" y="154939"/>
                </a:lnTo>
                <a:lnTo>
                  <a:pt x="391179" y="115569"/>
                </a:lnTo>
                <a:lnTo>
                  <a:pt x="368767" y="80009"/>
                </a:lnTo>
                <a:lnTo>
                  <a:pt x="340504" y="50800"/>
                </a:lnTo>
                <a:lnTo>
                  <a:pt x="307164" y="26669"/>
                </a:lnTo>
                <a:lnTo>
                  <a:pt x="288842" y="17779"/>
                </a:lnTo>
                <a:lnTo>
                  <a:pt x="275989" y="12700"/>
                </a:lnTo>
                <a:close/>
              </a:path>
              <a:path w="416560" h="443230">
                <a:moveTo>
                  <a:pt x="208578" y="25400"/>
                </a:moveTo>
                <a:lnTo>
                  <a:pt x="154291" y="34289"/>
                </a:lnTo>
                <a:lnTo>
                  <a:pt x="106420" y="58419"/>
                </a:lnTo>
                <a:lnTo>
                  <a:pt x="67443" y="96519"/>
                </a:lnTo>
                <a:lnTo>
                  <a:pt x="39907" y="144779"/>
                </a:lnTo>
                <a:lnTo>
                  <a:pt x="29159" y="181609"/>
                </a:lnTo>
                <a:lnTo>
                  <a:pt x="25372" y="222250"/>
                </a:lnTo>
                <a:lnTo>
                  <a:pt x="26292" y="241300"/>
                </a:lnTo>
                <a:lnTo>
                  <a:pt x="33544" y="280669"/>
                </a:lnTo>
                <a:lnTo>
                  <a:pt x="56550" y="331469"/>
                </a:lnTo>
                <a:lnTo>
                  <a:pt x="91855" y="373379"/>
                </a:lnTo>
                <a:lnTo>
                  <a:pt x="136907" y="402589"/>
                </a:lnTo>
                <a:lnTo>
                  <a:pt x="189232" y="417829"/>
                </a:lnTo>
                <a:lnTo>
                  <a:pt x="207891" y="419100"/>
                </a:lnTo>
                <a:lnTo>
                  <a:pt x="226555" y="417829"/>
                </a:lnTo>
                <a:lnTo>
                  <a:pt x="262178" y="410209"/>
                </a:lnTo>
                <a:lnTo>
                  <a:pt x="272252" y="406400"/>
                </a:lnTo>
                <a:lnTo>
                  <a:pt x="207205" y="406400"/>
                </a:lnTo>
                <a:lnTo>
                  <a:pt x="189919" y="405129"/>
                </a:lnTo>
                <a:lnTo>
                  <a:pt x="141546" y="391159"/>
                </a:lnTo>
                <a:lnTo>
                  <a:pt x="99799" y="363219"/>
                </a:lnTo>
                <a:lnTo>
                  <a:pt x="66968" y="325119"/>
                </a:lnTo>
                <a:lnTo>
                  <a:pt x="45563" y="275589"/>
                </a:lnTo>
                <a:lnTo>
                  <a:pt x="38058" y="220979"/>
                </a:lnTo>
                <a:lnTo>
                  <a:pt x="39034" y="201929"/>
                </a:lnTo>
                <a:lnTo>
                  <a:pt x="51926" y="148589"/>
                </a:lnTo>
                <a:lnTo>
                  <a:pt x="77859" y="104139"/>
                </a:lnTo>
                <a:lnTo>
                  <a:pt x="114364" y="68579"/>
                </a:lnTo>
                <a:lnTo>
                  <a:pt x="158930" y="45719"/>
                </a:lnTo>
                <a:lnTo>
                  <a:pt x="209265" y="38100"/>
                </a:lnTo>
                <a:lnTo>
                  <a:pt x="272862" y="38100"/>
                </a:lnTo>
                <a:lnTo>
                  <a:pt x="262811" y="34289"/>
                </a:lnTo>
                <a:lnTo>
                  <a:pt x="245341" y="29209"/>
                </a:lnTo>
                <a:lnTo>
                  <a:pt x="227237" y="26669"/>
                </a:lnTo>
                <a:lnTo>
                  <a:pt x="208578" y="25400"/>
                </a:lnTo>
                <a:close/>
              </a:path>
              <a:path w="416560" h="443230">
                <a:moveTo>
                  <a:pt x="272862" y="38100"/>
                </a:moveTo>
                <a:lnTo>
                  <a:pt x="209265" y="38100"/>
                </a:lnTo>
                <a:lnTo>
                  <a:pt x="226550" y="39369"/>
                </a:lnTo>
                <a:lnTo>
                  <a:pt x="243290" y="41909"/>
                </a:lnTo>
                <a:lnTo>
                  <a:pt x="289679" y="60959"/>
                </a:lnTo>
                <a:lnTo>
                  <a:pt x="328728" y="92709"/>
                </a:lnTo>
                <a:lnTo>
                  <a:pt x="358030" y="134619"/>
                </a:lnTo>
                <a:lnTo>
                  <a:pt x="375072" y="185419"/>
                </a:lnTo>
                <a:lnTo>
                  <a:pt x="378411" y="222250"/>
                </a:lnTo>
                <a:lnTo>
                  <a:pt x="377435" y="241300"/>
                </a:lnTo>
                <a:lnTo>
                  <a:pt x="364543" y="294639"/>
                </a:lnTo>
                <a:lnTo>
                  <a:pt x="338609" y="340359"/>
                </a:lnTo>
                <a:lnTo>
                  <a:pt x="302105" y="375919"/>
                </a:lnTo>
                <a:lnTo>
                  <a:pt x="257539" y="397509"/>
                </a:lnTo>
                <a:lnTo>
                  <a:pt x="207205" y="406400"/>
                </a:lnTo>
                <a:lnTo>
                  <a:pt x="272252" y="406400"/>
                </a:lnTo>
                <a:lnTo>
                  <a:pt x="310050" y="384809"/>
                </a:lnTo>
                <a:lnTo>
                  <a:pt x="349027" y="347979"/>
                </a:lnTo>
                <a:lnTo>
                  <a:pt x="376562" y="298450"/>
                </a:lnTo>
                <a:lnTo>
                  <a:pt x="387310" y="261619"/>
                </a:lnTo>
                <a:lnTo>
                  <a:pt x="391097" y="222250"/>
                </a:lnTo>
                <a:lnTo>
                  <a:pt x="390177" y="201929"/>
                </a:lnTo>
                <a:lnTo>
                  <a:pt x="382925" y="163829"/>
                </a:lnTo>
                <a:lnTo>
                  <a:pt x="369079" y="128269"/>
                </a:lnTo>
                <a:lnTo>
                  <a:pt x="337592" y="82550"/>
                </a:lnTo>
                <a:lnTo>
                  <a:pt x="295507" y="49529"/>
                </a:lnTo>
                <a:lnTo>
                  <a:pt x="279562" y="40639"/>
                </a:lnTo>
                <a:lnTo>
                  <a:pt x="2728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3227" y="1919732"/>
            <a:ext cx="2731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835" algn="l"/>
              </a:tabLst>
            </a:pPr>
            <a:r>
              <a:rPr dirty="0" sz="2400" b="1">
                <a:latin typeface="Times New Roman"/>
                <a:cs typeface="Times New Roman"/>
              </a:rPr>
              <a:t>0	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7419" y="2160150"/>
            <a:ext cx="2181860" cy="50800"/>
          </a:xfrm>
          <a:custGeom>
            <a:avLst/>
            <a:gdLst/>
            <a:ahLst/>
            <a:cxnLst/>
            <a:rect l="l" t="t" r="r" b="b"/>
            <a:pathLst>
              <a:path w="2181860" h="50800">
                <a:moveTo>
                  <a:pt x="2105232" y="30162"/>
                </a:moveTo>
                <a:lnTo>
                  <a:pt x="2105232" y="50800"/>
                </a:lnTo>
                <a:lnTo>
                  <a:pt x="2167144" y="30162"/>
                </a:lnTo>
                <a:lnTo>
                  <a:pt x="2105232" y="30162"/>
                </a:lnTo>
                <a:close/>
              </a:path>
              <a:path w="2181860" h="50800">
                <a:moveTo>
                  <a:pt x="2105232" y="20637"/>
                </a:moveTo>
                <a:lnTo>
                  <a:pt x="2105232" y="30162"/>
                </a:lnTo>
                <a:lnTo>
                  <a:pt x="2117932" y="30162"/>
                </a:lnTo>
                <a:lnTo>
                  <a:pt x="2117932" y="20637"/>
                </a:lnTo>
                <a:lnTo>
                  <a:pt x="2105232" y="20637"/>
                </a:lnTo>
                <a:close/>
              </a:path>
              <a:path w="2181860" h="50800">
                <a:moveTo>
                  <a:pt x="2105232" y="0"/>
                </a:moveTo>
                <a:lnTo>
                  <a:pt x="2105232" y="20637"/>
                </a:lnTo>
                <a:lnTo>
                  <a:pt x="2117932" y="20637"/>
                </a:lnTo>
                <a:lnTo>
                  <a:pt x="2117932" y="30162"/>
                </a:lnTo>
                <a:lnTo>
                  <a:pt x="2167148" y="30161"/>
                </a:lnTo>
                <a:lnTo>
                  <a:pt x="2181432" y="25400"/>
                </a:lnTo>
                <a:lnTo>
                  <a:pt x="2105232" y="0"/>
                </a:lnTo>
                <a:close/>
              </a:path>
              <a:path w="2181860" h="50800">
                <a:moveTo>
                  <a:pt x="0" y="20636"/>
                </a:moveTo>
                <a:lnTo>
                  <a:pt x="0" y="30161"/>
                </a:lnTo>
                <a:lnTo>
                  <a:pt x="2105232" y="30162"/>
                </a:lnTo>
                <a:lnTo>
                  <a:pt x="2105232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57873" y="1703323"/>
            <a:ext cx="126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(a|b)</a:t>
            </a:r>
            <a:r>
              <a:rPr dirty="0" baseline="24305" sz="2400" spc="-7" b="1">
                <a:latin typeface="Times New Roman"/>
                <a:cs typeface="Times New Roman"/>
              </a:rPr>
              <a:t>*</a:t>
            </a:r>
            <a:r>
              <a:rPr dirty="0" sz="2400" spc="-5" b="1">
                <a:latin typeface="Times New Roman"/>
                <a:cs typeface="Times New Roman"/>
              </a:rPr>
              <a:t>abb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1947164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22463" y="3056486"/>
            <a:ext cx="379095" cy="405765"/>
          </a:xfrm>
          <a:custGeom>
            <a:avLst/>
            <a:gdLst/>
            <a:ahLst/>
            <a:cxnLst/>
            <a:rect l="l" t="t" r="r" b="b"/>
            <a:pathLst>
              <a:path w="379094" h="405764">
                <a:moveTo>
                  <a:pt x="0" y="202871"/>
                </a:moveTo>
                <a:lnTo>
                  <a:pt x="4997" y="156354"/>
                </a:lnTo>
                <a:lnTo>
                  <a:pt x="19234" y="113653"/>
                </a:lnTo>
                <a:lnTo>
                  <a:pt x="41572" y="75985"/>
                </a:lnTo>
                <a:lnTo>
                  <a:pt x="70878" y="44568"/>
                </a:lnTo>
                <a:lnTo>
                  <a:pt x="106014" y="20620"/>
                </a:lnTo>
                <a:lnTo>
                  <a:pt x="145845" y="5357"/>
                </a:lnTo>
                <a:lnTo>
                  <a:pt x="189235" y="0"/>
                </a:lnTo>
                <a:lnTo>
                  <a:pt x="232624" y="5357"/>
                </a:lnTo>
                <a:lnTo>
                  <a:pt x="272455" y="20620"/>
                </a:lnTo>
                <a:lnTo>
                  <a:pt x="307591" y="44568"/>
                </a:lnTo>
                <a:lnTo>
                  <a:pt x="336897" y="75985"/>
                </a:lnTo>
                <a:lnTo>
                  <a:pt x="359235" y="113653"/>
                </a:lnTo>
                <a:lnTo>
                  <a:pt x="373472" y="156354"/>
                </a:lnTo>
                <a:lnTo>
                  <a:pt x="378470" y="202871"/>
                </a:lnTo>
                <a:lnTo>
                  <a:pt x="373472" y="249388"/>
                </a:lnTo>
                <a:lnTo>
                  <a:pt x="359235" y="292089"/>
                </a:lnTo>
                <a:lnTo>
                  <a:pt x="336897" y="329757"/>
                </a:lnTo>
                <a:lnTo>
                  <a:pt x="307591" y="361174"/>
                </a:lnTo>
                <a:lnTo>
                  <a:pt x="272455" y="385122"/>
                </a:lnTo>
                <a:lnTo>
                  <a:pt x="232624" y="400385"/>
                </a:lnTo>
                <a:lnTo>
                  <a:pt x="189235" y="405743"/>
                </a:lnTo>
                <a:lnTo>
                  <a:pt x="145845" y="400385"/>
                </a:lnTo>
                <a:lnTo>
                  <a:pt x="106014" y="385122"/>
                </a:lnTo>
                <a:lnTo>
                  <a:pt x="70878" y="361174"/>
                </a:lnTo>
                <a:lnTo>
                  <a:pt x="41572" y="329757"/>
                </a:lnTo>
                <a:lnTo>
                  <a:pt x="19234" y="292089"/>
                </a:lnTo>
                <a:lnTo>
                  <a:pt x="4997" y="249388"/>
                </a:lnTo>
                <a:lnTo>
                  <a:pt x="0" y="2028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8939" y="302920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23912" y="3038021"/>
            <a:ext cx="416559" cy="443230"/>
          </a:xfrm>
          <a:custGeom>
            <a:avLst/>
            <a:gdLst/>
            <a:ahLst/>
            <a:cxnLst/>
            <a:rect l="l" t="t" r="r" b="b"/>
            <a:pathLst>
              <a:path w="416559" h="443229">
                <a:moveTo>
                  <a:pt x="207233" y="0"/>
                </a:moveTo>
                <a:lnTo>
                  <a:pt x="165064" y="5079"/>
                </a:lnTo>
                <a:lnTo>
                  <a:pt x="125863" y="17779"/>
                </a:lnTo>
                <a:lnTo>
                  <a:pt x="90544" y="39369"/>
                </a:lnTo>
                <a:lnTo>
                  <a:pt x="59923" y="66039"/>
                </a:lnTo>
                <a:lnTo>
                  <a:pt x="34772" y="99059"/>
                </a:lnTo>
                <a:lnTo>
                  <a:pt x="15871" y="137159"/>
                </a:lnTo>
                <a:lnTo>
                  <a:pt x="4013" y="177800"/>
                </a:lnTo>
                <a:lnTo>
                  <a:pt x="0" y="222250"/>
                </a:lnTo>
                <a:lnTo>
                  <a:pt x="1145" y="245109"/>
                </a:lnTo>
                <a:lnTo>
                  <a:pt x="9508" y="288289"/>
                </a:lnTo>
                <a:lnTo>
                  <a:pt x="25294" y="327659"/>
                </a:lnTo>
                <a:lnTo>
                  <a:pt x="47710" y="363219"/>
                </a:lnTo>
                <a:lnTo>
                  <a:pt x="75976" y="393700"/>
                </a:lnTo>
                <a:lnTo>
                  <a:pt x="109321" y="417829"/>
                </a:lnTo>
                <a:lnTo>
                  <a:pt x="146928" y="434339"/>
                </a:lnTo>
                <a:lnTo>
                  <a:pt x="187886" y="443229"/>
                </a:lnTo>
                <a:lnTo>
                  <a:pt x="209293" y="443229"/>
                </a:lnTo>
                <a:lnTo>
                  <a:pt x="230687" y="441959"/>
                </a:lnTo>
                <a:lnTo>
                  <a:pt x="251463" y="439419"/>
                </a:lnTo>
                <a:lnTo>
                  <a:pt x="271494" y="433069"/>
                </a:lnTo>
                <a:lnTo>
                  <a:pt x="274689" y="431800"/>
                </a:lnTo>
                <a:lnTo>
                  <a:pt x="208606" y="431800"/>
                </a:lnTo>
                <a:lnTo>
                  <a:pt x="188572" y="430529"/>
                </a:lnTo>
                <a:lnTo>
                  <a:pt x="150303" y="421639"/>
                </a:lnTo>
                <a:lnTo>
                  <a:pt x="115149" y="406400"/>
                </a:lnTo>
                <a:lnTo>
                  <a:pt x="83920" y="383539"/>
                </a:lnTo>
                <a:lnTo>
                  <a:pt x="57397" y="355600"/>
                </a:lnTo>
                <a:lnTo>
                  <a:pt x="36343" y="321309"/>
                </a:lnTo>
                <a:lnTo>
                  <a:pt x="21526" y="284479"/>
                </a:lnTo>
                <a:lnTo>
                  <a:pt x="13718" y="243839"/>
                </a:lnTo>
                <a:lnTo>
                  <a:pt x="12686" y="222250"/>
                </a:lnTo>
                <a:lnTo>
                  <a:pt x="13662" y="200659"/>
                </a:lnTo>
                <a:lnTo>
                  <a:pt x="21361" y="160019"/>
                </a:lnTo>
                <a:lnTo>
                  <a:pt x="36075" y="123189"/>
                </a:lnTo>
                <a:lnTo>
                  <a:pt x="57033" y="88900"/>
                </a:lnTo>
                <a:lnTo>
                  <a:pt x="83461" y="60959"/>
                </a:lnTo>
                <a:lnTo>
                  <a:pt x="114597" y="38100"/>
                </a:lnTo>
                <a:lnTo>
                  <a:pt x="149672" y="22859"/>
                </a:lnTo>
                <a:lnTo>
                  <a:pt x="187890" y="13969"/>
                </a:lnTo>
                <a:lnTo>
                  <a:pt x="207920" y="12700"/>
                </a:lnTo>
                <a:lnTo>
                  <a:pt x="276026" y="12700"/>
                </a:lnTo>
                <a:lnTo>
                  <a:pt x="269599" y="10159"/>
                </a:lnTo>
                <a:lnTo>
                  <a:pt x="249477" y="3809"/>
                </a:lnTo>
                <a:lnTo>
                  <a:pt x="228641" y="1269"/>
                </a:lnTo>
                <a:lnTo>
                  <a:pt x="207233" y="0"/>
                </a:lnTo>
                <a:close/>
              </a:path>
              <a:path w="416559" h="443229">
                <a:moveTo>
                  <a:pt x="276026" y="12700"/>
                </a:moveTo>
                <a:lnTo>
                  <a:pt x="207920" y="12700"/>
                </a:lnTo>
                <a:lnTo>
                  <a:pt x="227954" y="13969"/>
                </a:lnTo>
                <a:lnTo>
                  <a:pt x="247426" y="16509"/>
                </a:lnTo>
                <a:lnTo>
                  <a:pt x="284242" y="29209"/>
                </a:lnTo>
                <a:lnTo>
                  <a:pt x="317531" y="48259"/>
                </a:lnTo>
                <a:lnTo>
                  <a:pt x="346504" y="73659"/>
                </a:lnTo>
                <a:lnTo>
                  <a:pt x="370387" y="105409"/>
                </a:lnTo>
                <a:lnTo>
                  <a:pt x="388419" y="140969"/>
                </a:lnTo>
                <a:lnTo>
                  <a:pt x="399829" y="179069"/>
                </a:lnTo>
                <a:lnTo>
                  <a:pt x="403842" y="222250"/>
                </a:lnTo>
                <a:lnTo>
                  <a:pt x="402864" y="242569"/>
                </a:lnTo>
                <a:lnTo>
                  <a:pt x="395165" y="283209"/>
                </a:lnTo>
                <a:lnTo>
                  <a:pt x="380451" y="321309"/>
                </a:lnTo>
                <a:lnTo>
                  <a:pt x="359495" y="354329"/>
                </a:lnTo>
                <a:lnTo>
                  <a:pt x="333066" y="383539"/>
                </a:lnTo>
                <a:lnTo>
                  <a:pt x="284836" y="414019"/>
                </a:lnTo>
                <a:lnTo>
                  <a:pt x="248088" y="426719"/>
                </a:lnTo>
                <a:lnTo>
                  <a:pt x="208606" y="431800"/>
                </a:lnTo>
                <a:lnTo>
                  <a:pt x="274689" y="431800"/>
                </a:lnTo>
                <a:lnTo>
                  <a:pt x="325982" y="405129"/>
                </a:lnTo>
                <a:lnTo>
                  <a:pt x="356604" y="377189"/>
                </a:lnTo>
                <a:lnTo>
                  <a:pt x="381754" y="344169"/>
                </a:lnTo>
                <a:lnTo>
                  <a:pt x="400655" y="307339"/>
                </a:lnTo>
                <a:lnTo>
                  <a:pt x="412513" y="265429"/>
                </a:lnTo>
                <a:lnTo>
                  <a:pt x="416526" y="220979"/>
                </a:lnTo>
                <a:lnTo>
                  <a:pt x="415381" y="198119"/>
                </a:lnTo>
                <a:lnTo>
                  <a:pt x="407019" y="154939"/>
                </a:lnTo>
                <a:lnTo>
                  <a:pt x="391232" y="115569"/>
                </a:lnTo>
                <a:lnTo>
                  <a:pt x="368818" y="80009"/>
                </a:lnTo>
                <a:lnTo>
                  <a:pt x="340550" y="50800"/>
                </a:lnTo>
                <a:lnTo>
                  <a:pt x="307205" y="26669"/>
                </a:lnTo>
                <a:lnTo>
                  <a:pt x="288880" y="17779"/>
                </a:lnTo>
                <a:lnTo>
                  <a:pt x="276026" y="12700"/>
                </a:lnTo>
                <a:close/>
              </a:path>
              <a:path w="416559" h="443229">
                <a:moveTo>
                  <a:pt x="208606" y="25400"/>
                </a:moveTo>
                <a:lnTo>
                  <a:pt x="154310" y="34289"/>
                </a:lnTo>
                <a:lnTo>
                  <a:pt x="106432" y="58419"/>
                </a:lnTo>
                <a:lnTo>
                  <a:pt x="67448" y="96519"/>
                </a:lnTo>
                <a:lnTo>
                  <a:pt x="39909" y="144779"/>
                </a:lnTo>
                <a:lnTo>
                  <a:pt x="29160" y="181609"/>
                </a:lnTo>
                <a:lnTo>
                  <a:pt x="25372" y="222250"/>
                </a:lnTo>
                <a:lnTo>
                  <a:pt x="26292" y="241300"/>
                </a:lnTo>
                <a:lnTo>
                  <a:pt x="33545" y="280669"/>
                </a:lnTo>
                <a:lnTo>
                  <a:pt x="56555" y="331469"/>
                </a:lnTo>
                <a:lnTo>
                  <a:pt x="91864" y="373379"/>
                </a:lnTo>
                <a:lnTo>
                  <a:pt x="136923" y="402589"/>
                </a:lnTo>
                <a:lnTo>
                  <a:pt x="189259" y="417829"/>
                </a:lnTo>
                <a:lnTo>
                  <a:pt x="207920" y="419100"/>
                </a:lnTo>
                <a:lnTo>
                  <a:pt x="226587" y="417829"/>
                </a:lnTo>
                <a:lnTo>
                  <a:pt x="262216" y="410209"/>
                </a:lnTo>
                <a:lnTo>
                  <a:pt x="272292" y="406400"/>
                </a:lnTo>
                <a:lnTo>
                  <a:pt x="207233" y="406400"/>
                </a:lnTo>
                <a:lnTo>
                  <a:pt x="189945" y="405129"/>
                </a:lnTo>
                <a:lnTo>
                  <a:pt x="141563" y="391159"/>
                </a:lnTo>
                <a:lnTo>
                  <a:pt x="99808" y="363219"/>
                </a:lnTo>
                <a:lnTo>
                  <a:pt x="66972" y="325119"/>
                </a:lnTo>
                <a:lnTo>
                  <a:pt x="45565" y="275589"/>
                </a:lnTo>
                <a:lnTo>
                  <a:pt x="38058" y="220979"/>
                </a:lnTo>
                <a:lnTo>
                  <a:pt x="39034" y="201929"/>
                </a:lnTo>
                <a:lnTo>
                  <a:pt x="51927" y="148589"/>
                </a:lnTo>
                <a:lnTo>
                  <a:pt x="77864" y="104139"/>
                </a:lnTo>
                <a:lnTo>
                  <a:pt x="114376" y="68579"/>
                </a:lnTo>
                <a:lnTo>
                  <a:pt x="158949" y="45719"/>
                </a:lnTo>
                <a:lnTo>
                  <a:pt x="209293" y="38100"/>
                </a:lnTo>
                <a:lnTo>
                  <a:pt x="272901" y="38100"/>
                </a:lnTo>
                <a:lnTo>
                  <a:pt x="262849" y="34289"/>
                </a:lnTo>
                <a:lnTo>
                  <a:pt x="245375" y="29209"/>
                </a:lnTo>
                <a:lnTo>
                  <a:pt x="227269" y="26669"/>
                </a:lnTo>
                <a:lnTo>
                  <a:pt x="208606" y="25400"/>
                </a:lnTo>
                <a:close/>
              </a:path>
              <a:path w="416559" h="443229">
                <a:moveTo>
                  <a:pt x="272901" y="38100"/>
                </a:moveTo>
                <a:lnTo>
                  <a:pt x="209293" y="38100"/>
                </a:lnTo>
                <a:lnTo>
                  <a:pt x="226581" y="39369"/>
                </a:lnTo>
                <a:lnTo>
                  <a:pt x="243325" y="41909"/>
                </a:lnTo>
                <a:lnTo>
                  <a:pt x="289722" y="60959"/>
                </a:lnTo>
                <a:lnTo>
                  <a:pt x="328778" y="92709"/>
                </a:lnTo>
                <a:lnTo>
                  <a:pt x="358085" y="134619"/>
                </a:lnTo>
                <a:lnTo>
                  <a:pt x="375130" y="185419"/>
                </a:lnTo>
                <a:lnTo>
                  <a:pt x="378470" y="222250"/>
                </a:lnTo>
                <a:lnTo>
                  <a:pt x="377492" y="241300"/>
                </a:lnTo>
                <a:lnTo>
                  <a:pt x="364599" y="294639"/>
                </a:lnTo>
                <a:lnTo>
                  <a:pt x="338662" y="340359"/>
                </a:lnTo>
                <a:lnTo>
                  <a:pt x="302150" y="375919"/>
                </a:lnTo>
                <a:lnTo>
                  <a:pt x="257577" y="397509"/>
                </a:lnTo>
                <a:lnTo>
                  <a:pt x="207233" y="406400"/>
                </a:lnTo>
                <a:lnTo>
                  <a:pt x="272292" y="406400"/>
                </a:lnTo>
                <a:lnTo>
                  <a:pt x="310094" y="384809"/>
                </a:lnTo>
                <a:lnTo>
                  <a:pt x="349078" y="347979"/>
                </a:lnTo>
                <a:lnTo>
                  <a:pt x="376618" y="298450"/>
                </a:lnTo>
                <a:lnTo>
                  <a:pt x="387367" y="261619"/>
                </a:lnTo>
                <a:lnTo>
                  <a:pt x="391156" y="222250"/>
                </a:lnTo>
                <a:lnTo>
                  <a:pt x="390235" y="201929"/>
                </a:lnTo>
                <a:lnTo>
                  <a:pt x="382981" y="163829"/>
                </a:lnTo>
                <a:lnTo>
                  <a:pt x="369134" y="128269"/>
                </a:lnTo>
                <a:lnTo>
                  <a:pt x="337642" y="82550"/>
                </a:lnTo>
                <a:lnTo>
                  <a:pt x="295550" y="49529"/>
                </a:lnTo>
                <a:lnTo>
                  <a:pt x="279603" y="40639"/>
                </a:lnTo>
                <a:lnTo>
                  <a:pt x="27290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99417" y="3029203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3196" y="3269757"/>
            <a:ext cx="1136015" cy="50800"/>
          </a:xfrm>
          <a:custGeom>
            <a:avLst/>
            <a:gdLst/>
            <a:ahLst/>
            <a:cxnLst/>
            <a:rect l="l" t="t" r="r" b="b"/>
            <a:pathLst>
              <a:path w="1136014" h="50800">
                <a:moveTo>
                  <a:pt x="1121121" y="20637"/>
                </a:moveTo>
                <a:lnTo>
                  <a:pt x="1071909" y="20637"/>
                </a:lnTo>
                <a:lnTo>
                  <a:pt x="1071909" y="30162"/>
                </a:lnTo>
                <a:lnTo>
                  <a:pt x="1059209" y="30162"/>
                </a:lnTo>
                <a:lnTo>
                  <a:pt x="1059209" y="50800"/>
                </a:lnTo>
                <a:lnTo>
                  <a:pt x="1135409" y="25400"/>
                </a:lnTo>
                <a:lnTo>
                  <a:pt x="1121121" y="20637"/>
                </a:lnTo>
                <a:close/>
              </a:path>
              <a:path w="1136014" h="50800">
                <a:moveTo>
                  <a:pt x="1059209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1059209" y="30162"/>
                </a:lnTo>
                <a:lnTo>
                  <a:pt x="1059209" y="20637"/>
                </a:lnTo>
                <a:close/>
              </a:path>
              <a:path w="1136014" h="50800">
                <a:moveTo>
                  <a:pt x="1071909" y="20637"/>
                </a:moveTo>
                <a:lnTo>
                  <a:pt x="1059209" y="20637"/>
                </a:lnTo>
                <a:lnTo>
                  <a:pt x="1059209" y="30162"/>
                </a:lnTo>
                <a:lnTo>
                  <a:pt x="1071909" y="30162"/>
                </a:lnTo>
                <a:lnTo>
                  <a:pt x="1071909" y="20637"/>
                </a:lnTo>
                <a:close/>
              </a:path>
              <a:path w="1136014" h="50800">
                <a:moveTo>
                  <a:pt x="1059209" y="0"/>
                </a:moveTo>
                <a:lnTo>
                  <a:pt x="1059209" y="20637"/>
                </a:lnTo>
                <a:lnTo>
                  <a:pt x="1121121" y="20637"/>
                </a:lnTo>
                <a:lnTo>
                  <a:pt x="105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06673" y="2837179"/>
            <a:ext cx="770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(a|b)</a:t>
            </a:r>
            <a:r>
              <a:rPr dirty="0" baseline="24305" sz="2400" spc="-7" b="1">
                <a:latin typeface="Times New Roman"/>
                <a:cs typeface="Times New Roman"/>
              </a:rPr>
              <a:t>*</a:t>
            </a:r>
            <a:endParaRPr baseline="24305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07531" y="3080353"/>
            <a:ext cx="379095" cy="405765"/>
          </a:xfrm>
          <a:custGeom>
            <a:avLst/>
            <a:gdLst/>
            <a:ahLst/>
            <a:cxnLst/>
            <a:rect l="l" t="t" r="r" b="b"/>
            <a:pathLst>
              <a:path w="379095" h="405764">
                <a:moveTo>
                  <a:pt x="0" y="202871"/>
                </a:moveTo>
                <a:lnTo>
                  <a:pt x="4997" y="156354"/>
                </a:lnTo>
                <a:lnTo>
                  <a:pt x="19234" y="113653"/>
                </a:lnTo>
                <a:lnTo>
                  <a:pt x="41572" y="75985"/>
                </a:lnTo>
                <a:lnTo>
                  <a:pt x="70878" y="44568"/>
                </a:lnTo>
                <a:lnTo>
                  <a:pt x="106014" y="20620"/>
                </a:lnTo>
                <a:lnTo>
                  <a:pt x="145845" y="5357"/>
                </a:lnTo>
                <a:lnTo>
                  <a:pt x="189235" y="0"/>
                </a:lnTo>
                <a:lnTo>
                  <a:pt x="232624" y="5357"/>
                </a:lnTo>
                <a:lnTo>
                  <a:pt x="272455" y="20620"/>
                </a:lnTo>
                <a:lnTo>
                  <a:pt x="307591" y="44568"/>
                </a:lnTo>
                <a:lnTo>
                  <a:pt x="336897" y="75985"/>
                </a:lnTo>
                <a:lnTo>
                  <a:pt x="359235" y="113653"/>
                </a:lnTo>
                <a:lnTo>
                  <a:pt x="373472" y="156354"/>
                </a:lnTo>
                <a:lnTo>
                  <a:pt x="378470" y="202871"/>
                </a:lnTo>
                <a:lnTo>
                  <a:pt x="373472" y="249388"/>
                </a:lnTo>
                <a:lnTo>
                  <a:pt x="359235" y="292089"/>
                </a:lnTo>
                <a:lnTo>
                  <a:pt x="336897" y="329757"/>
                </a:lnTo>
                <a:lnTo>
                  <a:pt x="307591" y="361174"/>
                </a:lnTo>
                <a:lnTo>
                  <a:pt x="272455" y="385122"/>
                </a:lnTo>
                <a:lnTo>
                  <a:pt x="232624" y="400385"/>
                </a:lnTo>
                <a:lnTo>
                  <a:pt x="189235" y="405743"/>
                </a:lnTo>
                <a:lnTo>
                  <a:pt x="145845" y="400385"/>
                </a:lnTo>
                <a:lnTo>
                  <a:pt x="106014" y="385122"/>
                </a:lnTo>
                <a:lnTo>
                  <a:pt x="70878" y="361174"/>
                </a:lnTo>
                <a:lnTo>
                  <a:pt x="41572" y="329757"/>
                </a:lnTo>
                <a:lnTo>
                  <a:pt x="19234" y="292089"/>
                </a:lnTo>
                <a:lnTo>
                  <a:pt x="4997" y="249388"/>
                </a:lnTo>
                <a:lnTo>
                  <a:pt x="0" y="2028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64008" y="30535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58605" y="3080353"/>
            <a:ext cx="379095" cy="405765"/>
          </a:xfrm>
          <a:custGeom>
            <a:avLst/>
            <a:gdLst/>
            <a:ahLst/>
            <a:cxnLst/>
            <a:rect l="l" t="t" r="r" b="b"/>
            <a:pathLst>
              <a:path w="379095" h="405764">
                <a:moveTo>
                  <a:pt x="0" y="202871"/>
                </a:moveTo>
                <a:lnTo>
                  <a:pt x="4997" y="156354"/>
                </a:lnTo>
                <a:lnTo>
                  <a:pt x="19234" y="113653"/>
                </a:lnTo>
                <a:lnTo>
                  <a:pt x="41572" y="75985"/>
                </a:lnTo>
                <a:lnTo>
                  <a:pt x="70878" y="44568"/>
                </a:lnTo>
                <a:lnTo>
                  <a:pt x="106014" y="20620"/>
                </a:lnTo>
                <a:lnTo>
                  <a:pt x="145845" y="5357"/>
                </a:lnTo>
                <a:lnTo>
                  <a:pt x="189235" y="0"/>
                </a:lnTo>
                <a:lnTo>
                  <a:pt x="232624" y="5357"/>
                </a:lnTo>
                <a:lnTo>
                  <a:pt x="272455" y="20620"/>
                </a:lnTo>
                <a:lnTo>
                  <a:pt x="307591" y="44568"/>
                </a:lnTo>
                <a:lnTo>
                  <a:pt x="336897" y="75985"/>
                </a:lnTo>
                <a:lnTo>
                  <a:pt x="359235" y="113653"/>
                </a:lnTo>
                <a:lnTo>
                  <a:pt x="373472" y="156354"/>
                </a:lnTo>
                <a:lnTo>
                  <a:pt x="378470" y="202871"/>
                </a:lnTo>
                <a:lnTo>
                  <a:pt x="373472" y="249388"/>
                </a:lnTo>
                <a:lnTo>
                  <a:pt x="359235" y="292089"/>
                </a:lnTo>
                <a:lnTo>
                  <a:pt x="336897" y="329757"/>
                </a:lnTo>
                <a:lnTo>
                  <a:pt x="307591" y="361174"/>
                </a:lnTo>
                <a:lnTo>
                  <a:pt x="272455" y="385122"/>
                </a:lnTo>
                <a:lnTo>
                  <a:pt x="232624" y="400385"/>
                </a:lnTo>
                <a:lnTo>
                  <a:pt x="189235" y="405743"/>
                </a:lnTo>
                <a:lnTo>
                  <a:pt x="145845" y="400385"/>
                </a:lnTo>
                <a:lnTo>
                  <a:pt x="106014" y="385122"/>
                </a:lnTo>
                <a:lnTo>
                  <a:pt x="70878" y="361174"/>
                </a:lnTo>
                <a:lnTo>
                  <a:pt x="41572" y="329757"/>
                </a:lnTo>
                <a:lnTo>
                  <a:pt x="19234" y="292089"/>
                </a:lnTo>
                <a:lnTo>
                  <a:pt x="4997" y="249388"/>
                </a:lnTo>
                <a:lnTo>
                  <a:pt x="0" y="2028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15082" y="30535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27593" y="3080353"/>
            <a:ext cx="379095" cy="405765"/>
          </a:xfrm>
          <a:custGeom>
            <a:avLst/>
            <a:gdLst/>
            <a:ahLst/>
            <a:cxnLst/>
            <a:rect l="l" t="t" r="r" b="b"/>
            <a:pathLst>
              <a:path w="379095" h="405764">
                <a:moveTo>
                  <a:pt x="0" y="202871"/>
                </a:moveTo>
                <a:lnTo>
                  <a:pt x="4997" y="156354"/>
                </a:lnTo>
                <a:lnTo>
                  <a:pt x="19234" y="113653"/>
                </a:lnTo>
                <a:lnTo>
                  <a:pt x="41572" y="75985"/>
                </a:lnTo>
                <a:lnTo>
                  <a:pt x="70878" y="44568"/>
                </a:lnTo>
                <a:lnTo>
                  <a:pt x="106014" y="20620"/>
                </a:lnTo>
                <a:lnTo>
                  <a:pt x="145845" y="5357"/>
                </a:lnTo>
                <a:lnTo>
                  <a:pt x="189235" y="0"/>
                </a:lnTo>
                <a:lnTo>
                  <a:pt x="232624" y="5357"/>
                </a:lnTo>
                <a:lnTo>
                  <a:pt x="272455" y="20620"/>
                </a:lnTo>
                <a:lnTo>
                  <a:pt x="307591" y="44568"/>
                </a:lnTo>
                <a:lnTo>
                  <a:pt x="336897" y="75985"/>
                </a:lnTo>
                <a:lnTo>
                  <a:pt x="359235" y="113653"/>
                </a:lnTo>
                <a:lnTo>
                  <a:pt x="373472" y="156354"/>
                </a:lnTo>
                <a:lnTo>
                  <a:pt x="378470" y="202871"/>
                </a:lnTo>
                <a:lnTo>
                  <a:pt x="373472" y="249388"/>
                </a:lnTo>
                <a:lnTo>
                  <a:pt x="359235" y="292089"/>
                </a:lnTo>
                <a:lnTo>
                  <a:pt x="336897" y="329757"/>
                </a:lnTo>
                <a:lnTo>
                  <a:pt x="307591" y="361174"/>
                </a:lnTo>
                <a:lnTo>
                  <a:pt x="272455" y="385122"/>
                </a:lnTo>
                <a:lnTo>
                  <a:pt x="232624" y="400385"/>
                </a:lnTo>
                <a:lnTo>
                  <a:pt x="189235" y="405743"/>
                </a:lnTo>
                <a:lnTo>
                  <a:pt x="145845" y="400385"/>
                </a:lnTo>
                <a:lnTo>
                  <a:pt x="106014" y="385122"/>
                </a:lnTo>
                <a:lnTo>
                  <a:pt x="70878" y="361174"/>
                </a:lnTo>
                <a:lnTo>
                  <a:pt x="41572" y="329757"/>
                </a:lnTo>
                <a:lnTo>
                  <a:pt x="19234" y="292089"/>
                </a:lnTo>
                <a:lnTo>
                  <a:pt x="4997" y="249388"/>
                </a:lnTo>
                <a:lnTo>
                  <a:pt x="0" y="2028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84071" y="30535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9338" y="3269757"/>
            <a:ext cx="868680" cy="50800"/>
          </a:xfrm>
          <a:custGeom>
            <a:avLst/>
            <a:gdLst/>
            <a:ahLst/>
            <a:cxnLst/>
            <a:rect l="l" t="t" r="r" b="b"/>
            <a:pathLst>
              <a:path w="868679" h="50800">
                <a:moveTo>
                  <a:pt x="853967" y="20637"/>
                </a:moveTo>
                <a:lnTo>
                  <a:pt x="804754" y="20637"/>
                </a:lnTo>
                <a:lnTo>
                  <a:pt x="804754" y="30162"/>
                </a:lnTo>
                <a:lnTo>
                  <a:pt x="792054" y="30162"/>
                </a:lnTo>
                <a:lnTo>
                  <a:pt x="792054" y="50800"/>
                </a:lnTo>
                <a:lnTo>
                  <a:pt x="868254" y="25400"/>
                </a:lnTo>
                <a:lnTo>
                  <a:pt x="853967" y="20637"/>
                </a:lnTo>
                <a:close/>
              </a:path>
              <a:path w="868679" h="50800">
                <a:moveTo>
                  <a:pt x="792054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92054" y="30162"/>
                </a:lnTo>
                <a:lnTo>
                  <a:pt x="792054" y="20637"/>
                </a:lnTo>
                <a:close/>
              </a:path>
              <a:path w="868679" h="50800">
                <a:moveTo>
                  <a:pt x="804754" y="20637"/>
                </a:moveTo>
                <a:lnTo>
                  <a:pt x="792054" y="20637"/>
                </a:lnTo>
                <a:lnTo>
                  <a:pt x="792054" y="30162"/>
                </a:lnTo>
                <a:lnTo>
                  <a:pt x="804754" y="30162"/>
                </a:lnTo>
                <a:lnTo>
                  <a:pt x="804754" y="20637"/>
                </a:lnTo>
                <a:close/>
              </a:path>
              <a:path w="868679" h="50800">
                <a:moveTo>
                  <a:pt x="792054" y="0"/>
                </a:moveTo>
                <a:lnTo>
                  <a:pt x="792054" y="20637"/>
                </a:lnTo>
                <a:lnTo>
                  <a:pt x="853967" y="20637"/>
                </a:lnTo>
                <a:lnTo>
                  <a:pt x="792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28326" y="3269757"/>
            <a:ext cx="779780" cy="50800"/>
          </a:xfrm>
          <a:custGeom>
            <a:avLst/>
            <a:gdLst/>
            <a:ahLst/>
            <a:cxnLst/>
            <a:rect l="l" t="t" r="r" b="b"/>
            <a:pathLst>
              <a:path w="779779" h="50800">
                <a:moveTo>
                  <a:pt x="764915" y="20637"/>
                </a:moveTo>
                <a:lnTo>
                  <a:pt x="715703" y="20637"/>
                </a:lnTo>
                <a:lnTo>
                  <a:pt x="715703" y="30162"/>
                </a:lnTo>
                <a:lnTo>
                  <a:pt x="703003" y="30162"/>
                </a:lnTo>
                <a:lnTo>
                  <a:pt x="703003" y="50800"/>
                </a:lnTo>
                <a:lnTo>
                  <a:pt x="779203" y="25400"/>
                </a:lnTo>
                <a:lnTo>
                  <a:pt x="764915" y="20637"/>
                </a:lnTo>
                <a:close/>
              </a:path>
              <a:path w="779779" h="50800">
                <a:moveTo>
                  <a:pt x="703003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03003" y="30162"/>
                </a:lnTo>
                <a:lnTo>
                  <a:pt x="703003" y="20637"/>
                </a:lnTo>
                <a:close/>
              </a:path>
              <a:path w="779779" h="50800">
                <a:moveTo>
                  <a:pt x="715703" y="20637"/>
                </a:moveTo>
                <a:lnTo>
                  <a:pt x="703003" y="20637"/>
                </a:lnTo>
                <a:lnTo>
                  <a:pt x="703003" y="30162"/>
                </a:lnTo>
                <a:lnTo>
                  <a:pt x="715703" y="30162"/>
                </a:lnTo>
                <a:lnTo>
                  <a:pt x="715703" y="20637"/>
                </a:lnTo>
                <a:close/>
              </a:path>
              <a:path w="779779" h="50800">
                <a:moveTo>
                  <a:pt x="703003" y="0"/>
                </a:moveTo>
                <a:lnTo>
                  <a:pt x="703003" y="20637"/>
                </a:lnTo>
                <a:lnTo>
                  <a:pt x="764915" y="20637"/>
                </a:lnTo>
                <a:lnTo>
                  <a:pt x="703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08263" y="3269757"/>
            <a:ext cx="734695" cy="50800"/>
          </a:xfrm>
          <a:custGeom>
            <a:avLst/>
            <a:gdLst/>
            <a:ahLst/>
            <a:cxnLst/>
            <a:rect l="l" t="t" r="r" b="b"/>
            <a:pathLst>
              <a:path w="734695" h="50800">
                <a:moveTo>
                  <a:pt x="720389" y="20637"/>
                </a:moveTo>
                <a:lnTo>
                  <a:pt x="671177" y="20637"/>
                </a:lnTo>
                <a:lnTo>
                  <a:pt x="671177" y="30162"/>
                </a:lnTo>
                <a:lnTo>
                  <a:pt x="658477" y="30162"/>
                </a:lnTo>
                <a:lnTo>
                  <a:pt x="658477" y="50800"/>
                </a:lnTo>
                <a:lnTo>
                  <a:pt x="734677" y="25400"/>
                </a:lnTo>
                <a:lnTo>
                  <a:pt x="720389" y="20637"/>
                </a:lnTo>
                <a:close/>
              </a:path>
              <a:path w="734695" h="50800">
                <a:moveTo>
                  <a:pt x="658477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658477" y="30162"/>
                </a:lnTo>
                <a:lnTo>
                  <a:pt x="658477" y="20637"/>
                </a:lnTo>
                <a:close/>
              </a:path>
              <a:path w="734695" h="50800">
                <a:moveTo>
                  <a:pt x="671177" y="20637"/>
                </a:moveTo>
                <a:lnTo>
                  <a:pt x="658477" y="20637"/>
                </a:lnTo>
                <a:lnTo>
                  <a:pt x="658477" y="30162"/>
                </a:lnTo>
                <a:lnTo>
                  <a:pt x="671177" y="30162"/>
                </a:lnTo>
                <a:lnTo>
                  <a:pt x="671177" y="20637"/>
                </a:lnTo>
                <a:close/>
              </a:path>
              <a:path w="734695" h="50800">
                <a:moveTo>
                  <a:pt x="658477" y="0"/>
                </a:moveTo>
                <a:lnTo>
                  <a:pt x="658477" y="20637"/>
                </a:lnTo>
                <a:lnTo>
                  <a:pt x="720389" y="20637"/>
                </a:lnTo>
                <a:lnTo>
                  <a:pt x="658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25594" y="286156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0056" y="286156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6055" y="288594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4540" y="3013964"/>
            <a:ext cx="39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58975" y="4558222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60" h="406400">
                <a:moveTo>
                  <a:pt x="0" y="202915"/>
                </a:moveTo>
                <a:lnTo>
                  <a:pt x="4997" y="156388"/>
                </a:lnTo>
                <a:lnTo>
                  <a:pt x="19232" y="113678"/>
                </a:lnTo>
                <a:lnTo>
                  <a:pt x="41570" y="76002"/>
                </a:lnTo>
                <a:lnTo>
                  <a:pt x="70874" y="44578"/>
                </a:lnTo>
                <a:lnTo>
                  <a:pt x="106008" y="20624"/>
                </a:lnTo>
                <a:lnTo>
                  <a:pt x="145836" y="5359"/>
                </a:lnTo>
                <a:lnTo>
                  <a:pt x="189224" y="0"/>
                </a:lnTo>
                <a:lnTo>
                  <a:pt x="232611" y="5359"/>
                </a:lnTo>
                <a:lnTo>
                  <a:pt x="272439" y="20624"/>
                </a:lnTo>
                <a:lnTo>
                  <a:pt x="307573" y="44578"/>
                </a:lnTo>
                <a:lnTo>
                  <a:pt x="336877" y="76002"/>
                </a:lnTo>
                <a:lnTo>
                  <a:pt x="359215" y="113678"/>
                </a:lnTo>
                <a:lnTo>
                  <a:pt x="373450" y="156388"/>
                </a:lnTo>
                <a:lnTo>
                  <a:pt x="378448" y="202915"/>
                </a:lnTo>
                <a:lnTo>
                  <a:pt x="373450" y="249442"/>
                </a:lnTo>
                <a:lnTo>
                  <a:pt x="359215" y="292152"/>
                </a:lnTo>
                <a:lnTo>
                  <a:pt x="336877" y="329828"/>
                </a:lnTo>
                <a:lnTo>
                  <a:pt x="307573" y="361252"/>
                </a:lnTo>
                <a:lnTo>
                  <a:pt x="272439" y="385206"/>
                </a:lnTo>
                <a:lnTo>
                  <a:pt x="232611" y="400471"/>
                </a:lnTo>
                <a:lnTo>
                  <a:pt x="189224" y="405831"/>
                </a:lnTo>
                <a:lnTo>
                  <a:pt x="145836" y="400471"/>
                </a:lnTo>
                <a:lnTo>
                  <a:pt x="106008" y="385206"/>
                </a:lnTo>
                <a:lnTo>
                  <a:pt x="70874" y="361252"/>
                </a:lnTo>
                <a:lnTo>
                  <a:pt x="41570" y="329828"/>
                </a:lnTo>
                <a:lnTo>
                  <a:pt x="19232" y="292152"/>
                </a:lnTo>
                <a:lnTo>
                  <a:pt x="4997" y="249442"/>
                </a:lnTo>
                <a:lnTo>
                  <a:pt x="0" y="202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15452" y="45318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17738" y="4492101"/>
            <a:ext cx="416559" cy="443230"/>
          </a:xfrm>
          <a:custGeom>
            <a:avLst/>
            <a:gdLst/>
            <a:ahLst/>
            <a:cxnLst/>
            <a:rect l="l" t="t" r="r" b="b"/>
            <a:pathLst>
              <a:path w="416559" h="443229">
                <a:moveTo>
                  <a:pt x="207223" y="0"/>
                </a:moveTo>
                <a:lnTo>
                  <a:pt x="165054" y="5080"/>
                </a:lnTo>
                <a:lnTo>
                  <a:pt x="125855" y="17780"/>
                </a:lnTo>
                <a:lnTo>
                  <a:pt x="90538" y="39369"/>
                </a:lnTo>
                <a:lnTo>
                  <a:pt x="59918" y="66040"/>
                </a:lnTo>
                <a:lnTo>
                  <a:pt x="34770" y="99060"/>
                </a:lnTo>
                <a:lnTo>
                  <a:pt x="15869" y="137160"/>
                </a:lnTo>
                <a:lnTo>
                  <a:pt x="4013" y="177800"/>
                </a:lnTo>
                <a:lnTo>
                  <a:pt x="0" y="222250"/>
                </a:lnTo>
                <a:lnTo>
                  <a:pt x="1145" y="245110"/>
                </a:lnTo>
                <a:lnTo>
                  <a:pt x="9507" y="288290"/>
                </a:lnTo>
                <a:lnTo>
                  <a:pt x="25292" y="327660"/>
                </a:lnTo>
                <a:lnTo>
                  <a:pt x="47706" y="363219"/>
                </a:lnTo>
                <a:lnTo>
                  <a:pt x="75971" y="393700"/>
                </a:lnTo>
                <a:lnTo>
                  <a:pt x="109313" y="417830"/>
                </a:lnTo>
                <a:lnTo>
                  <a:pt x="146919" y="434340"/>
                </a:lnTo>
                <a:lnTo>
                  <a:pt x="187876" y="443230"/>
                </a:lnTo>
                <a:lnTo>
                  <a:pt x="230676" y="443230"/>
                </a:lnTo>
                <a:lnTo>
                  <a:pt x="251452" y="439419"/>
                </a:lnTo>
                <a:lnTo>
                  <a:pt x="271482" y="433069"/>
                </a:lnTo>
                <a:lnTo>
                  <a:pt x="274677" y="431800"/>
                </a:lnTo>
                <a:lnTo>
                  <a:pt x="208596" y="431800"/>
                </a:lnTo>
                <a:lnTo>
                  <a:pt x="188563" y="430530"/>
                </a:lnTo>
                <a:lnTo>
                  <a:pt x="150295" y="421640"/>
                </a:lnTo>
                <a:lnTo>
                  <a:pt x="115143" y="406400"/>
                </a:lnTo>
                <a:lnTo>
                  <a:pt x="83916" y="383540"/>
                </a:lnTo>
                <a:lnTo>
                  <a:pt x="57393" y="355600"/>
                </a:lnTo>
                <a:lnTo>
                  <a:pt x="36342" y="321310"/>
                </a:lnTo>
                <a:lnTo>
                  <a:pt x="21526" y="284480"/>
                </a:lnTo>
                <a:lnTo>
                  <a:pt x="13719" y="243840"/>
                </a:lnTo>
                <a:lnTo>
                  <a:pt x="12686" y="222250"/>
                </a:lnTo>
                <a:lnTo>
                  <a:pt x="13662" y="200660"/>
                </a:lnTo>
                <a:lnTo>
                  <a:pt x="21361" y="160019"/>
                </a:lnTo>
                <a:lnTo>
                  <a:pt x="36074" y="123190"/>
                </a:lnTo>
                <a:lnTo>
                  <a:pt x="57029" y="88900"/>
                </a:lnTo>
                <a:lnTo>
                  <a:pt x="83456" y="60960"/>
                </a:lnTo>
                <a:lnTo>
                  <a:pt x="114590" y="38100"/>
                </a:lnTo>
                <a:lnTo>
                  <a:pt x="149663" y="21589"/>
                </a:lnTo>
                <a:lnTo>
                  <a:pt x="187879" y="13970"/>
                </a:lnTo>
                <a:lnTo>
                  <a:pt x="207909" y="12700"/>
                </a:lnTo>
                <a:lnTo>
                  <a:pt x="276013" y="12700"/>
                </a:lnTo>
                <a:lnTo>
                  <a:pt x="269586" y="10160"/>
                </a:lnTo>
                <a:lnTo>
                  <a:pt x="249464" y="3810"/>
                </a:lnTo>
                <a:lnTo>
                  <a:pt x="228630" y="1270"/>
                </a:lnTo>
                <a:lnTo>
                  <a:pt x="207223" y="0"/>
                </a:lnTo>
                <a:close/>
              </a:path>
              <a:path w="416559" h="443229">
                <a:moveTo>
                  <a:pt x="276013" y="12700"/>
                </a:moveTo>
                <a:lnTo>
                  <a:pt x="207909" y="12700"/>
                </a:lnTo>
                <a:lnTo>
                  <a:pt x="227943" y="13970"/>
                </a:lnTo>
                <a:lnTo>
                  <a:pt x="247413" y="16510"/>
                </a:lnTo>
                <a:lnTo>
                  <a:pt x="284227" y="29210"/>
                </a:lnTo>
                <a:lnTo>
                  <a:pt x="317516" y="48260"/>
                </a:lnTo>
                <a:lnTo>
                  <a:pt x="346486" y="73660"/>
                </a:lnTo>
                <a:lnTo>
                  <a:pt x="370368" y="105410"/>
                </a:lnTo>
                <a:lnTo>
                  <a:pt x="388399" y="140969"/>
                </a:lnTo>
                <a:lnTo>
                  <a:pt x="399807" y="179069"/>
                </a:lnTo>
                <a:lnTo>
                  <a:pt x="403819" y="222250"/>
                </a:lnTo>
                <a:lnTo>
                  <a:pt x="402842" y="242569"/>
                </a:lnTo>
                <a:lnTo>
                  <a:pt x="395145" y="283210"/>
                </a:lnTo>
                <a:lnTo>
                  <a:pt x="380431" y="321310"/>
                </a:lnTo>
                <a:lnTo>
                  <a:pt x="359476" y="354330"/>
                </a:lnTo>
                <a:lnTo>
                  <a:pt x="333048" y="383540"/>
                </a:lnTo>
                <a:lnTo>
                  <a:pt x="284821" y="414019"/>
                </a:lnTo>
                <a:lnTo>
                  <a:pt x="248076" y="426719"/>
                </a:lnTo>
                <a:lnTo>
                  <a:pt x="208596" y="431800"/>
                </a:lnTo>
                <a:lnTo>
                  <a:pt x="274677" y="431800"/>
                </a:lnTo>
                <a:lnTo>
                  <a:pt x="325967" y="405130"/>
                </a:lnTo>
                <a:lnTo>
                  <a:pt x="356586" y="377190"/>
                </a:lnTo>
                <a:lnTo>
                  <a:pt x="381735" y="344169"/>
                </a:lnTo>
                <a:lnTo>
                  <a:pt x="400635" y="307340"/>
                </a:lnTo>
                <a:lnTo>
                  <a:pt x="412492" y="265430"/>
                </a:lnTo>
                <a:lnTo>
                  <a:pt x="416505" y="220980"/>
                </a:lnTo>
                <a:lnTo>
                  <a:pt x="415359" y="198119"/>
                </a:lnTo>
                <a:lnTo>
                  <a:pt x="406998" y="154940"/>
                </a:lnTo>
                <a:lnTo>
                  <a:pt x="391213" y="115569"/>
                </a:lnTo>
                <a:lnTo>
                  <a:pt x="368800" y="80010"/>
                </a:lnTo>
                <a:lnTo>
                  <a:pt x="340535" y="50800"/>
                </a:lnTo>
                <a:lnTo>
                  <a:pt x="307191" y="26670"/>
                </a:lnTo>
                <a:lnTo>
                  <a:pt x="288867" y="17780"/>
                </a:lnTo>
                <a:lnTo>
                  <a:pt x="276013" y="12700"/>
                </a:lnTo>
                <a:close/>
              </a:path>
              <a:path w="416559" h="443229">
                <a:moveTo>
                  <a:pt x="208596" y="25400"/>
                </a:moveTo>
                <a:lnTo>
                  <a:pt x="154303" y="34289"/>
                </a:lnTo>
                <a:lnTo>
                  <a:pt x="106428" y="58419"/>
                </a:lnTo>
                <a:lnTo>
                  <a:pt x="67447" y="96519"/>
                </a:lnTo>
                <a:lnTo>
                  <a:pt x="39908" y="144780"/>
                </a:lnTo>
                <a:lnTo>
                  <a:pt x="29160" y="181610"/>
                </a:lnTo>
                <a:lnTo>
                  <a:pt x="25372" y="222250"/>
                </a:lnTo>
                <a:lnTo>
                  <a:pt x="26292" y="241300"/>
                </a:lnTo>
                <a:lnTo>
                  <a:pt x="33545" y="280669"/>
                </a:lnTo>
                <a:lnTo>
                  <a:pt x="56554" y="331469"/>
                </a:lnTo>
                <a:lnTo>
                  <a:pt x="91861" y="373380"/>
                </a:lnTo>
                <a:lnTo>
                  <a:pt x="136918" y="402590"/>
                </a:lnTo>
                <a:lnTo>
                  <a:pt x="189249" y="417830"/>
                </a:lnTo>
                <a:lnTo>
                  <a:pt x="207909" y="419100"/>
                </a:lnTo>
                <a:lnTo>
                  <a:pt x="226574" y="417830"/>
                </a:lnTo>
                <a:lnTo>
                  <a:pt x="262202" y="410210"/>
                </a:lnTo>
                <a:lnTo>
                  <a:pt x="272277" y="406400"/>
                </a:lnTo>
                <a:lnTo>
                  <a:pt x="207223" y="406400"/>
                </a:lnTo>
                <a:lnTo>
                  <a:pt x="189936" y="405130"/>
                </a:lnTo>
                <a:lnTo>
                  <a:pt x="141558" y="391160"/>
                </a:lnTo>
                <a:lnTo>
                  <a:pt x="99806" y="363219"/>
                </a:lnTo>
                <a:lnTo>
                  <a:pt x="66970" y="323850"/>
                </a:lnTo>
                <a:lnTo>
                  <a:pt x="45565" y="275590"/>
                </a:lnTo>
                <a:lnTo>
                  <a:pt x="38058" y="220980"/>
                </a:lnTo>
                <a:lnTo>
                  <a:pt x="39034" y="201930"/>
                </a:lnTo>
                <a:lnTo>
                  <a:pt x="51927" y="148590"/>
                </a:lnTo>
                <a:lnTo>
                  <a:pt x="77864" y="104140"/>
                </a:lnTo>
                <a:lnTo>
                  <a:pt x="114373" y="68580"/>
                </a:lnTo>
                <a:lnTo>
                  <a:pt x="158943" y="45719"/>
                </a:lnTo>
                <a:lnTo>
                  <a:pt x="209283" y="38100"/>
                </a:lnTo>
                <a:lnTo>
                  <a:pt x="272886" y="38100"/>
                </a:lnTo>
                <a:lnTo>
                  <a:pt x="262834" y="34289"/>
                </a:lnTo>
                <a:lnTo>
                  <a:pt x="245362" y="29210"/>
                </a:lnTo>
                <a:lnTo>
                  <a:pt x="227256" y="26670"/>
                </a:lnTo>
                <a:lnTo>
                  <a:pt x="208596" y="25400"/>
                </a:lnTo>
                <a:close/>
              </a:path>
              <a:path w="416559" h="443229">
                <a:moveTo>
                  <a:pt x="272886" y="38100"/>
                </a:moveTo>
                <a:lnTo>
                  <a:pt x="209283" y="38100"/>
                </a:lnTo>
                <a:lnTo>
                  <a:pt x="226570" y="39369"/>
                </a:lnTo>
                <a:lnTo>
                  <a:pt x="243311" y="41910"/>
                </a:lnTo>
                <a:lnTo>
                  <a:pt x="289704" y="60960"/>
                </a:lnTo>
                <a:lnTo>
                  <a:pt x="328758" y="92710"/>
                </a:lnTo>
                <a:lnTo>
                  <a:pt x="358063" y="134619"/>
                </a:lnTo>
                <a:lnTo>
                  <a:pt x="375107" y="185419"/>
                </a:lnTo>
                <a:lnTo>
                  <a:pt x="378448" y="222250"/>
                </a:lnTo>
                <a:lnTo>
                  <a:pt x="377470" y="241300"/>
                </a:lnTo>
                <a:lnTo>
                  <a:pt x="364577" y="294640"/>
                </a:lnTo>
                <a:lnTo>
                  <a:pt x="338641" y="340360"/>
                </a:lnTo>
                <a:lnTo>
                  <a:pt x="302133" y="375919"/>
                </a:lnTo>
                <a:lnTo>
                  <a:pt x="257562" y="397510"/>
                </a:lnTo>
                <a:lnTo>
                  <a:pt x="207223" y="406400"/>
                </a:lnTo>
                <a:lnTo>
                  <a:pt x="272277" y="406400"/>
                </a:lnTo>
                <a:lnTo>
                  <a:pt x="310076" y="384810"/>
                </a:lnTo>
                <a:lnTo>
                  <a:pt x="349058" y="347980"/>
                </a:lnTo>
                <a:lnTo>
                  <a:pt x="376596" y="298450"/>
                </a:lnTo>
                <a:lnTo>
                  <a:pt x="387346" y="261619"/>
                </a:lnTo>
                <a:lnTo>
                  <a:pt x="391134" y="222250"/>
                </a:lnTo>
                <a:lnTo>
                  <a:pt x="390213" y="201930"/>
                </a:lnTo>
                <a:lnTo>
                  <a:pt x="382960" y="163830"/>
                </a:lnTo>
                <a:lnTo>
                  <a:pt x="369114" y="128269"/>
                </a:lnTo>
                <a:lnTo>
                  <a:pt x="337623" y="82550"/>
                </a:lnTo>
                <a:lnTo>
                  <a:pt x="295534" y="49530"/>
                </a:lnTo>
                <a:lnTo>
                  <a:pt x="279587" y="40640"/>
                </a:lnTo>
                <a:lnTo>
                  <a:pt x="27288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993246" y="4483100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73123" y="4723800"/>
            <a:ext cx="979805" cy="50800"/>
          </a:xfrm>
          <a:custGeom>
            <a:avLst/>
            <a:gdLst/>
            <a:ahLst/>
            <a:cxnLst/>
            <a:rect l="l" t="t" r="r" b="b"/>
            <a:pathLst>
              <a:path w="979804" h="50800">
                <a:moveTo>
                  <a:pt x="965226" y="20637"/>
                </a:moveTo>
                <a:lnTo>
                  <a:pt x="916014" y="20637"/>
                </a:lnTo>
                <a:lnTo>
                  <a:pt x="916014" y="30162"/>
                </a:lnTo>
                <a:lnTo>
                  <a:pt x="903314" y="30162"/>
                </a:lnTo>
                <a:lnTo>
                  <a:pt x="903314" y="50799"/>
                </a:lnTo>
                <a:lnTo>
                  <a:pt x="979514" y="25399"/>
                </a:lnTo>
                <a:lnTo>
                  <a:pt x="965226" y="20637"/>
                </a:lnTo>
                <a:close/>
              </a:path>
              <a:path w="979804" h="50800">
                <a:moveTo>
                  <a:pt x="903314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903314" y="30162"/>
                </a:lnTo>
                <a:lnTo>
                  <a:pt x="903314" y="20637"/>
                </a:lnTo>
                <a:close/>
              </a:path>
              <a:path w="979804" h="50800">
                <a:moveTo>
                  <a:pt x="916014" y="20637"/>
                </a:moveTo>
                <a:lnTo>
                  <a:pt x="903314" y="20637"/>
                </a:lnTo>
                <a:lnTo>
                  <a:pt x="903314" y="30162"/>
                </a:lnTo>
                <a:lnTo>
                  <a:pt x="916014" y="30162"/>
                </a:lnTo>
                <a:lnTo>
                  <a:pt x="916014" y="20637"/>
                </a:lnTo>
                <a:close/>
              </a:path>
              <a:path w="979804" h="50800">
                <a:moveTo>
                  <a:pt x="903314" y="0"/>
                </a:moveTo>
                <a:lnTo>
                  <a:pt x="903314" y="20637"/>
                </a:lnTo>
                <a:lnTo>
                  <a:pt x="965226" y="20637"/>
                </a:lnTo>
                <a:lnTo>
                  <a:pt x="90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939845" y="3742435"/>
            <a:ext cx="41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|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01421" y="4534349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59" h="406400">
                <a:moveTo>
                  <a:pt x="0" y="202915"/>
                </a:moveTo>
                <a:lnTo>
                  <a:pt x="4997" y="156388"/>
                </a:lnTo>
                <a:lnTo>
                  <a:pt x="19232" y="113678"/>
                </a:lnTo>
                <a:lnTo>
                  <a:pt x="41570" y="76002"/>
                </a:lnTo>
                <a:lnTo>
                  <a:pt x="70874" y="44578"/>
                </a:lnTo>
                <a:lnTo>
                  <a:pt x="106008" y="20624"/>
                </a:lnTo>
                <a:lnTo>
                  <a:pt x="145836" y="5359"/>
                </a:lnTo>
                <a:lnTo>
                  <a:pt x="189224" y="0"/>
                </a:lnTo>
                <a:lnTo>
                  <a:pt x="232611" y="5359"/>
                </a:lnTo>
                <a:lnTo>
                  <a:pt x="272439" y="20624"/>
                </a:lnTo>
                <a:lnTo>
                  <a:pt x="307573" y="44578"/>
                </a:lnTo>
                <a:lnTo>
                  <a:pt x="336877" y="76002"/>
                </a:lnTo>
                <a:lnTo>
                  <a:pt x="359215" y="113678"/>
                </a:lnTo>
                <a:lnTo>
                  <a:pt x="373450" y="156388"/>
                </a:lnTo>
                <a:lnTo>
                  <a:pt x="378448" y="202915"/>
                </a:lnTo>
                <a:lnTo>
                  <a:pt x="373450" y="249442"/>
                </a:lnTo>
                <a:lnTo>
                  <a:pt x="359215" y="292152"/>
                </a:lnTo>
                <a:lnTo>
                  <a:pt x="336877" y="329828"/>
                </a:lnTo>
                <a:lnTo>
                  <a:pt x="307573" y="361252"/>
                </a:lnTo>
                <a:lnTo>
                  <a:pt x="272439" y="385206"/>
                </a:lnTo>
                <a:lnTo>
                  <a:pt x="232611" y="400471"/>
                </a:lnTo>
                <a:lnTo>
                  <a:pt x="189224" y="405831"/>
                </a:lnTo>
                <a:lnTo>
                  <a:pt x="145836" y="400471"/>
                </a:lnTo>
                <a:lnTo>
                  <a:pt x="106008" y="385206"/>
                </a:lnTo>
                <a:lnTo>
                  <a:pt x="70874" y="361252"/>
                </a:lnTo>
                <a:lnTo>
                  <a:pt x="41570" y="329828"/>
                </a:lnTo>
                <a:lnTo>
                  <a:pt x="19232" y="292152"/>
                </a:lnTo>
                <a:lnTo>
                  <a:pt x="4997" y="249442"/>
                </a:lnTo>
                <a:lnTo>
                  <a:pt x="0" y="202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857900" y="450748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52637" y="4534349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60" h="406400">
                <a:moveTo>
                  <a:pt x="0" y="202915"/>
                </a:moveTo>
                <a:lnTo>
                  <a:pt x="4997" y="156388"/>
                </a:lnTo>
                <a:lnTo>
                  <a:pt x="19232" y="113678"/>
                </a:lnTo>
                <a:lnTo>
                  <a:pt x="41570" y="76002"/>
                </a:lnTo>
                <a:lnTo>
                  <a:pt x="70874" y="44578"/>
                </a:lnTo>
                <a:lnTo>
                  <a:pt x="106008" y="20624"/>
                </a:lnTo>
                <a:lnTo>
                  <a:pt x="145836" y="5359"/>
                </a:lnTo>
                <a:lnTo>
                  <a:pt x="189224" y="0"/>
                </a:lnTo>
                <a:lnTo>
                  <a:pt x="232611" y="5359"/>
                </a:lnTo>
                <a:lnTo>
                  <a:pt x="272439" y="20624"/>
                </a:lnTo>
                <a:lnTo>
                  <a:pt x="307573" y="44578"/>
                </a:lnTo>
                <a:lnTo>
                  <a:pt x="336877" y="76002"/>
                </a:lnTo>
                <a:lnTo>
                  <a:pt x="359215" y="113678"/>
                </a:lnTo>
                <a:lnTo>
                  <a:pt x="373450" y="156388"/>
                </a:lnTo>
                <a:lnTo>
                  <a:pt x="378448" y="202915"/>
                </a:lnTo>
                <a:lnTo>
                  <a:pt x="373450" y="249442"/>
                </a:lnTo>
                <a:lnTo>
                  <a:pt x="359215" y="292152"/>
                </a:lnTo>
                <a:lnTo>
                  <a:pt x="336877" y="329828"/>
                </a:lnTo>
                <a:lnTo>
                  <a:pt x="307573" y="361252"/>
                </a:lnTo>
                <a:lnTo>
                  <a:pt x="272439" y="385206"/>
                </a:lnTo>
                <a:lnTo>
                  <a:pt x="232611" y="400471"/>
                </a:lnTo>
                <a:lnTo>
                  <a:pt x="189224" y="405831"/>
                </a:lnTo>
                <a:lnTo>
                  <a:pt x="145836" y="400471"/>
                </a:lnTo>
                <a:lnTo>
                  <a:pt x="106008" y="385206"/>
                </a:lnTo>
                <a:lnTo>
                  <a:pt x="70874" y="361252"/>
                </a:lnTo>
                <a:lnTo>
                  <a:pt x="41570" y="329828"/>
                </a:lnTo>
                <a:lnTo>
                  <a:pt x="19232" y="292152"/>
                </a:lnTo>
                <a:lnTo>
                  <a:pt x="4997" y="249442"/>
                </a:lnTo>
                <a:lnTo>
                  <a:pt x="0" y="202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409116" y="450748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21553" y="4534349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60" h="406400">
                <a:moveTo>
                  <a:pt x="0" y="202915"/>
                </a:moveTo>
                <a:lnTo>
                  <a:pt x="4997" y="156388"/>
                </a:lnTo>
                <a:lnTo>
                  <a:pt x="19232" y="113678"/>
                </a:lnTo>
                <a:lnTo>
                  <a:pt x="41570" y="76002"/>
                </a:lnTo>
                <a:lnTo>
                  <a:pt x="70874" y="44578"/>
                </a:lnTo>
                <a:lnTo>
                  <a:pt x="106008" y="20624"/>
                </a:lnTo>
                <a:lnTo>
                  <a:pt x="145836" y="5359"/>
                </a:lnTo>
                <a:lnTo>
                  <a:pt x="189224" y="0"/>
                </a:lnTo>
                <a:lnTo>
                  <a:pt x="232611" y="5359"/>
                </a:lnTo>
                <a:lnTo>
                  <a:pt x="272439" y="20624"/>
                </a:lnTo>
                <a:lnTo>
                  <a:pt x="307573" y="44578"/>
                </a:lnTo>
                <a:lnTo>
                  <a:pt x="336877" y="76002"/>
                </a:lnTo>
                <a:lnTo>
                  <a:pt x="359215" y="113678"/>
                </a:lnTo>
                <a:lnTo>
                  <a:pt x="373450" y="156388"/>
                </a:lnTo>
                <a:lnTo>
                  <a:pt x="378448" y="202915"/>
                </a:lnTo>
                <a:lnTo>
                  <a:pt x="373450" y="249442"/>
                </a:lnTo>
                <a:lnTo>
                  <a:pt x="359215" y="292152"/>
                </a:lnTo>
                <a:lnTo>
                  <a:pt x="336877" y="329828"/>
                </a:lnTo>
                <a:lnTo>
                  <a:pt x="307573" y="361252"/>
                </a:lnTo>
                <a:lnTo>
                  <a:pt x="272439" y="385206"/>
                </a:lnTo>
                <a:lnTo>
                  <a:pt x="232611" y="400471"/>
                </a:lnTo>
                <a:lnTo>
                  <a:pt x="189224" y="405831"/>
                </a:lnTo>
                <a:lnTo>
                  <a:pt x="145836" y="400471"/>
                </a:lnTo>
                <a:lnTo>
                  <a:pt x="106008" y="385206"/>
                </a:lnTo>
                <a:lnTo>
                  <a:pt x="70874" y="361252"/>
                </a:lnTo>
                <a:lnTo>
                  <a:pt x="41570" y="329828"/>
                </a:lnTo>
                <a:lnTo>
                  <a:pt x="19232" y="292152"/>
                </a:lnTo>
                <a:lnTo>
                  <a:pt x="4997" y="249442"/>
                </a:lnTo>
                <a:lnTo>
                  <a:pt x="0" y="202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678030" y="450748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53347" y="4723800"/>
            <a:ext cx="868680" cy="50800"/>
          </a:xfrm>
          <a:custGeom>
            <a:avLst/>
            <a:gdLst/>
            <a:ahLst/>
            <a:cxnLst/>
            <a:rect l="l" t="t" r="r" b="b"/>
            <a:pathLst>
              <a:path w="868679" h="50800">
                <a:moveTo>
                  <a:pt x="853917" y="20637"/>
                </a:moveTo>
                <a:lnTo>
                  <a:pt x="804706" y="20637"/>
                </a:lnTo>
                <a:lnTo>
                  <a:pt x="804706" y="30162"/>
                </a:lnTo>
                <a:lnTo>
                  <a:pt x="792005" y="30162"/>
                </a:lnTo>
                <a:lnTo>
                  <a:pt x="792005" y="50799"/>
                </a:lnTo>
                <a:lnTo>
                  <a:pt x="868205" y="25399"/>
                </a:lnTo>
                <a:lnTo>
                  <a:pt x="853917" y="20637"/>
                </a:lnTo>
                <a:close/>
              </a:path>
              <a:path w="868679" h="50800">
                <a:moveTo>
                  <a:pt x="792005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92005" y="30162"/>
                </a:lnTo>
                <a:lnTo>
                  <a:pt x="792005" y="20637"/>
                </a:lnTo>
                <a:close/>
              </a:path>
              <a:path w="868679" h="50800">
                <a:moveTo>
                  <a:pt x="804706" y="20637"/>
                </a:moveTo>
                <a:lnTo>
                  <a:pt x="792005" y="20637"/>
                </a:lnTo>
                <a:lnTo>
                  <a:pt x="792005" y="30162"/>
                </a:lnTo>
                <a:lnTo>
                  <a:pt x="804706" y="30162"/>
                </a:lnTo>
                <a:lnTo>
                  <a:pt x="804706" y="20637"/>
                </a:lnTo>
                <a:close/>
              </a:path>
              <a:path w="868679" h="50800">
                <a:moveTo>
                  <a:pt x="792005" y="0"/>
                </a:moveTo>
                <a:lnTo>
                  <a:pt x="792005" y="20637"/>
                </a:lnTo>
                <a:lnTo>
                  <a:pt x="853917" y="20637"/>
                </a:lnTo>
                <a:lnTo>
                  <a:pt x="792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22262" y="4723800"/>
            <a:ext cx="779780" cy="50800"/>
          </a:xfrm>
          <a:custGeom>
            <a:avLst/>
            <a:gdLst/>
            <a:ahLst/>
            <a:cxnLst/>
            <a:rect l="l" t="t" r="r" b="b"/>
            <a:pathLst>
              <a:path w="779779" h="50800">
                <a:moveTo>
                  <a:pt x="764871" y="20637"/>
                </a:moveTo>
                <a:lnTo>
                  <a:pt x="715660" y="20637"/>
                </a:lnTo>
                <a:lnTo>
                  <a:pt x="715660" y="30162"/>
                </a:lnTo>
                <a:lnTo>
                  <a:pt x="702958" y="30162"/>
                </a:lnTo>
                <a:lnTo>
                  <a:pt x="702958" y="50799"/>
                </a:lnTo>
                <a:lnTo>
                  <a:pt x="779158" y="25399"/>
                </a:lnTo>
                <a:lnTo>
                  <a:pt x="764871" y="20637"/>
                </a:lnTo>
                <a:close/>
              </a:path>
              <a:path w="779779" h="50800">
                <a:moveTo>
                  <a:pt x="70295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02958" y="30162"/>
                </a:lnTo>
                <a:lnTo>
                  <a:pt x="702958" y="20637"/>
                </a:lnTo>
                <a:close/>
              </a:path>
              <a:path w="779779" h="50800">
                <a:moveTo>
                  <a:pt x="715660" y="20637"/>
                </a:moveTo>
                <a:lnTo>
                  <a:pt x="702958" y="20637"/>
                </a:lnTo>
                <a:lnTo>
                  <a:pt x="702958" y="30162"/>
                </a:lnTo>
                <a:lnTo>
                  <a:pt x="715660" y="30162"/>
                </a:lnTo>
                <a:lnTo>
                  <a:pt x="715660" y="20637"/>
                </a:lnTo>
                <a:close/>
              </a:path>
              <a:path w="779779" h="50800">
                <a:moveTo>
                  <a:pt x="702958" y="0"/>
                </a:moveTo>
                <a:lnTo>
                  <a:pt x="702958" y="20637"/>
                </a:lnTo>
                <a:lnTo>
                  <a:pt x="764871" y="20637"/>
                </a:lnTo>
                <a:lnTo>
                  <a:pt x="702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02131" y="4723800"/>
            <a:ext cx="734695" cy="50800"/>
          </a:xfrm>
          <a:custGeom>
            <a:avLst/>
            <a:gdLst/>
            <a:ahLst/>
            <a:cxnLst/>
            <a:rect l="l" t="t" r="r" b="b"/>
            <a:pathLst>
              <a:path w="734695" h="50800">
                <a:moveTo>
                  <a:pt x="720347" y="20637"/>
                </a:moveTo>
                <a:lnTo>
                  <a:pt x="671135" y="20637"/>
                </a:lnTo>
                <a:lnTo>
                  <a:pt x="671135" y="30162"/>
                </a:lnTo>
                <a:lnTo>
                  <a:pt x="658435" y="30162"/>
                </a:lnTo>
                <a:lnTo>
                  <a:pt x="658435" y="50799"/>
                </a:lnTo>
                <a:lnTo>
                  <a:pt x="734635" y="25399"/>
                </a:lnTo>
                <a:lnTo>
                  <a:pt x="720347" y="20637"/>
                </a:lnTo>
                <a:close/>
              </a:path>
              <a:path w="734695" h="50800">
                <a:moveTo>
                  <a:pt x="658435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658435" y="30162"/>
                </a:lnTo>
                <a:lnTo>
                  <a:pt x="658435" y="20637"/>
                </a:lnTo>
                <a:close/>
              </a:path>
              <a:path w="734695" h="50800">
                <a:moveTo>
                  <a:pt x="671135" y="20637"/>
                </a:moveTo>
                <a:lnTo>
                  <a:pt x="658435" y="20637"/>
                </a:lnTo>
                <a:lnTo>
                  <a:pt x="658435" y="30162"/>
                </a:lnTo>
                <a:lnTo>
                  <a:pt x="671135" y="30162"/>
                </a:lnTo>
                <a:lnTo>
                  <a:pt x="671135" y="20637"/>
                </a:lnTo>
                <a:close/>
              </a:path>
              <a:path w="734695" h="50800">
                <a:moveTo>
                  <a:pt x="658435" y="0"/>
                </a:moveTo>
                <a:lnTo>
                  <a:pt x="658435" y="20637"/>
                </a:lnTo>
                <a:lnTo>
                  <a:pt x="720347" y="20637"/>
                </a:lnTo>
                <a:lnTo>
                  <a:pt x="658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019596" y="431545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3987" y="4315459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69919" y="433984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94676" y="4558222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60" h="406400">
                <a:moveTo>
                  <a:pt x="0" y="202915"/>
                </a:moveTo>
                <a:lnTo>
                  <a:pt x="4997" y="156388"/>
                </a:lnTo>
                <a:lnTo>
                  <a:pt x="19232" y="113678"/>
                </a:lnTo>
                <a:lnTo>
                  <a:pt x="41570" y="76002"/>
                </a:lnTo>
                <a:lnTo>
                  <a:pt x="70874" y="44578"/>
                </a:lnTo>
                <a:lnTo>
                  <a:pt x="106008" y="20624"/>
                </a:lnTo>
                <a:lnTo>
                  <a:pt x="145836" y="5359"/>
                </a:lnTo>
                <a:lnTo>
                  <a:pt x="189224" y="0"/>
                </a:lnTo>
                <a:lnTo>
                  <a:pt x="232611" y="5359"/>
                </a:lnTo>
                <a:lnTo>
                  <a:pt x="272439" y="20624"/>
                </a:lnTo>
                <a:lnTo>
                  <a:pt x="307573" y="44578"/>
                </a:lnTo>
                <a:lnTo>
                  <a:pt x="336877" y="76002"/>
                </a:lnTo>
                <a:lnTo>
                  <a:pt x="359215" y="113678"/>
                </a:lnTo>
                <a:lnTo>
                  <a:pt x="373450" y="156388"/>
                </a:lnTo>
                <a:lnTo>
                  <a:pt x="378448" y="202915"/>
                </a:lnTo>
                <a:lnTo>
                  <a:pt x="373450" y="249442"/>
                </a:lnTo>
                <a:lnTo>
                  <a:pt x="359215" y="292152"/>
                </a:lnTo>
                <a:lnTo>
                  <a:pt x="336877" y="329828"/>
                </a:lnTo>
                <a:lnTo>
                  <a:pt x="307573" y="361252"/>
                </a:lnTo>
                <a:lnTo>
                  <a:pt x="272439" y="385206"/>
                </a:lnTo>
                <a:lnTo>
                  <a:pt x="232611" y="400471"/>
                </a:lnTo>
                <a:lnTo>
                  <a:pt x="189224" y="405831"/>
                </a:lnTo>
                <a:lnTo>
                  <a:pt x="145836" y="400471"/>
                </a:lnTo>
                <a:lnTo>
                  <a:pt x="106008" y="385206"/>
                </a:lnTo>
                <a:lnTo>
                  <a:pt x="70874" y="361252"/>
                </a:lnTo>
                <a:lnTo>
                  <a:pt x="41570" y="329828"/>
                </a:lnTo>
                <a:lnTo>
                  <a:pt x="19232" y="292152"/>
                </a:lnTo>
                <a:lnTo>
                  <a:pt x="4997" y="249442"/>
                </a:lnTo>
                <a:lnTo>
                  <a:pt x="0" y="202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051153" y="45318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37422" y="4723800"/>
            <a:ext cx="979805" cy="50800"/>
          </a:xfrm>
          <a:custGeom>
            <a:avLst/>
            <a:gdLst/>
            <a:ahLst/>
            <a:cxnLst/>
            <a:rect l="l" t="t" r="r" b="b"/>
            <a:pathLst>
              <a:path w="979805" h="50800">
                <a:moveTo>
                  <a:pt x="965226" y="20637"/>
                </a:moveTo>
                <a:lnTo>
                  <a:pt x="916014" y="20637"/>
                </a:lnTo>
                <a:lnTo>
                  <a:pt x="916014" y="30162"/>
                </a:lnTo>
                <a:lnTo>
                  <a:pt x="903314" y="30162"/>
                </a:lnTo>
                <a:lnTo>
                  <a:pt x="903314" y="50799"/>
                </a:lnTo>
                <a:lnTo>
                  <a:pt x="979514" y="25399"/>
                </a:lnTo>
                <a:lnTo>
                  <a:pt x="965226" y="20637"/>
                </a:lnTo>
                <a:close/>
              </a:path>
              <a:path w="979805" h="50800">
                <a:moveTo>
                  <a:pt x="903314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903314" y="30162"/>
                </a:lnTo>
                <a:lnTo>
                  <a:pt x="903314" y="20637"/>
                </a:lnTo>
                <a:close/>
              </a:path>
              <a:path w="979805" h="50800">
                <a:moveTo>
                  <a:pt x="916014" y="20637"/>
                </a:moveTo>
                <a:lnTo>
                  <a:pt x="903314" y="20637"/>
                </a:lnTo>
                <a:lnTo>
                  <a:pt x="903314" y="30162"/>
                </a:lnTo>
                <a:lnTo>
                  <a:pt x="916014" y="30162"/>
                </a:lnTo>
                <a:lnTo>
                  <a:pt x="916014" y="20637"/>
                </a:lnTo>
                <a:close/>
              </a:path>
              <a:path w="979805" h="50800">
                <a:moveTo>
                  <a:pt x="903314" y="0"/>
                </a:moveTo>
                <a:lnTo>
                  <a:pt x="903314" y="20637"/>
                </a:lnTo>
                <a:lnTo>
                  <a:pt x="965226" y="20637"/>
                </a:lnTo>
                <a:lnTo>
                  <a:pt x="90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325932" y="4317702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28418" y="4317702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67657" y="4171508"/>
            <a:ext cx="433705" cy="417830"/>
          </a:xfrm>
          <a:custGeom>
            <a:avLst/>
            <a:gdLst/>
            <a:ahLst/>
            <a:cxnLst/>
            <a:rect l="l" t="t" r="r" b="b"/>
            <a:pathLst>
              <a:path w="433704" h="417829">
                <a:moveTo>
                  <a:pt x="365884" y="346910"/>
                </a:moveTo>
                <a:lnTo>
                  <a:pt x="328004" y="417738"/>
                </a:lnTo>
                <a:lnTo>
                  <a:pt x="400805" y="383805"/>
                </a:lnTo>
                <a:lnTo>
                  <a:pt x="394731" y="377388"/>
                </a:lnTo>
                <a:lnTo>
                  <a:pt x="377555" y="377388"/>
                </a:lnTo>
                <a:lnTo>
                  <a:pt x="370687" y="370787"/>
                </a:lnTo>
                <a:lnTo>
                  <a:pt x="379653" y="361457"/>
                </a:lnTo>
                <a:lnTo>
                  <a:pt x="365884" y="346910"/>
                </a:lnTo>
                <a:close/>
              </a:path>
              <a:path w="433704" h="417829">
                <a:moveTo>
                  <a:pt x="216546" y="0"/>
                </a:moveTo>
                <a:lnTo>
                  <a:pt x="172820" y="4690"/>
                </a:lnTo>
                <a:lnTo>
                  <a:pt x="132106" y="18036"/>
                </a:lnTo>
                <a:lnTo>
                  <a:pt x="95296" y="39107"/>
                </a:lnTo>
                <a:lnTo>
                  <a:pt x="63256" y="66974"/>
                </a:lnTo>
                <a:lnTo>
                  <a:pt x="36843" y="100719"/>
                </a:lnTo>
                <a:lnTo>
                  <a:pt x="16921" y="139426"/>
                </a:lnTo>
                <a:lnTo>
                  <a:pt x="4351" y="182181"/>
                </a:lnTo>
                <a:lnTo>
                  <a:pt x="0" y="228070"/>
                </a:lnTo>
                <a:lnTo>
                  <a:pt x="1322" y="252957"/>
                </a:lnTo>
                <a:lnTo>
                  <a:pt x="11484" y="300993"/>
                </a:lnTo>
                <a:lnTo>
                  <a:pt x="31098" y="345396"/>
                </a:lnTo>
                <a:lnTo>
                  <a:pt x="59484" y="384587"/>
                </a:lnTo>
                <a:lnTo>
                  <a:pt x="76358" y="401379"/>
                </a:lnTo>
                <a:lnTo>
                  <a:pt x="83077" y="394628"/>
                </a:lnTo>
                <a:lnTo>
                  <a:pt x="66203" y="377835"/>
                </a:lnTo>
                <a:lnTo>
                  <a:pt x="51649" y="359760"/>
                </a:lnTo>
                <a:lnTo>
                  <a:pt x="28657" y="319458"/>
                </a:lnTo>
                <a:lnTo>
                  <a:pt x="14385" y="274888"/>
                </a:lnTo>
                <a:lnTo>
                  <a:pt x="9512" y="227575"/>
                </a:lnTo>
                <a:lnTo>
                  <a:pt x="10585" y="205698"/>
                </a:lnTo>
                <a:lnTo>
                  <a:pt x="18915" y="162617"/>
                </a:lnTo>
                <a:lnTo>
                  <a:pt x="34677" y="123475"/>
                </a:lnTo>
                <a:lnTo>
                  <a:pt x="57056" y="88687"/>
                </a:lnTo>
                <a:lnTo>
                  <a:pt x="85209" y="59133"/>
                </a:lnTo>
                <a:lnTo>
                  <a:pt x="118289" y="35690"/>
                </a:lnTo>
                <a:lnTo>
                  <a:pt x="155453" y="19229"/>
                </a:lnTo>
                <a:lnTo>
                  <a:pt x="195873" y="10609"/>
                </a:lnTo>
                <a:lnTo>
                  <a:pt x="217051" y="9512"/>
                </a:lnTo>
                <a:lnTo>
                  <a:pt x="278590" y="9512"/>
                </a:lnTo>
                <a:lnTo>
                  <a:pt x="260286" y="4585"/>
                </a:lnTo>
                <a:lnTo>
                  <a:pt x="238730" y="1151"/>
                </a:lnTo>
                <a:lnTo>
                  <a:pt x="216546" y="0"/>
                </a:lnTo>
                <a:close/>
              </a:path>
              <a:path w="433704" h="417829">
                <a:moveTo>
                  <a:pt x="379653" y="361457"/>
                </a:moveTo>
                <a:lnTo>
                  <a:pt x="370687" y="370787"/>
                </a:lnTo>
                <a:lnTo>
                  <a:pt x="377555" y="377388"/>
                </a:lnTo>
                <a:lnTo>
                  <a:pt x="386208" y="368383"/>
                </a:lnTo>
                <a:lnTo>
                  <a:pt x="379653" y="361457"/>
                </a:lnTo>
                <a:close/>
              </a:path>
              <a:path w="433704" h="417829">
                <a:moveTo>
                  <a:pt x="386208" y="368383"/>
                </a:moveTo>
                <a:lnTo>
                  <a:pt x="377555" y="377388"/>
                </a:lnTo>
                <a:lnTo>
                  <a:pt x="394731" y="377388"/>
                </a:lnTo>
                <a:lnTo>
                  <a:pt x="386208" y="368383"/>
                </a:lnTo>
                <a:close/>
              </a:path>
              <a:path w="433704" h="417829">
                <a:moveTo>
                  <a:pt x="383659" y="357289"/>
                </a:moveTo>
                <a:lnTo>
                  <a:pt x="379653" y="361457"/>
                </a:lnTo>
                <a:lnTo>
                  <a:pt x="386208" y="368383"/>
                </a:lnTo>
                <a:lnTo>
                  <a:pt x="391121" y="363269"/>
                </a:lnTo>
                <a:lnTo>
                  <a:pt x="391331" y="362997"/>
                </a:lnTo>
                <a:lnTo>
                  <a:pt x="394549" y="357729"/>
                </a:lnTo>
                <a:lnTo>
                  <a:pt x="383388" y="357729"/>
                </a:lnTo>
                <a:lnTo>
                  <a:pt x="383659" y="357289"/>
                </a:lnTo>
                <a:close/>
              </a:path>
              <a:path w="433704" h="417829">
                <a:moveTo>
                  <a:pt x="384016" y="356918"/>
                </a:moveTo>
                <a:lnTo>
                  <a:pt x="383659" y="357289"/>
                </a:lnTo>
                <a:lnTo>
                  <a:pt x="383388" y="357729"/>
                </a:lnTo>
                <a:lnTo>
                  <a:pt x="384016" y="356918"/>
                </a:lnTo>
                <a:close/>
              </a:path>
              <a:path w="433704" h="417829">
                <a:moveTo>
                  <a:pt x="395044" y="356918"/>
                </a:moveTo>
                <a:lnTo>
                  <a:pt x="384016" y="356918"/>
                </a:lnTo>
                <a:lnTo>
                  <a:pt x="383388" y="357729"/>
                </a:lnTo>
                <a:lnTo>
                  <a:pt x="394549" y="357729"/>
                </a:lnTo>
                <a:lnTo>
                  <a:pt x="395044" y="356918"/>
                </a:lnTo>
                <a:close/>
              </a:path>
              <a:path w="433704" h="417829">
                <a:moveTo>
                  <a:pt x="278590" y="9512"/>
                </a:moveTo>
                <a:lnTo>
                  <a:pt x="217051" y="9512"/>
                </a:lnTo>
                <a:lnTo>
                  <a:pt x="238226" y="10662"/>
                </a:lnTo>
                <a:lnTo>
                  <a:pt x="258777" y="13990"/>
                </a:lnTo>
                <a:lnTo>
                  <a:pt x="297623" y="26729"/>
                </a:lnTo>
                <a:lnTo>
                  <a:pt x="332788" y="46863"/>
                </a:lnTo>
                <a:lnTo>
                  <a:pt x="363443" y="73530"/>
                </a:lnTo>
                <a:lnTo>
                  <a:pt x="388745" y="105860"/>
                </a:lnTo>
                <a:lnTo>
                  <a:pt x="407847" y="142975"/>
                </a:lnTo>
                <a:lnTo>
                  <a:pt x="419907" y="183995"/>
                </a:lnTo>
                <a:lnTo>
                  <a:pt x="424083" y="228070"/>
                </a:lnTo>
                <a:lnTo>
                  <a:pt x="422325" y="256254"/>
                </a:lnTo>
                <a:lnTo>
                  <a:pt x="417216" y="283579"/>
                </a:lnTo>
                <a:lnTo>
                  <a:pt x="408918" y="309798"/>
                </a:lnTo>
                <a:lnTo>
                  <a:pt x="397588" y="334614"/>
                </a:lnTo>
                <a:lnTo>
                  <a:pt x="383659" y="357289"/>
                </a:lnTo>
                <a:lnTo>
                  <a:pt x="384016" y="356918"/>
                </a:lnTo>
                <a:lnTo>
                  <a:pt x="395044" y="356918"/>
                </a:lnTo>
                <a:lnTo>
                  <a:pt x="406259" y="338559"/>
                </a:lnTo>
                <a:lnTo>
                  <a:pt x="418002" y="312661"/>
                </a:lnTo>
                <a:lnTo>
                  <a:pt x="426581" y="285318"/>
                </a:lnTo>
                <a:lnTo>
                  <a:pt x="431833" y="256838"/>
                </a:lnTo>
                <a:lnTo>
                  <a:pt x="433597" y="227575"/>
                </a:lnTo>
                <a:lnTo>
                  <a:pt x="432460" y="204330"/>
                </a:lnTo>
                <a:lnTo>
                  <a:pt x="423806" y="159922"/>
                </a:lnTo>
                <a:lnTo>
                  <a:pt x="407372" y="119110"/>
                </a:lnTo>
                <a:lnTo>
                  <a:pt x="384023" y="82815"/>
                </a:lnTo>
                <a:lnTo>
                  <a:pt x="354620" y="51948"/>
                </a:lnTo>
                <a:lnTo>
                  <a:pt x="320022" y="27429"/>
                </a:lnTo>
                <a:lnTo>
                  <a:pt x="281096" y="10186"/>
                </a:lnTo>
                <a:lnTo>
                  <a:pt x="278590" y="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64540" y="454101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36749" y="5848828"/>
            <a:ext cx="378460" cy="405765"/>
          </a:xfrm>
          <a:custGeom>
            <a:avLst/>
            <a:gdLst/>
            <a:ahLst/>
            <a:cxnLst/>
            <a:rect l="l" t="t" r="r" b="b"/>
            <a:pathLst>
              <a:path w="378460" h="405764">
                <a:moveTo>
                  <a:pt x="0" y="202650"/>
                </a:moveTo>
                <a:lnTo>
                  <a:pt x="4997" y="156184"/>
                </a:lnTo>
                <a:lnTo>
                  <a:pt x="19232" y="113529"/>
                </a:lnTo>
                <a:lnTo>
                  <a:pt x="41570" y="75902"/>
                </a:lnTo>
                <a:lnTo>
                  <a:pt x="70874" y="44520"/>
                </a:lnTo>
                <a:lnTo>
                  <a:pt x="106008" y="20597"/>
                </a:lnTo>
                <a:lnTo>
                  <a:pt x="145836" y="5352"/>
                </a:lnTo>
                <a:lnTo>
                  <a:pt x="189224" y="0"/>
                </a:lnTo>
                <a:lnTo>
                  <a:pt x="232611" y="5352"/>
                </a:lnTo>
                <a:lnTo>
                  <a:pt x="272439" y="20597"/>
                </a:lnTo>
                <a:lnTo>
                  <a:pt x="307573" y="44520"/>
                </a:lnTo>
                <a:lnTo>
                  <a:pt x="336877" y="75902"/>
                </a:lnTo>
                <a:lnTo>
                  <a:pt x="359215" y="113529"/>
                </a:lnTo>
                <a:lnTo>
                  <a:pt x="373450" y="156184"/>
                </a:lnTo>
                <a:lnTo>
                  <a:pt x="378448" y="202650"/>
                </a:lnTo>
                <a:lnTo>
                  <a:pt x="373450" y="249116"/>
                </a:lnTo>
                <a:lnTo>
                  <a:pt x="359215" y="291771"/>
                </a:lnTo>
                <a:lnTo>
                  <a:pt x="336877" y="329398"/>
                </a:lnTo>
                <a:lnTo>
                  <a:pt x="307573" y="360780"/>
                </a:lnTo>
                <a:lnTo>
                  <a:pt x="272439" y="384703"/>
                </a:lnTo>
                <a:lnTo>
                  <a:pt x="232611" y="399948"/>
                </a:lnTo>
                <a:lnTo>
                  <a:pt x="189224" y="405301"/>
                </a:lnTo>
                <a:lnTo>
                  <a:pt x="145836" y="399948"/>
                </a:lnTo>
                <a:lnTo>
                  <a:pt x="106008" y="384703"/>
                </a:lnTo>
                <a:lnTo>
                  <a:pt x="70874" y="360780"/>
                </a:lnTo>
                <a:lnTo>
                  <a:pt x="41570" y="329398"/>
                </a:lnTo>
                <a:lnTo>
                  <a:pt x="19232" y="291771"/>
                </a:lnTo>
                <a:lnTo>
                  <a:pt x="4997" y="249116"/>
                </a:lnTo>
                <a:lnTo>
                  <a:pt x="0" y="202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693227" y="58211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95513" y="5781986"/>
            <a:ext cx="416559" cy="443230"/>
          </a:xfrm>
          <a:custGeom>
            <a:avLst/>
            <a:gdLst/>
            <a:ahLst/>
            <a:cxnLst/>
            <a:rect l="l" t="t" r="r" b="b"/>
            <a:pathLst>
              <a:path w="416559" h="443229">
                <a:moveTo>
                  <a:pt x="207224" y="0"/>
                </a:moveTo>
                <a:lnTo>
                  <a:pt x="165059" y="5079"/>
                </a:lnTo>
                <a:lnTo>
                  <a:pt x="125864" y="19049"/>
                </a:lnTo>
                <a:lnTo>
                  <a:pt x="90547" y="39369"/>
                </a:lnTo>
                <a:lnTo>
                  <a:pt x="59926" y="66039"/>
                </a:lnTo>
                <a:lnTo>
                  <a:pt x="34775" y="99059"/>
                </a:lnTo>
                <a:lnTo>
                  <a:pt x="15872" y="137159"/>
                </a:lnTo>
                <a:lnTo>
                  <a:pt x="4013" y="179069"/>
                </a:lnTo>
                <a:lnTo>
                  <a:pt x="0" y="223519"/>
                </a:lnTo>
                <a:lnTo>
                  <a:pt x="1146" y="245109"/>
                </a:lnTo>
                <a:lnTo>
                  <a:pt x="9509" y="288289"/>
                </a:lnTo>
                <a:lnTo>
                  <a:pt x="25297" y="327659"/>
                </a:lnTo>
                <a:lnTo>
                  <a:pt x="47713" y="363219"/>
                </a:lnTo>
                <a:lnTo>
                  <a:pt x="75980" y="393699"/>
                </a:lnTo>
                <a:lnTo>
                  <a:pt x="109322" y="417829"/>
                </a:lnTo>
                <a:lnTo>
                  <a:pt x="146926" y="434339"/>
                </a:lnTo>
                <a:lnTo>
                  <a:pt x="187877" y="443229"/>
                </a:lnTo>
                <a:lnTo>
                  <a:pt x="230672" y="443229"/>
                </a:lnTo>
                <a:lnTo>
                  <a:pt x="251446" y="439419"/>
                </a:lnTo>
                <a:lnTo>
                  <a:pt x="271473" y="433069"/>
                </a:lnTo>
                <a:lnTo>
                  <a:pt x="274668" y="431799"/>
                </a:lnTo>
                <a:lnTo>
                  <a:pt x="208596" y="431799"/>
                </a:lnTo>
                <a:lnTo>
                  <a:pt x="188563" y="430529"/>
                </a:lnTo>
                <a:lnTo>
                  <a:pt x="150296" y="421639"/>
                </a:lnTo>
                <a:lnTo>
                  <a:pt x="115145" y="406399"/>
                </a:lnTo>
                <a:lnTo>
                  <a:pt x="83919" y="383539"/>
                </a:lnTo>
                <a:lnTo>
                  <a:pt x="57396" y="355599"/>
                </a:lnTo>
                <a:lnTo>
                  <a:pt x="36343" y="321309"/>
                </a:lnTo>
                <a:lnTo>
                  <a:pt x="21527" y="284479"/>
                </a:lnTo>
                <a:lnTo>
                  <a:pt x="13719" y="243839"/>
                </a:lnTo>
                <a:lnTo>
                  <a:pt x="12743" y="220979"/>
                </a:lnTo>
                <a:lnTo>
                  <a:pt x="13662" y="200659"/>
                </a:lnTo>
                <a:lnTo>
                  <a:pt x="21361" y="160019"/>
                </a:lnTo>
                <a:lnTo>
                  <a:pt x="36075" y="123189"/>
                </a:lnTo>
                <a:lnTo>
                  <a:pt x="57031" y="90169"/>
                </a:lnTo>
                <a:lnTo>
                  <a:pt x="83459" y="60959"/>
                </a:lnTo>
                <a:lnTo>
                  <a:pt x="114594" y="38099"/>
                </a:lnTo>
                <a:lnTo>
                  <a:pt x="149665" y="22859"/>
                </a:lnTo>
                <a:lnTo>
                  <a:pt x="187881" y="13969"/>
                </a:lnTo>
                <a:lnTo>
                  <a:pt x="207910" y="12699"/>
                </a:lnTo>
                <a:lnTo>
                  <a:pt x="276006" y="12699"/>
                </a:lnTo>
                <a:lnTo>
                  <a:pt x="269580" y="10159"/>
                </a:lnTo>
                <a:lnTo>
                  <a:pt x="249461" y="5079"/>
                </a:lnTo>
                <a:lnTo>
                  <a:pt x="228627" y="1269"/>
                </a:lnTo>
                <a:lnTo>
                  <a:pt x="207224" y="0"/>
                </a:lnTo>
                <a:close/>
              </a:path>
              <a:path w="416559" h="443229">
                <a:moveTo>
                  <a:pt x="276006" y="12699"/>
                </a:moveTo>
                <a:lnTo>
                  <a:pt x="207910" y="12699"/>
                </a:lnTo>
                <a:lnTo>
                  <a:pt x="227942" y="13969"/>
                </a:lnTo>
                <a:lnTo>
                  <a:pt x="247412" y="17779"/>
                </a:lnTo>
                <a:lnTo>
                  <a:pt x="284224" y="29209"/>
                </a:lnTo>
                <a:lnTo>
                  <a:pt x="317512" y="48259"/>
                </a:lnTo>
                <a:lnTo>
                  <a:pt x="346483" y="74929"/>
                </a:lnTo>
                <a:lnTo>
                  <a:pt x="370366" y="105409"/>
                </a:lnTo>
                <a:lnTo>
                  <a:pt x="388397" y="140969"/>
                </a:lnTo>
                <a:lnTo>
                  <a:pt x="399807" y="180339"/>
                </a:lnTo>
                <a:lnTo>
                  <a:pt x="403758" y="220979"/>
                </a:lnTo>
                <a:lnTo>
                  <a:pt x="403761" y="223519"/>
                </a:lnTo>
                <a:lnTo>
                  <a:pt x="402842" y="243839"/>
                </a:lnTo>
                <a:lnTo>
                  <a:pt x="395143" y="284479"/>
                </a:lnTo>
                <a:lnTo>
                  <a:pt x="380429" y="321309"/>
                </a:lnTo>
                <a:lnTo>
                  <a:pt x="359473" y="354329"/>
                </a:lnTo>
                <a:lnTo>
                  <a:pt x="333046" y="383539"/>
                </a:lnTo>
                <a:lnTo>
                  <a:pt x="284819" y="414019"/>
                </a:lnTo>
                <a:lnTo>
                  <a:pt x="248074" y="426719"/>
                </a:lnTo>
                <a:lnTo>
                  <a:pt x="208596" y="431799"/>
                </a:lnTo>
                <a:lnTo>
                  <a:pt x="274668" y="431799"/>
                </a:lnTo>
                <a:lnTo>
                  <a:pt x="325958" y="405129"/>
                </a:lnTo>
                <a:lnTo>
                  <a:pt x="356579" y="377189"/>
                </a:lnTo>
                <a:lnTo>
                  <a:pt x="381730" y="345439"/>
                </a:lnTo>
                <a:lnTo>
                  <a:pt x="400632" y="307339"/>
                </a:lnTo>
                <a:lnTo>
                  <a:pt x="412492" y="265429"/>
                </a:lnTo>
                <a:lnTo>
                  <a:pt x="416505" y="220979"/>
                </a:lnTo>
                <a:lnTo>
                  <a:pt x="415359" y="199389"/>
                </a:lnTo>
                <a:lnTo>
                  <a:pt x="406995" y="156209"/>
                </a:lnTo>
                <a:lnTo>
                  <a:pt x="391208" y="115569"/>
                </a:lnTo>
                <a:lnTo>
                  <a:pt x="368791" y="81279"/>
                </a:lnTo>
                <a:lnTo>
                  <a:pt x="340525" y="50799"/>
                </a:lnTo>
                <a:lnTo>
                  <a:pt x="307182" y="26669"/>
                </a:lnTo>
                <a:lnTo>
                  <a:pt x="288858" y="17779"/>
                </a:lnTo>
                <a:lnTo>
                  <a:pt x="276006" y="12699"/>
                </a:lnTo>
                <a:close/>
              </a:path>
              <a:path w="416559" h="443229">
                <a:moveTo>
                  <a:pt x="208596" y="25399"/>
                </a:moveTo>
                <a:lnTo>
                  <a:pt x="154301" y="34289"/>
                </a:lnTo>
                <a:lnTo>
                  <a:pt x="106424" y="59689"/>
                </a:lnTo>
                <a:lnTo>
                  <a:pt x="67444" y="96519"/>
                </a:lnTo>
                <a:lnTo>
                  <a:pt x="39907" y="144779"/>
                </a:lnTo>
                <a:lnTo>
                  <a:pt x="29159" y="182879"/>
                </a:lnTo>
                <a:lnTo>
                  <a:pt x="25433" y="220979"/>
                </a:lnTo>
                <a:lnTo>
                  <a:pt x="25429" y="223519"/>
                </a:lnTo>
                <a:lnTo>
                  <a:pt x="26292" y="242569"/>
                </a:lnTo>
                <a:lnTo>
                  <a:pt x="33544" y="280669"/>
                </a:lnTo>
                <a:lnTo>
                  <a:pt x="47390" y="316229"/>
                </a:lnTo>
                <a:lnTo>
                  <a:pt x="78879" y="360679"/>
                </a:lnTo>
                <a:lnTo>
                  <a:pt x="120968" y="394969"/>
                </a:lnTo>
                <a:lnTo>
                  <a:pt x="189249" y="417829"/>
                </a:lnTo>
                <a:lnTo>
                  <a:pt x="207910" y="419099"/>
                </a:lnTo>
                <a:lnTo>
                  <a:pt x="226575" y="417829"/>
                </a:lnTo>
                <a:lnTo>
                  <a:pt x="262205" y="410209"/>
                </a:lnTo>
                <a:lnTo>
                  <a:pt x="272279" y="406399"/>
                </a:lnTo>
                <a:lnTo>
                  <a:pt x="207224" y="406399"/>
                </a:lnTo>
                <a:lnTo>
                  <a:pt x="189934" y="405129"/>
                </a:lnTo>
                <a:lnTo>
                  <a:pt x="141550" y="391159"/>
                </a:lnTo>
                <a:lnTo>
                  <a:pt x="99796" y="363219"/>
                </a:lnTo>
                <a:lnTo>
                  <a:pt x="66964" y="325119"/>
                </a:lnTo>
                <a:lnTo>
                  <a:pt x="45562" y="276859"/>
                </a:lnTo>
                <a:lnTo>
                  <a:pt x="38058" y="220979"/>
                </a:lnTo>
                <a:lnTo>
                  <a:pt x="39034" y="201929"/>
                </a:lnTo>
                <a:lnTo>
                  <a:pt x="51925" y="149859"/>
                </a:lnTo>
                <a:lnTo>
                  <a:pt x="77857" y="104139"/>
                </a:lnTo>
                <a:lnTo>
                  <a:pt x="114363" y="68579"/>
                </a:lnTo>
                <a:lnTo>
                  <a:pt x="158935" y="46989"/>
                </a:lnTo>
                <a:lnTo>
                  <a:pt x="209282" y="38099"/>
                </a:lnTo>
                <a:lnTo>
                  <a:pt x="271213" y="38099"/>
                </a:lnTo>
                <a:lnTo>
                  <a:pt x="262836" y="34289"/>
                </a:lnTo>
                <a:lnTo>
                  <a:pt x="227256" y="26669"/>
                </a:lnTo>
                <a:lnTo>
                  <a:pt x="208596" y="25399"/>
                </a:lnTo>
                <a:close/>
              </a:path>
              <a:path w="416559" h="443229">
                <a:moveTo>
                  <a:pt x="271213" y="38099"/>
                </a:moveTo>
                <a:lnTo>
                  <a:pt x="209282" y="38099"/>
                </a:lnTo>
                <a:lnTo>
                  <a:pt x="226570" y="39369"/>
                </a:lnTo>
                <a:lnTo>
                  <a:pt x="243315" y="41909"/>
                </a:lnTo>
                <a:lnTo>
                  <a:pt x="289713" y="60959"/>
                </a:lnTo>
                <a:lnTo>
                  <a:pt x="328767" y="92709"/>
                </a:lnTo>
                <a:lnTo>
                  <a:pt x="358068" y="134619"/>
                </a:lnTo>
                <a:lnTo>
                  <a:pt x="375108" y="185419"/>
                </a:lnTo>
                <a:lnTo>
                  <a:pt x="378447" y="223519"/>
                </a:lnTo>
                <a:lnTo>
                  <a:pt x="377470" y="242569"/>
                </a:lnTo>
                <a:lnTo>
                  <a:pt x="364580" y="294639"/>
                </a:lnTo>
                <a:lnTo>
                  <a:pt x="338648" y="340359"/>
                </a:lnTo>
                <a:lnTo>
                  <a:pt x="302141" y="375919"/>
                </a:lnTo>
                <a:lnTo>
                  <a:pt x="257569" y="397509"/>
                </a:lnTo>
                <a:lnTo>
                  <a:pt x="207224" y="406399"/>
                </a:lnTo>
                <a:lnTo>
                  <a:pt x="272279" y="406399"/>
                </a:lnTo>
                <a:lnTo>
                  <a:pt x="310080" y="384809"/>
                </a:lnTo>
                <a:lnTo>
                  <a:pt x="349060" y="347979"/>
                </a:lnTo>
                <a:lnTo>
                  <a:pt x="376598" y="298449"/>
                </a:lnTo>
                <a:lnTo>
                  <a:pt x="387346" y="261619"/>
                </a:lnTo>
                <a:lnTo>
                  <a:pt x="391072" y="223519"/>
                </a:lnTo>
                <a:lnTo>
                  <a:pt x="391075" y="220979"/>
                </a:lnTo>
                <a:lnTo>
                  <a:pt x="390213" y="201929"/>
                </a:lnTo>
                <a:lnTo>
                  <a:pt x="382960" y="163829"/>
                </a:lnTo>
                <a:lnTo>
                  <a:pt x="369115" y="128269"/>
                </a:lnTo>
                <a:lnTo>
                  <a:pt x="337625" y="83819"/>
                </a:lnTo>
                <a:lnTo>
                  <a:pt x="295536" y="49529"/>
                </a:lnTo>
                <a:lnTo>
                  <a:pt x="279590" y="41909"/>
                </a:lnTo>
                <a:lnTo>
                  <a:pt x="27121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971020" y="5772403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50898" y="6014156"/>
            <a:ext cx="979805" cy="50800"/>
          </a:xfrm>
          <a:custGeom>
            <a:avLst/>
            <a:gdLst/>
            <a:ahLst/>
            <a:cxnLst/>
            <a:rect l="l" t="t" r="r" b="b"/>
            <a:pathLst>
              <a:path w="979804" h="50800">
                <a:moveTo>
                  <a:pt x="965226" y="20637"/>
                </a:moveTo>
                <a:lnTo>
                  <a:pt x="916014" y="20637"/>
                </a:lnTo>
                <a:lnTo>
                  <a:pt x="916014" y="30162"/>
                </a:lnTo>
                <a:lnTo>
                  <a:pt x="903314" y="30162"/>
                </a:lnTo>
                <a:lnTo>
                  <a:pt x="903314" y="50799"/>
                </a:lnTo>
                <a:lnTo>
                  <a:pt x="979514" y="25399"/>
                </a:lnTo>
                <a:lnTo>
                  <a:pt x="965226" y="20637"/>
                </a:lnTo>
                <a:close/>
              </a:path>
              <a:path w="979804" h="50800">
                <a:moveTo>
                  <a:pt x="903314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903314" y="30162"/>
                </a:lnTo>
                <a:lnTo>
                  <a:pt x="903314" y="20637"/>
                </a:lnTo>
                <a:close/>
              </a:path>
              <a:path w="979804" h="50800">
                <a:moveTo>
                  <a:pt x="916014" y="20637"/>
                </a:moveTo>
                <a:lnTo>
                  <a:pt x="903314" y="20637"/>
                </a:lnTo>
                <a:lnTo>
                  <a:pt x="903314" y="30162"/>
                </a:lnTo>
                <a:lnTo>
                  <a:pt x="916014" y="30162"/>
                </a:lnTo>
                <a:lnTo>
                  <a:pt x="916014" y="20637"/>
                </a:lnTo>
                <a:close/>
              </a:path>
              <a:path w="979804" h="50800">
                <a:moveTo>
                  <a:pt x="903314" y="0"/>
                </a:moveTo>
                <a:lnTo>
                  <a:pt x="903314" y="20637"/>
                </a:lnTo>
                <a:lnTo>
                  <a:pt x="965226" y="20637"/>
                </a:lnTo>
                <a:lnTo>
                  <a:pt x="90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385115" y="53700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79196" y="5824860"/>
            <a:ext cx="378460" cy="405765"/>
          </a:xfrm>
          <a:custGeom>
            <a:avLst/>
            <a:gdLst/>
            <a:ahLst/>
            <a:cxnLst/>
            <a:rect l="l" t="t" r="r" b="b"/>
            <a:pathLst>
              <a:path w="378459" h="405764">
                <a:moveTo>
                  <a:pt x="0" y="202650"/>
                </a:moveTo>
                <a:lnTo>
                  <a:pt x="4997" y="156184"/>
                </a:lnTo>
                <a:lnTo>
                  <a:pt x="19232" y="113529"/>
                </a:lnTo>
                <a:lnTo>
                  <a:pt x="41570" y="75902"/>
                </a:lnTo>
                <a:lnTo>
                  <a:pt x="70874" y="44520"/>
                </a:lnTo>
                <a:lnTo>
                  <a:pt x="106008" y="20597"/>
                </a:lnTo>
                <a:lnTo>
                  <a:pt x="145836" y="5352"/>
                </a:lnTo>
                <a:lnTo>
                  <a:pt x="189224" y="0"/>
                </a:lnTo>
                <a:lnTo>
                  <a:pt x="232611" y="5352"/>
                </a:lnTo>
                <a:lnTo>
                  <a:pt x="272439" y="20597"/>
                </a:lnTo>
                <a:lnTo>
                  <a:pt x="307573" y="44520"/>
                </a:lnTo>
                <a:lnTo>
                  <a:pt x="336877" y="75902"/>
                </a:lnTo>
                <a:lnTo>
                  <a:pt x="359215" y="113529"/>
                </a:lnTo>
                <a:lnTo>
                  <a:pt x="373450" y="156184"/>
                </a:lnTo>
                <a:lnTo>
                  <a:pt x="378448" y="202650"/>
                </a:lnTo>
                <a:lnTo>
                  <a:pt x="373450" y="249116"/>
                </a:lnTo>
                <a:lnTo>
                  <a:pt x="359215" y="291771"/>
                </a:lnTo>
                <a:lnTo>
                  <a:pt x="336877" y="329398"/>
                </a:lnTo>
                <a:lnTo>
                  <a:pt x="307573" y="360780"/>
                </a:lnTo>
                <a:lnTo>
                  <a:pt x="272439" y="384703"/>
                </a:lnTo>
                <a:lnTo>
                  <a:pt x="232611" y="399948"/>
                </a:lnTo>
                <a:lnTo>
                  <a:pt x="189224" y="405301"/>
                </a:lnTo>
                <a:lnTo>
                  <a:pt x="145836" y="399948"/>
                </a:lnTo>
                <a:lnTo>
                  <a:pt x="106008" y="384703"/>
                </a:lnTo>
                <a:lnTo>
                  <a:pt x="70874" y="360780"/>
                </a:lnTo>
                <a:lnTo>
                  <a:pt x="41570" y="329398"/>
                </a:lnTo>
                <a:lnTo>
                  <a:pt x="19232" y="291771"/>
                </a:lnTo>
                <a:lnTo>
                  <a:pt x="4997" y="249116"/>
                </a:lnTo>
                <a:lnTo>
                  <a:pt x="0" y="202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835675" y="57967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30412" y="5824860"/>
            <a:ext cx="378460" cy="405765"/>
          </a:xfrm>
          <a:custGeom>
            <a:avLst/>
            <a:gdLst/>
            <a:ahLst/>
            <a:cxnLst/>
            <a:rect l="l" t="t" r="r" b="b"/>
            <a:pathLst>
              <a:path w="378460" h="405764">
                <a:moveTo>
                  <a:pt x="0" y="202650"/>
                </a:moveTo>
                <a:lnTo>
                  <a:pt x="4997" y="156184"/>
                </a:lnTo>
                <a:lnTo>
                  <a:pt x="19232" y="113529"/>
                </a:lnTo>
                <a:lnTo>
                  <a:pt x="41570" y="75902"/>
                </a:lnTo>
                <a:lnTo>
                  <a:pt x="70874" y="44520"/>
                </a:lnTo>
                <a:lnTo>
                  <a:pt x="106008" y="20597"/>
                </a:lnTo>
                <a:lnTo>
                  <a:pt x="145836" y="5352"/>
                </a:lnTo>
                <a:lnTo>
                  <a:pt x="189224" y="0"/>
                </a:lnTo>
                <a:lnTo>
                  <a:pt x="232611" y="5352"/>
                </a:lnTo>
                <a:lnTo>
                  <a:pt x="272439" y="20597"/>
                </a:lnTo>
                <a:lnTo>
                  <a:pt x="307573" y="44520"/>
                </a:lnTo>
                <a:lnTo>
                  <a:pt x="336877" y="75902"/>
                </a:lnTo>
                <a:lnTo>
                  <a:pt x="359215" y="113529"/>
                </a:lnTo>
                <a:lnTo>
                  <a:pt x="373450" y="156184"/>
                </a:lnTo>
                <a:lnTo>
                  <a:pt x="378448" y="202650"/>
                </a:lnTo>
                <a:lnTo>
                  <a:pt x="373450" y="249116"/>
                </a:lnTo>
                <a:lnTo>
                  <a:pt x="359215" y="291771"/>
                </a:lnTo>
                <a:lnTo>
                  <a:pt x="336877" y="329398"/>
                </a:lnTo>
                <a:lnTo>
                  <a:pt x="307573" y="360780"/>
                </a:lnTo>
                <a:lnTo>
                  <a:pt x="272439" y="384703"/>
                </a:lnTo>
                <a:lnTo>
                  <a:pt x="232611" y="399948"/>
                </a:lnTo>
                <a:lnTo>
                  <a:pt x="189224" y="405301"/>
                </a:lnTo>
                <a:lnTo>
                  <a:pt x="145836" y="399948"/>
                </a:lnTo>
                <a:lnTo>
                  <a:pt x="106008" y="384703"/>
                </a:lnTo>
                <a:lnTo>
                  <a:pt x="70874" y="360780"/>
                </a:lnTo>
                <a:lnTo>
                  <a:pt x="41570" y="329398"/>
                </a:lnTo>
                <a:lnTo>
                  <a:pt x="19232" y="291771"/>
                </a:lnTo>
                <a:lnTo>
                  <a:pt x="4997" y="249116"/>
                </a:lnTo>
                <a:lnTo>
                  <a:pt x="0" y="202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386891" y="57967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99328" y="5824860"/>
            <a:ext cx="378460" cy="405765"/>
          </a:xfrm>
          <a:custGeom>
            <a:avLst/>
            <a:gdLst/>
            <a:ahLst/>
            <a:cxnLst/>
            <a:rect l="l" t="t" r="r" b="b"/>
            <a:pathLst>
              <a:path w="378460" h="405764">
                <a:moveTo>
                  <a:pt x="0" y="202650"/>
                </a:moveTo>
                <a:lnTo>
                  <a:pt x="4997" y="156184"/>
                </a:lnTo>
                <a:lnTo>
                  <a:pt x="19232" y="113529"/>
                </a:lnTo>
                <a:lnTo>
                  <a:pt x="41570" y="75902"/>
                </a:lnTo>
                <a:lnTo>
                  <a:pt x="70874" y="44520"/>
                </a:lnTo>
                <a:lnTo>
                  <a:pt x="106008" y="20597"/>
                </a:lnTo>
                <a:lnTo>
                  <a:pt x="145836" y="5352"/>
                </a:lnTo>
                <a:lnTo>
                  <a:pt x="189224" y="0"/>
                </a:lnTo>
                <a:lnTo>
                  <a:pt x="232611" y="5352"/>
                </a:lnTo>
                <a:lnTo>
                  <a:pt x="272439" y="20597"/>
                </a:lnTo>
                <a:lnTo>
                  <a:pt x="307573" y="44520"/>
                </a:lnTo>
                <a:lnTo>
                  <a:pt x="336877" y="75902"/>
                </a:lnTo>
                <a:lnTo>
                  <a:pt x="359215" y="113529"/>
                </a:lnTo>
                <a:lnTo>
                  <a:pt x="373450" y="156184"/>
                </a:lnTo>
                <a:lnTo>
                  <a:pt x="378448" y="202650"/>
                </a:lnTo>
                <a:lnTo>
                  <a:pt x="373450" y="249116"/>
                </a:lnTo>
                <a:lnTo>
                  <a:pt x="359215" y="291771"/>
                </a:lnTo>
                <a:lnTo>
                  <a:pt x="336877" y="329398"/>
                </a:lnTo>
                <a:lnTo>
                  <a:pt x="307573" y="360780"/>
                </a:lnTo>
                <a:lnTo>
                  <a:pt x="272439" y="384703"/>
                </a:lnTo>
                <a:lnTo>
                  <a:pt x="232611" y="399948"/>
                </a:lnTo>
                <a:lnTo>
                  <a:pt x="189224" y="405301"/>
                </a:lnTo>
                <a:lnTo>
                  <a:pt x="145836" y="399948"/>
                </a:lnTo>
                <a:lnTo>
                  <a:pt x="106008" y="384703"/>
                </a:lnTo>
                <a:lnTo>
                  <a:pt x="70874" y="360780"/>
                </a:lnTo>
                <a:lnTo>
                  <a:pt x="41570" y="329398"/>
                </a:lnTo>
                <a:lnTo>
                  <a:pt x="19232" y="291771"/>
                </a:lnTo>
                <a:lnTo>
                  <a:pt x="4997" y="249116"/>
                </a:lnTo>
                <a:lnTo>
                  <a:pt x="0" y="202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655806" y="57967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731123" y="6014156"/>
            <a:ext cx="868680" cy="50800"/>
          </a:xfrm>
          <a:custGeom>
            <a:avLst/>
            <a:gdLst/>
            <a:ahLst/>
            <a:cxnLst/>
            <a:rect l="l" t="t" r="r" b="b"/>
            <a:pathLst>
              <a:path w="868679" h="50800">
                <a:moveTo>
                  <a:pt x="853917" y="20637"/>
                </a:moveTo>
                <a:lnTo>
                  <a:pt x="804705" y="20637"/>
                </a:lnTo>
                <a:lnTo>
                  <a:pt x="804705" y="30162"/>
                </a:lnTo>
                <a:lnTo>
                  <a:pt x="792005" y="30162"/>
                </a:lnTo>
                <a:lnTo>
                  <a:pt x="792005" y="50799"/>
                </a:lnTo>
                <a:lnTo>
                  <a:pt x="868205" y="25399"/>
                </a:lnTo>
                <a:lnTo>
                  <a:pt x="853917" y="20637"/>
                </a:lnTo>
                <a:close/>
              </a:path>
              <a:path w="868679" h="50800">
                <a:moveTo>
                  <a:pt x="792005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92005" y="30162"/>
                </a:lnTo>
                <a:lnTo>
                  <a:pt x="792005" y="20637"/>
                </a:lnTo>
                <a:close/>
              </a:path>
              <a:path w="868679" h="50800">
                <a:moveTo>
                  <a:pt x="804705" y="20637"/>
                </a:moveTo>
                <a:lnTo>
                  <a:pt x="792005" y="20637"/>
                </a:lnTo>
                <a:lnTo>
                  <a:pt x="792005" y="30162"/>
                </a:lnTo>
                <a:lnTo>
                  <a:pt x="804705" y="30162"/>
                </a:lnTo>
                <a:lnTo>
                  <a:pt x="804705" y="20637"/>
                </a:lnTo>
                <a:close/>
              </a:path>
              <a:path w="868679" h="50800">
                <a:moveTo>
                  <a:pt x="792005" y="0"/>
                </a:moveTo>
                <a:lnTo>
                  <a:pt x="792005" y="20637"/>
                </a:lnTo>
                <a:lnTo>
                  <a:pt x="853917" y="20637"/>
                </a:lnTo>
                <a:lnTo>
                  <a:pt x="792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00037" y="6014156"/>
            <a:ext cx="779780" cy="50800"/>
          </a:xfrm>
          <a:custGeom>
            <a:avLst/>
            <a:gdLst/>
            <a:ahLst/>
            <a:cxnLst/>
            <a:rect l="l" t="t" r="r" b="b"/>
            <a:pathLst>
              <a:path w="779779" h="50800">
                <a:moveTo>
                  <a:pt x="764871" y="20637"/>
                </a:moveTo>
                <a:lnTo>
                  <a:pt x="715658" y="20637"/>
                </a:lnTo>
                <a:lnTo>
                  <a:pt x="715658" y="30162"/>
                </a:lnTo>
                <a:lnTo>
                  <a:pt x="702958" y="30162"/>
                </a:lnTo>
                <a:lnTo>
                  <a:pt x="702958" y="50799"/>
                </a:lnTo>
                <a:lnTo>
                  <a:pt x="779158" y="25399"/>
                </a:lnTo>
                <a:lnTo>
                  <a:pt x="764871" y="20637"/>
                </a:lnTo>
                <a:close/>
              </a:path>
              <a:path w="779779" h="50800">
                <a:moveTo>
                  <a:pt x="702958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02958" y="30162"/>
                </a:lnTo>
                <a:lnTo>
                  <a:pt x="702958" y="20637"/>
                </a:lnTo>
                <a:close/>
              </a:path>
              <a:path w="779779" h="50800">
                <a:moveTo>
                  <a:pt x="715658" y="20637"/>
                </a:moveTo>
                <a:lnTo>
                  <a:pt x="702958" y="20637"/>
                </a:lnTo>
                <a:lnTo>
                  <a:pt x="702958" y="30162"/>
                </a:lnTo>
                <a:lnTo>
                  <a:pt x="715658" y="30162"/>
                </a:lnTo>
                <a:lnTo>
                  <a:pt x="715658" y="20637"/>
                </a:lnTo>
                <a:close/>
              </a:path>
              <a:path w="779779" h="50800">
                <a:moveTo>
                  <a:pt x="702958" y="0"/>
                </a:moveTo>
                <a:lnTo>
                  <a:pt x="702958" y="20637"/>
                </a:lnTo>
                <a:lnTo>
                  <a:pt x="764871" y="20637"/>
                </a:lnTo>
                <a:lnTo>
                  <a:pt x="702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79906" y="6014156"/>
            <a:ext cx="734695" cy="50800"/>
          </a:xfrm>
          <a:custGeom>
            <a:avLst/>
            <a:gdLst/>
            <a:ahLst/>
            <a:cxnLst/>
            <a:rect l="l" t="t" r="r" b="b"/>
            <a:pathLst>
              <a:path w="734695" h="50800">
                <a:moveTo>
                  <a:pt x="720348" y="20637"/>
                </a:moveTo>
                <a:lnTo>
                  <a:pt x="671135" y="20637"/>
                </a:lnTo>
                <a:lnTo>
                  <a:pt x="671135" y="30162"/>
                </a:lnTo>
                <a:lnTo>
                  <a:pt x="658435" y="30162"/>
                </a:lnTo>
                <a:lnTo>
                  <a:pt x="658435" y="50799"/>
                </a:lnTo>
                <a:lnTo>
                  <a:pt x="734635" y="25399"/>
                </a:lnTo>
                <a:lnTo>
                  <a:pt x="720348" y="20637"/>
                </a:lnTo>
                <a:close/>
              </a:path>
              <a:path w="734695" h="50800">
                <a:moveTo>
                  <a:pt x="658435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658435" y="30162"/>
                </a:lnTo>
                <a:lnTo>
                  <a:pt x="658435" y="20637"/>
                </a:lnTo>
                <a:close/>
              </a:path>
              <a:path w="734695" h="50800">
                <a:moveTo>
                  <a:pt x="671135" y="20637"/>
                </a:moveTo>
                <a:lnTo>
                  <a:pt x="658435" y="20637"/>
                </a:lnTo>
                <a:lnTo>
                  <a:pt x="658435" y="30162"/>
                </a:lnTo>
                <a:lnTo>
                  <a:pt x="671135" y="30162"/>
                </a:lnTo>
                <a:lnTo>
                  <a:pt x="671135" y="20637"/>
                </a:lnTo>
                <a:close/>
              </a:path>
              <a:path w="734695" h="50800">
                <a:moveTo>
                  <a:pt x="658435" y="0"/>
                </a:moveTo>
                <a:lnTo>
                  <a:pt x="658435" y="20637"/>
                </a:lnTo>
                <a:lnTo>
                  <a:pt x="720348" y="20637"/>
                </a:lnTo>
                <a:lnTo>
                  <a:pt x="658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997371" y="560476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21762" y="560476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347694" y="562914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72450" y="5848828"/>
            <a:ext cx="378460" cy="405765"/>
          </a:xfrm>
          <a:custGeom>
            <a:avLst/>
            <a:gdLst/>
            <a:ahLst/>
            <a:cxnLst/>
            <a:rect l="l" t="t" r="r" b="b"/>
            <a:pathLst>
              <a:path w="378460" h="405764">
                <a:moveTo>
                  <a:pt x="0" y="202650"/>
                </a:moveTo>
                <a:lnTo>
                  <a:pt x="4997" y="156184"/>
                </a:lnTo>
                <a:lnTo>
                  <a:pt x="19232" y="113529"/>
                </a:lnTo>
                <a:lnTo>
                  <a:pt x="41570" y="75902"/>
                </a:lnTo>
                <a:lnTo>
                  <a:pt x="70874" y="44520"/>
                </a:lnTo>
                <a:lnTo>
                  <a:pt x="106008" y="20597"/>
                </a:lnTo>
                <a:lnTo>
                  <a:pt x="145836" y="5352"/>
                </a:lnTo>
                <a:lnTo>
                  <a:pt x="189224" y="0"/>
                </a:lnTo>
                <a:lnTo>
                  <a:pt x="232611" y="5352"/>
                </a:lnTo>
                <a:lnTo>
                  <a:pt x="272439" y="20597"/>
                </a:lnTo>
                <a:lnTo>
                  <a:pt x="307573" y="44520"/>
                </a:lnTo>
                <a:lnTo>
                  <a:pt x="336877" y="75902"/>
                </a:lnTo>
                <a:lnTo>
                  <a:pt x="359215" y="113529"/>
                </a:lnTo>
                <a:lnTo>
                  <a:pt x="373450" y="156184"/>
                </a:lnTo>
                <a:lnTo>
                  <a:pt x="378448" y="202650"/>
                </a:lnTo>
                <a:lnTo>
                  <a:pt x="373450" y="249116"/>
                </a:lnTo>
                <a:lnTo>
                  <a:pt x="359215" y="291771"/>
                </a:lnTo>
                <a:lnTo>
                  <a:pt x="336877" y="329398"/>
                </a:lnTo>
                <a:lnTo>
                  <a:pt x="307573" y="360780"/>
                </a:lnTo>
                <a:lnTo>
                  <a:pt x="272439" y="384703"/>
                </a:lnTo>
                <a:lnTo>
                  <a:pt x="232611" y="399948"/>
                </a:lnTo>
                <a:lnTo>
                  <a:pt x="189224" y="405301"/>
                </a:lnTo>
                <a:lnTo>
                  <a:pt x="145836" y="399948"/>
                </a:lnTo>
                <a:lnTo>
                  <a:pt x="106008" y="384703"/>
                </a:lnTo>
                <a:lnTo>
                  <a:pt x="70874" y="360780"/>
                </a:lnTo>
                <a:lnTo>
                  <a:pt x="41570" y="329398"/>
                </a:lnTo>
                <a:lnTo>
                  <a:pt x="19232" y="291771"/>
                </a:lnTo>
                <a:lnTo>
                  <a:pt x="4997" y="249116"/>
                </a:lnTo>
                <a:lnTo>
                  <a:pt x="0" y="202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028928" y="58211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15197" y="6014156"/>
            <a:ext cx="979805" cy="50800"/>
          </a:xfrm>
          <a:custGeom>
            <a:avLst/>
            <a:gdLst/>
            <a:ahLst/>
            <a:cxnLst/>
            <a:rect l="l" t="t" r="r" b="b"/>
            <a:pathLst>
              <a:path w="979805" h="50800">
                <a:moveTo>
                  <a:pt x="965226" y="20637"/>
                </a:moveTo>
                <a:lnTo>
                  <a:pt x="916014" y="20637"/>
                </a:lnTo>
                <a:lnTo>
                  <a:pt x="916014" y="30162"/>
                </a:lnTo>
                <a:lnTo>
                  <a:pt x="903314" y="30162"/>
                </a:lnTo>
                <a:lnTo>
                  <a:pt x="903314" y="50799"/>
                </a:lnTo>
                <a:lnTo>
                  <a:pt x="979514" y="25399"/>
                </a:lnTo>
                <a:lnTo>
                  <a:pt x="965226" y="20637"/>
                </a:lnTo>
                <a:close/>
              </a:path>
              <a:path w="979805" h="50800">
                <a:moveTo>
                  <a:pt x="903314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903314" y="30162"/>
                </a:lnTo>
                <a:lnTo>
                  <a:pt x="903314" y="20637"/>
                </a:lnTo>
                <a:close/>
              </a:path>
              <a:path w="979805" h="50800">
                <a:moveTo>
                  <a:pt x="916014" y="20637"/>
                </a:moveTo>
                <a:lnTo>
                  <a:pt x="903314" y="20637"/>
                </a:lnTo>
                <a:lnTo>
                  <a:pt x="903314" y="30162"/>
                </a:lnTo>
                <a:lnTo>
                  <a:pt x="916014" y="30162"/>
                </a:lnTo>
                <a:lnTo>
                  <a:pt x="916014" y="20637"/>
                </a:lnTo>
                <a:close/>
              </a:path>
              <a:path w="979805" h="50800">
                <a:moveTo>
                  <a:pt x="903314" y="0"/>
                </a:moveTo>
                <a:lnTo>
                  <a:pt x="903314" y="20637"/>
                </a:lnTo>
                <a:lnTo>
                  <a:pt x="965226" y="20637"/>
                </a:lnTo>
                <a:lnTo>
                  <a:pt x="90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2303707" y="5607006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06193" y="5607006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45433" y="5462108"/>
            <a:ext cx="433705" cy="417830"/>
          </a:xfrm>
          <a:custGeom>
            <a:avLst/>
            <a:gdLst/>
            <a:ahLst/>
            <a:cxnLst/>
            <a:rect l="l" t="t" r="r" b="b"/>
            <a:pathLst>
              <a:path w="433704" h="417829">
                <a:moveTo>
                  <a:pt x="365921" y="346428"/>
                </a:moveTo>
                <a:lnTo>
                  <a:pt x="328002" y="417236"/>
                </a:lnTo>
                <a:lnTo>
                  <a:pt x="400822" y="383341"/>
                </a:lnTo>
                <a:lnTo>
                  <a:pt x="394743" y="376913"/>
                </a:lnTo>
                <a:lnTo>
                  <a:pt x="377574" y="376913"/>
                </a:lnTo>
                <a:lnTo>
                  <a:pt x="370711" y="370307"/>
                </a:lnTo>
                <a:lnTo>
                  <a:pt x="379684" y="360985"/>
                </a:lnTo>
                <a:lnTo>
                  <a:pt x="365921" y="346428"/>
                </a:lnTo>
                <a:close/>
              </a:path>
              <a:path w="433704" h="417829">
                <a:moveTo>
                  <a:pt x="216545" y="0"/>
                </a:moveTo>
                <a:lnTo>
                  <a:pt x="172820" y="4683"/>
                </a:lnTo>
                <a:lnTo>
                  <a:pt x="132107" y="18013"/>
                </a:lnTo>
                <a:lnTo>
                  <a:pt x="95298" y="39058"/>
                </a:lnTo>
                <a:lnTo>
                  <a:pt x="63257" y="66892"/>
                </a:lnTo>
                <a:lnTo>
                  <a:pt x="36843" y="100596"/>
                </a:lnTo>
                <a:lnTo>
                  <a:pt x="16920" y="139259"/>
                </a:lnTo>
                <a:lnTo>
                  <a:pt x="4349" y="181963"/>
                </a:lnTo>
                <a:lnTo>
                  <a:pt x="0" y="227799"/>
                </a:lnTo>
                <a:lnTo>
                  <a:pt x="1320" y="252657"/>
                </a:lnTo>
                <a:lnTo>
                  <a:pt x="11483" y="300637"/>
                </a:lnTo>
                <a:lnTo>
                  <a:pt x="31098" y="344987"/>
                </a:lnTo>
                <a:lnTo>
                  <a:pt x="59485" y="384131"/>
                </a:lnTo>
                <a:lnTo>
                  <a:pt x="76358" y="400903"/>
                </a:lnTo>
                <a:lnTo>
                  <a:pt x="83073" y="394147"/>
                </a:lnTo>
                <a:lnTo>
                  <a:pt x="66200" y="377376"/>
                </a:lnTo>
                <a:lnTo>
                  <a:pt x="51647" y="359322"/>
                </a:lnTo>
                <a:lnTo>
                  <a:pt x="28655" y="319071"/>
                </a:lnTo>
                <a:lnTo>
                  <a:pt x="14384" y="274557"/>
                </a:lnTo>
                <a:lnTo>
                  <a:pt x="9511" y="227303"/>
                </a:lnTo>
                <a:lnTo>
                  <a:pt x="10584" y="205454"/>
                </a:lnTo>
                <a:lnTo>
                  <a:pt x="18914" y="162427"/>
                </a:lnTo>
                <a:lnTo>
                  <a:pt x="34676" y="123334"/>
                </a:lnTo>
                <a:lnTo>
                  <a:pt x="57053" y="88591"/>
                </a:lnTo>
                <a:lnTo>
                  <a:pt x="85205" y="59072"/>
                </a:lnTo>
                <a:lnTo>
                  <a:pt x="118285" y="35659"/>
                </a:lnTo>
                <a:lnTo>
                  <a:pt x="155450" y="19216"/>
                </a:lnTo>
                <a:lnTo>
                  <a:pt x="195870" y="10608"/>
                </a:lnTo>
                <a:lnTo>
                  <a:pt x="217050" y="9511"/>
                </a:lnTo>
                <a:lnTo>
                  <a:pt x="278628" y="9511"/>
                </a:lnTo>
                <a:lnTo>
                  <a:pt x="260285" y="4578"/>
                </a:lnTo>
                <a:lnTo>
                  <a:pt x="238729" y="1149"/>
                </a:lnTo>
                <a:lnTo>
                  <a:pt x="216545" y="0"/>
                </a:lnTo>
                <a:close/>
              </a:path>
              <a:path w="433704" h="417829">
                <a:moveTo>
                  <a:pt x="379684" y="360985"/>
                </a:moveTo>
                <a:lnTo>
                  <a:pt x="370711" y="370307"/>
                </a:lnTo>
                <a:lnTo>
                  <a:pt x="377574" y="376913"/>
                </a:lnTo>
                <a:lnTo>
                  <a:pt x="386235" y="367914"/>
                </a:lnTo>
                <a:lnTo>
                  <a:pt x="379684" y="360985"/>
                </a:lnTo>
                <a:close/>
              </a:path>
              <a:path w="433704" h="417829">
                <a:moveTo>
                  <a:pt x="386235" y="367914"/>
                </a:moveTo>
                <a:lnTo>
                  <a:pt x="377574" y="376913"/>
                </a:lnTo>
                <a:lnTo>
                  <a:pt x="394743" y="376913"/>
                </a:lnTo>
                <a:lnTo>
                  <a:pt x="386235" y="367914"/>
                </a:lnTo>
                <a:close/>
              </a:path>
              <a:path w="433704" h="417829">
                <a:moveTo>
                  <a:pt x="383660" y="356853"/>
                </a:moveTo>
                <a:lnTo>
                  <a:pt x="379684" y="360985"/>
                </a:lnTo>
                <a:lnTo>
                  <a:pt x="386235" y="367914"/>
                </a:lnTo>
                <a:lnTo>
                  <a:pt x="391118" y="362840"/>
                </a:lnTo>
                <a:lnTo>
                  <a:pt x="391328" y="362568"/>
                </a:lnTo>
                <a:lnTo>
                  <a:pt x="394553" y="357295"/>
                </a:lnTo>
                <a:lnTo>
                  <a:pt x="383388" y="357295"/>
                </a:lnTo>
                <a:lnTo>
                  <a:pt x="383660" y="356853"/>
                </a:lnTo>
                <a:close/>
              </a:path>
              <a:path w="433704" h="417829">
                <a:moveTo>
                  <a:pt x="384017" y="356483"/>
                </a:moveTo>
                <a:lnTo>
                  <a:pt x="383660" y="356853"/>
                </a:lnTo>
                <a:lnTo>
                  <a:pt x="383388" y="357295"/>
                </a:lnTo>
                <a:lnTo>
                  <a:pt x="384017" y="356483"/>
                </a:lnTo>
                <a:close/>
              </a:path>
              <a:path w="433704" h="417829">
                <a:moveTo>
                  <a:pt x="395050" y="356483"/>
                </a:moveTo>
                <a:lnTo>
                  <a:pt x="384017" y="356483"/>
                </a:lnTo>
                <a:lnTo>
                  <a:pt x="383388" y="357295"/>
                </a:lnTo>
                <a:lnTo>
                  <a:pt x="394553" y="357295"/>
                </a:lnTo>
                <a:lnTo>
                  <a:pt x="395050" y="356483"/>
                </a:lnTo>
                <a:close/>
              </a:path>
              <a:path w="433704" h="417829">
                <a:moveTo>
                  <a:pt x="278628" y="9511"/>
                </a:moveTo>
                <a:lnTo>
                  <a:pt x="217050" y="9511"/>
                </a:lnTo>
                <a:lnTo>
                  <a:pt x="238225" y="10661"/>
                </a:lnTo>
                <a:lnTo>
                  <a:pt x="258776" y="13983"/>
                </a:lnTo>
                <a:lnTo>
                  <a:pt x="297623" y="26708"/>
                </a:lnTo>
                <a:lnTo>
                  <a:pt x="332789" y="46817"/>
                </a:lnTo>
                <a:lnTo>
                  <a:pt x="363444" y="73452"/>
                </a:lnTo>
                <a:lnTo>
                  <a:pt x="388745" y="105742"/>
                </a:lnTo>
                <a:lnTo>
                  <a:pt x="407847" y="142810"/>
                </a:lnTo>
                <a:lnTo>
                  <a:pt x="419906" y="183780"/>
                </a:lnTo>
                <a:lnTo>
                  <a:pt x="424082" y="227799"/>
                </a:lnTo>
                <a:lnTo>
                  <a:pt x="422324" y="255947"/>
                </a:lnTo>
                <a:lnTo>
                  <a:pt x="417215" y="283238"/>
                </a:lnTo>
                <a:lnTo>
                  <a:pt x="408917" y="309424"/>
                </a:lnTo>
                <a:lnTo>
                  <a:pt x="397588" y="334209"/>
                </a:lnTo>
                <a:lnTo>
                  <a:pt x="383660" y="356853"/>
                </a:lnTo>
                <a:lnTo>
                  <a:pt x="384017" y="356483"/>
                </a:lnTo>
                <a:lnTo>
                  <a:pt x="395050" y="356483"/>
                </a:lnTo>
                <a:lnTo>
                  <a:pt x="406256" y="338157"/>
                </a:lnTo>
                <a:lnTo>
                  <a:pt x="418001" y="312290"/>
                </a:lnTo>
                <a:lnTo>
                  <a:pt x="426580" y="284979"/>
                </a:lnTo>
                <a:lnTo>
                  <a:pt x="431831" y="256531"/>
                </a:lnTo>
                <a:lnTo>
                  <a:pt x="433596" y="227303"/>
                </a:lnTo>
                <a:lnTo>
                  <a:pt x="432459" y="204085"/>
                </a:lnTo>
                <a:lnTo>
                  <a:pt x="423804" y="159729"/>
                </a:lnTo>
                <a:lnTo>
                  <a:pt x="407370" y="118965"/>
                </a:lnTo>
                <a:lnTo>
                  <a:pt x="384021" y="82713"/>
                </a:lnTo>
                <a:lnTo>
                  <a:pt x="354617" y="51883"/>
                </a:lnTo>
                <a:lnTo>
                  <a:pt x="320019" y="27395"/>
                </a:lnTo>
                <a:lnTo>
                  <a:pt x="281094" y="10173"/>
                </a:lnTo>
                <a:lnTo>
                  <a:pt x="278628" y="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945433" y="6206079"/>
            <a:ext cx="433705" cy="419100"/>
          </a:xfrm>
          <a:custGeom>
            <a:avLst/>
            <a:gdLst/>
            <a:ahLst/>
            <a:cxnLst/>
            <a:rect l="l" t="t" r="r" b="b"/>
            <a:pathLst>
              <a:path w="433704" h="419100">
                <a:moveTo>
                  <a:pt x="76353" y="16398"/>
                </a:moveTo>
                <a:lnTo>
                  <a:pt x="44234" y="52100"/>
                </a:lnTo>
                <a:lnTo>
                  <a:pt x="20149" y="94171"/>
                </a:lnTo>
                <a:lnTo>
                  <a:pt x="5177" y="140670"/>
                </a:lnTo>
                <a:lnTo>
                  <a:pt x="0" y="190018"/>
                </a:lnTo>
                <a:lnTo>
                  <a:pt x="1050" y="212433"/>
                </a:lnTo>
                <a:lnTo>
                  <a:pt x="9660" y="257852"/>
                </a:lnTo>
                <a:lnTo>
                  <a:pt x="26014" y="298770"/>
                </a:lnTo>
                <a:lnTo>
                  <a:pt x="49289" y="335176"/>
                </a:lnTo>
                <a:lnTo>
                  <a:pt x="78621" y="366152"/>
                </a:lnTo>
                <a:lnTo>
                  <a:pt x="113155" y="390782"/>
                </a:lnTo>
                <a:lnTo>
                  <a:pt x="152026" y="408139"/>
                </a:lnTo>
                <a:lnTo>
                  <a:pt x="194360" y="417291"/>
                </a:lnTo>
                <a:lnTo>
                  <a:pt x="216545" y="418498"/>
                </a:lnTo>
                <a:lnTo>
                  <a:pt x="238730" y="417344"/>
                </a:lnTo>
                <a:lnTo>
                  <a:pt x="260287" y="413904"/>
                </a:lnTo>
                <a:lnTo>
                  <a:pt x="278523" y="408986"/>
                </a:lnTo>
                <a:lnTo>
                  <a:pt x="217050" y="408986"/>
                </a:lnTo>
                <a:lnTo>
                  <a:pt x="195873" y="407886"/>
                </a:lnTo>
                <a:lnTo>
                  <a:pt x="155454" y="399252"/>
                </a:lnTo>
                <a:lnTo>
                  <a:pt x="118291" y="382760"/>
                </a:lnTo>
                <a:lnTo>
                  <a:pt x="85210" y="359274"/>
                </a:lnTo>
                <a:lnTo>
                  <a:pt x="57057" y="329664"/>
                </a:lnTo>
                <a:lnTo>
                  <a:pt x="34678" y="294811"/>
                </a:lnTo>
                <a:lnTo>
                  <a:pt x="18914" y="255594"/>
                </a:lnTo>
                <a:lnTo>
                  <a:pt x="10673" y="213343"/>
                </a:lnTo>
                <a:lnTo>
                  <a:pt x="9511" y="190512"/>
                </a:lnTo>
                <a:lnTo>
                  <a:pt x="10731" y="166562"/>
                </a:lnTo>
                <a:lnTo>
                  <a:pt x="20388" y="120341"/>
                </a:lnTo>
                <a:lnTo>
                  <a:pt x="39107" y="77634"/>
                </a:lnTo>
                <a:lnTo>
                  <a:pt x="66205" y="39967"/>
                </a:lnTo>
                <a:lnTo>
                  <a:pt x="83078" y="23144"/>
                </a:lnTo>
                <a:lnTo>
                  <a:pt x="76353" y="16398"/>
                </a:lnTo>
                <a:close/>
              </a:path>
              <a:path w="433704" h="419100">
                <a:moveTo>
                  <a:pt x="383654" y="60550"/>
                </a:moveTo>
                <a:lnTo>
                  <a:pt x="408915" y="108133"/>
                </a:lnTo>
                <a:lnTo>
                  <a:pt x="422324" y="161780"/>
                </a:lnTo>
                <a:lnTo>
                  <a:pt x="424082" y="190018"/>
                </a:lnTo>
                <a:lnTo>
                  <a:pt x="423031" y="212433"/>
                </a:lnTo>
                <a:lnTo>
                  <a:pt x="414808" y="255161"/>
                </a:lnTo>
                <a:lnTo>
                  <a:pt x="399121" y="294412"/>
                </a:lnTo>
                <a:lnTo>
                  <a:pt x="376812" y="329310"/>
                </a:lnTo>
                <a:lnTo>
                  <a:pt x="348726" y="358972"/>
                </a:lnTo>
                <a:lnTo>
                  <a:pt x="315713" y="382524"/>
                </a:lnTo>
                <a:lnTo>
                  <a:pt x="278606" y="399099"/>
                </a:lnTo>
                <a:lnTo>
                  <a:pt x="238224" y="407833"/>
                </a:lnTo>
                <a:lnTo>
                  <a:pt x="217050" y="408986"/>
                </a:lnTo>
                <a:lnTo>
                  <a:pt x="278523" y="408986"/>
                </a:lnTo>
                <a:lnTo>
                  <a:pt x="320024" y="391018"/>
                </a:lnTo>
                <a:lnTo>
                  <a:pt x="354623" y="366454"/>
                </a:lnTo>
                <a:lnTo>
                  <a:pt x="384025" y="335530"/>
                </a:lnTo>
                <a:lnTo>
                  <a:pt x="407372" y="299169"/>
                </a:lnTo>
                <a:lnTo>
                  <a:pt x="423806" y="258285"/>
                </a:lnTo>
                <a:lnTo>
                  <a:pt x="432459" y="213798"/>
                </a:lnTo>
                <a:lnTo>
                  <a:pt x="433596" y="190512"/>
                </a:lnTo>
                <a:lnTo>
                  <a:pt x="431831" y="161198"/>
                </a:lnTo>
                <a:lnTo>
                  <a:pt x="426580" y="132666"/>
                </a:lnTo>
                <a:lnTo>
                  <a:pt x="418002" y="105275"/>
                </a:lnTo>
                <a:lnTo>
                  <a:pt x="406259" y="79332"/>
                </a:lnTo>
                <a:lnTo>
                  <a:pt x="395035" y="60922"/>
                </a:lnTo>
                <a:lnTo>
                  <a:pt x="384011" y="60922"/>
                </a:lnTo>
                <a:lnTo>
                  <a:pt x="383654" y="60550"/>
                </a:lnTo>
                <a:close/>
              </a:path>
              <a:path w="433704" h="419100">
                <a:moveTo>
                  <a:pt x="328002" y="0"/>
                </a:moveTo>
                <a:lnTo>
                  <a:pt x="365827" y="70857"/>
                </a:lnTo>
                <a:lnTo>
                  <a:pt x="379604" y="56325"/>
                </a:lnTo>
                <a:lnTo>
                  <a:pt x="370648" y="46983"/>
                </a:lnTo>
                <a:lnTo>
                  <a:pt x="377524" y="40391"/>
                </a:lnTo>
                <a:lnTo>
                  <a:pt x="394710" y="40391"/>
                </a:lnTo>
                <a:lnTo>
                  <a:pt x="400777" y="33991"/>
                </a:lnTo>
                <a:lnTo>
                  <a:pt x="328002" y="0"/>
                </a:lnTo>
                <a:close/>
              </a:path>
              <a:path w="433704" h="419100">
                <a:moveTo>
                  <a:pt x="383385" y="60111"/>
                </a:moveTo>
                <a:lnTo>
                  <a:pt x="383654" y="60550"/>
                </a:lnTo>
                <a:lnTo>
                  <a:pt x="384011" y="60922"/>
                </a:lnTo>
                <a:lnTo>
                  <a:pt x="383385" y="60111"/>
                </a:lnTo>
                <a:close/>
              </a:path>
              <a:path w="433704" h="419100">
                <a:moveTo>
                  <a:pt x="394541" y="60111"/>
                </a:moveTo>
                <a:lnTo>
                  <a:pt x="383385" y="60111"/>
                </a:lnTo>
                <a:lnTo>
                  <a:pt x="384011" y="60922"/>
                </a:lnTo>
                <a:lnTo>
                  <a:pt x="395035" y="60922"/>
                </a:lnTo>
                <a:lnTo>
                  <a:pt x="394541" y="60111"/>
                </a:lnTo>
                <a:close/>
              </a:path>
              <a:path w="433704" h="419100">
                <a:moveTo>
                  <a:pt x="386165" y="49405"/>
                </a:moveTo>
                <a:lnTo>
                  <a:pt x="379604" y="56325"/>
                </a:lnTo>
                <a:lnTo>
                  <a:pt x="383654" y="60550"/>
                </a:lnTo>
                <a:lnTo>
                  <a:pt x="383385" y="60111"/>
                </a:lnTo>
                <a:lnTo>
                  <a:pt x="394541" y="60111"/>
                </a:lnTo>
                <a:lnTo>
                  <a:pt x="391333" y="54850"/>
                </a:lnTo>
                <a:lnTo>
                  <a:pt x="391124" y="54578"/>
                </a:lnTo>
                <a:lnTo>
                  <a:pt x="386165" y="49405"/>
                </a:lnTo>
                <a:close/>
              </a:path>
              <a:path w="433704" h="419100">
                <a:moveTo>
                  <a:pt x="377524" y="40391"/>
                </a:moveTo>
                <a:lnTo>
                  <a:pt x="370648" y="46983"/>
                </a:lnTo>
                <a:lnTo>
                  <a:pt x="379604" y="56325"/>
                </a:lnTo>
                <a:lnTo>
                  <a:pt x="386165" y="49405"/>
                </a:lnTo>
                <a:lnTo>
                  <a:pt x="377524" y="40391"/>
                </a:lnTo>
                <a:close/>
              </a:path>
              <a:path w="433704" h="419100">
                <a:moveTo>
                  <a:pt x="394710" y="40391"/>
                </a:moveTo>
                <a:lnTo>
                  <a:pt x="377524" y="40391"/>
                </a:lnTo>
                <a:lnTo>
                  <a:pt x="386165" y="49405"/>
                </a:lnTo>
                <a:lnTo>
                  <a:pt x="394710" y="40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3407376" y="6202171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64540" y="5790691"/>
            <a:ext cx="39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(d)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4883"/>
            <a:ext cx="85947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示例</a:t>
            </a:r>
            <a:r>
              <a:rPr dirty="0" sz="3200" b="0">
                <a:latin typeface="黑体"/>
                <a:cs typeface="黑体"/>
              </a:rPr>
              <a:t>：</a:t>
            </a:r>
            <a:r>
              <a:rPr dirty="0" sz="3100" spc="95">
                <a:latin typeface="黑体"/>
                <a:cs typeface="黑体"/>
              </a:rPr>
              <a:t>构造与如下的</a:t>
            </a:r>
            <a:r>
              <a:rPr dirty="0" sz="3100" spc="40"/>
              <a:t>NFA</a:t>
            </a:r>
            <a:r>
              <a:rPr dirty="0" sz="3100" spc="30"/>
              <a:t> </a:t>
            </a:r>
            <a:r>
              <a:rPr dirty="0" sz="3100" spc="45"/>
              <a:t>M</a:t>
            </a:r>
            <a:r>
              <a:rPr dirty="0" sz="3100" spc="95">
                <a:latin typeface="黑体"/>
                <a:cs typeface="黑体"/>
              </a:rPr>
              <a:t>等价的正规表达式</a:t>
            </a:r>
            <a:r>
              <a:rPr dirty="0" sz="3100" spc="45"/>
              <a:t>r</a:t>
            </a:r>
            <a:r>
              <a:rPr dirty="0" sz="3100" spc="85">
                <a:latin typeface="黑体"/>
                <a:cs typeface="黑体"/>
              </a:rPr>
              <a:t>。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983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0302" y="100837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8773" y="20447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7789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1286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4563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06" y="15265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5437" y="1003884"/>
            <a:ext cx="5928921" cy="1439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28547" y="88341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6361" y="202336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8319" y="111201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9647" y="109067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9640" y="187705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3182" y="191973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0893" y="94741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7177" y="200202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5168" y="1342107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7681" y="1363443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454" y="1342107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18496" y="1363443"/>
            <a:ext cx="12636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47189" y="319277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6344" y="319277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5731" y="319277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2656" y="319277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11581" y="319277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40735" y="3192779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63687" y="2957554"/>
            <a:ext cx="6092949" cy="970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932192" y="3656076"/>
            <a:ext cx="349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|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7196" y="3634740"/>
            <a:ext cx="349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|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6536" y="3023835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35230" y="3042123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97580" y="3023835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26735" y="3042123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95116" y="2616708"/>
            <a:ext cx="279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14885" y="3424428"/>
            <a:ext cx="308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87500" y="4566920"/>
            <a:ext cx="375920" cy="386080"/>
          </a:xfrm>
          <a:custGeom>
            <a:avLst/>
            <a:gdLst/>
            <a:ahLst/>
            <a:cxnLst/>
            <a:rect l="l" t="t" r="r" b="b"/>
            <a:pathLst>
              <a:path w="375919" h="386079">
                <a:moveTo>
                  <a:pt x="0" y="193040"/>
                </a:moveTo>
                <a:lnTo>
                  <a:pt x="4960" y="148777"/>
                </a:lnTo>
                <a:lnTo>
                  <a:pt x="19089" y="108145"/>
                </a:lnTo>
                <a:lnTo>
                  <a:pt x="41259" y="72303"/>
                </a:lnTo>
                <a:lnTo>
                  <a:pt x="70343" y="42408"/>
                </a:lnTo>
                <a:lnTo>
                  <a:pt x="105214" y="19620"/>
                </a:lnTo>
                <a:lnTo>
                  <a:pt x="144745" y="5098"/>
                </a:lnTo>
                <a:lnTo>
                  <a:pt x="187808" y="0"/>
                </a:lnTo>
                <a:lnTo>
                  <a:pt x="230870" y="5098"/>
                </a:lnTo>
                <a:lnTo>
                  <a:pt x="270401" y="19620"/>
                </a:lnTo>
                <a:lnTo>
                  <a:pt x="305272" y="42408"/>
                </a:lnTo>
                <a:lnTo>
                  <a:pt x="334356" y="72303"/>
                </a:lnTo>
                <a:lnTo>
                  <a:pt x="356526" y="108145"/>
                </a:lnTo>
                <a:lnTo>
                  <a:pt x="370655" y="148777"/>
                </a:lnTo>
                <a:lnTo>
                  <a:pt x="375616" y="193040"/>
                </a:lnTo>
                <a:lnTo>
                  <a:pt x="370655" y="237302"/>
                </a:lnTo>
                <a:lnTo>
                  <a:pt x="356526" y="277934"/>
                </a:lnTo>
                <a:lnTo>
                  <a:pt x="334356" y="313776"/>
                </a:lnTo>
                <a:lnTo>
                  <a:pt x="305272" y="343671"/>
                </a:lnTo>
                <a:lnTo>
                  <a:pt x="270401" y="366459"/>
                </a:lnTo>
                <a:lnTo>
                  <a:pt x="230870" y="380981"/>
                </a:lnTo>
                <a:lnTo>
                  <a:pt x="187808" y="386080"/>
                </a:lnTo>
                <a:lnTo>
                  <a:pt x="144745" y="380981"/>
                </a:lnTo>
                <a:lnTo>
                  <a:pt x="105214" y="366459"/>
                </a:lnTo>
                <a:lnTo>
                  <a:pt x="70343" y="343671"/>
                </a:lnTo>
                <a:lnTo>
                  <a:pt x="41259" y="313776"/>
                </a:lnTo>
                <a:lnTo>
                  <a:pt x="19089" y="277934"/>
                </a:lnTo>
                <a:lnTo>
                  <a:pt x="4960" y="237302"/>
                </a:lnTo>
                <a:lnTo>
                  <a:pt x="0" y="1930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666239" y="45674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26040" y="4566920"/>
            <a:ext cx="375920" cy="386080"/>
          </a:xfrm>
          <a:custGeom>
            <a:avLst/>
            <a:gdLst/>
            <a:ahLst/>
            <a:cxnLst/>
            <a:rect l="l" t="t" r="r" b="b"/>
            <a:pathLst>
              <a:path w="375920" h="386079">
                <a:moveTo>
                  <a:pt x="0" y="193040"/>
                </a:moveTo>
                <a:lnTo>
                  <a:pt x="4960" y="148777"/>
                </a:lnTo>
                <a:lnTo>
                  <a:pt x="19089" y="108145"/>
                </a:lnTo>
                <a:lnTo>
                  <a:pt x="41259" y="72303"/>
                </a:lnTo>
                <a:lnTo>
                  <a:pt x="70343" y="42408"/>
                </a:lnTo>
                <a:lnTo>
                  <a:pt x="105214" y="19620"/>
                </a:lnTo>
                <a:lnTo>
                  <a:pt x="144745" y="5098"/>
                </a:lnTo>
                <a:lnTo>
                  <a:pt x="187808" y="0"/>
                </a:lnTo>
                <a:lnTo>
                  <a:pt x="230870" y="5098"/>
                </a:lnTo>
                <a:lnTo>
                  <a:pt x="270401" y="19620"/>
                </a:lnTo>
                <a:lnTo>
                  <a:pt x="305272" y="42408"/>
                </a:lnTo>
                <a:lnTo>
                  <a:pt x="334356" y="72303"/>
                </a:lnTo>
                <a:lnTo>
                  <a:pt x="356526" y="108145"/>
                </a:lnTo>
                <a:lnTo>
                  <a:pt x="370655" y="148777"/>
                </a:lnTo>
                <a:lnTo>
                  <a:pt x="375616" y="193040"/>
                </a:lnTo>
                <a:lnTo>
                  <a:pt x="370655" y="237302"/>
                </a:lnTo>
                <a:lnTo>
                  <a:pt x="356526" y="277934"/>
                </a:lnTo>
                <a:lnTo>
                  <a:pt x="334356" y="313776"/>
                </a:lnTo>
                <a:lnTo>
                  <a:pt x="305272" y="343671"/>
                </a:lnTo>
                <a:lnTo>
                  <a:pt x="270401" y="366459"/>
                </a:lnTo>
                <a:lnTo>
                  <a:pt x="230870" y="380981"/>
                </a:lnTo>
                <a:lnTo>
                  <a:pt x="187808" y="386080"/>
                </a:lnTo>
                <a:lnTo>
                  <a:pt x="144745" y="380981"/>
                </a:lnTo>
                <a:lnTo>
                  <a:pt x="105214" y="366459"/>
                </a:lnTo>
                <a:lnTo>
                  <a:pt x="70343" y="343671"/>
                </a:lnTo>
                <a:lnTo>
                  <a:pt x="41259" y="313776"/>
                </a:lnTo>
                <a:lnTo>
                  <a:pt x="19089" y="277934"/>
                </a:lnTo>
                <a:lnTo>
                  <a:pt x="4960" y="237302"/>
                </a:lnTo>
                <a:lnTo>
                  <a:pt x="0" y="1930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504781" y="45674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02965" y="4566920"/>
            <a:ext cx="375920" cy="386080"/>
          </a:xfrm>
          <a:custGeom>
            <a:avLst/>
            <a:gdLst/>
            <a:ahLst/>
            <a:cxnLst/>
            <a:rect l="l" t="t" r="r" b="b"/>
            <a:pathLst>
              <a:path w="375920" h="386079">
                <a:moveTo>
                  <a:pt x="0" y="193040"/>
                </a:moveTo>
                <a:lnTo>
                  <a:pt x="4960" y="148777"/>
                </a:lnTo>
                <a:lnTo>
                  <a:pt x="19089" y="108145"/>
                </a:lnTo>
                <a:lnTo>
                  <a:pt x="41259" y="72303"/>
                </a:lnTo>
                <a:lnTo>
                  <a:pt x="70343" y="42408"/>
                </a:lnTo>
                <a:lnTo>
                  <a:pt x="105214" y="19620"/>
                </a:lnTo>
                <a:lnTo>
                  <a:pt x="144745" y="5098"/>
                </a:lnTo>
                <a:lnTo>
                  <a:pt x="187808" y="0"/>
                </a:lnTo>
                <a:lnTo>
                  <a:pt x="230870" y="5098"/>
                </a:lnTo>
                <a:lnTo>
                  <a:pt x="270401" y="19620"/>
                </a:lnTo>
                <a:lnTo>
                  <a:pt x="305272" y="42408"/>
                </a:lnTo>
                <a:lnTo>
                  <a:pt x="334356" y="72303"/>
                </a:lnTo>
                <a:lnTo>
                  <a:pt x="356526" y="108145"/>
                </a:lnTo>
                <a:lnTo>
                  <a:pt x="370655" y="148777"/>
                </a:lnTo>
                <a:lnTo>
                  <a:pt x="375616" y="193040"/>
                </a:lnTo>
                <a:lnTo>
                  <a:pt x="370655" y="237302"/>
                </a:lnTo>
                <a:lnTo>
                  <a:pt x="356526" y="277934"/>
                </a:lnTo>
                <a:lnTo>
                  <a:pt x="334356" y="313776"/>
                </a:lnTo>
                <a:lnTo>
                  <a:pt x="305272" y="343671"/>
                </a:lnTo>
                <a:lnTo>
                  <a:pt x="270401" y="366459"/>
                </a:lnTo>
                <a:lnTo>
                  <a:pt x="230870" y="380981"/>
                </a:lnTo>
                <a:lnTo>
                  <a:pt x="187808" y="386080"/>
                </a:lnTo>
                <a:lnTo>
                  <a:pt x="144745" y="380981"/>
                </a:lnTo>
                <a:lnTo>
                  <a:pt x="105214" y="366459"/>
                </a:lnTo>
                <a:lnTo>
                  <a:pt x="70343" y="343671"/>
                </a:lnTo>
                <a:lnTo>
                  <a:pt x="41259" y="313776"/>
                </a:lnTo>
                <a:lnTo>
                  <a:pt x="19089" y="277934"/>
                </a:lnTo>
                <a:lnTo>
                  <a:pt x="4960" y="237302"/>
                </a:lnTo>
                <a:lnTo>
                  <a:pt x="0" y="1930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81706" y="45674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62018" y="4549114"/>
            <a:ext cx="414020" cy="422909"/>
          </a:xfrm>
          <a:custGeom>
            <a:avLst/>
            <a:gdLst/>
            <a:ahLst/>
            <a:cxnLst/>
            <a:rect l="l" t="t" r="r" b="b"/>
            <a:pathLst>
              <a:path w="414020" h="422910">
                <a:moveTo>
                  <a:pt x="227025" y="0"/>
                </a:moveTo>
                <a:lnTo>
                  <a:pt x="184680" y="0"/>
                </a:lnTo>
                <a:lnTo>
                  <a:pt x="164118" y="3810"/>
                </a:lnTo>
                <a:lnTo>
                  <a:pt x="125279" y="16510"/>
                </a:lnTo>
                <a:lnTo>
                  <a:pt x="90220" y="36830"/>
                </a:lnTo>
                <a:lnTo>
                  <a:pt x="59763" y="62230"/>
                </a:lnTo>
                <a:lnTo>
                  <a:pt x="34702" y="93980"/>
                </a:lnTo>
                <a:lnTo>
                  <a:pt x="15839" y="129540"/>
                </a:lnTo>
                <a:lnTo>
                  <a:pt x="3999" y="170180"/>
                </a:lnTo>
                <a:lnTo>
                  <a:pt x="0" y="212090"/>
                </a:lnTo>
                <a:lnTo>
                  <a:pt x="1153" y="233680"/>
                </a:lnTo>
                <a:lnTo>
                  <a:pt x="9525" y="275590"/>
                </a:lnTo>
                <a:lnTo>
                  <a:pt x="25294" y="313690"/>
                </a:lnTo>
                <a:lnTo>
                  <a:pt x="47642" y="346710"/>
                </a:lnTo>
                <a:lnTo>
                  <a:pt x="75763" y="375920"/>
                </a:lnTo>
                <a:lnTo>
                  <a:pt x="108861" y="398780"/>
                </a:lnTo>
                <a:lnTo>
                  <a:pt x="146119" y="414020"/>
                </a:lnTo>
                <a:lnTo>
                  <a:pt x="186645" y="422910"/>
                </a:lnTo>
                <a:lnTo>
                  <a:pt x="228989" y="422910"/>
                </a:lnTo>
                <a:lnTo>
                  <a:pt x="249552" y="419100"/>
                </a:lnTo>
                <a:lnTo>
                  <a:pt x="269391" y="414020"/>
                </a:lnTo>
                <a:lnTo>
                  <a:pt x="275724" y="411480"/>
                </a:lnTo>
                <a:lnTo>
                  <a:pt x="207164" y="411480"/>
                </a:lnTo>
                <a:lnTo>
                  <a:pt x="187303" y="410210"/>
                </a:lnTo>
                <a:lnTo>
                  <a:pt x="149364" y="402590"/>
                </a:lnTo>
                <a:lnTo>
                  <a:pt x="98466" y="377190"/>
                </a:lnTo>
                <a:lnTo>
                  <a:pt x="57156" y="339090"/>
                </a:lnTo>
                <a:lnTo>
                  <a:pt x="28036" y="289560"/>
                </a:lnTo>
                <a:lnTo>
                  <a:pt x="16682" y="251460"/>
                </a:lnTo>
                <a:lnTo>
                  <a:pt x="12684" y="212090"/>
                </a:lnTo>
                <a:lnTo>
                  <a:pt x="13655" y="191770"/>
                </a:lnTo>
                <a:lnTo>
                  <a:pt x="21310" y="152400"/>
                </a:lnTo>
                <a:lnTo>
                  <a:pt x="35944" y="116840"/>
                </a:lnTo>
                <a:lnTo>
                  <a:pt x="69278" y="71120"/>
                </a:lnTo>
                <a:lnTo>
                  <a:pt x="113952" y="36830"/>
                </a:lnTo>
                <a:lnTo>
                  <a:pt x="167363" y="16510"/>
                </a:lnTo>
                <a:lnTo>
                  <a:pt x="186649" y="12700"/>
                </a:lnTo>
                <a:lnTo>
                  <a:pt x="279008" y="12700"/>
                </a:lnTo>
                <a:lnTo>
                  <a:pt x="267550" y="8890"/>
                </a:lnTo>
                <a:lnTo>
                  <a:pt x="247637" y="3810"/>
                </a:lnTo>
                <a:lnTo>
                  <a:pt x="227025" y="0"/>
                </a:lnTo>
                <a:close/>
              </a:path>
              <a:path w="414020" h="422910">
                <a:moveTo>
                  <a:pt x="279008" y="12700"/>
                </a:moveTo>
                <a:lnTo>
                  <a:pt x="226366" y="12700"/>
                </a:lnTo>
                <a:lnTo>
                  <a:pt x="245668" y="16510"/>
                </a:lnTo>
                <a:lnTo>
                  <a:pt x="264306" y="21590"/>
                </a:lnTo>
                <a:lnTo>
                  <a:pt x="315203" y="45720"/>
                </a:lnTo>
                <a:lnTo>
                  <a:pt x="356514" y="85090"/>
                </a:lnTo>
                <a:lnTo>
                  <a:pt x="385634" y="133350"/>
                </a:lnTo>
                <a:lnTo>
                  <a:pt x="396988" y="171450"/>
                </a:lnTo>
                <a:lnTo>
                  <a:pt x="400985" y="210820"/>
                </a:lnTo>
                <a:lnTo>
                  <a:pt x="400015" y="231140"/>
                </a:lnTo>
                <a:lnTo>
                  <a:pt x="392360" y="270510"/>
                </a:lnTo>
                <a:lnTo>
                  <a:pt x="377725" y="306070"/>
                </a:lnTo>
                <a:lnTo>
                  <a:pt x="344392" y="351790"/>
                </a:lnTo>
                <a:lnTo>
                  <a:pt x="315710" y="377190"/>
                </a:lnTo>
                <a:lnTo>
                  <a:pt x="264919" y="401320"/>
                </a:lnTo>
                <a:lnTo>
                  <a:pt x="227021" y="410210"/>
                </a:lnTo>
                <a:lnTo>
                  <a:pt x="207164" y="411480"/>
                </a:lnTo>
                <a:lnTo>
                  <a:pt x="275724" y="411480"/>
                </a:lnTo>
                <a:lnTo>
                  <a:pt x="323449" y="386080"/>
                </a:lnTo>
                <a:lnTo>
                  <a:pt x="353907" y="360680"/>
                </a:lnTo>
                <a:lnTo>
                  <a:pt x="378968" y="328930"/>
                </a:lnTo>
                <a:lnTo>
                  <a:pt x="397830" y="293370"/>
                </a:lnTo>
                <a:lnTo>
                  <a:pt x="409671" y="252730"/>
                </a:lnTo>
                <a:lnTo>
                  <a:pt x="413670" y="210820"/>
                </a:lnTo>
                <a:lnTo>
                  <a:pt x="412517" y="189230"/>
                </a:lnTo>
                <a:lnTo>
                  <a:pt x="404145" y="147320"/>
                </a:lnTo>
                <a:lnTo>
                  <a:pt x="388374" y="109220"/>
                </a:lnTo>
                <a:lnTo>
                  <a:pt x="366027" y="76200"/>
                </a:lnTo>
                <a:lnTo>
                  <a:pt x="337907" y="46990"/>
                </a:lnTo>
                <a:lnTo>
                  <a:pt x="304808" y="24130"/>
                </a:lnTo>
                <a:lnTo>
                  <a:pt x="286646" y="15240"/>
                </a:lnTo>
                <a:lnTo>
                  <a:pt x="279008" y="12700"/>
                </a:lnTo>
                <a:close/>
              </a:path>
              <a:path w="414020" h="422910">
                <a:moveTo>
                  <a:pt x="225708" y="25400"/>
                </a:moveTo>
                <a:lnTo>
                  <a:pt x="188616" y="25400"/>
                </a:lnTo>
                <a:lnTo>
                  <a:pt x="170607" y="27940"/>
                </a:lnTo>
                <a:lnTo>
                  <a:pt x="120677" y="46990"/>
                </a:lnTo>
                <a:lnTo>
                  <a:pt x="78792" y="78740"/>
                </a:lnTo>
                <a:lnTo>
                  <a:pt x="47444" y="121920"/>
                </a:lnTo>
                <a:lnTo>
                  <a:pt x="29123" y="173990"/>
                </a:lnTo>
                <a:lnTo>
                  <a:pt x="25369" y="210820"/>
                </a:lnTo>
                <a:lnTo>
                  <a:pt x="26277" y="229870"/>
                </a:lnTo>
                <a:lnTo>
                  <a:pt x="39536" y="284480"/>
                </a:lnTo>
                <a:lnTo>
                  <a:pt x="66669" y="330200"/>
                </a:lnTo>
                <a:lnTo>
                  <a:pt x="105192" y="365760"/>
                </a:lnTo>
                <a:lnTo>
                  <a:pt x="152609" y="389890"/>
                </a:lnTo>
                <a:lnTo>
                  <a:pt x="206505" y="398780"/>
                </a:lnTo>
                <a:lnTo>
                  <a:pt x="225052" y="397510"/>
                </a:lnTo>
                <a:lnTo>
                  <a:pt x="243062" y="394970"/>
                </a:lnTo>
                <a:lnTo>
                  <a:pt x="260447" y="389890"/>
                </a:lnTo>
                <a:lnTo>
                  <a:pt x="270451" y="386080"/>
                </a:lnTo>
                <a:lnTo>
                  <a:pt x="205847" y="386080"/>
                </a:lnTo>
                <a:lnTo>
                  <a:pt x="188620" y="384810"/>
                </a:lnTo>
                <a:lnTo>
                  <a:pt x="140439" y="372110"/>
                </a:lnTo>
                <a:lnTo>
                  <a:pt x="98981" y="345440"/>
                </a:lnTo>
                <a:lnTo>
                  <a:pt x="66506" y="308610"/>
                </a:lnTo>
                <a:lnTo>
                  <a:pt x="45416" y="262890"/>
                </a:lnTo>
                <a:lnTo>
                  <a:pt x="38054" y="210820"/>
                </a:lnTo>
                <a:lnTo>
                  <a:pt x="39024" y="193040"/>
                </a:lnTo>
                <a:lnTo>
                  <a:pt x="51732" y="142240"/>
                </a:lnTo>
                <a:lnTo>
                  <a:pt x="77317" y="100330"/>
                </a:lnTo>
                <a:lnTo>
                  <a:pt x="113438" y="66040"/>
                </a:lnTo>
                <a:lnTo>
                  <a:pt x="157694" y="44450"/>
                </a:lnTo>
                <a:lnTo>
                  <a:pt x="190585" y="38100"/>
                </a:lnTo>
                <a:lnTo>
                  <a:pt x="274374" y="38100"/>
                </a:lnTo>
                <a:lnTo>
                  <a:pt x="261061" y="33020"/>
                </a:lnTo>
                <a:lnTo>
                  <a:pt x="225708" y="25400"/>
                </a:lnTo>
                <a:close/>
              </a:path>
              <a:path w="414020" h="422910">
                <a:moveTo>
                  <a:pt x="274374" y="38100"/>
                </a:moveTo>
                <a:lnTo>
                  <a:pt x="225050" y="38100"/>
                </a:lnTo>
                <a:lnTo>
                  <a:pt x="241733" y="40640"/>
                </a:lnTo>
                <a:lnTo>
                  <a:pt x="257816" y="45720"/>
                </a:lnTo>
                <a:lnTo>
                  <a:pt x="301750" y="67310"/>
                </a:lnTo>
                <a:lnTo>
                  <a:pt x="337485" y="101600"/>
                </a:lnTo>
                <a:lnTo>
                  <a:pt x="362634" y="144780"/>
                </a:lnTo>
                <a:lnTo>
                  <a:pt x="374830" y="194310"/>
                </a:lnTo>
                <a:lnTo>
                  <a:pt x="375616" y="212090"/>
                </a:lnTo>
                <a:lnTo>
                  <a:pt x="374646" y="229870"/>
                </a:lnTo>
                <a:lnTo>
                  <a:pt x="361938" y="280670"/>
                </a:lnTo>
                <a:lnTo>
                  <a:pt x="336351" y="322580"/>
                </a:lnTo>
                <a:lnTo>
                  <a:pt x="300231" y="356870"/>
                </a:lnTo>
                <a:lnTo>
                  <a:pt x="255976" y="378460"/>
                </a:lnTo>
                <a:lnTo>
                  <a:pt x="205847" y="386080"/>
                </a:lnTo>
                <a:lnTo>
                  <a:pt x="270451" y="386080"/>
                </a:lnTo>
                <a:lnTo>
                  <a:pt x="307971" y="367030"/>
                </a:lnTo>
                <a:lnTo>
                  <a:pt x="346622" y="330200"/>
                </a:lnTo>
                <a:lnTo>
                  <a:pt x="373901" y="284480"/>
                </a:lnTo>
                <a:lnTo>
                  <a:pt x="387330" y="231140"/>
                </a:lnTo>
                <a:lnTo>
                  <a:pt x="388301" y="212090"/>
                </a:lnTo>
                <a:lnTo>
                  <a:pt x="387391" y="193040"/>
                </a:lnTo>
                <a:lnTo>
                  <a:pt x="374134" y="138430"/>
                </a:lnTo>
                <a:lnTo>
                  <a:pt x="346999" y="92710"/>
                </a:lnTo>
                <a:lnTo>
                  <a:pt x="308476" y="57150"/>
                </a:lnTo>
                <a:lnTo>
                  <a:pt x="277703" y="39370"/>
                </a:lnTo>
                <a:lnTo>
                  <a:pt x="27437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359785" y="456742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63116" y="4756913"/>
            <a:ext cx="1443355" cy="50800"/>
          </a:xfrm>
          <a:custGeom>
            <a:avLst/>
            <a:gdLst/>
            <a:ahLst/>
            <a:cxnLst/>
            <a:rect l="l" t="t" r="r" b="b"/>
            <a:pathLst>
              <a:path w="1443354" h="50800">
                <a:moveTo>
                  <a:pt x="1366955" y="30162"/>
                </a:moveTo>
                <a:lnTo>
                  <a:pt x="1366955" y="50799"/>
                </a:lnTo>
                <a:lnTo>
                  <a:pt x="1428868" y="30162"/>
                </a:lnTo>
                <a:lnTo>
                  <a:pt x="1366955" y="30162"/>
                </a:lnTo>
                <a:close/>
              </a:path>
              <a:path w="1443354" h="50800">
                <a:moveTo>
                  <a:pt x="1366955" y="20637"/>
                </a:moveTo>
                <a:lnTo>
                  <a:pt x="1366955" y="30162"/>
                </a:lnTo>
                <a:lnTo>
                  <a:pt x="1379655" y="30162"/>
                </a:lnTo>
                <a:lnTo>
                  <a:pt x="1379655" y="20637"/>
                </a:lnTo>
                <a:lnTo>
                  <a:pt x="1366955" y="20637"/>
                </a:lnTo>
                <a:close/>
              </a:path>
              <a:path w="1443354" h="50800">
                <a:moveTo>
                  <a:pt x="1366955" y="0"/>
                </a:moveTo>
                <a:lnTo>
                  <a:pt x="1366955" y="20637"/>
                </a:lnTo>
                <a:lnTo>
                  <a:pt x="1379655" y="20637"/>
                </a:lnTo>
                <a:lnTo>
                  <a:pt x="1379655" y="30162"/>
                </a:lnTo>
                <a:lnTo>
                  <a:pt x="1428871" y="30161"/>
                </a:lnTo>
                <a:lnTo>
                  <a:pt x="1443155" y="25399"/>
                </a:lnTo>
                <a:lnTo>
                  <a:pt x="1366955" y="0"/>
                </a:lnTo>
                <a:close/>
              </a:path>
              <a:path w="1443354" h="50800">
                <a:moveTo>
                  <a:pt x="0" y="20636"/>
                </a:moveTo>
                <a:lnTo>
                  <a:pt x="0" y="30161"/>
                </a:lnTo>
                <a:lnTo>
                  <a:pt x="1366955" y="30162"/>
                </a:lnTo>
                <a:lnTo>
                  <a:pt x="136695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98349" y="4756913"/>
            <a:ext cx="1463040" cy="50800"/>
          </a:xfrm>
          <a:custGeom>
            <a:avLst/>
            <a:gdLst/>
            <a:ahLst/>
            <a:cxnLst/>
            <a:rect l="l" t="t" r="r" b="b"/>
            <a:pathLst>
              <a:path w="1463040" h="50800">
                <a:moveTo>
                  <a:pt x="1386725" y="30162"/>
                </a:moveTo>
                <a:lnTo>
                  <a:pt x="1386725" y="50799"/>
                </a:lnTo>
                <a:lnTo>
                  <a:pt x="1448638" y="30162"/>
                </a:lnTo>
                <a:lnTo>
                  <a:pt x="1386725" y="30162"/>
                </a:lnTo>
                <a:close/>
              </a:path>
              <a:path w="1463040" h="50800">
                <a:moveTo>
                  <a:pt x="1386725" y="20637"/>
                </a:moveTo>
                <a:lnTo>
                  <a:pt x="1386725" y="30162"/>
                </a:lnTo>
                <a:lnTo>
                  <a:pt x="1399425" y="30162"/>
                </a:lnTo>
                <a:lnTo>
                  <a:pt x="1399425" y="20637"/>
                </a:lnTo>
                <a:lnTo>
                  <a:pt x="1386725" y="20637"/>
                </a:lnTo>
                <a:close/>
              </a:path>
              <a:path w="1463040" h="50800">
                <a:moveTo>
                  <a:pt x="1386725" y="0"/>
                </a:moveTo>
                <a:lnTo>
                  <a:pt x="1386725" y="20637"/>
                </a:lnTo>
                <a:lnTo>
                  <a:pt x="1399425" y="20637"/>
                </a:lnTo>
                <a:lnTo>
                  <a:pt x="1399425" y="30162"/>
                </a:lnTo>
                <a:lnTo>
                  <a:pt x="1448642" y="30161"/>
                </a:lnTo>
                <a:lnTo>
                  <a:pt x="1462925" y="25399"/>
                </a:lnTo>
                <a:lnTo>
                  <a:pt x="1386725" y="0"/>
                </a:lnTo>
                <a:close/>
              </a:path>
              <a:path w="1463040" h="50800">
                <a:moveTo>
                  <a:pt x="0" y="20636"/>
                </a:moveTo>
                <a:lnTo>
                  <a:pt x="0" y="30161"/>
                </a:lnTo>
                <a:lnTo>
                  <a:pt x="1386725" y="30162"/>
                </a:lnTo>
                <a:lnTo>
                  <a:pt x="138672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154840" y="4363211"/>
            <a:ext cx="6508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(a|b)</a:t>
            </a:r>
            <a:r>
              <a:rPr dirty="0" baseline="25641" sz="1950" spc="-7" b="1">
                <a:latin typeface="Times New Roman"/>
                <a:cs typeface="Times New Roman"/>
              </a:rPr>
              <a:t>*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88922" y="4363211"/>
            <a:ext cx="6508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(a|b)</a:t>
            </a:r>
            <a:r>
              <a:rPr dirty="0" baseline="25641" sz="1950" spc="-7" b="1">
                <a:latin typeface="Times New Roman"/>
                <a:cs typeface="Times New Roman"/>
              </a:rPr>
              <a:t>*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01657" y="4744721"/>
            <a:ext cx="1601470" cy="50800"/>
          </a:xfrm>
          <a:custGeom>
            <a:avLst/>
            <a:gdLst/>
            <a:ahLst/>
            <a:cxnLst/>
            <a:rect l="l" t="t" r="r" b="b"/>
            <a:pathLst>
              <a:path w="1601470" h="50800">
                <a:moveTo>
                  <a:pt x="1525109" y="30162"/>
                </a:moveTo>
                <a:lnTo>
                  <a:pt x="1525109" y="50800"/>
                </a:lnTo>
                <a:lnTo>
                  <a:pt x="1587022" y="30162"/>
                </a:lnTo>
                <a:lnTo>
                  <a:pt x="1525109" y="30162"/>
                </a:lnTo>
                <a:close/>
              </a:path>
              <a:path w="1601470" h="50800">
                <a:moveTo>
                  <a:pt x="1525109" y="20637"/>
                </a:moveTo>
                <a:lnTo>
                  <a:pt x="1525109" y="30162"/>
                </a:lnTo>
                <a:lnTo>
                  <a:pt x="1537812" y="30162"/>
                </a:lnTo>
                <a:lnTo>
                  <a:pt x="1537812" y="20637"/>
                </a:lnTo>
                <a:lnTo>
                  <a:pt x="1525109" y="20637"/>
                </a:lnTo>
                <a:close/>
              </a:path>
              <a:path w="1601470" h="50800">
                <a:moveTo>
                  <a:pt x="1525109" y="0"/>
                </a:moveTo>
                <a:lnTo>
                  <a:pt x="1525109" y="20637"/>
                </a:lnTo>
                <a:lnTo>
                  <a:pt x="1537812" y="20637"/>
                </a:lnTo>
                <a:lnTo>
                  <a:pt x="1537812" y="30162"/>
                </a:lnTo>
                <a:lnTo>
                  <a:pt x="1587026" y="30161"/>
                </a:lnTo>
                <a:lnTo>
                  <a:pt x="1601309" y="25400"/>
                </a:lnTo>
                <a:lnTo>
                  <a:pt x="1525109" y="0"/>
                </a:lnTo>
                <a:close/>
              </a:path>
              <a:path w="1601470" h="50800">
                <a:moveTo>
                  <a:pt x="0" y="20636"/>
                </a:moveTo>
                <a:lnTo>
                  <a:pt x="0" y="30161"/>
                </a:lnTo>
                <a:lnTo>
                  <a:pt x="1525109" y="30162"/>
                </a:lnTo>
                <a:lnTo>
                  <a:pt x="1525109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137397" y="4384548"/>
            <a:ext cx="6178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aa</a:t>
            </a:r>
            <a:r>
              <a:rPr dirty="0" sz="2000" spc="-5" b="1">
                <a:latin typeface="Times New Roman"/>
                <a:cs typeface="Times New Roman"/>
              </a:rPr>
              <a:t>|</a:t>
            </a:r>
            <a:r>
              <a:rPr dirty="0" sz="2000" b="1">
                <a:latin typeface="Times New Roman"/>
                <a:cs typeface="Times New Roman"/>
              </a:rPr>
              <a:t>bb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87500" y="5772806"/>
            <a:ext cx="375920" cy="399415"/>
          </a:xfrm>
          <a:custGeom>
            <a:avLst/>
            <a:gdLst/>
            <a:ahLst/>
            <a:cxnLst/>
            <a:rect l="l" t="t" r="r" b="b"/>
            <a:pathLst>
              <a:path w="375919" h="399414">
                <a:moveTo>
                  <a:pt x="0" y="199696"/>
                </a:moveTo>
                <a:lnTo>
                  <a:pt x="4960" y="153907"/>
                </a:lnTo>
                <a:lnTo>
                  <a:pt x="19089" y="111875"/>
                </a:lnTo>
                <a:lnTo>
                  <a:pt x="41259" y="74796"/>
                </a:lnTo>
                <a:lnTo>
                  <a:pt x="70343" y="43871"/>
                </a:lnTo>
                <a:lnTo>
                  <a:pt x="105214" y="20297"/>
                </a:lnTo>
                <a:lnTo>
                  <a:pt x="144745" y="5274"/>
                </a:lnTo>
                <a:lnTo>
                  <a:pt x="187808" y="0"/>
                </a:lnTo>
                <a:lnTo>
                  <a:pt x="230870" y="5274"/>
                </a:lnTo>
                <a:lnTo>
                  <a:pt x="270401" y="20297"/>
                </a:lnTo>
                <a:lnTo>
                  <a:pt x="305272" y="43871"/>
                </a:lnTo>
                <a:lnTo>
                  <a:pt x="334356" y="74796"/>
                </a:lnTo>
                <a:lnTo>
                  <a:pt x="356526" y="111875"/>
                </a:lnTo>
                <a:lnTo>
                  <a:pt x="370655" y="153907"/>
                </a:lnTo>
                <a:lnTo>
                  <a:pt x="375616" y="199696"/>
                </a:lnTo>
                <a:lnTo>
                  <a:pt x="370655" y="245485"/>
                </a:lnTo>
                <a:lnTo>
                  <a:pt x="356526" y="287517"/>
                </a:lnTo>
                <a:lnTo>
                  <a:pt x="334356" y="324596"/>
                </a:lnTo>
                <a:lnTo>
                  <a:pt x="305272" y="355521"/>
                </a:lnTo>
                <a:lnTo>
                  <a:pt x="270401" y="379095"/>
                </a:lnTo>
                <a:lnTo>
                  <a:pt x="230870" y="394118"/>
                </a:lnTo>
                <a:lnTo>
                  <a:pt x="187808" y="399393"/>
                </a:lnTo>
                <a:lnTo>
                  <a:pt x="144745" y="394118"/>
                </a:lnTo>
                <a:lnTo>
                  <a:pt x="105214" y="379095"/>
                </a:lnTo>
                <a:lnTo>
                  <a:pt x="70343" y="355521"/>
                </a:lnTo>
                <a:lnTo>
                  <a:pt x="41259" y="324596"/>
                </a:lnTo>
                <a:lnTo>
                  <a:pt x="19089" y="287517"/>
                </a:lnTo>
                <a:lnTo>
                  <a:pt x="4960" y="245485"/>
                </a:lnTo>
                <a:lnTo>
                  <a:pt x="0" y="1996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666239" y="577138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62017" y="5754342"/>
            <a:ext cx="414020" cy="436880"/>
          </a:xfrm>
          <a:custGeom>
            <a:avLst/>
            <a:gdLst/>
            <a:ahLst/>
            <a:cxnLst/>
            <a:rect l="l" t="t" r="r" b="b"/>
            <a:pathLst>
              <a:path w="414020" h="436879">
                <a:moveTo>
                  <a:pt x="205814" y="0"/>
                </a:moveTo>
                <a:lnTo>
                  <a:pt x="163963" y="5079"/>
                </a:lnTo>
                <a:lnTo>
                  <a:pt x="125048" y="17779"/>
                </a:lnTo>
                <a:lnTo>
                  <a:pt x="89975" y="38099"/>
                </a:lnTo>
                <a:lnTo>
                  <a:pt x="59555" y="64769"/>
                </a:lnTo>
                <a:lnTo>
                  <a:pt x="34563" y="97789"/>
                </a:lnTo>
                <a:lnTo>
                  <a:pt x="15774" y="134619"/>
                </a:lnTo>
                <a:lnTo>
                  <a:pt x="3987" y="175259"/>
                </a:lnTo>
                <a:lnTo>
                  <a:pt x="0" y="219709"/>
                </a:lnTo>
                <a:lnTo>
                  <a:pt x="1141" y="241299"/>
                </a:lnTo>
                <a:lnTo>
                  <a:pt x="9458" y="284479"/>
                </a:lnTo>
                <a:lnTo>
                  <a:pt x="25154" y="323849"/>
                </a:lnTo>
                <a:lnTo>
                  <a:pt x="47433" y="358139"/>
                </a:lnTo>
                <a:lnTo>
                  <a:pt x="75516" y="387349"/>
                </a:lnTo>
                <a:lnTo>
                  <a:pt x="108630" y="411479"/>
                </a:lnTo>
                <a:lnTo>
                  <a:pt x="145963" y="427989"/>
                </a:lnTo>
                <a:lnTo>
                  <a:pt x="186612" y="436879"/>
                </a:lnTo>
                <a:lnTo>
                  <a:pt x="229090" y="436879"/>
                </a:lnTo>
                <a:lnTo>
                  <a:pt x="249709" y="433069"/>
                </a:lnTo>
                <a:lnTo>
                  <a:pt x="269594" y="426719"/>
                </a:lnTo>
                <a:lnTo>
                  <a:pt x="273400" y="425449"/>
                </a:lnTo>
                <a:lnTo>
                  <a:pt x="207176" y="425449"/>
                </a:lnTo>
                <a:lnTo>
                  <a:pt x="187293" y="424179"/>
                </a:lnTo>
                <a:lnTo>
                  <a:pt x="149313" y="415289"/>
                </a:lnTo>
                <a:lnTo>
                  <a:pt x="98385" y="389889"/>
                </a:lnTo>
                <a:lnTo>
                  <a:pt x="69623" y="364489"/>
                </a:lnTo>
                <a:lnTo>
                  <a:pt x="45909" y="334009"/>
                </a:lnTo>
                <a:lnTo>
                  <a:pt x="28003" y="299719"/>
                </a:lnTo>
                <a:lnTo>
                  <a:pt x="16672" y="260349"/>
                </a:lnTo>
                <a:lnTo>
                  <a:pt x="12686" y="219709"/>
                </a:lnTo>
                <a:lnTo>
                  <a:pt x="13655" y="198119"/>
                </a:lnTo>
                <a:lnTo>
                  <a:pt x="21300" y="157479"/>
                </a:lnTo>
                <a:lnTo>
                  <a:pt x="35911" y="120649"/>
                </a:lnTo>
                <a:lnTo>
                  <a:pt x="56720" y="87629"/>
                </a:lnTo>
                <a:lnTo>
                  <a:pt x="82960" y="59689"/>
                </a:lnTo>
                <a:lnTo>
                  <a:pt x="130837" y="29209"/>
                </a:lnTo>
                <a:lnTo>
                  <a:pt x="167312" y="16509"/>
                </a:lnTo>
                <a:lnTo>
                  <a:pt x="206495" y="12699"/>
                </a:lnTo>
                <a:lnTo>
                  <a:pt x="275364" y="12699"/>
                </a:lnTo>
                <a:lnTo>
                  <a:pt x="267708" y="10159"/>
                </a:lnTo>
                <a:lnTo>
                  <a:pt x="247737" y="3809"/>
                </a:lnTo>
                <a:lnTo>
                  <a:pt x="227060" y="1269"/>
                </a:lnTo>
                <a:lnTo>
                  <a:pt x="205814" y="0"/>
                </a:lnTo>
                <a:close/>
              </a:path>
              <a:path w="414020" h="436879">
                <a:moveTo>
                  <a:pt x="275364" y="12699"/>
                </a:moveTo>
                <a:lnTo>
                  <a:pt x="206495" y="12699"/>
                </a:lnTo>
                <a:lnTo>
                  <a:pt x="226378" y="13969"/>
                </a:lnTo>
                <a:lnTo>
                  <a:pt x="245703" y="16509"/>
                </a:lnTo>
                <a:lnTo>
                  <a:pt x="282242" y="29209"/>
                </a:lnTo>
                <a:lnTo>
                  <a:pt x="315287" y="48259"/>
                </a:lnTo>
                <a:lnTo>
                  <a:pt x="356585" y="87629"/>
                </a:lnTo>
                <a:lnTo>
                  <a:pt x="377490" y="120649"/>
                </a:lnTo>
                <a:lnTo>
                  <a:pt x="392205" y="157479"/>
                </a:lnTo>
                <a:lnTo>
                  <a:pt x="399961" y="196849"/>
                </a:lnTo>
                <a:lnTo>
                  <a:pt x="400987" y="218439"/>
                </a:lnTo>
                <a:lnTo>
                  <a:pt x="400018" y="240029"/>
                </a:lnTo>
                <a:lnTo>
                  <a:pt x="392372" y="279399"/>
                </a:lnTo>
                <a:lnTo>
                  <a:pt x="377761" y="316229"/>
                </a:lnTo>
                <a:lnTo>
                  <a:pt x="356952" y="349249"/>
                </a:lnTo>
                <a:lnTo>
                  <a:pt x="330713" y="377189"/>
                </a:lnTo>
                <a:lnTo>
                  <a:pt x="299802" y="400049"/>
                </a:lnTo>
                <a:lnTo>
                  <a:pt x="246360" y="420369"/>
                </a:lnTo>
                <a:lnTo>
                  <a:pt x="207176" y="425449"/>
                </a:lnTo>
                <a:lnTo>
                  <a:pt x="273400" y="425449"/>
                </a:lnTo>
                <a:lnTo>
                  <a:pt x="323697" y="398779"/>
                </a:lnTo>
                <a:lnTo>
                  <a:pt x="354117" y="372109"/>
                </a:lnTo>
                <a:lnTo>
                  <a:pt x="379110" y="340359"/>
                </a:lnTo>
                <a:lnTo>
                  <a:pt x="397898" y="302259"/>
                </a:lnTo>
                <a:lnTo>
                  <a:pt x="409685" y="261619"/>
                </a:lnTo>
                <a:lnTo>
                  <a:pt x="413673" y="218439"/>
                </a:lnTo>
                <a:lnTo>
                  <a:pt x="412531" y="195579"/>
                </a:lnTo>
                <a:lnTo>
                  <a:pt x="404214" y="153669"/>
                </a:lnTo>
                <a:lnTo>
                  <a:pt x="388517" y="114299"/>
                </a:lnTo>
                <a:lnTo>
                  <a:pt x="366238" y="80009"/>
                </a:lnTo>
                <a:lnTo>
                  <a:pt x="338155" y="49529"/>
                </a:lnTo>
                <a:lnTo>
                  <a:pt x="305041" y="26669"/>
                </a:lnTo>
                <a:lnTo>
                  <a:pt x="286848" y="16509"/>
                </a:lnTo>
                <a:lnTo>
                  <a:pt x="275364" y="12699"/>
                </a:lnTo>
                <a:close/>
              </a:path>
              <a:path w="414020" h="436879">
                <a:moveTo>
                  <a:pt x="207176" y="25399"/>
                </a:moveTo>
                <a:lnTo>
                  <a:pt x="153291" y="34289"/>
                </a:lnTo>
                <a:lnTo>
                  <a:pt x="105783" y="58419"/>
                </a:lnTo>
                <a:lnTo>
                  <a:pt x="67109" y="95249"/>
                </a:lnTo>
                <a:lnTo>
                  <a:pt x="39791" y="143509"/>
                </a:lnTo>
                <a:lnTo>
                  <a:pt x="26341" y="198119"/>
                </a:lnTo>
                <a:lnTo>
                  <a:pt x="25370" y="218439"/>
                </a:lnTo>
                <a:lnTo>
                  <a:pt x="26283" y="238759"/>
                </a:lnTo>
                <a:lnTo>
                  <a:pt x="39571" y="293369"/>
                </a:lnTo>
                <a:lnTo>
                  <a:pt x="66742" y="341629"/>
                </a:lnTo>
                <a:lnTo>
                  <a:pt x="105276" y="378459"/>
                </a:lnTo>
                <a:lnTo>
                  <a:pt x="152662" y="403859"/>
                </a:lnTo>
                <a:lnTo>
                  <a:pt x="206495" y="412749"/>
                </a:lnTo>
                <a:lnTo>
                  <a:pt x="225021" y="411479"/>
                </a:lnTo>
                <a:lnTo>
                  <a:pt x="243011" y="408939"/>
                </a:lnTo>
                <a:lnTo>
                  <a:pt x="260381" y="403859"/>
                </a:lnTo>
                <a:lnTo>
                  <a:pt x="270379" y="400049"/>
                </a:lnTo>
                <a:lnTo>
                  <a:pt x="205814" y="400049"/>
                </a:lnTo>
                <a:lnTo>
                  <a:pt x="188655" y="398779"/>
                </a:lnTo>
                <a:lnTo>
                  <a:pt x="140642" y="384809"/>
                </a:lnTo>
                <a:lnTo>
                  <a:pt x="99228" y="358139"/>
                </a:lnTo>
                <a:lnTo>
                  <a:pt x="66685" y="320039"/>
                </a:lnTo>
                <a:lnTo>
                  <a:pt x="45485" y="271779"/>
                </a:lnTo>
                <a:lnTo>
                  <a:pt x="38056" y="218439"/>
                </a:lnTo>
                <a:lnTo>
                  <a:pt x="39027" y="199389"/>
                </a:lnTo>
                <a:lnTo>
                  <a:pt x="51800" y="147319"/>
                </a:lnTo>
                <a:lnTo>
                  <a:pt x="77496" y="102869"/>
                </a:lnTo>
                <a:lnTo>
                  <a:pt x="113687" y="68579"/>
                </a:lnTo>
                <a:lnTo>
                  <a:pt x="157896" y="45719"/>
                </a:lnTo>
                <a:lnTo>
                  <a:pt x="207858" y="38099"/>
                </a:lnTo>
                <a:lnTo>
                  <a:pt x="270986" y="38099"/>
                </a:lnTo>
                <a:lnTo>
                  <a:pt x="261010" y="34289"/>
                </a:lnTo>
                <a:lnTo>
                  <a:pt x="243669" y="29209"/>
                </a:lnTo>
                <a:lnTo>
                  <a:pt x="225698" y="26669"/>
                </a:lnTo>
                <a:lnTo>
                  <a:pt x="207176" y="25399"/>
                </a:lnTo>
                <a:close/>
              </a:path>
              <a:path w="414020" h="436879">
                <a:moveTo>
                  <a:pt x="270986" y="38099"/>
                </a:moveTo>
                <a:lnTo>
                  <a:pt x="207858" y="38099"/>
                </a:lnTo>
                <a:lnTo>
                  <a:pt x="225017" y="39369"/>
                </a:lnTo>
                <a:lnTo>
                  <a:pt x="241635" y="41909"/>
                </a:lnTo>
                <a:lnTo>
                  <a:pt x="287672" y="59689"/>
                </a:lnTo>
                <a:lnTo>
                  <a:pt x="326398" y="91439"/>
                </a:lnTo>
                <a:lnTo>
                  <a:pt x="355436" y="133349"/>
                </a:lnTo>
                <a:lnTo>
                  <a:pt x="372313" y="182879"/>
                </a:lnTo>
                <a:lnTo>
                  <a:pt x="375616" y="219709"/>
                </a:lnTo>
                <a:lnTo>
                  <a:pt x="374646" y="238759"/>
                </a:lnTo>
                <a:lnTo>
                  <a:pt x="361872" y="290829"/>
                </a:lnTo>
                <a:lnTo>
                  <a:pt x="336175" y="335279"/>
                </a:lnTo>
                <a:lnTo>
                  <a:pt x="299985" y="369569"/>
                </a:lnTo>
                <a:lnTo>
                  <a:pt x="255775" y="391159"/>
                </a:lnTo>
                <a:lnTo>
                  <a:pt x="205814" y="400049"/>
                </a:lnTo>
                <a:lnTo>
                  <a:pt x="270379" y="400049"/>
                </a:lnTo>
                <a:lnTo>
                  <a:pt x="307889" y="379729"/>
                </a:lnTo>
                <a:lnTo>
                  <a:pt x="346563" y="341629"/>
                </a:lnTo>
                <a:lnTo>
                  <a:pt x="373881" y="294639"/>
                </a:lnTo>
                <a:lnTo>
                  <a:pt x="384543" y="257809"/>
                </a:lnTo>
                <a:lnTo>
                  <a:pt x="388301" y="219709"/>
                </a:lnTo>
                <a:lnTo>
                  <a:pt x="387389" y="199389"/>
                </a:lnTo>
                <a:lnTo>
                  <a:pt x="380197" y="161289"/>
                </a:lnTo>
                <a:lnTo>
                  <a:pt x="357375" y="110489"/>
                </a:lnTo>
                <a:lnTo>
                  <a:pt x="322347" y="69849"/>
                </a:lnTo>
                <a:lnTo>
                  <a:pt x="277637" y="40639"/>
                </a:lnTo>
                <a:lnTo>
                  <a:pt x="27098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359785" y="577138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82885" y="5957613"/>
            <a:ext cx="5298440" cy="50800"/>
          </a:xfrm>
          <a:custGeom>
            <a:avLst/>
            <a:gdLst/>
            <a:ahLst/>
            <a:cxnLst/>
            <a:rect l="l" t="t" r="r" b="b"/>
            <a:pathLst>
              <a:path w="5298440" h="50800">
                <a:moveTo>
                  <a:pt x="5283873" y="20637"/>
                </a:moveTo>
                <a:lnTo>
                  <a:pt x="5234656" y="20637"/>
                </a:lnTo>
                <a:lnTo>
                  <a:pt x="5234656" y="30162"/>
                </a:lnTo>
                <a:lnTo>
                  <a:pt x="5221960" y="30162"/>
                </a:lnTo>
                <a:lnTo>
                  <a:pt x="5221960" y="50800"/>
                </a:lnTo>
                <a:lnTo>
                  <a:pt x="5298160" y="25400"/>
                </a:lnTo>
                <a:lnTo>
                  <a:pt x="5283873" y="20637"/>
                </a:lnTo>
                <a:close/>
              </a:path>
              <a:path w="5298440" h="50800">
                <a:moveTo>
                  <a:pt x="5221960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5221960" y="30162"/>
                </a:lnTo>
                <a:lnTo>
                  <a:pt x="5221960" y="20637"/>
                </a:lnTo>
                <a:close/>
              </a:path>
              <a:path w="5298440" h="50800">
                <a:moveTo>
                  <a:pt x="5234656" y="20637"/>
                </a:moveTo>
                <a:lnTo>
                  <a:pt x="5221960" y="20637"/>
                </a:lnTo>
                <a:lnTo>
                  <a:pt x="5221960" y="30162"/>
                </a:lnTo>
                <a:lnTo>
                  <a:pt x="5234656" y="30162"/>
                </a:lnTo>
                <a:lnTo>
                  <a:pt x="5234656" y="20637"/>
                </a:lnTo>
                <a:close/>
              </a:path>
              <a:path w="5298440" h="50800">
                <a:moveTo>
                  <a:pt x="5221960" y="0"/>
                </a:moveTo>
                <a:lnTo>
                  <a:pt x="5221960" y="20637"/>
                </a:lnTo>
                <a:lnTo>
                  <a:pt x="5283873" y="20637"/>
                </a:lnTo>
                <a:lnTo>
                  <a:pt x="5221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064225" y="5582411"/>
            <a:ext cx="2094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(a|b)</a:t>
            </a:r>
            <a:r>
              <a:rPr dirty="0" baseline="25641" sz="1950" spc="-7" b="1">
                <a:latin typeface="Times New Roman"/>
                <a:cs typeface="Times New Roman"/>
              </a:rPr>
              <a:t>* </a:t>
            </a:r>
            <a:r>
              <a:rPr dirty="0" sz="2000" spc="-5" b="1">
                <a:latin typeface="Times New Roman"/>
                <a:cs typeface="Times New Roman"/>
              </a:rPr>
              <a:t>(aa|bb)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(a|b)</a:t>
            </a:r>
            <a:r>
              <a:rPr dirty="0" baseline="25641" sz="1950" spc="-7" b="1">
                <a:latin typeface="Times New Roman"/>
                <a:cs typeface="Times New Roman"/>
              </a:rPr>
              <a:t>*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81819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solidFill>
                  <a:srgbClr val="FF3300"/>
                </a:solidFill>
              </a:rPr>
              <a:t>2.5</a:t>
            </a:r>
            <a:r>
              <a:rPr dirty="0" sz="3900" spc="30">
                <a:solidFill>
                  <a:srgbClr val="FF3300"/>
                </a:solidFill>
              </a:rPr>
              <a:t> </a:t>
            </a: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正规表达式与正规文法的等价性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8227059" cy="413956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正规表达式与正规文法具有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同样的表达能力</a:t>
            </a:r>
            <a:endParaRPr baseline="1010" sz="4125">
              <a:latin typeface="黑体"/>
              <a:cs typeface="黑体"/>
            </a:endParaRPr>
          </a:p>
          <a:p>
            <a:pPr algn="just" marL="355600" marR="5080" indent="-342900">
              <a:lnSpc>
                <a:spcPct val="101699"/>
              </a:lnSpc>
              <a:spcBef>
                <a:spcPts val="62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对任何一个正规表达式都可以找到一个正规文法，  </a:t>
            </a:r>
            <a:r>
              <a:rPr dirty="0" sz="2750" spc="45" b="1">
                <a:latin typeface="黑体"/>
                <a:cs typeface="黑体"/>
              </a:rPr>
              <a:t>使这个正规文法所产生的语言（即正规语言）恰好 是该正规表达式所表示的语言（即正规集），反之 亦然。</a:t>
            </a:r>
            <a:endParaRPr sz="2750">
              <a:latin typeface="黑体"/>
              <a:cs typeface="黑体"/>
            </a:endParaRPr>
          </a:p>
          <a:p>
            <a:pPr algn="just" marL="355600" marR="5080" indent="-342900">
              <a:lnSpc>
                <a:spcPct val="102299"/>
              </a:lnSpc>
              <a:spcBef>
                <a:spcPts val="6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正规表达式和正规文法都可以用来描述程序设计语 </a:t>
            </a:r>
            <a:r>
              <a:rPr dirty="0" sz="2750" spc="45" b="1">
                <a:latin typeface="黑体"/>
                <a:cs typeface="黑体"/>
              </a:rPr>
              <a:t>言中单词符号的结构</a:t>
            </a:r>
            <a:endParaRPr sz="2750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1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用正规表达式描述，清晰而简洁；</a:t>
            </a:r>
            <a:endParaRPr baseline="1182" sz="35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用正规文法描述，易于识别。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82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正规定义式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" y="1029437"/>
            <a:ext cx="8693150" cy="5776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350" spc="50" b="1">
                <a:latin typeface="黑体"/>
                <a:cs typeface="黑体"/>
              </a:rPr>
              <a:t>定义：令</a:t>
            </a:r>
            <a:r>
              <a:rPr dirty="0" sz="2350" spc="30" b="1" i="1">
                <a:latin typeface="Symbol"/>
                <a:cs typeface="Symbol"/>
              </a:rPr>
              <a:t></a:t>
            </a:r>
            <a:r>
              <a:rPr dirty="0" sz="2350" spc="50" b="1">
                <a:latin typeface="黑体"/>
                <a:cs typeface="黑体"/>
              </a:rPr>
              <a:t>是字母表，正规定义式是如下形式的定义序列：</a:t>
            </a:r>
            <a:endParaRPr sz="2350">
              <a:latin typeface="黑体"/>
              <a:cs typeface="黑体"/>
            </a:endParaRPr>
          </a:p>
          <a:p>
            <a:pPr marL="1313815" marR="6694170">
              <a:lnSpc>
                <a:spcPts val="2900"/>
              </a:lnSpc>
              <a:spcBef>
                <a:spcPts val="114"/>
              </a:spcBef>
            </a:pPr>
            <a:r>
              <a:rPr dirty="0" sz="1950" spc="25" b="1">
                <a:latin typeface="宋体"/>
                <a:cs typeface="宋体"/>
              </a:rPr>
              <a:t>d</a:t>
            </a:r>
            <a:r>
              <a:rPr dirty="0" baseline="-17777" sz="1875" spc="67" b="1">
                <a:latin typeface="宋体"/>
                <a:cs typeface="宋体"/>
              </a:rPr>
              <a:t>1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25" b="1">
                <a:latin typeface="宋体"/>
                <a:cs typeface="宋体"/>
              </a:rPr>
              <a:t>r</a:t>
            </a:r>
            <a:r>
              <a:rPr dirty="0" baseline="-17777" sz="1875" spc="30" b="1">
                <a:latin typeface="宋体"/>
                <a:cs typeface="宋体"/>
              </a:rPr>
              <a:t>1  </a:t>
            </a:r>
            <a:r>
              <a:rPr dirty="0" sz="1950" spc="25" b="1">
                <a:latin typeface="宋体"/>
                <a:cs typeface="宋体"/>
              </a:rPr>
              <a:t>d</a:t>
            </a:r>
            <a:r>
              <a:rPr dirty="0" baseline="-17777" sz="1875" spc="67" b="1">
                <a:latin typeface="宋体"/>
                <a:cs typeface="宋体"/>
              </a:rPr>
              <a:t>2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25" b="1">
                <a:latin typeface="宋体"/>
                <a:cs typeface="宋体"/>
              </a:rPr>
              <a:t>r</a:t>
            </a:r>
            <a:r>
              <a:rPr dirty="0" baseline="-17777" sz="1875" spc="30" b="1">
                <a:latin typeface="宋体"/>
                <a:cs typeface="宋体"/>
              </a:rPr>
              <a:t>2</a:t>
            </a:r>
            <a:endParaRPr baseline="-17777" sz="1875">
              <a:latin typeface="宋体"/>
              <a:cs typeface="宋体"/>
            </a:endParaRPr>
          </a:p>
          <a:p>
            <a:pPr marL="1313815">
              <a:lnSpc>
                <a:spcPct val="100000"/>
              </a:lnSpc>
              <a:spcBef>
                <a:spcPts val="330"/>
              </a:spcBef>
            </a:pPr>
            <a:r>
              <a:rPr dirty="0" sz="2000" b="1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313815">
              <a:lnSpc>
                <a:spcPct val="100000"/>
              </a:lnSpc>
              <a:spcBef>
                <a:spcPts val="530"/>
              </a:spcBef>
            </a:pPr>
            <a:r>
              <a:rPr dirty="0" sz="1950" spc="30" b="1">
                <a:latin typeface="宋体"/>
                <a:cs typeface="宋体"/>
              </a:rPr>
              <a:t>d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r>
              <a:rPr dirty="0" sz="1950" spc="30" b="1" i="1">
                <a:latin typeface="Symbol"/>
                <a:cs typeface="Symbol"/>
              </a:rPr>
              <a:t></a:t>
            </a:r>
            <a:r>
              <a:rPr dirty="0" sz="1950" spc="30" b="1">
                <a:latin typeface="宋体"/>
                <a:cs typeface="宋体"/>
              </a:rPr>
              <a:t>r</a:t>
            </a:r>
            <a:r>
              <a:rPr dirty="0" baseline="-17777" sz="1875" spc="44" b="1">
                <a:latin typeface="宋体"/>
                <a:cs typeface="宋体"/>
              </a:rPr>
              <a:t>n</a:t>
            </a:r>
            <a:endParaRPr baseline="-17777" sz="1875">
              <a:latin typeface="宋体"/>
              <a:cs typeface="宋体"/>
            </a:endParaRPr>
          </a:p>
          <a:p>
            <a:pPr marL="928369">
              <a:lnSpc>
                <a:spcPct val="100000"/>
              </a:lnSpc>
              <a:spcBef>
                <a:spcPts val="445"/>
              </a:spcBef>
            </a:pPr>
            <a:r>
              <a:rPr dirty="0" baseline="1424" sz="2925" spc="75" b="1">
                <a:latin typeface="黑体"/>
                <a:cs typeface="黑体"/>
              </a:rPr>
              <a:t>其中</a:t>
            </a:r>
            <a:r>
              <a:rPr dirty="0" baseline="1424" sz="2925" spc="52" b="1">
                <a:latin typeface="宋体"/>
                <a:cs typeface="宋体"/>
              </a:rPr>
              <a:t>d</a:t>
            </a:r>
            <a:r>
              <a:rPr dirty="0" baseline="-17777" sz="1875" spc="52" b="1">
                <a:latin typeface="宋体"/>
                <a:cs typeface="宋体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是不同的名字</a:t>
            </a:r>
            <a:r>
              <a:rPr dirty="0" baseline="1424" sz="2925" spc="60" b="1">
                <a:latin typeface="黑体"/>
                <a:cs typeface="黑体"/>
              </a:rPr>
              <a:t>，</a:t>
            </a:r>
            <a:r>
              <a:rPr dirty="0" baseline="1424" sz="2925" spc="60" b="1">
                <a:latin typeface="宋体"/>
                <a:cs typeface="宋体"/>
              </a:rPr>
              <a:t>r</a:t>
            </a:r>
            <a:r>
              <a:rPr dirty="0" baseline="-17777" sz="1875" spc="60" b="1">
                <a:latin typeface="宋体"/>
                <a:cs typeface="宋体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是</a:t>
            </a:r>
            <a:r>
              <a:rPr dirty="0" baseline="1424" sz="2925" spc="44" b="1" i="1">
                <a:latin typeface="Symbol"/>
                <a:cs typeface="Symbol"/>
              </a:rPr>
              <a:t></a:t>
            </a:r>
            <a:r>
              <a:rPr dirty="0" baseline="1424" sz="2925" spc="44" b="1">
                <a:latin typeface="宋体"/>
                <a:cs typeface="宋体"/>
              </a:rPr>
              <a:t>∪{d</a:t>
            </a:r>
            <a:r>
              <a:rPr dirty="0" baseline="-17777" sz="1875" spc="44" b="1">
                <a:latin typeface="宋体"/>
                <a:cs typeface="宋体"/>
              </a:rPr>
              <a:t>1</a:t>
            </a:r>
            <a:r>
              <a:rPr dirty="0" baseline="1424" sz="2925" spc="44" b="1">
                <a:latin typeface="宋体"/>
                <a:cs typeface="宋体"/>
              </a:rPr>
              <a:t>,d</a:t>
            </a:r>
            <a:r>
              <a:rPr dirty="0" baseline="-17777" sz="1875" spc="44" b="1">
                <a:latin typeface="宋体"/>
                <a:cs typeface="宋体"/>
              </a:rPr>
              <a:t>2</a:t>
            </a:r>
            <a:r>
              <a:rPr dirty="0" baseline="1424" sz="2925" spc="44" b="1">
                <a:latin typeface="宋体"/>
                <a:cs typeface="宋体"/>
              </a:rPr>
              <a:t>,</a:t>
            </a:r>
            <a:r>
              <a:rPr dirty="0" sz="2000" spc="30" b="1">
                <a:latin typeface="Times New Roman"/>
                <a:cs typeface="Times New Roman"/>
              </a:rPr>
              <a:t>…</a:t>
            </a:r>
            <a:r>
              <a:rPr dirty="0" baseline="1424" sz="2925" spc="44" b="1">
                <a:latin typeface="宋体"/>
                <a:cs typeface="宋体"/>
              </a:rPr>
              <a:t>,d</a:t>
            </a:r>
            <a:r>
              <a:rPr dirty="0" baseline="-17777" sz="1875" spc="44" b="1">
                <a:latin typeface="宋体"/>
                <a:cs typeface="宋体"/>
              </a:rPr>
              <a:t>i-1</a:t>
            </a:r>
            <a:r>
              <a:rPr dirty="0" baseline="1424" sz="2925" spc="44" b="1">
                <a:latin typeface="宋体"/>
                <a:cs typeface="宋体"/>
              </a:rPr>
              <a:t>}</a:t>
            </a:r>
            <a:r>
              <a:rPr dirty="0" baseline="1424" sz="2925" spc="75" b="1">
                <a:latin typeface="黑体"/>
                <a:cs typeface="黑体"/>
              </a:rPr>
              <a:t>上的正规表达式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dirty="0" sz="2350" spc="50" b="1">
                <a:latin typeface="黑体"/>
                <a:cs typeface="黑体"/>
              </a:rPr>
              <a:t>例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Pascal</a:t>
            </a:r>
            <a:r>
              <a:rPr dirty="0" sz="2350" spc="50" b="1">
                <a:latin typeface="黑体"/>
                <a:cs typeface="黑体"/>
              </a:rPr>
              <a:t>语言的无符号数可用如下的正规表达式来描述：</a:t>
            </a:r>
            <a:endParaRPr sz="2350">
              <a:latin typeface="黑体"/>
              <a:cs typeface="黑体"/>
            </a:endParaRPr>
          </a:p>
          <a:p>
            <a:pPr marL="800100">
              <a:lnSpc>
                <a:spcPct val="100000"/>
              </a:lnSpc>
              <a:spcBef>
                <a:spcPts val="565"/>
              </a:spcBef>
            </a:pP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digit</a:t>
            </a:r>
            <a:r>
              <a:rPr dirty="0" baseline="25089" sz="2325" spc="30" b="1">
                <a:solidFill>
                  <a:srgbClr val="0000FF"/>
                </a:solidFill>
                <a:latin typeface="宋体"/>
                <a:cs typeface="宋体"/>
              </a:rPr>
              <a:t>+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(.digit</a:t>
            </a:r>
            <a:r>
              <a:rPr dirty="0" baseline="25089" sz="2325" spc="30" b="1">
                <a:solidFill>
                  <a:srgbClr val="0000FF"/>
                </a:solidFill>
                <a:latin typeface="宋体"/>
                <a:cs typeface="宋体"/>
              </a:rPr>
              <a:t>+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|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)(E(+|-|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)digit</a:t>
            </a:r>
            <a:r>
              <a:rPr dirty="0" baseline="25089" sz="2325" spc="30" b="1">
                <a:solidFill>
                  <a:srgbClr val="0000FF"/>
                </a:solidFill>
                <a:latin typeface="宋体"/>
                <a:cs typeface="宋体"/>
              </a:rPr>
              <a:t>+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|</a:t>
            </a:r>
            <a:r>
              <a:rPr dirty="0" sz="2350" spc="20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sz="2350" spc="20" b="1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35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2350" spc="50" b="1">
                <a:latin typeface="黑体"/>
                <a:cs typeface="黑体"/>
              </a:rPr>
              <a:t>正规定义式：</a:t>
            </a:r>
            <a:endParaRPr sz="2350">
              <a:latin typeface="黑体"/>
              <a:cs typeface="黑体"/>
            </a:endParaRPr>
          </a:p>
          <a:p>
            <a:pPr marL="800100" marR="5107940">
              <a:lnSpc>
                <a:spcPts val="2880"/>
              </a:lnSpc>
              <a:spcBef>
                <a:spcPts val="160"/>
              </a:spcBef>
              <a:tabLst>
                <a:tab pos="1950720" algn="l"/>
                <a:tab pos="2078989" algn="l"/>
              </a:tabLst>
            </a:pPr>
            <a:r>
              <a:rPr dirty="0" baseline="1424" sz="2925" spc="37" b="1">
                <a:latin typeface="宋体"/>
                <a:cs typeface="宋体"/>
              </a:rPr>
              <a:t>digit</a:t>
            </a:r>
            <a:r>
              <a:rPr dirty="0" baseline="1424" sz="2925" spc="60" b="1">
                <a:latin typeface="宋体"/>
                <a:cs typeface="宋体"/>
              </a:rPr>
              <a:t> 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67">
                <a:latin typeface="Times New Roman"/>
                <a:cs typeface="Times New Roman"/>
              </a:rPr>
              <a:t>	</a:t>
            </a:r>
            <a:r>
              <a:rPr dirty="0" baseline="1424" sz="2925" spc="30" b="1">
                <a:latin typeface="宋体"/>
                <a:cs typeface="宋体"/>
              </a:rPr>
              <a:t>0|1|</a:t>
            </a:r>
            <a:r>
              <a:rPr dirty="0" sz="2000" spc="20" b="1">
                <a:latin typeface="Times New Roman"/>
                <a:cs typeface="Times New Roman"/>
              </a:rPr>
              <a:t>…</a:t>
            </a:r>
            <a:r>
              <a:rPr dirty="0" baseline="1424" sz="2925" spc="30" b="1">
                <a:latin typeface="宋体"/>
                <a:cs typeface="宋体"/>
              </a:rPr>
              <a:t>|9  </a:t>
            </a:r>
            <a:r>
              <a:rPr dirty="0" sz="1950" spc="25" b="1">
                <a:latin typeface="宋体"/>
                <a:cs typeface="宋体"/>
              </a:rPr>
              <a:t>digits</a:t>
            </a:r>
            <a:r>
              <a:rPr dirty="0" sz="1950" spc="45" b="1">
                <a:latin typeface="宋体"/>
                <a:cs typeface="宋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25" b="1">
                <a:latin typeface="宋体"/>
                <a:cs typeface="宋体"/>
              </a:rPr>
              <a:t>digit</a:t>
            </a:r>
            <a:r>
              <a:rPr dirty="0" sz="1950" spc="-5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digit</a:t>
            </a:r>
            <a:r>
              <a:rPr dirty="0" baseline="26666" sz="1875" spc="37" b="1">
                <a:latin typeface="宋体"/>
                <a:cs typeface="宋体"/>
              </a:rPr>
              <a:t>*</a:t>
            </a:r>
            <a:endParaRPr baseline="26666" sz="1875">
              <a:latin typeface="宋体"/>
              <a:cs typeface="宋体"/>
            </a:endParaRPr>
          </a:p>
          <a:p>
            <a:pPr marL="800100" marR="2781935">
              <a:lnSpc>
                <a:spcPts val="2900"/>
              </a:lnSpc>
              <a:spcBef>
                <a:spcPts val="5"/>
              </a:spcBef>
              <a:tabLst>
                <a:tab pos="3493770" algn="l"/>
              </a:tabLst>
            </a:pPr>
            <a:r>
              <a:rPr dirty="0" sz="1950" spc="25" b="1">
                <a:latin typeface="宋体"/>
                <a:cs typeface="宋体"/>
              </a:rPr>
              <a:t>optional_fraction</a:t>
            </a:r>
            <a:r>
              <a:rPr dirty="0" sz="1950" spc="55" b="1">
                <a:latin typeface="宋体"/>
                <a:cs typeface="宋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25" b="1">
                <a:latin typeface="宋体"/>
                <a:cs typeface="宋体"/>
              </a:rPr>
              <a:t>.digits|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 i="1">
                <a:latin typeface="Times New Roman"/>
                <a:cs typeface="Times New Roman"/>
              </a:rPr>
              <a:t> </a:t>
            </a:r>
            <a:r>
              <a:rPr dirty="0" sz="1950" spc="25" b="1">
                <a:latin typeface="宋体"/>
                <a:cs typeface="宋体"/>
              </a:rPr>
              <a:t>optional_exponent</a:t>
            </a:r>
            <a:r>
              <a:rPr dirty="0" sz="1950" spc="55" b="1">
                <a:latin typeface="宋体"/>
                <a:cs typeface="宋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25" b="1">
                <a:latin typeface="宋体"/>
                <a:cs typeface="宋体"/>
              </a:rPr>
              <a:t>(E(+|-|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宋体"/>
                <a:cs typeface="宋体"/>
              </a:rPr>
              <a:t>)digits)|</a:t>
            </a:r>
            <a:r>
              <a:rPr dirty="0" sz="1950" spc="-35" b="1">
                <a:latin typeface="宋体"/>
                <a:cs typeface="宋体"/>
              </a:rPr>
              <a:t> </a:t>
            </a: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  <a:p>
            <a:pPr marL="800100">
              <a:lnSpc>
                <a:spcPct val="100000"/>
              </a:lnSpc>
              <a:spcBef>
                <a:spcPts val="260"/>
              </a:spcBef>
              <a:tabLst>
                <a:tab pos="1693545" algn="l"/>
              </a:tabLst>
            </a:pPr>
            <a:r>
              <a:rPr dirty="0" sz="1950" spc="20" b="1">
                <a:latin typeface="宋体"/>
                <a:cs typeface="宋体"/>
              </a:rPr>
              <a:t>num</a:t>
            </a:r>
            <a:r>
              <a:rPr dirty="0" sz="1950" spc="45" b="1">
                <a:latin typeface="宋体"/>
                <a:cs typeface="宋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25" b="1">
                <a:latin typeface="宋体"/>
                <a:cs typeface="宋体"/>
              </a:rPr>
              <a:t>digits optional_fraction</a:t>
            </a:r>
            <a:r>
              <a:rPr dirty="0" sz="1950" spc="50" b="1">
                <a:latin typeface="宋体"/>
                <a:cs typeface="宋体"/>
              </a:rPr>
              <a:t> </a:t>
            </a:r>
            <a:r>
              <a:rPr dirty="0" sz="1950" spc="25" b="1">
                <a:latin typeface="宋体"/>
                <a:cs typeface="宋体"/>
              </a:rPr>
              <a:t>optional_exponent</a:t>
            </a:r>
            <a:endParaRPr sz="1950">
              <a:latin typeface="宋体"/>
              <a:cs typeface="宋体"/>
            </a:endParaRPr>
          </a:p>
          <a:p>
            <a:pPr algn="r" marR="17780">
              <a:lnSpc>
                <a:spcPct val="100000"/>
              </a:lnSpc>
              <a:spcBef>
                <a:spcPts val="1090"/>
              </a:spcBef>
            </a:pPr>
            <a:r>
              <a:rPr dirty="0" sz="1400">
                <a:latin typeface="黑体"/>
                <a:cs typeface="黑体"/>
              </a:rPr>
              <a:t>83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3300"/>
                </a:solidFill>
                <a:latin typeface="黑体"/>
                <a:cs typeface="黑体"/>
              </a:rPr>
              <a:t>表示的缩写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" y="1134160"/>
            <a:ext cx="6974205" cy="511683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9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引入正闭包运算符</a:t>
            </a:r>
            <a:r>
              <a:rPr dirty="0" baseline="1010" sz="4125" spc="30" b="1">
                <a:latin typeface="黑体"/>
                <a:cs typeface="黑体"/>
              </a:rPr>
              <a:t>‘</a:t>
            </a:r>
            <a:r>
              <a:rPr dirty="0" baseline="1010" sz="4125" spc="30" b="1">
                <a:latin typeface="宋体"/>
                <a:cs typeface="宋体"/>
              </a:rPr>
              <a:t>+</a:t>
            </a:r>
            <a:r>
              <a:rPr dirty="0" sz="2800" spc="20" b="1">
                <a:latin typeface="Times New Roman"/>
                <a:cs typeface="Times New Roman"/>
              </a:rPr>
              <a:t>’</a:t>
            </a:r>
            <a:endParaRPr sz="2800">
              <a:latin typeface="Times New Roman"/>
              <a:cs typeface="Times New Roman"/>
            </a:endParaRPr>
          </a:p>
          <a:p>
            <a:pPr lvl="1" marL="972819" indent="-440055">
              <a:lnSpc>
                <a:spcPct val="100000"/>
              </a:lnSpc>
              <a:spcBef>
                <a:spcPts val="6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972819" algn="l"/>
                <a:tab pos="973455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r</a:t>
            </a:r>
            <a:r>
              <a:rPr dirty="0" baseline="25089" sz="2325" spc="37" b="1">
                <a:latin typeface="宋体"/>
                <a:cs typeface="宋体"/>
              </a:rPr>
              <a:t>*</a:t>
            </a:r>
            <a:r>
              <a:rPr dirty="0" baseline="1182" sz="3525" spc="37" b="1">
                <a:latin typeface="宋体"/>
                <a:cs typeface="宋体"/>
              </a:rPr>
              <a:t>=r</a:t>
            </a:r>
            <a:r>
              <a:rPr dirty="0" baseline="25089" sz="2325" spc="37" b="1">
                <a:latin typeface="宋体"/>
                <a:cs typeface="宋体"/>
              </a:rPr>
              <a:t>+</a:t>
            </a:r>
            <a:r>
              <a:rPr dirty="0" baseline="1182" sz="3525" spc="37" b="1">
                <a:latin typeface="宋体"/>
                <a:cs typeface="宋体"/>
              </a:rPr>
              <a:t>|</a:t>
            </a:r>
            <a:r>
              <a:rPr dirty="0" baseline="1182" sz="3525" spc="37" b="1" i="1">
                <a:latin typeface="Symbol"/>
                <a:cs typeface="Symbol"/>
              </a:rPr>
              <a:t></a:t>
            </a:r>
            <a:r>
              <a:rPr dirty="0" baseline="1182" sz="3525" spc="37" b="1" i="1">
                <a:latin typeface="Times New Roman"/>
                <a:cs typeface="Times New Roman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、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r</a:t>
            </a:r>
            <a:r>
              <a:rPr dirty="0" baseline="25089" sz="2325" spc="37" b="1">
                <a:latin typeface="宋体"/>
                <a:cs typeface="宋体"/>
              </a:rPr>
              <a:t>+</a:t>
            </a:r>
            <a:r>
              <a:rPr dirty="0" baseline="1182" sz="3525" spc="37" b="1">
                <a:latin typeface="宋体"/>
                <a:cs typeface="宋体"/>
              </a:rPr>
              <a:t>=rr</a:t>
            </a:r>
            <a:r>
              <a:rPr dirty="0" baseline="25089" sz="2325" spc="37" b="1">
                <a:latin typeface="宋体"/>
                <a:cs typeface="宋体"/>
              </a:rPr>
              <a:t>*</a:t>
            </a:r>
            <a:endParaRPr baseline="25089" sz="2325">
              <a:latin typeface="宋体"/>
              <a:cs typeface="宋体"/>
            </a:endParaRPr>
          </a:p>
          <a:p>
            <a:pPr lvl="1" marL="972819" indent="-440055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972819" algn="l"/>
                <a:tab pos="973455" algn="l"/>
                <a:tab pos="2506345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digits</a:t>
            </a:r>
            <a:r>
              <a:rPr dirty="0" baseline="1182" sz="3525" spc="82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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0" b="1">
                <a:latin typeface="宋体"/>
                <a:cs typeface="宋体"/>
              </a:rPr>
              <a:t>digit</a:t>
            </a:r>
            <a:r>
              <a:rPr dirty="0" baseline="25089" sz="2325" spc="30" b="1">
                <a:latin typeface="宋体"/>
                <a:cs typeface="宋体"/>
              </a:rPr>
              <a:t>+</a:t>
            </a:r>
            <a:endParaRPr baseline="25089" sz="2325">
              <a:latin typeface="宋体"/>
              <a:cs typeface="宋体"/>
            </a:endParaRPr>
          </a:p>
          <a:p>
            <a:pPr marL="4191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引入可选运算符‘？’</a:t>
            </a:r>
            <a:endParaRPr baseline="1010" sz="4125">
              <a:latin typeface="黑体"/>
              <a:cs typeface="黑体"/>
            </a:endParaRPr>
          </a:p>
          <a:p>
            <a:pPr lvl="1" marL="972819" indent="-440055">
              <a:lnSpc>
                <a:spcPct val="100000"/>
              </a:lnSpc>
              <a:spcBef>
                <a:spcPts val="6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972819" algn="l"/>
                <a:tab pos="973455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r?=r|</a:t>
            </a:r>
            <a:r>
              <a:rPr dirty="0" baseline="1182" sz="3525" spc="37" b="1" i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lvl="1" marL="819150" indent="-285750">
              <a:lnSpc>
                <a:spcPct val="100000"/>
              </a:lnSpc>
              <a:spcBef>
                <a:spcPts val="5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  <a:tab pos="404622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optional_fraction</a:t>
            </a:r>
            <a:r>
              <a:rPr dirty="0" baseline="1182" sz="3525" spc="60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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7" b="1">
                <a:latin typeface="宋体"/>
                <a:cs typeface="宋体"/>
              </a:rPr>
              <a:t>(.digits)?</a:t>
            </a:r>
            <a:endParaRPr baseline="1182" sz="3525">
              <a:latin typeface="宋体"/>
              <a:cs typeface="宋体"/>
            </a:endParaRPr>
          </a:p>
          <a:p>
            <a:pPr lvl="1" marL="8191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  <a:tab pos="404622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optional_exponent</a:t>
            </a:r>
            <a:r>
              <a:rPr dirty="0" baseline="1182" sz="3525" spc="60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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7" b="1">
                <a:latin typeface="宋体"/>
                <a:cs typeface="宋体"/>
              </a:rPr>
              <a:t>(E(+|-)?digits)?</a:t>
            </a:r>
            <a:endParaRPr baseline="1182" sz="3525">
              <a:latin typeface="宋体"/>
              <a:cs typeface="宋体"/>
            </a:endParaRPr>
          </a:p>
          <a:p>
            <a:pPr marL="419100" indent="-342900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引入表示</a:t>
            </a:r>
            <a:r>
              <a:rPr dirty="0" baseline="1010" sz="4125" spc="22" b="1">
                <a:latin typeface="黑体"/>
                <a:cs typeface="黑体"/>
              </a:rPr>
              <a:t>‘</a:t>
            </a:r>
            <a:r>
              <a:rPr dirty="0" baseline="1010" sz="4125" spc="22" b="1">
                <a:latin typeface="宋体"/>
                <a:cs typeface="宋体"/>
              </a:rPr>
              <a:t>[</a:t>
            </a:r>
            <a:r>
              <a:rPr dirty="0" sz="2800" spc="15" b="1">
                <a:latin typeface="Times New Roman"/>
                <a:cs typeface="Times New Roman"/>
              </a:rPr>
              <a:t>…</a:t>
            </a:r>
            <a:r>
              <a:rPr dirty="0" baseline="1010" sz="4125" spc="22" b="1">
                <a:latin typeface="宋体"/>
                <a:cs typeface="宋体"/>
              </a:rPr>
              <a:t>]</a:t>
            </a:r>
            <a:r>
              <a:rPr dirty="0" sz="2800" spc="15" b="1">
                <a:latin typeface="Times New Roman"/>
                <a:cs typeface="Times New Roman"/>
              </a:rPr>
              <a:t>’</a:t>
            </a:r>
            <a:endParaRPr sz="2800">
              <a:latin typeface="Times New Roman"/>
              <a:cs typeface="Times New Roman"/>
            </a:endParaRPr>
          </a:p>
          <a:p>
            <a:pPr lvl="1" marL="819150" indent="-285750">
              <a:lnSpc>
                <a:spcPct val="100000"/>
              </a:lnSpc>
              <a:spcBef>
                <a:spcPts val="7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字符组</a:t>
            </a:r>
            <a:r>
              <a:rPr dirty="0" baseline="1182" sz="3525" spc="44" b="1">
                <a:latin typeface="宋体"/>
                <a:cs typeface="宋体"/>
              </a:rPr>
              <a:t>[abc]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表示正规表达式</a:t>
            </a:r>
            <a:r>
              <a:rPr dirty="0" baseline="1182" sz="3525" spc="37" b="1">
                <a:latin typeface="宋体"/>
                <a:cs typeface="宋体"/>
              </a:rPr>
              <a:t>a|b|c</a:t>
            </a:r>
            <a:endParaRPr baseline="1182" sz="3525">
              <a:latin typeface="宋体"/>
              <a:cs typeface="宋体"/>
            </a:endParaRPr>
          </a:p>
          <a:p>
            <a:pPr lvl="1" marL="819150" indent="-285750">
              <a:lnSpc>
                <a:spcPct val="100000"/>
              </a:lnSpc>
              <a:spcBef>
                <a:spcPts val="46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  <a:tab pos="219837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digit</a:t>
            </a:r>
            <a:r>
              <a:rPr dirty="0" baseline="1182" sz="3525" spc="75" b="1">
                <a:latin typeface="宋体"/>
                <a:cs typeface="宋体"/>
              </a:rPr>
              <a:t> </a:t>
            </a:r>
            <a:r>
              <a:rPr dirty="0" baseline="1182" sz="3525" spc="67" b="1" i="1">
                <a:latin typeface="Symbol"/>
                <a:cs typeface="Symbol"/>
              </a:rPr>
              <a:t></a:t>
            </a:r>
            <a:r>
              <a:rPr dirty="0" baseline="1182" sz="3525" spc="67">
                <a:latin typeface="Times New Roman"/>
                <a:cs typeface="Times New Roman"/>
              </a:rPr>
              <a:t>	</a:t>
            </a:r>
            <a:r>
              <a:rPr dirty="0" baseline="1182" sz="3525" spc="37" b="1">
                <a:latin typeface="宋体"/>
                <a:cs typeface="宋体"/>
              </a:rPr>
              <a:t>[0-9]</a:t>
            </a:r>
            <a:endParaRPr baseline="1182" sz="3525">
              <a:latin typeface="宋体"/>
              <a:cs typeface="宋体"/>
            </a:endParaRPr>
          </a:p>
          <a:p>
            <a:pPr lvl="1" marL="819150" indent="-285750">
              <a:lnSpc>
                <a:spcPct val="100000"/>
              </a:lnSpc>
              <a:spcBef>
                <a:spcPts val="7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标识符的正规表达式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baseline="1182" sz="3525" spc="37" b="1">
                <a:latin typeface="宋体"/>
                <a:cs typeface="宋体"/>
              </a:rPr>
              <a:t>[A-Za-z][A-Za-z0-9]</a:t>
            </a:r>
            <a:r>
              <a:rPr dirty="0" baseline="25089" sz="2325" spc="37" b="1">
                <a:latin typeface="宋体"/>
                <a:cs typeface="宋体"/>
              </a:rPr>
              <a:t>*</a:t>
            </a:r>
            <a:endParaRPr baseline="25089" sz="2325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5554"/>
            <a:ext cx="61455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正规表达式转换为等价的正规文法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953201"/>
            <a:ext cx="6518909" cy="207073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5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sz="2800">
                <a:latin typeface="黑体"/>
                <a:cs typeface="黑体"/>
              </a:rPr>
              <a:t>例</a:t>
            </a:r>
            <a:r>
              <a:rPr dirty="0" sz="2800" spc="20">
                <a:latin typeface="黑体"/>
                <a:cs typeface="黑体"/>
              </a:rPr>
              <a:t>：</a:t>
            </a:r>
            <a:r>
              <a:rPr dirty="0" baseline="1010" sz="4125" spc="30" b="1">
                <a:latin typeface="宋体"/>
                <a:cs typeface="宋体"/>
              </a:rPr>
              <a:t>Pascal</a:t>
            </a:r>
            <a:r>
              <a:rPr dirty="0" baseline="1010" sz="4125" spc="67" b="1">
                <a:latin typeface="黑体"/>
                <a:cs typeface="黑体"/>
              </a:rPr>
              <a:t>语言标识符的正规表达式：</a:t>
            </a:r>
            <a:endParaRPr baseline="1010" sz="4125">
              <a:latin typeface="黑体"/>
              <a:cs typeface="黑体"/>
            </a:endParaRPr>
          </a:p>
          <a:p>
            <a:pPr marL="508000">
              <a:lnSpc>
                <a:spcPct val="100000"/>
              </a:lnSpc>
              <a:spcBef>
                <a:spcPts val="645"/>
              </a:spcBef>
            </a:pPr>
            <a:r>
              <a:rPr dirty="0" sz="2750" spc="20" b="1">
                <a:solidFill>
                  <a:srgbClr val="0000FF"/>
                </a:solidFill>
                <a:latin typeface="宋体"/>
                <a:cs typeface="宋体"/>
              </a:rPr>
              <a:t>letter(letter|digit)</a:t>
            </a:r>
            <a:r>
              <a:rPr dirty="0" baseline="24024" sz="2775" spc="30" b="1">
                <a:solidFill>
                  <a:srgbClr val="0000FF"/>
                </a:solidFill>
                <a:latin typeface="宋体"/>
                <a:cs typeface="宋体"/>
              </a:rPr>
              <a:t>*</a:t>
            </a:r>
            <a:endParaRPr baseline="24024" sz="2775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8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引入名字</a:t>
            </a:r>
            <a:r>
              <a:rPr dirty="0" baseline="1010" sz="4125" spc="30" b="1">
                <a:latin typeface="宋体"/>
                <a:cs typeface="宋体"/>
              </a:rPr>
              <a:t>letter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30" b="1">
                <a:latin typeface="宋体"/>
                <a:cs typeface="宋体"/>
              </a:rPr>
              <a:t>digit</a:t>
            </a:r>
            <a:r>
              <a:rPr dirty="0" baseline="1010" sz="4125" spc="67" b="1">
                <a:latin typeface="黑体"/>
                <a:cs typeface="黑体"/>
              </a:rPr>
              <a:t>、和</a:t>
            </a:r>
            <a:r>
              <a:rPr dirty="0" baseline="1010" sz="4125" spc="30" b="1">
                <a:latin typeface="宋体"/>
                <a:cs typeface="宋体"/>
              </a:rPr>
              <a:t>id</a:t>
            </a:r>
            <a:endParaRPr baseline="1010" sz="4125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正规定义式：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1689" y="3038223"/>
          <a:ext cx="4740275" cy="130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454659"/>
                <a:gridCol w="3263900"/>
              </a:tblGrid>
              <a:tr h="431680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letter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350" b="1" i="1">
                          <a:latin typeface="Symbol"/>
                          <a:cs typeface="Symbol"/>
                        </a:rPr>
                        <a:t>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baseline="1182" sz="3525" spc="30" b="1">
                          <a:latin typeface="宋体"/>
                          <a:cs typeface="宋体"/>
                        </a:rPr>
                        <a:t>A|B|</a:t>
                      </a: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baseline="1182" sz="3525" spc="30" b="1">
                          <a:latin typeface="宋体"/>
                          <a:cs typeface="宋体"/>
                        </a:rPr>
                        <a:t>|Z|a|b|</a:t>
                      </a: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baseline="1182" sz="3525" spc="30" b="1">
                          <a:latin typeface="宋体"/>
                          <a:cs typeface="宋体"/>
                        </a:rPr>
                        <a:t>|z</a:t>
                      </a:r>
                      <a:endParaRPr baseline="1182" sz="3525">
                        <a:latin typeface="宋体"/>
                        <a:cs typeface="宋体"/>
                      </a:endParaRPr>
                    </a:p>
                  </a:txBody>
                  <a:tcPr marL="0" marR="0" marB="0" marT="31114"/>
                </a:tc>
              </a:tr>
              <a:tr h="437388"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digit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350" b="1" i="1">
                          <a:latin typeface="Symbol"/>
                          <a:cs typeface="Symbol"/>
                        </a:rPr>
                        <a:t>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baseline="1182" sz="3525" spc="30" b="1">
                          <a:latin typeface="宋体"/>
                          <a:cs typeface="宋体"/>
                        </a:rPr>
                        <a:t>0|1|</a:t>
                      </a: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baseline="1182" sz="3525" spc="30" b="1">
                          <a:latin typeface="宋体"/>
                          <a:cs typeface="宋体"/>
                        </a:rPr>
                        <a:t>|9</a:t>
                      </a:r>
                      <a:endParaRPr baseline="1182" sz="3525">
                        <a:latin typeface="宋体"/>
                        <a:cs typeface="宋体"/>
                      </a:endParaRPr>
                    </a:p>
                  </a:txBody>
                  <a:tcPr marL="0" marR="0" marB="0" marT="29209"/>
                </a:tc>
              </a:tr>
              <a:tr h="435295"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id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350" b="1" i="1">
                          <a:latin typeface="Symbol"/>
                          <a:cs typeface="Symbol"/>
                        </a:rPr>
                        <a:t>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letter</a:t>
                      </a:r>
                      <a:r>
                        <a:rPr dirty="0" baseline="1182" sz="3525" b="1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2400">
                          <a:latin typeface="宋体"/>
                          <a:cs typeface="宋体"/>
                        </a:rPr>
                        <a:t>letter</a:t>
                      </a:r>
                      <a:r>
                        <a:rPr dirty="0" baseline="1182" sz="3525" b="1">
                          <a:latin typeface="宋体"/>
                          <a:cs typeface="宋体"/>
                        </a:rPr>
                        <a:t>|</a:t>
                      </a:r>
                      <a:r>
                        <a:rPr dirty="0" sz="2400">
                          <a:latin typeface="宋体"/>
                          <a:cs typeface="宋体"/>
                        </a:rPr>
                        <a:t>digit</a:t>
                      </a:r>
                      <a:r>
                        <a:rPr dirty="0" baseline="1182" sz="3525" b="1">
                          <a:latin typeface="宋体"/>
                          <a:cs typeface="宋体"/>
                        </a:rPr>
                        <a:t>)</a:t>
                      </a:r>
                      <a:r>
                        <a:rPr dirty="0" baseline="25089" sz="2325" b="1">
                          <a:latin typeface="宋体"/>
                          <a:cs typeface="宋体"/>
                        </a:rPr>
                        <a:t>*</a:t>
                      </a:r>
                      <a:endParaRPr baseline="25089" sz="2325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5440" y="4318129"/>
            <a:ext cx="7958455" cy="19208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05"/>
              </a:spcBef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关键：</a:t>
            </a:r>
            <a:r>
              <a:rPr dirty="0" baseline="1010" sz="4125" spc="67" b="1">
                <a:latin typeface="黑体"/>
                <a:cs typeface="黑体"/>
              </a:rPr>
              <a:t>如何把正规定义式转换为相应的正规文法</a:t>
            </a:r>
            <a:endParaRPr baseline="1010" sz="41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分析：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3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  <a:tab pos="473837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为子表达式</a:t>
            </a:r>
            <a:r>
              <a:rPr dirty="0" baseline="1182" sz="3525" spc="37" b="1">
                <a:latin typeface="宋体"/>
                <a:cs typeface="宋体"/>
              </a:rPr>
              <a:t>(letter|digit)</a:t>
            </a:r>
            <a:r>
              <a:rPr dirty="0" baseline="25089" sz="2325" spc="37" b="1">
                <a:latin typeface="宋体"/>
                <a:cs typeface="宋体"/>
              </a:rPr>
              <a:t>*	</a:t>
            </a:r>
            <a:r>
              <a:rPr dirty="0" baseline="1182" sz="3525" spc="75" b="1">
                <a:latin typeface="黑体"/>
                <a:cs typeface="黑体"/>
              </a:rPr>
              <a:t>取一个名字</a:t>
            </a:r>
            <a:r>
              <a:rPr dirty="0" sz="2400">
                <a:latin typeface="宋体"/>
                <a:cs typeface="宋体"/>
              </a:rPr>
              <a:t>rid</a:t>
            </a:r>
            <a:endParaRPr sz="2400">
              <a:latin typeface="宋体"/>
              <a:cs typeface="宋体"/>
            </a:endParaRPr>
          </a:p>
          <a:p>
            <a:pPr lvl="1" marL="793750" indent="-285750">
              <a:lnSpc>
                <a:spcPct val="100000"/>
              </a:lnSpc>
              <a:spcBef>
                <a:spcPts val="67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展开第三个正规定义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90690"/>
            <a:ext cx="28816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转换为正规文法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40" y="872066"/>
            <a:ext cx="8298180" cy="14884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60"/>
              </a:spcBef>
              <a:tabLst>
                <a:tab pos="2039620" algn="l"/>
              </a:tabLst>
            </a:pPr>
            <a:r>
              <a:rPr dirty="0" sz="1950" spc="25" b="1">
                <a:latin typeface="黑体"/>
                <a:cs typeface="黑体"/>
              </a:rPr>
              <a:t>(letter|digit)</a:t>
            </a:r>
            <a:r>
              <a:rPr dirty="0" baseline="26666" sz="1875" spc="37" b="1">
                <a:latin typeface="黑体"/>
                <a:cs typeface="黑体"/>
              </a:rPr>
              <a:t>*	</a:t>
            </a: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|(letter|digit)</a:t>
            </a:r>
            <a:r>
              <a:rPr dirty="0" baseline="26666" sz="1875" spc="37" b="1">
                <a:latin typeface="黑体"/>
                <a:cs typeface="黑体"/>
              </a:rPr>
              <a:t>+</a:t>
            </a:r>
            <a:endParaRPr baseline="26666" sz="1875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565"/>
              </a:spcBef>
            </a:pP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|(letter|digit)</a:t>
            </a:r>
            <a:r>
              <a:rPr dirty="0" sz="1950" spc="-305" b="1">
                <a:latin typeface="黑体"/>
                <a:cs typeface="黑体"/>
              </a:rPr>
              <a:t> </a:t>
            </a:r>
            <a:r>
              <a:rPr dirty="0" sz="1950" spc="25" b="1">
                <a:latin typeface="黑体"/>
                <a:cs typeface="黑体"/>
              </a:rPr>
              <a:t>(letter|digit)</a:t>
            </a:r>
            <a:r>
              <a:rPr dirty="0" baseline="26666" sz="1875" spc="37" b="1">
                <a:latin typeface="黑体"/>
                <a:cs typeface="黑体"/>
              </a:rPr>
              <a:t>*</a:t>
            </a:r>
            <a:endParaRPr baseline="26666" sz="1875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465"/>
              </a:spcBef>
              <a:tabLst>
                <a:tab pos="3179445" algn="l"/>
              </a:tabLst>
            </a:pP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|letter(letter|digit)</a:t>
            </a:r>
            <a:r>
              <a:rPr dirty="0" baseline="26666" sz="1875" spc="37" b="1">
                <a:latin typeface="黑体"/>
                <a:cs typeface="黑体"/>
              </a:rPr>
              <a:t>*	</a:t>
            </a:r>
            <a:r>
              <a:rPr dirty="0" sz="1950" spc="15" b="1">
                <a:latin typeface="黑体"/>
                <a:cs typeface="黑体"/>
              </a:rPr>
              <a:t>|</a:t>
            </a:r>
            <a:r>
              <a:rPr dirty="0" sz="1950" spc="35" b="1">
                <a:latin typeface="黑体"/>
                <a:cs typeface="黑体"/>
              </a:rPr>
              <a:t> </a:t>
            </a:r>
            <a:r>
              <a:rPr dirty="0" sz="1950" spc="25" b="1">
                <a:latin typeface="黑体"/>
                <a:cs typeface="黑体"/>
              </a:rPr>
              <a:t>digit(letter|digit)</a:t>
            </a:r>
            <a:r>
              <a:rPr dirty="0" baseline="26666" sz="1875" spc="37" b="1">
                <a:latin typeface="黑体"/>
                <a:cs typeface="黑体"/>
              </a:rPr>
              <a:t>*</a:t>
            </a:r>
            <a:endParaRPr baseline="26666" sz="1875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565"/>
              </a:spcBef>
              <a:tabLst>
                <a:tab pos="4847590" algn="l"/>
              </a:tabLst>
            </a:pPr>
            <a:r>
              <a:rPr dirty="0" sz="1950" spc="25" b="1">
                <a:latin typeface="黑体"/>
                <a:cs typeface="黑体"/>
              </a:rPr>
              <a:t>=</a:t>
            </a:r>
            <a:r>
              <a:rPr dirty="0" sz="1950" spc="25" b="1" i="1">
                <a:latin typeface="Symbol"/>
                <a:cs typeface="Symbol"/>
              </a:rPr>
              <a:t></a:t>
            </a:r>
            <a:r>
              <a:rPr dirty="0" sz="1950" spc="25" b="1">
                <a:latin typeface="黑体"/>
                <a:cs typeface="黑体"/>
              </a:rPr>
              <a:t>|(A|B|…|Z|a|b|…|z)(letter|digit)</a:t>
            </a:r>
            <a:r>
              <a:rPr dirty="0" baseline="26666" sz="1875" spc="37" b="1">
                <a:latin typeface="黑体"/>
                <a:cs typeface="黑体"/>
              </a:rPr>
              <a:t>*	</a:t>
            </a:r>
            <a:r>
              <a:rPr dirty="0" sz="1950" spc="15" b="1">
                <a:latin typeface="黑体"/>
                <a:cs typeface="黑体"/>
              </a:rPr>
              <a:t>|</a:t>
            </a:r>
            <a:r>
              <a:rPr dirty="0" sz="1950" spc="20" b="1">
                <a:latin typeface="黑体"/>
                <a:cs typeface="黑体"/>
              </a:rPr>
              <a:t> </a:t>
            </a:r>
            <a:r>
              <a:rPr dirty="0" sz="1950" spc="25" b="1">
                <a:latin typeface="黑体"/>
                <a:cs typeface="黑体"/>
              </a:rPr>
              <a:t>(0|1|…|9)(letter|digit)</a:t>
            </a:r>
            <a:r>
              <a:rPr dirty="0" baseline="26666" sz="1875" spc="37" b="1">
                <a:latin typeface="黑体"/>
                <a:cs typeface="黑体"/>
              </a:rPr>
              <a:t>*</a:t>
            </a:r>
            <a:endParaRPr baseline="26666" sz="187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4490" y="2384703"/>
          <a:ext cx="7902575" cy="108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025"/>
                <a:gridCol w="257810"/>
                <a:gridCol w="2141855"/>
                <a:gridCol w="257810"/>
                <a:gridCol w="384175"/>
                <a:gridCol w="257175"/>
                <a:gridCol w="2117090"/>
              </a:tblGrid>
              <a:tr h="392750"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10" b="1">
                          <a:latin typeface="黑体"/>
                          <a:cs typeface="黑体"/>
                        </a:rPr>
                        <a:t>=</a:t>
                      </a:r>
                      <a:r>
                        <a:rPr dirty="0" sz="1950" spc="-5" b="1" i="1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sz="1950" spc="10" b="1">
                          <a:latin typeface="黑体"/>
                          <a:cs typeface="黑体"/>
                        </a:rPr>
                        <a:t>|A(letter|digit)</a:t>
                      </a:r>
                      <a:r>
                        <a:rPr dirty="0" baseline="26666" sz="1875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>
                          <a:latin typeface="黑体"/>
                          <a:cs typeface="黑体"/>
                        </a:rPr>
                        <a:t>B(letter|digit)</a:t>
                      </a:r>
                      <a:r>
                        <a:rPr dirty="0" baseline="26666" sz="1875" spc="37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…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950" spc="25" b="1">
                          <a:latin typeface="黑体"/>
                          <a:cs typeface="黑体"/>
                        </a:rPr>
                        <a:t>Z(letter|digit)</a:t>
                      </a:r>
                      <a:r>
                        <a:rPr dirty="0" baseline="26666" sz="1875" spc="37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34290"/>
                </a:tc>
              </a:tr>
              <a:tr h="35743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spc="10" b="1">
                          <a:latin typeface="黑体"/>
                          <a:cs typeface="黑体"/>
                        </a:rPr>
                        <a:t>|a(letter|digit)</a:t>
                      </a:r>
                      <a:r>
                        <a:rPr dirty="0" baseline="26666" sz="1875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spc="25" b="1">
                          <a:latin typeface="黑体"/>
                          <a:cs typeface="黑体"/>
                        </a:rPr>
                        <a:t>b(letter|digit)</a:t>
                      </a:r>
                      <a:r>
                        <a:rPr dirty="0" baseline="26666" sz="1875" spc="37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…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950" spc="25" b="1">
                          <a:latin typeface="黑体"/>
                          <a:cs typeface="黑体"/>
                        </a:rPr>
                        <a:t>z(letter|digit)</a:t>
                      </a:r>
                      <a:r>
                        <a:rPr dirty="0" baseline="26666" sz="1875" spc="37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22225"/>
                </a:tc>
              </a:tr>
              <a:tr h="333257">
                <a:tc>
                  <a:txBody>
                    <a:bodyPr/>
                    <a:lstStyle/>
                    <a:p>
                      <a:pPr algn="r" marR="49530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spc="10" b="1">
                          <a:latin typeface="黑体"/>
                          <a:cs typeface="黑体"/>
                        </a:rPr>
                        <a:t>|0(letter|digit)</a:t>
                      </a:r>
                      <a:r>
                        <a:rPr dirty="0" baseline="26666" sz="1875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spc="25" b="1">
                          <a:latin typeface="黑体"/>
                          <a:cs typeface="黑体"/>
                        </a:rPr>
                        <a:t>1(letter|digit)</a:t>
                      </a:r>
                      <a:r>
                        <a:rPr dirty="0" baseline="26666" sz="1875" spc="37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…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|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2225"/>
                        </a:lnSpc>
                        <a:spcBef>
                          <a:spcPts val="145"/>
                        </a:spcBef>
                      </a:pPr>
                      <a:r>
                        <a:rPr dirty="0" sz="1950" spc="25" b="1">
                          <a:latin typeface="黑体"/>
                          <a:cs typeface="黑体"/>
                        </a:rPr>
                        <a:t>9(letter|digit)</a:t>
                      </a:r>
                      <a:r>
                        <a:rPr dirty="0" baseline="26666" sz="1875" spc="37" b="1">
                          <a:latin typeface="黑体"/>
                          <a:cs typeface="黑体"/>
                        </a:rPr>
                        <a:t>*</a:t>
                      </a:r>
                      <a:endParaRPr baseline="26666" sz="1875">
                        <a:latin typeface="黑体"/>
                        <a:cs typeface="黑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3540" y="3714085"/>
            <a:ext cx="8655050" cy="30918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37" b="1">
                <a:latin typeface="宋体"/>
                <a:cs typeface="宋体"/>
              </a:rPr>
              <a:t>id</a:t>
            </a:r>
            <a:r>
              <a:rPr dirty="0" baseline="1424" sz="2925" spc="75" b="1">
                <a:latin typeface="黑体"/>
                <a:cs typeface="黑体"/>
              </a:rPr>
              <a:t>和</a:t>
            </a:r>
            <a:r>
              <a:rPr dirty="0" baseline="1424" sz="2925" spc="37" b="1">
                <a:latin typeface="宋体"/>
                <a:cs typeface="宋体"/>
              </a:rPr>
              <a:t>rid</a:t>
            </a:r>
            <a:r>
              <a:rPr dirty="0" baseline="1424" sz="2925" spc="75" b="1">
                <a:latin typeface="黑体"/>
                <a:cs typeface="黑体"/>
              </a:rPr>
              <a:t>看成是文法的非终结符号，产生式：</a:t>
            </a:r>
            <a:endParaRPr baseline="1424" sz="2925">
              <a:latin typeface="黑体"/>
              <a:cs typeface="黑体"/>
            </a:endParaRPr>
          </a:p>
          <a:p>
            <a:pPr marL="470534" marR="1130300">
              <a:lnSpc>
                <a:spcPts val="2900"/>
              </a:lnSpc>
              <a:spcBef>
                <a:spcPts val="75"/>
              </a:spcBef>
              <a:tabLst>
                <a:tab pos="1234440" algn="l"/>
                <a:tab pos="1474470" algn="l"/>
              </a:tabLst>
            </a:pPr>
            <a:r>
              <a:rPr dirty="0" sz="2050" spc="-30" b="1" i="1">
                <a:latin typeface="黑体"/>
                <a:cs typeface="黑体"/>
              </a:rPr>
              <a:t>id</a:t>
            </a:r>
            <a:r>
              <a:rPr dirty="0" sz="2050" spc="-20" b="1" i="1">
                <a:latin typeface="黑体"/>
                <a:cs typeface="黑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15" b="1">
                <a:latin typeface="黑体"/>
                <a:cs typeface="黑体"/>
              </a:rPr>
              <a:t>A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|B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30" b="1">
                <a:latin typeface="黑体"/>
                <a:cs typeface="黑体"/>
              </a:rPr>
              <a:t>|…|Z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|a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|b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30" b="1">
                <a:latin typeface="黑体"/>
                <a:cs typeface="黑体"/>
              </a:rPr>
              <a:t>|…|z </a:t>
            </a:r>
            <a:r>
              <a:rPr dirty="0" sz="2050" spc="-25" b="1" i="1">
                <a:latin typeface="黑体"/>
                <a:cs typeface="黑体"/>
              </a:rPr>
              <a:t>rid  </a:t>
            </a:r>
            <a:r>
              <a:rPr dirty="0" sz="2050" spc="-30" b="1" i="1">
                <a:latin typeface="黑体"/>
                <a:cs typeface="黑体"/>
              </a:rPr>
              <a:t>rid</a:t>
            </a:r>
            <a:r>
              <a:rPr dirty="0" sz="2050" spc="-5" b="1" i="1">
                <a:latin typeface="黑体"/>
                <a:cs typeface="黑体"/>
              </a:rPr>
              <a:t> </a:t>
            </a:r>
            <a:r>
              <a:rPr dirty="0" sz="1950" spc="30" b="1" i="1">
                <a:latin typeface="Symbol"/>
                <a:cs typeface="Symbol"/>
              </a:rPr>
              <a:t></a:t>
            </a:r>
            <a:r>
              <a:rPr dirty="0" sz="1950" spc="30">
                <a:latin typeface="Times New Roman"/>
                <a:cs typeface="Times New Roman"/>
              </a:rPr>
              <a:t>	</a:t>
            </a:r>
            <a:r>
              <a:rPr dirty="0" sz="1950" spc="20" b="1">
                <a:latin typeface="黑体"/>
                <a:cs typeface="黑体"/>
              </a:rPr>
              <a:t>|A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|B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30" b="1">
                <a:latin typeface="黑体"/>
                <a:cs typeface="黑体"/>
              </a:rPr>
              <a:t>|…|Z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|a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|b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30" b="1">
                <a:latin typeface="黑体"/>
                <a:cs typeface="黑体"/>
              </a:rPr>
              <a:t>|…|z</a:t>
            </a:r>
            <a:r>
              <a:rPr dirty="0" sz="1950" spc="229" b="1">
                <a:latin typeface="黑体"/>
                <a:cs typeface="黑体"/>
              </a:rPr>
              <a:t> </a:t>
            </a:r>
            <a:r>
              <a:rPr dirty="0" sz="2050" spc="-25" b="1" i="1">
                <a:latin typeface="黑体"/>
                <a:cs typeface="黑体"/>
              </a:rPr>
              <a:t>rid</a:t>
            </a:r>
            <a:endParaRPr sz="2050">
              <a:latin typeface="黑体"/>
              <a:cs typeface="黑体"/>
            </a:endParaRPr>
          </a:p>
          <a:p>
            <a:pPr marL="1141095">
              <a:lnSpc>
                <a:spcPts val="2330"/>
              </a:lnSpc>
            </a:pPr>
            <a:r>
              <a:rPr dirty="0" sz="1950" spc="20" b="1">
                <a:latin typeface="黑体"/>
                <a:cs typeface="黑体"/>
              </a:rPr>
              <a:t>|0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20" b="1">
                <a:latin typeface="黑体"/>
                <a:cs typeface="黑体"/>
              </a:rPr>
              <a:t>|1 </a:t>
            </a:r>
            <a:r>
              <a:rPr dirty="0" sz="2050" spc="-30" b="1" i="1">
                <a:latin typeface="黑体"/>
                <a:cs typeface="黑体"/>
              </a:rPr>
              <a:t>rid </a:t>
            </a:r>
            <a:r>
              <a:rPr dirty="0" sz="1950" spc="30" b="1">
                <a:latin typeface="黑体"/>
                <a:cs typeface="黑体"/>
              </a:rPr>
              <a:t>|…|9</a:t>
            </a:r>
            <a:r>
              <a:rPr dirty="0" sz="1950" spc="120" b="1">
                <a:latin typeface="黑体"/>
                <a:cs typeface="黑体"/>
              </a:rPr>
              <a:t> </a:t>
            </a:r>
            <a:r>
              <a:rPr dirty="0" sz="2050" spc="-25" b="1" i="1">
                <a:latin typeface="黑体"/>
                <a:cs typeface="黑体"/>
              </a:rPr>
              <a:t>rid</a:t>
            </a:r>
            <a:endParaRPr sz="20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把</a:t>
            </a:r>
            <a:r>
              <a:rPr dirty="0" baseline="1424" sz="2925" spc="37" b="1">
                <a:latin typeface="宋体"/>
                <a:cs typeface="宋体"/>
              </a:rPr>
              <a:t>letter</a:t>
            </a:r>
            <a:r>
              <a:rPr dirty="0" baseline="1424" sz="2925" spc="75" b="1">
                <a:latin typeface="黑体"/>
                <a:cs typeface="黑体"/>
              </a:rPr>
              <a:t>和</a:t>
            </a:r>
            <a:r>
              <a:rPr dirty="0" baseline="1424" sz="2925" spc="37" b="1">
                <a:latin typeface="宋体"/>
                <a:cs typeface="宋体"/>
              </a:rPr>
              <a:t>digit</a:t>
            </a:r>
            <a:r>
              <a:rPr dirty="0" baseline="1424" sz="2925" spc="75" b="1">
                <a:latin typeface="黑体"/>
                <a:cs typeface="黑体"/>
              </a:rPr>
              <a:t>看作是终结符号，产生式：</a:t>
            </a:r>
            <a:endParaRPr baseline="1424" sz="2925">
              <a:latin typeface="黑体"/>
              <a:cs typeface="黑体"/>
            </a:endParaRPr>
          </a:p>
          <a:p>
            <a:pPr marL="470534">
              <a:lnSpc>
                <a:spcPct val="100000"/>
              </a:lnSpc>
              <a:spcBef>
                <a:spcPts val="315"/>
              </a:spcBef>
              <a:tabLst>
                <a:tab pos="1234440" algn="l"/>
              </a:tabLst>
            </a:pPr>
            <a:r>
              <a:rPr dirty="0" sz="2050" spc="-30" b="1" i="1">
                <a:latin typeface="宋体"/>
                <a:cs typeface="宋体"/>
              </a:rPr>
              <a:t>id</a:t>
            </a:r>
            <a:r>
              <a:rPr dirty="0" sz="2050" spc="-20" b="1" i="1">
                <a:latin typeface="宋体"/>
                <a:cs typeface="宋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25" b="1">
                <a:latin typeface="宋体"/>
                <a:cs typeface="宋体"/>
              </a:rPr>
              <a:t>letter</a:t>
            </a:r>
            <a:r>
              <a:rPr dirty="0" sz="1950" spc="50" b="1">
                <a:latin typeface="宋体"/>
                <a:cs typeface="宋体"/>
              </a:rPr>
              <a:t> </a:t>
            </a:r>
            <a:r>
              <a:rPr dirty="0" sz="2050" spc="-25" b="1" i="1">
                <a:latin typeface="宋体"/>
                <a:cs typeface="宋体"/>
              </a:rPr>
              <a:t>rid</a:t>
            </a:r>
            <a:endParaRPr sz="2050">
              <a:latin typeface="宋体"/>
              <a:cs typeface="宋体"/>
            </a:endParaRPr>
          </a:p>
          <a:p>
            <a:pPr marL="470534">
              <a:lnSpc>
                <a:spcPct val="100000"/>
              </a:lnSpc>
              <a:spcBef>
                <a:spcPts val="445"/>
              </a:spcBef>
              <a:tabLst>
                <a:tab pos="1363345" algn="l"/>
                <a:tab pos="1602740" algn="l"/>
              </a:tabLst>
            </a:pPr>
            <a:r>
              <a:rPr dirty="0" sz="2050" spc="-30" b="1" i="1">
                <a:latin typeface="宋体"/>
                <a:cs typeface="宋体"/>
              </a:rPr>
              <a:t>rid</a:t>
            </a:r>
            <a:r>
              <a:rPr dirty="0" sz="2050" spc="-15" b="1" i="1">
                <a:latin typeface="宋体"/>
                <a:cs typeface="宋体"/>
              </a:rPr>
              <a:t> 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45">
                <a:latin typeface="Times New Roman"/>
                <a:cs typeface="Times New Roman"/>
              </a:rPr>
              <a:t>	</a:t>
            </a:r>
            <a:r>
              <a:rPr dirty="0" sz="1950" spc="20" b="1" i="1">
                <a:latin typeface="Symbol"/>
                <a:cs typeface="Symbol"/>
              </a:rPr>
              <a:t></a:t>
            </a:r>
            <a:r>
              <a:rPr dirty="0" sz="1950" spc="20">
                <a:latin typeface="Times New Roman"/>
                <a:cs typeface="Times New Roman"/>
              </a:rPr>
              <a:t>	</a:t>
            </a:r>
            <a:r>
              <a:rPr dirty="0" sz="1950" spc="15" b="1">
                <a:latin typeface="宋体"/>
                <a:cs typeface="宋体"/>
              </a:rPr>
              <a:t>| </a:t>
            </a:r>
            <a:r>
              <a:rPr dirty="0" sz="1950" spc="25" b="1">
                <a:latin typeface="宋体"/>
                <a:cs typeface="宋体"/>
              </a:rPr>
              <a:t>letter </a:t>
            </a:r>
            <a:r>
              <a:rPr dirty="0" sz="2050" spc="-30" b="1" i="1">
                <a:latin typeface="宋体"/>
                <a:cs typeface="宋体"/>
              </a:rPr>
              <a:t>rid </a:t>
            </a:r>
            <a:r>
              <a:rPr dirty="0" sz="1950" spc="15" b="1">
                <a:latin typeface="宋体"/>
                <a:cs typeface="宋体"/>
              </a:rPr>
              <a:t>| </a:t>
            </a:r>
            <a:r>
              <a:rPr dirty="0" sz="1950" spc="25" b="1">
                <a:latin typeface="宋体"/>
                <a:cs typeface="宋体"/>
              </a:rPr>
              <a:t>digit</a:t>
            </a:r>
            <a:r>
              <a:rPr dirty="0" sz="1950" spc="125" b="1">
                <a:latin typeface="宋体"/>
                <a:cs typeface="宋体"/>
              </a:rPr>
              <a:t> </a:t>
            </a:r>
            <a:r>
              <a:rPr dirty="0" sz="2050" spc="-25" b="1" i="1">
                <a:latin typeface="宋体"/>
                <a:cs typeface="宋体"/>
              </a:rPr>
              <a:t>rid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400">
                <a:latin typeface="黑体"/>
                <a:cs typeface="黑体"/>
              </a:rPr>
              <a:t>86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280" y="254698"/>
            <a:ext cx="4513580" cy="9886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正规文法的产生式和</a:t>
            </a:r>
            <a:endParaRPr sz="31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95">
                <a:solidFill>
                  <a:srgbClr val="FF3300"/>
                </a:solidFill>
                <a:latin typeface="黑体"/>
                <a:cs typeface="黑体"/>
              </a:rPr>
              <a:t>正规定义式中的正规定义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876681"/>
            <a:ext cx="8317230" cy="3694429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两个不同的概念，具有不同的含义。</a:t>
            </a:r>
            <a:endParaRPr baseline="1010" sz="4125">
              <a:latin typeface="黑体"/>
              <a:cs typeface="黑体"/>
            </a:endParaRPr>
          </a:p>
          <a:p>
            <a:pPr algn="just" marL="355600" marR="5080" indent="-342900">
              <a:lnSpc>
                <a:spcPct val="101699"/>
              </a:lnSpc>
              <a:spcBef>
                <a:spcPts val="655"/>
              </a:spcBef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产生式：</a:t>
            </a:r>
            <a:r>
              <a:rPr dirty="0" baseline="1010" sz="4125" spc="67" b="1">
                <a:latin typeface="黑体"/>
                <a:cs typeface="黑体"/>
              </a:rPr>
              <a:t>左部是一个非终结符号，右部是一个符合 </a:t>
            </a:r>
            <a:r>
              <a:rPr dirty="0" sz="2750" spc="45" b="1">
                <a:latin typeface="黑体"/>
                <a:cs typeface="黑体"/>
              </a:rPr>
              <a:t>特定形式的文法符号串</a:t>
            </a:r>
            <a:r>
              <a:rPr dirty="0" sz="2750" spc="30" b="1" i="1">
                <a:latin typeface="Symbol"/>
                <a:cs typeface="Symbol"/>
              </a:rPr>
              <a:t></a:t>
            </a:r>
            <a:r>
              <a:rPr dirty="0" sz="2750" spc="30" b="1">
                <a:latin typeface="黑体"/>
                <a:cs typeface="黑体"/>
              </a:rPr>
              <a:t>，</a:t>
            </a:r>
            <a:r>
              <a:rPr dirty="0" sz="2750" spc="30" b="1" i="1">
                <a:latin typeface="Symbol"/>
                <a:cs typeface="Symbol"/>
              </a:rPr>
              <a:t></a:t>
            </a:r>
            <a:r>
              <a:rPr dirty="0" sz="2750" spc="45" b="1">
                <a:latin typeface="黑体"/>
                <a:cs typeface="黑体"/>
              </a:rPr>
              <a:t>中的非终结符号可以与 该产生式左部的非终结符号相同，即允许非终结符 号的递归出现。</a:t>
            </a:r>
            <a:endParaRPr sz="2750">
              <a:latin typeface="黑体"/>
              <a:cs typeface="黑体"/>
            </a:endParaRPr>
          </a:p>
          <a:p>
            <a:pPr algn="just" marL="355600" marR="95250" indent="-342900">
              <a:lnSpc>
                <a:spcPct val="102400"/>
              </a:lnSpc>
              <a:spcBef>
                <a:spcPts val="660"/>
              </a:spcBef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正规定义：</a:t>
            </a:r>
            <a:r>
              <a:rPr dirty="0" baseline="1010" sz="4125" spc="67" b="1">
                <a:latin typeface="黑体"/>
                <a:cs typeface="黑体"/>
              </a:rPr>
              <a:t>左部是一个名字，右部是一个正规表达 </a:t>
            </a:r>
            <a:r>
              <a:rPr dirty="0" sz="2750" spc="45" b="1">
                <a:latin typeface="黑体"/>
                <a:cs typeface="黑体"/>
              </a:rPr>
              <a:t>式，表达式中出现的名字是有限制的，即只能是此 定义之前已经定义过的名字。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dirty="0" sz="3900" spc="80">
                <a:solidFill>
                  <a:srgbClr val="FF3300"/>
                </a:solidFill>
                <a:latin typeface="黑体"/>
                <a:cs typeface="黑体"/>
              </a:rPr>
              <a:t>小</a:t>
            </a:r>
            <a:r>
              <a:rPr dirty="0" sz="3900" spc="80">
                <a:solidFill>
                  <a:srgbClr val="FF3300"/>
                </a:solidFill>
                <a:latin typeface="黑体"/>
                <a:cs typeface="黑体"/>
              </a:rPr>
              <a:t>	</a:t>
            </a:r>
            <a:r>
              <a:rPr dirty="0" sz="3900" spc="80">
                <a:solidFill>
                  <a:srgbClr val="FF3300"/>
                </a:solidFill>
                <a:latin typeface="黑体"/>
                <a:cs typeface="黑体"/>
              </a:rPr>
              <a:t>结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954598"/>
            <a:ext cx="8172450" cy="46259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字母表和符号串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前缀、后缀、子串、子序列、真前缀、真后缀、真子串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连接、幂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语言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70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语言的运算：并、连接、闭包、正闭包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形式定义</a:t>
            </a:r>
            <a:r>
              <a:rPr dirty="0" baseline="1182" sz="3525" spc="37" b="1">
                <a:latin typeface="宋体"/>
                <a:cs typeface="宋体"/>
              </a:rPr>
              <a:t>G=(V</a:t>
            </a:r>
            <a:r>
              <a:rPr dirty="0" baseline="-17921" sz="2325" spc="37" b="1">
                <a:latin typeface="宋体"/>
                <a:cs typeface="宋体"/>
              </a:rPr>
              <a:t>T</a:t>
            </a:r>
            <a:r>
              <a:rPr dirty="0" baseline="1182" sz="3525" spc="37" b="1">
                <a:latin typeface="宋体"/>
                <a:cs typeface="宋体"/>
              </a:rPr>
              <a:t>,V</a:t>
            </a:r>
            <a:r>
              <a:rPr dirty="0" baseline="-17921" sz="2325" spc="37" b="1">
                <a:latin typeface="宋体"/>
                <a:cs typeface="宋体"/>
              </a:rPr>
              <a:t>N</a:t>
            </a:r>
            <a:r>
              <a:rPr dirty="0" baseline="1182" sz="3525" spc="37" b="1">
                <a:latin typeface="宋体"/>
                <a:cs typeface="宋体"/>
              </a:rPr>
              <a:t>,S,</a:t>
            </a:r>
            <a:r>
              <a:rPr dirty="0" baseline="1182" sz="3525" spc="37" b="1" i="1">
                <a:latin typeface="Symbol"/>
                <a:cs typeface="Symbol"/>
              </a:rPr>
              <a:t></a:t>
            </a:r>
            <a:r>
              <a:rPr dirty="0" baseline="1182" sz="3525" spc="37" b="1">
                <a:latin typeface="宋体"/>
                <a:cs typeface="宋体"/>
              </a:rPr>
              <a:t>)</a:t>
            </a:r>
            <a:endParaRPr baseline="1182" sz="3525">
              <a:latin typeface="宋体"/>
              <a:cs typeface="宋体"/>
            </a:endParaRPr>
          </a:p>
          <a:p>
            <a:pPr lvl="1" marL="7937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文法的分类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上下文无关文法</a:t>
            </a:r>
            <a:r>
              <a:rPr dirty="0" baseline="1182" sz="3525" spc="52" b="1">
                <a:latin typeface="黑体"/>
                <a:cs typeface="黑体"/>
              </a:rPr>
              <a:t>（</a:t>
            </a:r>
            <a:r>
              <a:rPr dirty="0" baseline="1182" sz="3525" spc="52" b="1">
                <a:latin typeface="宋体"/>
                <a:cs typeface="宋体"/>
              </a:rPr>
              <a:t>A</a:t>
            </a:r>
            <a:r>
              <a:rPr dirty="0" baseline="1182" sz="3525" spc="52" b="1" i="1">
                <a:latin typeface="Symbol"/>
                <a:cs typeface="Symbol"/>
              </a:rPr>
              <a:t></a:t>
            </a:r>
            <a:r>
              <a:rPr dirty="0" baseline="1182" sz="3525" spc="52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8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正规文法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5548047"/>
            <a:ext cx="2424430" cy="7581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2413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右线性文法（</a:t>
            </a:r>
            <a:r>
              <a:rPr dirty="0" baseline="1424" sz="2925" spc="37" b="1">
                <a:latin typeface="宋体"/>
                <a:cs typeface="宋体"/>
              </a:rPr>
              <a:t>A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37" b="1">
                <a:latin typeface="宋体"/>
                <a:cs typeface="宋体"/>
              </a:rPr>
              <a:t>aB</a:t>
            </a:r>
            <a:endParaRPr baseline="1424" sz="2925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2413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左线性文法（</a:t>
            </a:r>
            <a:r>
              <a:rPr dirty="0" baseline="1424" sz="2925" spc="37" b="1">
                <a:latin typeface="宋体"/>
                <a:cs typeface="宋体"/>
              </a:rPr>
              <a:t>A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37" b="1">
                <a:latin typeface="宋体"/>
                <a:cs typeface="宋体"/>
              </a:rPr>
              <a:t>Ba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678" y="5538554"/>
            <a:ext cx="787400" cy="763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100"/>
              </a:lnSpc>
              <a:spcBef>
                <a:spcPts val="95"/>
              </a:spcBef>
            </a:pP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25" b="1">
                <a:latin typeface="黑体"/>
                <a:cs typeface="黑体"/>
              </a:rPr>
              <a:t>）  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45" b="1" i="1">
                <a:latin typeface="Symbol"/>
                <a:cs typeface="Symbol"/>
              </a:rPr>
              <a:t></a:t>
            </a:r>
            <a:r>
              <a:rPr dirty="0" sz="1950" spc="25" b="1">
                <a:latin typeface="宋体"/>
                <a:cs typeface="宋体"/>
              </a:rPr>
              <a:t>a</a:t>
            </a:r>
            <a:r>
              <a:rPr dirty="0" sz="1950" spc="40" b="1">
                <a:latin typeface="黑体"/>
                <a:cs typeface="黑体"/>
              </a:rPr>
              <a:t>）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88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6398"/>
            <a:ext cx="5364480" cy="22879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推导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一步推导、直接推导、推导的长度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最左推导、最右推导、规范推导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句型、左句型、右句型、规范句型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句子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428414"/>
            <a:ext cx="3851275" cy="92836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短语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短语、直接短语、句柄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244" y="2709164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9032" y="2709164"/>
            <a:ext cx="334010" cy="321945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latin typeface="Times New Roman"/>
                <a:cs typeface="Times New Roman"/>
              </a:rPr>
              <a:t>+</a:t>
            </a:r>
            <a:r>
              <a:rPr dirty="0" baseline="1424" sz="2925" b="1" i="1">
                <a:latin typeface="Symbol"/>
                <a:cs typeface="Symbol"/>
              </a:rPr>
              <a:t>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540" y="2527450"/>
            <a:ext cx="3304540" cy="109220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782320" algn="l"/>
                <a:tab pos="3122295" algn="l"/>
              </a:tabLst>
            </a:pPr>
            <a:r>
              <a:rPr dirty="0" sz="2350" spc="15" b="1">
                <a:latin typeface="宋体"/>
                <a:cs typeface="宋体"/>
              </a:rPr>
              <a:t>S</a:t>
            </a:r>
            <a:r>
              <a:rPr dirty="0" sz="2350" spc="15" b="1">
                <a:latin typeface="宋体"/>
                <a:cs typeface="宋体"/>
              </a:rPr>
              <a:t>	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 spc="50" b="1">
                <a:latin typeface="黑体"/>
                <a:cs typeface="黑体"/>
              </a:rPr>
              <a:t>，并</a:t>
            </a:r>
            <a:r>
              <a:rPr dirty="0" sz="2350" spc="40" b="1">
                <a:latin typeface="黑体"/>
                <a:cs typeface="黑体"/>
              </a:rPr>
              <a:t>且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A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25" b="1" i="1">
                <a:latin typeface="Symbol"/>
                <a:cs typeface="Symbol"/>
              </a:rPr>
              <a:t></a:t>
            </a:r>
            <a:endParaRPr sz="2350">
              <a:latin typeface="Symbol"/>
              <a:cs typeface="Symbol"/>
            </a:endParaRPr>
          </a:p>
          <a:p>
            <a:pPr marL="20320">
              <a:lnSpc>
                <a:spcPct val="100000"/>
              </a:lnSpc>
              <a:spcBef>
                <a:spcPts val="1380"/>
              </a:spcBef>
              <a:tabLst>
                <a:tab pos="789940" algn="l"/>
                <a:tab pos="3123565" algn="l"/>
              </a:tabLst>
            </a:pPr>
            <a:r>
              <a:rPr dirty="0" sz="2350" spc="15" b="1">
                <a:latin typeface="宋体"/>
                <a:cs typeface="宋体"/>
              </a:rPr>
              <a:t>S</a:t>
            </a:r>
            <a:r>
              <a:rPr dirty="0" sz="2350" spc="15" b="1">
                <a:latin typeface="宋体"/>
                <a:cs typeface="宋体"/>
              </a:rPr>
              <a:t>	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20" b="1" i="1">
                <a:latin typeface="Symbol"/>
                <a:cs typeface="Symbol"/>
              </a:rPr>
              <a:t></a:t>
            </a:r>
            <a:r>
              <a:rPr dirty="0" sz="2350" spc="50" b="1">
                <a:latin typeface="黑体"/>
                <a:cs typeface="黑体"/>
              </a:rPr>
              <a:t>，并</a:t>
            </a:r>
            <a:r>
              <a:rPr dirty="0" sz="2350" spc="40" b="1">
                <a:latin typeface="黑体"/>
                <a:cs typeface="黑体"/>
              </a:rPr>
              <a:t>且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A</a:t>
            </a:r>
            <a:r>
              <a:rPr dirty="0" sz="2350" spc="40" b="1">
                <a:latin typeface="宋体"/>
                <a:cs typeface="宋体"/>
              </a:rPr>
              <a:t> </a:t>
            </a:r>
            <a:r>
              <a:rPr dirty="0" sz="2350" spc="45" b="1" i="1">
                <a:latin typeface="Symbol"/>
                <a:cs typeface="Symbol"/>
              </a:rPr>
              <a:t>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25" b="1" i="1">
                <a:latin typeface="Symbol"/>
                <a:cs typeface="Symbol"/>
              </a:rPr>
              <a:t>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9181" y="3242564"/>
            <a:ext cx="395605" cy="361950"/>
          </a:xfrm>
          <a:prstGeom prst="rect">
            <a:avLst/>
          </a:prstGeom>
        </p:spPr>
        <p:txBody>
          <a:bodyPr wrap="square" lIns="0" tIns="1206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r>
              <a:rPr dirty="0" baseline="1182" sz="3525" b="1" i="1">
                <a:latin typeface="Symbol"/>
                <a:cs typeface="Symbol"/>
              </a:rPr>
              <a:t>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553983"/>
            <a:ext cx="6609080" cy="29146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分析树及二义性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分析树、子树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子树与短语之间的关系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330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子树</a:t>
            </a:r>
            <a:r>
              <a:rPr dirty="0" sz="2000" b="1">
                <a:latin typeface="Times New Roman"/>
                <a:cs typeface="Times New Roman"/>
              </a:rPr>
              <a:t>——</a:t>
            </a:r>
            <a:r>
              <a:rPr dirty="0" baseline="1424" sz="2925" spc="75" b="1">
                <a:latin typeface="黑体"/>
                <a:cs typeface="黑体"/>
              </a:rPr>
              <a:t>短语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05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只有父子两代的子树</a:t>
            </a:r>
            <a:r>
              <a:rPr dirty="0" sz="2000" b="1">
                <a:latin typeface="Times New Roman"/>
                <a:cs typeface="Times New Roman"/>
              </a:rPr>
              <a:t>——</a:t>
            </a:r>
            <a:r>
              <a:rPr dirty="0" baseline="1424" sz="2925" spc="75" b="1">
                <a:latin typeface="黑体"/>
                <a:cs typeface="黑体"/>
              </a:rPr>
              <a:t>直接短语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05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最左边的只有父子两代的子树</a:t>
            </a:r>
            <a:r>
              <a:rPr dirty="0" sz="2000" b="1">
                <a:latin typeface="Times New Roman"/>
                <a:cs typeface="Times New Roman"/>
              </a:rPr>
              <a:t>——</a:t>
            </a:r>
            <a:r>
              <a:rPr dirty="0" baseline="1424" sz="2925" spc="75" b="1">
                <a:latin typeface="黑体"/>
                <a:cs typeface="黑体"/>
              </a:rPr>
              <a:t>句柄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句子二义性、文法的二义性、语言的二义性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276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3276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3276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37338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" y="37338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1200" y="37338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" y="41910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41910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200" y="41910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46482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46482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81200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51054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51054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81200" y="51054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9600" y="5562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00" y="5562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81200" y="55626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" y="60198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600" y="60198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0"/>
                </a:moveTo>
                <a:lnTo>
                  <a:pt x="7848600" y="0"/>
                </a:lnTo>
                <a:lnTo>
                  <a:pt x="7848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3840" y="214733"/>
            <a:ext cx="8266430" cy="621538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2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幂运算推广</a:t>
            </a:r>
            <a:r>
              <a:rPr dirty="0" baseline="1010" sz="4125" spc="67" b="1">
                <a:latin typeface="黑体"/>
                <a:cs typeface="黑体"/>
              </a:rPr>
              <a:t>到语言</a:t>
            </a:r>
            <a:endParaRPr baseline="1010" sz="4125">
              <a:latin typeface="黑体"/>
              <a:cs typeface="黑体"/>
            </a:endParaRPr>
          </a:p>
          <a:p>
            <a:pPr marL="533400">
              <a:lnSpc>
                <a:spcPct val="100000"/>
              </a:lnSpc>
              <a:spcBef>
                <a:spcPts val="455"/>
              </a:spcBef>
            </a:pPr>
            <a:r>
              <a:rPr dirty="0" sz="2350" spc="25" b="1">
                <a:latin typeface="宋体"/>
                <a:cs typeface="宋体"/>
              </a:rPr>
              <a:t>L</a:t>
            </a:r>
            <a:r>
              <a:rPr dirty="0" baseline="25089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={</a:t>
            </a:r>
            <a:r>
              <a:rPr dirty="0" sz="2350" spc="25" b="1" i="1">
                <a:latin typeface="Symbol"/>
                <a:cs typeface="Symbol"/>
              </a:rPr>
              <a:t></a:t>
            </a:r>
            <a:r>
              <a:rPr dirty="0" sz="2350" spc="25" b="1">
                <a:latin typeface="宋体"/>
                <a:cs typeface="宋体"/>
              </a:rPr>
              <a:t>}</a:t>
            </a:r>
            <a:r>
              <a:rPr dirty="0" sz="2350" spc="25" b="1">
                <a:latin typeface="黑体"/>
                <a:cs typeface="黑体"/>
              </a:rPr>
              <a:t>，</a:t>
            </a:r>
            <a:r>
              <a:rPr dirty="0" sz="2350" spc="25" b="1">
                <a:latin typeface="宋体"/>
                <a:cs typeface="宋体"/>
              </a:rPr>
              <a:t>L</a:t>
            </a:r>
            <a:r>
              <a:rPr dirty="0" baseline="25089" sz="2325" spc="37" b="1">
                <a:latin typeface="宋体"/>
                <a:cs typeface="宋体"/>
              </a:rPr>
              <a:t>n</a:t>
            </a:r>
            <a:r>
              <a:rPr dirty="0" sz="2350" spc="25" b="1">
                <a:latin typeface="宋体"/>
                <a:cs typeface="宋体"/>
              </a:rPr>
              <a:t>=L</a:t>
            </a:r>
            <a:r>
              <a:rPr dirty="0" baseline="25089" sz="2325" spc="37" b="1">
                <a:latin typeface="宋体"/>
                <a:cs typeface="宋体"/>
              </a:rPr>
              <a:t>n-1</a:t>
            </a:r>
            <a:r>
              <a:rPr dirty="0" sz="2350" spc="25" b="1">
                <a:latin typeface="宋体"/>
                <a:cs typeface="宋体"/>
              </a:rPr>
              <a:t>L</a:t>
            </a:r>
            <a:r>
              <a:rPr dirty="0" sz="2350" spc="25" b="1">
                <a:latin typeface="黑体"/>
                <a:cs typeface="黑体"/>
              </a:rPr>
              <a:t>，</a:t>
            </a:r>
            <a:r>
              <a:rPr dirty="0" sz="2350" spc="50" b="1">
                <a:latin typeface="黑体"/>
                <a:cs typeface="黑体"/>
              </a:rPr>
              <a:t>于是</a:t>
            </a:r>
            <a:r>
              <a:rPr dirty="0" sz="2350" spc="25" b="1">
                <a:latin typeface="宋体"/>
                <a:cs typeface="宋体"/>
              </a:rPr>
              <a:t>L</a:t>
            </a:r>
            <a:r>
              <a:rPr dirty="0" baseline="25089" sz="2325" spc="37" b="1">
                <a:latin typeface="宋体"/>
                <a:cs typeface="宋体"/>
              </a:rPr>
              <a:t>n</a:t>
            </a:r>
            <a:r>
              <a:rPr dirty="0" sz="2350" spc="50" b="1">
                <a:latin typeface="黑体"/>
                <a:cs typeface="黑体"/>
              </a:rPr>
              <a:t>是语言</a:t>
            </a:r>
            <a:r>
              <a:rPr dirty="0" sz="2350" spc="25" b="1">
                <a:latin typeface="宋体"/>
                <a:cs typeface="宋体"/>
              </a:rPr>
              <a:t>L</a:t>
            </a:r>
            <a:r>
              <a:rPr dirty="0" sz="2350" spc="50" b="1">
                <a:latin typeface="黑体"/>
                <a:cs typeface="黑体"/>
              </a:rPr>
              <a:t>与其自身的</a:t>
            </a:r>
            <a:r>
              <a:rPr dirty="0" sz="2350" spc="25" b="1">
                <a:latin typeface="宋体"/>
                <a:cs typeface="宋体"/>
              </a:rPr>
              <a:t>n-1</a:t>
            </a:r>
            <a:r>
              <a:rPr dirty="0" sz="2350" spc="50" b="1">
                <a:latin typeface="黑体"/>
                <a:cs typeface="黑体"/>
              </a:rPr>
              <a:t>次连接。</a:t>
            </a:r>
            <a:endParaRPr sz="2350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9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  <a:tab pos="2388870" algn="l"/>
                <a:tab pos="4358640" algn="l"/>
                <a:tab pos="7224395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L={A,B,</a:t>
            </a:r>
            <a:r>
              <a:rPr dirty="0" baseline="1010" sz="4125" spc="60" b="1">
                <a:latin typeface="宋体"/>
                <a:cs typeface="宋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…	</a:t>
            </a:r>
            <a:r>
              <a:rPr dirty="0" baseline="1010" sz="4125" spc="30" b="1">
                <a:latin typeface="宋体"/>
                <a:cs typeface="宋体"/>
              </a:rPr>
              <a:t>,Z,a,b,</a:t>
            </a:r>
            <a:r>
              <a:rPr dirty="0" baseline="1010" sz="4125" spc="67" b="1">
                <a:latin typeface="宋体"/>
                <a:cs typeface="宋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…	</a:t>
            </a:r>
            <a:r>
              <a:rPr dirty="0" baseline="1010" sz="4125" spc="37" b="1">
                <a:latin typeface="宋体"/>
                <a:cs typeface="宋体"/>
              </a:rPr>
              <a:t>,z}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37" b="1">
                <a:latin typeface="宋体"/>
                <a:cs typeface="宋体"/>
              </a:rPr>
              <a:t>D={0,1,</a:t>
            </a:r>
            <a:r>
              <a:rPr dirty="0" baseline="1010" sz="4125" spc="60" b="1">
                <a:latin typeface="宋体"/>
                <a:cs typeface="宋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…	</a:t>
            </a:r>
            <a:r>
              <a:rPr dirty="0" baseline="1010" sz="4125" spc="30" b="1">
                <a:latin typeface="宋体"/>
                <a:cs typeface="宋体"/>
              </a:rPr>
              <a:t>,9}</a:t>
            </a:r>
            <a:endParaRPr baseline="1010" sz="4125">
              <a:latin typeface="宋体"/>
              <a:cs typeface="宋体"/>
            </a:endParaRPr>
          </a:p>
          <a:p>
            <a:pPr lvl="1" marL="819150" indent="-285750">
              <a:lnSpc>
                <a:spcPct val="100000"/>
              </a:lnSpc>
              <a:spcBef>
                <a:spcPts val="81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可以把</a:t>
            </a:r>
            <a:r>
              <a:rPr dirty="0" baseline="1182" sz="3525" spc="37" b="1">
                <a:latin typeface="宋体"/>
                <a:cs typeface="宋体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75" b="1">
                <a:latin typeface="黑体"/>
                <a:cs typeface="黑体"/>
              </a:rPr>
              <a:t>看作是字母表</a:t>
            </a:r>
            <a:endParaRPr baseline="1182" sz="35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191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可以把</a:t>
            </a:r>
            <a:r>
              <a:rPr dirty="0" baseline="1182" sz="3525" spc="37" b="1">
                <a:latin typeface="宋体"/>
                <a:cs typeface="宋体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75" b="1">
                <a:latin typeface="黑体"/>
                <a:cs typeface="黑体"/>
              </a:rPr>
              <a:t>看作是语言</a:t>
            </a:r>
            <a:endParaRPr baseline="1182" sz="3525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语言运算举例：</a:t>
            </a:r>
            <a:endParaRPr baseline="1010" sz="4125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2225"/>
              </a:spcBef>
              <a:tabLst>
                <a:tab pos="2125345" algn="l"/>
              </a:tabLst>
            </a:pPr>
            <a:r>
              <a:rPr dirty="0" sz="1950" spc="50" b="1">
                <a:latin typeface="黑体"/>
                <a:cs typeface="黑体"/>
              </a:rPr>
              <a:t>语</a:t>
            </a:r>
            <a:r>
              <a:rPr dirty="0" sz="1950" spc="40" b="1">
                <a:latin typeface="黑体"/>
                <a:cs typeface="黑体"/>
              </a:rPr>
              <a:t>言	</a:t>
            </a:r>
            <a:r>
              <a:rPr dirty="0" sz="1950" spc="50" b="1">
                <a:latin typeface="黑体"/>
                <a:cs typeface="黑体"/>
              </a:rPr>
              <a:t>描述</a:t>
            </a:r>
            <a:endParaRPr sz="1950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1305"/>
              </a:spcBef>
              <a:tabLst>
                <a:tab pos="1998345" algn="l"/>
              </a:tabLst>
            </a:pPr>
            <a:r>
              <a:rPr dirty="0" sz="1950" spc="30" b="1">
                <a:latin typeface="宋体"/>
                <a:cs typeface="宋体"/>
              </a:rPr>
              <a:t>L∪D	</a:t>
            </a:r>
            <a:r>
              <a:rPr dirty="0" sz="1950" spc="50" b="1">
                <a:latin typeface="黑体"/>
                <a:cs typeface="黑体"/>
              </a:rPr>
              <a:t>全部字母和数字的集合</a:t>
            </a:r>
            <a:endParaRPr sz="1950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1260"/>
              </a:spcBef>
              <a:tabLst>
                <a:tab pos="1999614" algn="l"/>
              </a:tabLst>
            </a:pPr>
            <a:r>
              <a:rPr dirty="0" sz="1950" spc="20" b="1">
                <a:latin typeface="宋体"/>
                <a:cs typeface="宋体"/>
              </a:rPr>
              <a:t>LD	</a:t>
            </a:r>
            <a:r>
              <a:rPr dirty="0" sz="1950" spc="50" b="1">
                <a:latin typeface="黑体"/>
                <a:cs typeface="黑体"/>
              </a:rPr>
              <a:t>由一个字母后跟一个数字组成的所有符号串的集合</a:t>
            </a:r>
            <a:endParaRPr sz="1950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1260"/>
              </a:spcBef>
              <a:tabLst>
                <a:tab pos="2042795" algn="l"/>
              </a:tabLst>
            </a:pPr>
            <a:r>
              <a:rPr dirty="0" sz="1950" spc="20" b="1">
                <a:latin typeface="宋体"/>
                <a:cs typeface="宋体"/>
              </a:rPr>
              <a:t>L</a:t>
            </a:r>
            <a:r>
              <a:rPr dirty="0" baseline="26666" sz="1875" spc="30" b="1">
                <a:latin typeface="宋体"/>
                <a:cs typeface="宋体"/>
              </a:rPr>
              <a:t>4	</a:t>
            </a:r>
            <a:r>
              <a:rPr dirty="0" sz="1950" spc="50" b="1">
                <a:latin typeface="黑体"/>
                <a:cs typeface="黑体"/>
              </a:rPr>
              <a:t>由</a:t>
            </a:r>
            <a:r>
              <a:rPr dirty="0" sz="1950" spc="25" b="1">
                <a:latin typeface="宋体"/>
                <a:cs typeface="宋体"/>
              </a:rPr>
              <a:t>4</a:t>
            </a:r>
            <a:r>
              <a:rPr dirty="0" sz="1950" spc="50" b="1">
                <a:latin typeface="黑体"/>
                <a:cs typeface="黑体"/>
              </a:rPr>
              <a:t>个字母组成的所有符号串的集合</a:t>
            </a:r>
            <a:endParaRPr sz="1950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1215"/>
              </a:spcBef>
              <a:tabLst>
                <a:tab pos="2042795" algn="l"/>
              </a:tabLst>
            </a:pPr>
            <a:r>
              <a:rPr dirty="0" sz="1950" spc="20" b="1">
                <a:latin typeface="宋体"/>
                <a:cs typeface="宋体"/>
              </a:rPr>
              <a:t>L</a:t>
            </a:r>
            <a:r>
              <a:rPr dirty="0" baseline="26666" sz="1875" spc="30" b="1">
                <a:latin typeface="宋体"/>
                <a:cs typeface="宋体"/>
              </a:rPr>
              <a:t>*	</a:t>
            </a:r>
            <a:r>
              <a:rPr dirty="0" sz="1950" spc="50" b="1">
                <a:latin typeface="黑体"/>
                <a:cs typeface="黑体"/>
              </a:rPr>
              <a:t>由字母组成的所有符号串（包括</a:t>
            </a:r>
            <a:r>
              <a:rPr dirty="0" sz="1950" spc="30" b="1" i="1">
                <a:latin typeface="Symbol"/>
                <a:cs typeface="Symbol"/>
              </a:rPr>
              <a:t></a:t>
            </a:r>
            <a:r>
              <a:rPr dirty="0" sz="1950" spc="30" b="1">
                <a:latin typeface="黑体"/>
                <a:cs typeface="黑体"/>
              </a:rPr>
              <a:t>）</a:t>
            </a:r>
            <a:r>
              <a:rPr dirty="0" sz="1950" spc="50" b="1">
                <a:latin typeface="黑体"/>
                <a:cs typeface="黑体"/>
              </a:rPr>
              <a:t>的集合</a:t>
            </a:r>
            <a:endParaRPr sz="1950">
              <a:latin typeface="黑体"/>
              <a:cs typeface="黑体"/>
            </a:endParaRPr>
          </a:p>
          <a:p>
            <a:pPr marL="585470">
              <a:lnSpc>
                <a:spcPct val="100000"/>
              </a:lnSpc>
              <a:spcBef>
                <a:spcPts val="1305"/>
              </a:spcBef>
              <a:tabLst>
                <a:tab pos="1998345" algn="l"/>
              </a:tabLst>
            </a:pPr>
            <a:r>
              <a:rPr dirty="0" sz="1950" spc="25" b="1">
                <a:latin typeface="宋体"/>
                <a:cs typeface="宋体"/>
              </a:rPr>
              <a:t>L(L∪D)</a:t>
            </a:r>
            <a:r>
              <a:rPr dirty="0" baseline="26666" sz="1875" spc="37" b="1">
                <a:latin typeface="宋体"/>
                <a:cs typeface="宋体"/>
              </a:rPr>
              <a:t>*	</a:t>
            </a:r>
            <a:r>
              <a:rPr dirty="0" sz="1950" spc="50" b="1">
                <a:latin typeface="黑体"/>
                <a:cs typeface="黑体"/>
              </a:rPr>
              <a:t>以字母开头，后跟字母、数字组成的所有符号串的集合</a:t>
            </a:r>
            <a:endParaRPr sz="1950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1260"/>
              </a:spcBef>
              <a:tabLst>
                <a:tab pos="1999614" algn="l"/>
              </a:tabLst>
            </a:pPr>
            <a:r>
              <a:rPr dirty="0" sz="1950" spc="20" b="1">
                <a:latin typeface="宋体"/>
                <a:cs typeface="宋体"/>
              </a:rPr>
              <a:t>D</a:t>
            </a:r>
            <a:r>
              <a:rPr dirty="0" baseline="26666" sz="1875" spc="30" b="1">
                <a:latin typeface="宋体"/>
                <a:cs typeface="宋体"/>
              </a:rPr>
              <a:t>+	</a:t>
            </a:r>
            <a:r>
              <a:rPr dirty="0" sz="1950" spc="50" b="1">
                <a:latin typeface="黑体"/>
                <a:cs typeface="黑体"/>
              </a:rPr>
              <a:t>由一个或若干个数字组成的所有符号串的集合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81200" y="60198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923840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9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40198"/>
            <a:ext cx="5942330" cy="65563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文法的变换</a:t>
            </a:r>
            <a:endParaRPr baseline="1010" sz="41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文法的改写</a:t>
            </a:r>
            <a:endParaRPr baseline="1182" sz="35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左递归的消除</a:t>
            </a:r>
            <a:endParaRPr baseline="1182" sz="3525">
              <a:latin typeface="黑体"/>
              <a:cs typeface="黑体"/>
            </a:endParaRPr>
          </a:p>
          <a:p>
            <a:pPr lvl="2" marL="1206500" indent="-22860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2065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简单的直接左递归的消除</a:t>
            </a:r>
            <a:endParaRPr baseline="1424" sz="2925">
              <a:latin typeface="黑体"/>
              <a:cs typeface="黑体"/>
            </a:endParaRPr>
          </a:p>
          <a:p>
            <a:pPr lvl="2" marL="12065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2065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间接左递归的消除算法</a:t>
            </a:r>
            <a:endParaRPr baseline="1424" sz="2925">
              <a:latin typeface="黑体"/>
              <a:cs typeface="黑体"/>
            </a:endParaRPr>
          </a:p>
          <a:p>
            <a:pPr lvl="2" marL="1206500" indent="-228600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2065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改写文法为无</a:t>
            </a:r>
            <a:r>
              <a:rPr dirty="0" baseline="1424" sz="2925" spc="30" b="1" i="1">
                <a:latin typeface="Symbol"/>
                <a:cs typeface="Symbol"/>
              </a:rPr>
              <a:t></a:t>
            </a:r>
            <a:r>
              <a:rPr dirty="0" baseline="1424" sz="2925" spc="30" b="1">
                <a:latin typeface="宋体"/>
                <a:cs typeface="宋体"/>
              </a:rPr>
              <a:t>-</a:t>
            </a:r>
            <a:r>
              <a:rPr dirty="0" baseline="1424" sz="2925" spc="75" b="1">
                <a:latin typeface="黑体"/>
                <a:cs typeface="黑体"/>
              </a:rPr>
              <a:t>产生式的文法</a:t>
            </a:r>
            <a:endParaRPr baseline="1424" sz="29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75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提取左公因子</a:t>
            </a:r>
            <a:endParaRPr baseline="1182" sz="3525">
              <a:latin typeface="黑体"/>
              <a:cs typeface="黑体"/>
            </a:endParaRPr>
          </a:p>
          <a:p>
            <a:pPr marL="406400" indent="-342900">
              <a:lnSpc>
                <a:spcPct val="100000"/>
              </a:lnSpc>
              <a:spcBef>
                <a:spcPts val="47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有限自动机</a:t>
            </a:r>
            <a:endParaRPr baseline="1010" sz="41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形式定义</a:t>
            </a:r>
            <a:r>
              <a:rPr dirty="0" baseline="1182" sz="3525" spc="37" b="1">
                <a:latin typeface="宋体"/>
                <a:cs typeface="宋体"/>
              </a:rPr>
              <a:t>M=(</a:t>
            </a:r>
            <a:r>
              <a:rPr dirty="0" baseline="1182" sz="3525" spc="37" b="1" i="1">
                <a:latin typeface="Symbol"/>
                <a:cs typeface="Symbol"/>
              </a:rPr>
              <a:t></a:t>
            </a:r>
            <a:r>
              <a:rPr dirty="0" baseline="1182" sz="3525" spc="37" b="1">
                <a:latin typeface="宋体"/>
                <a:cs typeface="宋体"/>
              </a:rPr>
              <a:t>,Q,q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,F,</a:t>
            </a:r>
            <a:r>
              <a:rPr dirty="0" baseline="1182" sz="3525" spc="37" b="1" i="1">
                <a:latin typeface="Symbol"/>
                <a:cs typeface="Symbol"/>
              </a:rPr>
              <a:t></a:t>
            </a:r>
            <a:r>
              <a:rPr dirty="0" baseline="1182" sz="3525" spc="37" b="1">
                <a:latin typeface="宋体"/>
                <a:cs typeface="宋体"/>
              </a:rPr>
              <a:t>)</a:t>
            </a:r>
            <a:endParaRPr baseline="1182" sz="3525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625"/>
              </a:spcBef>
            </a:pPr>
            <a:r>
              <a:rPr dirty="0" sz="2400" spc="20">
                <a:latin typeface="宋体"/>
                <a:cs typeface="宋体"/>
              </a:rPr>
              <a:t>–</a:t>
            </a:r>
            <a:r>
              <a:rPr dirty="0" baseline="1182" sz="3525" spc="30" b="1">
                <a:latin typeface="宋体"/>
                <a:cs typeface="宋体"/>
              </a:rPr>
              <a:t>DFA</a:t>
            </a:r>
            <a:r>
              <a:rPr dirty="0" baseline="1182" sz="3525" spc="30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黑体"/>
                <a:cs typeface="黑体"/>
              </a:rPr>
              <a:t> </a:t>
            </a:r>
            <a:r>
              <a:rPr dirty="0" baseline="1182" sz="3525" spc="44" b="1" i="1">
                <a:latin typeface="Symbol"/>
                <a:cs typeface="Symbol"/>
              </a:rPr>
              <a:t></a:t>
            </a:r>
            <a:r>
              <a:rPr dirty="0" baseline="1182" sz="3525" spc="44" b="1">
                <a:latin typeface="黑体"/>
                <a:cs typeface="黑体"/>
              </a:rPr>
              <a:t>：</a:t>
            </a:r>
            <a:r>
              <a:rPr dirty="0" baseline="1182" sz="3525" spc="44" b="1">
                <a:latin typeface="宋体"/>
                <a:cs typeface="宋体"/>
              </a:rPr>
              <a:t>Q</a:t>
            </a:r>
            <a:r>
              <a:rPr dirty="0" baseline="1182" sz="3525" spc="44" b="1" i="1">
                <a:latin typeface="Symbol"/>
                <a:cs typeface="Symbol"/>
              </a:rPr>
              <a:t></a:t>
            </a:r>
            <a:r>
              <a:rPr dirty="0" baseline="1182" sz="3525" spc="44" b="1">
                <a:latin typeface="宋体"/>
                <a:cs typeface="宋体"/>
              </a:rPr>
              <a:t>Q</a:t>
            </a:r>
            <a:endParaRPr baseline="1182" sz="3525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525"/>
              </a:spcBef>
            </a:pPr>
            <a:r>
              <a:rPr dirty="0" sz="2400" spc="20">
                <a:latin typeface="宋体"/>
                <a:cs typeface="宋体"/>
              </a:rPr>
              <a:t>–</a:t>
            </a:r>
            <a:r>
              <a:rPr dirty="0" baseline="1182" sz="3525" spc="30" b="1">
                <a:latin typeface="宋体"/>
                <a:cs typeface="宋体"/>
              </a:rPr>
              <a:t>NFA</a:t>
            </a:r>
            <a:r>
              <a:rPr dirty="0" baseline="1182" sz="3525" spc="30" b="1">
                <a:latin typeface="黑体"/>
                <a:cs typeface="黑体"/>
              </a:rPr>
              <a:t>：</a:t>
            </a:r>
            <a:r>
              <a:rPr dirty="0" baseline="1182" sz="3525" spc="52" b="1">
                <a:latin typeface="黑体"/>
                <a:cs typeface="黑体"/>
              </a:rPr>
              <a:t> </a:t>
            </a:r>
            <a:r>
              <a:rPr dirty="0" baseline="1182" sz="3525" spc="44" b="1" i="1">
                <a:latin typeface="Symbol"/>
                <a:cs typeface="Symbol"/>
              </a:rPr>
              <a:t></a:t>
            </a:r>
            <a:r>
              <a:rPr dirty="0" baseline="1182" sz="3525" spc="44" b="1">
                <a:latin typeface="黑体"/>
                <a:cs typeface="黑体"/>
              </a:rPr>
              <a:t>：</a:t>
            </a:r>
            <a:r>
              <a:rPr dirty="0" baseline="1182" sz="3525" spc="44" b="1">
                <a:latin typeface="宋体"/>
                <a:cs typeface="宋体"/>
              </a:rPr>
              <a:t>Q</a:t>
            </a:r>
            <a:r>
              <a:rPr dirty="0" baseline="1182" sz="3525" spc="44" b="1" i="1">
                <a:latin typeface="Symbol"/>
                <a:cs typeface="Symbol"/>
              </a:rPr>
              <a:t></a:t>
            </a:r>
            <a:r>
              <a:rPr dirty="0" baseline="1182" sz="3525" spc="44" b="1">
                <a:latin typeface="宋体"/>
                <a:cs typeface="宋体"/>
              </a:rPr>
              <a:t>2</a:t>
            </a:r>
            <a:r>
              <a:rPr dirty="0" baseline="25089" sz="2325" spc="44" b="1">
                <a:latin typeface="宋体"/>
                <a:cs typeface="宋体"/>
              </a:rPr>
              <a:t>Q</a:t>
            </a:r>
            <a:endParaRPr baseline="25089" sz="2325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具有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宋体"/>
                <a:cs typeface="宋体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转移的</a:t>
            </a:r>
            <a:r>
              <a:rPr dirty="0" baseline="1182" sz="3525" spc="37" b="1">
                <a:latin typeface="宋体"/>
                <a:cs typeface="宋体"/>
              </a:rPr>
              <a:t>NFA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baseline="1182" sz="3525" b="1">
                <a:latin typeface="黑体"/>
                <a:cs typeface="黑体"/>
              </a:rPr>
              <a:t> </a:t>
            </a:r>
            <a:r>
              <a:rPr dirty="0" baseline="1182" sz="3525" spc="37" b="1" i="1">
                <a:latin typeface="Symbol"/>
                <a:cs typeface="Symbol"/>
              </a:rPr>
              <a:t>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baseline="1182" sz="3525" spc="37" b="1">
                <a:latin typeface="宋体"/>
                <a:cs typeface="宋体"/>
              </a:rPr>
              <a:t>Q</a:t>
            </a:r>
            <a:r>
              <a:rPr dirty="0" baseline="1182" sz="3525" spc="37" b="1" i="1">
                <a:latin typeface="Symbol"/>
                <a:cs typeface="Symbol"/>
              </a:rPr>
              <a:t></a:t>
            </a:r>
            <a:r>
              <a:rPr dirty="0" baseline="1182" sz="3525" spc="37" b="1">
                <a:latin typeface="宋体"/>
                <a:cs typeface="宋体"/>
              </a:rPr>
              <a:t>(</a:t>
            </a:r>
            <a:r>
              <a:rPr dirty="0" baseline="1182" sz="3525" spc="37" b="1" i="1">
                <a:latin typeface="Symbol"/>
                <a:cs typeface="Symbol"/>
              </a:rPr>
              <a:t></a:t>
            </a:r>
            <a:r>
              <a:rPr dirty="0" sz="2400" spc="25" b="1">
                <a:latin typeface="微软雅黑"/>
                <a:cs typeface="微软雅黑"/>
              </a:rPr>
              <a:t>∪</a:t>
            </a:r>
            <a:r>
              <a:rPr dirty="0" baseline="1182" sz="3525" spc="37" b="1" i="1">
                <a:latin typeface="Symbol"/>
                <a:cs typeface="Symbol"/>
              </a:rPr>
              <a:t></a:t>
            </a:r>
            <a:r>
              <a:rPr dirty="0" baseline="1182" sz="3525" spc="37" b="1">
                <a:latin typeface="宋体"/>
                <a:cs typeface="宋体"/>
              </a:rPr>
              <a:t>)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2</a:t>
            </a:r>
            <a:r>
              <a:rPr dirty="0" baseline="26881" sz="2325" spc="37" b="1">
                <a:latin typeface="宋体"/>
                <a:cs typeface="宋体"/>
              </a:rPr>
              <a:t>Q</a:t>
            </a:r>
            <a:endParaRPr baseline="26881" sz="2325">
              <a:latin typeface="宋体"/>
              <a:cs typeface="宋体"/>
            </a:endParaRPr>
          </a:p>
          <a:p>
            <a:pPr marL="406400" indent="-342900">
              <a:lnSpc>
                <a:spcPct val="100000"/>
              </a:lnSpc>
              <a:spcBef>
                <a:spcPts val="85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自动机之间的等价性</a:t>
            </a:r>
            <a:endParaRPr baseline="1010" sz="41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650"/>
              </a:spcBef>
            </a:pPr>
            <a:r>
              <a:rPr dirty="0" sz="2400" spc="15">
                <a:latin typeface="宋体"/>
                <a:cs typeface="宋体"/>
              </a:rPr>
              <a:t>–</a:t>
            </a:r>
            <a:r>
              <a:rPr dirty="0" baseline="1182" sz="3525" spc="22" b="1">
                <a:latin typeface="宋体"/>
                <a:cs typeface="宋体"/>
              </a:rPr>
              <a:t>NFA</a:t>
            </a:r>
            <a:r>
              <a:rPr dirty="0" baseline="1182" sz="3525" spc="75" b="1">
                <a:latin typeface="黑体"/>
                <a:cs typeface="黑体"/>
              </a:rPr>
              <a:t>确定化</a:t>
            </a:r>
            <a:endParaRPr baseline="1182" sz="35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4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具有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宋体"/>
                <a:cs typeface="宋体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转移的</a:t>
            </a:r>
            <a:r>
              <a:rPr dirty="0" baseline="1182" sz="3525" spc="37" b="1">
                <a:latin typeface="宋体"/>
                <a:cs typeface="宋体"/>
              </a:rPr>
              <a:t>NFA</a:t>
            </a:r>
            <a:r>
              <a:rPr dirty="0" baseline="1182" sz="3525" spc="75" b="1">
                <a:latin typeface="黑体"/>
                <a:cs typeface="黑体"/>
              </a:rPr>
              <a:t>的确定化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90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0198"/>
            <a:ext cx="7202805" cy="56178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DFA</a:t>
            </a:r>
            <a:r>
              <a:rPr dirty="0" baseline="1010" sz="4125" spc="67" b="1">
                <a:latin typeface="黑体"/>
                <a:cs typeface="黑体"/>
              </a:rPr>
              <a:t>的最小化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状态等价、状态可区分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240CB4"/>
              </a:buClr>
              <a:buSzPct val="80851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将</a:t>
            </a:r>
            <a:r>
              <a:rPr dirty="0" baseline="1182" sz="3525" spc="37" b="1">
                <a:latin typeface="黑体"/>
                <a:cs typeface="黑体"/>
              </a:rPr>
              <a:t>DFA</a:t>
            </a:r>
            <a:r>
              <a:rPr dirty="0" baseline="1182" sz="3525" spc="75" b="1">
                <a:latin typeface="黑体"/>
                <a:cs typeface="黑体"/>
              </a:rPr>
              <a:t>的状态集合划分为等价状态子集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正规文法与有限自动机之间的等价性</a:t>
            </a:r>
            <a:endParaRPr baseline="1010" sz="41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65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为右线性文法构造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18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185" b="1">
                <a:latin typeface="Times New Roman"/>
                <a:cs typeface="Times New Roman"/>
              </a:rPr>
              <a:t>F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构造右线性文法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正规表达式与有限自动机之间的等价性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55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185" b="1">
                <a:latin typeface="Times New Roman"/>
                <a:cs typeface="Times New Roman"/>
              </a:rPr>
              <a:t>F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构造正规表达式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为正规表达式构造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18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正规表达式与正规文法之间的等价性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同等表达能力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利用正规定义式，将正规表达式转换为正规文法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4940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91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2022-05-25T06:41:32Z</dcterms:created>
  <dcterms:modified xsi:type="dcterms:W3CDTF">2022-05-25T06:41:32Z</dcterms:modified>
</cp:coreProperties>
</file>